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2" r:id="rId5"/>
    <p:sldId id="263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40" autoAdjust="0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911CB-5939-4F04-8AA3-3538004F7A5E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23D9E-17BD-4214-B53D-82F74ABC1BB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149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23D9E-17BD-4214-B53D-82F74ABC1BBE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559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ML Models : </a:t>
            </a:r>
            <a:r>
              <a:rPr lang="en-US" sz="1800" b="0" i="0" u="none" strike="noStrike" baseline="0" dirty="0">
                <a:latin typeface="AdvGulliv-R"/>
              </a:rPr>
              <a:t>the model is used to predict the next time-steps or sequences of patients and those are considered as the synthetic data.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23D9E-17BD-4214-B53D-82F74ABC1BBE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65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PCA = Principal Component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t-SNE = 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414339"/>
                </a:highlight>
                <a:latin typeface="Segoe WPC"/>
              </a:rPr>
              <a:t>T-distributed Stochastic Neighbor Embedding (It converts similarities between data points to joint probabilities and tries to minimize the </a:t>
            </a:r>
            <a:r>
              <a:rPr lang="en-US" b="0" i="0" dirty="0" err="1">
                <a:solidFill>
                  <a:srgbClr val="CCCCCC"/>
                </a:solidFill>
                <a:effectLst/>
                <a:highlight>
                  <a:srgbClr val="414339"/>
                </a:highlight>
                <a:latin typeface="Segoe WPC"/>
              </a:rPr>
              <a:t>Kullback-Leibler</a:t>
            </a:r>
            <a:r>
              <a:rPr lang="en-US" b="0" i="0" dirty="0">
                <a:solidFill>
                  <a:srgbClr val="CCCCCC"/>
                </a:solidFill>
                <a:effectLst/>
                <a:highlight>
                  <a:srgbClr val="414339"/>
                </a:highlight>
                <a:latin typeface="Segoe WPC"/>
              </a:rPr>
              <a:t> divergence between the joint probabilities of the low-dimensional embedding and the high-dimensional data. 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Data Augmentation : C</a:t>
            </a:r>
            <a:r>
              <a:rPr lang="en-US" sz="1800" b="0" i="0" u="none" strike="noStrike" baseline="0" dirty="0">
                <a:latin typeface="AdvGulliv-R"/>
              </a:rPr>
              <a:t>ombination of real and synthetic data has a performance boost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dvGulliv-R"/>
              </a:rPr>
              <a:t>Train on Real Test on Real (TRTR) and Train on Synthetic Test on Real (TSTR). They test on these metrics: Accuracy, F1-score, ROC, AUC-ROC.</a:t>
            </a:r>
            <a:endParaRPr lang="en-US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Max-RTS similarity: </a:t>
            </a:r>
            <a:r>
              <a:rPr lang="en-US" sz="1800" b="0" i="0" u="none" strike="noStrike" baseline="0" dirty="0">
                <a:latin typeface="AdvGulliv-R"/>
              </a:rPr>
              <a:t>indicates if the model has memorized and stored the original data and is really generating data and not copying it.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AdvGulliv-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AdvGulliv-R"/>
            </a:endParaRPr>
          </a:p>
          <a:p>
            <a:pPr algn="l"/>
            <a:r>
              <a:rPr lang="en-US" sz="1800" b="0" i="0" u="none" strike="noStrike" baseline="0" dirty="0">
                <a:latin typeface="LinLibertineT"/>
              </a:rPr>
              <a:t>Note : GANs tend to be application specific; they perform well for their intended purpose but do not generalize well beyond their original domain. There is no standardization of evaluation metrics.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23D9E-17BD-4214-B53D-82F74ABC1BBE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639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500B-DFB1-BAF0-A6A0-769CB8B89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B21F4-F7F2-CCC2-AF0C-AA7260502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AFC7-E644-AAFA-B871-202D257A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474E-A205-8460-0BF5-7CCECBAA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272F-9B48-D4EB-D65A-ED3F4F6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1396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ED93-ED52-7518-9AB0-BEE575E4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EA998-10D9-71E7-ADF8-5D1E9C8A1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66D0-0500-0B85-833B-572FF67C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F9FD-80CD-91B7-BC29-7AC136ED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6144-D655-2D13-CFCF-0B289613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3823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3A10A-2F7B-ED42-BA39-DDBB89484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4541D-7575-F461-56F7-991D65C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BE98-1E4E-C8A3-75A1-331C51C6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BE6A-3F48-52F1-9082-C8DFDC99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AD85-64E6-EF6B-B359-001B8A89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710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DAAE-66AC-7C36-4CC7-A7BE072E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401C-0DF6-2BC7-9A43-C94BEAD2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1314-D9AF-59D5-1C2C-7BAE740B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5FFF-C719-5E5C-2831-31E8D44E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41271-AC49-B636-98D0-62F46CA5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337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F02A-5E79-C15F-B81F-C5AB6D56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853E8-554F-BFA0-9C79-6652796A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460B-BD63-83A7-D20A-A18A3FBD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06DC-A0B7-1437-085C-2449004F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734B0-26DE-7638-87C7-119BC231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734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653E-7B7C-9552-97C1-50660E24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A26C-403D-10DA-262E-8FF03A76E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659F1-5358-B58C-2D73-ACC9565D0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B6236-3A76-45D2-208E-1DF6CAF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68543-B5C8-60B1-AA21-50D82523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086E5-2538-8245-3937-F5CFED1B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175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B438-049D-5663-6C93-B9D39BA5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AFA0-B376-3F02-C81B-1FDDC0BE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14EBD-84AE-0FAF-89A8-3993D60A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2A04A-7AB5-6FC4-6013-1D16A270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A1F9D-4167-A345-4F69-68922152E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1E21A-9CB2-4954-2375-5708B693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7823C-772C-781A-851C-75D79A59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3D01C-92DA-D032-E592-6BB0E3A8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828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5307-066A-D1F7-A5D2-A20F661C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C46ED-DBF3-0919-7CC0-162CC4B0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1F0C5-2BE8-B09F-5405-EDA8D292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928D6-CE3C-8714-8D5E-67DDE7D5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298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7A802-2CAC-7175-43AE-DC170335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54402-2153-6506-D039-7E6AC07D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BFE94-0523-2FB3-261E-D3C21A92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418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4255-0CE6-0D62-132B-C0ACDD67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5A3FC-98D1-6629-F89C-CAF58915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440E5-1515-DA10-0830-58460E2F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8A46D-7C4F-9BD6-A511-8C1AFCC3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8DC7C-51EC-3C96-7BB0-B89531C3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0C4F-629F-E36D-7CE1-0D1768D1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6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97DE-3ACF-D87D-C347-5D43A21F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DDA7F-F625-4267-30ED-A5EBBBD84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AEE19-8175-8023-D0BB-8436351E2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4B5B8-C821-9248-D769-B61CE4CF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23C81-360B-7AEB-C7F4-B610E384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D899C-2275-BA09-AACB-E2984195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187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715D2-970A-A28D-A2D9-16FAF7FA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4AE4C-B315-3015-DB5B-AB0BCEA8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C37B-9A90-8202-E5F7-39A85914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03947-37C9-497A-8399-2532723AD94C}" type="datetimeFigureOut">
              <a:rPr lang="en-SE" smtClean="0"/>
              <a:t>2024-05-17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DA4B5-2775-64D2-C8BA-1B28D45E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7F9E8-9C3D-54DD-F5E3-936039430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26529-A1E9-4404-B7FA-C066722E9B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278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466D-60CC-6FD8-6266-71B8802BA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Synthetic Data Generation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C7315-0DCE-D764-679E-BE7321ED7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Generative Adversarial Networks (GANs)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3429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2324-CC11-B285-FD28-0355B82E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1384" cy="1325563"/>
          </a:xfrm>
        </p:spPr>
        <p:txBody>
          <a:bodyPr/>
          <a:lstStyle/>
          <a:p>
            <a:r>
              <a:rPr lang="en-US" dirty="0"/>
              <a:t>Data type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DCA6-5376-4CB9-E591-D8109205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3024" cy="3304159"/>
          </a:xfrm>
        </p:spPr>
        <p:txBody>
          <a:bodyPr/>
          <a:lstStyle/>
          <a:p>
            <a:r>
              <a:rPr lang="en-US" b="1" dirty="0"/>
              <a:t>Tabular</a:t>
            </a:r>
            <a:r>
              <a:rPr lang="en-US" dirty="0"/>
              <a:t>			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Audio</a:t>
            </a:r>
          </a:p>
          <a:p>
            <a:r>
              <a:rPr lang="en-US" dirty="0"/>
              <a:t>Videos</a:t>
            </a:r>
          </a:p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16F12-2AD6-A367-E5E0-74D78566B77A}"/>
              </a:ext>
            </a:extLst>
          </p:cNvPr>
          <p:cNvSpPr txBox="1"/>
          <p:nvPr/>
        </p:nvSpPr>
        <p:spPr>
          <a:xfrm>
            <a:off x="6336792" y="6675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S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EC7F92-9EF2-B994-A585-0AE92986A734}"/>
              </a:ext>
            </a:extLst>
          </p:cNvPr>
          <p:cNvSpPr txBox="1">
            <a:spLocks/>
          </p:cNvSpPr>
          <p:nvPr/>
        </p:nvSpPr>
        <p:spPr>
          <a:xfrm>
            <a:off x="5588000" y="365124"/>
            <a:ext cx="34991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cases </a:t>
            </a:r>
            <a:r>
              <a:rPr lang="en-US" baseline="-25000" dirty="0"/>
              <a:t>(1)(2)</a:t>
            </a:r>
            <a:endParaRPr lang="en-SE" baseline="-25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D76D07-4B3A-9889-6611-408C9B038FA5}"/>
              </a:ext>
            </a:extLst>
          </p:cNvPr>
          <p:cNvSpPr txBox="1">
            <a:spLocks/>
          </p:cNvSpPr>
          <p:nvPr/>
        </p:nvSpPr>
        <p:spPr>
          <a:xfrm>
            <a:off x="5588000" y="1825624"/>
            <a:ext cx="4383024" cy="330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augmentation</a:t>
            </a:r>
          </a:p>
          <a:p>
            <a:r>
              <a:rPr lang="en-US" dirty="0"/>
              <a:t>Privacy-preservation</a:t>
            </a:r>
          </a:p>
          <a:p>
            <a:r>
              <a:rPr lang="en-US" dirty="0"/>
              <a:t>Imputation</a:t>
            </a:r>
          </a:p>
          <a:p>
            <a:r>
              <a:rPr lang="en-US" dirty="0"/>
              <a:t>Denoising</a:t>
            </a:r>
          </a:p>
        </p:txBody>
      </p:sp>
    </p:spTree>
    <p:extLst>
      <p:ext uri="{BB962C8B-B14F-4D97-AF65-F5344CB8AC3E}">
        <p14:creationId xmlns:p14="http://schemas.microsoft.com/office/powerpoint/2010/main" val="99515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419-0D61-B009-6E1C-E13142E2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28CD-B4A9-3B06-A039-D9A9BF71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Approaches</a:t>
            </a:r>
          </a:p>
          <a:p>
            <a:pPr lvl="1"/>
            <a:r>
              <a:rPr lang="en-US" dirty="0"/>
              <a:t>Baseline Methods (i.e., Replacing values / Adding noise/ SMOTE)</a:t>
            </a:r>
          </a:p>
          <a:p>
            <a:pPr lvl="1"/>
            <a:r>
              <a:rPr lang="en-US" dirty="0"/>
              <a:t>Statistical Models (i.e., Bayesian Networks, Gaussian Multivariate)</a:t>
            </a:r>
          </a:p>
          <a:p>
            <a:pPr lvl="1"/>
            <a:r>
              <a:rPr lang="en-US" dirty="0"/>
              <a:t>ML Models (i.e., Deep Boltzmann Machines, Linear Regression)</a:t>
            </a:r>
          </a:p>
          <a:p>
            <a:r>
              <a:rPr lang="en-US" dirty="0"/>
              <a:t>DL approaches</a:t>
            </a:r>
          </a:p>
          <a:p>
            <a:pPr lvl="1"/>
            <a:r>
              <a:rPr lang="en-US" dirty="0"/>
              <a:t>Auto-Encoders (i.e., Variational Auto-Encoders (VAEs))</a:t>
            </a:r>
          </a:p>
          <a:p>
            <a:pPr lvl="1"/>
            <a:r>
              <a:rPr lang="en-US" dirty="0"/>
              <a:t>GANs</a:t>
            </a:r>
          </a:p>
          <a:p>
            <a:pPr lvl="1"/>
            <a:r>
              <a:rPr lang="en-US" dirty="0"/>
              <a:t>Ensembles (i.e., VAE-GAN)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9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4568-BA1F-BA5C-89EF-A5EEFEF7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architecture</a:t>
            </a:r>
            <a:endParaRPr lang="en-SE" dirty="0"/>
          </a:p>
        </p:txBody>
      </p:sp>
      <p:pic>
        <p:nvPicPr>
          <p:cNvPr id="1026" name="Picture 2" descr="Architecture of vanilla GAN.">
            <a:extLst>
              <a:ext uri="{FF2B5EF4-FFF2-40B4-BE49-F238E27FC236}">
                <a16:creationId xmlns:a16="http://schemas.microsoft.com/office/drawing/2014/main" id="{98999EB1-1DDA-790B-FC64-2C1504E0CD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514600"/>
            <a:ext cx="8096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93A-30F5-CD22-153F-7E2C6793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</a:t>
            </a:r>
            <a:r>
              <a:rPr lang="en-US" baseline="-25000" dirty="0"/>
              <a:t> (2)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5728-594B-15C1-CF21-366C75DA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TGAN</a:t>
            </a:r>
            <a:r>
              <a:rPr lang="en-US" baseline="-25000" dirty="0"/>
              <a:t>(9)</a:t>
            </a:r>
          </a:p>
          <a:p>
            <a:r>
              <a:rPr lang="en-US" dirty="0"/>
              <a:t>CTGAN</a:t>
            </a:r>
            <a:r>
              <a:rPr lang="en-US" baseline="-25000" dirty="0"/>
              <a:t>(11)</a:t>
            </a:r>
          </a:p>
          <a:p>
            <a:r>
              <a:rPr lang="en-US" dirty="0" err="1"/>
              <a:t>TabFairGAN</a:t>
            </a:r>
            <a:r>
              <a:rPr lang="en-US" baseline="-25000" dirty="0"/>
              <a:t>(11)</a:t>
            </a:r>
          </a:p>
          <a:p>
            <a:r>
              <a:rPr lang="en-US" b="1" dirty="0"/>
              <a:t>CTABGAN+</a:t>
            </a:r>
            <a:r>
              <a:rPr lang="en-US" baseline="-25000" dirty="0"/>
              <a:t>(12)</a:t>
            </a:r>
            <a:endParaRPr lang="en-SE" b="1" baseline="-25000" dirty="0"/>
          </a:p>
        </p:txBody>
      </p:sp>
    </p:spTree>
    <p:extLst>
      <p:ext uri="{BB962C8B-B14F-4D97-AF65-F5344CB8AC3E}">
        <p14:creationId xmlns:p14="http://schemas.microsoft.com/office/powerpoint/2010/main" val="255823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8925-8EA0-6E65-7807-7880CA2D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4520" cy="1325563"/>
          </a:xfrm>
        </p:spPr>
        <p:txBody>
          <a:bodyPr>
            <a:normAutofit/>
          </a:bodyPr>
          <a:lstStyle/>
          <a:p>
            <a:r>
              <a:rPr lang="en-US" dirty="0"/>
              <a:t>Time-series </a:t>
            </a:r>
            <a:r>
              <a:rPr lang="en-US" baseline="-25000" dirty="0"/>
              <a:t>(3)</a:t>
            </a:r>
            <a:endParaRPr lang="en-SE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E9DA-2F40-877E-34F5-C10541FC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6319"/>
          </a:xfrm>
        </p:spPr>
        <p:txBody>
          <a:bodyPr>
            <a:normAutofit/>
          </a:bodyPr>
          <a:lstStyle/>
          <a:p>
            <a:r>
              <a:rPr lang="en-US" dirty="0"/>
              <a:t>Discrete Variants </a:t>
            </a:r>
          </a:p>
          <a:p>
            <a:pPr lvl="1"/>
            <a:r>
              <a:rPr lang="en-US" dirty="0" err="1"/>
              <a:t>SeqGAN</a:t>
            </a:r>
            <a:r>
              <a:rPr lang="en-US" baseline="-25000" dirty="0"/>
              <a:t>(4), </a:t>
            </a:r>
          </a:p>
          <a:p>
            <a:pPr lvl="1"/>
            <a:r>
              <a:rPr lang="en-US" dirty="0"/>
              <a:t>Quant GAN</a:t>
            </a:r>
            <a:r>
              <a:rPr lang="en-US" baseline="-25000" dirty="0"/>
              <a:t>(5)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Continuous Variants </a:t>
            </a:r>
          </a:p>
          <a:p>
            <a:pPr lvl="1"/>
            <a:r>
              <a:rPr lang="en-US" dirty="0"/>
              <a:t>Continuous RNN-GAN (C-RNN-GAN)</a:t>
            </a:r>
            <a:r>
              <a:rPr lang="sv-SE" baseline="-25000" dirty="0"/>
              <a:t> (6)</a:t>
            </a:r>
          </a:p>
          <a:p>
            <a:pPr lvl="1"/>
            <a:r>
              <a:rPr lang="sv-SE" dirty="0"/>
              <a:t>Synthetic Biomedical Signals GAN (SynSigGAN)</a:t>
            </a:r>
            <a:r>
              <a:rPr lang="sv-SE" baseline="-25000" dirty="0"/>
              <a:t>(8)</a:t>
            </a:r>
          </a:p>
          <a:p>
            <a:pPr lvl="1"/>
            <a:r>
              <a:rPr lang="en-US" sz="2400" b="1" u="none" strike="noStrike" baseline="0" dirty="0" err="1"/>
              <a:t>TimeGAN</a:t>
            </a:r>
            <a:r>
              <a:rPr lang="en-US" sz="2400" b="0" i="1" u="none" strike="noStrike" baseline="0" dirty="0">
                <a:latin typeface="LinBiolinumTI"/>
              </a:rPr>
              <a:t> </a:t>
            </a:r>
            <a:r>
              <a:rPr lang="sv-SE" baseline="-25000" dirty="0"/>
              <a:t> (7)</a:t>
            </a:r>
          </a:p>
          <a:p>
            <a:pPr lvl="1"/>
            <a:r>
              <a:rPr lang="en-US" b="1" dirty="0"/>
              <a:t>RTSGAN: Towards Generating Real-World Time Series Data </a:t>
            </a:r>
            <a:r>
              <a:rPr lang="en-US" baseline="-25000" dirty="0"/>
              <a:t>(13)</a:t>
            </a:r>
            <a:endParaRPr lang="sv-SE" baseline="-25000" dirty="0"/>
          </a:p>
          <a:p>
            <a:pPr lvl="1"/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3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F2F-EF3D-DB71-E5BD-20A5450A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endParaRPr lang="en-SE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EB17-39D0-1DDD-F516-36CEF3655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 (i.e., statistical tests, Mean Average Error)</a:t>
            </a:r>
          </a:p>
          <a:p>
            <a:endParaRPr lang="en-US" dirty="0"/>
          </a:p>
          <a:p>
            <a:r>
              <a:rPr lang="en-US" dirty="0"/>
              <a:t>Graphical representations (i.e., PCA, t-SNE)</a:t>
            </a:r>
          </a:p>
          <a:p>
            <a:endParaRPr lang="en-US" dirty="0"/>
          </a:p>
          <a:p>
            <a:r>
              <a:rPr lang="en-US" dirty="0"/>
              <a:t>Machine Learning Efficacy (Train on Real Test on Real (TRTR) and Train on Synthetic Test on Real (TSTR))</a:t>
            </a:r>
          </a:p>
          <a:p>
            <a:endParaRPr lang="en-US" dirty="0"/>
          </a:p>
          <a:p>
            <a:r>
              <a:rPr lang="en-US" dirty="0"/>
              <a:t>Privacy (i.e., Max-RTS similarity, JS divergence (JSD) and Wasserstein distance, Maximum mean discrepancy (MMD))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2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5172-EBBE-5010-7962-B0184109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468" y="245855"/>
            <a:ext cx="1865243" cy="522771"/>
          </a:xfrm>
        </p:spPr>
        <p:txBody>
          <a:bodyPr>
            <a:normAutofit fontScale="90000"/>
          </a:bodyPr>
          <a:lstStyle/>
          <a:p>
            <a:r>
              <a:rPr lang="en-US" dirty="0"/>
              <a:t>Papers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13F5-8974-4FF1-F7C4-742EF859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87896"/>
            <a:ext cx="11247783" cy="56049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Hernandez, M.,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Epelde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 G.,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Alberdi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 A., Cilla, R., &amp; Rankin, D. (2022). Synthetic data generation for tabular health records: A systematic review. 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Neurocomputing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 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493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 28-45.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Figueira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A., &amp; Vaz, B. (2022). Survey on synthetic data generation, evaluation methods and GANs. Mathematics, 10(15), 2733.</a:t>
            </a:r>
            <a:endParaRPr kumimoji="0" lang="en-SE" sz="14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Brophy, E., Wang, Z., She, Q., &amp; Ward, T. (2023). Generative adversarial networks in time series: A systematic literature review. ACM Computing Surveys, 55(10), 1-31.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/>
              <a:t>Lantao</a:t>
            </a:r>
            <a:r>
              <a:rPr lang="en-US" sz="1400" dirty="0"/>
              <a:t> </a:t>
            </a:r>
            <a:r>
              <a:rPr lang="en-US" sz="1400" dirty="0" err="1"/>
              <a:t>Yu,Weinan</a:t>
            </a:r>
            <a:r>
              <a:rPr lang="en-US" sz="1400" dirty="0"/>
              <a:t> Zhang, </a:t>
            </a:r>
            <a:r>
              <a:rPr lang="en-US" sz="1400" dirty="0" err="1"/>
              <a:t>JunWang</a:t>
            </a:r>
            <a:r>
              <a:rPr lang="en-US" sz="1400" dirty="0"/>
              <a:t>, and Yong Yu. 2017. </a:t>
            </a:r>
            <a:r>
              <a:rPr lang="en-US" sz="1400" dirty="0" err="1"/>
              <a:t>SeqGAN</a:t>
            </a:r>
            <a:r>
              <a:rPr lang="en-US" sz="1400" dirty="0"/>
              <a:t>: Sequence generative adversarial nets with policy gradient. In Proceedings of the 31st AAAI Conference on Artificial Intelligence (AAAI’17). 2852–2858.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LibertineT"/>
              </a:rPr>
              <a:t>Magnus Wiese, Robert Knobloch, Ralf Korn, and Peter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inLibertineT"/>
              </a:rPr>
              <a:t>Kretschmer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LibertineT"/>
              </a:rPr>
              <a:t>. 2020. Quant GANs: Deep generation of financial 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LinLibertineT"/>
              </a:rPr>
              <a:t>time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LinLibertineT"/>
              </a:rPr>
              <a:t>series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LinLibertineT"/>
              </a:rPr>
              <a:t>. </a:t>
            </a:r>
            <a:r>
              <a:rPr lang="fr-FR" sz="1400" b="0" i="1" u="none" strike="noStrike" baseline="0" dirty="0">
                <a:solidFill>
                  <a:srgbClr val="000000"/>
                </a:solidFill>
                <a:latin typeface="LinLibertineTI"/>
              </a:rPr>
              <a:t>Quantitative Finance 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LinLibertineT"/>
              </a:rPr>
              <a:t>20, 9 (Sept. 2020), 1419–1440. </a:t>
            </a:r>
            <a:r>
              <a:rPr lang="fr-FR" sz="1400" b="0" i="0" u="none" strike="noStrike" baseline="0" dirty="0">
                <a:solidFill>
                  <a:srgbClr val="0036CA"/>
                </a:solidFill>
                <a:latin typeface="LinLibertineT"/>
              </a:rPr>
              <a:t>https://doi.org/10.1080/14697688.2020.1730426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LinLibertineT"/>
              </a:rPr>
              <a:t>arXiv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LinLibertineT"/>
              </a:rPr>
              <a:t>: </a:t>
            </a:r>
            <a:r>
              <a:rPr lang="en-SE" sz="1400" b="0" i="0" u="none" strike="noStrike" baseline="0" dirty="0">
                <a:solidFill>
                  <a:srgbClr val="000000"/>
                </a:solidFill>
                <a:latin typeface="LinLibertineT"/>
              </a:rPr>
              <a:t>1907.06673</a:t>
            </a:r>
            <a:endParaRPr lang="en-US" sz="1400" dirty="0"/>
          </a:p>
          <a:p>
            <a:pPr marL="342900" indent="-342900">
              <a:buFont typeface="+mj-lt"/>
              <a:buAutoNum type="arabicParenR"/>
            </a:pPr>
            <a:r>
              <a:rPr lang="en-US" sz="1400" dirty="0"/>
              <a:t>Olof </a:t>
            </a:r>
            <a:r>
              <a:rPr lang="en-US" sz="1400" dirty="0" err="1"/>
              <a:t>Mogren</a:t>
            </a:r>
            <a:r>
              <a:rPr lang="en-US" sz="1400" dirty="0"/>
              <a:t>. 2016. C-RNN-GAN: Continuous recurrent neural networks with adversarial training. arXiv:1611.09904 [cs.AI].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/>
              <a:t>Jinsung</a:t>
            </a:r>
            <a:r>
              <a:rPr lang="en-US" sz="1400" dirty="0"/>
              <a:t> Yoon, Daniel Jarrett, and Mihaela van der </a:t>
            </a:r>
            <a:r>
              <a:rPr lang="en-US" sz="1400" dirty="0" err="1"/>
              <a:t>Schaar</a:t>
            </a:r>
            <a:r>
              <a:rPr lang="en-US" sz="1400" dirty="0"/>
              <a:t>. 2019. Time-series generative adversarial networks. In Advances in Neural Information Processing Systems, </a:t>
            </a:r>
            <a:r>
              <a:rPr lang="en-US" sz="1400" dirty="0" err="1"/>
              <a:t>H.Wallach</a:t>
            </a:r>
            <a:r>
              <a:rPr lang="en-US" sz="1400" dirty="0"/>
              <a:t>, H. Larochelle, A. </a:t>
            </a:r>
            <a:r>
              <a:rPr lang="en-US" sz="1400" dirty="0" err="1"/>
              <a:t>Beygelzimer</a:t>
            </a:r>
            <a:r>
              <a:rPr lang="en-US" sz="1400" dirty="0"/>
              <a:t>, F. </a:t>
            </a:r>
            <a:r>
              <a:rPr lang="en-US" sz="1400" dirty="0" err="1"/>
              <a:t>d’Alché</a:t>
            </a:r>
            <a:r>
              <a:rPr lang="en-US" sz="1400" dirty="0"/>
              <a:t>-Buc, E. Fox, and R. Garnett (Eds.), Vol. 32. Curran Associates, Vancouver, Canada, 5508–5518. https://proceedings.neurips.cc/paper/2019/file/c9efe5f26cd17ba6216bbe2a7d26d490-Paper.pdf 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/>
              <a:t>Debapriya</a:t>
            </a:r>
            <a:r>
              <a:rPr lang="en-US" sz="1400" dirty="0"/>
              <a:t> Hazra and Yung-Cheol Byun. 2020. </a:t>
            </a:r>
            <a:r>
              <a:rPr lang="en-US" sz="1400" dirty="0" err="1"/>
              <a:t>SynSigGAN</a:t>
            </a:r>
            <a:r>
              <a:rPr lang="en-US" sz="1400" dirty="0"/>
              <a:t>: Generative adversarial networks for synthetic biomedical signal generation. Biology 9, 12 (Dec. 2020), 441. https://doi.org/10.3390/biology9120441 </a:t>
            </a:r>
            <a:endParaRPr lang="en-SE" sz="1400" dirty="0"/>
          </a:p>
          <a:p>
            <a:pPr marL="342900" indent="-342900">
              <a:buFont typeface="+mj-lt"/>
              <a:buAutoNum type="arabicParenR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Xu, L., &amp;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Veeramachaneni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K. (2018). Synthesizing tabular data using generative adversarial networks.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arXiv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preprint arXiv:1811.11264.</a:t>
            </a:r>
            <a:endParaRPr kumimoji="0" lang="en-S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400" dirty="0"/>
              <a:t>Xu, L., </a:t>
            </a:r>
            <a:r>
              <a:rPr lang="en-US" sz="1400" dirty="0" err="1"/>
              <a:t>Skoularidou</a:t>
            </a:r>
            <a:r>
              <a:rPr lang="en-US" sz="1400" dirty="0"/>
              <a:t>, M., Cuesta-Infante, A., &amp; </a:t>
            </a:r>
            <a:r>
              <a:rPr lang="en-US" sz="1400" dirty="0" err="1"/>
              <a:t>Veeramachaneni</a:t>
            </a:r>
            <a:r>
              <a:rPr lang="en-US" sz="1400" dirty="0"/>
              <a:t>, K. (2019). Modeling tabular data using conditional </a:t>
            </a:r>
            <a:r>
              <a:rPr lang="en-US" sz="1400" dirty="0" err="1"/>
              <a:t>gan</a:t>
            </a:r>
            <a:r>
              <a:rPr lang="en-US" sz="1400" dirty="0"/>
              <a:t>. Advances in neural information processing systems, 32.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/>
              <a:t>Rajabi</a:t>
            </a:r>
            <a:r>
              <a:rPr lang="en-US" sz="1400" dirty="0"/>
              <a:t>, A., &amp; Garibay, O. O. (2022). </a:t>
            </a:r>
            <a:r>
              <a:rPr lang="en-US" sz="1400" dirty="0" err="1"/>
              <a:t>Tabfairgan</a:t>
            </a:r>
            <a:r>
              <a:rPr lang="en-US" sz="1400" dirty="0"/>
              <a:t>: Fair tabular data generation with generative adversarial networks. Machine Learning and Knowledge Extraction, 4(2), 488-501.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/>
              <a:t>Zhao, Z., Kunar, A., Birke, R., Van der Scheer, H., &amp; Chen, L. Y. (2024). </a:t>
            </a:r>
            <a:r>
              <a:rPr lang="en-US" sz="1400" dirty="0" err="1"/>
              <a:t>Ctab-gan</a:t>
            </a:r>
            <a:r>
              <a:rPr lang="en-US" sz="1400" dirty="0"/>
              <a:t>+: Enhancing tabular data synthesis. Frontiers in big Data, 6, 1296508.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/>
              <a:t>Pei, H., Ren, K., Yang, Y., Liu, C., Qin, T., &amp; Li, D. (2021, December). Towards generating real-world time series data. In 2021 IEEE International Conference on Data Mining (ICDM) (pp. 469-478). IEEE.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255092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959</Words>
  <Application>Microsoft Office PowerPoint</Application>
  <PresentationFormat>Widescreen</PresentationFormat>
  <Paragraphs>77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AdvGulliv-R</vt:lpstr>
      <vt:lpstr>Aptos</vt:lpstr>
      <vt:lpstr>Aptos Display</vt:lpstr>
      <vt:lpstr>Arial</vt:lpstr>
      <vt:lpstr>Google Sans</vt:lpstr>
      <vt:lpstr>LinBiolinumTI</vt:lpstr>
      <vt:lpstr>LinLibertineT</vt:lpstr>
      <vt:lpstr>LinLibertineTI</vt:lpstr>
      <vt:lpstr>Segoe WPC</vt:lpstr>
      <vt:lpstr>Office Theme</vt:lpstr>
      <vt:lpstr>Synthetic Data Generation</vt:lpstr>
      <vt:lpstr>Data type</vt:lpstr>
      <vt:lpstr>Literature</vt:lpstr>
      <vt:lpstr>GAN architecture</vt:lpstr>
      <vt:lpstr>Tabular Data (2)</vt:lpstr>
      <vt:lpstr>Time-series (3)</vt:lpstr>
      <vt:lpstr>Evaluation</vt:lpstr>
      <vt:lpstr>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Data Generation</dc:title>
  <dc:creator>Stelio Bompai</dc:creator>
  <cp:lastModifiedBy>Stelio Bompai</cp:lastModifiedBy>
  <cp:revision>71</cp:revision>
  <dcterms:created xsi:type="dcterms:W3CDTF">2024-05-15T09:07:58Z</dcterms:created>
  <dcterms:modified xsi:type="dcterms:W3CDTF">2024-05-17T12:05:01Z</dcterms:modified>
</cp:coreProperties>
</file>