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410" r:id="rId5"/>
    <p:sldId id="383" r:id="rId6"/>
    <p:sldId id="409" r:id="rId7"/>
    <p:sldId id="391" r:id="rId8"/>
    <p:sldId id="411" r:id="rId9"/>
    <p:sldId id="423" r:id="rId10"/>
    <p:sldId id="412" r:id="rId11"/>
    <p:sldId id="414" r:id="rId12"/>
    <p:sldId id="413" r:id="rId13"/>
    <p:sldId id="416" r:id="rId14"/>
    <p:sldId id="415" r:id="rId15"/>
    <p:sldId id="418" r:id="rId16"/>
    <p:sldId id="419" r:id="rId17"/>
    <p:sldId id="420" r:id="rId18"/>
    <p:sldId id="421" r:id="rId19"/>
    <p:sldId id="417" r:id="rId20"/>
    <p:sldId id="422" r:id="rId21"/>
    <p:sldId id="425" r:id="rId22"/>
    <p:sldId id="3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LAKULASOORIYA K.P.L.T. it22237590" userId="1624d93a-3fde-4764-b70d-8eee6e267374" providerId="ADAL" clId="{95788EEC-E5E7-43FE-B971-A96A5A417D24}"/>
    <pc:docChg chg="custSel modSld">
      <pc:chgData name="KULAKULASOORIYA K.P.L.T. it22237590" userId="1624d93a-3fde-4764-b70d-8eee6e267374" providerId="ADAL" clId="{95788EEC-E5E7-43FE-B971-A96A5A417D24}" dt="2024-10-08T05:46:18.411" v="6" actId="20577"/>
      <pc:docMkLst>
        <pc:docMk/>
      </pc:docMkLst>
      <pc:sldChg chg="modSp mod">
        <pc:chgData name="KULAKULASOORIYA K.P.L.T. it22237590" userId="1624d93a-3fde-4764-b70d-8eee6e267374" providerId="ADAL" clId="{95788EEC-E5E7-43FE-B971-A96A5A417D24}" dt="2024-10-08T05:46:18.411" v="6" actId="20577"/>
        <pc:sldMkLst>
          <pc:docMk/>
          <pc:sldMk cId="1343913023" sldId="415"/>
        </pc:sldMkLst>
        <pc:spChg chg="mod">
          <ac:chgData name="KULAKULASOORIYA K.P.L.T. it22237590" userId="1624d93a-3fde-4764-b70d-8eee6e267374" providerId="ADAL" clId="{95788EEC-E5E7-43FE-B971-A96A5A417D24}" dt="2024-10-08T05:46:18.411" v="6" actId="20577"/>
          <ac:spMkLst>
            <pc:docMk/>
            <pc:sldMk cId="1343913023" sldId="415"/>
            <ac:spMk id="3" creationId="{658EFF7D-34FC-2195-B93E-74CB7955B99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49EAA6-F02C-430A-9CC7-9D6A1BA1817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3BEC5A0-DC9F-41AA-9AA4-77ED0A8D5C85}">
      <dgm:prSet/>
      <dgm:spPr/>
      <dgm:t>
        <a:bodyPr/>
        <a:lstStyle/>
        <a:p>
          <a:r>
            <a:rPr lang="en-US" b="1" i="0" baseline="0">
              <a:solidFill>
                <a:schemeClr val="bg1"/>
              </a:solidFill>
            </a:rPr>
            <a:t>Modularity</a:t>
          </a:r>
          <a:r>
            <a:rPr lang="en-US" b="0" i="0" baseline="0">
              <a:solidFill>
                <a:schemeClr val="bg1"/>
              </a:solidFill>
            </a:rPr>
            <a:t>:</a:t>
          </a:r>
          <a:endParaRPr lang="en-US">
            <a:solidFill>
              <a:schemeClr val="bg1"/>
            </a:solidFill>
          </a:endParaRPr>
        </a:p>
      </dgm:t>
    </dgm:pt>
    <dgm:pt modelId="{9D68F094-B832-44B1-85CB-62E21A489BB3}" type="parTrans" cxnId="{E11B6B32-C9B5-4079-8A64-DEF18060E33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998D96B-F5C4-40E5-B926-649BAD0F4905}" type="sibTrans" cxnId="{E11B6B32-C9B5-4079-8A64-DEF18060E33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C28E397-436E-4FAE-A6FF-D56D910DF82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Functions like </a:t>
          </a:r>
          <a:r>
            <a:rPr lang="en-US" dirty="0" err="1">
              <a:solidFill>
                <a:schemeClr val="bg1"/>
              </a:solidFill>
            </a:rPr>
            <a:t>summarize_large_text</a:t>
          </a:r>
          <a:r>
            <a:rPr lang="en-US" dirty="0">
              <a:solidFill>
                <a:schemeClr val="bg1"/>
              </a:solidFill>
            </a:rPr>
            <a:t> and </a:t>
          </a:r>
          <a:r>
            <a:rPr lang="en-US" dirty="0" err="1">
              <a:solidFill>
                <a:schemeClr val="bg1"/>
              </a:solidFill>
            </a:rPr>
            <a:t>extract_keywords_from_large_text</a:t>
          </a:r>
          <a:r>
            <a:rPr lang="en-US" dirty="0">
              <a:solidFill>
                <a:schemeClr val="bg1"/>
              </a:solidFill>
            </a:rPr>
            <a:t> are well-structured for easy maintenance.</a:t>
          </a:r>
        </a:p>
      </dgm:t>
    </dgm:pt>
    <dgm:pt modelId="{5728B6C1-4890-4900-A1E4-9567D182BE89}" type="parTrans" cxnId="{BFAEF40D-8A9B-4F37-8630-481646601A5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3F55C20-E62C-4649-B50A-43DF4053AEC1}" type="sibTrans" cxnId="{BFAEF40D-8A9B-4F37-8630-481646601A5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769686F-B857-4EA5-B3BE-B46E60053E2D}">
      <dgm:prSet/>
      <dgm:spPr/>
      <dgm:t>
        <a:bodyPr/>
        <a:lstStyle/>
        <a:p>
          <a:r>
            <a:rPr lang="en-US" b="1" i="0" baseline="0">
              <a:solidFill>
                <a:schemeClr val="bg1"/>
              </a:solidFill>
            </a:rPr>
            <a:t>Reusability</a:t>
          </a:r>
          <a:r>
            <a:rPr lang="en-US" b="0" i="0" baseline="0">
              <a:solidFill>
                <a:schemeClr val="bg1"/>
              </a:solidFill>
            </a:rPr>
            <a:t>:</a:t>
          </a:r>
          <a:endParaRPr lang="en-US">
            <a:solidFill>
              <a:schemeClr val="bg1"/>
            </a:solidFill>
          </a:endParaRPr>
        </a:p>
      </dgm:t>
    </dgm:pt>
    <dgm:pt modelId="{22B44496-1A0A-4F91-84AF-4B4DD276D921}" type="parTrans" cxnId="{4150BAFE-9D79-4E9E-B422-28BC0830269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D541452-B428-4145-8DEF-2D96D36A0216}" type="sibTrans" cxnId="{4150BAFE-9D79-4E9E-B422-28BC0830269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E7BA3EC-6D59-4545-AF86-6D1F0FE0A2A6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Helper functions (e.g., preprocess_text) are reused across multiple tasks, enhancing efficiency.</a:t>
          </a:r>
        </a:p>
      </dgm:t>
    </dgm:pt>
    <dgm:pt modelId="{72EEF6ED-45BD-43AB-B913-DEBC9792B76E}" type="parTrans" cxnId="{7716CA99-5862-4984-8405-947E89821C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D5BD47E-73DF-4308-A671-BD35A08F52DA}" type="sibTrans" cxnId="{7716CA99-5862-4984-8405-947E89821C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955FD6B-4747-4093-BB62-3F1E6972FE6C}">
      <dgm:prSet/>
      <dgm:spPr/>
      <dgm:t>
        <a:bodyPr/>
        <a:lstStyle/>
        <a:p>
          <a:r>
            <a:rPr lang="en-US" b="1" i="0" baseline="0">
              <a:solidFill>
                <a:schemeClr val="bg1"/>
              </a:solidFill>
            </a:rPr>
            <a:t>Error Handling</a:t>
          </a:r>
          <a:r>
            <a:rPr lang="en-US" b="0" i="0" baseline="0">
              <a:solidFill>
                <a:schemeClr val="bg1"/>
              </a:solidFill>
            </a:rPr>
            <a:t>:</a:t>
          </a:r>
          <a:endParaRPr lang="en-US">
            <a:solidFill>
              <a:schemeClr val="bg1"/>
            </a:solidFill>
          </a:endParaRPr>
        </a:p>
      </dgm:t>
    </dgm:pt>
    <dgm:pt modelId="{08DC04E1-CBC5-4EA7-B4DA-B1AF4F8C3026}" type="parTrans" cxnId="{0558EE42-8EAE-430A-B213-7E41103D1C5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0095BD2-8ECE-4F93-9004-28773AF6E86E}" type="sibTrans" cxnId="{0558EE42-8EAE-430A-B213-7E41103D1C5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CEED5CA-15D8-4029-A17E-5B599A120243}">
      <dgm:prSet/>
      <dgm:spPr/>
      <dgm:t>
        <a:bodyPr/>
        <a:lstStyle/>
        <a:p>
          <a:r>
            <a:rPr lang="en-US" b="0" i="0" baseline="0">
              <a:solidFill>
                <a:schemeClr val="bg1"/>
              </a:solidFill>
            </a:rPr>
            <a:t>Implement checks in </a:t>
          </a:r>
          <a:r>
            <a:rPr lang="en-US">
              <a:solidFill>
                <a:schemeClr val="bg1"/>
              </a:solidFill>
            </a:rPr>
            <a:t>app.py to validate text length and format before processing.</a:t>
          </a:r>
        </a:p>
      </dgm:t>
    </dgm:pt>
    <dgm:pt modelId="{223B3C34-F74D-4E8C-A031-22496ACDA8AE}" type="parTrans" cxnId="{A5C5DDA6-177E-459A-BBBA-9A474FF5FDB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4314D37-E111-4516-B8AC-FCB80F92F9D2}" type="sibTrans" cxnId="{A5C5DDA6-177E-459A-BBBA-9A474FF5FDB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A8B4ED5-BFF9-482D-B515-1902DE8F825B}" type="pres">
      <dgm:prSet presAssocID="{1349EAA6-F02C-430A-9CC7-9D6A1BA18175}" presName="root" presStyleCnt="0">
        <dgm:presLayoutVars>
          <dgm:dir/>
          <dgm:resizeHandles val="exact"/>
        </dgm:presLayoutVars>
      </dgm:prSet>
      <dgm:spPr/>
    </dgm:pt>
    <dgm:pt modelId="{5FE89C75-FB26-4CCD-AE64-DA542C5ACB3C}" type="pres">
      <dgm:prSet presAssocID="{93BEC5A0-DC9F-41AA-9AA4-77ED0A8D5C85}" presName="compNode" presStyleCnt="0"/>
      <dgm:spPr/>
    </dgm:pt>
    <dgm:pt modelId="{47636DC3-3E8F-46C2-B1A1-682D9DE231CF}" type="pres">
      <dgm:prSet presAssocID="{93BEC5A0-DC9F-41AA-9AA4-77ED0A8D5C85}" presName="bgRect" presStyleLbl="bgShp" presStyleIdx="0" presStyleCnt="3"/>
      <dgm:spPr/>
    </dgm:pt>
    <dgm:pt modelId="{8EC32C72-815C-4CFB-8AD0-A6FE6D5046DA}" type="pres">
      <dgm:prSet presAssocID="{93BEC5A0-DC9F-41AA-9AA4-77ED0A8D5C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1627BF2A-EB86-4616-BABF-D2ABE66503AB}" type="pres">
      <dgm:prSet presAssocID="{93BEC5A0-DC9F-41AA-9AA4-77ED0A8D5C85}" presName="spaceRect" presStyleCnt="0"/>
      <dgm:spPr/>
    </dgm:pt>
    <dgm:pt modelId="{25A94B19-9035-4D61-8DF4-D89C73BE2863}" type="pres">
      <dgm:prSet presAssocID="{93BEC5A0-DC9F-41AA-9AA4-77ED0A8D5C85}" presName="parTx" presStyleLbl="revTx" presStyleIdx="0" presStyleCnt="6">
        <dgm:presLayoutVars>
          <dgm:chMax val="0"/>
          <dgm:chPref val="0"/>
        </dgm:presLayoutVars>
      </dgm:prSet>
      <dgm:spPr/>
    </dgm:pt>
    <dgm:pt modelId="{C31E3456-E824-469D-85ED-E8788D42512C}" type="pres">
      <dgm:prSet presAssocID="{93BEC5A0-DC9F-41AA-9AA4-77ED0A8D5C85}" presName="desTx" presStyleLbl="revTx" presStyleIdx="1" presStyleCnt="6">
        <dgm:presLayoutVars/>
      </dgm:prSet>
      <dgm:spPr/>
    </dgm:pt>
    <dgm:pt modelId="{7305B810-E006-46AF-BAAB-66C6F1F9D953}" type="pres">
      <dgm:prSet presAssocID="{2998D96B-F5C4-40E5-B926-649BAD0F4905}" presName="sibTrans" presStyleCnt="0"/>
      <dgm:spPr/>
    </dgm:pt>
    <dgm:pt modelId="{82284143-8C99-46FE-A3A1-080561664461}" type="pres">
      <dgm:prSet presAssocID="{C769686F-B857-4EA5-B3BE-B46E60053E2D}" presName="compNode" presStyleCnt="0"/>
      <dgm:spPr/>
    </dgm:pt>
    <dgm:pt modelId="{3A63A3D5-4058-4039-A339-BC645C9FCC8B}" type="pres">
      <dgm:prSet presAssocID="{C769686F-B857-4EA5-B3BE-B46E60053E2D}" presName="bgRect" presStyleLbl="bgShp" presStyleIdx="1" presStyleCnt="3"/>
      <dgm:spPr/>
    </dgm:pt>
    <dgm:pt modelId="{F836EF73-0E98-448C-A2F7-25F8CE192DD4}" type="pres">
      <dgm:prSet presAssocID="{C769686F-B857-4EA5-B3BE-B46E60053E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5B6673EF-3089-4F9B-BF21-27958A54EBD9}" type="pres">
      <dgm:prSet presAssocID="{C769686F-B857-4EA5-B3BE-B46E60053E2D}" presName="spaceRect" presStyleCnt="0"/>
      <dgm:spPr/>
    </dgm:pt>
    <dgm:pt modelId="{DD7AF673-DACA-457F-B258-09738CFF7C4E}" type="pres">
      <dgm:prSet presAssocID="{C769686F-B857-4EA5-B3BE-B46E60053E2D}" presName="parTx" presStyleLbl="revTx" presStyleIdx="2" presStyleCnt="6">
        <dgm:presLayoutVars>
          <dgm:chMax val="0"/>
          <dgm:chPref val="0"/>
        </dgm:presLayoutVars>
      </dgm:prSet>
      <dgm:spPr/>
    </dgm:pt>
    <dgm:pt modelId="{CA23CC4B-C87E-42CC-8BD0-B7AFFC745786}" type="pres">
      <dgm:prSet presAssocID="{C769686F-B857-4EA5-B3BE-B46E60053E2D}" presName="desTx" presStyleLbl="revTx" presStyleIdx="3" presStyleCnt="6">
        <dgm:presLayoutVars/>
      </dgm:prSet>
      <dgm:spPr/>
    </dgm:pt>
    <dgm:pt modelId="{0512F913-FA99-411A-AFAD-AB0955911D47}" type="pres">
      <dgm:prSet presAssocID="{ED541452-B428-4145-8DEF-2D96D36A0216}" presName="sibTrans" presStyleCnt="0"/>
      <dgm:spPr/>
    </dgm:pt>
    <dgm:pt modelId="{F5E82BA6-0A5F-4CD6-A72B-AAB396E60E70}" type="pres">
      <dgm:prSet presAssocID="{E955FD6B-4747-4093-BB62-3F1E6972FE6C}" presName="compNode" presStyleCnt="0"/>
      <dgm:spPr/>
    </dgm:pt>
    <dgm:pt modelId="{470A7F5F-7FA4-453F-AC15-A79D4EB96B3A}" type="pres">
      <dgm:prSet presAssocID="{E955FD6B-4747-4093-BB62-3F1E6972FE6C}" presName="bgRect" presStyleLbl="bgShp" presStyleIdx="2" presStyleCnt="3"/>
      <dgm:spPr/>
    </dgm:pt>
    <dgm:pt modelId="{53A1FCE5-CA9E-4963-A1EB-4477E5824FAA}" type="pres">
      <dgm:prSet presAssocID="{E955FD6B-4747-4093-BB62-3F1E6972FE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402170EF-9981-41A6-B159-1D1F0B47E334}" type="pres">
      <dgm:prSet presAssocID="{E955FD6B-4747-4093-BB62-3F1E6972FE6C}" presName="spaceRect" presStyleCnt="0"/>
      <dgm:spPr/>
    </dgm:pt>
    <dgm:pt modelId="{BE5DE875-7FFB-42AD-92F7-5102F22275AF}" type="pres">
      <dgm:prSet presAssocID="{E955FD6B-4747-4093-BB62-3F1E6972FE6C}" presName="parTx" presStyleLbl="revTx" presStyleIdx="4" presStyleCnt="6">
        <dgm:presLayoutVars>
          <dgm:chMax val="0"/>
          <dgm:chPref val="0"/>
        </dgm:presLayoutVars>
      </dgm:prSet>
      <dgm:spPr/>
    </dgm:pt>
    <dgm:pt modelId="{F98EB67B-02B7-422A-AB46-EE5476939E01}" type="pres">
      <dgm:prSet presAssocID="{E955FD6B-4747-4093-BB62-3F1E6972FE6C}" presName="desTx" presStyleLbl="revTx" presStyleIdx="5" presStyleCnt="6">
        <dgm:presLayoutVars/>
      </dgm:prSet>
      <dgm:spPr/>
    </dgm:pt>
  </dgm:ptLst>
  <dgm:cxnLst>
    <dgm:cxn modelId="{FB7C5E03-2634-4FDB-A649-324E561A9C44}" type="presOf" srcId="{C769686F-B857-4EA5-B3BE-B46E60053E2D}" destId="{DD7AF673-DACA-457F-B258-09738CFF7C4E}" srcOrd="0" destOrd="0" presId="urn:microsoft.com/office/officeart/2018/2/layout/IconVerticalSolidList"/>
    <dgm:cxn modelId="{BFAEF40D-8A9B-4F37-8630-481646601A55}" srcId="{93BEC5A0-DC9F-41AA-9AA4-77ED0A8D5C85}" destId="{2C28E397-436E-4FAE-A6FF-D56D910DF827}" srcOrd="0" destOrd="0" parTransId="{5728B6C1-4890-4900-A1E4-9567D182BE89}" sibTransId="{53F55C20-E62C-4649-B50A-43DF4053AEC1}"/>
    <dgm:cxn modelId="{C05D0F1F-6F80-4ABC-B2F6-E989F1E42BDD}" type="presOf" srcId="{93BEC5A0-DC9F-41AA-9AA4-77ED0A8D5C85}" destId="{25A94B19-9035-4D61-8DF4-D89C73BE2863}" srcOrd="0" destOrd="0" presId="urn:microsoft.com/office/officeart/2018/2/layout/IconVerticalSolidList"/>
    <dgm:cxn modelId="{E11B6B32-C9B5-4079-8A64-DEF18060E33D}" srcId="{1349EAA6-F02C-430A-9CC7-9D6A1BA18175}" destId="{93BEC5A0-DC9F-41AA-9AA4-77ED0A8D5C85}" srcOrd="0" destOrd="0" parTransId="{9D68F094-B832-44B1-85CB-62E21A489BB3}" sibTransId="{2998D96B-F5C4-40E5-B926-649BAD0F4905}"/>
    <dgm:cxn modelId="{1202A261-113A-4072-A043-67A463AB7F98}" type="presOf" srcId="{9E7BA3EC-6D59-4545-AF86-6D1F0FE0A2A6}" destId="{CA23CC4B-C87E-42CC-8BD0-B7AFFC745786}" srcOrd="0" destOrd="0" presId="urn:microsoft.com/office/officeart/2018/2/layout/IconVerticalSolidList"/>
    <dgm:cxn modelId="{0558EE42-8EAE-430A-B213-7E41103D1C5B}" srcId="{1349EAA6-F02C-430A-9CC7-9D6A1BA18175}" destId="{E955FD6B-4747-4093-BB62-3F1E6972FE6C}" srcOrd="2" destOrd="0" parTransId="{08DC04E1-CBC5-4EA7-B4DA-B1AF4F8C3026}" sibTransId="{60095BD2-8ECE-4F93-9004-28773AF6E86E}"/>
    <dgm:cxn modelId="{1D8FDF69-7D6F-47A8-927B-092CD6526A27}" type="presOf" srcId="{2C28E397-436E-4FAE-A6FF-D56D910DF827}" destId="{C31E3456-E824-469D-85ED-E8788D42512C}" srcOrd="0" destOrd="0" presId="urn:microsoft.com/office/officeart/2018/2/layout/IconVerticalSolidList"/>
    <dgm:cxn modelId="{7716CA99-5862-4984-8405-947E89821C17}" srcId="{C769686F-B857-4EA5-B3BE-B46E60053E2D}" destId="{9E7BA3EC-6D59-4545-AF86-6D1F0FE0A2A6}" srcOrd="0" destOrd="0" parTransId="{72EEF6ED-45BD-43AB-B913-DEBC9792B76E}" sibTransId="{7D5BD47E-73DF-4308-A671-BD35A08F52DA}"/>
    <dgm:cxn modelId="{A5C5DDA6-177E-459A-BBBA-9A474FF5FDB9}" srcId="{E955FD6B-4747-4093-BB62-3F1E6972FE6C}" destId="{6CEED5CA-15D8-4029-A17E-5B599A120243}" srcOrd="0" destOrd="0" parTransId="{223B3C34-F74D-4E8C-A031-22496ACDA8AE}" sibTransId="{64314D37-E111-4516-B8AC-FCB80F92F9D2}"/>
    <dgm:cxn modelId="{BF2E53CD-0367-468F-90E3-703A682BBDF8}" type="presOf" srcId="{E955FD6B-4747-4093-BB62-3F1E6972FE6C}" destId="{BE5DE875-7FFB-42AD-92F7-5102F22275AF}" srcOrd="0" destOrd="0" presId="urn:microsoft.com/office/officeart/2018/2/layout/IconVerticalSolidList"/>
    <dgm:cxn modelId="{E2CA85D8-453D-4780-8DC2-B1913EBF34EB}" type="presOf" srcId="{1349EAA6-F02C-430A-9CC7-9D6A1BA18175}" destId="{FA8B4ED5-BFF9-482D-B515-1902DE8F825B}" srcOrd="0" destOrd="0" presId="urn:microsoft.com/office/officeart/2018/2/layout/IconVerticalSolidList"/>
    <dgm:cxn modelId="{3C0722FA-81E4-4A17-9171-C872C2C8DA2C}" type="presOf" srcId="{6CEED5CA-15D8-4029-A17E-5B599A120243}" destId="{F98EB67B-02B7-422A-AB46-EE5476939E01}" srcOrd="0" destOrd="0" presId="urn:microsoft.com/office/officeart/2018/2/layout/IconVerticalSolidList"/>
    <dgm:cxn modelId="{4150BAFE-9D79-4E9E-B422-28BC08302695}" srcId="{1349EAA6-F02C-430A-9CC7-9D6A1BA18175}" destId="{C769686F-B857-4EA5-B3BE-B46E60053E2D}" srcOrd="1" destOrd="0" parTransId="{22B44496-1A0A-4F91-84AF-4B4DD276D921}" sibTransId="{ED541452-B428-4145-8DEF-2D96D36A0216}"/>
    <dgm:cxn modelId="{A9121A3B-8FBA-4829-9F1E-246FD815583F}" type="presParOf" srcId="{FA8B4ED5-BFF9-482D-B515-1902DE8F825B}" destId="{5FE89C75-FB26-4CCD-AE64-DA542C5ACB3C}" srcOrd="0" destOrd="0" presId="urn:microsoft.com/office/officeart/2018/2/layout/IconVerticalSolidList"/>
    <dgm:cxn modelId="{56F80778-C7FE-4F60-91BF-FA099ADF1592}" type="presParOf" srcId="{5FE89C75-FB26-4CCD-AE64-DA542C5ACB3C}" destId="{47636DC3-3E8F-46C2-B1A1-682D9DE231CF}" srcOrd="0" destOrd="0" presId="urn:microsoft.com/office/officeart/2018/2/layout/IconVerticalSolidList"/>
    <dgm:cxn modelId="{E3595477-4639-4C3C-BBC2-1FA666615F9A}" type="presParOf" srcId="{5FE89C75-FB26-4CCD-AE64-DA542C5ACB3C}" destId="{8EC32C72-815C-4CFB-8AD0-A6FE6D5046DA}" srcOrd="1" destOrd="0" presId="urn:microsoft.com/office/officeart/2018/2/layout/IconVerticalSolidList"/>
    <dgm:cxn modelId="{82453F2A-8977-4459-9914-A862249C67DD}" type="presParOf" srcId="{5FE89C75-FB26-4CCD-AE64-DA542C5ACB3C}" destId="{1627BF2A-EB86-4616-BABF-D2ABE66503AB}" srcOrd="2" destOrd="0" presId="urn:microsoft.com/office/officeart/2018/2/layout/IconVerticalSolidList"/>
    <dgm:cxn modelId="{25D2361F-24F1-40A0-9950-CC01CE27E16F}" type="presParOf" srcId="{5FE89C75-FB26-4CCD-AE64-DA542C5ACB3C}" destId="{25A94B19-9035-4D61-8DF4-D89C73BE2863}" srcOrd="3" destOrd="0" presId="urn:microsoft.com/office/officeart/2018/2/layout/IconVerticalSolidList"/>
    <dgm:cxn modelId="{3A84AB3D-48E3-40B1-9C2A-D0C7566B279E}" type="presParOf" srcId="{5FE89C75-FB26-4CCD-AE64-DA542C5ACB3C}" destId="{C31E3456-E824-469D-85ED-E8788D42512C}" srcOrd="4" destOrd="0" presId="urn:microsoft.com/office/officeart/2018/2/layout/IconVerticalSolidList"/>
    <dgm:cxn modelId="{0649AC63-E513-4F31-9B44-6B6C96C6265F}" type="presParOf" srcId="{FA8B4ED5-BFF9-482D-B515-1902DE8F825B}" destId="{7305B810-E006-46AF-BAAB-66C6F1F9D953}" srcOrd="1" destOrd="0" presId="urn:microsoft.com/office/officeart/2018/2/layout/IconVerticalSolidList"/>
    <dgm:cxn modelId="{CB0BB9BE-DD06-4259-9017-4343443B1186}" type="presParOf" srcId="{FA8B4ED5-BFF9-482D-B515-1902DE8F825B}" destId="{82284143-8C99-46FE-A3A1-080561664461}" srcOrd="2" destOrd="0" presId="urn:microsoft.com/office/officeart/2018/2/layout/IconVerticalSolidList"/>
    <dgm:cxn modelId="{01B39F1B-688C-4F46-89C2-2FF0F1CEF548}" type="presParOf" srcId="{82284143-8C99-46FE-A3A1-080561664461}" destId="{3A63A3D5-4058-4039-A339-BC645C9FCC8B}" srcOrd="0" destOrd="0" presId="urn:microsoft.com/office/officeart/2018/2/layout/IconVerticalSolidList"/>
    <dgm:cxn modelId="{B5A9C23D-983F-458C-A92E-5A2D31061207}" type="presParOf" srcId="{82284143-8C99-46FE-A3A1-080561664461}" destId="{F836EF73-0E98-448C-A2F7-25F8CE192DD4}" srcOrd="1" destOrd="0" presId="urn:microsoft.com/office/officeart/2018/2/layout/IconVerticalSolidList"/>
    <dgm:cxn modelId="{BB848CAC-CCEE-4736-A994-1EB4286D3524}" type="presParOf" srcId="{82284143-8C99-46FE-A3A1-080561664461}" destId="{5B6673EF-3089-4F9B-BF21-27958A54EBD9}" srcOrd="2" destOrd="0" presId="urn:microsoft.com/office/officeart/2018/2/layout/IconVerticalSolidList"/>
    <dgm:cxn modelId="{A2375E11-5C4C-48D5-97F4-52444F87D559}" type="presParOf" srcId="{82284143-8C99-46FE-A3A1-080561664461}" destId="{DD7AF673-DACA-457F-B258-09738CFF7C4E}" srcOrd="3" destOrd="0" presId="urn:microsoft.com/office/officeart/2018/2/layout/IconVerticalSolidList"/>
    <dgm:cxn modelId="{558C2C56-328F-42B7-A58F-F4C2418B32BC}" type="presParOf" srcId="{82284143-8C99-46FE-A3A1-080561664461}" destId="{CA23CC4B-C87E-42CC-8BD0-B7AFFC745786}" srcOrd="4" destOrd="0" presId="urn:microsoft.com/office/officeart/2018/2/layout/IconVerticalSolidList"/>
    <dgm:cxn modelId="{BB0E5B1F-0668-4D6F-9EA9-5A0A695D7588}" type="presParOf" srcId="{FA8B4ED5-BFF9-482D-B515-1902DE8F825B}" destId="{0512F913-FA99-411A-AFAD-AB0955911D47}" srcOrd="3" destOrd="0" presId="urn:microsoft.com/office/officeart/2018/2/layout/IconVerticalSolidList"/>
    <dgm:cxn modelId="{20D5D82B-B387-40C3-9B4C-13B05FB0024C}" type="presParOf" srcId="{FA8B4ED5-BFF9-482D-B515-1902DE8F825B}" destId="{F5E82BA6-0A5F-4CD6-A72B-AAB396E60E70}" srcOrd="4" destOrd="0" presId="urn:microsoft.com/office/officeart/2018/2/layout/IconVerticalSolidList"/>
    <dgm:cxn modelId="{556974C3-73C0-4A9D-9802-592776BCAC73}" type="presParOf" srcId="{F5E82BA6-0A5F-4CD6-A72B-AAB396E60E70}" destId="{470A7F5F-7FA4-453F-AC15-A79D4EB96B3A}" srcOrd="0" destOrd="0" presId="urn:microsoft.com/office/officeart/2018/2/layout/IconVerticalSolidList"/>
    <dgm:cxn modelId="{779503DC-694A-4A16-BAC1-81E920FCFA1B}" type="presParOf" srcId="{F5E82BA6-0A5F-4CD6-A72B-AAB396E60E70}" destId="{53A1FCE5-CA9E-4963-A1EB-4477E5824FAA}" srcOrd="1" destOrd="0" presId="urn:microsoft.com/office/officeart/2018/2/layout/IconVerticalSolidList"/>
    <dgm:cxn modelId="{33174B5E-509F-4BEE-BA36-91D300853454}" type="presParOf" srcId="{F5E82BA6-0A5F-4CD6-A72B-AAB396E60E70}" destId="{402170EF-9981-41A6-B159-1D1F0B47E334}" srcOrd="2" destOrd="0" presId="urn:microsoft.com/office/officeart/2018/2/layout/IconVerticalSolidList"/>
    <dgm:cxn modelId="{22F2AD44-66D6-4B61-9070-80A66098AF9A}" type="presParOf" srcId="{F5E82BA6-0A5F-4CD6-A72B-AAB396E60E70}" destId="{BE5DE875-7FFB-42AD-92F7-5102F22275AF}" srcOrd="3" destOrd="0" presId="urn:microsoft.com/office/officeart/2018/2/layout/IconVerticalSolidList"/>
    <dgm:cxn modelId="{9DC7F3DA-55A1-4499-925D-071B53077AD6}" type="presParOf" srcId="{F5E82BA6-0A5F-4CD6-A72B-AAB396E60E70}" destId="{F98EB67B-02B7-422A-AB46-EE5476939E0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8CB117-41FD-48E0-8CD1-8931656E3C5F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594C72A-C1C9-4E98-91DB-A325C9DD409E}">
      <dgm:prSet/>
      <dgm:spPr/>
      <dgm:t>
        <a:bodyPr/>
        <a:lstStyle/>
        <a:p>
          <a:pPr>
            <a:defRPr b="1"/>
          </a:pPr>
          <a:r>
            <a:rPr lang="en-US" b="1">
              <a:solidFill>
                <a:schemeClr val="bg1"/>
              </a:solidFill>
            </a:rPr>
            <a:t>Multi-Faceted Tool</a:t>
          </a:r>
          <a:r>
            <a:rPr lang="en-US">
              <a:solidFill>
                <a:schemeClr val="bg1"/>
              </a:solidFill>
            </a:rPr>
            <a:t>:</a:t>
          </a:r>
        </a:p>
      </dgm:t>
    </dgm:pt>
    <dgm:pt modelId="{58965A9F-B283-4D15-A5C8-C99180F3BB50}" type="parTrans" cxnId="{70533351-4E97-4C80-B20D-C113DED708F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725421B-A78F-491F-8FBA-BB946DE2CB77}" type="sibTrans" cxnId="{70533351-4E97-4C80-B20D-C113DED708F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9FC2904-558F-4D77-8714-798ACF7DDADB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Combines summarization, sentiment analysis, keyword extraction, and topic modeling in a single system.</a:t>
          </a:r>
        </a:p>
      </dgm:t>
    </dgm:pt>
    <dgm:pt modelId="{DE3C4859-7CD9-4B6A-B403-D91F670077D3}" type="parTrans" cxnId="{53E8BAD5-B43F-490C-B43E-8069666E3F0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995C56A-72A8-4320-BBB0-4B492600C3B9}" type="sibTrans" cxnId="{53E8BAD5-B43F-490C-B43E-8069666E3F0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127877F-FB55-4B22-B9F5-97930B1978DB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Provides comprehensive text analysis, which is unique in terms of functionality.</a:t>
          </a:r>
        </a:p>
      </dgm:t>
    </dgm:pt>
    <dgm:pt modelId="{88B0BF62-DA51-47E5-AC48-7E9FC057A0B4}" type="parTrans" cxnId="{C7A479B4-B5D3-459C-97F0-4F2250FE734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C696679-746F-4020-9D9D-D1E823518E25}" type="sibTrans" cxnId="{C7A479B4-B5D3-459C-97F0-4F2250FE734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B698F5E-6C9C-46A9-9EA0-028569E19F1D}">
      <dgm:prSet/>
      <dgm:spPr/>
      <dgm:t>
        <a:bodyPr/>
        <a:lstStyle/>
        <a:p>
          <a:pPr>
            <a:defRPr b="1"/>
          </a:pPr>
          <a:r>
            <a:rPr lang="en-US" b="1">
              <a:solidFill>
                <a:schemeClr val="bg1"/>
              </a:solidFill>
            </a:rPr>
            <a:t>Dynamic Summarization</a:t>
          </a:r>
          <a:r>
            <a:rPr lang="en-US">
              <a:solidFill>
                <a:schemeClr val="bg1"/>
              </a:solidFill>
            </a:rPr>
            <a:t>:</a:t>
          </a:r>
        </a:p>
      </dgm:t>
    </dgm:pt>
    <dgm:pt modelId="{761F20A2-3789-4ADC-ABFC-A3FC08F32760}" type="parTrans" cxnId="{65F1BEE9-BBD1-46E6-B398-D7A0CA7B567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06C006A-2DAD-4CDD-96F5-65B5AD8F3C41}" type="sibTrans" cxnId="{65F1BEE9-BBD1-46E6-B398-D7A0CA7B567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DC0B54A-4BE6-4ADA-ADB6-176572B1D19A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The user can select different summary lengths (short, medium, long), giving them control over the level of detail.</a:t>
          </a:r>
        </a:p>
      </dgm:t>
    </dgm:pt>
    <dgm:pt modelId="{D91E4916-ADB4-46E9-876E-02F3C94A47F7}" type="parTrans" cxnId="{6B6A0287-8B71-4048-ACA4-13CF12B503B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728D0C8-A514-4CE8-9E4C-FC59DB7BB1CD}" type="sibTrans" cxnId="{6B6A0287-8B71-4048-ACA4-13CF12B503B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D966785-3D8F-4F54-83A0-92A4F2E5A08B}">
      <dgm:prSet/>
      <dgm:spPr/>
      <dgm:t>
        <a:bodyPr/>
        <a:lstStyle/>
        <a:p>
          <a:pPr>
            <a:defRPr b="1"/>
          </a:pPr>
          <a:r>
            <a:rPr lang="en-US" b="1">
              <a:solidFill>
                <a:schemeClr val="bg1"/>
              </a:solidFill>
            </a:rPr>
            <a:t>Real-World Applications</a:t>
          </a:r>
          <a:r>
            <a:rPr lang="en-US">
              <a:solidFill>
                <a:schemeClr val="bg1"/>
              </a:solidFill>
            </a:rPr>
            <a:t>:</a:t>
          </a:r>
        </a:p>
      </dgm:t>
    </dgm:pt>
    <dgm:pt modelId="{A083362B-BAE1-456C-A461-D8DBFDCDE129}" type="parTrans" cxnId="{7ABC12A8-4D43-4D7D-9F43-31CBDBAA318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F678D7C-251B-4670-80FE-6736198B7004}" type="sibTrans" cxnId="{7ABC12A8-4D43-4D7D-9F43-31CBDBAA318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FFF0351-D138-4819-A84F-77C66A9149D2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Useful in summarizing research papers, business documents, product reviews, and extracting keywords for SEO.</a:t>
          </a:r>
        </a:p>
      </dgm:t>
    </dgm:pt>
    <dgm:pt modelId="{E5A44E1A-F26E-40F7-A55B-9BBD6FF32019}" type="parTrans" cxnId="{C4C4CD85-924A-48F5-B1AD-04DA49F559A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B3D39D-1B01-4C38-B32C-3A1C70490084}" type="sibTrans" cxnId="{C4C4CD85-924A-48F5-B1AD-04DA49F559A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8C039EE-02FF-4BE5-B02F-FEFBF2BA376E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The app can also analyze sentiments and discover topics in lengthy texts.</a:t>
          </a:r>
        </a:p>
      </dgm:t>
    </dgm:pt>
    <dgm:pt modelId="{E67E3C45-B613-4341-A152-B65000E90039}" type="parTrans" cxnId="{FDF251A0-185C-4F65-B2CF-6BED4F419A3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F2B5EA6-C472-4119-BA56-F6B302D633E7}" type="sibTrans" cxnId="{FDF251A0-185C-4F65-B2CF-6BED4F419A3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94102FB-FF26-43D4-9F78-EE9D1C1A3499}" type="pres">
      <dgm:prSet presAssocID="{998CB117-41FD-48E0-8CD1-8931656E3C5F}" presName="root" presStyleCnt="0">
        <dgm:presLayoutVars>
          <dgm:dir/>
          <dgm:resizeHandles val="exact"/>
        </dgm:presLayoutVars>
      </dgm:prSet>
      <dgm:spPr/>
    </dgm:pt>
    <dgm:pt modelId="{A8F6D6C3-E84D-4415-8A4C-5F20C2A70A4A}" type="pres">
      <dgm:prSet presAssocID="{A594C72A-C1C9-4E98-91DB-A325C9DD409E}" presName="compNode" presStyleCnt="0"/>
      <dgm:spPr/>
    </dgm:pt>
    <dgm:pt modelId="{4490F938-9079-428E-8D3A-4BDF76B41EAF}" type="pres">
      <dgm:prSet presAssocID="{A594C72A-C1C9-4E98-91DB-A325C9DD40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D13EB9A-CB9F-4D1C-992F-6F565D2135FB}" type="pres">
      <dgm:prSet presAssocID="{A594C72A-C1C9-4E98-91DB-A325C9DD409E}" presName="iconSpace" presStyleCnt="0"/>
      <dgm:spPr/>
    </dgm:pt>
    <dgm:pt modelId="{1C546EE6-DB4C-4A87-9F63-73820DE67221}" type="pres">
      <dgm:prSet presAssocID="{A594C72A-C1C9-4E98-91DB-A325C9DD409E}" presName="parTx" presStyleLbl="revTx" presStyleIdx="0" presStyleCnt="6">
        <dgm:presLayoutVars>
          <dgm:chMax val="0"/>
          <dgm:chPref val="0"/>
        </dgm:presLayoutVars>
      </dgm:prSet>
      <dgm:spPr/>
    </dgm:pt>
    <dgm:pt modelId="{8AFDF482-EEC9-4406-9420-623ED9BEBCC3}" type="pres">
      <dgm:prSet presAssocID="{A594C72A-C1C9-4E98-91DB-A325C9DD409E}" presName="txSpace" presStyleCnt="0"/>
      <dgm:spPr/>
    </dgm:pt>
    <dgm:pt modelId="{E0C435AA-D512-495E-81FA-2444EDB7F0AA}" type="pres">
      <dgm:prSet presAssocID="{A594C72A-C1C9-4E98-91DB-A325C9DD409E}" presName="desTx" presStyleLbl="revTx" presStyleIdx="1" presStyleCnt="6">
        <dgm:presLayoutVars/>
      </dgm:prSet>
      <dgm:spPr/>
    </dgm:pt>
    <dgm:pt modelId="{FDA10A7A-7A4E-458B-808A-565CF3CF3186}" type="pres">
      <dgm:prSet presAssocID="{3725421B-A78F-491F-8FBA-BB946DE2CB77}" presName="sibTrans" presStyleCnt="0"/>
      <dgm:spPr/>
    </dgm:pt>
    <dgm:pt modelId="{E33CDD72-5B0F-49BE-99C6-FC1FF69DEA56}" type="pres">
      <dgm:prSet presAssocID="{DB698F5E-6C9C-46A9-9EA0-028569E19F1D}" presName="compNode" presStyleCnt="0"/>
      <dgm:spPr/>
    </dgm:pt>
    <dgm:pt modelId="{F92373F9-3389-4B41-B56B-1D7D70C821AD}" type="pres">
      <dgm:prSet presAssocID="{DB698F5E-6C9C-46A9-9EA0-028569E19F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4A79A03-02FA-4790-A580-7971AB160833}" type="pres">
      <dgm:prSet presAssocID="{DB698F5E-6C9C-46A9-9EA0-028569E19F1D}" presName="iconSpace" presStyleCnt="0"/>
      <dgm:spPr/>
    </dgm:pt>
    <dgm:pt modelId="{AD5F97F0-39F6-47D6-9B4D-FE261B00BF82}" type="pres">
      <dgm:prSet presAssocID="{DB698F5E-6C9C-46A9-9EA0-028569E19F1D}" presName="parTx" presStyleLbl="revTx" presStyleIdx="2" presStyleCnt="6">
        <dgm:presLayoutVars>
          <dgm:chMax val="0"/>
          <dgm:chPref val="0"/>
        </dgm:presLayoutVars>
      </dgm:prSet>
      <dgm:spPr/>
    </dgm:pt>
    <dgm:pt modelId="{F34B6093-8392-4593-8FFD-DD74215E8C6D}" type="pres">
      <dgm:prSet presAssocID="{DB698F5E-6C9C-46A9-9EA0-028569E19F1D}" presName="txSpace" presStyleCnt="0"/>
      <dgm:spPr/>
    </dgm:pt>
    <dgm:pt modelId="{E7520365-2F6B-45BE-BEA7-1042CC345F78}" type="pres">
      <dgm:prSet presAssocID="{DB698F5E-6C9C-46A9-9EA0-028569E19F1D}" presName="desTx" presStyleLbl="revTx" presStyleIdx="3" presStyleCnt="6">
        <dgm:presLayoutVars/>
      </dgm:prSet>
      <dgm:spPr/>
    </dgm:pt>
    <dgm:pt modelId="{65E29DCF-BBB3-4235-8009-0DFC4DD86909}" type="pres">
      <dgm:prSet presAssocID="{A06C006A-2DAD-4CDD-96F5-65B5AD8F3C41}" presName="sibTrans" presStyleCnt="0"/>
      <dgm:spPr/>
    </dgm:pt>
    <dgm:pt modelId="{4E7CF9DE-42D3-40EC-A08E-46FCB408BCA1}" type="pres">
      <dgm:prSet presAssocID="{6D966785-3D8F-4F54-83A0-92A4F2E5A08B}" presName="compNode" presStyleCnt="0"/>
      <dgm:spPr/>
    </dgm:pt>
    <dgm:pt modelId="{43B96FDA-EF6B-423D-BB62-212088C9A89A}" type="pres">
      <dgm:prSet presAssocID="{6D966785-3D8F-4F54-83A0-92A4F2E5A0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C290EF54-FC5C-4456-81B4-0DFE0F9DECC8}" type="pres">
      <dgm:prSet presAssocID="{6D966785-3D8F-4F54-83A0-92A4F2E5A08B}" presName="iconSpace" presStyleCnt="0"/>
      <dgm:spPr/>
    </dgm:pt>
    <dgm:pt modelId="{4E158E2E-340C-41C4-977A-5891BBB0255D}" type="pres">
      <dgm:prSet presAssocID="{6D966785-3D8F-4F54-83A0-92A4F2E5A08B}" presName="parTx" presStyleLbl="revTx" presStyleIdx="4" presStyleCnt="6">
        <dgm:presLayoutVars>
          <dgm:chMax val="0"/>
          <dgm:chPref val="0"/>
        </dgm:presLayoutVars>
      </dgm:prSet>
      <dgm:spPr/>
    </dgm:pt>
    <dgm:pt modelId="{0FDF0AB3-BF96-4450-B5CB-7FCD7F9705C1}" type="pres">
      <dgm:prSet presAssocID="{6D966785-3D8F-4F54-83A0-92A4F2E5A08B}" presName="txSpace" presStyleCnt="0"/>
      <dgm:spPr/>
    </dgm:pt>
    <dgm:pt modelId="{7688022E-FCEC-4993-B35A-B97B896E96FB}" type="pres">
      <dgm:prSet presAssocID="{6D966785-3D8F-4F54-83A0-92A4F2E5A08B}" presName="desTx" presStyleLbl="revTx" presStyleIdx="5" presStyleCnt="6">
        <dgm:presLayoutVars/>
      </dgm:prSet>
      <dgm:spPr/>
    </dgm:pt>
  </dgm:ptLst>
  <dgm:cxnLst>
    <dgm:cxn modelId="{1BE6430C-1D31-439B-9327-035D56F13C40}" type="presOf" srcId="{6127877F-FB55-4B22-B9F5-97930B1978DB}" destId="{E0C435AA-D512-495E-81FA-2444EDB7F0AA}" srcOrd="0" destOrd="1" presId="urn:microsoft.com/office/officeart/2018/2/layout/IconLabelDescriptionList"/>
    <dgm:cxn modelId="{BAE61F13-513C-44D5-9273-080BE76796E9}" type="presOf" srcId="{A594C72A-C1C9-4E98-91DB-A325C9DD409E}" destId="{1C546EE6-DB4C-4A87-9F63-73820DE67221}" srcOrd="0" destOrd="0" presId="urn:microsoft.com/office/officeart/2018/2/layout/IconLabelDescriptionList"/>
    <dgm:cxn modelId="{D1EF383C-CB2B-433C-947D-3BD73B44281C}" type="presOf" srcId="{DB698F5E-6C9C-46A9-9EA0-028569E19F1D}" destId="{AD5F97F0-39F6-47D6-9B4D-FE261B00BF82}" srcOrd="0" destOrd="0" presId="urn:microsoft.com/office/officeart/2018/2/layout/IconLabelDescriptionList"/>
    <dgm:cxn modelId="{70533351-4E97-4C80-B20D-C113DED708FE}" srcId="{998CB117-41FD-48E0-8CD1-8931656E3C5F}" destId="{A594C72A-C1C9-4E98-91DB-A325C9DD409E}" srcOrd="0" destOrd="0" parTransId="{58965A9F-B283-4D15-A5C8-C99180F3BB50}" sibTransId="{3725421B-A78F-491F-8FBA-BB946DE2CB77}"/>
    <dgm:cxn modelId="{97F96A77-5B66-493A-949F-9BF489B647A1}" type="presOf" srcId="{49FC2904-558F-4D77-8714-798ACF7DDADB}" destId="{E0C435AA-D512-495E-81FA-2444EDB7F0AA}" srcOrd="0" destOrd="0" presId="urn:microsoft.com/office/officeart/2018/2/layout/IconLabelDescriptionList"/>
    <dgm:cxn modelId="{C4C4CD85-924A-48F5-B1AD-04DA49F559AC}" srcId="{6D966785-3D8F-4F54-83A0-92A4F2E5A08B}" destId="{BFFF0351-D138-4819-A84F-77C66A9149D2}" srcOrd="0" destOrd="0" parTransId="{E5A44E1A-F26E-40F7-A55B-9BBD6FF32019}" sibTransId="{1CB3D39D-1B01-4C38-B32C-3A1C70490084}"/>
    <dgm:cxn modelId="{6B6A0287-8B71-4048-ACA4-13CF12B503BF}" srcId="{DB698F5E-6C9C-46A9-9EA0-028569E19F1D}" destId="{CDC0B54A-4BE6-4ADA-ADB6-176572B1D19A}" srcOrd="0" destOrd="0" parTransId="{D91E4916-ADB4-46E9-876E-02F3C94A47F7}" sibTransId="{A728D0C8-A514-4CE8-9E4C-FC59DB7BB1CD}"/>
    <dgm:cxn modelId="{FDF251A0-185C-4F65-B2CF-6BED4F419A37}" srcId="{6D966785-3D8F-4F54-83A0-92A4F2E5A08B}" destId="{08C039EE-02FF-4BE5-B02F-FEFBF2BA376E}" srcOrd="1" destOrd="0" parTransId="{E67E3C45-B613-4341-A152-B65000E90039}" sibTransId="{BF2B5EA6-C472-4119-BA56-F6B302D633E7}"/>
    <dgm:cxn modelId="{7ABC12A8-4D43-4D7D-9F43-31CBDBAA318E}" srcId="{998CB117-41FD-48E0-8CD1-8931656E3C5F}" destId="{6D966785-3D8F-4F54-83A0-92A4F2E5A08B}" srcOrd="2" destOrd="0" parTransId="{A083362B-BAE1-456C-A461-D8DBFDCDE129}" sibTransId="{FF678D7C-251B-4670-80FE-6736198B7004}"/>
    <dgm:cxn modelId="{C42229B2-8766-46DE-A5AC-2FB498042ECA}" type="presOf" srcId="{BFFF0351-D138-4819-A84F-77C66A9149D2}" destId="{7688022E-FCEC-4993-B35A-B97B896E96FB}" srcOrd="0" destOrd="0" presId="urn:microsoft.com/office/officeart/2018/2/layout/IconLabelDescriptionList"/>
    <dgm:cxn modelId="{C7A479B4-B5D3-459C-97F0-4F2250FE7340}" srcId="{A594C72A-C1C9-4E98-91DB-A325C9DD409E}" destId="{6127877F-FB55-4B22-B9F5-97930B1978DB}" srcOrd="1" destOrd="0" parTransId="{88B0BF62-DA51-47E5-AC48-7E9FC057A0B4}" sibTransId="{5C696679-746F-4020-9D9D-D1E823518E25}"/>
    <dgm:cxn modelId="{3D75FBB7-B4A2-4925-B247-25B35969939A}" type="presOf" srcId="{08C039EE-02FF-4BE5-B02F-FEFBF2BA376E}" destId="{7688022E-FCEC-4993-B35A-B97B896E96FB}" srcOrd="0" destOrd="1" presId="urn:microsoft.com/office/officeart/2018/2/layout/IconLabelDescriptionList"/>
    <dgm:cxn modelId="{C06AA4C0-2150-43A8-8AE0-513380DE9E1F}" type="presOf" srcId="{CDC0B54A-4BE6-4ADA-ADB6-176572B1D19A}" destId="{E7520365-2F6B-45BE-BEA7-1042CC345F78}" srcOrd="0" destOrd="0" presId="urn:microsoft.com/office/officeart/2018/2/layout/IconLabelDescriptionList"/>
    <dgm:cxn modelId="{C1DA04C2-B818-4E6B-B4DD-779565D0146C}" type="presOf" srcId="{6D966785-3D8F-4F54-83A0-92A4F2E5A08B}" destId="{4E158E2E-340C-41C4-977A-5891BBB0255D}" srcOrd="0" destOrd="0" presId="urn:microsoft.com/office/officeart/2018/2/layout/IconLabelDescriptionList"/>
    <dgm:cxn modelId="{53E8BAD5-B43F-490C-B43E-8069666E3F0E}" srcId="{A594C72A-C1C9-4E98-91DB-A325C9DD409E}" destId="{49FC2904-558F-4D77-8714-798ACF7DDADB}" srcOrd="0" destOrd="0" parTransId="{DE3C4859-7CD9-4B6A-B403-D91F670077D3}" sibTransId="{B995C56A-72A8-4320-BBB0-4B492600C3B9}"/>
    <dgm:cxn modelId="{65F1BEE9-BBD1-46E6-B398-D7A0CA7B567D}" srcId="{998CB117-41FD-48E0-8CD1-8931656E3C5F}" destId="{DB698F5E-6C9C-46A9-9EA0-028569E19F1D}" srcOrd="1" destOrd="0" parTransId="{761F20A2-3789-4ADC-ABFC-A3FC08F32760}" sibTransId="{A06C006A-2DAD-4CDD-96F5-65B5AD8F3C41}"/>
    <dgm:cxn modelId="{000847F3-2075-4B1B-981B-CC9D29FDCCB1}" type="presOf" srcId="{998CB117-41FD-48E0-8CD1-8931656E3C5F}" destId="{394102FB-FF26-43D4-9F78-EE9D1C1A3499}" srcOrd="0" destOrd="0" presId="urn:microsoft.com/office/officeart/2018/2/layout/IconLabelDescriptionList"/>
    <dgm:cxn modelId="{4F356F2C-5AFE-4023-BE2A-12A78B2699DB}" type="presParOf" srcId="{394102FB-FF26-43D4-9F78-EE9D1C1A3499}" destId="{A8F6D6C3-E84D-4415-8A4C-5F20C2A70A4A}" srcOrd="0" destOrd="0" presId="urn:microsoft.com/office/officeart/2018/2/layout/IconLabelDescriptionList"/>
    <dgm:cxn modelId="{C2024B99-FB56-4D03-9F2E-CA9650E95CAE}" type="presParOf" srcId="{A8F6D6C3-E84D-4415-8A4C-5F20C2A70A4A}" destId="{4490F938-9079-428E-8D3A-4BDF76B41EAF}" srcOrd="0" destOrd="0" presId="urn:microsoft.com/office/officeart/2018/2/layout/IconLabelDescriptionList"/>
    <dgm:cxn modelId="{519D2A55-C2EF-40AB-AB3C-EAE41C4A0B0B}" type="presParOf" srcId="{A8F6D6C3-E84D-4415-8A4C-5F20C2A70A4A}" destId="{2D13EB9A-CB9F-4D1C-992F-6F565D2135FB}" srcOrd="1" destOrd="0" presId="urn:microsoft.com/office/officeart/2018/2/layout/IconLabelDescriptionList"/>
    <dgm:cxn modelId="{E58E9FF3-FED7-4932-B8E2-6079F1BBF90E}" type="presParOf" srcId="{A8F6D6C3-E84D-4415-8A4C-5F20C2A70A4A}" destId="{1C546EE6-DB4C-4A87-9F63-73820DE67221}" srcOrd="2" destOrd="0" presId="urn:microsoft.com/office/officeart/2018/2/layout/IconLabelDescriptionList"/>
    <dgm:cxn modelId="{8F61DA35-1F46-41B3-B799-53107549DBA5}" type="presParOf" srcId="{A8F6D6C3-E84D-4415-8A4C-5F20C2A70A4A}" destId="{8AFDF482-EEC9-4406-9420-623ED9BEBCC3}" srcOrd="3" destOrd="0" presId="urn:microsoft.com/office/officeart/2018/2/layout/IconLabelDescriptionList"/>
    <dgm:cxn modelId="{63948106-A0FD-41F8-B397-2858C10E731A}" type="presParOf" srcId="{A8F6D6C3-E84D-4415-8A4C-5F20C2A70A4A}" destId="{E0C435AA-D512-495E-81FA-2444EDB7F0AA}" srcOrd="4" destOrd="0" presId="urn:microsoft.com/office/officeart/2018/2/layout/IconLabelDescriptionList"/>
    <dgm:cxn modelId="{215DA45D-24AB-4AC0-AB29-BE2432BE4457}" type="presParOf" srcId="{394102FB-FF26-43D4-9F78-EE9D1C1A3499}" destId="{FDA10A7A-7A4E-458B-808A-565CF3CF3186}" srcOrd="1" destOrd="0" presId="urn:microsoft.com/office/officeart/2018/2/layout/IconLabelDescriptionList"/>
    <dgm:cxn modelId="{0746009A-FBF5-4451-B539-4866AFB4BB80}" type="presParOf" srcId="{394102FB-FF26-43D4-9F78-EE9D1C1A3499}" destId="{E33CDD72-5B0F-49BE-99C6-FC1FF69DEA56}" srcOrd="2" destOrd="0" presId="urn:microsoft.com/office/officeart/2018/2/layout/IconLabelDescriptionList"/>
    <dgm:cxn modelId="{7C484D53-8E76-4353-8113-1B801CC4A319}" type="presParOf" srcId="{E33CDD72-5B0F-49BE-99C6-FC1FF69DEA56}" destId="{F92373F9-3389-4B41-B56B-1D7D70C821AD}" srcOrd="0" destOrd="0" presId="urn:microsoft.com/office/officeart/2018/2/layout/IconLabelDescriptionList"/>
    <dgm:cxn modelId="{D7D1FF6E-509B-4ABD-9078-EE9FA816A430}" type="presParOf" srcId="{E33CDD72-5B0F-49BE-99C6-FC1FF69DEA56}" destId="{B4A79A03-02FA-4790-A580-7971AB160833}" srcOrd="1" destOrd="0" presId="urn:microsoft.com/office/officeart/2018/2/layout/IconLabelDescriptionList"/>
    <dgm:cxn modelId="{C913ACD0-59AA-48CA-B54F-03D9234B5A7D}" type="presParOf" srcId="{E33CDD72-5B0F-49BE-99C6-FC1FF69DEA56}" destId="{AD5F97F0-39F6-47D6-9B4D-FE261B00BF82}" srcOrd="2" destOrd="0" presId="urn:microsoft.com/office/officeart/2018/2/layout/IconLabelDescriptionList"/>
    <dgm:cxn modelId="{0A1F46D5-EE68-43F0-9E6F-83C2D47B81D1}" type="presParOf" srcId="{E33CDD72-5B0F-49BE-99C6-FC1FF69DEA56}" destId="{F34B6093-8392-4593-8FFD-DD74215E8C6D}" srcOrd="3" destOrd="0" presId="urn:microsoft.com/office/officeart/2018/2/layout/IconLabelDescriptionList"/>
    <dgm:cxn modelId="{0EEF6660-AE31-49A6-8B23-00246DB15657}" type="presParOf" srcId="{E33CDD72-5B0F-49BE-99C6-FC1FF69DEA56}" destId="{E7520365-2F6B-45BE-BEA7-1042CC345F78}" srcOrd="4" destOrd="0" presId="urn:microsoft.com/office/officeart/2018/2/layout/IconLabelDescriptionList"/>
    <dgm:cxn modelId="{BEB735EF-507C-4EEC-A528-D106BFF09F9C}" type="presParOf" srcId="{394102FB-FF26-43D4-9F78-EE9D1C1A3499}" destId="{65E29DCF-BBB3-4235-8009-0DFC4DD86909}" srcOrd="3" destOrd="0" presId="urn:microsoft.com/office/officeart/2018/2/layout/IconLabelDescriptionList"/>
    <dgm:cxn modelId="{D11CE78F-6EE4-446B-A920-6470E1B79071}" type="presParOf" srcId="{394102FB-FF26-43D4-9F78-EE9D1C1A3499}" destId="{4E7CF9DE-42D3-40EC-A08E-46FCB408BCA1}" srcOrd="4" destOrd="0" presId="urn:microsoft.com/office/officeart/2018/2/layout/IconLabelDescriptionList"/>
    <dgm:cxn modelId="{A7AE6DCF-10CB-4C46-B435-A0CF44030397}" type="presParOf" srcId="{4E7CF9DE-42D3-40EC-A08E-46FCB408BCA1}" destId="{43B96FDA-EF6B-423D-BB62-212088C9A89A}" srcOrd="0" destOrd="0" presId="urn:microsoft.com/office/officeart/2018/2/layout/IconLabelDescriptionList"/>
    <dgm:cxn modelId="{12A48DA1-DF86-4A36-A2CF-4CBD5FD5321D}" type="presParOf" srcId="{4E7CF9DE-42D3-40EC-A08E-46FCB408BCA1}" destId="{C290EF54-FC5C-4456-81B4-0DFE0F9DECC8}" srcOrd="1" destOrd="0" presId="urn:microsoft.com/office/officeart/2018/2/layout/IconLabelDescriptionList"/>
    <dgm:cxn modelId="{2EC2C537-A0A9-4396-88D6-02AAFB9DAF63}" type="presParOf" srcId="{4E7CF9DE-42D3-40EC-A08E-46FCB408BCA1}" destId="{4E158E2E-340C-41C4-977A-5891BBB0255D}" srcOrd="2" destOrd="0" presId="urn:microsoft.com/office/officeart/2018/2/layout/IconLabelDescriptionList"/>
    <dgm:cxn modelId="{1AB74407-9ABA-4899-AB73-31B1AAD531B9}" type="presParOf" srcId="{4E7CF9DE-42D3-40EC-A08E-46FCB408BCA1}" destId="{0FDF0AB3-BF96-4450-B5CB-7FCD7F9705C1}" srcOrd="3" destOrd="0" presId="urn:microsoft.com/office/officeart/2018/2/layout/IconLabelDescriptionList"/>
    <dgm:cxn modelId="{BC691702-761C-40B0-8873-7D172987B8FF}" type="presParOf" srcId="{4E7CF9DE-42D3-40EC-A08E-46FCB408BCA1}" destId="{7688022E-FCEC-4993-B35A-B97B896E96F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5FA106-6C04-4956-ABF1-40CD53384C5F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FBF2A-C34B-4B2E-92F7-0F24252E1DDE}">
      <dgm:prSet/>
      <dgm:spPr/>
      <dgm:t>
        <a:bodyPr/>
        <a:lstStyle/>
        <a:p>
          <a:pPr>
            <a:defRPr b="1"/>
          </a:pPr>
          <a:r>
            <a:rPr lang="en-US" b="1" i="0" baseline="0">
              <a:solidFill>
                <a:schemeClr val="bg1"/>
              </a:solidFill>
            </a:rPr>
            <a:t>Bias in NLP Models</a:t>
          </a:r>
          <a:r>
            <a:rPr lang="en-US" b="0" i="0" baseline="0">
              <a:solidFill>
                <a:schemeClr val="bg1"/>
              </a:solidFill>
            </a:rPr>
            <a:t>:</a:t>
          </a:r>
          <a:endParaRPr lang="en-US">
            <a:solidFill>
              <a:schemeClr val="bg1"/>
            </a:solidFill>
          </a:endParaRPr>
        </a:p>
      </dgm:t>
    </dgm:pt>
    <dgm:pt modelId="{0EF2FBF5-BECD-49C4-87C5-60123B632830}" type="parTrans" cxnId="{7136E984-943C-40F9-A892-5C1D1CEC600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05A5A2E-4E4E-49F8-807E-E7FE0E9A9885}" type="sibTrans" cxnId="{7136E984-943C-40F9-A892-5C1D1CEC600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FDD30DD-1E06-4F4B-825A-4B56B9D1F420}">
      <dgm:prSet/>
      <dgm:spPr/>
      <dgm:t>
        <a:bodyPr/>
        <a:lstStyle/>
        <a:p>
          <a:r>
            <a:rPr lang="en-US" b="0" i="0" baseline="0">
              <a:solidFill>
                <a:schemeClr val="bg1"/>
              </a:solidFill>
            </a:rPr>
            <a:t>Pre-trained models like T5 and VADER may carry biases based on their training data.</a:t>
          </a:r>
          <a:endParaRPr lang="en-US">
            <a:solidFill>
              <a:schemeClr val="bg1"/>
            </a:solidFill>
          </a:endParaRPr>
        </a:p>
      </dgm:t>
    </dgm:pt>
    <dgm:pt modelId="{FD2AEC5F-7774-4AF5-875B-B2459FADB87D}" type="parTrans" cxnId="{1D9AF3A1-6BB0-41CC-A9C5-BA93C0B221D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5ED1CAA-6EE4-4014-8552-72151B4E2A84}" type="sibTrans" cxnId="{1D9AF3A1-6BB0-41CC-A9C5-BA93C0B221D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D25F0D2-C5BF-4488-AB8A-71D5E3D93B1D}">
      <dgm:prSet/>
      <dgm:spPr/>
      <dgm:t>
        <a:bodyPr/>
        <a:lstStyle/>
        <a:p>
          <a:r>
            <a:rPr lang="en-US" b="0" i="0" baseline="0">
              <a:solidFill>
                <a:schemeClr val="bg1"/>
              </a:solidFill>
            </a:rPr>
            <a:t>The system may inadvertently generate biased summaries or sentiment analysis outputs, reflecting these biases.</a:t>
          </a:r>
          <a:endParaRPr lang="en-US">
            <a:solidFill>
              <a:schemeClr val="bg1"/>
            </a:solidFill>
          </a:endParaRPr>
        </a:p>
      </dgm:t>
    </dgm:pt>
    <dgm:pt modelId="{02B13AD1-71E4-4F71-AB20-0554E3779D65}" type="parTrans" cxnId="{1025C086-844A-4948-ABE6-02428897223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AD2C10C-43EA-4BD9-9626-38B8D1723570}" type="sibTrans" cxnId="{1025C086-844A-4948-ABE6-02428897223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21979AF-DFF2-43C6-874A-E224F381E939}">
      <dgm:prSet/>
      <dgm:spPr/>
      <dgm:t>
        <a:bodyPr/>
        <a:lstStyle/>
        <a:p>
          <a:pPr>
            <a:defRPr b="1"/>
          </a:pPr>
          <a:r>
            <a:rPr lang="en-US" b="1" i="0" baseline="0">
              <a:solidFill>
                <a:schemeClr val="bg1"/>
              </a:solidFill>
            </a:rPr>
            <a:t>Data Privacy</a:t>
          </a:r>
          <a:r>
            <a:rPr lang="en-US" b="0" i="0" baseline="0">
              <a:solidFill>
                <a:schemeClr val="bg1"/>
              </a:solidFill>
            </a:rPr>
            <a:t>:</a:t>
          </a:r>
          <a:endParaRPr lang="en-US">
            <a:solidFill>
              <a:schemeClr val="bg1"/>
            </a:solidFill>
          </a:endParaRPr>
        </a:p>
      </dgm:t>
    </dgm:pt>
    <dgm:pt modelId="{5E794C66-CF9B-4FFF-825B-9FF4FF6E8AEF}" type="parTrans" cxnId="{DB91F5C1-54C2-408A-94C8-5C2E05FC032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CD16352-ED89-4F21-8E2A-CC321336A506}" type="sibTrans" cxnId="{DB91F5C1-54C2-408A-94C8-5C2E05FC032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797C60A-0C1F-4899-AC37-E89E52BA9CD2}">
      <dgm:prSet/>
      <dgm:spPr/>
      <dgm:t>
        <a:bodyPr/>
        <a:lstStyle/>
        <a:p>
          <a:r>
            <a:rPr lang="en-US" b="0" i="0" baseline="0">
              <a:solidFill>
                <a:schemeClr val="bg1"/>
              </a:solidFill>
            </a:rPr>
            <a:t>If deployed in production, sensitive user data must be handled securely, with measures in place to protect user privacy.</a:t>
          </a:r>
          <a:endParaRPr lang="en-US">
            <a:solidFill>
              <a:schemeClr val="bg1"/>
            </a:solidFill>
          </a:endParaRPr>
        </a:p>
      </dgm:t>
    </dgm:pt>
    <dgm:pt modelId="{211CB474-865A-4E7B-9A9E-A2F3008E7BA4}" type="parTrans" cxnId="{CB5C8E7B-CDD5-4B74-9D69-567B0AF1A8E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6622EA0-DFEF-43C6-927B-804DAE55D9A5}" type="sibTrans" cxnId="{CB5C8E7B-CDD5-4B74-9D69-567B0AF1A8E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FB74871-A762-4E7F-B7F7-E26E8C7C250C}">
      <dgm:prSet/>
      <dgm:spPr/>
      <dgm:t>
        <a:bodyPr/>
        <a:lstStyle/>
        <a:p>
          <a:r>
            <a:rPr lang="en-US" b="0" i="0" baseline="0">
              <a:solidFill>
                <a:schemeClr val="bg1"/>
              </a:solidFill>
            </a:rPr>
            <a:t>No user data should be stored without proper consent.</a:t>
          </a:r>
          <a:endParaRPr lang="en-US">
            <a:solidFill>
              <a:schemeClr val="bg1"/>
            </a:solidFill>
          </a:endParaRPr>
        </a:p>
      </dgm:t>
    </dgm:pt>
    <dgm:pt modelId="{4425D2C4-FB4D-4C54-AB92-C224941D8409}" type="parTrans" cxnId="{B85A4502-2B8B-4C03-8B45-F48BC42FBDC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B1E4E14-7046-4450-8556-F0B1D9B2565F}" type="sibTrans" cxnId="{B85A4502-2B8B-4C03-8B45-F48BC42FBDC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02A474E-EA2F-4DE4-BFD6-328F9B54A854}" type="pres">
      <dgm:prSet presAssocID="{AB5FA106-6C04-4956-ABF1-40CD53384C5F}" presName="root" presStyleCnt="0">
        <dgm:presLayoutVars>
          <dgm:dir/>
          <dgm:resizeHandles val="exact"/>
        </dgm:presLayoutVars>
      </dgm:prSet>
      <dgm:spPr/>
    </dgm:pt>
    <dgm:pt modelId="{094154D7-2EA5-40EB-9195-12BE95F0F720}" type="pres">
      <dgm:prSet presAssocID="{660FBF2A-C34B-4B2E-92F7-0F24252E1DDE}" presName="compNode" presStyleCnt="0"/>
      <dgm:spPr/>
    </dgm:pt>
    <dgm:pt modelId="{81E1C4FC-C15A-4DE7-BCF4-83685372D1AF}" type="pres">
      <dgm:prSet presAssocID="{660FBF2A-C34B-4B2E-92F7-0F24252E1D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51E4E8B-3229-4D8A-9F28-5BB1D5E2B985}" type="pres">
      <dgm:prSet presAssocID="{660FBF2A-C34B-4B2E-92F7-0F24252E1DDE}" presName="iconSpace" presStyleCnt="0"/>
      <dgm:spPr/>
    </dgm:pt>
    <dgm:pt modelId="{FD617AF0-9B2D-4F54-B0C1-FD16EE75004D}" type="pres">
      <dgm:prSet presAssocID="{660FBF2A-C34B-4B2E-92F7-0F24252E1DDE}" presName="parTx" presStyleLbl="revTx" presStyleIdx="0" presStyleCnt="4">
        <dgm:presLayoutVars>
          <dgm:chMax val="0"/>
          <dgm:chPref val="0"/>
        </dgm:presLayoutVars>
      </dgm:prSet>
      <dgm:spPr/>
    </dgm:pt>
    <dgm:pt modelId="{A98CC4B7-60F6-4AF1-B98B-F1117DB627EF}" type="pres">
      <dgm:prSet presAssocID="{660FBF2A-C34B-4B2E-92F7-0F24252E1DDE}" presName="txSpace" presStyleCnt="0"/>
      <dgm:spPr/>
    </dgm:pt>
    <dgm:pt modelId="{4446BFBE-6300-42E5-A37F-B25F017C56D4}" type="pres">
      <dgm:prSet presAssocID="{660FBF2A-C34B-4B2E-92F7-0F24252E1DDE}" presName="desTx" presStyleLbl="revTx" presStyleIdx="1" presStyleCnt="4">
        <dgm:presLayoutVars/>
      </dgm:prSet>
      <dgm:spPr/>
    </dgm:pt>
    <dgm:pt modelId="{5A151E24-D486-4C43-9C67-57BA27325004}" type="pres">
      <dgm:prSet presAssocID="{905A5A2E-4E4E-49F8-807E-E7FE0E9A9885}" presName="sibTrans" presStyleCnt="0"/>
      <dgm:spPr/>
    </dgm:pt>
    <dgm:pt modelId="{BF21DA0A-1C75-4728-BF9D-8C0015838268}" type="pres">
      <dgm:prSet presAssocID="{521979AF-DFF2-43C6-874A-E224F381E939}" presName="compNode" presStyleCnt="0"/>
      <dgm:spPr/>
    </dgm:pt>
    <dgm:pt modelId="{C4A32D33-01A6-44DD-AC62-D0F797E036F4}" type="pres">
      <dgm:prSet presAssocID="{521979AF-DFF2-43C6-874A-E224F381E9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4747532-0E33-456D-8366-8F395ACDA4C9}" type="pres">
      <dgm:prSet presAssocID="{521979AF-DFF2-43C6-874A-E224F381E939}" presName="iconSpace" presStyleCnt="0"/>
      <dgm:spPr/>
    </dgm:pt>
    <dgm:pt modelId="{99311F0E-CAE7-4779-A005-A037FAF489FE}" type="pres">
      <dgm:prSet presAssocID="{521979AF-DFF2-43C6-874A-E224F381E939}" presName="parTx" presStyleLbl="revTx" presStyleIdx="2" presStyleCnt="4">
        <dgm:presLayoutVars>
          <dgm:chMax val="0"/>
          <dgm:chPref val="0"/>
        </dgm:presLayoutVars>
      </dgm:prSet>
      <dgm:spPr/>
    </dgm:pt>
    <dgm:pt modelId="{543C8B52-7F78-4E54-9236-2BCB39F1C1CC}" type="pres">
      <dgm:prSet presAssocID="{521979AF-DFF2-43C6-874A-E224F381E939}" presName="txSpace" presStyleCnt="0"/>
      <dgm:spPr/>
    </dgm:pt>
    <dgm:pt modelId="{E4DB4291-7676-4534-9481-DB1D90DBBD6B}" type="pres">
      <dgm:prSet presAssocID="{521979AF-DFF2-43C6-874A-E224F381E939}" presName="desTx" presStyleLbl="revTx" presStyleIdx="3" presStyleCnt="4">
        <dgm:presLayoutVars/>
      </dgm:prSet>
      <dgm:spPr/>
    </dgm:pt>
  </dgm:ptLst>
  <dgm:cxnLst>
    <dgm:cxn modelId="{B85A4502-2B8B-4C03-8B45-F48BC42FBDCD}" srcId="{521979AF-DFF2-43C6-874A-E224F381E939}" destId="{EFB74871-A762-4E7F-B7F7-E26E8C7C250C}" srcOrd="1" destOrd="0" parTransId="{4425D2C4-FB4D-4C54-AB92-C224941D8409}" sibTransId="{DB1E4E14-7046-4450-8556-F0B1D9B2565F}"/>
    <dgm:cxn modelId="{33CC4909-45F0-42A6-9A35-3281F49207CA}" type="presOf" srcId="{2FDD30DD-1E06-4F4B-825A-4B56B9D1F420}" destId="{4446BFBE-6300-42E5-A37F-B25F017C56D4}" srcOrd="0" destOrd="0" presId="urn:microsoft.com/office/officeart/2018/5/layout/CenteredIconLabelDescriptionList"/>
    <dgm:cxn modelId="{66103F0B-82D3-4B07-931C-13A66C61D63A}" type="presOf" srcId="{AB5FA106-6C04-4956-ABF1-40CD53384C5F}" destId="{D02A474E-EA2F-4DE4-BFD6-328F9B54A854}" srcOrd="0" destOrd="0" presId="urn:microsoft.com/office/officeart/2018/5/layout/CenteredIconLabelDescriptionList"/>
    <dgm:cxn modelId="{C3324620-24AF-4E6F-B39F-04C600974CA6}" type="presOf" srcId="{0D25F0D2-C5BF-4488-AB8A-71D5E3D93B1D}" destId="{4446BFBE-6300-42E5-A37F-B25F017C56D4}" srcOrd="0" destOrd="1" presId="urn:microsoft.com/office/officeart/2018/5/layout/CenteredIconLabelDescriptionList"/>
    <dgm:cxn modelId="{20A9B524-4EFC-4151-9504-EDC6410F250D}" type="presOf" srcId="{660FBF2A-C34B-4B2E-92F7-0F24252E1DDE}" destId="{FD617AF0-9B2D-4F54-B0C1-FD16EE75004D}" srcOrd="0" destOrd="0" presId="urn:microsoft.com/office/officeart/2018/5/layout/CenteredIconLabelDescriptionList"/>
    <dgm:cxn modelId="{44053350-346A-430D-80E0-1E1D8B8B1597}" type="presOf" srcId="{1797C60A-0C1F-4899-AC37-E89E52BA9CD2}" destId="{E4DB4291-7676-4534-9481-DB1D90DBBD6B}" srcOrd="0" destOrd="0" presId="urn:microsoft.com/office/officeart/2018/5/layout/CenteredIconLabelDescriptionList"/>
    <dgm:cxn modelId="{CB5C8E7B-CDD5-4B74-9D69-567B0AF1A8EB}" srcId="{521979AF-DFF2-43C6-874A-E224F381E939}" destId="{1797C60A-0C1F-4899-AC37-E89E52BA9CD2}" srcOrd="0" destOrd="0" parTransId="{211CB474-865A-4E7B-9A9E-A2F3008E7BA4}" sibTransId="{86622EA0-DFEF-43C6-927B-804DAE55D9A5}"/>
    <dgm:cxn modelId="{7136E984-943C-40F9-A892-5C1D1CEC6009}" srcId="{AB5FA106-6C04-4956-ABF1-40CD53384C5F}" destId="{660FBF2A-C34B-4B2E-92F7-0F24252E1DDE}" srcOrd="0" destOrd="0" parTransId="{0EF2FBF5-BECD-49C4-87C5-60123B632830}" sibTransId="{905A5A2E-4E4E-49F8-807E-E7FE0E9A9885}"/>
    <dgm:cxn modelId="{1025C086-844A-4948-ABE6-02428897223C}" srcId="{660FBF2A-C34B-4B2E-92F7-0F24252E1DDE}" destId="{0D25F0D2-C5BF-4488-AB8A-71D5E3D93B1D}" srcOrd="1" destOrd="0" parTransId="{02B13AD1-71E4-4F71-AB20-0554E3779D65}" sibTransId="{DAD2C10C-43EA-4BD9-9626-38B8D1723570}"/>
    <dgm:cxn modelId="{8FC2B996-8EFE-4E57-8533-A1A6A7D82E77}" type="presOf" srcId="{521979AF-DFF2-43C6-874A-E224F381E939}" destId="{99311F0E-CAE7-4779-A005-A037FAF489FE}" srcOrd="0" destOrd="0" presId="urn:microsoft.com/office/officeart/2018/5/layout/CenteredIconLabelDescriptionList"/>
    <dgm:cxn modelId="{1D9AF3A1-6BB0-41CC-A9C5-BA93C0B221D2}" srcId="{660FBF2A-C34B-4B2E-92F7-0F24252E1DDE}" destId="{2FDD30DD-1E06-4F4B-825A-4B56B9D1F420}" srcOrd="0" destOrd="0" parTransId="{FD2AEC5F-7774-4AF5-875B-B2459FADB87D}" sibTransId="{35ED1CAA-6EE4-4014-8552-72151B4E2A84}"/>
    <dgm:cxn modelId="{DB91F5C1-54C2-408A-94C8-5C2E05FC032D}" srcId="{AB5FA106-6C04-4956-ABF1-40CD53384C5F}" destId="{521979AF-DFF2-43C6-874A-E224F381E939}" srcOrd="1" destOrd="0" parTransId="{5E794C66-CF9B-4FFF-825B-9FF4FF6E8AEF}" sibTransId="{BCD16352-ED89-4F21-8E2A-CC321336A506}"/>
    <dgm:cxn modelId="{8A9378C4-02D0-4BB2-8983-F6C6E006447D}" type="presOf" srcId="{EFB74871-A762-4E7F-B7F7-E26E8C7C250C}" destId="{E4DB4291-7676-4534-9481-DB1D90DBBD6B}" srcOrd="0" destOrd="1" presId="urn:microsoft.com/office/officeart/2018/5/layout/CenteredIconLabelDescriptionList"/>
    <dgm:cxn modelId="{532644BA-6F06-4B43-89E0-80F375B21A39}" type="presParOf" srcId="{D02A474E-EA2F-4DE4-BFD6-328F9B54A854}" destId="{094154D7-2EA5-40EB-9195-12BE95F0F720}" srcOrd="0" destOrd="0" presId="urn:microsoft.com/office/officeart/2018/5/layout/CenteredIconLabelDescriptionList"/>
    <dgm:cxn modelId="{F886A2E0-7B6F-4BF7-B3B8-B01C6E4B560E}" type="presParOf" srcId="{094154D7-2EA5-40EB-9195-12BE95F0F720}" destId="{81E1C4FC-C15A-4DE7-BCF4-83685372D1AF}" srcOrd="0" destOrd="0" presId="urn:microsoft.com/office/officeart/2018/5/layout/CenteredIconLabelDescriptionList"/>
    <dgm:cxn modelId="{4E5A20C0-FED3-4311-A08A-7CD70B1742E9}" type="presParOf" srcId="{094154D7-2EA5-40EB-9195-12BE95F0F720}" destId="{251E4E8B-3229-4D8A-9F28-5BB1D5E2B985}" srcOrd="1" destOrd="0" presId="urn:microsoft.com/office/officeart/2018/5/layout/CenteredIconLabelDescriptionList"/>
    <dgm:cxn modelId="{5D8B429B-66F2-408F-82C4-CC71B5B60B87}" type="presParOf" srcId="{094154D7-2EA5-40EB-9195-12BE95F0F720}" destId="{FD617AF0-9B2D-4F54-B0C1-FD16EE75004D}" srcOrd="2" destOrd="0" presId="urn:microsoft.com/office/officeart/2018/5/layout/CenteredIconLabelDescriptionList"/>
    <dgm:cxn modelId="{EF1372D2-EDD7-49E6-B979-E5F2EB66F903}" type="presParOf" srcId="{094154D7-2EA5-40EB-9195-12BE95F0F720}" destId="{A98CC4B7-60F6-4AF1-B98B-F1117DB627EF}" srcOrd="3" destOrd="0" presId="urn:microsoft.com/office/officeart/2018/5/layout/CenteredIconLabelDescriptionList"/>
    <dgm:cxn modelId="{C582C2C5-ED3A-478A-B031-02C2537DDF02}" type="presParOf" srcId="{094154D7-2EA5-40EB-9195-12BE95F0F720}" destId="{4446BFBE-6300-42E5-A37F-B25F017C56D4}" srcOrd="4" destOrd="0" presId="urn:microsoft.com/office/officeart/2018/5/layout/CenteredIconLabelDescriptionList"/>
    <dgm:cxn modelId="{30A0845B-031D-4894-B099-2BB73C0995B5}" type="presParOf" srcId="{D02A474E-EA2F-4DE4-BFD6-328F9B54A854}" destId="{5A151E24-D486-4C43-9C67-57BA27325004}" srcOrd="1" destOrd="0" presId="urn:microsoft.com/office/officeart/2018/5/layout/CenteredIconLabelDescriptionList"/>
    <dgm:cxn modelId="{B462AD05-5551-4E5B-B86D-12C84B37B3BE}" type="presParOf" srcId="{D02A474E-EA2F-4DE4-BFD6-328F9B54A854}" destId="{BF21DA0A-1C75-4728-BF9D-8C0015838268}" srcOrd="2" destOrd="0" presId="urn:microsoft.com/office/officeart/2018/5/layout/CenteredIconLabelDescriptionList"/>
    <dgm:cxn modelId="{88B73B65-2655-4DBF-B5DD-4F3AD6E4B2E3}" type="presParOf" srcId="{BF21DA0A-1C75-4728-BF9D-8C0015838268}" destId="{C4A32D33-01A6-44DD-AC62-D0F797E036F4}" srcOrd="0" destOrd="0" presId="urn:microsoft.com/office/officeart/2018/5/layout/CenteredIconLabelDescriptionList"/>
    <dgm:cxn modelId="{C7C442D7-8FAA-4181-9802-43B79F78DAAA}" type="presParOf" srcId="{BF21DA0A-1C75-4728-BF9D-8C0015838268}" destId="{04747532-0E33-456D-8366-8F395ACDA4C9}" srcOrd="1" destOrd="0" presId="urn:microsoft.com/office/officeart/2018/5/layout/CenteredIconLabelDescriptionList"/>
    <dgm:cxn modelId="{64C5513D-C77D-4221-B650-489A9F2BE219}" type="presParOf" srcId="{BF21DA0A-1C75-4728-BF9D-8C0015838268}" destId="{99311F0E-CAE7-4779-A005-A037FAF489FE}" srcOrd="2" destOrd="0" presId="urn:microsoft.com/office/officeart/2018/5/layout/CenteredIconLabelDescriptionList"/>
    <dgm:cxn modelId="{94F0E8F1-A60E-4AC1-A463-71BEA9551A81}" type="presParOf" srcId="{BF21DA0A-1C75-4728-BF9D-8C0015838268}" destId="{543C8B52-7F78-4E54-9236-2BCB39F1C1CC}" srcOrd="3" destOrd="0" presId="urn:microsoft.com/office/officeart/2018/5/layout/CenteredIconLabelDescriptionList"/>
    <dgm:cxn modelId="{D1E3E1F2-095B-4103-A594-04A0B82A0A73}" type="presParOf" srcId="{BF21DA0A-1C75-4728-BF9D-8C0015838268}" destId="{E4DB4291-7676-4534-9481-DB1D90DBBD6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36DC3-3E8F-46C2-B1A1-682D9DE231CF}">
      <dsp:nvSpPr>
        <dsp:cNvPr id="0" name=""/>
        <dsp:cNvSpPr/>
      </dsp:nvSpPr>
      <dsp:spPr>
        <a:xfrm>
          <a:off x="0" y="451"/>
          <a:ext cx="7810500" cy="10566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32C72-815C-4CFB-8AD0-A6FE6D5046DA}">
      <dsp:nvSpPr>
        <dsp:cNvPr id="0" name=""/>
        <dsp:cNvSpPr/>
      </dsp:nvSpPr>
      <dsp:spPr>
        <a:xfrm>
          <a:off x="319649" y="238207"/>
          <a:ext cx="581181" cy="5811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94B19-9035-4D61-8DF4-D89C73BE2863}">
      <dsp:nvSpPr>
        <dsp:cNvPr id="0" name=""/>
        <dsp:cNvSpPr/>
      </dsp:nvSpPr>
      <dsp:spPr>
        <a:xfrm>
          <a:off x="1220480" y="451"/>
          <a:ext cx="3514725" cy="105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33" tIns="111833" rIns="111833" bIns="11183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>
              <a:solidFill>
                <a:schemeClr val="bg1"/>
              </a:solidFill>
            </a:rPr>
            <a:t>Modularity</a:t>
          </a:r>
          <a:r>
            <a:rPr lang="en-US" sz="2500" b="0" i="0" kern="1200" baseline="0">
              <a:solidFill>
                <a:schemeClr val="bg1"/>
              </a:solidFill>
            </a:rPr>
            <a:t>:</a:t>
          </a:r>
          <a:endParaRPr lang="en-US" sz="2500" kern="1200">
            <a:solidFill>
              <a:schemeClr val="bg1"/>
            </a:solidFill>
          </a:endParaRPr>
        </a:p>
      </dsp:txBody>
      <dsp:txXfrm>
        <a:off x="1220480" y="451"/>
        <a:ext cx="3514725" cy="1056692"/>
      </dsp:txXfrm>
    </dsp:sp>
    <dsp:sp modelId="{C31E3456-E824-469D-85ED-E8788D42512C}">
      <dsp:nvSpPr>
        <dsp:cNvPr id="0" name=""/>
        <dsp:cNvSpPr/>
      </dsp:nvSpPr>
      <dsp:spPr>
        <a:xfrm>
          <a:off x="4735205" y="451"/>
          <a:ext cx="3075294" cy="105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33" tIns="111833" rIns="111833" bIns="111833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Functions like </a:t>
          </a:r>
          <a:r>
            <a:rPr lang="en-US" sz="1300" kern="1200" dirty="0" err="1">
              <a:solidFill>
                <a:schemeClr val="bg1"/>
              </a:solidFill>
            </a:rPr>
            <a:t>summarize_large_text</a:t>
          </a:r>
          <a:r>
            <a:rPr lang="en-US" sz="1300" kern="1200" dirty="0">
              <a:solidFill>
                <a:schemeClr val="bg1"/>
              </a:solidFill>
            </a:rPr>
            <a:t> and </a:t>
          </a:r>
          <a:r>
            <a:rPr lang="en-US" sz="1300" kern="1200" dirty="0" err="1">
              <a:solidFill>
                <a:schemeClr val="bg1"/>
              </a:solidFill>
            </a:rPr>
            <a:t>extract_keywords_from_large_text</a:t>
          </a:r>
          <a:r>
            <a:rPr lang="en-US" sz="1300" kern="1200" dirty="0">
              <a:solidFill>
                <a:schemeClr val="bg1"/>
              </a:solidFill>
            </a:rPr>
            <a:t> are well-structured for easy maintenance.</a:t>
          </a:r>
        </a:p>
      </dsp:txBody>
      <dsp:txXfrm>
        <a:off x="4735205" y="451"/>
        <a:ext cx="3075294" cy="1056692"/>
      </dsp:txXfrm>
    </dsp:sp>
    <dsp:sp modelId="{3A63A3D5-4058-4039-A339-BC645C9FCC8B}">
      <dsp:nvSpPr>
        <dsp:cNvPr id="0" name=""/>
        <dsp:cNvSpPr/>
      </dsp:nvSpPr>
      <dsp:spPr>
        <a:xfrm>
          <a:off x="0" y="1321317"/>
          <a:ext cx="7810500" cy="10566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6EF73-0E98-448C-A2F7-25F8CE192DD4}">
      <dsp:nvSpPr>
        <dsp:cNvPr id="0" name=""/>
        <dsp:cNvSpPr/>
      </dsp:nvSpPr>
      <dsp:spPr>
        <a:xfrm>
          <a:off x="319649" y="1559073"/>
          <a:ext cx="581181" cy="5811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AF673-DACA-457F-B258-09738CFF7C4E}">
      <dsp:nvSpPr>
        <dsp:cNvPr id="0" name=""/>
        <dsp:cNvSpPr/>
      </dsp:nvSpPr>
      <dsp:spPr>
        <a:xfrm>
          <a:off x="1220480" y="1321317"/>
          <a:ext cx="3514725" cy="105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33" tIns="111833" rIns="111833" bIns="11183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>
              <a:solidFill>
                <a:schemeClr val="bg1"/>
              </a:solidFill>
            </a:rPr>
            <a:t>Reusability</a:t>
          </a:r>
          <a:r>
            <a:rPr lang="en-US" sz="2500" b="0" i="0" kern="1200" baseline="0">
              <a:solidFill>
                <a:schemeClr val="bg1"/>
              </a:solidFill>
            </a:rPr>
            <a:t>:</a:t>
          </a:r>
          <a:endParaRPr lang="en-US" sz="2500" kern="1200">
            <a:solidFill>
              <a:schemeClr val="bg1"/>
            </a:solidFill>
          </a:endParaRPr>
        </a:p>
      </dsp:txBody>
      <dsp:txXfrm>
        <a:off x="1220480" y="1321317"/>
        <a:ext cx="3514725" cy="1056692"/>
      </dsp:txXfrm>
    </dsp:sp>
    <dsp:sp modelId="{CA23CC4B-C87E-42CC-8BD0-B7AFFC745786}">
      <dsp:nvSpPr>
        <dsp:cNvPr id="0" name=""/>
        <dsp:cNvSpPr/>
      </dsp:nvSpPr>
      <dsp:spPr>
        <a:xfrm>
          <a:off x="4735205" y="1321317"/>
          <a:ext cx="3075294" cy="105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33" tIns="111833" rIns="111833" bIns="111833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bg1"/>
              </a:solidFill>
            </a:rPr>
            <a:t>Helper functions (e.g., preprocess_text) are reused across multiple tasks, enhancing efficiency.</a:t>
          </a:r>
        </a:p>
      </dsp:txBody>
      <dsp:txXfrm>
        <a:off x="4735205" y="1321317"/>
        <a:ext cx="3075294" cy="1056692"/>
      </dsp:txXfrm>
    </dsp:sp>
    <dsp:sp modelId="{470A7F5F-7FA4-453F-AC15-A79D4EB96B3A}">
      <dsp:nvSpPr>
        <dsp:cNvPr id="0" name=""/>
        <dsp:cNvSpPr/>
      </dsp:nvSpPr>
      <dsp:spPr>
        <a:xfrm>
          <a:off x="0" y="2642183"/>
          <a:ext cx="7810500" cy="10566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1FCE5-CA9E-4963-A1EB-4477E5824FAA}">
      <dsp:nvSpPr>
        <dsp:cNvPr id="0" name=""/>
        <dsp:cNvSpPr/>
      </dsp:nvSpPr>
      <dsp:spPr>
        <a:xfrm>
          <a:off x="319649" y="2879939"/>
          <a:ext cx="581181" cy="5811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DE875-7FFB-42AD-92F7-5102F22275AF}">
      <dsp:nvSpPr>
        <dsp:cNvPr id="0" name=""/>
        <dsp:cNvSpPr/>
      </dsp:nvSpPr>
      <dsp:spPr>
        <a:xfrm>
          <a:off x="1220480" y="2642183"/>
          <a:ext cx="3514725" cy="105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33" tIns="111833" rIns="111833" bIns="11183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>
              <a:solidFill>
                <a:schemeClr val="bg1"/>
              </a:solidFill>
            </a:rPr>
            <a:t>Error Handling</a:t>
          </a:r>
          <a:r>
            <a:rPr lang="en-US" sz="2500" b="0" i="0" kern="1200" baseline="0">
              <a:solidFill>
                <a:schemeClr val="bg1"/>
              </a:solidFill>
            </a:rPr>
            <a:t>:</a:t>
          </a:r>
          <a:endParaRPr lang="en-US" sz="2500" kern="1200">
            <a:solidFill>
              <a:schemeClr val="bg1"/>
            </a:solidFill>
          </a:endParaRPr>
        </a:p>
      </dsp:txBody>
      <dsp:txXfrm>
        <a:off x="1220480" y="2642183"/>
        <a:ext cx="3514725" cy="1056692"/>
      </dsp:txXfrm>
    </dsp:sp>
    <dsp:sp modelId="{F98EB67B-02B7-422A-AB46-EE5476939E01}">
      <dsp:nvSpPr>
        <dsp:cNvPr id="0" name=""/>
        <dsp:cNvSpPr/>
      </dsp:nvSpPr>
      <dsp:spPr>
        <a:xfrm>
          <a:off x="4735205" y="2642183"/>
          <a:ext cx="3075294" cy="105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33" tIns="111833" rIns="111833" bIns="111833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>
              <a:solidFill>
                <a:schemeClr val="bg1"/>
              </a:solidFill>
            </a:rPr>
            <a:t>Implement checks in </a:t>
          </a:r>
          <a:r>
            <a:rPr lang="en-US" sz="1300" kern="1200">
              <a:solidFill>
                <a:schemeClr val="bg1"/>
              </a:solidFill>
            </a:rPr>
            <a:t>app.py to validate text length and format before processing.</a:t>
          </a:r>
        </a:p>
      </dsp:txBody>
      <dsp:txXfrm>
        <a:off x="4735205" y="2642183"/>
        <a:ext cx="3075294" cy="10566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0F938-9079-428E-8D3A-4BDF76B41EAF}">
      <dsp:nvSpPr>
        <dsp:cNvPr id="0" name=""/>
        <dsp:cNvSpPr/>
      </dsp:nvSpPr>
      <dsp:spPr>
        <a:xfrm>
          <a:off x="2868" y="74759"/>
          <a:ext cx="1145812" cy="1145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46EE6-DB4C-4A87-9F63-73820DE67221}">
      <dsp:nvSpPr>
        <dsp:cNvPr id="0" name=""/>
        <dsp:cNvSpPr/>
      </dsp:nvSpPr>
      <dsp:spPr>
        <a:xfrm>
          <a:off x="2868" y="1370522"/>
          <a:ext cx="3273749" cy="491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>
              <a:solidFill>
                <a:schemeClr val="bg1"/>
              </a:solidFill>
            </a:rPr>
            <a:t>Multi-Faceted Tool</a:t>
          </a:r>
          <a:r>
            <a:rPr lang="en-US" sz="2400" kern="1200">
              <a:solidFill>
                <a:schemeClr val="bg1"/>
              </a:solidFill>
            </a:rPr>
            <a:t>:</a:t>
          </a:r>
        </a:p>
      </dsp:txBody>
      <dsp:txXfrm>
        <a:off x="2868" y="1370522"/>
        <a:ext cx="3273749" cy="491062"/>
      </dsp:txXfrm>
    </dsp:sp>
    <dsp:sp modelId="{E0C435AA-D512-495E-81FA-2444EDB7F0AA}">
      <dsp:nvSpPr>
        <dsp:cNvPr id="0" name=""/>
        <dsp:cNvSpPr/>
      </dsp:nvSpPr>
      <dsp:spPr>
        <a:xfrm>
          <a:off x="2868" y="1931329"/>
          <a:ext cx="3273749" cy="1630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Combines summarization, sentiment analysis, keyword extraction, and topic modeling in a single system.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Provides comprehensive text analysis, which is unique in terms of functionality.</a:t>
          </a:r>
        </a:p>
      </dsp:txBody>
      <dsp:txXfrm>
        <a:off x="2868" y="1931329"/>
        <a:ext cx="3273749" cy="1630651"/>
      </dsp:txXfrm>
    </dsp:sp>
    <dsp:sp modelId="{F92373F9-3389-4B41-B56B-1D7D70C821AD}">
      <dsp:nvSpPr>
        <dsp:cNvPr id="0" name=""/>
        <dsp:cNvSpPr/>
      </dsp:nvSpPr>
      <dsp:spPr>
        <a:xfrm>
          <a:off x="3849525" y="74759"/>
          <a:ext cx="1145812" cy="1145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F97F0-39F6-47D6-9B4D-FE261B00BF82}">
      <dsp:nvSpPr>
        <dsp:cNvPr id="0" name=""/>
        <dsp:cNvSpPr/>
      </dsp:nvSpPr>
      <dsp:spPr>
        <a:xfrm>
          <a:off x="3849525" y="1370522"/>
          <a:ext cx="3273749" cy="491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>
              <a:solidFill>
                <a:schemeClr val="bg1"/>
              </a:solidFill>
            </a:rPr>
            <a:t>Dynamic Summarization</a:t>
          </a:r>
          <a:r>
            <a:rPr lang="en-US" sz="2400" kern="1200">
              <a:solidFill>
                <a:schemeClr val="bg1"/>
              </a:solidFill>
            </a:rPr>
            <a:t>:</a:t>
          </a:r>
        </a:p>
      </dsp:txBody>
      <dsp:txXfrm>
        <a:off x="3849525" y="1370522"/>
        <a:ext cx="3273749" cy="491062"/>
      </dsp:txXfrm>
    </dsp:sp>
    <dsp:sp modelId="{E7520365-2F6B-45BE-BEA7-1042CC345F78}">
      <dsp:nvSpPr>
        <dsp:cNvPr id="0" name=""/>
        <dsp:cNvSpPr/>
      </dsp:nvSpPr>
      <dsp:spPr>
        <a:xfrm>
          <a:off x="3849525" y="1931329"/>
          <a:ext cx="3273749" cy="1630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The user can select different summary lengths (short, medium, long), giving them control over the level of detail.</a:t>
          </a:r>
        </a:p>
      </dsp:txBody>
      <dsp:txXfrm>
        <a:off x="3849525" y="1931329"/>
        <a:ext cx="3273749" cy="1630651"/>
      </dsp:txXfrm>
    </dsp:sp>
    <dsp:sp modelId="{43B96FDA-EF6B-423D-BB62-212088C9A89A}">
      <dsp:nvSpPr>
        <dsp:cNvPr id="0" name=""/>
        <dsp:cNvSpPr/>
      </dsp:nvSpPr>
      <dsp:spPr>
        <a:xfrm>
          <a:off x="7696181" y="74759"/>
          <a:ext cx="1145812" cy="1145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58E2E-340C-41C4-977A-5891BBB0255D}">
      <dsp:nvSpPr>
        <dsp:cNvPr id="0" name=""/>
        <dsp:cNvSpPr/>
      </dsp:nvSpPr>
      <dsp:spPr>
        <a:xfrm>
          <a:off x="7696181" y="1370522"/>
          <a:ext cx="3273749" cy="491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>
              <a:solidFill>
                <a:schemeClr val="bg1"/>
              </a:solidFill>
            </a:rPr>
            <a:t>Real-World Applications</a:t>
          </a:r>
          <a:r>
            <a:rPr lang="en-US" sz="2400" kern="1200">
              <a:solidFill>
                <a:schemeClr val="bg1"/>
              </a:solidFill>
            </a:rPr>
            <a:t>:</a:t>
          </a:r>
        </a:p>
      </dsp:txBody>
      <dsp:txXfrm>
        <a:off x="7696181" y="1370522"/>
        <a:ext cx="3273749" cy="491062"/>
      </dsp:txXfrm>
    </dsp:sp>
    <dsp:sp modelId="{7688022E-FCEC-4993-B35A-B97B896E96FB}">
      <dsp:nvSpPr>
        <dsp:cNvPr id="0" name=""/>
        <dsp:cNvSpPr/>
      </dsp:nvSpPr>
      <dsp:spPr>
        <a:xfrm>
          <a:off x="7696181" y="1931329"/>
          <a:ext cx="3273749" cy="1630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Useful in summarizing research papers, business documents, product reviews, and extracting keywords for SEO.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The app can also analyze sentiments and discover topics in lengthy texts.</a:t>
          </a:r>
        </a:p>
      </dsp:txBody>
      <dsp:txXfrm>
        <a:off x="7696181" y="1931329"/>
        <a:ext cx="3273749" cy="16306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1C4FC-C15A-4DE7-BCF4-83685372D1AF}">
      <dsp:nvSpPr>
        <dsp:cNvPr id="0" name=""/>
        <dsp:cNvSpPr/>
      </dsp:nvSpPr>
      <dsp:spPr>
        <a:xfrm>
          <a:off x="2192400" y="2681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17AF0-9B2D-4F54-B0C1-FD16EE75004D}">
      <dsp:nvSpPr>
        <dsp:cNvPr id="0" name=""/>
        <dsp:cNvSpPr/>
      </dsp:nvSpPr>
      <dsp:spPr>
        <a:xfrm>
          <a:off x="788400" y="169288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 baseline="0">
              <a:solidFill>
                <a:schemeClr val="bg1"/>
              </a:solidFill>
            </a:rPr>
            <a:t>Bias in NLP Models</a:t>
          </a:r>
          <a:r>
            <a:rPr lang="en-US" sz="3600" b="0" i="0" kern="1200" baseline="0">
              <a:solidFill>
                <a:schemeClr val="bg1"/>
              </a:solidFill>
            </a:rPr>
            <a:t>:</a:t>
          </a:r>
          <a:endParaRPr lang="en-US" sz="3600" kern="1200">
            <a:solidFill>
              <a:schemeClr val="bg1"/>
            </a:solidFill>
          </a:endParaRPr>
        </a:p>
      </dsp:txBody>
      <dsp:txXfrm>
        <a:off x="788400" y="1692887"/>
        <a:ext cx="4320000" cy="648000"/>
      </dsp:txXfrm>
    </dsp:sp>
    <dsp:sp modelId="{4446BFBE-6300-42E5-A37F-B25F017C56D4}">
      <dsp:nvSpPr>
        <dsp:cNvPr id="0" name=""/>
        <dsp:cNvSpPr/>
      </dsp:nvSpPr>
      <dsp:spPr>
        <a:xfrm>
          <a:off x="788400" y="2412549"/>
          <a:ext cx="4320000" cy="1197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>
              <a:solidFill>
                <a:schemeClr val="bg1"/>
              </a:solidFill>
            </a:rPr>
            <a:t>Pre-trained models like T5 and VADER may carry biases based on their training data.</a:t>
          </a:r>
          <a:endParaRPr lang="en-US" sz="1700" kern="1200">
            <a:solidFill>
              <a:schemeClr val="bg1"/>
            </a:solidFill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>
              <a:solidFill>
                <a:schemeClr val="bg1"/>
              </a:solidFill>
            </a:rPr>
            <a:t>The system may inadvertently generate biased summaries or sentiment analysis outputs, reflecting these biases.</a:t>
          </a:r>
          <a:endParaRPr lang="en-US" sz="1700" kern="1200">
            <a:solidFill>
              <a:schemeClr val="bg1"/>
            </a:solidFill>
          </a:endParaRPr>
        </a:p>
      </dsp:txBody>
      <dsp:txXfrm>
        <a:off x="788400" y="2412549"/>
        <a:ext cx="4320000" cy="1197376"/>
      </dsp:txXfrm>
    </dsp:sp>
    <dsp:sp modelId="{C4A32D33-01A6-44DD-AC62-D0F797E036F4}">
      <dsp:nvSpPr>
        <dsp:cNvPr id="0" name=""/>
        <dsp:cNvSpPr/>
      </dsp:nvSpPr>
      <dsp:spPr>
        <a:xfrm>
          <a:off x="7268400" y="2681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11F0E-CAE7-4779-A005-A037FAF489FE}">
      <dsp:nvSpPr>
        <dsp:cNvPr id="0" name=""/>
        <dsp:cNvSpPr/>
      </dsp:nvSpPr>
      <dsp:spPr>
        <a:xfrm>
          <a:off x="5864400" y="169288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 baseline="0">
              <a:solidFill>
                <a:schemeClr val="bg1"/>
              </a:solidFill>
            </a:rPr>
            <a:t>Data Privacy</a:t>
          </a:r>
          <a:r>
            <a:rPr lang="en-US" sz="3600" b="0" i="0" kern="1200" baseline="0">
              <a:solidFill>
                <a:schemeClr val="bg1"/>
              </a:solidFill>
            </a:rPr>
            <a:t>:</a:t>
          </a:r>
          <a:endParaRPr lang="en-US" sz="3600" kern="1200">
            <a:solidFill>
              <a:schemeClr val="bg1"/>
            </a:solidFill>
          </a:endParaRPr>
        </a:p>
      </dsp:txBody>
      <dsp:txXfrm>
        <a:off x="5864400" y="1692887"/>
        <a:ext cx="4320000" cy="648000"/>
      </dsp:txXfrm>
    </dsp:sp>
    <dsp:sp modelId="{E4DB4291-7676-4534-9481-DB1D90DBBD6B}">
      <dsp:nvSpPr>
        <dsp:cNvPr id="0" name=""/>
        <dsp:cNvSpPr/>
      </dsp:nvSpPr>
      <dsp:spPr>
        <a:xfrm>
          <a:off x="5864400" y="2412549"/>
          <a:ext cx="4320000" cy="1197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>
              <a:solidFill>
                <a:schemeClr val="bg1"/>
              </a:solidFill>
            </a:rPr>
            <a:t>If deployed in production, sensitive user data must be handled securely, with measures in place to protect user privacy.</a:t>
          </a:r>
          <a:endParaRPr lang="en-US" sz="1700" kern="1200">
            <a:solidFill>
              <a:schemeClr val="bg1"/>
            </a:solidFill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>
              <a:solidFill>
                <a:schemeClr val="bg1"/>
              </a:solidFill>
            </a:rPr>
            <a:t>No user data should be stored without proper consent.</a:t>
          </a:r>
          <a:endParaRPr lang="en-US" sz="1700" kern="1200">
            <a:solidFill>
              <a:schemeClr val="bg1"/>
            </a:solidFill>
          </a:endParaRPr>
        </a:p>
      </dsp:txBody>
      <dsp:txXfrm>
        <a:off x="5864400" y="2412549"/>
        <a:ext cx="4320000" cy="1197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sz="6000">
                <a:solidFill>
                  <a:schemeClr val="bg1"/>
                </a:solidFill>
              </a:rPr>
              <a:t>End-to-End Text Summarization and Analysis System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297C7-0A18-1926-6226-7D06FF1CE1B7}"/>
              </a:ext>
            </a:extLst>
          </p:cNvPr>
          <p:cNvSpPr txBox="1"/>
          <p:nvPr/>
        </p:nvSpPr>
        <p:spPr>
          <a:xfrm>
            <a:off x="6309904" y="4414982"/>
            <a:ext cx="463896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Summarization, Sentiment Analysis, Keyword Extraction, Topic Modeling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IT3041 - IRWA Group Project.</a:t>
            </a:r>
          </a:p>
          <a:p>
            <a:r>
              <a:rPr lang="en-US" sz="1400">
                <a:solidFill>
                  <a:schemeClr val="bg1"/>
                </a:solidFill>
              </a:rPr>
              <a:t>Data seekers.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Picture Placeholder 5" descr="A computer with a robot on it&#10;&#10;Description automatically generated">
            <a:extLst>
              <a:ext uri="{FF2B5EF4-FFF2-40B4-BE49-F238E27FC236}">
                <a16:creationId xmlns:a16="http://schemas.microsoft.com/office/drawing/2014/main" id="{B9499B78-2E2B-593F-2F59-0F8AC7DC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9" r="24909"/>
          <a:stretch/>
        </p:blipFill>
        <p:spPr>
          <a:xfrm>
            <a:off x="-22224" y="1"/>
            <a:ext cx="6118234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8256-8060-D929-BA74-30A334D4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Responsible AI</a:t>
            </a:r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EF340D22-9F1C-CC42-67B1-0F7878872EFB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728983248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792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8B80-5071-E016-5560-C5FA32CE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EFF7D-34FC-2195-B93E-74CB7955B9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60073"/>
            <a:ext cx="5500477" cy="36139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Real-World Use Cases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system can summarize long documents, news articles, and research papers efficiently.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can perform sentiment analysis for reviews (e.g., product reviews), helping businesses understand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Keyword extraction</a:t>
            </a:r>
            <a:r>
              <a:rPr lang="en-US" dirty="0"/>
              <a:t> can assist with SEO optimization by identifying relevant keywords from a text.</a:t>
            </a:r>
          </a:p>
          <a:p>
            <a:endParaRPr lang="en-US" dirty="0"/>
          </a:p>
        </p:txBody>
      </p:sp>
      <p:pic>
        <p:nvPicPr>
          <p:cNvPr id="6" name="Picture 5" descr="A close-up of a document&#10;&#10;Description automatically generated">
            <a:extLst>
              <a:ext uri="{FF2B5EF4-FFF2-40B4-BE49-F238E27FC236}">
                <a16:creationId xmlns:a16="http://schemas.microsoft.com/office/drawing/2014/main" id="{F113595E-0AE2-BC27-05B3-87BE9CFEE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78" y="2543176"/>
            <a:ext cx="5486399" cy="32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13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30E9-AE4E-9237-69A2-ADC97F3C5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Development with </a:t>
            </a:r>
            <a:r>
              <a:rPr lang="en-US" dirty="0" err="1"/>
              <a:t>Streamlit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C0D9-4C27-DE94-F517-88EDC1D42A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50836"/>
            <a:ext cx="9684550" cy="362315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Interface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Intuitive layout for users to input text for summarization and analysis.</a:t>
            </a:r>
          </a:p>
          <a:p>
            <a:pPr lvl="1"/>
            <a:r>
              <a:rPr lang="en-US" dirty="0"/>
              <a:t>Dynamic selection options for summary length (short, medium, long).</a:t>
            </a:r>
          </a:p>
          <a:p>
            <a:pPr lvl="1"/>
            <a:r>
              <a:rPr lang="en-US" dirty="0"/>
              <a:t>Display sections for results, including sentiment analysis, keyword extraction, and topic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yellow and black background with text and a stack of books&#10;&#10;Description automatically generated">
            <a:extLst>
              <a:ext uri="{FF2B5EF4-FFF2-40B4-BE49-F238E27FC236}">
                <a16:creationId xmlns:a16="http://schemas.microsoft.com/office/drawing/2014/main" id="{AAD72C24-F3FB-03AC-5562-77460251F7C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" r="12622"/>
          <a:stretch/>
        </p:blipFill>
        <p:spPr>
          <a:xfrm>
            <a:off x="20" y="10"/>
            <a:ext cx="12191980" cy="6880533"/>
          </a:xfrm>
          <a:noFill/>
        </p:spPr>
      </p:pic>
    </p:spTree>
    <p:extLst>
      <p:ext uri="{BB962C8B-B14F-4D97-AF65-F5344CB8AC3E}">
        <p14:creationId xmlns:p14="http://schemas.microsoft.com/office/powerpoint/2010/main" val="231781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9D2D637-03B0-07F1-DEFC-D82A825EEF3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" y="915155"/>
            <a:ext cx="5526159" cy="4428369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C4067838-C06D-3771-B160-8184B4FFE8A0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43" y="915155"/>
            <a:ext cx="5526158" cy="4428369"/>
          </a:xfrm>
        </p:spPr>
      </p:pic>
    </p:spTree>
    <p:extLst>
      <p:ext uri="{BB962C8B-B14F-4D97-AF65-F5344CB8AC3E}">
        <p14:creationId xmlns:p14="http://schemas.microsoft.com/office/powerpoint/2010/main" val="3155083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BCA043E7-C15A-F91C-CC51-B011FEC4EEA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" y="885826"/>
            <a:ext cx="6122433" cy="4181474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97B4FCC9-DC37-8DDA-9914-9A7D20068CE4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622" y="885826"/>
            <a:ext cx="5610429" cy="4207000"/>
          </a:xfrm>
        </p:spPr>
      </p:pic>
    </p:spTree>
    <p:extLst>
      <p:ext uri="{BB962C8B-B14F-4D97-AF65-F5344CB8AC3E}">
        <p14:creationId xmlns:p14="http://schemas.microsoft.com/office/powerpoint/2010/main" val="3657870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2C8D-5B6C-FABD-A00B-F67C3533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and Future Improvements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5440CDD-0A82-FFF0-195D-DBBBE65F6C4B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95522" y="3573790"/>
            <a:ext cx="1011865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Scaling the 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Strategies for handling larger texts and batch processing using cloud services (AWS, GCP).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Adding More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Future plans for multilingual summarization, text translation, and additional evaluation metrics. </a:t>
            </a:r>
          </a:p>
        </p:txBody>
      </p:sp>
    </p:spTree>
    <p:extLst>
      <p:ext uri="{BB962C8B-B14F-4D97-AF65-F5344CB8AC3E}">
        <p14:creationId xmlns:p14="http://schemas.microsoft.com/office/powerpoint/2010/main" val="2455681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C540-3D00-29D8-51EF-33B345B8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5419DD-BFB4-BD82-F766-D932632ECB8F}"/>
              </a:ext>
            </a:extLst>
          </p:cNvPr>
          <p:cNvSpPr>
            <a:spLocks noGrp="1" noChangeArrowheads="1"/>
          </p:cNvSpPr>
          <p:nvPr>
            <p:ph sz="quarter" idx="15"/>
          </p:nvPr>
        </p:nvSpPr>
        <p:spPr bwMode="auto">
          <a:xfrm>
            <a:off x="594361" y="2351601"/>
            <a:ext cx="918123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Robust Text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The application provides comprehensive tools for text summarization, sentiment analysis, keyword extraction, and topic modeling, enhancing user understanding of textual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Modular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Its modular architecture allows for easy maintenance and future scalability, supporting the integration of new NLP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User-Friendly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Built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the front end ensures an intuitive user experience, making complex analyses accessible to all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Promising Evaluation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Initial tests indicate effective performance in generating summaries and sentiment insights, with opportunities for further metric refinement.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Future Enhancements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Plans for future improvements include multi-language support and optimization for larger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Ethical Considerations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The project highlights the importance of responsible AI practices, focusing on bias mitigation and data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Overall 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This project showcases the power of NLP technologies and their potential applications in various domains.</a:t>
            </a:r>
          </a:p>
        </p:txBody>
      </p:sp>
    </p:spTree>
    <p:extLst>
      <p:ext uri="{BB962C8B-B14F-4D97-AF65-F5344CB8AC3E}">
        <p14:creationId xmlns:p14="http://schemas.microsoft.com/office/powerpoint/2010/main" val="1389513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2183-60A7-5B45-E2B0-1767C4380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Individual Contribution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97B4E-9B22-8526-E1C8-88C395945D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59" y="4549551"/>
            <a:ext cx="9242367" cy="2035975"/>
          </a:xfrm>
        </p:spPr>
        <p:txBody>
          <a:bodyPr/>
          <a:lstStyle/>
          <a:p>
            <a:r>
              <a:rPr lang="en-US" dirty="0"/>
              <a:t>IT22237590 :UI design and Keyword Extraction </a:t>
            </a:r>
          </a:p>
          <a:p>
            <a:r>
              <a:rPr lang="en-US" dirty="0"/>
              <a:t>IT22267122 : Chunks and Text Summarization</a:t>
            </a:r>
          </a:p>
          <a:p>
            <a:r>
              <a:rPr lang="en-US" dirty="0"/>
              <a:t>IT22221032 :Topic Modeling</a:t>
            </a:r>
          </a:p>
          <a:p>
            <a:r>
              <a:rPr lang="en-US" dirty="0"/>
              <a:t>IT22295538 : Sentiment Analysis and Redundancy Checking</a:t>
            </a:r>
          </a:p>
        </p:txBody>
      </p:sp>
    </p:spTree>
    <p:extLst>
      <p:ext uri="{BB962C8B-B14F-4D97-AF65-F5344CB8AC3E}">
        <p14:creationId xmlns:p14="http://schemas.microsoft.com/office/powerpoint/2010/main" val="1521527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23251" y="554183"/>
            <a:ext cx="7109403" cy="6114246"/>
          </a:xfrm>
        </p:spPr>
        <p:txBody>
          <a:bodyPr tIns="457200"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b="1" dirty="0"/>
              <a:t>Understanding of Core Concepts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Data Handling</a:t>
            </a:r>
          </a:p>
          <a:p>
            <a:r>
              <a:rPr lang="en-US" dirty="0"/>
              <a:t>Evaluation Metrics</a:t>
            </a:r>
          </a:p>
          <a:p>
            <a:r>
              <a:rPr lang="en-US" dirty="0"/>
              <a:t>Innovation and Novelty</a:t>
            </a:r>
          </a:p>
          <a:p>
            <a:r>
              <a:rPr lang="en-US" dirty="0"/>
              <a:t>Responsible AI</a:t>
            </a:r>
          </a:p>
          <a:p>
            <a:r>
              <a:rPr lang="en-US" dirty="0"/>
              <a:t>Commercial Value</a:t>
            </a:r>
          </a:p>
          <a:p>
            <a:r>
              <a:rPr lang="en-US" dirty="0"/>
              <a:t>Front-End Development with </a:t>
            </a:r>
            <a:r>
              <a:rPr lang="en-US" dirty="0" err="1"/>
              <a:t>Streamlit</a:t>
            </a:r>
            <a:endParaRPr lang="en-US" dirty="0"/>
          </a:p>
          <a:p>
            <a:r>
              <a:rPr lang="en-US" dirty="0"/>
              <a:t>Scalability and Future Improvements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12" name="Content Placeholder 11" descr="A stack of books and a clipboard&#10;&#10;Description automatically generated">
            <a:extLst>
              <a:ext uri="{FF2B5EF4-FFF2-40B4-BE49-F238E27FC236}">
                <a16:creationId xmlns:a16="http://schemas.microsoft.com/office/drawing/2014/main" id="{ED93079B-FF24-3632-4EA8-879149376F7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" t="4187" r="4285" b="16531"/>
          <a:stretch/>
        </p:blipFill>
        <p:spPr>
          <a:xfrm>
            <a:off x="709823" y="2450847"/>
            <a:ext cx="6262477" cy="3178429"/>
          </a:xfr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4945302-4C95-D764-C1B8-0EB67B1528F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Welcome to our presentation on the </a:t>
            </a:r>
            <a:r>
              <a:rPr lang="en-US" sz="1900" b="1" dirty="0"/>
              <a:t>Text Summarization and Analysis System</a:t>
            </a:r>
            <a:r>
              <a:rPr lang="en-US" sz="1900" dirty="0"/>
              <a:t>. Our tool efficiently processes large text by providing summaries, sentiment analysis, keyword extraction, and topic modeling. Using advanced NLP techniques like the </a:t>
            </a:r>
            <a:r>
              <a:rPr lang="en-US" sz="1900" b="1" dirty="0"/>
              <a:t>Hugging Face T5 model</a:t>
            </a:r>
            <a:r>
              <a:rPr lang="en-US" sz="1900" dirty="0"/>
              <a:t> and </a:t>
            </a:r>
            <a:r>
              <a:rPr lang="en-US" sz="1900" b="1" dirty="0"/>
              <a:t>VADER</a:t>
            </a:r>
            <a:r>
              <a:rPr lang="en-US" sz="1900" dirty="0"/>
              <a:t>, we aim to enhance text analysis. Let’s explore the core features and architecture of our system.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b="1" dirty="0"/>
              <a:t>Understanding of Core Concepts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43150" y="2343023"/>
            <a:ext cx="9848850" cy="505563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Summarization</a:t>
            </a:r>
            <a:r>
              <a:rPr lang="en-US" sz="1400" dirty="0"/>
              <a:t>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Utilizes Hugging Face's T5-large model.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Handles large text by breaking it into chunks.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Offers summaries of varying lengths: short, medium, long.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Sentiment Analysis</a:t>
            </a:r>
            <a:r>
              <a:rPr lang="en-US" sz="1400" dirty="0"/>
              <a:t>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Implements VADER Sentiment Analyzer.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Classifies text as positive, neutral, or negative based on compound sentiment scores.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Keyword Extraction</a:t>
            </a:r>
            <a:r>
              <a:rPr lang="en-US" sz="1400" dirty="0"/>
              <a:t>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Employs the YAKE algorithm for unsupervised extraction.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Considers statistical and linguistic features for effective keyword identification.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Topic Modeling</a:t>
            </a:r>
            <a:r>
              <a:rPr lang="en-US" sz="1400" dirty="0"/>
              <a:t>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Utilizes Latent Dirichlet Allocation (LDA) from </a:t>
            </a:r>
            <a:r>
              <a:rPr lang="en-US" sz="1400" dirty="0" err="1"/>
              <a:t>Gensim</a:t>
            </a:r>
            <a:r>
              <a:rPr lang="en-US" sz="1400" dirty="0"/>
              <a:t>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Identifies topics within text based on word distributions.</a:t>
            </a:r>
          </a:p>
          <a:p>
            <a:pPr>
              <a:spcBef>
                <a:spcPts val="600"/>
              </a:spcBef>
            </a:pPr>
            <a:endParaRPr lang="en-US" sz="1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97F5-4805-06DC-99EB-A2460FDD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8E498-B178-42AF-A958-D6120E0750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Modular Design</a:t>
            </a:r>
            <a:r>
              <a:rPr lang="en-US" sz="16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 Each functionality (summarization, sentiment analysis, keyword extraction, topic modeling) is a separate module in the code, making the system more maintainable.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Text Processing Workflow</a:t>
            </a:r>
            <a:r>
              <a:rPr lang="en-US" sz="16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The user inputs text into the app.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Text is preprocessed (tokenization and lemmatization).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Summarization and analysis tasks (sentiment analysis, keyword extraction, topic modeling) are executed sequentially.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Handling Large Text</a:t>
            </a:r>
            <a:r>
              <a:rPr lang="en-US" sz="16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Large texts are split into chunks for efficient processing by the T5 summarization model.</a:t>
            </a:r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0F4A4337-0BE9-BCAE-1121-6647D20A2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554657"/>
            <a:ext cx="3947160" cy="1841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916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9E63-9126-E155-5854-A136291A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Implementation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C4C686CE-A7CE-5EC2-53CA-8CDAC14B515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08232174"/>
              </p:ext>
            </p:extLst>
          </p:nvPr>
        </p:nvGraphicFramePr>
        <p:xfrm>
          <a:off x="3657600" y="2282008"/>
          <a:ext cx="7810500" cy="3699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589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2FF1-5267-E300-9275-B220C907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7049-1EB6-E383-9743-9ED24BFB3D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10054004" cy="359747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Preprocessing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Text is tokenized and lemmatized using </a:t>
            </a:r>
            <a:r>
              <a:rPr lang="en-US" dirty="0" err="1"/>
              <a:t>SpaCy</a:t>
            </a:r>
            <a:r>
              <a:rPr lang="en-US" dirty="0"/>
              <a:t> before keyword extraction and topic modeling.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step ensures that the text is clean and manageable for further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Handling Large Text for Summarization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 texts are split into smaller segments (tokenization) to fit within T5’s input size constraints.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chunks are summarized individually and combined to provide the final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1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E3C2-2537-2521-ECE1-128D42E1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89527"/>
            <a:ext cx="10972800" cy="1283198"/>
          </a:xfrm>
        </p:spPr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06FCB64-9A50-80D1-384A-9DB833A68EA4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95313" y="2977042"/>
            <a:ext cx="869646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Sentiment Analysis Testing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Accuracy can be evaluated using pre-labeled datasets with known sentiments.</a:t>
            </a:r>
          </a:p>
          <a:p>
            <a:pPr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Keyword/Topic Evaluation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Evaluation can involve expert-generated keywords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coherence scores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topic modeling to measure topic coherence and relevance.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238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226B-520D-0400-788E-2AB89A09B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Innovation and Novelty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C162D0-FDC5-95D5-3BC1-27AFD71663AD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53689823"/>
              </p:ext>
            </p:extLst>
          </p:nvPr>
        </p:nvGraphicFramePr>
        <p:xfrm>
          <a:off x="612833" y="2647102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68573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{98477296-B232-46B5-B092-8859A7E71275}tf78853419_win32</Template>
  <TotalTime>148</TotalTime>
  <Words>985</Words>
  <Application>Microsoft Office PowerPoint</Application>
  <PresentationFormat>Widescreen</PresentationFormat>
  <Paragraphs>116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Franklin Gothic Book</vt:lpstr>
      <vt:lpstr>Franklin Gothic Demi</vt:lpstr>
      <vt:lpstr>Wingdings</vt:lpstr>
      <vt:lpstr>Custom</vt:lpstr>
      <vt:lpstr>End-to-End Text Summarization and Analysis System</vt:lpstr>
      <vt:lpstr>Agenda</vt:lpstr>
      <vt:lpstr>Introduction</vt:lpstr>
      <vt:lpstr>Understanding of Core Concepts</vt:lpstr>
      <vt:lpstr>System Architecture</vt:lpstr>
      <vt:lpstr>Implementation </vt:lpstr>
      <vt:lpstr>Data Handling</vt:lpstr>
      <vt:lpstr>Evaluation Metrics</vt:lpstr>
      <vt:lpstr>Innovation and Novelty</vt:lpstr>
      <vt:lpstr>Responsible AI</vt:lpstr>
      <vt:lpstr>Commercial Value</vt:lpstr>
      <vt:lpstr>Front-End Development with Streamlit </vt:lpstr>
      <vt:lpstr>PowerPoint Presentation</vt:lpstr>
      <vt:lpstr>PowerPoint Presentation</vt:lpstr>
      <vt:lpstr>PowerPoint Presentation</vt:lpstr>
      <vt:lpstr>Scalability and Future Improvements</vt:lpstr>
      <vt:lpstr>Conclusion</vt:lpstr>
      <vt:lpstr>Individual Contribution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BALASOORIYA I.L.M it22295538</dc:creator>
  <cp:lastModifiedBy>KULAKULASOORIYA K.P.L.T. it22237590</cp:lastModifiedBy>
  <cp:revision>14</cp:revision>
  <dcterms:created xsi:type="dcterms:W3CDTF">2024-10-07T15:54:29Z</dcterms:created>
  <dcterms:modified xsi:type="dcterms:W3CDTF">2024-10-08T05:46:19Z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