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26"/>
  </p:notesMasterIdLst>
  <p:handoutMasterIdLst>
    <p:handoutMasterId r:id="rId27"/>
  </p:handoutMasterIdLst>
  <p:sldIdLst>
    <p:sldId id="570" r:id="rId13"/>
    <p:sldId id="571" r:id="rId14"/>
    <p:sldId id="602" r:id="rId15"/>
    <p:sldId id="603" r:id="rId16"/>
    <p:sldId id="613" r:id="rId17"/>
    <p:sldId id="577" r:id="rId18"/>
    <p:sldId id="607" r:id="rId19"/>
    <p:sldId id="604" r:id="rId20"/>
    <p:sldId id="609" r:id="rId21"/>
    <p:sldId id="610" r:id="rId22"/>
    <p:sldId id="611" r:id="rId23"/>
    <p:sldId id="612" r:id="rId24"/>
    <p:sldId id="600" r:id="rId25"/>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 id="2" name="ashish k" initials="ak" lastIdx="1" clrIdx="1">
    <p:extLst>
      <p:ext uri="{19B8F6BF-5375-455C-9EA6-DF929625EA0E}">
        <p15:presenceInfo xmlns:p15="http://schemas.microsoft.com/office/powerpoint/2012/main" userId="e7230e57ae4d0e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A5A5A5"/>
    <a:srgbClr val="F9950F"/>
    <a:srgbClr val="E7E6E6"/>
    <a:srgbClr val="48367D"/>
    <a:srgbClr val="4C5252"/>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391"/>
  </p:normalViewPr>
  <p:slideViewPr>
    <p:cSldViewPr>
      <p:cViewPr varScale="1">
        <p:scale>
          <a:sx n="116" d="100"/>
          <a:sy n="116" d="100"/>
        </p:scale>
        <p:origin x="390" y="96"/>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30/11/2022</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20:41:55.898"/>
    </inkml:context>
    <inkml:brush xml:id="br0">
      <inkml:brushProperty name="width" value="0.05" units="cm"/>
      <inkml:brushProperty name="height" value="0.05" units="cm"/>
      <inkml:brushProperty name="color" value="#66CC00"/>
    </inkml:brush>
  </inkml:definitions>
  <inkml:trace contextRef="#ctx0" brushRef="#br0">2 1 24575,'-1'78'0,"2"82"0,8-103 0,-6-38 0,0 1 0,0 25 0,6 97 0,-10-94 0,-2-1 0,-9 53 0,8-70 0,2 0 0,2 0 0,4 46 0,13 18-1365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7T20:41:59.761"/>
    </inkml:context>
    <inkml:brush xml:id="br0">
      <inkml:brushProperty name="width" value="0.05" units="cm"/>
      <inkml:brushProperty name="height" value="0.05" units="cm"/>
      <inkml:brushProperty name="color" value="#66CC00"/>
    </inkml:brush>
  </inkml:definitions>
  <inkml:trace contextRef="#ctx0" brushRef="#br0">0 0 24575,'177'10'0,"-130"-4"0,51 13 0,-62-10 0,0-2 0,1-2 0,44 1 0,290 3 0,-239 0 0,-115-10 0,-12 0 0,0 0 0,0 1 0,0-1 0,-1 1 0,1 1 0,0-1 0,0 0 0,0 1 0,0 0 0,-1 0 0,9 4 0,-13-4 0,1 0 0,-1 0 0,1 1 0,-1-1 0,0 0 0,1 0 0,-1 1 0,0-1 0,0 0 0,0 1 0,0-1 0,0 0 0,0 1 0,0-1 0,0 0 0,-1 0 0,1 1 0,-1-1 0,0 1 0,-11 34 0,5-20 0,4 3 0,0 0 0,-1 34 0,3-33 0,-3 54 0,8 99 0,-2-151 0,2 23 0,-1 0 0,-4 55 0,-5-41 0,-5 111 0,12-145 0,-1-17 0,1 0 0,-1 1 0,0-1 0,-1 0 0,-2 12 0,3-19 0,-1 1 0,1 0 0,-1-1 0,0 1 0,1-1 0,-1 1 0,0-1 0,0 1 0,0-1 0,0 0 0,0 1 0,0-1 0,-1 0 0,1 0 0,0 0 0,-1 0 0,1 0 0,0 0 0,-1 0 0,1-1 0,-1 1 0,0 0 0,1-1 0,-1 1 0,1-1 0,-1 0 0,0 1 0,1-1 0,-1 0 0,0 0 0,-2 0 0,-28 1 0,-58 12 0,8-2 0,-147-2 0,114-1 0,10 1 0,-28 0 0,122-9 0,-7 1 0,1-1 0,0-1 0,-1-1 0,1 0 0,-29-9 0,44 10 0,1 0 0,0 0 0,-1 0 0,1 0 0,0 0 0,0-1 0,0 1 0,0-1 0,0 1 0,0 0 0,0-1 0,0 0 0,0 1 0,1-1 0,-1 1 0,1-1 0,-1 0 0,1 1 0,0-1 0,0 0 0,-1 0 0,1 1 0,0-1 0,1 0 0,-1-3 0,8-52 0,-5 45 0,0-10-1365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30/11/2022</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hyperlink" Target="https://www.google.com/" TargetMode="External"/><Relationship Id="rId2" Type="http://schemas.openxmlformats.org/officeDocument/2006/relationships/hyperlink" Target="https://docs.opencv.org/4.x/" TargetMode="External"/><Relationship Id="rId1" Type="http://schemas.openxmlformats.org/officeDocument/2006/relationships/slideLayout" Target="../slideLayouts/slideLayout7.xml"/><Relationship Id="rId6" Type="http://schemas.openxmlformats.org/officeDocument/2006/relationships/hyperlink" Target="https://iopscience.iop.org/article/10.1088/1742-6596/1916/1/012034/pdf" TargetMode="External"/><Relationship Id="rId5" Type="http://schemas.openxmlformats.org/officeDocument/2006/relationships/hyperlink" Target="https://www.irjet.net/archives/V7/i6/IRJET-V7I675.pdf" TargetMode="External"/><Relationship Id="rId4" Type="http://schemas.openxmlformats.org/officeDocument/2006/relationships/hyperlink" Target="https://www.researchgate.n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png"/><Relationship Id="rId2" Type="http://schemas.openxmlformats.org/officeDocument/2006/relationships/image" Target="../media/image22.jpeg"/><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26.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a:xfrm>
            <a:off x="685800" y="2928039"/>
            <a:ext cx="11506200" cy="428223"/>
          </a:xfrm>
          <a:prstGeom prst="rect">
            <a:avLst/>
          </a:prstGeom>
        </p:spPr>
        <p:txBody>
          <a:bodyPr vert="horz" lIns="91440" tIns="45720" rIns="91440" bIns="45720" rtlCol="0">
            <a:normAutofit lnSpcReduction="10000"/>
          </a:bodyPr>
          <a:lstStyle/>
          <a:p>
            <a:pPr lvl="0">
              <a:lnSpc>
                <a:spcPct val="90000"/>
              </a:lnSpc>
              <a:spcBef>
                <a:spcPts val="1000"/>
              </a:spcBef>
              <a:defRPr/>
            </a:pPr>
            <a:r>
              <a:rPr lang="en-US" sz="2600" b="1" u="sng" dirty="0">
                <a:solidFill>
                  <a:schemeClr val="bg1"/>
                </a:solidFill>
                <a:latin typeface="Tw Cen MT" pitchFamily="34" charset="0"/>
                <a:cs typeface="Times New Roman" pitchFamily="18" charset="0"/>
              </a:rPr>
              <a:t>AI Trained Security system for better security on private property</a:t>
            </a:r>
            <a:endParaRPr kumimoji="0" lang="en-US" sz="2600" b="1" i="0" u="sng" strike="noStrike" kern="1200" cap="none" spc="0" normalizeH="0" baseline="0" noProof="0" dirty="0">
              <a:ln>
                <a:noFill/>
              </a:ln>
              <a:solidFill>
                <a:schemeClr val="bg1"/>
              </a:solidFill>
              <a:effectLst/>
              <a:uLnTx/>
              <a:uFillTx/>
              <a:latin typeface="Tw Cen MT" pitchFamily="34" charset="0"/>
              <a:cs typeface="Times New Roman" pitchFamily="18" charset="0"/>
            </a:endParaRPr>
          </a:p>
        </p:txBody>
      </p:sp>
      <p:sp>
        <p:nvSpPr>
          <p:cNvPr id="7" name="TextBox 11"/>
          <p:cNvSpPr txBox="1">
            <a:spLocks noChangeArrowheads="1"/>
          </p:cNvSpPr>
          <p:nvPr/>
        </p:nvSpPr>
        <p:spPr bwMode="auto">
          <a:xfrm>
            <a:off x="1422578" y="3501739"/>
            <a:ext cx="9346844" cy="1323439"/>
          </a:xfrm>
          <a:prstGeom prst="rect">
            <a:avLst/>
          </a:prstGeom>
          <a:noFill/>
          <a:ln w="9525">
            <a:noFill/>
            <a:miter lim="800000"/>
            <a:headEnd/>
            <a:tailEnd/>
          </a:ln>
        </p:spPr>
        <p:txBody>
          <a:bodyPr wrap="square">
            <a:spAutoFit/>
          </a:bodyPr>
          <a:lstStyle/>
          <a:p>
            <a:r>
              <a:rPr lang="en-US" sz="2000" b="1" dirty="0">
                <a:solidFill>
                  <a:schemeClr val="bg1"/>
                </a:solidFill>
                <a:latin typeface="Calibri" pitchFamily="34" charset="0"/>
                <a:cs typeface="Times New Roman" pitchFamily="18" charset="0"/>
              </a:rPr>
              <a:t>Name of the Candidate: Ashish K Jacob , Heba Yusuf, </a:t>
            </a:r>
            <a:r>
              <a:rPr lang="en-US" sz="2000" b="1" dirty="0" err="1">
                <a:solidFill>
                  <a:schemeClr val="bg1"/>
                </a:solidFill>
                <a:latin typeface="Calibri" pitchFamily="34" charset="0"/>
                <a:cs typeface="Times New Roman" pitchFamily="18" charset="0"/>
              </a:rPr>
              <a:t>Rakshitha</a:t>
            </a:r>
            <a:r>
              <a:rPr lang="en-US" sz="2000" b="1" dirty="0">
                <a:solidFill>
                  <a:schemeClr val="bg1"/>
                </a:solidFill>
                <a:latin typeface="Calibri" pitchFamily="34" charset="0"/>
                <a:cs typeface="Times New Roman" pitchFamily="18" charset="0"/>
              </a:rPr>
              <a:t> </a:t>
            </a:r>
            <a:r>
              <a:rPr lang="en-US" sz="2000" b="1" dirty="0" err="1">
                <a:solidFill>
                  <a:schemeClr val="bg1"/>
                </a:solidFill>
                <a:latin typeface="Calibri" pitchFamily="34" charset="0"/>
                <a:cs typeface="Times New Roman" pitchFamily="18" charset="0"/>
              </a:rPr>
              <a:t>Megha</a:t>
            </a:r>
            <a:r>
              <a:rPr lang="en-US" sz="2000" b="1" dirty="0">
                <a:solidFill>
                  <a:schemeClr val="bg1"/>
                </a:solidFill>
                <a:latin typeface="Calibri" pitchFamily="34" charset="0"/>
                <a:cs typeface="Times New Roman" pitchFamily="18" charset="0"/>
              </a:rPr>
              <a:t> S</a:t>
            </a:r>
          </a:p>
          <a:p>
            <a:r>
              <a:rPr lang="en-US" sz="2000" b="1" dirty="0">
                <a:solidFill>
                  <a:schemeClr val="bg1"/>
                </a:solidFill>
                <a:latin typeface="Calibri" pitchFamily="34" charset="0"/>
                <a:cs typeface="Times New Roman" pitchFamily="18" charset="0"/>
              </a:rPr>
              <a:t>SRN:R20EL007,R20EL022, R20EL037</a:t>
            </a:r>
          </a:p>
          <a:p>
            <a:r>
              <a:rPr lang="en-US" sz="2000" b="1" dirty="0">
                <a:solidFill>
                  <a:schemeClr val="bg1"/>
                </a:solidFill>
                <a:latin typeface="Calibri" pitchFamily="34" charset="0"/>
                <a:cs typeface="Times New Roman" pitchFamily="18" charset="0"/>
              </a:rPr>
              <a:t>School: School of Electrical and Electronics</a:t>
            </a:r>
          </a:p>
          <a:p>
            <a:r>
              <a:rPr lang="en-US" sz="2000" b="1" dirty="0">
                <a:solidFill>
                  <a:schemeClr val="bg1"/>
                </a:solidFill>
                <a:latin typeface="Calibri" pitchFamily="34" charset="0"/>
                <a:cs typeface="Times New Roman" pitchFamily="18" charset="0"/>
              </a:rPr>
              <a:t>REVA UNIVERSITY</a:t>
            </a:r>
          </a:p>
        </p:txBody>
      </p:sp>
      <p:sp>
        <p:nvSpPr>
          <p:cNvPr id="8" name="TextBox 11"/>
          <p:cNvSpPr txBox="1">
            <a:spLocks noChangeArrowheads="1"/>
          </p:cNvSpPr>
          <p:nvPr/>
        </p:nvSpPr>
        <p:spPr bwMode="auto">
          <a:xfrm>
            <a:off x="5029200" y="4970655"/>
            <a:ext cx="4781281" cy="1015663"/>
          </a:xfrm>
          <a:prstGeom prst="rect">
            <a:avLst/>
          </a:prstGeom>
          <a:noFill/>
          <a:ln w="9525">
            <a:noFill/>
            <a:miter lim="800000"/>
            <a:headEnd/>
            <a:tailEnd/>
          </a:ln>
        </p:spPr>
        <p:txBody>
          <a:bodyPr wrap="square">
            <a:spAutoFit/>
          </a:bodyPr>
          <a:lstStyle/>
          <a:p>
            <a:r>
              <a:rPr lang="en-US" sz="2000" b="1" dirty="0">
                <a:solidFill>
                  <a:schemeClr val="bg1"/>
                </a:solidFill>
                <a:latin typeface="Calibri" pitchFamily="34" charset="0"/>
                <a:cs typeface="Times New Roman" pitchFamily="18" charset="0"/>
              </a:rPr>
              <a:t>Guide: Prof. Seema </a:t>
            </a:r>
            <a:r>
              <a:rPr lang="en-US" sz="2000" b="1" dirty="0" err="1">
                <a:solidFill>
                  <a:schemeClr val="bg1"/>
                </a:solidFill>
                <a:latin typeface="Calibri" pitchFamily="34" charset="0"/>
                <a:cs typeface="Times New Roman" pitchFamily="18" charset="0"/>
              </a:rPr>
              <a:t>Magadum</a:t>
            </a:r>
            <a:endParaRPr lang="en-US" sz="2000" b="1" dirty="0">
              <a:solidFill>
                <a:schemeClr val="bg1"/>
              </a:solidFill>
              <a:latin typeface="Calibri" pitchFamily="34" charset="0"/>
              <a:cs typeface="Times New Roman" pitchFamily="18" charset="0"/>
            </a:endParaRPr>
          </a:p>
          <a:p>
            <a:endParaRPr lang="en-US" sz="2000" b="1" dirty="0">
              <a:solidFill>
                <a:schemeClr val="bg1"/>
              </a:solidFill>
              <a:latin typeface="Calibri" pitchFamily="34" charset="0"/>
              <a:cs typeface="Times New Roman" pitchFamily="18" charset="0"/>
            </a:endParaRPr>
          </a:p>
          <a:p>
            <a:r>
              <a:rPr lang="en-US" sz="2000" b="1" dirty="0">
                <a:solidFill>
                  <a:schemeClr val="bg1"/>
                </a:solidFill>
                <a:latin typeface="Calibri" pitchFamily="34"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heel(1)">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5E288F-4640-C63D-73D4-F0B553E90E9E}"/>
              </a:ext>
            </a:extLst>
          </p:cNvPr>
          <p:cNvSpPr>
            <a:spLocks noGrp="1"/>
          </p:cNvSpPr>
          <p:nvPr>
            <p:ph type="sldNum" sz="quarter" idx="14"/>
          </p:nvPr>
        </p:nvSpPr>
        <p:spPr/>
        <p:txBody>
          <a:bodyPr/>
          <a:lstStyle/>
          <a:p>
            <a:fld id="{45A3C14A-F937-4231-B6F1-40B429FAFB2F}" type="slidenum">
              <a:rPr lang="en-NZ" smtClean="0"/>
              <a:pPr/>
              <a:t>10</a:t>
            </a:fld>
            <a:endParaRPr lang="en-NZ" dirty="0"/>
          </a:p>
        </p:txBody>
      </p:sp>
      <p:sp>
        <p:nvSpPr>
          <p:cNvPr id="3" name="Title 2">
            <a:extLst>
              <a:ext uri="{FF2B5EF4-FFF2-40B4-BE49-F238E27FC236}">
                <a16:creationId xmlns:a16="http://schemas.microsoft.com/office/drawing/2014/main" id="{DA35A00D-5017-A9D2-5CF3-8A86E1B101D4}"/>
              </a:ext>
            </a:extLst>
          </p:cNvPr>
          <p:cNvSpPr>
            <a:spLocks noGrp="1"/>
          </p:cNvSpPr>
          <p:nvPr>
            <p:ph type="title"/>
          </p:nvPr>
        </p:nvSpPr>
        <p:spPr>
          <a:xfrm>
            <a:off x="695400" y="395786"/>
            <a:ext cx="10125000" cy="747214"/>
          </a:xfrm>
        </p:spPr>
        <p:txBody>
          <a:bodyPr/>
          <a:lstStyle/>
          <a:p>
            <a:r>
              <a:rPr lang="en-US" sz="3600" dirty="0">
                <a:solidFill>
                  <a:srgbClr val="FF6600"/>
                </a:solidFill>
              </a:rPr>
              <a:t>Progress achieved</a:t>
            </a:r>
          </a:p>
        </p:txBody>
      </p:sp>
      <p:sp>
        <p:nvSpPr>
          <p:cNvPr id="4" name="TextBox 3">
            <a:extLst>
              <a:ext uri="{FF2B5EF4-FFF2-40B4-BE49-F238E27FC236}">
                <a16:creationId xmlns:a16="http://schemas.microsoft.com/office/drawing/2014/main" id="{97BD9A10-C1BC-E77F-1FED-4EB0AB56E09C}"/>
              </a:ext>
            </a:extLst>
          </p:cNvPr>
          <p:cNvSpPr txBox="1"/>
          <p:nvPr/>
        </p:nvSpPr>
        <p:spPr>
          <a:xfrm>
            <a:off x="1295400" y="2228671"/>
            <a:ext cx="9601200" cy="1200329"/>
          </a:xfrm>
          <a:prstGeom prst="rect">
            <a:avLst/>
          </a:prstGeom>
          <a:noFill/>
        </p:spPr>
        <p:txBody>
          <a:bodyPr wrap="square" rtlCol="0">
            <a:spAutoFit/>
          </a:bodyPr>
          <a:lstStyle/>
          <a:p>
            <a:r>
              <a:rPr lang="en-US" sz="2400" dirty="0">
                <a:solidFill>
                  <a:schemeClr val="tx1">
                    <a:lumMod val="95000"/>
                    <a:lumOff val="5000"/>
                  </a:schemeClr>
                </a:solidFill>
              </a:rPr>
              <a:t>1.Courses on JavaScript to build the web application (Android app)</a:t>
            </a:r>
          </a:p>
          <a:p>
            <a:r>
              <a:rPr lang="en-US" sz="2400" dirty="0">
                <a:solidFill>
                  <a:schemeClr val="tx1">
                    <a:lumMod val="95000"/>
                    <a:lumOff val="5000"/>
                  </a:schemeClr>
                </a:solidFill>
              </a:rPr>
              <a:t>2.Understanding the opencv2 algorithm and learning masking</a:t>
            </a:r>
          </a:p>
          <a:p>
            <a:r>
              <a:rPr lang="en-US" sz="2400" dirty="0">
                <a:solidFill>
                  <a:schemeClr val="tx1">
                    <a:lumMod val="95000"/>
                    <a:lumOff val="5000"/>
                  </a:schemeClr>
                </a:solidFill>
              </a:rPr>
              <a:t>3. Decision being made on UI design of the app</a:t>
            </a:r>
          </a:p>
        </p:txBody>
      </p:sp>
    </p:spTree>
    <p:extLst>
      <p:ext uri="{BB962C8B-B14F-4D97-AF65-F5344CB8AC3E}">
        <p14:creationId xmlns:p14="http://schemas.microsoft.com/office/powerpoint/2010/main" val="3903428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477EBB-91D8-B707-7B97-FE8021E17F74}"/>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
        <p:nvSpPr>
          <p:cNvPr id="3" name="Title 2">
            <a:extLst>
              <a:ext uri="{FF2B5EF4-FFF2-40B4-BE49-F238E27FC236}">
                <a16:creationId xmlns:a16="http://schemas.microsoft.com/office/drawing/2014/main" id="{96F2EE3E-7009-5F1C-BD40-E67999065DB3}"/>
              </a:ext>
            </a:extLst>
          </p:cNvPr>
          <p:cNvSpPr>
            <a:spLocks noGrp="1"/>
          </p:cNvSpPr>
          <p:nvPr>
            <p:ph type="title"/>
          </p:nvPr>
        </p:nvSpPr>
        <p:spPr/>
        <p:txBody>
          <a:bodyPr/>
          <a:lstStyle/>
          <a:p>
            <a:r>
              <a:rPr lang="en-US" dirty="0"/>
              <a:t>The </a:t>
            </a:r>
            <a:r>
              <a:rPr lang="en-US" dirty="0" err="1"/>
              <a:t>APPlication</a:t>
            </a:r>
            <a:endParaRPr lang="en-US" dirty="0"/>
          </a:p>
        </p:txBody>
      </p:sp>
      <p:sp>
        <p:nvSpPr>
          <p:cNvPr id="7" name="Rectangle: Rounded Corners 6">
            <a:extLst>
              <a:ext uri="{FF2B5EF4-FFF2-40B4-BE49-F238E27FC236}">
                <a16:creationId xmlns:a16="http://schemas.microsoft.com/office/drawing/2014/main" id="{7B389A1C-8DC1-A151-E2F5-EE2BC63B6E86}"/>
              </a:ext>
            </a:extLst>
          </p:cNvPr>
          <p:cNvSpPr/>
          <p:nvPr/>
        </p:nvSpPr>
        <p:spPr>
          <a:xfrm>
            <a:off x="1600200" y="1058785"/>
            <a:ext cx="2590800" cy="495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F26418A-6FCF-EFAE-7836-DB64B89C6178}"/>
              </a:ext>
            </a:extLst>
          </p:cNvPr>
          <p:cNvPicPr>
            <a:picLocks noChangeAspect="1"/>
          </p:cNvPicPr>
          <p:nvPr/>
        </p:nvPicPr>
        <p:blipFill>
          <a:blip r:embed="rId2"/>
          <a:stretch>
            <a:fillRect/>
          </a:stretch>
        </p:blipFill>
        <p:spPr>
          <a:xfrm>
            <a:off x="1788088" y="1120070"/>
            <a:ext cx="2215023" cy="4830430"/>
          </a:xfrm>
          <a:prstGeom prst="rect">
            <a:avLst/>
          </a:prstGeom>
        </p:spPr>
      </p:pic>
      <p:sp>
        <p:nvSpPr>
          <p:cNvPr id="10" name="Rectangle: Rounded Corners 9">
            <a:extLst>
              <a:ext uri="{FF2B5EF4-FFF2-40B4-BE49-F238E27FC236}">
                <a16:creationId xmlns:a16="http://schemas.microsoft.com/office/drawing/2014/main" id="{F09E997C-639A-CD9F-BF72-1D8C384A4D68}"/>
              </a:ext>
            </a:extLst>
          </p:cNvPr>
          <p:cNvSpPr/>
          <p:nvPr/>
        </p:nvSpPr>
        <p:spPr>
          <a:xfrm>
            <a:off x="5221327" y="1039735"/>
            <a:ext cx="2590800" cy="495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6608049-C4D5-71F4-7DC5-B64265C985E2}"/>
              </a:ext>
            </a:extLst>
          </p:cNvPr>
          <p:cNvSpPr/>
          <p:nvPr/>
        </p:nvSpPr>
        <p:spPr>
          <a:xfrm>
            <a:off x="8905800" y="1066800"/>
            <a:ext cx="2590800" cy="495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2AA07BA-DAA4-1986-2EC3-AF6B4D3E0011}"/>
              </a:ext>
            </a:extLst>
          </p:cNvPr>
          <p:cNvPicPr>
            <a:picLocks noChangeAspect="1"/>
          </p:cNvPicPr>
          <p:nvPr/>
        </p:nvPicPr>
        <p:blipFill>
          <a:blip r:embed="rId3"/>
          <a:stretch>
            <a:fillRect/>
          </a:stretch>
        </p:blipFill>
        <p:spPr>
          <a:xfrm>
            <a:off x="5403046" y="1120069"/>
            <a:ext cx="2216954" cy="4776931"/>
          </a:xfrm>
          <a:prstGeom prst="rect">
            <a:avLst/>
          </a:prstGeom>
        </p:spPr>
      </p:pic>
      <p:pic>
        <p:nvPicPr>
          <p:cNvPr id="16" name="Picture 15">
            <a:extLst>
              <a:ext uri="{FF2B5EF4-FFF2-40B4-BE49-F238E27FC236}">
                <a16:creationId xmlns:a16="http://schemas.microsoft.com/office/drawing/2014/main" id="{A4A8F2F6-58D5-D45F-2323-73223686C004}"/>
              </a:ext>
            </a:extLst>
          </p:cNvPr>
          <p:cNvPicPr>
            <a:picLocks noChangeAspect="1"/>
          </p:cNvPicPr>
          <p:nvPr/>
        </p:nvPicPr>
        <p:blipFill>
          <a:blip r:embed="rId4"/>
          <a:stretch>
            <a:fillRect/>
          </a:stretch>
        </p:blipFill>
        <p:spPr>
          <a:xfrm>
            <a:off x="9099152" y="1093361"/>
            <a:ext cx="2204096" cy="4883848"/>
          </a:xfrm>
          <a:prstGeom prst="rect">
            <a:avLst/>
          </a:prstGeom>
        </p:spPr>
      </p:pic>
    </p:spTree>
    <p:extLst>
      <p:ext uri="{BB962C8B-B14F-4D97-AF65-F5344CB8AC3E}">
        <p14:creationId xmlns:p14="http://schemas.microsoft.com/office/powerpoint/2010/main" val="319200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551CD7-FA75-69C6-742A-4BFB7D246DDB}"/>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
        <p:nvSpPr>
          <p:cNvPr id="3" name="Title 2">
            <a:extLst>
              <a:ext uri="{FF2B5EF4-FFF2-40B4-BE49-F238E27FC236}">
                <a16:creationId xmlns:a16="http://schemas.microsoft.com/office/drawing/2014/main" id="{CCEDBCCB-2EE8-236F-5655-F9E82A8B822F}"/>
              </a:ext>
            </a:extLst>
          </p:cNvPr>
          <p:cNvSpPr>
            <a:spLocks noGrp="1"/>
          </p:cNvSpPr>
          <p:nvPr>
            <p:ph type="title"/>
          </p:nvPr>
        </p:nvSpPr>
        <p:spPr/>
        <p:txBody>
          <a:bodyPr/>
          <a:lstStyle/>
          <a:p>
            <a:r>
              <a:rPr lang="en-US" dirty="0">
                <a:solidFill>
                  <a:srgbClr val="FF6600"/>
                </a:solidFill>
              </a:rPr>
              <a:t>references </a:t>
            </a:r>
          </a:p>
        </p:txBody>
      </p:sp>
      <p:sp>
        <p:nvSpPr>
          <p:cNvPr id="4" name="Text Placeholder 3">
            <a:extLst>
              <a:ext uri="{FF2B5EF4-FFF2-40B4-BE49-F238E27FC236}">
                <a16:creationId xmlns:a16="http://schemas.microsoft.com/office/drawing/2014/main" id="{7D920A08-998C-AB94-B515-928973FDD6AE}"/>
              </a:ext>
            </a:extLst>
          </p:cNvPr>
          <p:cNvSpPr>
            <a:spLocks noGrp="1"/>
          </p:cNvSpPr>
          <p:nvPr>
            <p:ph type="body" sz="quarter" idx="17"/>
          </p:nvPr>
        </p:nvSpPr>
        <p:spPr/>
        <p:txBody>
          <a:bodyPr/>
          <a:lstStyle/>
          <a:p>
            <a:pPr lvl="1"/>
            <a:r>
              <a:rPr lang="en-US" dirty="0">
                <a:hlinkClick r:id="rId2"/>
              </a:rPr>
              <a:t>https://docs.opencv.org/4.x/</a:t>
            </a:r>
            <a:endParaRPr lang="en-US" dirty="0"/>
          </a:p>
          <a:p>
            <a:pPr lvl="1"/>
            <a:r>
              <a:rPr lang="en-US" dirty="0">
                <a:hlinkClick r:id="rId3"/>
              </a:rPr>
              <a:t>https://www.google.com/</a:t>
            </a:r>
            <a:endParaRPr lang="en-US" dirty="0"/>
          </a:p>
          <a:p>
            <a:pPr lvl="1"/>
            <a:r>
              <a:rPr lang="en-US" dirty="0">
                <a:hlinkClick r:id="rId4"/>
              </a:rPr>
              <a:t>https://www.researchgate.net/</a:t>
            </a:r>
            <a:endParaRPr lang="en-US" dirty="0"/>
          </a:p>
          <a:p>
            <a:pPr lvl="1"/>
            <a:r>
              <a:rPr lang="en-US" dirty="0">
                <a:hlinkClick r:id="rId5"/>
              </a:rPr>
              <a:t>https://www.irjet.net/archives/V7/i6/IRJET-V7I675.pdf</a:t>
            </a:r>
            <a:endParaRPr lang="en-US" dirty="0"/>
          </a:p>
          <a:p>
            <a:pPr lvl="1"/>
            <a:r>
              <a:rPr lang="en-US" dirty="0">
                <a:hlinkClick r:id="rId6"/>
              </a:rPr>
              <a:t>https://iopscience.iop.org/article/10.1088/1742-6596/1916/1/012034/pdf</a:t>
            </a: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71328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AI Trained Security system for better security on private property</a:t>
            </a:r>
          </a:p>
        </p:txBody>
      </p:sp>
      <p:sp>
        <p:nvSpPr>
          <p:cNvPr id="3" name="Text Placeholder 2"/>
          <p:cNvSpPr>
            <a:spLocks noGrp="1"/>
          </p:cNvSpPr>
          <p:nvPr>
            <p:ph type="body" sz="quarter" idx="10"/>
          </p:nvPr>
        </p:nvSpPr>
        <p:spPr>
          <a:xfrm>
            <a:off x="1058553" y="5105400"/>
            <a:ext cx="6755716" cy="407987"/>
          </a:xfrm>
        </p:spPr>
        <p:txBody>
          <a:bodyPr/>
          <a:lstStyle/>
          <a:p>
            <a:r>
              <a:rPr lang="en-US" dirty="0"/>
              <a:t>EECE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p:cNvSpPr>
            <a:spLocks noGrp="1"/>
          </p:cNvSpPr>
          <p:nvPr>
            <p:ph type="title"/>
          </p:nvPr>
        </p:nvSpPr>
        <p:spPr/>
        <p:txBody>
          <a:bodyPr/>
          <a:lstStyle/>
          <a:p>
            <a:r>
              <a:rPr lang="en-US" u="sng" dirty="0">
                <a:solidFill>
                  <a:srgbClr val="FF6600"/>
                </a:solidFill>
              </a:rPr>
              <a:t>Contents</a:t>
            </a:r>
            <a:r>
              <a:rPr lang="en-US" u="sng" dirty="0"/>
              <a:t> </a:t>
            </a:r>
          </a:p>
        </p:txBody>
      </p:sp>
      <p:sp>
        <p:nvSpPr>
          <p:cNvPr id="4" name="Text Placeholder 3"/>
          <p:cNvSpPr>
            <a:spLocks noGrp="1"/>
          </p:cNvSpPr>
          <p:nvPr>
            <p:ph type="body" sz="quarter" idx="17"/>
          </p:nvPr>
        </p:nvSpPr>
        <p:spPr/>
        <p:txBody>
          <a:bodyPr/>
          <a:lstStyle/>
          <a:p>
            <a:r>
              <a:rPr lang="en-US" dirty="0">
                <a:solidFill>
                  <a:schemeClr val="tx1">
                    <a:lumMod val="95000"/>
                    <a:lumOff val="5000"/>
                  </a:schemeClr>
                </a:solidFill>
              </a:rPr>
              <a:t>Abstract</a:t>
            </a:r>
          </a:p>
          <a:p>
            <a:r>
              <a:rPr lang="en-US" dirty="0">
                <a:solidFill>
                  <a:schemeClr val="tx1">
                    <a:lumMod val="95000"/>
                    <a:lumOff val="5000"/>
                  </a:schemeClr>
                </a:solidFill>
              </a:rPr>
              <a:t>Introduction</a:t>
            </a:r>
          </a:p>
          <a:p>
            <a:r>
              <a:rPr lang="en-US" dirty="0">
                <a:solidFill>
                  <a:schemeClr val="tx1">
                    <a:lumMod val="95000"/>
                    <a:lumOff val="5000"/>
                  </a:schemeClr>
                </a:solidFill>
              </a:rPr>
              <a:t>Literature Survey </a:t>
            </a:r>
          </a:p>
          <a:p>
            <a:r>
              <a:rPr lang="en-US" dirty="0">
                <a:solidFill>
                  <a:schemeClr val="tx1">
                    <a:lumMod val="95000"/>
                    <a:lumOff val="5000"/>
                  </a:schemeClr>
                </a:solidFill>
              </a:rPr>
              <a:t>Objectives</a:t>
            </a:r>
          </a:p>
          <a:p>
            <a:r>
              <a:rPr lang="en-US" dirty="0">
                <a:solidFill>
                  <a:schemeClr val="tx1">
                    <a:lumMod val="95000"/>
                    <a:lumOff val="5000"/>
                  </a:schemeClr>
                </a:solidFill>
              </a:rPr>
              <a:t>Block Diagram</a:t>
            </a:r>
          </a:p>
          <a:p>
            <a:r>
              <a:rPr lang="en-US" dirty="0">
                <a:solidFill>
                  <a:schemeClr val="tx1">
                    <a:lumMod val="95000"/>
                    <a:lumOff val="5000"/>
                  </a:schemeClr>
                </a:solidFill>
              </a:rPr>
              <a:t>Progress Achieved</a:t>
            </a:r>
          </a:p>
          <a:p>
            <a:r>
              <a:rPr lang="en-US" dirty="0">
                <a:solidFill>
                  <a:schemeClr val="tx1">
                    <a:lumMod val="95000"/>
                    <a:lumOff val="5000"/>
                  </a:schemeClr>
                </a:solidFill>
              </a:rPr>
              <a:t>References</a:t>
            </a:r>
          </a:p>
          <a:p>
            <a:endParaRPr lang="en-US"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1153066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4</a:t>
            </a:fld>
            <a:endParaRPr lang="en-NZ" dirty="0"/>
          </a:p>
        </p:txBody>
      </p:sp>
      <p:sp>
        <p:nvSpPr>
          <p:cNvPr id="3" name="Title 2"/>
          <p:cNvSpPr>
            <a:spLocks noGrp="1"/>
          </p:cNvSpPr>
          <p:nvPr>
            <p:ph type="title"/>
          </p:nvPr>
        </p:nvSpPr>
        <p:spPr/>
        <p:txBody>
          <a:bodyPr/>
          <a:lstStyle/>
          <a:p>
            <a:r>
              <a:rPr lang="en-US" u="sng" dirty="0">
                <a:solidFill>
                  <a:srgbClr val="FF6600"/>
                </a:solidFill>
              </a:rPr>
              <a:t>ABSTRACT</a:t>
            </a:r>
          </a:p>
        </p:txBody>
      </p:sp>
      <p:sp>
        <p:nvSpPr>
          <p:cNvPr id="4" name="Text Placeholder 3"/>
          <p:cNvSpPr>
            <a:spLocks noGrp="1"/>
          </p:cNvSpPr>
          <p:nvPr>
            <p:ph type="body" sz="quarter" idx="17"/>
          </p:nvPr>
        </p:nvSpPr>
        <p:spPr>
          <a:xfrm>
            <a:off x="695400" y="1233988"/>
            <a:ext cx="10801201" cy="4320480"/>
          </a:xfrm>
        </p:spPr>
        <p:txBody>
          <a:bodyPr/>
          <a:lstStyle/>
          <a:p>
            <a:pPr marL="0" indent="0">
              <a:buNone/>
            </a:pPr>
            <a:r>
              <a:rPr lang="en-US" dirty="0">
                <a:solidFill>
                  <a:schemeClr val="tx1">
                    <a:lumMod val="95000"/>
                    <a:lumOff val="5000"/>
                  </a:schemeClr>
                </a:solidFill>
              </a:rPr>
              <a:t>Our project uses OpenCV</a:t>
            </a:r>
          </a:p>
          <a:p>
            <a:pPr marL="0" indent="0">
              <a:buNone/>
            </a:pPr>
            <a:r>
              <a:rPr lang="en-US" dirty="0">
                <a:solidFill>
                  <a:schemeClr val="tx1">
                    <a:lumMod val="95000"/>
                    <a:lumOff val="5000"/>
                  </a:schemeClr>
                </a:solidFill>
              </a:rPr>
              <a:t>OpenCV is a library of programming functions mainly aimed at real-time computer vision. Originally developed by Intel, it was later supported by Willow Garage then </a:t>
            </a:r>
            <a:r>
              <a:rPr lang="en-US" dirty="0" err="1">
                <a:solidFill>
                  <a:schemeClr val="tx1">
                    <a:lumMod val="95000"/>
                    <a:lumOff val="5000"/>
                  </a:schemeClr>
                </a:solidFill>
              </a:rPr>
              <a:t>Itseez</a:t>
            </a:r>
            <a:r>
              <a:rPr lang="en-US" dirty="0">
                <a:solidFill>
                  <a:schemeClr val="tx1">
                    <a:lumMod val="95000"/>
                    <a:lumOff val="5000"/>
                  </a:schemeClr>
                </a:solidFill>
              </a:rPr>
              <a:t>. The library is cross-platform and free for use under the open-source Apache 2 License.</a:t>
            </a:r>
          </a:p>
          <a:p>
            <a:pPr marL="0" indent="0">
              <a:buNone/>
            </a:pPr>
            <a:r>
              <a:rPr lang="en-US" dirty="0">
                <a:solidFill>
                  <a:schemeClr val="tx1">
                    <a:lumMod val="95000"/>
                    <a:lumOff val="5000"/>
                  </a:schemeClr>
                </a:solidFill>
              </a:rPr>
              <a:t>The code is written in python. </a:t>
            </a:r>
          </a:p>
          <a:p>
            <a:pPr marL="0" indent="0" algn="l">
              <a:buNone/>
            </a:pPr>
            <a:r>
              <a:rPr lang="en-US" dirty="0">
                <a:solidFill>
                  <a:schemeClr val="tx1">
                    <a:lumMod val="95000"/>
                    <a:lumOff val="5000"/>
                  </a:schemeClr>
                </a:solidFill>
              </a:rPr>
              <a:t>The GUI (graphical user interface) used in this project is </a:t>
            </a:r>
            <a:r>
              <a:rPr lang="en-US" b="1" i="0" dirty="0" err="1">
                <a:solidFill>
                  <a:schemeClr val="tx1">
                    <a:lumMod val="95000"/>
                    <a:lumOff val="5000"/>
                  </a:schemeClr>
                </a:solidFill>
                <a:effectLst/>
                <a:latin typeface="sohne"/>
              </a:rPr>
              <a:t>PyGUI</a:t>
            </a:r>
            <a:r>
              <a:rPr lang="en-US" b="1" i="0" dirty="0">
                <a:solidFill>
                  <a:schemeClr val="tx1">
                    <a:lumMod val="95000"/>
                    <a:lumOff val="5000"/>
                  </a:schemeClr>
                </a:solidFill>
                <a:effectLst/>
                <a:latin typeface="sohne"/>
              </a:rPr>
              <a:t> to let the user </a:t>
            </a:r>
            <a:r>
              <a:rPr lang="en-US" b="1" dirty="0">
                <a:solidFill>
                  <a:schemeClr val="tx1">
                    <a:lumMod val="95000"/>
                    <a:lumOff val="5000"/>
                  </a:schemeClr>
                </a:solidFill>
                <a:latin typeface="sohne"/>
              </a:rPr>
              <a:t>decide between what to use and what not to use</a:t>
            </a:r>
            <a:endParaRPr lang="en-US" b="1" i="0" dirty="0">
              <a:solidFill>
                <a:schemeClr val="tx1">
                  <a:lumMod val="95000"/>
                  <a:lumOff val="5000"/>
                </a:schemeClr>
              </a:solidFill>
              <a:effectLst/>
              <a:latin typeface="sohne"/>
            </a:endParaRPr>
          </a:p>
        </p:txBody>
      </p:sp>
    </p:spTree>
    <p:extLst>
      <p:ext uri="{BB962C8B-B14F-4D97-AF65-F5344CB8AC3E}">
        <p14:creationId xmlns:p14="http://schemas.microsoft.com/office/powerpoint/2010/main" val="47246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4C2E6C-6A37-9C28-CAC0-204F5044855F}"/>
              </a:ext>
            </a:extLst>
          </p:cNvPr>
          <p:cNvSpPr>
            <a:spLocks noGrp="1"/>
          </p:cNvSpPr>
          <p:nvPr>
            <p:ph type="sldNum" sz="quarter" idx="14"/>
          </p:nvPr>
        </p:nvSpPr>
        <p:spPr/>
        <p:txBody>
          <a:bodyPr/>
          <a:lstStyle/>
          <a:p>
            <a:fld id="{45A3C14A-F937-4231-B6F1-40B429FAFB2F}" type="slidenum">
              <a:rPr lang="en-NZ" smtClean="0"/>
              <a:pPr/>
              <a:t>5</a:t>
            </a:fld>
            <a:endParaRPr lang="en-NZ" dirty="0"/>
          </a:p>
        </p:txBody>
      </p:sp>
      <p:sp>
        <p:nvSpPr>
          <p:cNvPr id="4" name="Text Placeholder 3">
            <a:extLst>
              <a:ext uri="{FF2B5EF4-FFF2-40B4-BE49-F238E27FC236}">
                <a16:creationId xmlns:a16="http://schemas.microsoft.com/office/drawing/2014/main" id="{C686A832-0E7A-8776-4177-A4FEE516DFC2}"/>
              </a:ext>
            </a:extLst>
          </p:cNvPr>
          <p:cNvSpPr>
            <a:spLocks noGrp="1"/>
          </p:cNvSpPr>
          <p:nvPr>
            <p:ph type="body" sz="quarter" idx="17"/>
          </p:nvPr>
        </p:nvSpPr>
        <p:spPr>
          <a:xfrm>
            <a:off x="762000" y="762000"/>
            <a:ext cx="10801201" cy="4876800"/>
          </a:xfrm>
        </p:spPr>
        <p:txBody>
          <a:bodyPr/>
          <a:lstStyle/>
          <a:p>
            <a:pPr marL="0" indent="0">
              <a:buNone/>
            </a:pPr>
            <a:r>
              <a:rPr lang="en-US" sz="2400" dirty="0">
                <a:solidFill>
                  <a:schemeClr val="tx1">
                    <a:lumMod val="95000"/>
                    <a:lumOff val="5000"/>
                  </a:schemeClr>
                </a:solidFill>
              </a:rPr>
              <a:t>The main Idea of the algorithm are as follows:</a:t>
            </a:r>
          </a:p>
          <a:p>
            <a:pPr marL="0" indent="0">
              <a:buNone/>
            </a:pPr>
            <a:r>
              <a:rPr lang="en-US" sz="2400" dirty="0">
                <a:solidFill>
                  <a:schemeClr val="tx1">
                    <a:lumMod val="95000"/>
                    <a:lumOff val="5000"/>
                  </a:schemeClr>
                </a:solidFill>
              </a:rPr>
              <a:t>most of the statistics recorded is idle facts in which no pastime takes place. It uses action reputation to clear out the idle movement records and trims the component where pastime has been recorded the usage of movement detection and diverse movements.</a:t>
            </a:r>
          </a:p>
          <a:p>
            <a:pPr marL="0" indent="0">
              <a:buNone/>
            </a:pPr>
            <a:r>
              <a:rPr lang="en-US" dirty="0">
                <a:solidFill>
                  <a:schemeClr val="tx1">
                    <a:lumMod val="95000"/>
                    <a:lumOff val="5000"/>
                  </a:schemeClr>
                </a:solidFill>
              </a:rPr>
              <a:t>Run the given data through the image processor and use that to work on the project.</a:t>
            </a:r>
            <a:endParaRPr lang="en-US" sz="2400" dirty="0">
              <a:solidFill>
                <a:schemeClr val="tx1">
                  <a:lumMod val="95000"/>
                  <a:lumOff val="5000"/>
                </a:schemeClr>
              </a:solidFill>
            </a:endParaRPr>
          </a:p>
          <a:p>
            <a:pPr marL="0" indent="0">
              <a:buNone/>
            </a:pPr>
            <a:r>
              <a:rPr lang="en-US" dirty="0">
                <a:solidFill>
                  <a:schemeClr val="tx1">
                    <a:lumMod val="95000"/>
                    <a:lumOff val="5000"/>
                  </a:schemeClr>
                </a:solidFill>
              </a:rPr>
              <a:t>Once the data is available it is then sent to the base system for it to be recorded and stored in a server (mostly plan on using </a:t>
            </a:r>
            <a:r>
              <a:rPr lang="en-US" dirty="0" err="1">
                <a:solidFill>
                  <a:schemeClr val="tx1">
                    <a:lumMod val="95000"/>
                    <a:lumOff val="5000"/>
                  </a:schemeClr>
                </a:solidFill>
              </a:rPr>
              <a:t>mysql</a:t>
            </a:r>
            <a:r>
              <a:rPr lang="en-US" dirty="0">
                <a:solidFill>
                  <a:schemeClr val="tx1">
                    <a:lumMod val="95000"/>
                    <a:lumOff val="5000"/>
                  </a:schemeClr>
                </a:solidFill>
              </a:rPr>
              <a:t> or MongoDB.)</a:t>
            </a:r>
          </a:p>
          <a:p>
            <a:pPr marL="0" indent="0">
              <a:buNone/>
            </a:pPr>
            <a:r>
              <a:rPr lang="en-US" dirty="0">
                <a:solidFill>
                  <a:schemeClr val="tx1">
                    <a:lumMod val="95000"/>
                    <a:lumOff val="5000"/>
                  </a:schemeClr>
                </a:solidFill>
              </a:rPr>
              <a:t>Then once all the needed information is processed and stored in the database a web app can access the database server to present the user with the needed information in their couch</a:t>
            </a:r>
          </a:p>
          <a:p>
            <a:pPr marL="0" indent="0">
              <a:buNone/>
            </a:pPr>
            <a:r>
              <a:rPr lang="en-US" dirty="0">
                <a:solidFill>
                  <a:schemeClr val="tx1">
                    <a:lumMod val="95000"/>
                    <a:lumOff val="5000"/>
                  </a:schemeClr>
                </a:solidFill>
              </a:rPr>
              <a:t>	</a:t>
            </a:r>
          </a:p>
        </p:txBody>
      </p:sp>
    </p:spTree>
    <p:extLst>
      <p:ext uri="{BB962C8B-B14F-4D97-AF65-F5344CB8AC3E}">
        <p14:creationId xmlns:p14="http://schemas.microsoft.com/office/powerpoint/2010/main" val="2742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6</a:t>
            </a:fld>
            <a:endParaRPr lang="en-NZ" dirty="0"/>
          </a:p>
        </p:txBody>
      </p:sp>
      <p:sp>
        <p:nvSpPr>
          <p:cNvPr id="3" name="Title 2"/>
          <p:cNvSpPr>
            <a:spLocks noGrp="1"/>
          </p:cNvSpPr>
          <p:nvPr>
            <p:ph type="title"/>
          </p:nvPr>
        </p:nvSpPr>
        <p:spPr/>
        <p:txBody>
          <a:bodyPr/>
          <a:lstStyle/>
          <a:p>
            <a:r>
              <a:rPr lang="en-US" u="sng" dirty="0">
                <a:solidFill>
                  <a:srgbClr val="FF6600"/>
                </a:solidFill>
              </a:rPr>
              <a:t>INTRODUCTION</a:t>
            </a:r>
          </a:p>
        </p:txBody>
      </p:sp>
      <p:sp>
        <p:nvSpPr>
          <p:cNvPr id="4" name="Text Placeholder 3"/>
          <p:cNvSpPr>
            <a:spLocks noGrp="1"/>
          </p:cNvSpPr>
          <p:nvPr>
            <p:ph type="body" sz="quarter" idx="17"/>
          </p:nvPr>
        </p:nvSpPr>
        <p:spPr>
          <a:xfrm>
            <a:off x="695400" y="1268760"/>
            <a:ext cx="10801201" cy="4320480"/>
          </a:xfrm>
        </p:spPr>
        <p:txBody>
          <a:bodyPr/>
          <a:lstStyle/>
          <a:p>
            <a:pPr marL="242888" lvl="1" indent="0">
              <a:buNone/>
            </a:pPr>
            <a:r>
              <a:rPr lang="en-US" sz="2400" dirty="0">
                <a:solidFill>
                  <a:schemeClr val="tx1">
                    <a:lumMod val="95000"/>
                    <a:lumOff val="5000"/>
                  </a:schemeClr>
                </a:solidFill>
              </a:rPr>
              <a:t>Over the previous couple of years because of globalization a major exchange has been came about in exceptional sectors global including enterprise, protection, fitness, etc. one of their key sectors that are now challenge global is security and privateness. because of the emergence of shielding premises, offering security is one of the most important obligations</a:t>
            </a:r>
          </a:p>
          <a:p>
            <a:pPr marL="242888" lvl="1" indent="0">
              <a:buNone/>
            </a:pPr>
            <a:r>
              <a:rPr lang="en-US" dirty="0">
                <a:solidFill>
                  <a:schemeClr val="tx1">
                    <a:lumMod val="95000"/>
                    <a:lumOff val="5000"/>
                  </a:schemeClr>
                </a:solidFill>
              </a:rPr>
              <a:t>My project aims to make a contribution to this era of security</a:t>
            </a:r>
          </a:p>
          <a:p>
            <a:pPr marL="242888" lvl="1" indent="0">
              <a:buNone/>
            </a:pPr>
            <a:r>
              <a:rPr lang="en-US" dirty="0">
                <a:solidFill>
                  <a:schemeClr val="tx1">
                    <a:lumMod val="95000"/>
                    <a:lumOff val="5000"/>
                  </a:schemeClr>
                </a:solidFill>
              </a:rPr>
              <a:t>It aims to make securing a house a automatic task. The more the security system is used the more it autonomous it becomes making it the perfect candidate to be used in big houses with old people in it.</a:t>
            </a:r>
            <a:endParaRPr lang="en-US" sz="2400" dirty="0">
              <a:solidFill>
                <a:schemeClr val="tx1">
                  <a:lumMod val="95000"/>
                  <a:lumOff val="5000"/>
                </a:schemeClr>
              </a:solidFill>
            </a:endParaRPr>
          </a:p>
          <a:p>
            <a:pPr marL="242888" lvl="1" indent="0">
              <a:buNone/>
            </a:pPr>
            <a:endParaRPr lang="en-US" dirty="0">
              <a:solidFill>
                <a:schemeClr val="tx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28FDCB-8781-4171-80ED-49B127832A75}"/>
              </a:ext>
            </a:extLst>
          </p:cNvPr>
          <p:cNvSpPr>
            <a:spLocks noGrp="1"/>
          </p:cNvSpPr>
          <p:nvPr>
            <p:ph type="sldNum" sz="quarter" idx="14"/>
          </p:nvPr>
        </p:nvSpPr>
        <p:spPr/>
        <p:txBody>
          <a:bodyPr/>
          <a:lstStyle/>
          <a:p>
            <a:fld id="{45A3C14A-F937-4231-B6F1-40B429FAFB2F}" type="slidenum">
              <a:rPr lang="en-NZ" smtClean="0"/>
              <a:pPr/>
              <a:t>7</a:t>
            </a:fld>
            <a:endParaRPr lang="en-NZ" dirty="0"/>
          </a:p>
        </p:txBody>
      </p:sp>
      <p:sp>
        <p:nvSpPr>
          <p:cNvPr id="3" name="Title 2">
            <a:extLst>
              <a:ext uri="{FF2B5EF4-FFF2-40B4-BE49-F238E27FC236}">
                <a16:creationId xmlns:a16="http://schemas.microsoft.com/office/drawing/2014/main" id="{CE053454-42EA-9A19-089B-9B9DFBBFBC93}"/>
              </a:ext>
            </a:extLst>
          </p:cNvPr>
          <p:cNvSpPr>
            <a:spLocks noGrp="1"/>
          </p:cNvSpPr>
          <p:nvPr>
            <p:ph type="title"/>
          </p:nvPr>
        </p:nvSpPr>
        <p:spPr>
          <a:xfrm>
            <a:off x="304800" y="152400"/>
            <a:ext cx="6211927" cy="838202"/>
          </a:xfrm>
        </p:spPr>
        <p:txBody>
          <a:bodyPr/>
          <a:lstStyle/>
          <a:p>
            <a:r>
              <a:rPr lang="en-US" u="sng" dirty="0">
                <a:solidFill>
                  <a:srgbClr val="FF6600"/>
                </a:solidFill>
              </a:rPr>
              <a:t>Literature survey</a:t>
            </a:r>
          </a:p>
        </p:txBody>
      </p:sp>
      <p:graphicFrame>
        <p:nvGraphicFramePr>
          <p:cNvPr id="4" name="Table 5">
            <a:extLst>
              <a:ext uri="{FF2B5EF4-FFF2-40B4-BE49-F238E27FC236}">
                <a16:creationId xmlns:a16="http://schemas.microsoft.com/office/drawing/2014/main" id="{474573B0-6064-2119-58A8-DEE47BBA1820}"/>
              </a:ext>
            </a:extLst>
          </p:cNvPr>
          <p:cNvGraphicFramePr>
            <a:graphicFrameLocks noGrp="1"/>
          </p:cNvGraphicFramePr>
          <p:nvPr>
            <p:extLst>
              <p:ext uri="{D42A27DB-BD31-4B8C-83A1-F6EECF244321}">
                <p14:modId xmlns:p14="http://schemas.microsoft.com/office/powerpoint/2010/main" val="699358746"/>
              </p:ext>
            </p:extLst>
          </p:nvPr>
        </p:nvGraphicFramePr>
        <p:xfrm>
          <a:off x="304800" y="1204445"/>
          <a:ext cx="12039599" cy="4449110"/>
        </p:xfrm>
        <a:graphic>
          <a:graphicData uri="http://schemas.openxmlformats.org/drawingml/2006/table">
            <a:tbl>
              <a:tblPr firstRow="1" bandRow="1">
                <a:tableStyleId>{5940675A-B579-460E-94D1-54222C63F5DA}</a:tableStyleId>
              </a:tblPr>
              <a:tblGrid>
                <a:gridCol w="1674997">
                  <a:extLst>
                    <a:ext uri="{9D8B030D-6E8A-4147-A177-3AD203B41FA5}">
                      <a16:colId xmlns:a16="http://schemas.microsoft.com/office/drawing/2014/main" val="872768573"/>
                    </a:ext>
                  </a:extLst>
                </a:gridCol>
                <a:gridCol w="1982602">
                  <a:extLst>
                    <a:ext uri="{9D8B030D-6E8A-4147-A177-3AD203B41FA5}">
                      <a16:colId xmlns:a16="http://schemas.microsoft.com/office/drawing/2014/main" val="2258411312"/>
                    </a:ext>
                  </a:extLst>
                </a:gridCol>
                <a:gridCol w="8042918">
                  <a:extLst>
                    <a:ext uri="{9D8B030D-6E8A-4147-A177-3AD203B41FA5}">
                      <a16:colId xmlns:a16="http://schemas.microsoft.com/office/drawing/2014/main" val="372295830"/>
                    </a:ext>
                  </a:extLst>
                </a:gridCol>
                <a:gridCol w="339082">
                  <a:extLst>
                    <a:ext uri="{9D8B030D-6E8A-4147-A177-3AD203B41FA5}">
                      <a16:colId xmlns:a16="http://schemas.microsoft.com/office/drawing/2014/main" val="3730375917"/>
                    </a:ext>
                  </a:extLst>
                </a:gridCol>
              </a:tblGrid>
              <a:tr h="304315">
                <a:tc>
                  <a:txBody>
                    <a:bodyPr/>
                    <a:lstStyle/>
                    <a:p>
                      <a:r>
                        <a:rPr lang="en-US" dirty="0"/>
                        <a:t>Author name</a:t>
                      </a:r>
                    </a:p>
                  </a:txBody>
                  <a:tcPr/>
                </a:tc>
                <a:tc>
                  <a:txBody>
                    <a:bodyPr/>
                    <a:lstStyle/>
                    <a:p>
                      <a:r>
                        <a:rPr lang="en-US" dirty="0"/>
                        <a:t>Date of publishing</a:t>
                      </a:r>
                    </a:p>
                  </a:txBody>
                  <a:tcPr/>
                </a:tc>
                <a:tc>
                  <a:txBody>
                    <a:bodyPr/>
                    <a:lstStyle/>
                    <a:p>
                      <a:r>
                        <a:rPr lang="en-US" dirty="0"/>
                        <a:t>Abstract</a:t>
                      </a:r>
                    </a:p>
                  </a:txBody>
                  <a:tcPr/>
                </a:tc>
                <a:tc rowSpan="5">
                  <a:txBody>
                    <a:bodyPr/>
                    <a:lstStyle/>
                    <a:p>
                      <a:endParaRPr lang="en-US" dirty="0"/>
                    </a:p>
                  </a:txBody>
                  <a:tcPr>
                    <a:lnR w="12700" cmpd="sng">
                      <a:noFill/>
                    </a:lnR>
                    <a:lnT w="12700" cmpd="sng">
                      <a:noFill/>
                    </a:lnT>
                    <a:lnB w="12700" cmpd="sng">
                      <a:noFill/>
                    </a:lnB>
                  </a:tcPr>
                </a:tc>
                <a:extLst>
                  <a:ext uri="{0D108BD9-81ED-4DB2-BD59-A6C34878D82A}">
                    <a16:rowId xmlns:a16="http://schemas.microsoft.com/office/drawing/2014/main" val="2612019349"/>
                  </a:ext>
                </a:extLst>
              </a:tr>
              <a:tr h="883920">
                <a:tc>
                  <a:txBody>
                    <a:bodyPr/>
                    <a:lstStyle/>
                    <a:p>
                      <a:r>
                        <a:rPr lang="en-US" sz="1400" dirty="0"/>
                        <a:t>Rishabh </a:t>
                      </a:r>
                      <a:r>
                        <a:rPr lang="en-US" sz="1400" dirty="0" err="1"/>
                        <a:t>Paunikar</a:t>
                      </a:r>
                      <a:endParaRPr lang="en-US" sz="1400" dirty="0"/>
                    </a:p>
                    <a:p>
                      <a:r>
                        <a:rPr lang="en-US" sz="1400" b="0" i="0" kern="1200" dirty="0">
                          <a:solidFill>
                            <a:schemeClr val="tx1"/>
                          </a:solidFill>
                          <a:effectLst/>
                          <a:latin typeface="+mn-lt"/>
                          <a:ea typeface="+mn-ea"/>
                          <a:cs typeface="+mn-cs"/>
                        </a:rPr>
                        <a:t>Shubham </a:t>
                      </a:r>
                      <a:r>
                        <a:rPr lang="en-US" sz="1400" b="0" i="0" kern="1200" dirty="0" err="1">
                          <a:solidFill>
                            <a:schemeClr val="tx1"/>
                          </a:solidFill>
                          <a:effectLst/>
                          <a:latin typeface="+mn-lt"/>
                          <a:ea typeface="+mn-ea"/>
                          <a:cs typeface="+mn-cs"/>
                        </a:rPr>
                        <a:t>Thakare</a:t>
                      </a:r>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Utkarsh </a:t>
                      </a:r>
                      <a:r>
                        <a:rPr lang="en-US" sz="1400" b="0" i="0" kern="1200" dirty="0" err="1">
                          <a:solidFill>
                            <a:schemeClr val="tx1"/>
                          </a:solidFill>
                          <a:effectLst/>
                          <a:latin typeface="+mn-lt"/>
                          <a:ea typeface="+mn-ea"/>
                          <a:cs typeface="+mn-cs"/>
                        </a:rPr>
                        <a:t>Anuse</a:t>
                      </a:r>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Prof. B.W. </a:t>
                      </a:r>
                      <a:r>
                        <a:rPr lang="en-US" sz="1400" b="0" i="0" kern="1200" dirty="0" err="1">
                          <a:solidFill>
                            <a:schemeClr val="tx1"/>
                          </a:solidFill>
                          <a:effectLst/>
                          <a:latin typeface="+mn-lt"/>
                          <a:ea typeface="+mn-ea"/>
                          <a:cs typeface="+mn-cs"/>
                        </a:rPr>
                        <a:t>Balkhande</a:t>
                      </a:r>
                      <a:r>
                        <a:rPr lang="en-US" sz="1400" b="0" i="0" kern="1200" dirty="0">
                          <a:solidFill>
                            <a:schemeClr val="tx1"/>
                          </a:solidFill>
                          <a:effectLst/>
                          <a:latin typeface="+mn-lt"/>
                          <a:ea typeface="+mn-ea"/>
                          <a:cs typeface="+mn-cs"/>
                        </a:rPr>
                        <a:t> </a:t>
                      </a:r>
                      <a:endParaRPr lang="en-US" sz="1400" dirty="0"/>
                    </a:p>
                  </a:txBody>
                  <a:tcPr/>
                </a:tc>
                <a:tc>
                  <a:txBody>
                    <a:bodyPr/>
                    <a:lstStyle/>
                    <a:p>
                      <a:r>
                        <a:rPr lang="en-US" dirty="0"/>
                        <a:t>May 2020</a:t>
                      </a:r>
                    </a:p>
                  </a:txBody>
                  <a:tcPr/>
                </a:tc>
                <a:tc>
                  <a:txBody>
                    <a:bodyPr/>
                    <a:lstStyle/>
                    <a:p>
                      <a:r>
                        <a:rPr lang="en-US" sz="1200" dirty="0"/>
                        <a:t>Most of the Data recorded is idle data where no activity takes place. It uses Action Recognition to filter the idle movement data and trims the part where activity has been recorded using movement detection and various actions. This project could be implemented at public places and could enable respective concerned departments to investigate the data at an amazingly rapid rate. Thus, in an era of increasing crimes rates, this project could be a breakthrough in untangling the evidence data and eventually assist in increasing the rate of crime resolution.</a:t>
                      </a:r>
                    </a:p>
                  </a:txBody>
                  <a:tcPr/>
                </a:tc>
                <a:tc vMerge="1">
                  <a:txBody>
                    <a:bodyPr/>
                    <a:lstStyle/>
                    <a:p>
                      <a:endParaRPr lang="en-US" dirty="0"/>
                    </a:p>
                  </a:txBody>
                  <a:tcPr>
                    <a:lnB w="12700" cmpd="sng">
                      <a:noFill/>
                    </a:lnB>
                  </a:tcPr>
                </a:tc>
                <a:extLst>
                  <a:ext uri="{0D108BD9-81ED-4DB2-BD59-A6C34878D82A}">
                    <a16:rowId xmlns:a16="http://schemas.microsoft.com/office/drawing/2014/main" val="757744490"/>
                  </a:ext>
                </a:extLst>
              </a:tr>
              <a:tr h="0">
                <a:tc>
                  <a:txBody>
                    <a:bodyPr/>
                    <a:lstStyle/>
                    <a:p>
                      <a:r>
                        <a:rPr lang="en-US" sz="1200" dirty="0"/>
                        <a:t>Ishan </a:t>
                      </a:r>
                      <a:r>
                        <a:rPr lang="en-US" sz="1200" dirty="0" err="1"/>
                        <a:t>Kokadwar</a:t>
                      </a:r>
                      <a:endParaRPr lang="en-US" sz="1200" dirty="0"/>
                    </a:p>
                    <a:p>
                      <a:r>
                        <a:rPr lang="en-US" sz="1200" dirty="0"/>
                        <a:t>Anurag Kulkarni</a:t>
                      </a:r>
                    </a:p>
                    <a:p>
                      <a:r>
                        <a:rPr lang="en-US" sz="1200" dirty="0" err="1"/>
                        <a:t>Sayali</a:t>
                      </a:r>
                      <a:r>
                        <a:rPr lang="en-US" sz="1200" dirty="0"/>
                        <a:t> </a:t>
                      </a:r>
                      <a:r>
                        <a:rPr lang="en-US" sz="1200" dirty="0" err="1"/>
                        <a:t>Khare</a:t>
                      </a:r>
                      <a:endParaRPr lang="en-US" sz="1200" dirty="0"/>
                    </a:p>
                    <a:p>
                      <a:r>
                        <a:rPr lang="en-US" sz="1200" dirty="0"/>
                        <a:t>Vaibhav </a:t>
                      </a:r>
                      <a:r>
                        <a:rPr lang="en-US" sz="1200" dirty="0" err="1"/>
                        <a:t>Limbhore</a:t>
                      </a:r>
                      <a:endParaRPr lang="en-US" sz="1200" dirty="0"/>
                    </a:p>
                    <a:p>
                      <a:r>
                        <a:rPr lang="en-US" sz="1200" dirty="0" err="1"/>
                        <a:t>Prof.Swati</a:t>
                      </a:r>
                      <a:r>
                        <a:rPr lang="en-US" sz="1200" dirty="0"/>
                        <a:t> </a:t>
                      </a:r>
                      <a:r>
                        <a:rPr lang="en-US" sz="1200" dirty="0" err="1"/>
                        <a:t>Chandurkar</a:t>
                      </a:r>
                      <a:endParaRPr lang="en-US" sz="1200" dirty="0"/>
                    </a:p>
                    <a:p>
                      <a:endParaRPr lang="en-US" dirty="0"/>
                    </a:p>
                  </a:txBody>
                  <a:tcPr/>
                </a:tc>
                <a:tc>
                  <a:txBody>
                    <a:bodyPr/>
                    <a:lstStyle/>
                    <a:p>
                      <a:r>
                        <a:rPr lang="en-US" dirty="0"/>
                        <a:t>June 2020</a:t>
                      </a:r>
                    </a:p>
                  </a:txBody>
                  <a:tcPr/>
                </a:tc>
                <a:tc>
                  <a:txBody>
                    <a:bodyPr/>
                    <a:lstStyle/>
                    <a:p>
                      <a:r>
                        <a:rPr lang="en-US" sz="1200" dirty="0"/>
                        <a:t>Over the last few years due to globalization a major change has been occurred in different sectors worldwide such as business, security, health, etc. One of their key sectors which are now concern worldwide is security and privacy. Due to the emergence of protecting premises, providing security is one of the most important tasks. Thus, to provide security, the video surveillance system was introduced. The application of video surveillance is now not only limited to provide security for area but expanded to the various sectors.</a:t>
                      </a:r>
                    </a:p>
                  </a:txBody>
                  <a:tcPr/>
                </a:tc>
                <a:tc vMerge="1">
                  <a:txBody>
                    <a:bodyPr/>
                    <a:lstStyle/>
                    <a:p>
                      <a:endParaRPr lang="en-US"/>
                    </a:p>
                  </a:txBody>
                  <a:tcPr>
                    <a:lnB w="12700" cmpd="sng">
                      <a:noFill/>
                    </a:lnB>
                  </a:tcPr>
                </a:tc>
                <a:extLst>
                  <a:ext uri="{0D108BD9-81ED-4DB2-BD59-A6C34878D82A}">
                    <a16:rowId xmlns:a16="http://schemas.microsoft.com/office/drawing/2014/main" val="2332936720"/>
                  </a:ext>
                </a:extLst>
              </a:tr>
              <a:tr h="304315">
                <a:tc>
                  <a:txBody>
                    <a:bodyPr/>
                    <a:lstStyle/>
                    <a:p>
                      <a:r>
                        <a:rPr lang="en-US" sz="1200" dirty="0"/>
                        <a:t>D Sai Pranav</a:t>
                      </a:r>
                    </a:p>
                    <a:p>
                      <a:r>
                        <a:rPr lang="en-US" sz="1200" dirty="0"/>
                        <a:t>Tushar Dubey</a:t>
                      </a:r>
                    </a:p>
                    <a:p>
                      <a:r>
                        <a:rPr lang="en-US" sz="1200" dirty="0" err="1"/>
                        <a:t>Jahanvi</a:t>
                      </a:r>
                      <a:r>
                        <a:rPr lang="en-US" sz="1200" dirty="0"/>
                        <a:t> Singh</a:t>
                      </a:r>
                    </a:p>
                  </a:txBody>
                  <a:tcPr/>
                </a:tc>
                <a:tc>
                  <a:txBody>
                    <a:bodyPr/>
                    <a:lstStyle/>
                    <a:p>
                      <a:r>
                        <a:rPr lang="en-US" dirty="0"/>
                        <a:t>November 2020</a:t>
                      </a:r>
                    </a:p>
                  </a:txBody>
                  <a:tcPr/>
                </a:tc>
                <a:tc>
                  <a:txBody>
                    <a:bodyPr/>
                    <a:lstStyle/>
                    <a:p>
                      <a:r>
                        <a:rPr lang="en-US" sz="1200" dirty="0"/>
                        <a:t>This paper will describe the significance of artificial intelligence and it’s adverse circumstances too and also the applications of artificial intelligence. It also examines the ongoing process of application technology which is being used in daily life in the real world. The paper not only explains the major applications of artificial intelligence but also apart from these applications it also gives you the journey and brief usage of AI in public sector. In the current world where artificial intelligence is being used there will be an increase in their quality and efficiency of their products which are useful for the public safety, products like CC cameras, face detection devices in public places which can identify the uncommon people or suspicious people.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007016184"/>
                  </a:ext>
                </a:extLst>
              </a:tr>
              <a:tr h="608630">
                <a:tc gridSpan="3">
                  <a:txBody>
                    <a:bodyPr/>
                    <a:lstStyle/>
                    <a:p>
                      <a:endParaRPr lang="en-US" dirty="0"/>
                    </a:p>
                  </a:txBody>
                  <a:tcPr>
                    <a:lnL w="12700" cmpd="sng">
                      <a:noFill/>
                    </a:lnL>
                    <a:lnR w="12700" cmpd="sng">
                      <a:noFill/>
                    </a:lnR>
                    <a:lnB w="12700" cmpd="sng">
                      <a:noFill/>
                    </a:lnB>
                  </a:tcPr>
                </a:tc>
                <a:tc hMerge="1">
                  <a:txBody>
                    <a:bodyPr/>
                    <a:lstStyle/>
                    <a:p>
                      <a:endParaRPr lang="en-US" dirty="0"/>
                    </a:p>
                  </a:txBody>
                  <a:tcPr>
                    <a:lnB w="12700" cmpd="sng">
                      <a:noFill/>
                    </a:lnB>
                  </a:tcPr>
                </a:tc>
                <a:tc hMerge="1">
                  <a:txBody>
                    <a:bodyPr/>
                    <a:lstStyle/>
                    <a:p>
                      <a:endParaRPr lang="en-US" dirty="0"/>
                    </a:p>
                  </a:txBody>
                  <a:tcPr>
                    <a:lnR w="12700" cmpd="sng">
                      <a:noFill/>
                    </a:lnR>
                    <a:lnT w="12700" cap="flat" cmpd="sng" algn="ctr">
                      <a:solidFill>
                        <a:schemeClr val="tx1"/>
                      </a:solidFill>
                      <a:prstDash val="solid"/>
                      <a:round/>
                      <a:headEnd type="none" w="med" len="med"/>
                      <a:tailEnd type="none" w="med" len="med"/>
                    </a:lnT>
                    <a:lnB w="12700" cmpd="sng">
                      <a:noFill/>
                    </a:lnB>
                  </a:tcPr>
                </a:tc>
                <a:tc vMerge="1">
                  <a:txBody>
                    <a:bodyPr/>
                    <a:lstStyle/>
                    <a:p>
                      <a:endParaRPr lang="en-US"/>
                    </a:p>
                  </a:txBody>
                  <a:tcPr/>
                </a:tc>
                <a:extLst>
                  <a:ext uri="{0D108BD9-81ED-4DB2-BD59-A6C34878D82A}">
                    <a16:rowId xmlns:a16="http://schemas.microsoft.com/office/drawing/2014/main" val="2727290059"/>
                  </a:ext>
                </a:extLst>
              </a:tr>
            </a:tbl>
          </a:graphicData>
        </a:graphic>
      </p:graphicFrame>
    </p:spTree>
    <p:extLst>
      <p:ext uri="{BB962C8B-B14F-4D97-AF65-F5344CB8AC3E}">
        <p14:creationId xmlns:p14="http://schemas.microsoft.com/office/powerpoint/2010/main" val="2263804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30FECF-E812-D301-8D53-E62D424FC40E}"/>
              </a:ext>
            </a:extLst>
          </p:cNvPr>
          <p:cNvSpPr>
            <a:spLocks noGrp="1"/>
          </p:cNvSpPr>
          <p:nvPr>
            <p:ph type="sldNum" sz="quarter" idx="14"/>
          </p:nvPr>
        </p:nvSpPr>
        <p:spPr/>
        <p:txBody>
          <a:bodyPr/>
          <a:lstStyle/>
          <a:p>
            <a:fld id="{45A3C14A-F937-4231-B6F1-40B429FAFB2F}" type="slidenum">
              <a:rPr lang="en-NZ" smtClean="0"/>
              <a:pPr/>
              <a:t>8</a:t>
            </a:fld>
            <a:endParaRPr lang="en-NZ" dirty="0"/>
          </a:p>
        </p:txBody>
      </p:sp>
      <p:sp>
        <p:nvSpPr>
          <p:cNvPr id="3" name="Title 2">
            <a:extLst>
              <a:ext uri="{FF2B5EF4-FFF2-40B4-BE49-F238E27FC236}">
                <a16:creationId xmlns:a16="http://schemas.microsoft.com/office/drawing/2014/main" id="{7155BCDC-1B74-BE9A-77BA-D9D7D86D78C1}"/>
              </a:ext>
            </a:extLst>
          </p:cNvPr>
          <p:cNvSpPr>
            <a:spLocks noGrp="1"/>
          </p:cNvSpPr>
          <p:nvPr>
            <p:ph type="title"/>
          </p:nvPr>
        </p:nvSpPr>
        <p:spPr/>
        <p:txBody>
          <a:bodyPr/>
          <a:lstStyle/>
          <a:p>
            <a:r>
              <a:rPr lang="en-US" u="sng" dirty="0">
                <a:solidFill>
                  <a:srgbClr val="FF6600"/>
                </a:solidFill>
              </a:rPr>
              <a:t>OBJECTIVES</a:t>
            </a:r>
          </a:p>
        </p:txBody>
      </p:sp>
      <p:sp>
        <p:nvSpPr>
          <p:cNvPr id="4" name="Text Placeholder 3">
            <a:extLst>
              <a:ext uri="{FF2B5EF4-FFF2-40B4-BE49-F238E27FC236}">
                <a16:creationId xmlns:a16="http://schemas.microsoft.com/office/drawing/2014/main" id="{4D2D4E48-A9DD-491D-963B-9B4C7F36B107}"/>
              </a:ext>
            </a:extLst>
          </p:cNvPr>
          <p:cNvSpPr>
            <a:spLocks noGrp="1"/>
          </p:cNvSpPr>
          <p:nvPr>
            <p:ph type="body" sz="quarter" idx="17"/>
          </p:nvPr>
        </p:nvSpPr>
        <p:spPr/>
        <p:txBody>
          <a:bodyPr/>
          <a:lstStyle/>
          <a:p>
            <a:r>
              <a:rPr lang="en-US" dirty="0">
                <a:solidFill>
                  <a:schemeClr val="tx1">
                    <a:lumMod val="95000"/>
                    <a:lumOff val="5000"/>
                  </a:schemeClr>
                </a:solidFill>
              </a:rPr>
              <a:t>To implement automatic security system on a practical level</a:t>
            </a:r>
          </a:p>
          <a:p>
            <a:r>
              <a:rPr lang="en-US" dirty="0">
                <a:solidFill>
                  <a:schemeClr val="tx1">
                    <a:lumMod val="95000"/>
                    <a:lumOff val="5000"/>
                  </a:schemeClr>
                </a:solidFill>
              </a:rPr>
              <a:t>To show the capabilities of OpenCV2 to be used in this application</a:t>
            </a:r>
          </a:p>
          <a:p>
            <a:r>
              <a:rPr lang="en-US" dirty="0">
                <a:solidFill>
                  <a:schemeClr val="tx1">
                    <a:lumMod val="95000"/>
                    <a:lumOff val="5000"/>
                  </a:schemeClr>
                </a:solidFill>
              </a:rPr>
              <a:t>To create an user friendly app to fully access the functionality of the security systems from the comfort of our Sofas</a:t>
            </a:r>
          </a:p>
          <a:p>
            <a:endParaRPr lang="en-US" dirty="0">
              <a:solidFill>
                <a:schemeClr val="tx1">
                  <a:lumMod val="95000"/>
                  <a:lumOff val="5000"/>
                </a:schemeClr>
              </a:solidFill>
            </a:endParaRPr>
          </a:p>
          <a:p>
            <a:endParaRPr lang="en-US" dirty="0">
              <a:solidFill>
                <a:schemeClr val="tx1">
                  <a:lumMod val="95000"/>
                  <a:lumOff val="5000"/>
                </a:schemeClr>
              </a:solidFill>
            </a:endParaRPr>
          </a:p>
        </p:txBody>
      </p:sp>
    </p:spTree>
    <p:extLst>
      <p:ext uri="{BB962C8B-B14F-4D97-AF65-F5344CB8AC3E}">
        <p14:creationId xmlns:p14="http://schemas.microsoft.com/office/powerpoint/2010/main" val="37311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DDBA55-427E-9E44-35CA-72FF5528CF7E}"/>
              </a:ext>
            </a:extLst>
          </p:cNvPr>
          <p:cNvSpPr>
            <a:spLocks noGrp="1"/>
          </p:cNvSpPr>
          <p:nvPr>
            <p:ph type="sldNum" sz="quarter" idx="14"/>
          </p:nvPr>
        </p:nvSpPr>
        <p:spPr/>
        <p:txBody>
          <a:bodyPr/>
          <a:lstStyle/>
          <a:p>
            <a:fld id="{45A3C14A-F937-4231-B6F1-40B429FAFB2F}" type="slidenum">
              <a:rPr lang="en-NZ" smtClean="0"/>
              <a:pPr/>
              <a:t>9</a:t>
            </a:fld>
            <a:endParaRPr lang="en-NZ" dirty="0"/>
          </a:p>
        </p:txBody>
      </p:sp>
      <p:sp>
        <p:nvSpPr>
          <p:cNvPr id="3" name="Title 2">
            <a:extLst>
              <a:ext uri="{FF2B5EF4-FFF2-40B4-BE49-F238E27FC236}">
                <a16:creationId xmlns:a16="http://schemas.microsoft.com/office/drawing/2014/main" id="{4F6DD6EA-E300-5112-45CD-E017EAA4EDE5}"/>
              </a:ext>
            </a:extLst>
          </p:cNvPr>
          <p:cNvSpPr>
            <a:spLocks noGrp="1"/>
          </p:cNvSpPr>
          <p:nvPr>
            <p:ph type="title"/>
          </p:nvPr>
        </p:nvSpPr>
        <p:spPr>
          <a:xfrm>
            <a:off x="0" y="-9525"/>
            <a:ext cx="6211927" cy="838202"/>
          </a:xfrm>
        </p:spPr>
        <p:txBody>
          <a:bodyPr/>
          <a:lstStyle/>
          <a:p>
            <a:r>
              <a:rPr lang="en-US" dirty="0">
                <a:solidFill>
                  <a:srgbClr val="FF6600"/>
                </a:solidFill>
              </a:rPr>
              <a:t>Block DIAGRAM</a:t>
            </a:r>
          </a:p>
        </p:txBody>
      </p:sp>
      <p:sp>
        <p:nvSpPr>
          <p:cNvPr id="5" name="Rectangle: Rounded Corners 4">
            <a:extLst>
              <a:ext uri="{FF2B5EF4-FFF2-40B4-BE49-F238E27FC236}">
                <a16:creationId xmlns:a16="http://schemas.microsoft.com/office/drawing/2014/main" id="{BF183C39-38C2-74A3-A32C-D50BC80514CA}"/>
              </a:ext>
            </a:extLst>
          </p:cNvPr>
          <p:cNvSpPr/>
          <p:nvPr/>
        </p:nvSpPr>
        <p:spPr>
          <a:xfrm>
            <a:off x="708764" y="1025655"/>
            <a:ext cx="4611625" cy="3528512"/>
          </a:xfrm>
          <a:prstGeom prst="round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DE5BF389-855D-1929-209D-FA367550D679}"/>
              </a:ext>
            </a:extLst>
          </p:cNvPr>
          <p:cNvSpPr/>
          <p:nvPr/>
        </p:nvSpPr>
        <p:spPr>
          <a:xfrm>
            <a:off x="4910725" y="5108126"/>
            <a:ext cx="2370550" cy="923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D5E7FE3E-6808-C6CF-E1A9-84CD1BFC877B}"/>
              </a:ext>
            </a:extLst>
          </p:cNvPr>
          <p:cNvSpPr/>
          <p:nvPr/>
        </p:nvSpPr>
        <p:spPr>
          <a:xfrm>
            <a:off x="7467600" y="47990"/>
            <a:ext cx="4267200" cy="2133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028" name="Picture 4" descr="Proactively Protect Your Packages with the Vivint Doorbell Camera Pro |  Vivint">
            <a:extLst>
              <a:ext uri="{FF2B5EF4-FFF2-40B4-BE49-F238E27FC236}">
                <a16:creationId xmlns:a16="http://schemas.microsoft.com/office/drawing/2014/main" id="{4781FF0E-E0E2-2D15-4D93-40AD311BE7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69" y="1325088"/>
            <a:ext cx="3268490" cy="292964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EA840E3-25DA-00D1-E979-B7EF10FB6C7D}"/>
              </a:ext>
            </a:extLst>
          </p:cNvPr>
          <p:cNvSpPr txBox="1"/>
          <p:nvPr/>
        </p:nvSpPr>
        <p:spPr>
          <a:xfrm>
            <a:off x="3557303" y="4178920"/>
            <a:ext cx="2133600" cy="369332"/>
          </a:xfrm>
          <a:prstGeom prst="rect">
            <a:avLst/>
          </a:prstGeom>
          <a:noFill/>
        </p:spPr>
        <p:txBody>
          <a:bodyPr wrap="square" rtlCol="0">
            <a:spAutoFit/>
          </a:bodyPr>
          <a:lstStyle/>
          <a:p>
            <a:r>
              <a:rPr lang="en-US" dirty="0"/>
              <a:t>Security camera</a:t>
            </a:r>
          </a:p>
        </p:txBody>
      </p:sp>
      <p:pic>
        <p:nvPicPr>
          <p:cNvPr id="1032" name="Picture 8" descr="Proactively Protect Your Packages with the Vivint Doorbell Camera Pro |  Vivint">
            <a:extLst>
              <a:ext uri="{FF2B5EF4-FFF2-40B4-BE49-F238E27FC236}">
                <a16:creationId xmlns:a16="http://schemas.microsoft.com/office/drawing/2014/main" id="{8AC237B0-FF1E-21A0-C38E-477052DA81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2479" y="130990"/>
            <a:ext cx="1984289" cy="198428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5B0BCC6F-4C6A-260D-98C8-B25BA81D04DB}"/>
                  </a:ext>
                </a:extLst>
              </p14:cNvPr>
              <p14:cNvContentPartPr/>
              <p14:nvPr/>
            </p14:nvContentPartPr>
            <p14:xfrm>
              <a:off x="9343205" y="802980"/>
              <a:ext cx="10440" cy="352080"/>
            </p14:xfrm>
          </p:contentPart>
        </mc:Choice>
        <mc:Fallback xmlns="">
          <p:pic>
            <p:nvPicPr>
              <p:cNvPr id="21" name="Ink 20">
                <a:extLst>
                  <a:ext uri="{FF2B5EF4-FFF2-40B4-BE49-F238E27FC236}">
                    <a16:creationId xmlns:a16="http://schemas.microsoft.com/office/drawing/2014/main" id="{5B0BCC6F-4C6A-260D-98C8-B25BA81D04DB}"/>
                  </a:ext>
                </a:extLst>
              </p:cNvPr>
              <p:cNvPicPr/>
              <p:nvPr/>
            </p:nvPicPr>
            <p:blipFill>
              <a:blip r:embed="rId5"/>
              <a:stretch>
                <a:fillRect/>
              </a:stretch>
            </p:blipFill>
            <p:spPr>
              <a:xfrm>
                <a:off x="9334565" y="794340"/>
                <a:ext cx="2808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F2A376D5-61BC-22BC-C2BF-FF5BE2B91B10}"/>
                  </a:ext>
                </a:extLst>
              </p14:cNvPr>
              <p14:cNvContentPartPr/>
              <p14:nvPr/>
            </p14:nvContentPartPr>
            <p14:xfrm>
              <a:off x="9340685" y="774540"/>
              <a:ext cx="396720" cy="410040"/>
            </p14:xfrm>
          </p:contentPart>
        </mc:Choice>
        <mc:Fallback xmlns="">
          <p:pic>
            <p:nvPicPr>
              <p:cNvPr id="22" name="Ink 21">
                <a:extLst>
                  <a:ext uri="{FF2B5EF4-FFF2-40B4-BE49-F238E27FC236}">
                    <a16:creationId xmlns:a16="http://schemas.microsoft.com/office/drawing/2014/main" id="{F2A376D5-61BC-22BC-C2BF-FF5BE2B91B10}"/>
                  </a:ext>
                </a:extLst>
              </p:cNvPr>
              <p:cNvPicPr/>
              <p:nvPr/>
            </p:nvPicPr>
            <p:blipFill>
              <a:blip r:embed="rId7"/>
              <a:stretch>
                <a:fillRect/>
              </a:stretch>
            </p:blipFill>
            <p:spPr>
              <a:xfrm>
                <a:off x="9331685" y="765540"/>
                <a:ext cx="414360" cy="427680"/>
              </a:xfrm>
              <a:prstGeom prst="rect">
                <a:avLst/>
              </a:prstGeom>
            </p:spPr>
          </p:pic>
        </mc:Fallback>
      </mc:AlternateContent>
      <p:sp>
        <p:nvSpPr>
          <p:cNvPr id="23" name="TextBox 22">
            <a:extLst>
              <a:ext uri="{FF2B5EF4-FFF2-40B4-BE49-F238E27FC236}">
                <a16:creationId xmlns:a16="http://schemas.microsoft.com/office/drawing/2014/main" id="{E135F435-299B-56C0-9B6C-C09905541555}"/>
              </a:ext>
            </a:extLst>
          </p:cNvPr>
          <p:cNvSpPr txBox="1"/>
          <p:nvPr/>
        </p:nvSpPr>
        <p:spPr>
          <a:xfrm>
            <a:off x="10676351" y="1184580"/>
            <a:ext cx="1381589" cy="646331"/>
          </a:xfrm>
          <a:prstGeom prst="rect">
            <a:avLst/>
          </a:prstGeom>
          <a:noFill/>
        </p:spPr>
        <p:txBody>
          <a:bodyPr wrap="square" rtlCol="0">
            <a:spAutoFit/>
          </a:bodyPr>
          <a:lstStyle/>
          <a:p>
            <a:r>
              <a:rPr lang="en-US" dirty="0"/>
              <a:t>Desktop software</a:t>
            </a:r>
          </a:p>
        </p:txBody>
      </p:sp>
      <p:sp>
        <p:nvSpPr>
          <p:cNvPr id="24" name="TextBox 23">
            <a:extLst>
              <a:ext uri="{FF2B5EF4-FFF2-40B4-BE49-F238E27FC236}">
                <a16:creationId xmlns:a16="http://schemas.microsoft.com/office/drawing/2014/main" id="{BC2F9FDC-6D19-5ED1-C3F2-0594D165805E}"/>
              </a:ext>
            </a:extLst>
          </p:cNvPr>
          <p:cNvSpPr txBox="1"/>
          <p:nvPr/>
        </p:nvSpPr>
        <p:spPr>
          <a:xfrm>
            <a:off x="5323000" y="5350642"/>
            <a:ext cx="2098568" cy="369332"/>
          </a:xfrm>
          <a:prstGeom prst="rect">
            <a:avLst/>
          </a:prstGeom>
          <a:noFill/>
        </p:spPr>
        <p:txBody>
          <a:bodyPr wrap="square" rtlCol="0">
            <a:spAutoFit/>
          </a:bodyPr>
          <a:lstStyle/>
          <a:p>
            <a:r>
              <a:rPr lang="en-US" dirty="0"/>
              <a:t>Android App</a:t>
            </a:r>
          </a:p>
        </p:txBody>
      </p:sp>
      <p:sp>
        <p:nvSpPr>
          <p:cNvPr id="26" name="Cloud 25">
            <a:extLst>
              <a:ext uri="{FF2B5EF4-FFF2-40B4-BE49-F238E27FC236}">
                <a16:creationId xmlns:a16="http://schemas.microsoft.com/office/drawing/2014/main" id="{7652C03C-E5A1-43A3-5CF3-D64A9D3EDA55}"/>
              </a:ext>
            </a:extLst>
          </p:cNvPr>
          <p:cNvSpPr/>
          <p:nvPr/>
        </p:nvSpPr>
        <p:spPr>
          <a:xfrm>
            <a:off x="8052406" y="2892075"/>
            <a:ext cx="3200394" cy="208561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9C4D73B4-60B3-4E82-0438-56B6B1432010}"/>
              </a:ext>
            </a:extLst>
          </p:cNvPr>
          <p:cNvSpPr txBox="1"/>
          <p:nvPr/>
        </p:nvSpPr>
        <p:spPr>
          <a:xfrm>
            <a:off x="8692062" y="3674622"/>
            <a:ext cx="1984289" cy="381000"/>
          </a:xfrm>
          <a:prstGeom prst="rect">
            <a:avLst/>
          </a:prstGeom>
          <a:noFill/>
        </p:spPr>
        <p:txBody>
          <a:bodyPr wrap="square" rtlCol="0">
            <a:spAutoFit/>
          </a:bodyPr>
          <a:lstStyle/>
          <a:p>
            <a:r>
              <a:rPr lang="en-US" dirty="0"/>
              <a:t>Database Storage</a:t>
            </a:r>
          </a:p>
        </p:txBody>
      </p:sp>
      <p:sp>
        <p:nvSpPr>
          <p:cNvPr id="29" name="Arrow: Right 28">
            <a:extLst>
              <a:ext uri="{FF2B5EF4-FFF2-40B4-BE49-F238E27FC236}">
                <a16:creationId xmlns:a16="http://schemas.microsoft.com/office/drawing/2014/main" id="{01327802-2C9C-0EFF-E671-29C2498F0CE9}"/>
              </a:ext>
            </a:extLst>
          </p:cNvPr>
          <p:cNvSpPr/>
          <p:nvPr/>
        </p:nvSpPr>
        <p:spPr>
          <a:xfrm>
            <a:off x="5492602" y="1155060"/>
            <a:ext cx="1651858" cy="597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AF261AF3-DF95-BD39-64F3-4BA948E3C638}"/>
              </a:ext>
            </a:extLst>
          </p:cNvPr>
          <p:cNvSpPr/>
          <p:nvPr/>
        </p:nvSpPr>
        <p:spPr>
          <a:xfrm>
            <a:off x="9190915" y="2296087"/>
            <a:ext cx="348095" cy="5893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481CB949-C8D8-902A-E6FE-5945B0970B22}"/>
              </a:ext>
            </a:extLst>
          </p:cNvPr>
          <p:cNvSpPr/>
          <p:nvPr/>
        </p:nvSpPr>
        <p:spPr>
          <a:xfrm rot="2994882">
            <a:off x="7349820" y="4125453"/>
            <a:ext cx="338725" cy="9233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Arrow: Down 1023">
            <a:extLst>
              <a:ext uri="{FF2B5EF4-FFF2-40B4-BE49-F238E27FC236}">
                <a16:creationId xmlns:a16="http://schemas.microsoft.com/office/drawing/2014/main" id="{FA622AEE-E42E-5640-2822-B6ADD3E5A3EB}"/>
              </a:ext>
            </a:extLst>
          </p:cNvPr>
          <p:cNvSpPr/>
          <p:nvPr/>
        </p:nvSpPr>
        <p:spPr>
          <a:xfrm rot="13751440">
            <a:off x="7750725" y="4643736"/>
            <a:ext cx="338725" cy="9233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 name="Arrow: Down 1024">
            <a:extLst>
              <a:ext uri="{FF2B5EF4-FFF2-40B4-BE49-F238E27FC236}">
                <a16:creationId xmlns:a16="http://schemas.microsoft.com/office/drawing/2014/main" id="{764B69E2-3337-C643-FF8C-6E59E94DD6B0}"/>
              </a:ext>
            </a:extLst>
          </p:cNvPr>
          <p:cNvSpPr/>
          <p:nvPr/>
        </p:nvSpPr>
        <p:spPr>
          <a:xfrm rot="10800000">
            <a:off x="9745986" y="2249911"/>
            <a:ext cx="348096" cy="5893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2846448"/>
      </p:ext>
    </p:extLst>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9AE24FE-195A-4977-9740-21B0E7B6E428}">
  <ds:schemaRefs>
    <ds:schemaRef ds:uri="http://schemas.microsoft.com/sharepoint/v3/contenttype/forms"/>
  </ds:schemaRefs>
</ds:datastoreItem>
</file>

<file path=customXml/itemProps3.xml><?xml version="1.0" encoding="utf-8"?>
<ds:datastoreItem xmlns:ds="http://schemas.openxmlformats.org/officeDocument/2006/customXml" ds:itemID="{74916671-0E7D-4594-8037-60C70BF44351}">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REVA REVISED TEMPLATE</Template>
  <TotalTime>1230</TotalTime>
  <Words>931</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13</vt:i4>
      </vt:variant>
    </vt:vector>
  </HeadingPairs>
  <TitlesOfParts>
    <vt:vector size="28" baseType="lpstr">
      <vt:lpstr>Arial</vt:lpstr>
      <vt:lpstr>Calibri</vt:lpstr>
      <vt:lpstr>Nobel-Book</vt:lpstr>
      <vt:lpstr>Roboto Medium</vt:lpstr>
      <vt:lpstr>sohne</vt:lpstr>
      <vt:lpstr>Tw Cen MT</vt:lpstr>
      <vt:lpstr>REVA Powerpoint Template - NEW</vt:lpstr>
      <vt:lpstr>Agenda</vt:lpstr>
      <vt:lpstr>Divider</vt:lpstr>
      <vt:lpstr>Media / Video Slide</vt:lpstr>
      <vt:lpstr>Copy Slides</vt:lpstr>
      <vt:lpstr>Copy and Image</vt:lpstr>
      <vt:lpstr>Table &amp; Graphs Slide</vt:lpstr>
      <vt:lpstr>Flow Slides</vt:lpstr>
      <vt:lpstr>Thank You </vt:lpstr>
      <vt:lpstr>PowerPoint Presentation</vt:lpstr>
      <vt:lpstr>AI Trained Security system for better security on private property</vt:lpstr>
      <vt:lpstr>Contents </vt:lpstr>
      <vt:lpstr>ABSTRACT</vt:lpstr>
      <vt:lpstr>PowerPoint Presentation</vt:lpstr>
      <vt:lpstr>INTRODUCTION</vt:lpstr>
      <vt:lpstr>Literature survey</vt:lpstr>
      <vt:lpstr>OBJECTIVES</vt:lpstr>
      <vt:lpstr>Block DIAGRAM</vt:lpstr>
      <vt:lpstr>Progress achieved</vt:lpstr>
      <vt:lpstr>The APPlication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ashish k</cp:lastModifiedBy>
  <cp:revision>16</cp:revision>
  <cp:lastPrinted>2018-09-28T07:11:06Z</cp:lastPrinted>
  <dcterms:created xsi:type="dcterms:W3CDTF">2021-05-08T07:38:04Z</dcterms:created>
  <dcterms:modified xsi:type="dcterms:W3CDTF">2022-11-30T09:31:04Z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