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0" r:id="rId3"/>
    <p:sldId id="257" r:id="rId4"/>
    <p:sldId id="269" r:id="rId5"/>
    <p:sldId id="270" r:id="rId6"/>
    <p:sldId id="258" r:id="rId7"/>
    <p:sldId id="262" r:id="rId8"/>
    <p:sldId id="264" r:id="rId9"/>
    <p:sldId id="261" r:id="rId10"/>
    <p:sldId id="263" r:id="rId11"/>
    <p:sldId id="259" r:id="rId12"/>
    <p:sldId id="265" r:id="rId13"/>
    <p:sldId id="266" r:id="rId14"/>
    <p:sldId id="271" r:id="rId15"/>
    <p:sldId id="272" r:id="rId16"/>
    <p:sldId id="26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30f736c1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30f736c1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30f736c1b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30f736c1b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"Resource Management with Deep Reinforcement Learning"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의 재현에 관해</a:t>
            </a:r>
            <a:endParaRPr sz="36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이현성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5A813-2D9F-42FB-AA4B-5ABA42FD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of job arriving and scheduling</a:t>
            </a:r>
            <a:br>
              <a:rPr lang="en-US" altLang="ko-KR" dirty="0"/>
            </a:b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62E35CB-705C-4232-BA14-5578E8547F4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ko-KR" dirty="0"/>
                  <a:t>2 resources. Dominant and secondary with capacity 1 and 1 respectively.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For each time-step, job arrives at prob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80% of job is short. 20% of job is large.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Duration : [1 – 3] timestep for short jobs, [10 – 15] timestep for large jobs.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Demand of resource: [0.25 – 0.5] for dominant jobs and [0.05 – 0.1] for secondary jobs.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62E35CB-705C-4232-BA14-5578E8547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83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42EF8-F579-4F01-8A31-70799CDA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FCCE86-BECC-41C5-9265-56E9BAB67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sz="1600" dirty="0"/>
              <a:t>Novelties</a:t>
            </a:r>
          </a:p>
          <a:p>
            <a:pPr marL="114300" indent="0">
              <a:buNone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E52B488F-5A74-4417-829F-3C843D197C3F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ko-KR" dirty="0"/>
                  <a:t>Limitations</a:t>
                </a:r>
              </a:p>
              <a:p>
                <a:pPr marL="114300" indent="0">
                  <a:buNone/>
                </a:pPr>
                <a:r>
                  <a:rPr lang="en-US" altLang="ko-KR" dirty="0"/>
                  <a:t>offline update</a:t>
                </a:r>
              </a:p>
              <a:p>
                <a:pPr marL="114300" indent="0">
                  <a:buNone/>
                </a:pPr>
                <a:r>
                  <a:rPr lang="en-US" altLang="ko-KR" dirty="0"/>
                  <a:t>update is done delayed until enough episodes are observed.</a:t>
                </a:r>
              </a:p>
              <a:p>
                <a:pPr marL="114300" indent="0">
                  <a:buNone/>
                </a:pPr>
                <a:r>
                  <a:rPr lang="en-US" altLang="ko-KR" dirty="0"/>
                  <a:t>It might be better to use online training such as temporal differences.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Static baseline</a:t>
                </a:r>
              </a:p>
              <a:p>
                <a:pPr marL="114300" indent="0">
                  <a:buNone/>
                </a:pPr>
                <a:r>
                  <a:rPr lang="en-US" altLang="ko-KR" dirty="0"/>
                  <a:t>the agent of environment creates baseline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 by taking average of </a:t>
                </a:r>
                <a:r>
                  <a:rPr lang="en-US" altLang="ko-KR"/>
                  <a:t>observed returns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marL="114300" indent="0">
                  <a:buNone/>
                </a:pPr>
                <a:r>
                  <a:rPr lang="en-US" altLang="ko-KR" dirty="0"/>
                  <a:t>I think using better(somehow </a:t>
                </a:r>
                <a:r>
                  <a:rPr lang="en-US" altLang="ko-KR" dirty="0" err="1"/>
                  <a:t>paramatized</a:t>
                </a:r>
                <a:r>
                  <a:rPr lang="en-US" altLang="ko-KR" dirty="0"/>
                  <a:t> baseline with respect to state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E52B488F-5A74-4417-829F-3C843D197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2"/>
                <a:stretch>
                  <a:fillRect r="-1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21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4">
                <a:extLst>
                  <a:ext uri="{FF2B5EF4-FFF2-40B4-BE49-F238E27FC236}">
                    <a16:creationId xmlns:a16="http://schemas.microsoft.com/office/drawing/2014/main" id="{7AAD0394-88B5-4AB2-9742-DD488AF9CF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Transform 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into ANN input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제목 4">
                <a:extLst>
                  <a:ext uri="{FF2B5EF4-FFF2-40B4-BE49-F238E27FC236}">
                    <a16:creationId xmlns:a16="http://schemas.microsoft.com/office/drawing/2014/main" id="{7AAD0394-88B5-4AB2-9742-DD488AF9C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텍스트 개체 틀 6">
                <a:extLst>
                  <a:ext uri="{FF2B5EF4-FFF2-40B4-BE49-F238E27FC236}">
                    <a16:creationId xmlns:a16="http://schemas.microsoft.com/office/drawing/2014/main" id="{42A4BBA0-30F8-4F1E-9A51-CB588083E7E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ko-KR" dirty="0"/>
                  <a:t>Example</a:t>
                </a:r>
              </a:p>
              <a:p>
                <a:r>
                  <a:rPr lang="en-US" altLang="ko-KR" dirty="0"/>
                  <a:t>Two Resources: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CPU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and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Memory.</a:t>
                </a:r>
              </a:p>
              <a:p>
                <a:pPr lvl="1"/>
                <a:r>
                  <a:rPr lang="en-US" altLang="ko-KR" dirty="0"/>
                  <a:t>CPU and memory have 8 units.</a:t>
                </a:r>
              </a:p>
              <a:p>
                <a:r>
                  <a:rPr lang="en-US" altLang="ko-KR" dirty="0"/>
                  <a:t>Two jobs working: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dirty="0"/>
                  <a:t> needs two unit CPU and four unit Memory and denote </a:t>
                </a:r>
                <a:r>
                  <a:rPr lang="en-US" altLang="ko-KR" dirty="0"/>
                  <a:t>requirement to be(3, 5) for convenience.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 is going to finish in two timesteps.</a:t>
                </a:r>
                <a:endParaRPr lang="en-US" altLang="ko-KR" b="0" dirty="0"/>
              </a:p>
              <a:p>
                <a:r>
                  <a:rPr lang="en-US" altLang="ko-KR" b="0" dirty="0"/>
                  <a:t>Two jobs waiting to be fetched: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/>
                  <a:t>.</a:t>
                </a:r>
              </a:p>
              <a:p>
                <a:pPr lvl="1"/>
                <a:r>
                  <a:rPr lang="en-US" altLang="ko-KR" dirty="0"/>
                  <a:t>Required resources are (2,6), (4, 1), respectively.</a:t>
                </a:r>
              </a:p>
              <a:p>
                <a:pPr lvl="1"/>
                <a:r>
                  <a:rPr lang="en-US" altLang="ko-KR" b="0" dirty="0"/>
                  <a:t>Durations of jobs are 2, and 4, respectively.</a:t>
                </a:r>
              </a:p>
              <a:p>
                <a:r>
                  <a:rPr lang="en-US" altLang="ko-KR" b="0" dirty="0"/>
                  <a:t>One job is waiting at Job-log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7" name="텍스트 개체 틀 6">
                <a:extLst>
                  <a:ext uri="{FF2B5EF4-FFF2-40B4-BE49-F238E27FC236}">
                    <a16:creationId xmlns:a16="http://schemas.microsoft.com/office/drawing/2014/main" id="{42A4BBA0-30F8-4F1E-9A51-CB588083E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b="-25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78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제목 4">
                <a:extLst>
                  <a:ext uri="{FF2B5EF4-FFF2-40B4-BE49-F238E27FC236}">
                    <a16:creationId xmlns:a16="http://schemas.microsoft.com/office/drawing/2014/main" id="{7AAD0394-88B5-4AB2-9742-DD488AF9CF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Transform 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into ANN input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제목 4">
                <a:extLst>
                  <a:ext uri="{FF2B5EF4-FFF2-40B4-BE49-F238E27FC236}">
                    <a16:creationId xmlns:a16="http://schemas.microsoft.com/office/drawing/2014/main" id="{7AAD0394-88B5-4AB2-9742-DD488AF9C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31" t="-3191" b="-27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610F980-9B5F-4C8D-A970-AAFECC124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576079"/>
              </p:ext>
            </p:extLst>
          </p:nvPr>
        </p:nvGraphicFramePr>
        <p:xfrm>
          <a:off x="504709" y="3241629"/>
          <a:ext cx="7708992" cy="152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8254">
                  <a:extLst>
                    <a:ext uri="{9D8B030D-6E8A-4147-A177-3AD203B41FA5}">
                      <a16:colId xmlns:a16="http://schemas.microsoft.com/office/drawing/2014/main" val="12336145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25464519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3425102816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1596567108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2096051410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3336123285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3803871725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4125824661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2181820313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1805447442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1448628171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381202455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1669872273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015065244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4151274382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094205322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57715269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999936827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508325623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070817839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773855777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981674321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4016750538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994848536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415361726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564155314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4126885367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1591088720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893092160"/>
                    </a:ext>
                  </a:extLst>
                </a:gridCol>
              </a:tblGrid>
              <a:tr h="2791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Job units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Job slot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Job slot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600" dirty="0"/>
                        <a:t>Additional information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258232"/>
                  </a:ext>
                </a:extLst>
              </a:tr>
              <a:tr h="279148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Memory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216281"/>
                  </a:ext>
                </a:extLst>
              </a:tr>
              <a:tr h="279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631489"/>
                  </a:ext>
                </a:extLst>
              </a:tr>
              <a:tr h="279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082885"/>
                  </a:ext>
                </a:extLst>
              </a:tr>
              <a:tr h="279148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3378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C27356-5B9D-450F-B4B8-D0DA696A1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07351"/>
              </p:ext>
            </p:extLst>
          </p:nvPr>
        </p:nvGraphicFramePr>
        <p:xfrm>
          <a:off x="504709" y="1512945"/>
          <a:ext cx="7708992" cy="152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8254">
                  <a:extLst>
                    <a:ext uri="{9D8B030D-6E8A-4147-A177-3AD203B41FA5}">
                      <a16:colId xmlns:a16="http://schemas.microsoft.com/office/drawing/2014/main" val="15997865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454124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460598433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1122795221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537383713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906075977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2616662180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1158001081"/>
                    </a:ext>
                  </a:extLst>
                </a:gridCol>
                <a:gridCol w="209094">
                  <a:extLst>
                    <a:ext uri="{9D8B030D-6E8A-4147-A177-3AD203B41FA5}">
                      <a16:colId xmlns:a16="http://schemas.microsoft.com/office/drawing/2014/main" val="321929362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214544904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805806631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376944334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935566544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302138722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645755485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305106402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1270219568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4206421855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4213496993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64512983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072107149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266753871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567547999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550691426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3319894682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1303523717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172358691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2290625343"/>
                    </a:ext>
                  </a:extLst>
                </a:gridCol>
                <a:gridCol w="287440">
                  <a:extLst>
                    <a:ext uri="{9D8B030D-6E8A-4147-A177-3AD203B41FA5}">
                      <a16:colId xmlns:a16="http://schemas.microsoft.com/office/drawing/2014/main" val="1623052290"/>
                    </a:ext>
                  </a:extLst>
                </a:gridCol>
              </a:tblGrid>
              <a:tr h="2791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Job units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Job slot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Job slot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backlogs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777701"/>
                  </a:ext>
                </a:extLst>
              </a:tr>
              <a:tr h="279148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CPU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584870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740377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598273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54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142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A2B23-0468-4B3D-999B-CF560AADF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F0083-4781-4702-9576-1810A4D42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altLang="ko-KR" dirty="0"/>
              <a:t>MLP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en-US" altLang="ko-KR" dirty="0"/>
              <a:t>vector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  <a:r>
              <a:rPr lang="ko-KR" altLang="en-US" dirty="0"/>
              <a:t>으로 받는다</a:t>
            </a:r>
            <a:r>
              <a:rPr lang="en-US" altLang="ko-KR" dirty="0"/>
              <a:t>. 2</a:t>
            </a:r>
            <a:r>
              <a:rPr lang="ko-KR" altLang="en-US" dirty="0"/>
              <a:t>차원으로 표현해도</a:t>
            </a:r>
            <a:r>
              <a:rPr lang="en-US" altLang="ko-KR" dirty="0"/>
              <a:t>, </a:t>
            </a:r>
            <a:r>
              <a:rPr lang="ko-KR" altLang="en-US" dirty="0"/>
              <a:t>어차피 모델이 </a:t>
            </a:r>
            <a:r>
              <a:rPr lang="en-US" altLang="ko-KR" dirty="0"/>
              <a:t>flatten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>
              <a:buAutoNum type="arabicPeriod"/>
            </a:pPr>
            <a:endParaRPr lang="en-US" altLang="ko-KR" dirty="0"/>
          </a:p>
          <a:p>
            <a:pPr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621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17115-F4A2-4CDD-ACDF-E49C0618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Limitations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D144C65-4D24-443B-9F58-EA5A8F5E0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Two inputs bring different action distribution but they are actually same state.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585053-18FF-4D10-9785-86BA8B528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32748"/>
              </p:ext>
            </p:extLst>
          </p:nvPr>
        </p:nvGraphicFramePr>
        <p:xfrm>
          <a:off x="658221" y="1757737"/>
          <a:ext cx="7046703" cy="152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6903">
                  <a:extLst>
                    <a:ext uri="{9D8B030D-6E8A-4147-A177-3AD203B41FA5}">
                      <a16:colId xmlns:a16="http://schemas.microsoft.com/office/drawing/2014/main" val="15997865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4541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605984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27952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73837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6075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66621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80010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929362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3214544904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805806631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3376944334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2935566544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3302138722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2645755485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2305106402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1270219568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4206421855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4213496993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364512983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2072107149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3266753871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2567547999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3550691426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3319894682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1303523717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2172358691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2290625343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1623052290"/>
                    </a:ext>
                  </a:extLst>
                </a:gridCol>
              </a:tblGrid>
              <a:tr h="2791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Job units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Job slot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Job slot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backlogs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777701"/>
                  </a:ext>
                </a:extLst>
              </a:tr>
              <a:tr h="279148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CPU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584870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740377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598273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5466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3336FB5-33E0-4344-8824-CD4196D86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05048"/>
              </p:ext>
            </p:extLst>
          </p:nvPr>
        </p:nvGraphicFramePr>
        <p:xfrm>
          <a:off x="658221" y="3486011"/>
          <a:ext cx="7046703" cy="1524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6903">
                  <a:extLst>
                    <a:ext uri="{9D8B030D-6E8A-4147-A177-3AD203B41FA5}">
                      <a16:colId xmlns:a16="http://schemas.microsoft.com/office/drawing/2014/main" val="15997865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5045412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605984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227952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73837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60759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66621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5800108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1929362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3214544904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805806631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3376944334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2935566544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3302138722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2645755485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2305106402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1270219568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4206421855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4213496993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364512983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2072107149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3266753871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2567547999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3550691426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3319894682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1303523717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2172358691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2290625343"/>
                    </a:ext>
                  </a:extLst>
                </a:gridCol>
                <a:gridCol w="256178">
                  <a:extLst>
                    <a:ext uri="{9D8B030D-6E8A-4147-A177-3AD203B41FA5}">
                      <a16:colId xmlns:a16="http://schemas.microsoft.com/office/drawing/2014/main" val="1623052290"/>
                    </a:ext>
                  </a:extLst>
                </a:gridCol>
              </a:tblGrid>
              <a:tr h="2791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Job units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Job slot 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8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Job slot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backlogs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777701"/>
                  </a:ext>
                </a:extLst>
              </a:tr>
              <a:tr h="279148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CPU</a:t>
                      </a:r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584870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740377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598273"/>
                  </a:ext>
                </a:extLst>
              </a:tr>
              <a:tr h="234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54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70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BA81A1-ACD2-45ED-A891-4BD01096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872F7-5F15-45D8-A34D-8B720DAAE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929954"/>
          </a:xfrm>
        </p:spPr>
        <p:txBody>
          <a:bodyPr/>
          <a:lstStyle/>
          <a:p>
            <a:r>
              <a:rPr lang="en-US" altLang="ko-KR" dirty="0"/>
              <a:t>Neural network that handle x[</a:t>
            </a:r>
            <a:r>
              <a:rPr lang="en-US" altLang="ko-KR" dirty="0" err="1"/>
              <a:t>width:width</a:t>
            </a:r>
            <a:r>
              <a:rPr lang="en-US" altLang="ko-KR" dirty="0"/>
              <a:t>*2] and x[width*2:width*3]… are different. They have same structure. Why split them?</a:t>
            </a:r>
          </a:p>
          <a:p>
            <a:r>
              <a:rPr lang="en-US" altLang="ko-KR" dirty="0"/>
              <a:t>I think it’s better to use shared model for each slots.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988D50-2EDB-4782-9F6C-62879909C08B}"/>
              </a:ext>
            </a:extLst>
          </p:cNvPr>
          <p:cNvSpPr/>
          <p:nvPr/>
        </p:nvSpPr>
        <p:spPr>
          <a:xfrm rot="16200000">
            <a:off x="-270316" y="3130321"/>
            <a:ext cx="2042382" cy="32704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2DEBD54-2697-4643-B876-9DCAD256AF8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914400" y="3293846"/>
            <a:ext cx="567328" cy="1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0D1211-A7D1-4918-8416-F76C762C4414}"/>
              </a:ext>
            </a:extLst>
          </p:cNvPr>
          <p:cNvSpPr/>
          <p:nvPr/>
        </p:nvSpPr>
        <p:spPr>
          <a:xfrm rot="16200000">
            <a:off x="941097" y="2857504"/>
            <a:ext cx="2042382" cy="9611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4B0B7A-7EE2-4975-9535-299599CE7045}"/>
              </a:ext>
            </a:extLst>
          </p:cNvPr>
          <p:cNvSpPr/>
          <p:nvPr/>
        </p:nvSpPr>
        <p:spPr>
          <a:xfrm rot="16200000">
            <a:off x="4137828" y="2656093"/>
            <a:ext cx="851110" cy="2575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Cluster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A4999C-A0E4-4F49-BADE-6C131F709DA3}"/>
              </a:ext>
            </a:extLst>
          </p:cNvPr>
          <p:cNvSpPr/>
          <p:nvPr/>
        </p:nvSpPr>
        <p:spPr>
          <a:xfrm rot="16200000">
            <a:off x="4171260" y="3585459"/>
            <a:ext cx="784244" cy="25752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Slot 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BFF3B6-112F-4EA6-8DC2-EAAC6F93351A}"/>
              </a:ext>
            </a:extLst>
          </p:cNvPr>
          <p:cNvSpPr/>
          <p:nvPr/>
        </p:nvSpPr>
        <p:spPr>
          <a:xfrm rot="16200000">
            <a:off x="4177935" y="4481392"/>
            <a:ext cx="784244" cy="25752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Slot 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7DA954-ACD7-429E-B1E9-4AC4ECAA4DF6}"/>
              </a:ext>
            </a:extLst>
          </p:cNvPr>
          <p:cNvSpPr/>
          <p:nvPr/>
        </p:nvSpPr>
        <p:spPr>
          <a:xfrm rot="16200000">
            <a:off x="5207938" y="3241644"/>
            <a:ext cx="768280" cy="9611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 for slot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AEF260A-5A37-4F4F-A645-2C32755CB599}"/>
              </a:ext>
            </a:extLst>
          </p:cNvPr>
          <p:cNvSpPr/>
          <p:nvPr/>
        </p:nvSpPr>
        <p:spPr>
          <a:xfrm rot="16200000">
            <a:off x="5166522" y="2304295"/>
            <a:ext cx="851111" cy="9611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 0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7C0EE1-E154-457C-BCFC-3B3F36C299B5}"/>
              </a:ext>
            </a:extLst>
          </p:cNvPr>
          <p:cNvSpPr/>
          <p:nvPr/>
        </p:nvSpPr>
        <p:spPr>
          <a:xfrm rot="16200000">
            <a:off x="5201815" y="4137576"/>
            <a:ext cx="768280" cy="96112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 for slot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3EB1254-AA19-44E8-8167-6EADA0EC31B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4698820" y="4610155"/>
            <a:ext cx="406574" cy="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F59ED76-2E60-4AE0-882D-A9FC5962764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4692145" y="3714222"/>
            <a:ext cx="419372" cy="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2FA8D7-C0AA-4476-9AD0-208B13B67D0E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V="1">
            <a:off x="4692147" y="2784856"/>
            <a:ext cx="4193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CE842E6-179E-44C9-B83B-8C98CB0D826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072639" y="3722205"/>
            <a:ext cx="1011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632A210-4736-498A-AE45-4C2A5892F25B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6066516" y="4618137"/>
            <a:ext cx="1017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33841D4-5B95-46E8-BE32-386B21B21F6D}"/>
              </a:ext>
            </a:extLst>
          </p:cNvPr>
          <p:cNvCxnSpPr>
            <a:cxnSpLocks/>
          </p:cNvCxnSpPr>
          <p:nvPr/>
        </p:nvCxnSpPr>
        <p:spPr>
          <a:xfrm>
            <a:off x="6066516" y="2784856"/>
            <a:ext cx="1017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D642E2B-9D59-4C9A-A4A9-6D686C978099}"/>
              </a:ext>
            </a:extLst>
          </p:cNvPr>
          <p:cNvSpPr/>
          <p:nvPr/>
        </p:nvSpPr>
        <p:spPr>
          <a:xfrm rot="16200000">
            <a:off x="6239788" y="3202677"/>
            <a:ext cx="2643627" cy="9555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502EA4-C68B-4173-9F59-A0F226A20709}"/>
              </a:ext>
            </a:extLst>
          </p:cNvPr>
          <p:cNvSpPr txBox="1"/>
          <p:nvPr/>
        </p:nvSpPr>
        <p:spPr>
          <a:xfrm>
            <a:off x="6327380" y="4248804"/>
            <a:ext cx="2322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Impelementation</a:t>
            </a:r>
            <a:r>
              <a:rPr lang="en-US" altLang="ko-KR" dirty="0"/>
              <a:t> is quite easy using RNN with forget=1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3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8EB82-4274-4478-AE9F-5CA81405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On-Policy Monte-Carlo Policy Gradient with Baseline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67A246D-95BD-4A64-9597-0B30A15648E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ko-KR" dirty="0"/>
                  <a:t>On-policy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Each episode is generated by somehow exploiting policy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Monte-Carlo</a:t>
                </a:r>
                <a:r>
                  <a:rPr lang="ko-KR" altLang="en-US" dirty="0"/>
                  <a:t>를 이용해 </a:t>
                </a:r>
                <a:r>
                  <a:rPr lang="en-US" altLang="ko-KR" dirty="0"/>
                  <a:t>episode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simulate</a:t>
                </a:r>
                <a:r>
                  <a:rPr lang="ko-KR" altLang="en-US" dirty="0"/>
                  <a:t>한 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마지막 결과의 </a:t>
                </a:r>
                <a:r>
                  <a:rPr lang="en-US" altLang="ko-KR" dirty="0" err="1"/>
                  <a:t>retur</a:t>
                </a:r>
                <a:r>
                  <a:rPr lang="ko-KR" altLang="en-US" dirty="0"/>
                  <a:t>을 이용해 모델을 </a:t>
                </a:r>
                <a:r>
                  <a:rPr lang="en-US" altLang="ko-KR" dirty="0"/>
                  <a:t>update</a:t>
                </a:r>
                <a:r>
                  <a:rPr lang="ko-KR" altLang="en-US" dirty="0"/>
                  <a:t>하는 방법을 </a:t>
                </a:r>
                <a:r>
                  <a:rPr lang="en-US" altLang="ko-KR" dirty="0"/>
                  <a:t>REINFORCE</a:t>
                </a:r>
                <a:r>
                  <a:rPr lang="ko-KR" altLang="en-US" dirty="0"/>
                  <a:t>라 한다</a:t>
                </a:r>
                <a:r>
                  <a:rPr lang="en-US" altLang="ko-KR" dirty="0"/>
                  <a:t>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67A246D-95BD-4A64-9597-0B30A1564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2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C72730DA-31EC-457D-8FCB-2B79116E12E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ko-KR" dirty="0"/>
                  <a:t>Baseline</a:t>
                </a:r>
              </a:p>
              <a:p>
                <a:pPr marL="114300" indent="0">
                  <a:buNone/>
                </a:pPr>
                <a:r>
                  <a:rPr lang="en-US" altLang="ko-KR" dirty="0"/>
                  <a:t>Mainly used to reduce variance of the training and thus make the learning fast.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 err="1"/>
                  <a:t>Paramatized</a:t>
                </a:r>
                <a:r>
                  <a:rPr lang="en-US" altLang="ko-KR" dirty="0"/>
                  <a:t> Baseline is called “Critic”.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ko-KR" dirty="0"/>
                  <a:t> is return of timestamp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dirty="0"/>
                  <a:t> episode.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Is this good discipline to follow?...</a:t>
                </a:r>
              </a:p>
              <a:p>
                <a:pPr marL="13970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C72730DA-31EC-457D-8FCB-2B79116E1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837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dirty="0"/>
              <a:t>REINFORCE with Baseline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Google Shape;61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Policy Gradient With Baseline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lvl="0" indent="0" algn="l" rtl="0">
                  <a:spcBef>
                    <a:spcPts val="1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There is only Actor(paramatized policy) but not Critic.</a:t>
                </a:r>
              </a:p>
              <a:p>
                <a:pPr marL="0" lvl="0" indent="0">
                  <a:spcBef>
                    <a:spcPts val="1600"/>
                  </a:spcBef>
                  <a:buNone/>
                </a:pPr>
                <a:r>
                  <a:rPr lang="en-US" dirty="0"/>
                  <a:t>Update is only made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lvl="0" indent="0" algn="l" rtl="0"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61" name="Google Shape;61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A4C94-7431-4B1F-B423-0B3310B8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 with Baseline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E0A3233-BC1D-4960-BF8C-810CF75CF3C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Ε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d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</m:d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br>
                  <a:rPr lang="en-US" altLang="ko-KR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ko-KR" b="0" dirty="0"/>
              </a:p>
              <a:p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∇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E0A3233-BC1D-4960-BF8C-810CF75CF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8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3EEB6-A1CB-419A-8A7C-53012B08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 with Baseline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93CCA8-825D-411F-95D5-EAB5071D4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6392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On-Policy Monte-Carlo Policy Gradient with Baseline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Google Shape;67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dirty="0"/>
                  <a:t>Monte-Carlo episode generation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dirty="0"/>
                  <a:t>initial state for given environment.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1100" dirty="0"/>
                  <a:t>UNTIL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100" dirty="0"/>
                  <a:t> is not terminate state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1100" dirty="0"/>
                  <a:t>	observe reward of current state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1100" dirty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1100" dirty="0"/>
                  <a:t>	sample action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1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1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 ~ </m:t>
                    </m:r>
                    <m:sSub>
                      <m:sSub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100" dirty="0"/>
                  <a:t> // on-policy monte-</a:t>
                </a:r>
                <a:r>
                  <a:rPr lang="en-US" sz="1100" dirty="0" err="1"/>
                  <a:t>carlo</a:t>
                </a:r>
                <a:r>
                  <a:rPr lang="en-US" sz="1100" dirty="0"/>
                  <a:t> policy-gradient</a:t>
                </a:r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1100" dirty="0"/>
                  <a:t>	observe next action</a:t>
                </a:r>
                <a:r>
                  <a:rPr lang="en-US" altLang="ko-KR" sz="11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100" dirty="0"/>
                  <a:t> after action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100" dirty="0"/>
                  <a:t> with state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100" b="0" dirty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1100" dirty="0"/>
                  <a:t>	</a:t>
                </a:r>
                <a:r>
                  <a:rPr lang="en-US" altLang="ko-KR" sz="1100" dirty="0"/>
                  <a:t> 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1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100" dirty="0"/>
              </a:p>
              <a:p>
                <a:pPr marL="0" lvl="0" indent="0">
                  <a:spcAft>
                    <a:spcPts val="1600"/>
                  </a:spcAft>
                  <a:buNone/>
                </a:pPr>
                <a:r>
                  <a:rPr lang="en-US" sz="1100" dirty="0"/>
                  <a:t>Return visited states and corresponding action and rewards.</a:t>
                </a:r>
              </a:p>
            </p:txBody>
          </p:sp>
        </mc:Choice>
        <mc:Fallback xmlns="">
          <p:sp>
            <p:nvSpPr>
              <p:cNvPr id="67" name="Google Shape;67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40514-97C6-4963-A4DF-37F68FCBF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Environment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332D1DE-C623-42B4-8505-70A86498D51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ko-KR" sz="1400" dirty="0"/>
                  <a:t>Only one job arrives at one timestep.</a:t>
                </a:r>
              </a:p>
              <a:p>
                <a:pPr marL="114300" indent="0">
                  <a:buNone/>
                </a:pPr>
                <a:r>
                  <a:rPr lang="en-US" altLang="ko-KR" sz="1400" dirty="0"/>
                  <a:t>Scheduler chooses one or more job at each timestep.</a:t>
                </a:r>
              </a:p>
              <a:p>
                <a:pPr marL="114300" indent="0">
                  <a:buNone/>
                </a:pPr>
                <a:endParaRPr lang="en-US" altLang="ko-KR" sz="1400" dirty="0"/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≔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denotes the size of required resource of type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400" dirty="0"/>
                  <a:t>.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:= the time needed to complete job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400" dirty="0"/>
                  <a:t>. Also called duration of job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400" dirty="0"/>
                  <a:t>.</a:t>
                </a:r>
              </a:p>
              <a:p>
                <a:pPr marL="114300" indent="0">
                  <a:buNone/>
                </a:pPr>
                <a:endParaRPr lang="en-US" altLang="ko-KR" sz="1400" dirty="0"/>
              </a:p>
              <a:p>
                <a:pPr marL="114300" indent="0">
                  <a:buNone/>
                </a:pPr>
                <a:r>
                  <a:rPr lang="en-US" altLang="ko-KR" sz="1400" dirty="0"/>
                  <a:t>No preemption and No malleability</a:t>
                </a:r>
              </a:p>
              <a:p>
                <a:pPr marL="114300" indent="0">
                  <a:buNone/>
                </a:pPr>
                <a:r>
                  <a:rPr lang="ko-KR" altLang="en-US" sz="1400" dirty="0"/>
                  <a:t>개별 작업의 리소스는 작업 도중동안 바뀌지 않고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끝나지 않은 작업을 다른 작업으로 변경하지 않음</a:t>
                </a:r>
                <a:r>
                  <a:rPr lang="en-US" altLang="ko-KR" sz="1400" dirty="0"/>
                  <a:t>.</a:t>
                </a:r>
              </a:p>
              <a:p>
                <a:pPr marL="114300" indent="0">
                  <a:buNone/>
                </a:pPr>
                <a:endParaRPr lang="en-US" altLang="ko-KR" sz="1400" dirty="0"/>
              </a:p>
              <a:p>
                <a:pPr marL="114300" indent="0">
                  <a:buNone/>
                </a:pPr>
                <a:endParaRPr lang="en-US" altLang="ko-KR" sz="1400" dirty="0"/>
              </a:p>
              <a:p>
                <a:pPr marL="114300" indent="0">
                  <a:buNone/>
                </a:pPr>
                <a:r>
                  <a:rPr lang="en-US" altLang="ko-KR" sz="1400" dirty="0"/>
                  <a:t>Resources are fluidic(No fragmentations).</a:t>
                </a:r>
              </a:p>
              <a:p>
                <a:pPr marL="114300" indent="0">
                  <a:buNone/>
                </a:pPr>
                <a:endParaRPr lang="en-US" altLang="ko-KR" sz="1400" dirty="0"/>
              </a:p>
              <a:p>
                <a:pPr marL="114300" indent="0">
                  <a:buNone/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332D1DE-C623-42B4-8505-70A86498D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21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5FBED-47B5-4252-BF6F-62C7929D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Action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D34FE8C-AFA0-44F3-8187-C9367760D3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4"/>
                <a:ext cx="3999900" cy="3446223"/>
              </a:xfrm>
            </p:spPr>
            <p:txBody>
              <a:bodyPr/>
              <a:lstStyle/>
              <a:p>
                <a:pPr marL="114300" indent="0">
                  <a:buNone/>
                </a:pPr>
                <a:r>
                  <a:rPr lang="en-US" altLang="ko-KR" dirty="0"/>
                  <a:t>Differntiate timestamp and timestep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Timestamp: discrete index for (states, actions, rewards)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Timestep: actual flow of time.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Decay constant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 should be 1…?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b="1" dirty="0"/>
                  <a:t>This is mainly for handle scheduling multiple jobs in same timestep.</a:t>
                </a:r>
              </a:p>
              <a:p>
                <a:pPr marL="114300" indent="0">
                  <a:buNone/>
                </a:pPr>
                <a:endParaRPr lang="en-US" altLang="ko-KR" b="1" dirty="0"/>
              </a:p>
              <a:p>
                <a:pPr marL="114300" indent="0">
                  <a:buNone/>
                </a:pPr>
                <a:r>
                  <a:rPr lang="en-US" altLang="ko-KR" dirty="0"/>
                  <a:t>Thus action space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0, 1, …,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ko-KR" dirty="0"/>
                  <a:t> (which jobs to choose, 0 means no job is chosen, N is the number of jobs arrived but not done.)</a:t>
                </a:r>
              </a:p>
              <a:p>
                <a:pPr marL="114300" indent="0">
                  <a:buNone/>
                </a:pPr>
                <a:endParaRPr lang="en-US" altLang="ko-KR" b="1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D34FE8C-AFA0-44F3-8187-C9367760D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4"/>
                <a:ext cx="3999900" cy="3446223"/>
              </a:xfrm>
              <a:blipFill>
                <a:blip r:embed="rId2"/>
                <a:stretch>
                  <a:fillRect b="-12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2659743-36E4-4F18-87DF-32EAE32C9092}"/>
              </a:ext>
            </a:extLst>
          </p:cNvPr>
          <p:cNvCxnSpPr/>
          <p:nvPr/>
        </p:nvCxnSpPr>
        <p:spPr>
          <a:xfrm>
            <a:off x="5045935" y="1533388"/>
            <a:ext cx="3597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6933AA5-1017-409A-9CCE-C9BAE6B1B7EF}"/>
              </a:ext>
            </a:extLst>
          </p:cNvPr>
          <p:cNvSpPr txBox="1"/>
          <p:nvPr/>
        </p:nvSpPr>
        <p:spPr>
          <a:xfrm>
            <a:off x="4979191" y="1646702"/>
            <a:ext cx="3664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0ms                 100ms                  200ms                   300ms                  400ms</a:t>
            </a:r>
            <a:endParaRPr lang="ko-KR" altLang="en-US" sz="800" dirty="0"/>
          </a:p>
        </p:txBody>
      </p:sp>
      <p:sp>
        <p:nvSpPr>
          <p:cNvPr id="11" name="순서도: 병합 10">
            <a:extLst>
              <a:ext uri="{FF2B5EF4-FFF2-40B4-BE49-F238E27FC236}">
                <a16:creationId xmlns:a16="http://schemas.microsoft.com/office/drawing/2014/main" id="{085AFFD3-6B06-4852-9F1B-535A812D97E3}"/>
              </a:ext>
            </a:extLst>
          </p:cNvPr>
          <p:cNvSpPr/>
          <p:nvPr/>
        </p:nvSpPr>
        <p:spPr>
          <a:xfrm>
            <a:off x="5633482" y="1378435"/>
            <a:ext cx="293578" cy="15493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병합 11">
            <a:extLst>
              <a:ext uri="{FF2B5EF4-FFF2-40B4-BE49-F238E27FC236}">
                <a16:creationId xmlns:a16="http://schemas.microsoft.com/office/drawing/2014/main" id="{7B77E22D-08BE-4E57-96C6-D37308B5EBE1}"/>
              </a:ext>
            </a:extLst>
          </p:cNvPr>
          <p:cNvSpPr/>
          <p:nvPr/>
        </p:nvSpPr>
        <p:spPr>
          <a:xfrm>
            <a:off x="6431466" y="1378435"/>
            <a:ext cx="293578" cy="15493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병합 12">
            <a:extLst>
              <a:ext uri="{FF2B5EF4-FFF2-40B4-BE49-F238E27FC236}">
                <a16:creationId xmlns:a16="http://schemas.microsoft.com/office/drawing/2014/main" id="{014A2703-9D9A-40E8-AF88-C489458AE12A}"/>
              </a:ext>
            </a:extLst>
          </p:cNvPr>
          <p:cNvSpPr/>
          <p:nvPr/>
        </p:nvSpPr>
        <p:spPr>
          <a:xfrm>
            <a:off x="7325890" y="1378435"/>
            <a:ext cx="293578" cy="15493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5428F5E-65BD-4991-A9A7-D5DC59B9625D}"/>
              </a:ext>
            </a:extLst>
          </p:cNvPr>
          <p:cNvCxnSpPr/>
          <p:nvPr/>
        </p:nvCxnSpPr>
        <p:spPr>
          <a:xfrm>
            <a:off x="5059235" y="3687595"/>
            <a:ext cx="3597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FE092BA-C5A9-46A5-95E8-62E9CBDA1D5F}"/>
              </a:ext>
            </a:extLst>
          </p:cNvPr>
          <p:cNvSpPr txBox="1"/>
          <p:nvPr/>
        </p:nvSpPr>
        <p:spPr>
          <a:xfrm>
            <a:off x="4992490" y="3800909"/>
            <a:ext cx="48323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0ms                 100ms                  200ms                 300ms        350ms     400ms</a:t>
            </a:r>
            <a:endParaRPr lang="ko-KR" altLang="en-US" sz="800" dirty="0"/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994582FF-9391-45AC-8AF8-32E39E148C17}"/>
              </a:ext>
            </a:extLst>
          </p:cNvPr>
          <p:cNvSpPr/>
          <p:nvPr/>
        </p:nvSpPr>
        <p:spPr>
          <a:xfrm>
            <a:off x="5646782" y="3532642"/>
            <a:ext cx="293578" cy="15493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병합 23">
            <a:extLst>
              <a:ext uri="{FF2B5EF4-FFF2-40B4-BE49-F238E27FC236}">
                <a16:creationId xmlns:a16="http://schemas.microsoft.com/office/drawing/2014/main" id="{D8E93CDB-BBD8-4984-8924-39CF8A138795}"/>
              </a:ext>
            </a:extLst>
          </p:cNvPr>
          <p:cNvSpPr/>
          <p:nvPr/>
        </p:nvSpPr>
        <p:spPr>
          <a:xfrm>
            <a:off x="6444766" y="3532642"/>
            <a:ext cx="293578" cy="15493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순서도: 병합 24">
            <a:extLst>
              <a:ext uri="{FF2B5EF4-FFF2-40B4-BE49-F238E27FC236}">
                <a16:creationId xmlns:a16="http://schemas.microsoft.com/office/drawing/2014/main" id="{7331BE96-9BE3-4127-B946-8E9B1B608884}"/>
              </a:ext>
            </a:extLst>
          </p:cNvPr>
          <p:cNvSpPr/>
          <p:nvPr/>
        </p:nvSpPr>
        <p:spPr>
          <a:xfrm>
            <a:off x="7339190" y="3532642"/>
            <a:ext cx="293578" cy="15493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순서도: 병합 26">
            <a:extLst>
              <a:ext uri="{FF2B5EF4-FFF2-40B4-BE49-F238E27FC236}">
                <a16:creationId xmlns:a16="http://schemas.microsoft.com/office/drawing/2014/main" id="{1A4E87CD-1E9F-4C5E-A436-01738C3B835C}"/>
              </a:ext>
            </a:extLst>
          </p:cNvPr>
          <p:cNvSpPr/>
          <p:nvPr/>
        </p:nvSpPr>
        <p:spPr>
          <a:xfrm>
            <a:off x="4832402" y="3524111"/>
            <a:ext cx="293578" cy="15493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순서도: 병합 27">
            <a:extLst>
              <a:ext uri="{FF2B5EF4-FFF2-40B4-BE49-F238E27FC236}">
                <a16:creationId xmlns:a16="http://schemas.microsoft.com/office/drawing/2014/main" id="{E578A505-5C60-4FD4-A77E-4EDCFE075D35}"/>
              </a:ext>
            </a:extLst>
          </p:cNvPr>
          <p:cNvSpPr/>
          <p:nvPr/>
        </p:nvSpPr>
        <p:spPr>
          <a:xfrm>
            <a:off x="7940036" y="3524111"/>
            <a:ext cx="293578" cy="154939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6901E1-CEA0-4E9B-9944-667EE4B85AAD}"/>
              </a:ext>
            </a:extLst>
          </p:cNvPr>
          <p:cNvSpPr txBox="1"/>
          <p:nvPr/>
        </p:nvSpPr>
        <p:spPr>
          <a:xfrm>
            <a:off x="5425049" y="1163713"/>
            <a:ext cx="7008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Arrival of job 1</a:t>
            </a:r>
            <a:endParaRPr lang="ko-KR" altLang="en-US" sz="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9746DA-EC2D-4B76-9BF5-8DEBC60C711C}"/>
              </a:ext>
            </a:extLst>
          </p:cNvPr>
          <p:cNvSpPr txBox="1"/>
          <p:nvPr/>
        </p:nvSpPr>
        <p:spPr>
          <a:xfrm>
            <a:off x="6287456" y="1169762"/>
            <a:ext cx="7008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Arrival of job 2</a:t>
            </a:r>
            <a:endParaRPr lang="ko-KR" altLang="en-US" sz="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310BB9-7C62-4077-8CA8-F67C056A3267}"/>
              </a:ext>
            </a:extLst>
          </p:cNvPr>
          <p:cNvSpPr txBox="1"/>
          <p:nvPr/>
        </p:nvSpPr>
        <p:spPr>
          <a:xfrm>
            <a:off x="7176054" y="1186193"/>
            <a:ext cx="7008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Arrival of job 3</a:t>
            </a:r>
            <a:endParaRPr lang="ko-KR" altLang="en-US" sz="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2A26AD-15AE-4C1F-BB21-6DFE2352DF23}"/>
              </a:ext>
            </a:extLst>
          </p:cNvPr>
          <p:cNvSpPr txBox="1"/>
          <p:nvPr/>
        </p:nvSpPr>
        <p:spPr>
          <a:xfrm>
            <a:off x="5427656" y="2952817"/>
            <a:ext cx="70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Timestamp 1</a:t>
            </a:r>
          </a:p>
          <a:p>
            <a:r>
              <a:rPr lang="en-US" altLang="ko-KR" sz="600" dirty="0"/>
              <a:t>(Arrival of job 1)</a:t>
            </a:r>
            <a:endParaRPr lang="ko-KR" altLang="en-US" sz="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AB8E36-76D6-41EC-8C3F-EECACED00CB2}"/>
              </a:ext>
            </a:extLst>
          </p:cNvPr>
          <p:cNvSpPr txBox="1"/>
          <p:nvPr/>
        </p:nvSpPr>
        <p:spPr>
          <a:xfrm>
            <a:off x="6289720" y="3273271"/>
            <a:ext cx="70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Timestamp 3</a:t>
            </a:r>
          </a:p>
          <a:p>
            <a:r>
              <a:rPr lang="en-US" altLang="ko-KR" sz="600" dirty="0"/>
              <a:t>(Arrival of job 2)</a:t>
            </a:r>
            <a:endParaRPr lang="ko-KR" altLang="en-US" sz="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A5A92A-6B7B-4CD2-9379-4290FE22EC39}"/>
              </a:ext>
            </a:extLst>
          </p:cNvPr>
          <p:cNvSpPr txBox="1"/>
          <p:nvPr/>
        </p:nvSpPr>
        <p:spPr>
          <a:xfrm>
            <a:off x="7104100" y="3275932"/>
            <a:ext cx="700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Timestamp 4</a:t>
            </a:r>
          </a:p>
          <a:p>
            <a:r>
              <a:rPr lang="en-US" altLang="ko-KR" sz="600" dirty="0"/>
              <a:t>(Arrival of job3)</a:t>
            </a:r>
            <a:endParaRPr lang="ko-KR" altLang="en-US" sz="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28D124-60D2-4C6E-823D-386E16CF076C}"/>
              </a:ext>
            </a:extLst>
          </p:cNvPr>
          <p:cNvSpPr txBox="1"/>
          <p:nvPr/>
        </p:nvSpPr>
        <p:spPr>
          <a:xfrm>
            <a:off x="4571384" y="3327418"/>
            <a:ext cx="7008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Timestamp 0</a:t>
            </a:r>
            <a:endParaRPr lang="ko-KR" altLang="en-US" sz="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7D9DA4-7128-422B-9E09-F19988798273}"/>
              </a:ext>
            </a:extLst>
          </p:cNvPr>
          <p:cNvSpPr txBox="1"/>
          <p:nvPr/>
        </p:nvSpPr>
        <p:spPr>
          <a:xfrm>
            <a:off x="7736514" y="2825402"/>
            <a:ext cx="90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Timestamp 5</a:t>
            </a:r>
          </a:p>
          <a:p>
            <a:r>
              <a:rPr lang="en-US" altLang="ko-KR" sz="600" dirty="0"/>
              <a:t>(completion of  job 1)</a:t>
            </a:r>
            <a:endParaRPr lang="ko-KR" altLang="en-US" sz="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E1CAA1-731B-400C-AA12-9E3296E7D474}"/>
              </a:ext>
            </a:extLst>
          </p:cNvPr>
          <p:cNvSpPr txBox="1"/>
          <p:nvPr/>
        </p:nvSpPr>
        <p:spPr>
          <a:xfrm>
            <a:off x="7736514" y="3082431"/>
            <a:ext cx="90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Timestamp 6</a:t>
            </a:r>
          </a:p>
          <a:p>
            <a:r>
              <a:rPr lang="en-US" altLang="ko-KR" sz="600" dirty="0"/>
              <a:t>(chose to do job 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7A1E85-608B-4B1A-B941-F238BA0E1F5B}"/>
              </a:ext>
            </a:extLst>
          </p:cNvPr>
          <p:cNvSpPr txBox="1"/>
          <p:nvPr/>
        </p:nvSpPr>
        <p:spPr>
          <a:xfrm>
            <a:off x="5420738" y="3238425"/>
            <a:ext cx="849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Timestamp 2</a:t>
            </a:r>
          </a:p>
          <a:p>
            <a:r>
              <a:rPr lang="en-US" altLang="ko-KR" sz="600" dirty="0"/>
              <a:t>(chose to do job 1)</a:t>
            </a:r>
            <a:endParaRPr lang="ko-KR" altLang="en-US" sz="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2B07B0-A8BA-4C7D-844F-40A960648D79}"/>
              </a:ext>
            </a:extLst>
          </p:cNvPr>
          <p:cNvSpPr txBox="1"/>
          <p:nvPr/>
        </p:nvSpPr>
        <p:spPr>
          <a:xfrm>
            <a:off x="7749453" y="3291104"/>
            <a:ext cx="90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Timestamp 6</a:t>
            </a:r>
          </a:p>
          <a:p>
            <a:r>
              <a:rPr lang="en-US" altLang="ko-KR" sz="600" dirty="0"/>
              <a:t>(chose to do job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BE8DBC-B02D-49DB-909B-6B74BB462890}"/>
              </a:ext>
            </a:extLst>
          </p:cNvPr>
          <p:cNvSpPr txBox="1"/>
          <p:nvPr/>
        </p:nvSpPr>
        <p:spPr>
          <a:xfrm>
            <a:off x="4919072" y="4238277"/>
            <a:ext cx="3913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Each timesteps are 50ms.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275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CEC4B-9688-4817-824E-BF4AF11C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Reward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3F014EF-34E9-4D7E-BAC2-FFB18E8C8D7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To </a:t>
                </a:r>
                <a:r>
                  <a:rPr lang="en-US" altLang="ko-KR" b="0" i="1" dirty="0">
                    <a:latin typeface="Cambria Math" panose="02040503050406030204" pitchFamily="18" charset="0"/>
                  </a:rPr>
                  <a:t>minimize average completion time</a:t>
                </a:r>
              </a:p>
              <a:p>
                <a:pPr marL="114300" indent="0">
                  <a:buNone/>
                </a:pPr>
                <a:r>
                  <a:rPr lang="en-US" altLang="ko-KR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≔−#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𝑟𝑒𝑚𝑎𝑖𝑛𝑖𝑛𝑔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𝑗𝑜𝑏𝑠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𝑠𝑡𝑎𝑡𝑒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b="0" dirty="0"/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To minimize average job slowdown</a:t>
                </a:r>
              </a:p>
              <a:p>
                <a:pPr marL="114300" indent="0">
                  <a:buNone/>
                </a:pPr>
                <a:r>
                  <a:rPr lang="en-US" altLang="ko-KR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≔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ko-KR" b="0" dirty="0"/>
              </a:p>
              <a:p>
                <a:pPr marL="114300" indent="0">
                  <a:buNone/>
                </a:pPr>
                <a:r>
                  <a:rPr lang="en-US" altLang="ko-KR" dirty="0"/>
                  <a:t>	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 means little slowdown for time-consuming job makes small effect on J).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r>
                  <a:rPr lang="en-US" altLang="ko-KR" dirty="0"/>
                  <a:t>I think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/>
                  <a:t> to be 0 for timestamps that make no actual progress in timestep.</a:t>
                </a:r>
              </a:p>
              <a:p>
                <a:pPr marL="114300" indent="0">
                  <a:buNone/>
                </a:pPr>
                <a:endParaRPr lang="en-US" altLang="ko-KR" dirty="0"/>
              </a:p>
              <a:p>
                <a:pPr marL="11430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3F014EF-34E9-4D7E-BAC2-FFB18E8C8D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3325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932</Words>
  <Application>Microsoft Office PowerPoint</Application>
  <PresentationFormat>화면 슬라이드 쇼(16:9)</PresentationFormat>
  <Paragraphs>281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Cambria Math</vt:lpstr>
      <vt:lpstr>Simple Light</vt:lpstr>
      <vt:lpstr>"Resource Management with Deep Reinforcement Learning" 의 재현에 관해</vt:lpstr>
      <vt:lpstr>On-Policy Monte-Carlo Policy Gradient with Baseline</vt:lpstr>
      <vt:lpstr>REINFORCE with Baseline</vt:lpstr>
      <vt:lpstr>REINFORCE with Baseline</vt:lpstr>
      <vt:lpstr>REINFORCE with Baseline</vt:lpstr>
      <vt:lpstr>On-Policy Monte-Carlo Policy Gradient with Baseline</vt:lpstr>
      <vt:lpstr>Environment Formulation</vt:lpstr>
      <vt:lpstr>Action formulation</vt:lpstr>
      <vt:lpstr>Reward formulation</vt:lpstr>
      <vt:lpstr>Simulation of job arriving and scheduling </vt:lpstr>
      <vt:lpstr>Limitations</vt:lpstr>
      <vt:lpstr>Transform State S into ANN input x</vt:lpstr>
      <vt:lpstr>Transform State S into ANN input x</vt:lpstr>
      <vt:lpstr>Limitations</vt:lpstr>
      <vt:lpstr>Limitations</vt:lpstr>
      <vt:lpstr>Limitations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"Resource Management with Deep Reinforcement Learning" 의 재현에 관해</dc:title>
  <cp:lastModifiedBy>이 현성</cp:lastModifiedBy>
  <cp:revision>59</cp:revision>
  <dcterms:modified xsi:type="dcterms:W3CDTF">2018-10-14T04:49:55Z</dcterms:modified>
</cp:coreProperties>
</file>