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8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576E-8969-1A45-B2A9-E1129E201F1D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0BD1-C64A-1F45-A9FD-8FD4AB24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80683" y="1623660"/>
            <a:ext cx="5590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New output variables in SIMC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996402" y="4307937"/>
            <a:ext cx="4966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Reynier Cruz Torres</a:t>
            </a:r>
          </a:p>
          <a:p>
            <a:pPr algn="ctr"/>
            <a:r>
              <a:rPr lang="en-US" sz="2800" dirty="0" smtClean="0"/>
              <a:t>May 31, 2017</a:t>
            </a:r>
          </a:p>
          <a:p>
            <a:pPr algn="ctr"/>
            <a:r>
              <a:rPr lang="en-US" sz="2800" dirty="0" err="1" smtClean="0"/>
              <a:t>simc</a:t>
            </a:r>
            <a:r>
              <a:rPr lang="en-US" sz="2800" dirty="0" smtClean="0"/>
              <a:t> version: “simc_gfortran.12”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97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5087" y="387423"/>
            <a:ext cx="71620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Momentum variables</a:t>
            </a:r>
          </a:p>
          <a:p>
            <a:r>
              <a:rPr lang="en-US" sz="2000" dirty="0" err="1" smtClean="0"/>
              <a:t>h_spec_p</a:t>
            </a:r>
            <a:r>
              <a:rPr lang="en-US" sz="2000" dirty="0" smtClean="0"/>
              <a:t>:    hadron spectrometer central momentum    [MeV/c]</a:t>
            </a:r>
          </a:p>
          <a:p>
            <a:r>
              <a:rPr lang="en-US" sz="2000" dirty="0" err="1" smtClean="0"/>
              <a:t>h_pfi</a:t>
            </a:r>
            <a:r>
              <a:rPr lang="en-US" sz="2000" dirty="0" smtClean="0"/>
              <a:t>:            hadron generated momentum</a:t>
            </a:r>
            <a:r>
              <a:rPr lang="en-US" sz="2000" dirty="0" smtClean="0"/>
              <a:t>                        [MeV/c]</a:t>
            </a:r>
            <a:endParaRPr lang="en-US" sz="2000" dirty="0" smtClean="0"/>
          </a:p>
          <a:p>
            <a:r>
              <a:rPr lang="en-US" sz="2000" dirty="0" err="1" smtClean="0"/>
              <a:t>h_pf</a:t>
            </a:r>
            <a:r>
              <a:rPr lang="en-US" sz="2000" dirty="0" smtClean="0"/>
              <a:t>:             hadron reconstructed </a:t>
            </a:r>
            <a:r>
              <a:rPr lang="en-US" sz="2000" dirty="0" smtClean="0"/>
              <a:t>momentum                 [MeV/c]</a:t>
            </a:r>
            <a:endParaRPr lang="en-US" sz="2000" dirty="0" smtClean="0"/>
          </a:p>
          <a:p>
            <a:r>
              <a:rPr lang="en-US" sz="2000" dirty="0" err="1" smtClean="0"/>
              <a:t>e_spec_p</a:t>
            </a:r>
            <a:r>
              <a:rPr lang="en-US" sz="2000" dirty="0" smtClean="0"/>
              <a:t>:    electron </a:t>
            </a:r>
            <a:r>
              <a:rPr lang="en-US" sz="2000" dirty="0" smtClean="0"/>
              <a:t>spectrometer central momentum   [MeV/c]</a:t>
            </a:r>
            <a:endParaRPr lang="en-US" sz="2000" dirty="0" smtClean="0"/>
          </a:p>
          <a:p>
            <a:r>
              <a:rPr lang="en-US" sz="2000" dirty="0" err="1" smtClean="0"/>
              <a:t>e_pfi</a:t>
            </a:r>
            <a:r>
              <a:rPr lang="en-US" sz="2000" dirty="0" smtClean="0"/>
              <a:t>:            electron </a:t>
            </a:r>
            <a:r>
              <a:rPr lang="en-US" sz="2000" dirty="0" smtClean="0"/>
              <a:t>generated momentum                      [MeV/c]</a:t>
            </a:r>
            <a:endParaRPr lang="en-US" sz="2000" dirty="0" smtClean="0"/>
          </a:p>
          <a:p>
            <a:r>
              <a:rPr lang="en-US" sz="2000" dirty="0" err="1" smtClean="0"/>
              <a:t>e_pf</a:t>
            </a:r>
            <a:r>
              <a:rPr lang="en-US" sz="2000" dirty="0" smtClean="0"/>
              <a:t>:             electron </a:t>
            </a:r>
            <a:r>
              <a:rPr lang="en-US" sz="2000" dirty="0" smtClean="0"/>
              <a:t>reconstructed momentum                [MeV/c]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Angular variables</a:t>
            </a:r>
          </a:p>
          <a:p>
            <a:r>
              <a:rPr lang="en-US" sz="2000" dirty="0" err="1" smtClean="0"/>
              <a:t>h_spec_th</a:t>
            </a:r>
            <a:r>
              <a:rPr lang="en-US" sz="2000" dirty="0" smtClean="0"/>
              <a:t>:   </a:t>
            </a:r>
            <a:r>
              <a:rPr lang="en-US" sz="2000" dirty="0" smtClean="0"/>
              <a:t>hadron spectrometer central angle</a:t>
            </a:r>
            <a:endParaRPr lang="en-US" sz="2000" dirty="0" smtClean="0"/>
          </a:p>
          <a:p>
            <a:r>
              <a:rPr lang="en-US" sz="2000" dirty="0" err="1" smtClean="0"/>
              <a:t>theta_pi</a:t>
            </a:r>
            <a:r>
              <a:rPr lang="en-US" sz="2000" dirty="0" smtClean="0"/>
              <a:t>:      </a:t>
            </a:r>
            <a:r>
              <a:rPr lang="en-US" sz="2000" dirty="0" smtClean="0"/>
              <a:t>hadron generated in-plane angle</a:t>
            </a:r>
            <a:endParaRPr lang="en-US" sz="2000" dirty="0" smtClean="0"/>
          </a:p>
          <a:p>
            <a:r>
              <a:rPr lang="en-US" sz="2000" dirty="0" err="1" smtClean="0"/>
              <a:t>theta_p</a:t>
            </a:r>
            <a:r>
              <a:rPr lang="en-US" sz="2000" dirty="0" smtClean="0"/>
              <a:t>:       </a:t>
            </a:r>
            <a:r>
              <a:rPr lang="en-US" sz="2000" dirty="0" smtClean="0"/>
              <a:t>hadron reconstructed in-plane angle</a:t>
            </a:r>
            <a:endParaRPr lang="en-US" sz="2000" dirty="0" smtClean="0"/>
          </a:p>
          <a:p>
            <a:r>
              <a:rPr lang="en-US" sz="2000" dirty="0" err="1" smtClean="0"/>
              <a:t>e_spec_th</a:t>
            </a:r>
            <a:r>
              <a:rPr lang="en-US" sz="2000" dirty="0" smtClean="0"/>
              <a:t>:  </a:t>
            </a:r>
            <a:r>
              <a:rPr lang="en-US" sz="2000" dirty="0" smtClean="0"/>
              <a:t>electron spectrometer central angle             [degrees]</a:t>
            </a:r>
          </a:p>
          <a:p>
            <a:r>
              <a:rPr lang="en-US" sz="2000" dirty="0" err="1" smtClean="0"/>
              <a:t>theta_ei</a:t>
            </a:r>
            <a:r>
              <a:rPr lang="en-US" sz="2000" dirty="0" smtClean="0"/>
              <a:t>:      electron generated in-plane angle                 [degrees]</a:t>
            </a:r>
          </a:p>
          <a:p>
            <a:r>
              <a:rPr lang="en-US" sz="2000" dirty="0" err="1" smtClean="0"/>
              <a:t>theta_e</a:t>
            </a:r>
            <a:r>
              <a:rPr lang="en-US" sz="2000" dirty="0" smtClean="0"/>
              <a:t>:       electron reconstructed in-plane angle          [degrees]</a:t>
            </a:r>
          </a:p>
          <a:p>
            <a:r>
              <a:rPr lang="en-US" sz="2000" dirty="0" err="1" smtClean="0"/>
              <a:t>theta_rq</a:t>
            </a:r>
            <a:r>
              <a:rPr lang="en-US" sz="2000" dirty="0" smtClean="0"/>
              <a:t>:     recoil-q angle                                                      [degrees]</a:t>
            </a:r>
          </a:p>
          <a:p>
            <a:endParaRPr lang="en-US" sz="2000" dirty="0"/>
          </a:p>
          <a:p>
            <a:r>
              <a:rPr lang="en-US" sz="2000" b="1" dirty="0" smtClean="0"/>
              <a:t>Other variables</a:t>
            </a:r>
          </a:p>
          <a:p>
            <a:r>
              <a:rPr lang="en-US" sz="2000" dirty="0" err="1" smtClean="0"/>
              <a:t>xB</a:t>
            </a:r>
            <a:r>
              <a:rPr lang="en-US" sz="2000" dirty="0" smtClean="0"/>
              <a:t>: </a:t>
            </a:r>
            <a:r>
              <a:rPr lang="en-US" sz="2000" dirty="0" err="1" smtClean="0"/>
              <a:t>Bjorken</a:t>
            </a:r>
            <a:r>
              <a:rPr lang="en-US" sz="2000" dirty="0" smtClean="0"/>
              <a:t> scaling variable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7331" y="314218"/>
            <a:ext cx="8430873" cy="23700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331" y="2836638"/>
            <a:ext cx="8430873" cy="262357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331" y="5604245"/>
            <a:ext cx="8430873" cy="96423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5-30 at 10.3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36" y="477079"/>
            <a:ext cx="4616968" cy="2036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7331" y="261842"/>
            <a:ext cx="8430873" cy="23700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8264" y="356779"/>
            <a:ext cx="3522086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Generated and reconstructed, proton and electron in-plane angles (</a:t>
            </a:r>
            <a:r>
              <a:rPr lang="en-US" sz="2800" dirty="0" err="1" smtClean="0"/>
              <a:t>theta_pi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 smtClean="0"/>
              <a:t>theta_p</a:t>
            </a:r>
            <a:r>
              <a:rPr lang="en-US" sz="2800" dirty="0" smtClean="0"/>
              <a:t>, </a:t>
            </a:r>
            <a:r>
              <a:rPr lang="en-US" sz="2800" dirty="0" err="1" smtClean="0"/>
              <a:t>theta_ei</a:t>
            </a:r>
            <a:r>
              <a:rPr lang="en-US" sz="2800" dirty="0" smtClean="0"/>
              <a:t>, </a:t>
            </a:r>
            <a:r>
              <a:rPr lang="en-US" sz="2800" dirty="0" err="1" smtClean="0"/>
              <a:t>theta_e</a:t>
            </a:r>
            <a:r>
              <a:rPr lang="en-US" sz="2800" dirty="0" smtClean="0"/>
              <a:t>)</a:t>
            </a:r>
          </a:p>
        </p:txBody>
      </p:sp>
      <p:pic>
        <p:nvPicPr>
          <p:cNvPr id="55" name="Picture 54" descr="Screen Shot 2017-05-30 at 10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98" y="2820668"/>
            <a:ext cx="3808955" cy="88087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27331" y="2753307"/>
            <a:ext cx="8430873" cy="224231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9345" y="2820668"/>
            <a:ext cx="3031087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Generated and reconstructed, proton and electron momenta (</a:t>
            </a:r>
            <a:r>
              <a:rPr lang="en-US" sz="2800" dirty="0" err="1" smtClean="0"/>
              <a:t>h_pfi</a:t>
            </a:r>
            <a:r>
              <a:rPr lang="en-US" sz="2800" dirty="0" smtClean="0"/>
              <a:t>, </a:t>
            </a:r>
            <a:r>
              <a:rPr lang="en-US" sz="2800" dirty="0" err="1" smtClean="0"/>
              <a:t>h_pf</a:t>
            </a:r>
            <a:r>
              <a:rPr lang="en-US" sz="2800" dirty="0" smtClean="0"/>
              <a:t>, </a:t>
            </a:r>
            <a:r>
              <a:rPr lang="en-US" sz="2800" dirty="0" err="1" smtClean="0"/>
              <a:t>e_pfi</a:t>
            </a:r>
            <a:r>
              <a:rPr lang="en-US" sz="2800" dirty="0" smtClean="0"/>
              <a:t>, </a:t>
            </a:r>
            <a:r>
              <a:rPr lang="en-US" sz="2800" dirty="0" err="1" smtClean="0"/>
              <a:t>e_pf</a:t>
            </a:r>
            <a:r>
              <a:rPr lang="en-US" sz="2800" dirty="0" smtClean="0"/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73145" y="3701540"/>
            <a:ext cx="425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All the variables with subscript C denote spectrometer central parameters.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All the variables starting with e_ (h_) denote electron (hadron) arm variables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24554" y="5106673"/>
            <a:ext cx="8430873" cy="158644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4080" y="5221821"/>
            <a:ext cx="3577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θrq</a:t>
            </a:r>
            <a:r>
              <a:rPr lang="en-US" sz="2800" dirty="0" smtClean="0"/>
              <a:t> = </a:t>
            </a:r>
            <a:r>
              <a:rPr lang="en-US" sz="2800" dirty="0" err="1" smtClean="0"/>
              <a:t>acos</a:t>
            </a:r>
            <a:r>
              <a:rPr lang="en-US" sz="2800" dirty="0" smtClean="0"/>
              <a:t>(-</a:t>
            </a:r>
            <a:r>
              <a:rPr lang="en-US" sz="2800" dirty="0" err="1" smtClean="0"/>
              <a:t>PmPar</a:t>
            </a:r>
            <a:r>
              <a:rPr lang="en-US" sz="2800" dirty="0" smtClean="0"/>
              <a:t>/Pm)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399345" y="5585213"/>
            <a:ext cx="2854329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Recoil – q angle (</a:t>
            </a:r>
            <a:r>
              <a:rPr lang="en-US" sz="2800" dirty="0" err="1" smtClean="0"/>
              <a:t>theta_rq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3941066" y="5746526"/>
            <a:ext cx="47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Pm: Missing momentum magnitude</a:t>
            </a:r>
          </a:p>
          <a:p>
            <a:r>
              <a:rPr lang="en-US" dirty="0" err="1" smtClean="0"/>
              <a:t>PmPar</a:t>
            </a:r>
            <a:r>
              <a:rPr lang="en-US" dirty="0" smtClean="0"/>
              <a:t>: Missing momentum component parallel to the q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95" r="67108" b="15961"/>
          <a:stretch/>
        </p:blipFill>
        <p:spPr>
          <a:xfrm>
            <a:off x="349257" y="4252015"/>
            <a:ext cx="1518585" cy="573253"/>
          </a:xfrm>
          <a:prstGeom prst="rect">
            <a:avLst/>
          </a:prstGeom>
        </p:spPr>
      </p:pic>
      <p:pic>
        <p:nvPicPr>
          <p:cNvPr id="2" name="Picture 1" descr="Screen Shot 2017-05-30 at 10.3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36" y="477079"/>
            <a:ext cx="4616968" cy="2036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41236" y="261842"/>
            <a:ext cx="4616968" cy="23700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257" y="2880688"/>
            <a:ext cx="876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limit where </a:t>
            </a:r>
            <a:r>
              <a:rPr lang="en-US" dirty="0" err="1" smtClean="0"/>
              <a:t>xptar</a:t>
            </a:r>
            <a:r>
              <a:rPr lang="en-US" dirty="0" smtClean="0"/>
              <a:t> and </a:t>
            </a:r>
            <a:r>
              <a:rPr lang="en-US" dirty="0" err="1" smtClean="0"/>
              <a:t>yptar</a:t>
            </a:r>
            <a:r>
              <a:rPr lang="en-US" dirty="0" smtClean="0"/>
              <a:t> are small (as is the case most of the time), the denominator can be neglected. Also: </a:t>
            </a:r>
            <a:r>
              <a:rPr lang="en-US" dirty="0" err="1" smtClean="0"/>
              <a:t>yptar≈sin</a:t>
            </a:r>
            <a:r>
              <a:rPr lang="en-US" dirty="0" smtClean="0"/>
              <a:t>(</a:t>
            </a:r>
            <a:r>
              <a:rPr lang="en-US" dirty="0" err="1" smtClean="0"/>
              <a:t>yptar</a:t>
            </a:r>
            <a:r>
              <a:rPr lang="en-US" dirty="0" smtClean="0"/>
              <a:t>) and 1</a:t>
            </a:r>
            <a:r>
              <a:rPr lang="en-US" dirty="0" smtClean="0"/>
              <a:t>≈cos(</a:t>
            </a:r>
            <a:r>
              <a:rPr lang="en-US" dirty="0" err="1" smtClean="0"/>
              <a:t>yptar</a:t>
            </a:r>
            <a:r>
              <a:rPr lang="en-US" dirty="0" smtClean="0"/>
              <a:t>). Thus:</a:t>
            </a:r>
            <a:endParaRPr lang="en-US" dirty="0"/>
          </a:p>
        </p:txBody>
      </p:sp>
      <p:pic>
        <p:nvPicPr>
          <p:cNvPr id="6" name="Picture 5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08" b="71856"/>
          <a:stretch/>
        </p:blipFill>
        <p:spPr>
          <a:xfrm>
            <a:off x="340657" y="3697241"/>
            <a:ext cx="1518585" cy="573253"/>
          </a:xfrm>
          <a:prstGeom prst="rect">
            <a:avLst/>
          </a:prstGeom>
        </p:spPr>
      </p:pic>
      <p:pic>
        <p:nvPicPr>
          <p:cNvPr id="7" name="Picture 6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4" b="81448"/>
          <a:stretch/>
        </p:blipFill>
        <p:spPr>
          <a:xfrm>
            <a:off x="1894866" y="3892606"/>
            <a:ext cx="2910359" cy="377888"/>
          </a:xfrm>
          <a:prstGeom prst="rect">
            <a:avLst/>
          </a:prstGeom>
        </p:spPr>
      </p:pic>
      <p:pic>
        <p:nvPicPr>
          <p:cNvPr id="8" name="Picture 7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3" t="52302" b="30392"/>
          <a:stretch/>
        </p:blipFill>
        <p:spPr>
          <a:xfrm>
            <a:off x="1846148" y="4360095"/>
            <a:ext cx="2949641" cy="352493"/>
          </a:xfrm>
          <a:prstGeom prst="rect">
            <a:avLst/>
          </a:prstGeom>
        </p:spPr>
      </p:pic>
      <p:pic>
        <p:nvPicPr>
          <p:cNvPr id="9" name="Picture 8" descr="Screen Shot 2017-05-30 at 10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99" y="4048244"/>
            <a:ext cx="209129" cy="174274"/>
          </a:xfrm>
          <a:prstGeom prst="rect">
            <a:avLst/>
          </a:prstGeom>
        </p:spPr>
      </p:pic>
      <p:pic>
        <p:nvPicPr>
          <p:cNvPr id="10" name="Picture 9" descr="Screen Shot 2017-05-30 at 10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47" y="4480174"/>
            <a:ext cx="209129" cy="174274"/>
          </a:xfrm>
          <a:prstGeom prst="rect">
            <a:avLst/>
          </a:prstGeom>
        </p:spPr>
      </p:pic>
      <p:pic>
        <p:nvPicPr>
          <p:cNvPr id="11" name="Picture 10" descr="Screen Shot 2017-05-30 at 10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48" y="4048244"/>
            <a:ext cx="209129" cy="174274"/>
          </a:xfrm>
          <a:prstGeom prst="rect">
            <a:avLst/>
          </a:prstGeom>
        </p:spPr>
      </p:pic>
      <p:pic>
        <p:nvPicPr>
          <p:cNvPr id="12" name="Picture 11" descr="Screen Shot 2017-05-30 at 10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96" y="4480174"/>
            <a:ext cx="209129" cy="174274"/>
          </a:xfrm>
          <a:prstGeom prst="rect">
            <a:avLst/>
          </a:prstGeom>
        </p:spPr>
      </p:pic>
      <p:pic>
        <p:nvPicPr>
          <p:cNvPr id="13" name="Picture 12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 t="-117" r="47677" b="81565"/>
          <a:stretch/>
        </p:blipFill>
        <p:spPr>
          <a:xfrm>
            <a:off x="4736377" y="3892606"/>
            <a:ext cx="716117" cy="377888"/>
          </a:xfrm>
          <a:prstGeom prst="rect">
            <a:avLst/>
          </a:prstGeom>
        </p:spPr>
      </p:pic>
      <p:pic>
        <p:nvPicPr>
          <p:cNvPr id="14" name="Picture 13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 t="-117" r="47677" b="81565"/>
          <a:stretch/>
        </p:blipFill>
        <p:spPr>
          <a:xfrm>
            <a:off x="4736377" y="4334700"/>
            <a:ext cx="716117" cy="377888"/>
          </a:xfrm>
          <a:prstGeom prst="rect">
            <a:avLst/>
          </a:prstGeom>
        </p:spPr>
      </p:pic>
      <p:pic>
        <p:nvPicPr>
          <p:cNvPr id="15" name="Picture 14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 t="-117" r="53688" b="82559"/>
          <a:stretch/>
        </p:blipFill>
        <p:spPr>
          <a:xfrm>
            <a:off x="5452495" y="3899356"/>
            <a:ext cx="438580" cy="357628"/>
          </a:xfrm>
          <a:prstGeom prst="rect">
            <a:avLst/>
          </a:prstGeom>
        </p:spPr>
      </p:pic>
      <p:pic>
        <p:nvPicPr>
          <p:cNvPr id="16" name="Picture 15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 t="-117" r="53688" b="82559"/>
          <a:stretch/>
        </p:blipFill>
        <p:spPr>
          <a:xfrm>
            <a:off x="5452495" y="4326315"/>
            <a:ext cx="438580" cy="357628"/>
          </a:xfrm>
          <a:prstGeom prst="rect">
            <a:avLst/>
          </a:prstGeom>
        </p:spPr>
      </p:pic>
      <p:pic>
        <p:nvPicPr>
          <p:cNvPr id="17" name="Picture 16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5" t="52302" r="22598" b="30392"/>
          <a:stretch/>
        </p:blipFill>
        <p:spPr>
          <a:xfrm>
            <a:off x="5904587" y="4360095"/>
            <a:ext cx="905280" cy="352493"/>
          </a:xfrm>
          <a:prstGeom prst="rect">
            <a:avLst/>
          </a:prstGeom>
        </p:spPr>
      </p:pic>
      <p:pic>
        <p:nvPicPr>
          <p:cNvPr id="19" name="Picture 18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2" r="5057" b="81448"/>
          <a:stretch/>
        </p:blipFill>
        <p:spPr>
          <a:xfrm>
            <a:off x="8311252" y="3867609"/>
            <a:ext cx="751704" cy="377888"/>
          </a:xfrm>
          <a:prstGeom prst="rect">
            <a:avLst/>
          </a:prstGeom>
        </p:spPr>
      </p:pic>
      <p:pic>
        <p:nvPicPr>
          <p:cNvPr id="20" name="Picture 19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411" r="22883" b="81448"/>
          <a:stretch/>
        </p:blipFill>
        <p:spPr>
          <a:xfrm>
            <a:off x="5891075" y="4002834"/>
            <a:ext cx="905280" cy="267660"/>
          </a:xfrm>
          <a:prstGeom prst="rect">
            <a:avLst/>
          </a:prstGeom>
        </p:spPr>
      </p:pic>
      <p:pic>
        <p:nvPicPr>
          <p:cNvPr id="21" name="Picture 20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4" t="5247" r="41905" b="81448"/>
          <a:stretch/>
        </p:blipFill>
        <p:spPr>
          <a:xfrm>
            <a:off x="6796355" y="4008256"/>
            <a:ext cx="256722" cy="271021"/>
          </a:xfrm>
          <a:prstGeom prst="rect">
            <a:avLst/>
          </a:prstGeom>
        </p:spPr>
      </p:pic>
      <p:pic>
        <p:nvPicPr>
          <p:cNvPr id="22" name="Picture 21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52302" r="42301" b="30392"/>
          <a:stretch/>
        </p:blipFill>
        <p:spPr>
          <a:xfrm>
            <a:off x="6796355" y="4373605"/>
            <a:ext cx="229698" cy="352493"/>
          </a:xfrm>
          <a:prstGeom prst="rect">
            <a:avLst/>
          </a:prstGeom>
        </p:spPr>
      </p:pic>
      <p:pic>
        <p:nvPicPr>
          <p:cNvPr id="23" name="Picture 22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2" r="13402" b="81448"/>
          <a:stretch/>
        </p:blipFill>
        <p:spPr>
          <a:xfrm>
            <a:off x="7026053" y="3901389"/>
            <a:ext cx="366407" cy="377888"/>
          </a:xfrm>
          <a:prstGeom prst="rect">
            <a:avLst/>
          </a:prstGeom>
        </p:spPr>
      </p:pic>
      <p:pic>
        <p:nvPicPr>
          <p:cNvPr id="24" name="Picture 23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2" r="13402" b="81448"/>
          <a:stretch/>
        </p:blipFill>
        <p:spPr>
          <a:xfrm>
            <a:off x="7053077" y="4348210"/>
            <a:ext cx="366407" cy="377888"/>
          </a:xfrm>
          <a:prstGeom prst="rect">
            <a:avLst/>
          </a:prstGeom>
        </p:spPr>
      </p:pic>
      <p:pic>
        <p:nvPicPr>
          <p:cNvPr id="25" name="Picture 24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5" t="52302" r="22598" b="30392"/>
          <a:stretch/>
        </p:blipFill>
        <p:spPr>
          <a:xfrm>
            <a:off x="7419484" y="4373605"/>
            <a:ext cx="905280" cy="352493"/>
          </a:xfrm>
          <a:prstGeom prst="rect">
            <a:avLst/>
          </a:prstGeom>
        </p:spPr>
      </p:pic>
      <p:pic>
        <p:nvPicPr>
          <p:cNvPr id="26" name="Picture 25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411" r="22883" b="81448"/>
          <a:stretch/>
        </p:blipFill>
        <p:spPr>
          <a:xfrm>
            <a:off x="7392460" y="3991347"/>
            <a:ext cx="905280" cy="267660"/>
          </a:xfrm>
          <a:prstGeom prst="rect">
            <a:avLst/>
          </a:prstGeom>
        </p:spPr>
      </p:pic>
      <p:pic>
        <p:nvPicPr>
          <p:cNvPr id="27" name="Picture 26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2" r="5057" b="81448"/>
          <a:stretch/>
        </p:blipFill>
        <p:spPr>
          <a:xfrm>
            <a:off x="8324764" y="4360095"/>
            <a:ext cx="751704" cy="377888"/>
          </a:xfrm>
          <a:prstGeom prst="rect">
            <a:avLst/>
          </a:prstGeom>
        </p:spPr>
      </p:pic>
      <p:pic>
        <p:nvPicPr>
          <p:cNvPr id="28" name="Picture 27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95" r="67108" b="15961"/>
          <a:stretch/>
        </p:blipFill>
        <p:spPr>
          <a:xfrm>
            <a:off x="376281" y="5958062"/>
            <a:ext cx="1518585" cy="573253"/>
          </a:xfrm>
          <a:prstGeom prst="rect">
            <a:avLst/>
          </a:prstGeom>
        </p:spPr>
      </p:pic>
      <p:pic>
        <p:nvPicPr>
          <p:cNvPr id="29" name="Picture 28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08" b="71856"/>
          <a:stretch/>
        </p:blipFill>
        <p:spPr>
          <a:xfrm>
            <a:off x="367681" y="5233066"/>
            <a:ext cx="1518585" cy="573253"/>
          </a:xfrm>
          <a:prstGeom prst="rect">
            <a:avLst/>
          </a:prstGeom>
        </p:spPr>
      </p:pic>
      <p:pic>
        <p:nvPicPr>
          <p:cNvPr id="30" name="Picture 29" descr="Screen Shot 2017-05-30 at 10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23" y="5584069"/>
            <a:ext cx="209129" cy="174274"/>
          </a:xfrm>
          <a:prstGeom prst="rect">
            <a:avLst/>
          </a:prstGeom>
        </p:spPr>
      </p:pic>
      <p:pic>
        <p:nvPicPr>
          <p:cNvPr id="31" name="Picture 30" descr="Screen Shot 2017-05-30 at 10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71" y="6186221"/>
            <a:ext cx="209129" cy="174274"/>
          </a:xfrm>
          <a:prstGeom prst="rect">
            <a:avLst/>
          </a:prstGeom>
        </p:spPr>
      </p:pic>
      <p:pic>
        <p:nvPicPr>
          <p:cNvPr id="32" name="Picture 31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 t="-117" r="53688" b="82559"/>
          <a:stretch/>
        </p:blipFill>
        <p:spPr>
          <a:xfrm>
            <a:off x="1900196" y="5400715"/>
            <a:ext cx="438580" cy="357628"/>
          </a:xfrm>
          <a:prstGeom prst="rect">
            <a:avLst/>
          </a:prstGeom>
        </p:spPr>
      </p:pic>
      <p:pic>
        <p:nvPicPr>
          <p:cNvPr id="33" name="Picture 32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 t="-117" r="53688" b="82559"/>
          <a:stretch/>
        </p:blipFill>
        <p:spPr>
          <a:xfrm>
            <a:off x="1901457" y="6046491"/>
            <a:ext cx="438580" cy="3576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53243" y="5427735"/>
            <a:ext cx="25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57704" y="6060001"/>
            <a:ext cx="25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pic>
        <p:nvPicPr>
          <p:cNvPr id="36" name="Picture 35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5" r="5057" b="81448"/>
          <a:stretch/>
        </p:blipFill>
        <p:spPr>
          <a:xfrm>
            <a:off x="2440343" y="5422145"/>
            <a:ext cx="351723" cy="377888"/>
          </a:xfrm>
          <a:prstGeom prst="rect">
            <a:avLst/>
          </a:prstGeom>
        </p:spPr>
      </p:pic>
      <p:pic>
        <p:nvPicPr>
          <p:cNvPr id="37" name="Picture 36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5" r="5057" b="81448"/>
          <a:stretch/>
        </p:blipFill>
        <p:spPr>
          <a:xfrm>
            <a:off x="2440343" y="6060001"/>
            <a:ext cx="351723" cy="377888"/>
          </a:xfrm>
          <a:prstGeom prst="rect">
            <a:avLst/>
          </a:prstGeom>
        </p:spPr>
      </p:pic>
      <p:pic>
        <p:nvPicPr>
          <p:cNvPr id="38" name="Picture 37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52302" r="42301" b="30392"/>
          <a:stretch/>
        </p:blipFill>
        <p:spPr>
          <a:xfrm>
            <a:off x="2677217" y="5430013"/>
            <a:ext cx="229698" cy="352493"/>
          </a:xfrm>
          <a:prstGeom prst="rect">
            <a:avLst/>
          </a:prstGeom>
        </p:spPr>
      </p:pic>
      <p:pic>
        <p:nvPicPr>
          <p:cNvPr id="39" name="Picture 38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4" t="5247" r="41905" b="81448"/>
          <a:stretch/>
        </p:blipFill>
        <p:spPr>
          <a:xfrm>
            <a:off x="2677219" y="6174734"/>
            <a:ext cx="256722" cy="271021"/>
          </a:xfrm>
          <a:prstGeom prst="rect">
            <a:avLst/>
          </a:prstGeom>
        </p:spPr>
      </p:pic>
      <p:pic>
        <p:nvPicPr>
          <p:cNvPr id="40" name="Picture 39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5" t="52302" r="22598" b="30392"/>
          <a:stretch/>
        </p:blipFill>
        <p:spPr>
          <a:xfrm>
            <a:off x="2933941" y="6093262"/>
            <a:ext cx="905280" cy="352493"/>
          </a:xfrm>
          <a:prstGeom prst="rect">
            <a:avLst/>
          </a:prstGeom>
        </p:spPr>
      </p:pic>
      <p:pic>
        <p:nvPicPr>
          <p:cNvPr id="41" name="Picture 40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411" r="22883" b="81448"/>
          <a:stretch/>
        </p:blipFill>
        <p:spPr>
          <a:xfrm>
            <a:off x="2906915" y="5513662"/>
            <a:ext cx="905280" cy="26766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98378" y="5428039"/>
            <a:ext cx="328089" cy="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44635" y="6079916"/>
            <a:ext cx="328089" cy="3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4" name="Picture 43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1" r="67108" b="71856"/>
          <a:stretch/>
        </p:blipFill>
        <p:spPr>
          <a:xfrm>
            <a:off x="5198909" y="5185090"/>
            <a:ext cx="1013935" cy="573253"/>
          </a:xfrm>
          <a:prstGeom prst="rect">
            <a:avLst/>
          </a:prstGeom>
        </p:spPr>
      </p:pic>
      <p:pic>
        <p:nvPicPr>
          <p:cNvPr id="45" name="Picture 44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55895" r="67108" b="15961"/>
          <a:stretch/>
        </p:blipFill>
        <p:spPr>
          <a:xfrm>
            <a:off x="5198909" y="5899594"/>
            <a:ext cx="1013935" cy="573253"/>
          </a:xfrm>
          <a:prstGeom prst="rect">
            <a:avLst/>
          </a:prstGeom>
        </p:spPr>
      </p:pic>
      <p:pic>
        <p:nvPicPr>
          <p:cNvPr id="46" name="Picture 45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5" r="5057" b="81448"/>
          <a:stretch/>
        </p:blipFill>
        <p:spPr>
          <a:xfrm>
            <a:off x="6212844" y="5372232"/>
            <a:ext cx="351723" cy="377888"/>
          </a:xfrm>
          <a:prstGeom prst="rect">
            <a:avLst/>
          </a:prstGeom>
        </p:spPr>
      </p:pic>
      <p:pic>
        <p:nvPicPr>
          <p:cNvPr id="47" name="Picture 46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5" r="5057" b="81448"/>
          <a:stretch/>
        </p:blipFill>
        <p:spPr>
          <a:xfrm>
            <a:off x="6212844" y="6010088"/>
            <a:ext cx="351723" cy="377888"/>
          </a:xfrm>
          <a:prstGeom prst="rect">
            <a:avLst/>
          </a:prstGeom>
        </p:spPr>
      </p:pic>
      <p:pic>
        <p:nvPicPr>
          <p:cNvPr id="48" name="Picture 47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52302" r="42301" b="30392"/>
          <a:stretch/>
        </p:blipFill>
        <p:spPr>
          <a:xfrm>
            <a:off x="6449718" y="5380100"/>
            <a:ext cx="229698" cy="352493"/>
          </a:xfrm>
          <a:prstGeom prst="rect">
            <a:avLst/>
          </a:prstGeom>
        </p:spPr>
      </p:pic>
      <p:pic>
        <p:nvPicPr>
          <p:cNvPr id="49" name="Picture 48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4" t="5247" r="41905" b="81448"/>
          <a:stretch/>
        </p:blipFill>
        <p:spPr>
          <a:xfrm>
            <a:off x="6449720" y="6124821"/>
            <a:ext cx="256722" cy="271021"/>
          </a:xfrm>
          <a:prstGeom prst="rect">
            <a:avLst/>
          </a:prstGeom>
        </p:spPr>
      </p:pic>
      <p:pic>
        <p:nvPicPr>
          <p:cNvPr id="50" name="Picture 49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5" t="52302" r="22598" b="30392"/>
          <a:stretch/>
        </p:blipFill>
        <p:spPr>
          <a:xfrm>
            <a:off x="6706442" y="6043349"/>
            <a:ext cx="905280" cy="352493"/>
          </a:xfrm>
          <a:prstGeom prst="rect">
            <a:avLst/>
          </a:prstGeom>
        </p:spPr>
      </p:pic>
      <p:pic>
        <p:nvPicPr>
          <p:cNvPr id="51" name="Picture 50" descr="Screen Shot 2017-05-30 at 10.31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411" r="22883" b="81448"/>
          <a:stretch/>
        </p:blipFill>
        <p:spPr>
          <a:xfrm>
            <a:off x="6679416" y="5463749"/>
            <a:ext cx="905280" cy="26766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083976" y="5233065"/>
            <a:ext cx="2644680" cy="129824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4932" y="478002"/>
            <a:ext cx="3831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Approximation for the in-plane angle equation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108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306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Reynier Cruz Torres</dc:creator>
  <cp:lastModifiedBy>Reynier Cruz Torres</cp:lastModifiedBy>
  <cp:revision>7</cp:revision>
  <dcterms:created xsi:type="dcterms:W3CDTF">2017-05-31T00:49:29Z</dcterms:created>
  <dcterms:modified xsi:type="dcterms:W3CDTF">2017-05-31T04:25:59Z</dcterms:modified>
</cp:coreProperties>
</file>