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4" r:id="rId21"/>
    <p:sldId id="261" r:id="rId22"/>
    <p:sldId id="28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08" userDrawn="1">
          <p15:clr>
            <a:srgbClr val="A4A3A4"/>
          </p15:clr>
        </p15:guide>
        <p15:guide id="4" pos="3672" userDrawn="1">
          <p15:clr>
            <a:srgbClr val="A4A3A4"/>
          </p15:clr>
        </p15:guide>
        <p15:guide id="5" pos="456" userDrawn="1">
          <p15:clr>
            <a:srgbClr val="A4A3A4"/>
          </p15:clr>
        </p15:guide>
        <p15:guide id="6" pos="7296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372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7"/>
    <a:srgbClr val="024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-96"/>
      </p:cViewPr>
      <p:guideLst>
        <p:guide orient="horz" pos="2160"/>
        <p:guide pos="3840"/>
        <p:guide pos="4008"/>
        <p:guide pos="3672"/>
        <p:guide pos="456"/>
        <p:guide pos="7296"/>
        <p:guide orient="horz" pos="3072"/>
        <p:guide orient="horz" pos="3720"/>
        <p:guide orient="horz" pos="1080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DD93-035D-40B6-ABBC-990747725CFB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1CA45-785E-4BD1-BFB1-FB14A0B95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5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12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5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8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8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8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49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75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58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5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6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0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64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7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1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1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4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1CA45-785E-4BD1-BFB1-FB14A0B95B1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4DEF7-061B-4F82-8EDD-76AD7E925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47ACD-D7E5-4485-863E-9C683170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727E9-55FB-4B99-B59A-234BEE0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231F3-BF99-4682-A929-7E66777A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A1A51-96B8-4CBC-A39B-5FC58355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D9858-AAFB-4D3E-B1B9-DEE553F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9153A7-D36B-42C5-AA91-22BE8879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54EBB-0730-44BC-93C8-602851B6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DF069-5C99-4306-AC13-96BB6925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1EBDA-9127-43BA-A7E3-8CC67B12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DA0786-CF5C-4712-BF6C-04927F595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C1BD36-1ECB-41B1-8BF4-BC992641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1A511-2A53-4BE1-B394-E3CC21D4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3F6D2-5791-4DC3-B829-C7DFBA93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701D6-023E-4E9F-9438-31749616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A914-5E8A-4FB3-9DDB-83670E17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4FB3A-2532-42D0-91D0-87C451F8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2B6C5-A7BB-4D0E-AD72-771E4A64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27E1E-AA8A-4A91-8DF7-3BEC62F1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9772B1-8D26-4E58-AB86-3437E2E6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6B71D-3C8B-4E89-8A42-1C6E393E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3105FF-7C28-4FB5-8CDF-5113331C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D31B5-6AE5-4DC5-AE4B-0CBBAD4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30102-8E43-4866-8039-74CCCDC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96300-B881-49DD-9011-D3738035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B8255-E187-4409-893A-5D0A59D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5CE41-D220-4B05-985F-42274F23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00B8D5-2139-412C-872A-07B8C701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669FC9-231B-4756-A6FE-D8AF5BCE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945F9-EFCC-4579-995A-85EDFB95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0E3AE-C00A-48E9-A773-7533CCAF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91C23-80E8-418D-A057-ABD0435F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456C5-45B2-4A44-B034-0096E5F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91B68-4DA8-4A27-82D0-3E547396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D68540-26AB-4C3A-906C-56F730BD2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EEE757-136D-46FB-A3B0-C1C83353F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CDFC70-3E80-4980-A16B-DB72075E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AC636E-1098-4783-A6F6-D6CDCBB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94F3AF-CA51-4A43-8E77-9D29FFC4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571C-2EDF-4BBA-9095-3AA6B749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B38E3F-02AD-4EB2-A89F-12CFB84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F919B7-219F-41DE-BD98-5F03CA53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2286D4-972F-4350-85C5-21DD6D26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72991A-A080-408F-84FC-1DBB8B9C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38BACB-99BA-4D99-BC0C-28520500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8C25AE-C263-4ABD-B28A-A80CC18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3B24-8AD8-4EE6-9A18-8165521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F9F89-32E6-4257-A8A8-3D1C3875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71515B-2E11-4014-A02A-A15489CA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94AB7A-9636-4EE0-9D1B-6F37D73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3433B-BD6A-4B1F-B5B4-FFD96D98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6F9747-9BAA-4969-991F-CE38AD50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C8226-7D23-4ED9-835D-E355AEC7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3BC16A-0B63-43D4-94B5-10DF62297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5DE96-5A8A-4450-A5A3-EB67A40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1063EE-A757-469D-B063-A96C36D1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44ECC-67A7-4556-B462-2468E6E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ECB765-AA0C-49D6-B90B-907BA17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1E2E-ECEB-422C-ABC6-A1428B83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2FA38-3D67-4334-81B7-BCE5727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35027-808C-44A8-A0C3-E2AD202E0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3B13-3B1F-4F76-8187-83FAC85D8908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3C14-B177-4358-AABC-6BC1DD3A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88D17-EB45-478A-808E-21E2193F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1220-2F5D-4E04-BEF7-F5D4833EB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01;p15">
            <a:extLst>
              <a:ext uri="{FF2B5EF4-FFF2-40B4-BE49-F238E27FC236}">
                <a16:creationId xmlns:a16="http://schemas.microsoft.com/office/drawing/2014/main" id="{606B3451-ECC5-4CB9-B982-1DF2691271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2317320" y="1926275"/>
            <a:ext cx="15868025" cy="5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9;p15">
            <a:extLst>
              <a:ext uri="{FF2B5EF4-FFF2-40B4-BE49-F238E27FC236}">
                <a16:creationId xmlns:a16="http://schemas.microsoft.com/office/drawing/2014/main" id="{93B7E0BE-E4B5-4B0F-8BC2-82A4A5E7A5E4}"/>
              </a:ext>
            </a:extLst>
          </p:cNvPr>
          <p:cNvSpPr txBox="1"/>
          <p:nvPr/>
        </p:nvSpPr>
        <p:spPr>
          <a:xfrm>
            <a:off x="592259" y="525139"/>
            <a:ext cx="1095944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Анонимный </a:t>
            </a:r>
            <a:r>
              <a:rPr lang="ru-RU" sz="5400" b="1" dirty="0" err="1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имиджборд</a:t>
            </a: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Mimesis</a:t>
            </a:r>
            <a:endParaRPr dirty="0"/>
          </a:p>
        </p:txBody>
      </p:sp>
      <p:sp>
        <p:nvSpPr>
          <p:cNvPr id="5" name="Google Shape;300;p15">
            <a:extLst>
              <a:ext uri="{FF2B5EF4-FFF2-40B4-BE49-F238E27FC236}">
                <a16:creationId xmlns:a16="http://schemas.microsoft.com/office/drawing/2014/main" id="{37DF6508-2861-4068-8C84-3E7A0D241915}"/>
              </a:ext>
            </a:extLst>
          </p:cNvPr>
          <p:cNvSpPr txBox="1"/>
          <p:nvPr/>
        </p:nvSpPr>
        <p:spPr>
          <a:xfrm>
            <a:off x="630239" y="2408479"/>
            <a:ext cx="456645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программирование и разработка ПО</a:t>
            </a:r>
            <a:endParaRPr lang="ru-RU" dirty="0"/>
          </a:p>
        </p:txBody>
      </p:sp>
      <p:sp>
        <p:nvSpPr>
          <p:cNvPr id="6" name="Google Shape;302;p15">
            <a:extLst>
              <a:ext uri="{FF2B5EF4-FFF2-40B4-BE49-F238E27FC236}">
                <a16:creationId xmlns:a16="http://schemas.microsoft.com/office/drawing/2014/main" id="{08E8B463-F38F-46ED-9F5D-E2C35F671A2A}"/>
              </a:ext>
            </a:extLst>
          </p:cNvPr>
          <p:cNvSpPr txBox="1"/>
          <p:nvPr/>
        </p:nvSpPr>
        <p:spPr>
          <a:xfrm>
            <a:off x="630239" y="4186464"/>
            <a:ext cx="28491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Студент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sym typeface="Raleway"/>
              </a:rPr>
              <a:t>Шкутан Максим Михайлович</a:t>
            </a:r>
            <a:endParaRPr dirty="0"/>
          </a:p>
        </p:txBody>
      </p:sp>
      <p:sp>
        <p:nvSpPr>
          <p:cNvPr id="7" name="Google Shape;303;p15">
            <a:extLst>
              <a:ext uri="{FF2B5EF4-FFF2-40B4-BE49-F238E27FC236}">
                <a16:creationId xmlns:a16="http://schemas.microsoft.com/office/drawing/2014/main" id="{B1E06655-709C-4FC7-BEBA-D6C89C627755}"/>
              </a:ext>
            </a:extLst>
          </p:cNvPr>
          <p:cNvSpPr txBox="1"/>
          <p:nvPr/>
        </p:nvSpPr>
        <p:spPr>
          <a:xfrm>
            <a:off x="623885" y="3502106"/>
            <a:ext cx="313849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Куратор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Кирносенко</a:t>
            </a: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Семён Игоревич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7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10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5212616" y="1433729"/>
            <a:ext cx="246117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Страница поиска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тредов</a:t>
            </a: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220B17-5FA3-445E-B852-B35E6180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155" y="2132053"/>
            <a:ext cx="8866094" cy="39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11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5212616" y="1433729"/>
            <a:ext cx="2703219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Страница просмотра доски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B963B4-039B-4C9F-B877-C9E2E2A6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883510"/>
            <a:ext cx="8404918" cy="43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12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069977" y="1424765"/>
            <a:ext cx="3422287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на странице просмотра доски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57A1A6-4779-4E14-AEA9-0A71FEC07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75" y="2038768"/>
            <a:ext cx="8928847" cy="44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13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695491" y="1433729"/>
            <a:ext cx="2697347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Страница просмотра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треда</a:t>
            </a: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69C860-3E36-4228-A25C-0506BD333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46" y="1945907"/>
            <a:ext cx="7732060" cy="43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14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574799" y="1433729"/>
            <a:ext cx="304240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Комментарии в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треде</a:t>
            </a: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E947E5-619B-4C60-B1C4-43969FBF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871" y="1806098"/>
            <a:ext cx="6472518" cy="43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0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15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574799" y="1433729"/>
            <a:ext cx="304240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Страница добавления маршрута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57E235-446D-4DD6-81C9-66A2D748F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76" y="1806099"/>
            <a:ext cx="4849658" cy="45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16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458379" y="1586134"/>
            <a:ext cx="3915321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Окно добавления опроса и окно жалобы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1852B-26D3-4298-BCE7-63D4C713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47" y="2113492"/>
            <a:ext cx="2525516" cy="36687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190030-20A7-4A02-83C3-475DB2D46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77" y="2086175"/>
            <a:ext cx="391532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17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574799" y="1433729"/>
            <a:ext cx="304240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Окно админ-панели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CEBBF8-7D36-4249-B789-23F48D9B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36" y="1850185"/>
            <a:ext cx="1047896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18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542506" y="1433729"/>
            <a:ext cx="3106986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Функционал админ-панели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F33609-E88D-403A-ACE5-A6DA0BB8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46" y="2009577"/>
            <a:ext cx="7049484" cy="1419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8D4259-9EAA-4A17-9A5C-AAC6CB779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46" y="3576163"/>
            <a:ext cx="706853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19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458380" y="1433729"/>
            <a:ext cx="3275239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Функционал админ-панели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9C58FC-0A26-4A38-BDCA-47807628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5" y="1806098"/>
            <a:ext cx="4854506" cy="41375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E1ADAF-BFCB-4B9C-996F-D2673C082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74" y="1806098"/>
            <a:ext cx="4730395" cy="41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8;p16">
            <a:extLst>
              <a:ext uri="{FF2B5EF4-FFF2-40B4-BE49-F238E27FC236}">
                <a16:creationId xmlns:a16="http://schemas.microsoft.com/office/drawing/2014/main" id="{A0163254-72CF-4AB1-83D7-68320F6E1EDC}"/>
              </a:ext>
            </a:extLst>
          </p:cNvPr>
          <p:cNvSpPr/>
          <p:nvPr/>
        </p:nvSpPr>
        <p:spPr>
          <a:xfrm>
            <a:off x="232833" y="261144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10;p16">
            <a:extLst>
              <a:ext uri="{FF2B5EF4-FFF2-40B4-BE49-F238E27FC236}">
                <a16:creationId xmlns:a16="http://schemas.microsoft.com/office/drawing/2014/main" id="{3E048260-2E38-45EB-8237-9DAFD8953D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2;p16">
            <a:extLst>
              <a:ext uri="{FF2B5EF4-FFF2-40B4-BE49-F238E27FC236}">
                <a16:creationId xmlns:a16="http://schemas.microsoft.com/office/drawing/2014/main" id="{813D123C-C1E9-4543-B88B-577EEE1D9E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2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47" name="Google Shape;309;p16">
            <a:extLst>
              <a:ext uri="{FF2B5EF4-FFF2-40B4-BE49-F238E27FC236}">
                <a16:creationId xmlns:a16="http://schemas.microsoft.com/office/drawing/2014/main" id="{79BF2C4F-B1E7-432A-AF18-ABB8F5A29C5B}"/>
              </a:ext>
            </a:extLst>
          </p:cNvPr>
          <p:cNvSpPr txBox="1"/>
          <p:nvPr/>
        </p:nvSpPr>
        <p:spPr>
          <a:xfrm>
            <a:off x="632275" y="635697"/>
            <a:ext cx="2301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Цель и задачи</a:t>
            </a:r>
            <a:endParaRPr dirty="0"/>
          </a:p>
        </p:txBody>
      </p:sp>
      <p:sp>
        <p:nvSpPr>
          <p:cNvPr id="48" name="Google Shape;311;p16">
            <a:extLst>
              <a:ext uri="{FF2B5EF4-FFF2-40B4-BE49-F238E27FC236}">
                <a16:creationId xmlns:a16="http://schemas.microsoft.com/office/drawing/2014/main" id="{468A4CE1-86ED-4EE6-B93C-A2EB77ED01E1}"/>
              </a:ext>
            </a:extLst>
          </p:cNvPr>
          <p:cNvSpPr txBox="1"/>
          <p:nvPr/>
        </p:nvSpPr>
        <p:spPr>
          <a:xfrm>
            <a:off x="622750" y="1611071"/>
            <a:ext cx="5206550" cy="261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Цель 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–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Разработать анонимный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имиджборд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M</a:t>
            </a:r>
            <a:r>
              <a:rPr lang="en-US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imesis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позволяющий пользователям: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Создавать и просматривать </a:t>
            </a:r>
            <a:r>
              <a:rPr lang="ru-RU" sz="1400" dirty="0" err="1">
                <a:solidFill>
                  <a:srgbClr val="333333"/>
                </a:solidFill>
                <a:latin typeface="Raleway"/>
                <a:sym typeface="Raleway"/>
              </a:rPr>
              <a:t>треды</a:t>
            </a:r>
            <a:endParaRPr lang="ru-RU" sz="1400" dirty="0">
              <a:solidFill>
                <a:srgbClr val="333333"/>
              </a:solidFill>
              <a:latin typeface="Raleway"/>
              <a:sym typeface="Raleway"/>
            </a:endParaRP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Комментирование </a:t>
            </a:r>
            <a:r>
              <a:rPr lang="ru-RU" sz="1400" dirty="0" err="1">
                <a:solidFill>
                  <a:srgbClr val="333333"/>
                </a:solidFill>
                <a:latin typeface="Raleway"/>
                <a:sym typeface="Raleway"/>
              </a:rPr>
              <a:t>тредов</a:t>
            </a:r>
            <a:endParaRPr lang="ru-RU" sz="1400" dirty="0">
              <a:solidFill>
                <a:srgbClr val="333333"/>
              </a:solidFill>
              <a:latin typeface="Raleway"/>
              <a:sym typeface="Raleway"/>
            </a:endParaRP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Загрузка и просмотр медиафайлов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Система реакций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Система опросов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Система жалоб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Админ-панель для суперпользователей</a:t>
            </a:r>
          </a:p>
        </p:txBody>
      </p:sp>
      <p:sp>
        <p:nvSpPr>
          <p:cNvPr id="7" name="Google Shape;311;p16">
            <a:extLst>
              <a:ext uri="{FF2B5EF4-FFF2-40B4-BE49-F238E27FC236}">
                <a16:creationId xmlns:a16="http://schemas.microsoft.com/office/drawing/2014/main" id="{C2496A33-E169-48CC-A85B-000CB543DBAB}"/>
              </a:ext>
            </a:extLst>
          </p:cNvPr>
          <p:cNvSpPr txBox="1"/>
          <p:nvPr/>
        </p:nvSpPr>
        <p:spPr>
          <a:xfrm>
            <a:off x="5886987" y="1656247"/>
            <a:ext cx="5206550" cy="17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Поставленные задачи:</a:t>
            </a:r>
          </a:p>
          <a:p>
            <a:pPr marL="3556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Проектирование и реализация структуры базы данных</a:t>
            </a:r>
          </a:p>
          <a:p>
            <a:pPr marL="3556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Реализация слоя сервисов</a:t>
            </a:r>
          </a:p>
          <a:p>
            <a:pPr marL="3556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Реализация </a:t>
            </a:r>
            <a:r>
              <a:rPr lang="en-US" sz="1400" dirty="0">
                <a:solidFill>
                  <a:srgbClr val="333333"/>
                </a:solidFill>
                <a:latin typeface="Raleway"/>
                <a:sym typeface="Raleway"/>
              </a:rPr>
              <a:t>API </a:t>
            </a: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и контроллеров</a:t>
            </a:r>
          </a:p>
          <a:p>
            <a:pPr marL="3556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sym typeface="Raleway"/>
              </a:rPr>
              <a:t>Создание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8631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20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4458380" y="1433729"/>
            <a:ext cx="3275239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Функционал админ-панели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E4894-D4BF-4EA7-9B58-0370E7983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306" y="1894801"/>
            <a:ext cx="6462947" cy="41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0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4;p20">
            <a:extLst>
              <a:ext uri="{FF2B5EF4-FFF2-40B4-BE49-F238E27FC236}">
                <a16:creationId xmlns:a16="http://schemas.microsoft.com/office/drawing/2014/main" id="{29241262-8298-4776-BE00-25087E83D138}"/>
              </a:ext>
            </a:extLst>
          </p:cNvPr>
          <p:cNvSpPr/>
          <p:nvPr/>
        </p:nvSpPr>
        <p:spPr>
          <a:xfrm>
            <a:off x="232833" y="289399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45;p20">
            <a:extLst>
              <a:ext uri="{FF2B5EF4-FFF2-40B4-BE49-F238E27FC236}">
                <a16:creationId xmlns:a16="http://schemas.microsoft.com/office/drawing/2014/main" id="{C8E3E3DF-B782-4EEA-B53A-225036B09FED}"/>
              </a:ext>
            </a:extLst>
          </p:cNvPr>
          <p:cNvSpPr txBox="1"/>
          <p:nvPr/>
        </p:nvSpPr>
        <p:spPr>
          <a:xfrm>
            <a:off x="631894" y="644841"/>
            <a:ext cx="3092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Полученный результат</a:t>
            </a:r>
            <a:endParaRPr dirty="0"/>
          </a:p>
        </p:txBody>
      </p:sp>
      <p:pic>
        <p:nvPicPr>
          <p:cNvPr id="4" name="Google Shape;346;p20">
            <a:extLst>
              <a:ext uri="{FF2B5EF4-FFF2-40B4-BE49-F238E27FC236}">
                <a16:creationId xmlns:a16="http://schemas.microsoft.com/office/drawing/2014/main" id="{14EEC0F8-20B7-4D8D-AFBD-00DC107A4E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47;p20">
            <a:extLst>
              <a:ext uri="{FF2B5EF4-FFF2-40B4-BE49-F238E27FC236}">
                <a16:creationId xmlns:a16="http://schemas.microsoft.com/office/drawing/2014/main" id="{433DC144-D8A3-498C-ABE8-6C8467EDE53C}"/>
              </a:ext>
            </a:extLst>
          </p:cNvPr>
          <p:cNvSpPr txBox="1"/>
          <p:nvPr/>
        </p:nvSpPr>
        <p:spPr>
          <a:xfrm>
            <a:off x="631894" y="1611071"/>
            <a:ext cx="5197406" cy="23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Реализовано веб-приложение, позволяющее создавать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треды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для обсуждения различных тем, оставлять комментарии, участвовать в опросах, а также ставить лайки и отправлять жалобы на сообщения.</a:t>
            </a: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Все поставленные задачи были выполнены в срок.</a:t>
            </a: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В следующем семестре планируется начать новый проект.</a:t>
            </a:r>
          </a:p>
        </p:txBody>
      </p:sp>
      <p:sp>
        <p:nvSpPr>
          <p:cNvPr id="6" name="Google Shape;348;p20">
            <a:extLst>
              <a:ext uri="{FF2B5EF4-FFF2-40B4-BE49-F238E27FC236}">
                <a16:creationId xmlns:a16="http://schemas.microsoft.com/office/drawing/2014/main" id="{FB8153AF-B703-4A05-8CED-884BDB35EF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21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1446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01;p15">
            <a:extLst>
              <a:ext uri="{FF2B5EF4-FFF2-40B4-BE49-F238E27FC236}">
                <a16:creationId xmlns:a16="http://schemas.microsoft.com/office/drawing/2014/main" id="{606B3451-ECC5-4CB9-B982-1DF2691271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2317320" y="1926275"/>
            <a:ext cx="15868025" cy="5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9;p15">
            <a:extLst>
              <a:ext uri="{FF2B5EF4-FFF2-40B4-BE49-F238E27FC236}">
                <a16:creationId xmlns:a16="http://schemas.microsoft.com/office/drawing/2014/main" id="{93B7E0BE-E4B5-4B0F-8BC2-82A4A5E7A5E4}"/>
              </a:ext>
            </a:extLst>
          </p:cNvPr>
          <p:cNvSpPr txBox="1"/>
          <p:nvPr/>
        </p:nvSpPr>
        <p:spPr>
          <a:xfrm>
            <a:off x="592259" y="525139"/>
            <a:ext cx="1095944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Анонимный </a:t>
            </a:r>
            <a:r>
              <a:rPr lang="ru-RU" sz="5400" b="1" dirty="0" err="1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имиджборд</a:t>
            </a: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Mimesis</a:t>
            </a:r>
            <a:endParaRPr dirty="0"/>
          </a:p>
        </p:txBody>
      </p:sp>
      <p:sp>
        <p:nvSpPr>
          <p:cNvPr id="5" name="Google Shape;300;p15">
            <a:extLst>
              <a:ext uri="{FF2B5EF4-FFF2-40B4-BE49-F238E27FC236}">
                <a16:creationId xmlns:a16="http://schemas.microsoft.com/office/drawing/2014/main" id="{37DF6508-2861-4068-8C84-3E7A0D241915}"/>
              </a:ext>
            </a:extLst>
          </p:cNvPr>
          <p:cNvSpPr txBox="1"/>
          <p:nvPr/>
        </p:nvSpPr>
        <p:spPr>
          <a:xfrm>
            <a:off x="630239" y="2408479"/>
            <a:ext cx="456645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программирование и разработка ПО</a:t>
            </a:r>
            <a:endParaRPr lang="ru-RU" dirty="0"/>
          </a:p>
        </p:txBody>
      </p:sp>
      <p:sp>
        <p:nvSpPr>
          <p:cNvPr id="6" name="Google Shape;302;p15">
            <a:extLst>
              <a:ext uri="{FF2B5EF4-FFF2-40B4-BE49-F238E27FC236}">
                <a16:creationId xmlns:a16="http://schemas.microsoft.com/office/drawing/2014/main" id="{08E8B463-F38F-46ED-9F5D-E2C35F671A2A}"/>
              </a:ext>
            </a:extLst>
          </p:cNvPr>
          <p:cNvSpPr txBox="1"/>
          <p:nvPr/>
        </p:nvSpPr>
        <p:spPr>
          <a:xfrm>
            <a:off x="630239" y="4186464"/>
            <a:ext cx="28491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Студент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sym typeface="Raleway"/>
              </a:rPr>
              <a:t>Шкутан Максим Михайлович</a:t>
            </a:r>
            <a:endParaRPr dirty="0"/>
          </a:p>
        </p:txBody>
      </p:sp>
      <p:sp>
        <p:nvSpPr>
          <p:cNvPr id="7" name="Google Shape;303;p15">
            <a:extLst>
              <a:ext uri="{FF2B5EF4-FFF2-40B4-BE49-F238E27FC236}">
                <a16:creationId xmlns:a16="http://schemas.microsoft.com/office/drawing/2014/main" id="{B1E06655-709C-4FC7-BEBA-D6C89C627755}"/>
              </a:ext>
            </a:extLst>
          </p:cNvPr>
          <p:cNvSpPr txBox="1"/>
          <p:nvPr/>
        </p:nvSpPr>
        <p:spPr>
          <a:xfrm>
            <a:off x="623885" y="3502106"/>
            <a:ext cx="313849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Куратор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Raleway"/>
                <a:sym typeface="Raleway"/>
              </a:rPr>
              <a:t>Кирносенко</a:t>
            </a:r>
            <a:r>
              <a:rPr lang="ru-RU" sz="1400" dirty="0">
                <a:solidFill>
                  <a:schemeClr val="lt1"/>
                </a:solidFill>
                <a:latin typeface="Raleway"/>
                <a:sym typeface="Raleway"/>
              </a:rPr>
              <a:t> Семён Игоревич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33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6;p18">
            <a:extLst>
              <a:ext uri="{FF2B5EF4-FFF2-40B4-BE49-F238E27FC236}">
                <a16:creationId xmlns:a16="http://schemas.microsoft.com/office/drawing/2014/main" id="{3B73D2AF-2372-458F-8D53-1E149178AFB2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27;p18">
            <a:extLst>
              <a:ext uri="{FF2B5EF4-FFF2-40B4-BE49-F238E27FC236}">
                <a16:creationId xmlns:a16="http://schemas.microsoft.com/office/drawing/2014/main" id="{AFDE9C53-BB5E-4451-B2B4-B09F6A4D5380}"/>
              </a:ext>
            </a:extLst>
          </p:cNvPr>
          <p:cNvSpPr txBox="1"/>
          <p:nvPr/>
        </p:nvSpPr>
        <p:spPr>
          <a:xfrm>
            <a:off x="632275" y="635697"/>
            <a:ext cx="52065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Выбор стека используемых технологий</a:t>
            </a:r>
            <a:endParaRPr dirty="0"/>
          </a:p>
        </p:txBody>
      </p:sp>
      <p:pic>
        <p:nvPicPr>
          <p:cNvPr id="4" name="Google Shape;328;p18">
            <a:extLst>
              <a:ext uri="{FF2B5EF4-FFF2-40B4-BE49-F238E27FC236}">
                <a16:creationId xmlns:a16="http://schemas.microsoft.com/office/drawing/2014/main" id="{A3573BC3-B1A9-4340-AFE2-4777C0C5FC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9;p18">
            <a:extLst>
              <a:ext uri="{FF2B5EF4-FFF2-40B4-BE49-F238E27FC236}">
                <a16:creationId xmlns:a16="http://schemas.microsoft.com/office/drawing/2014/main" id="{AE646A5C-048B-49F6-BA10-0F2496F67C05}"/>
              </a:ext>
            </a:extLst>
          </p:cNvPr>
          <p:cNvSpPr txBox="1"/>
          <p:nvPr/>
        </p:nvSpPr>
        <p:spPr>
          <a:xfrm>
            <a:off x="631894" y="1611071"/>
            <a:ext cx="5197406" cy="23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ASP.NET Core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высокая производительность, хорошая интеграция с .NET-стеком и удобство разработки REST-сервисов на C#.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Razor Pages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Позволяет быстро создавать динамические страницы с серверной логикой на C#.</a:t>
            </a:r>
          </a:p>
          <a:p>
            <a:pPr marL="2984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базовый CSS-фреймворк, удобно интегрируемый с 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Razor Pages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и подходящий для быстрого создания адаптивного интерфейса.</a:t>
            </a:r>
          </a:p>
        </p:txBody>
      </p:sp>
      <p:sp>
        <p:nvSpPr>
          <p:cNvPr id="6" name="Google Shape;330;p18">
            <a:extLst>
              <a:ext uri="{FF2B5EF4-FFF2-40B4-BE49-F238E27FC236}">
                <a16:creationId xmlns:a16="http://schemas.microsoft.com/office/drawing/2014/main" id="{DCD4885A-4A26-4427-8511-FB5914E465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3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9" name="Google Shape;329;p18">
            <a:extLst>
              <a:ext uri="{FF2B5EF4-FFF2-40B4-BE49-F238E27FC236}">
                <a16:creationId xmlns:a16="http://schemas.microsoft.com/office/drawing/2014/main" id="{BF555F9E-F6D7-41A1-A40E-81C210CAEDD4}"/>
              </a:ext>
            </a:extLst>
          </p:cNvPr>
          <p:cNvSpPr txBox="1"/>
          <p:nvPr/>
        </p:nvSpPr>
        <p:spPr>
          <a:xfrm>
            <a:off x="6295530" y="1628796"/>
            <a:ext cx="5197406" cy="23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984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Entity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Framework Core: позволяет работать с базой данных через объекты, используя LINQ и привычный C#-синтаксис.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Microsoft 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SQL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Server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надёжная и функциональная реляционная СУБД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, 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Хорошо интегрируется с .NET, поддерживает масштабируемость, транзакции, сложные запросы и хранение больших объемов данных.</a:t>
            </a:r>
            <a:endParaRPr lang="en-US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149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8;p19">
            <a:extLst>
              <a:ext uri="{FF2B5EF4-FFF2-40B4-BE49-F238E27FC236}">
                <a16:creationId xmlns:a16="http://schemas.microsoft.com/office/drawing/2014/main" id="{566E2DE9-AF71-4E17-B2BF-C73892A3E0F7}"/>
              </a:ext>
            </a:extLst>
          </p:cNvPr>
          <p:cNvSpPr txBox="1"/>
          <p:nvPr/>
        </p:nvSpPr>
        <p:spPr>
          <a:xfrm>
            <a:off x="622750" y="1611071"/>
            <a:ext cx="4935089" cy="1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Проектирование структуры</a:t>
            </a:r>
          </a:p>
          <a:p>
            <a:pPr marL="301752" indent="-283464">
              <a:lnSpc>
                <a:spcPct val="13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Определение функциональности проекта</a:t>
            </a:r>
          </a:p>
          <a:p>
            <a:pPr marL="301752" indent="-283464">
              <a:lnSpc>
                <a:spcPct val="13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Разработка архитектуры</a:t>
            </a:r>
          </a:p>
          <a:p>
            <a:pPr marL="301752" indent="-283464">
              <a:lnSpc>
                <a:spcPct val="13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Проектирование структуры базы данных</a:t>
            </a:r>
          </a:p>
        </p:txBody>
      </p:sp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4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AD1BFE-CCFE-45D2-908D-CE1CE34A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027" y="1204227"/>
            <a:ext cx="6530987" cy="44113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F70EA3-530E-4FE8-A3FF-DD98399FF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75" y="3230514"/>
            <a:ext cx="347711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8;p19">
            <a:extLst>
              <a:ext uri="{FF2B5EF4-FFF2-40B4-BE49-F238E27FC236}">
                <a16:creationId xmlns:a16="http://schemas.microsoft.com/office/drawing/2014/main" id="{566E2DE9-AF71-4E17-B2BF-C73892A3E0F7}"/>
              </a:ext>
            </a:extLst>
          </p:cNvPr>
          <p:cNvSpPr txBox="1"/>
          <p:nvPr/>
        </p:nvSpPr>
        <p:spPr>
          <a:xfrm>
            <a:off x="622750" y="1611071"/>
            <a:ext cx="5273225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Реализация слоя сервисов: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Созданы отдельные сервисы для работы с основными сущностями: досками,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тредами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комментариями, медиафайлами, опросами, лайками, жалобами и пользователями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В сервисах реализована основная логика приложения: создание и управление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тредами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обработка комментариев, работа с опросами и голосованием, управление лайками и жалобами, а также администрирование пользователей и прав доступа.</a:t>
            </a:r>
            <a:endParaRPr lang="ru-RU" sz="11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5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4485C1-3DD3-4EF7-BAFE-927351BC3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96" y="1470128"/>
            <a:ext cx="277216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8;p19">
            <a:extLst>
              <a:ext uri="{FF2B5EF4-FFF2-40B4-BE49-F238E27FC236}">
                <a16:creationId xmlns:a16="http://schemas.microsoft.com/office/drawing/2014/main" id="{566E2DE9-AF71-4E17-B2BF-C73892A3E0F7}"/>
              </a:ext>
            </a:extLst>
          </p:cNvPr>
          <p:cNvSpPr txBox="1"/>
          <p:nvPr/>
        </p:nvSpPr>
        <p:spPr>
          <a:xfrm>
            <a:off x="622750" y="1611071"/>
            <a:ext cx="5206550" cy="1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Реализация моделей и подключение базы данных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Настройка подключения к Microsoft SQL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endParaRPr lang="en-US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Имплементация слоя данных и моделей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Настройка 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Entity Framework 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и миграций</a:t>
            </a:r>
          </a:p>
        </p:txBody>
      </p:sp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6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13F50C-00C2-46A1-87D8-204E2D83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84" y="1616382"/>
            <a:ext cx="310558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8;p19">
            <a:extLst>
              <a:ext uri="{FF2B5EF4-FFF2-40B4-BE49-F238E27FC236}">
                <a16:creationId xmlns:a16="http://schemas.microsoft.com/office/drawing/2014/main" id="{566E2DE9-AF71-4E17-B2BF-C73892A3E0F7}"/>
              </a:ext>
            </a:extLst>
          </p:cNvPr>
          <p:cNvSpPr txBox="1"/>
          <p:nvPr/>
        </p:nvSpPr>
        <p:spPr>
          <a:xfrm>
            <a:off x="622750" y="1611071"/>
            <a:ext cx="5206550" cy="205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Реализация </a:t>
            </a:r>
            <a:r>
              <a:rPr lang="en-US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API</a:t>
            </a: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В проекте созданы контроллеры, которые обрабатывают HTTP-запросы для управления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тредами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комментариями и опросами.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API-контроллеры и административные функции тестируются через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Razor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Pages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а также через административную панель.</a:t>
            </a:r>
          </a:p>
        </p:txBody>
      </p:sp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7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F092FF-C9E8-49CC-991F-75F5C95B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54" y="2637485"/>
            <a:ext cx="233395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261144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8;p19">
            <a:extLst>
              <a:ext uri="{FF2B5EF4-FFF2-40B4-BE49-F238E27FC236}">
                <a16:creationId xmlns:a16="http://schemas.microsoft.com/office/drawing/2014/main" id="{566E2DE9-AF71-4E17-B2BF-C73892A3E0F7}"/>
              </a:ext>
            </a:extLst>
          </p:cNvPr>
          <p:cNvSpPr txBox="1"/>
          <p:nvPr/>
        </p:nvSpPr>
        <p:spPr>
          <a:xfrm>
            <a:off x="622750" y="1611071"/>
            <a:ext cx="5206550" cy="205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Разработка веб-клиента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Создание пользовательского интерфейса с помощью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Razor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Pages</a:t>
            </a:r>
            <a:endParaRPr lang="ru-RU" sz="14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Использование </a:t>
            </a:r>
            <a:r>
              <a:rPr lang="ru-RU" sz="1400" dirty="0" err="1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для стилизации и адаптивности</a:t>
            </a:r>
          </a:p>
          <a:p>
            <a:pPr marL="301752" marR="0" lvl="0" indent="-28346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Разработка частичных представлений для повторно используемых компонентов</a:t>
            </a:r>
          </a:p>
        </p:txBody>
      </p:sp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8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155FA9-235E-49BA-B8F9-3F3F4083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71" y="4335991"/>
            <a:ext cx="2838846" cy="20100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D3770D-F1B2-45A4-9912-D3C940748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4335991"/>
            <a:ext cx="3007720" cy="20100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06ED0F-5523-481E-AC1B-40496519B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827" y="1405759"/>
            <a:ext cx="2819794" cy="22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5;p19">
            <a:extLst>
              <a:ext uri="{FF2B5EF4-FFF2-40B4-BE49-F238E27FC236}">
                <a16:creationId xmlns:a16="http://schemas.microsoft.com/office/drawing/2014/main" id="{9980E971-BA04-4DBF-9C03-125174D1F6F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6;p19">
            <a:extLst>
              <a:ext uri="{FF2B5EF4-FFF2-40B4-BE49-F238E27FC236}">
                <a16:creationId xmlns:a16="http://schemas.microsoft.com/office/drawing/2014/main" id="{22A71D09-8666-4175-A829-6A0092E79CE8}"/>
              </a:ext>
            </a:extLst>
          </p:cNvPr>
          <p:cNvSpPr txBox="1"/>
          <p:nvPr/>
        </p:nvSpPr>
        <p:spPr>
          <a:xfrm>
            <a:off x="631894" y="644841"/>
            <a:ext cx="30257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4" name="Google Shape;337;p19">
            <a:extLst>
              <a:ext uri="{FF2B5EF4-FFF2-40B4-BE49-F238E27FC236}">
                <a16:creationId xmlns:a16="http://schemas.microsoft.com/office/drawing/2014/main" id="{5BF46DA1-7208-4C22-8799-078A65C8A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9;p19">
            <a:extLst>
              <a:ext uri="{FF2B5EF4-FFF2-40B4-BE49-F238E27FC236}">
                <a16:creationId xmlns:a16="http://schemas.microsoft.com/office/drawing/2014/main" id="{EEED92C8-DFDF-464F-B86E-28A7DEC3D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A6A7"/>
                </a:solidFill>
                <a:latin typeface="Raleway" pitchFamily="2" charset="-52"/>
              </a:rPr>
              <a:t>9</a:t>
            </a:fld>
            <a:endParaRPr dirty="0">
              <a:solidFill>
                <a:srgbClr val="00A6A7"/>
              </a:solidFill>
              <a:latin typeface="Raleway" pitchFamily="2" charset="-52"/>
            </a:endParaRPr>
          </a:p>
        </p:txBody>
      </p:sp>
      <p:sp>
        <p:nvSpPr>
          <p:cNvPr id="10" name="Google Shape;338;p19">
            <a:extLst>
              <a:ext uri="{FF2B5EF4-FFF2-40B4-BE49-F238E27FC236}">
                <a16:creationId xmlns:a16="http://schemas.microsoft.com/office/drawing/2014/main" id="{8B95AE74-D5F6-4604-B60A-AA53ACCEBB4E}"/>
              </a:ext>
            </a:extLst>
          </p:cNvPr>
          <p:cNvSpPr txBox="1"/>
          <p:nvPr/>
        </p:nvSpPr>
        <p:spPr>
          <a:xfrm>
            <a:off x="5212616" y="1433729"/>
            <a:ext cx="1766767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Главная страница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55C8C2-1B79-471B-9EA3-B1E6BB75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53" y="1806099"/>
            <a:ext cx="7808260" cy="47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2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495</Words>
  <Application>Microsoft Office PowerPoint</Application>
  <PresentationFormat>Широкоэкранный</PresentationFormat>
  <Paragraphs>124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Raleway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Лямин</dc:creator>
  <cp:lastModifiedBy>Максим Шкутан</cp:lastModifiedBy>
  <cp:revision>92</cp:revision>
  <dcterms:created xsi:type="dcterms:W3CDTF">2025-06-27T04:06:49Z</dcterms:created>
  <dcterms:modified xsi:type="dcterms:W3CDTF">2025-07-01T04:45:24Z</dcterms:modified>
</cp:coreProperties>
</file>