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70" r:id="rId2"/>
    <p:sldId id="271" r:id="rId3"/>
    <p:sldId id="272" r:id="rId4"/>
    <p:sldId id="273" r:id="rId5"/>
    <p:sldId id="280" r:id="rId6"/>
    <p:sldId id="274" r:id="rId7"/>
    <p:sldId id="278" r:id="rId8"/>
    <p:sldId id="279" r:id="rId9"/>
    <p:sldId id="275" r:id="rId10"/>
    <p:sldId id="281" r:id="rId11"/>
  </p:sldIdLst>
  <p:sldSz cx="12192000" cy="6858000"/>
  <p:notesSz cx="6858000" cy="9144000"/>
  <p:embeddedFontLst>
    <p:embeddedFont>
      <p:font typeface="Raleway" pitchFamily="2" charset="-52"/>
      <p:regular r:id="rId13"/>
      <p:bold r:id="rId14"/>
      <p:italic r:id="rId15"/>
      <p:boldItalic r:id="rId16"/>
    </p:embeddedFont>
    <p:embeddedFont>
      <p:font typeface="Raleway ExtraBold" pitchFamily="2" charset="-52"/>
      <p:bold r:id="rId17"/>
    </p:embeddedFont>
    <p:embeddedFont>
      <p:font typeface="Raleway Medium" pitchFamily="2" charset="-52"/>
      <p:regular r:id="rId18"/>
      <p:bold r:id="rId19"/>
      <p:italic r:id="rId20"/>
      <p:boldItalic r:id="rId21"/>
    </p:embeddedFont>
    <p:embeddedFont>
      <p:font typeface="Raleway SemiBold" pitchFamily="2" charset="-52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81">
          <p15:clr>
            <a:srgbClr val="A4A3A4"/>
          </p15:clr>
        </p15:guide>
        <p15:guide id="3" orient="horz" pos="391">
          <p15:clr>
            <a:srgbClr val="A4A3A4"/>
          </p15:clr>
        </p15:guide>
        <p15:guide id="4" orient="horz" pos="3725">
          <p15:clr>
            <a:srgbClr val="A4A3A4"/>
          </p15:clr>
        </p15:guide>
        <p15:guide id="5" pos="438">
          <p15:clr>
            <a:srgbClr val="A4A3A4"/>
          </p15:clr>
        </p15:guide>
        <p15:guide id="6" pos="3840">
          <p15:clr>
            <a:srgbClr val="A4A3A4"/>
          </p15:clr>
        </p15:guide>
        <p15:guide id="7" orient="horz" pos="1071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459">
          <p15:clr>
            <a:srgbClr val="A4A3A4"/>
          </p15:clr>
        </p15:guide>
        <p15:guide id="10" pos="3999">
          <p15:clr>
            <a:srgbClr val="A4A3A4"/>
          </p15:clr>
        </p15:guide>
        <p15:guide id="11" pos="7287">
          <p15:clr>
            <a:srgbClr val="A4A3A4"/>
          </p15:clr>
        </p15:guide>
        <p15:guide id="12" pos="37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cDMAX7IJOjU2citLMova0cfKe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>
        <p:guide orient="horz" pos="2160"/>
        <p:guide pos="3681"/>
        <p:guide orient="horz" pos="391"/>
        <p:guide orient="horz" pos="3725"/>
        <p:guide pos="438"/>
        <p:guide pos="3840"/>
        <p:guide orient="horz" pos="1071"/>
        <p:guide orient="horz" pos="3067"/>
        <p:guide orient="horz" pos="459"/>
        <p:guide pos="3999"/>
        <p:guide pos="7287"/>
        <p:guide pos="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>
          <a:extLst>
            <a:ext uri="{FF2B5EF4-FFF2-40B4-BE49-F238E27FC236}">
              <a16:creationId xmlns:a16="http://schemas.microsoft.com/office/drawing/2014/main" id="{76DD7842-BA2A-F5A1-8605-15FC0A7E3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>
            <a:extLst>
              <a:ext uri="{FF2B5EF4-FFF2-40B4-BE49-F238E27FC236}">
                <a16:creationId xmlns:a16="http://schemas.microsoft.com/office/drawing/2014/main" id="{5ABE4067-46AB-ADC2-424B-8DEE98E56B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:notes">
            <a:extLst>
              <a:ext uri="{FF2B5EF4-FFF2-40B4-BE49-F238E27FC236}">
                <a16:creationId xmlns:a16="http://schemas.microsoft.com/office/drawing/2014/main" id="{813EC42B-A317-5398-F203-81455F771A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20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>
          <a:extLst>
            <a:ext uri="{FF2B5EF4-FFF2-40B4-BE49-F238E27FC236}">
              <a16:creationId xmlns:a16="http://schemas.microsoft.com/office/drawing/2014/main" id="{BAB6DD62-48A1-9765-75CF-43BFAB054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:notes">
            <a:extLst>
              <a:ext uri="{FF2B5EF4-FFF2-40B4-BE49-F238E27FC236}">
                <a16:creationId xmlns:a16="http://schemas.microsoft.com/office/drawing/2014/main" id="{40D49CB4-29B4-5854-F177-0DE8A20897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9:notes">
            <a:extLst>
              <a:ext uri="{FF2B5EF4-FFF2-40B4-BE49-F238E27FC236}">
                <a16:creationId xmlns:a16="http://schemas.microsoft.com/office/drawing/2014/main" id="{CE887B80-E0AA-0843-8B1C-A3521782B5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208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>
          <a:extLst>
            <a:ext uri="{FF2B5EF4-FFF2-40B4-BE49-F238E27FC236}">
              <a16:creationId xmlns:a16="http://schemas.microsoft.com/office/drawing/2014/main" id="{385E9B3D-DC1D-D9EF-6E52-6094976F1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:notes">
            <a:extLst>
              <a:ext uri="{FF2B5EF4-FFF2-40B4-BE49-F238E27FC236}">
                <a16:creationId xmlns:a16="http://schemas.microsoft.com/office/drawing/2014/main" id="{A16E61C0-C0CE-3FDF-ED19-C0FD9FA325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9:notes">
            <a:extLst>
              <a:ext uri="{FF2B5EF4-FFF2-40B4-BE49-F238E27FC236}">
                <a16:creationId xmlns:a16="http://schemas.microsoft.com/office/drawing/2014/main" id="{8D3E7258-C543-2D97-CF41-5A2A0A65E9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493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>
          <a:extLst>
            <a:ext uri="{FF2B5EF4-FFF2-40B4-BE49-F238E27FC236}">
              <a16:creationId xmlns:a16="http://schemas.microsoft.com/office/drawing/2014/main" id="{B8F5F80D-1AF4-37C9-933C-A360CB733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:notes">
            <a:extLst>
              <a:ext uri="{FF2B5EF4-FFF2-40B4-BE49-F238E27FC236}">
                <a16:creationId xmlns:a16="http://schemas.microsoft.com/office/drawing/2014/main" id="{E66F453F-184E-0925-0042-5C789F171A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9:notes">
            <a:extLst>
              <a:ext uri="{FF2B5EF4-FFF2-40B4-BE49-F238E27FC236}">
                <a16:creationId xmlns:a16="http://schemas.microsoft.com/office/drawing/2014/main" id="{088CBBBA-3FA7-0478-9634-55BEB20775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1863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00A6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00A6A7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00A6A7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00A6A7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00A6A7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00A6A7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00A6A7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00A6A7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00A6A7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610600" y="59015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610600" y="59015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610600" y="59015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8610600" y="59015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610600" y="59015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8610600" y="59015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59015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8610600" y="59015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8610600" y="59015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610600" y="59015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59015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A6A7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A6A7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A6A7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A6A7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A6A7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A6A7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A6A7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A6A7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A6A7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0"/>
        </a:gra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/>
          <p:nvPr/>
        </p:nvSpPr>
        <p:spPr>
          <a:xfrm>
            <a:off x="574675" y="525139"/>
            <a:ext cx="956770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5400" b="1" dirty="0" err="1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InShop</a:t>
            </a:r>
            <a:r>
              <a:rPr lang="en-US" sz="5400" b="1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- </a:t>
            </a:r>
            <a:r>
              <a:rPr lang="ru-RU" sz="5400" b="1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Интернет-магазин</a:t>
            </a:r>
            <a:endParaRPr dirty="0"/>
          </a:p>
        </p:txBody>
      </p:sp>
      <p:sp>
        <p:nvSpPr>
          <p:cNvPr id="300" name="Google Shape;300;p15"/>
          <p:cNvSpPr txBox="1"/>
          <p:nvPr/>
        </p:nvSpPr>
        <p:spPr>
          <a:xfrm>
            <a:off x="587381" y="2408479"/>
            <a:ext cx="36804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Web программирование и разработка ПО</a:t>
            </a:r>
            <a:endParaRPr dirty="0"/>
          </a:p>
        </p:txBody>
      </p:sp>
      <p:pic>
        <p:nvPicPr>
          <p:cNvPr id="301" name="Google Shape;3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2279997" y="2027434"/>
            <a:ext cx="15868025" cy="59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5"/>
          <p:cNvSpPr txBox="1"/>
          <p:nvPr/>
        </p:nvSpPr>
        <p:spPr>
          <a:xfrm>
            <a:off x="574674" y="4164866"/>
            <a:ext cx="346548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Студент: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Смагин Михаил Юрьевич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574674" y="3502106"/>
            <a:ext cx="36803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  <a:latin typeface="Raleway"/>
                <a:sym typeface="Raleway"/>
              </a:rPr>
              <a:t>Куратор: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Raleway"/>
                <a:sym typeface="Raleway"/>
              </a:rPr>
              <a:t>C</a:t>
            </a:r>
            <a:r>
              <a:rPr lang="ru-RU" dirty="0" err="1">
                <a:solidFill>
                  <a:schemeClr val="lt1"/>
                </a:solidFill>
                <a:latin typeface="Raleway"/>
                <a:sym typeface="Raleway"/>
              </a:rPr>
              <a:t>иделёв</a:t>
            </a:r>
            <a:r>
              <a:rPr lang="ru-RU" dirty="0">
                <a:solidFill>
                  <a:schemeClr val="lt1"/>
                </a:solidFill>
                <a:latin typeface="Raleway"/>
                <a:sym typeface="Raleway"/>
              </a:rPr>
              <a:t> Сергей Леонидович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0"/>
        </a:gradFill>
        <a:effectLst/>
      </p:bgPr>
    </p:bg>
    <p:spTree>
      <p:nvGrpSpPr>
        <p:cNvPr id="1" name="Shape 298">
          <a:extLst>
            <a:ext uri="{FF2B5EF4-FFF2-40B4-BE49-F238E27FC236}">
              <a16:creationId xmlns:a16="http://schemas.microsoft.com/office/drawing/2014/main" id="{3A13752D-0829-05B8-6463-E4ECAF1F5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>
            <a:extLst>
              <a:ext uri="{FF2B5EF4-FFF2-40B4-BE49-F238E27FC236}">
                <a16:creationId xmlns:a16="http://schemas.microsoft.com/office/drawing/2014/main" id="{FB7E3D50-1E20-7826-DCE2-089786CA8619}"/>
              </a:ext>
            </a:extLst>
          </p:cNvPr>
          <p:cNvSpPr txBox="1"/>
          <p:nvPr/>
        </p:nvSpPr>
        <p:spPr>
          <a:xfrm>
            <a:off x="574675" y="525139"/>
            <a:ext cx="962368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5400" b="1" dirty="0" err="1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InShop</a:t>
            </a:r>
            <a:r>
              <a:rPr lang="en-US" sz="5400" b="1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- </a:t>
            </a:r>
            <a:r>
              <a:rPr lang="ru-RU" sz="5400" b="1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Интернет-магазин</a:t>
            </a:r>
            <a:endParaRPr dirty="0"/>
          </a:p>
        </p:txBody>
      </p:sp>
      <p:sp>
        <p:nvSpPr>
          <p:cNvPr id="300" name="Google Shape;300;p15">
            <a:extLst>
              <a:ext uri="{FF2B5EF4-FFF2-40B4-BE49-F238E27FC236}">
                <a16:creationId xmlns:a16="http://schemas.microsoft.com/office/drawing/2014/main" id="{814E0E7B-34F8-CC7F-788B-10254B909930}"/>
              </a:ext>
            </a:extLst>
          </p:cNvPr>
          <p:cNvSpPr txBox="1"/>
          <p:nvPr/>
        </p:nvSpPr>
        <p:spPr>
          <a:xfrm>
            <a:off x="587381" y="2408479"/>
            <a:ext cx="36804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Web программирование и разработка ПО</a:t>
            </a:r>
            <a:endParaRPr dirty="0"/>
          </a:p>
        </p:txBody>
      </p:sp>
      <p:pic>
        <p:nvPicPr>
          <p:cNvPr id="301" name="Google Shape;301;p15">
            <a:extLst>
              <a:ext uri="{FF2B5EF4-FFF2-40B4-BE49-F238E27FC236}">
                <a16:creationId xmlns:a16="http://schemas.microsoft.com/office/drawing/2014/main" id="{35FD7ECA-24C8-6EF2-09A2-730CFA301B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2279997" y="2027434"/>
            <a:ext cx="15868025" cy="59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5">
            <a:extLst>
              <a:ext uri="{FF2B5EF4-FFF2-40B4-BE49-F238E27FC236}">
                <a16:creationId xmlns:a16="http://schemas.microsoft.com/office/drawing/2014/main" id="{E6B657AD-92B0-A565-9518-440B9FF3026E}"/>
              </a:ext>
            </a:extLst>
          </p:cNvPr>
          <p:cNvSpPr txBox="1"/>
          <p:nvPr/>
        </p:nvSpPr>
        <p:spPr>
          <a:xfrm>
            <a:off x="574674" y="4164866"/>
            <a:ext cx="346548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Студент: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Смагин Михаил Юрьевич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3" name="Google Shape;303;p15">
            <a:extLst>
              <a:ext uri="{FF2B5EF4-FFF2-40B4-BE49-F238E27FC236}">
                <a16:creationId xmlns:a16="http://schemas.microsoft.com/office/drawing/2014/main" id="{D2AD1463-5EB0-CE1D-B016-F896C3B7C26B}"/>
              </a:ext>
            </a:extLst>
          </p:cNvPr>
          <p:cNvSpPr txBox="1"/>
          <p:nvPr/>
        </p:nvSpPr>
        <p:spPr>
          <a:xfrm>
            <a:off x="574674" y="3502106"/>
            <a:ext cx="36803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  <a:latin typeface="Raleway"/>
                <a:sym typeface="Raleway"/>
              </a:rPr>
              <a:t>Куратор: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Raleway"/>
                <a:sym typeface="Raleway"/>
              </a:rPr>
              <a:t>C</a:t>
            </a:r>
            <a:r>
              <a:rPr lang="ru-RU" dirty="0" err="1">
                <a:solidFill>
                  <a:schemeClr val="lt1"/>
                </a:solidFill>
                <a:latin typeface="Raleway"/>
                <a:sym typeface="Raleway"/>
              </a:rPr>
              <a:t>иделёв</a:t>
            </a:r>
            <a:r>
              <a:rPr lang="ru-RU" dirty="0">
                <a:solidFill>
                  <a:schemeClr val="lt1"/>
                </a:solidFill>
                <a:latin typeface="Raleway"/>
                <a:sym typeface="Raleway"/>
              </a:rPr>
              <a:t> Сергей Леонидович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326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0"/>
        </a:gra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"/>
          <p:cNvSpPr/>
          <p:nvPr/>
        </p:nvSpPr>
        <p:spPr>
          <a:xfrm>
            <a:off x="232833" y="346627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6"/>
          <p:cNvSpPr txBox="1"/>
          <p:nvPr/>
        </p:nvSpPr>
        <p:spPr>
          <a:xfrm>
            <a:off x="622750" y="626172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Цел</a:t>
            </a:r>
            <a:r>
              <a:rPr lang="ru-RU" sz="2000" b="1" dirty="0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и проекта</a:t>
            </a:r>
            <a:endParaRPr dirty="0"/>
          </a:p>
        </p:txBody>
      </p:sp>
      <p:pic>
        <p:nvPicPr>
          <p:cNvPr id="310" name="Google Shape;31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6"/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</a:t>
            </a:r>
          </a:p>
        </p:txBody>
      </p:sp>
      <p:grpSp>
        <p:nvGrpSpPr>
          <p:cNvPr id="2" name="Google Shape;272;p14">
            <a:extLst>
              <a:ext uri="{FF2B5EF4-FFF2-40B4-BE49-F238E27FC236}">
                <a16:creationId xmlns:a16="http://schemas.microsoft.com/office/drawing/2014/main" id="{59F6B13E-9DB5-372B-6C8F-1C2DED0C558D}"/>
              </a:ext>
            </a:extLst>
          </p:cNvPr>
          <p:cNvGrpSpPr/>
          <p:nvPr/>
        </p:nvGrpSpPr>
        <p:grpSpPr>
          <a:xfrm>
            <a:off x="581025" y="1700213"/>
            <a:ext cx="5262564" cy="798513"/>
            <a:chOff x="695325" y="1700213"/>
            <a:chExt cx="5262564" cy="798513"/>
          </a:xfrm>
        </p:grpSpPr>
        <p:sp>
          <p:nvSpPr>
            <p:cNvPr id="3" name="Google Shape;273;p14">
              <a:extLst>
                <a:ext uri="{FF2B5EF4-FFF2-40B4-BE49-F238E27FC236}">
                  <a16:creationId xmlns:a16="http://schemas.microsoft.com/office/drawing/2014/main" id="{94A434EF-FF7E-1301-22F1-A708413FCA1D}"/>
                </a:ext>
              </a:extLst>
            </p:cNvPr>
            <p:cNvSpPr/>
            <p:nvPr/>
          </p:nvSpPr>
          <p:spPr>
            <a:xfrm>
              <a:off x="695325" y="1700213"/>
              <a:ext cx="5262564" cy="798513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7112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solidFill>
                    <a:srgbClr val="0C0C0C"/>
                  </a:solidFill>
                  <a:latin typeface="Raleway"/>
                  <a:ea typeface="Raleway"/>
                  <a:cs typeface="Raleway"/>
                  <a:sym typeface="Raleway"/>
                </a:rPr>
                <a:t>Изучить один из подходов к построению </a:t>
              </a:r>
              <a:r>
                <a:rPr lang="en-US" dirty="0">
                  <a:solidFill>
                    <a:srgbClr val="0C0C0C"/>
                  </a:solidFill>
                  <a:latin typeface="Raleway"/>
                  <a:ea typeface="Raleway"/>
                  <a:cs typeface="Raleway"/>
                  <a:sym typeface="Raleway"/>
                </a:rPr>
                <a:t>Back-end </a:t>
              </a:r>
              <a:r>
                <a:rPr lang="ru-RU" dirty="0">
                  <a:solidFill>
                    <a:srgbClr val="0C0C0C"/>
                  </a:solidFill>
                  <a:latin typeface="Raleway"/>
                  <a:ea typeface="Raleway"/>
                  <a:cs typeface="Raleway"/>
                  <a:sym typeface="Raleway"/>
                </a:rPr>
                <a:t>приложений</a:t>
              </a:r>
              <a:endParaRPr sz="1400" dirty="0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" name="Google Shape;274;p14">
              <a:extLst>
                <a:ext uri="{FF2B5EF4-FFF2-40B4-BE49-F238E27FC236}">
                  <a16:creationId xmlns:a16="http://schemas.microsoft.com/office/drawing/2014/main" id="{793CBA80-539E-4823-7049-36EB51CE47EF}"/>
                </a:ext>
              </a:extLst>
            </p:cNvPr>
            <p:cNvSpPr/>
            <p:nvPr/>
          </p:nvSpPr>
          <p:spPr>
            <a:xfrm>
              <a:off x="848965" y="1811469"/>
              <a:ext cx="576000" cy="576000"/>
            </a:xfrm>
            <a:prstGeom prst="roundRect">
              <a:avLst>
                <a:gd name="adj" fmla="val 50000"/>
              </a:avLst>
            </a:prstGeom>
            <a:solidFill>
              <a:srgbClr val="00A6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chemeClr val="lt1"/>
                  </a:solidFill>
                  <a:latin typeface="Raleway Medium"/>
                  <a:sym typeface="Raleway Medium"/>
                </a:rPr>
                <a:t>1</a:t>
              </a:r>
              <a:endParaRPr dirty="0"/>
            </a:p>
          </p:txBody>
        </p:sp>
      </p:grpSp>
      <p:grpSp>
        <p:nvGrpSpPr>
          <p:cNvPr id="5" name="Google Shape;272;p14">
            <a:extLst>
              <a:ext uri="{FF2B5EF4-FFF2-40B4-BE49-F238E27FC236}">
                <a16:creationId xmlns:a16="http://schemas.microsoft.com/office/drawing/2014/main" id="{3546979B-3890-B174-81F2-7C53EFAF2358}"/>
              </a:ext>
            </a:extLst>
          </p:cNvPr>
          <p:cNvGrpSpPr/>
          <p:nvPr/>
        </p:nvGrpSpPr>
        <p:grpSpPr>
          <a:xfrm>
            <a:off x="581025" y="2885203"/>
            <a:ext cx="5262564" cy="798513"/>
            <a:chOff x="695325" y="1700213"/>
            <a:chExt cx="5262564" cy="798513"/>
          </a:xfrm>
        </p:grpSpPr>
        <p:sp>
          <p:nvSpPr>
            <p:cNvPr id="6" name="Google Shape;273;p14">
              <a:extLst>
                <a:ext uri="{FF2B5EF4-FFF2-40B4-BE49-F238E27FC236}">
                  <a16:creationId xmlns:a16="http://schemas.microsoft.com/office/drawing/2014/main" id="{0C21F795-1110-C800-C305-5B5D29DCDCBC}"/>
                </a:ext>
              </a:extLst>
            </p:cNvPr>
            <p:cNvSpPr/>
            <p:nvPr/>
          </p:nvSpPr>
          <p:spPr>
            <a:xfrm>
              <a:off x="695325" y="1700213"/>
              <a:ext cx="5262564" cy="798513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7112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rgbClr val="0C0C0C"/>
                  </a:solidFill>
                  <a:latin typeface="Raleway"/>
                  <a:ea typeface="Raleway"/>
                  <a:cs typeface="Raleway"/>
                  <a:sym typeface="Raleway"/>
                </a:rPr>
                <a:t>Научиться налаживать взаимодействие </a:t>
              </a:r>
              <a:r>
                <a:rPr lang="en-US" sz="1400" dirty="0">
                  <a:solidFill>
                    <a:srgbClr val="0C0C0C"/>
                  </a:solidFill>
                  <a:latin typeface="Raleway"/>
                  <a:ea typeface="Raleway"/>
                  <a:cs typeface="Raleway"/>
                  <a:sym typeface="Raleway"/>
                </a:rPr>
                <a:t>Front-end </a:t>
              </a:r>
              <a:r>
                <a:rPr lang="ru-RU" sz="1400" dirty="0">
                  <a:solidFill>
                    <a:srgbClr val="0C0C0C"/>
                  </a:solidFill>
                  <a:latin typeface="Raleway"/>
                  <a:ea typeface="Raleway"/>
                  <a:cs typeface="Raleway"/>
                  <a:sym typeface="Raleway"/>
                </a:rPr>
                <a:t>и </a:t>
              </a:r>
              <a:r>
                <a:rPr lang="en-US" sz="1400" dirty="0">
                  <a:solidFill>
                    <a:srgbClr val="0C0C0C"/>
                  </a:solidFill>
                  <a:latin typeface="Raleway"/>
                  <a:ea typeface="Raleway"/>
                  <a:cs typeface="Raleway"/>
                  <a:sym typeface="Raleway"/>
                </a:rPr>
                <a:t>Backend </a:t>
              </a:r>
              <a:r>
                <a:rPr lang="ru-RU" dirty="0">
                  <a:solidFill>
                    <a:srgbClr val="0C0C0C"/>
                  </a:solidFill>
                  <a:latin typeface="Raleway"/>
                  <a:ea typeface="Raleway"/>
                  <a:cs typeface="Raleway"/>
                  <a:sym typeface="Raleway"/>
                </a:rPr>
                <a:t>приложений</a:t>
              </a:r>
              <a:endParaRPr sz="1400" dirty="0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" name="Google Shape;274;p14">
              <a:extLst>
                <a:ext uri="{FF2B5EF4-FFF2-40B4-BE49-F238E27FC236}">
                  <a16:creationId xmlns:a16="http://schemas.microsoft.com/office/drawing/2014/main" id="{A2490BD4-90CA-9D0F-BAC1-6652864ACF12}"/>
                </a:ext>
              </a:extLst>
            </p:cNvPr>
            <p:cNvSpPr/>
            <p:nvPr/>
          </p:nvSpPr>
          <p:spPr>
            <a:xfrm>
              <a:off x="848965" y="1811469"/>
              <a:ext cx="576000" cy="576000"/>
            </a:xfrm>
            <a:prstGeom prst="roundRect">
              <a:avLst>
                <a:gd name="adj" fmla="val 50000"/>
              </a:avLst>
            </a:prstGeom>
            <a:solidFill>
              <a:srgbClr val="00A6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ru-RU" sz="2000" dirty="0">
                  <a:solidFill>
                    <a:schemeClr val="bg1"/>
                  </a:solidFill>
                  <a:latin typeface="Raleway Medium" pitchFamily="2" charset="-52"/>
                </a:rPr>
                <a:t>2</a:t>
              </a:r>
              <a:endParaRPr sz="2000" dirty="0">
                <a:solidFill>
                  <a:schemeClr val="bg1"/>
                </a:solidFill>
                <a:latin typeface="Raleway Medium" pitchFamily="2" charset="-52"/>
              </a:endParaRPr>
            </a:p>
          </p:txBody>
        </p:sp>
      </p:grpSp>
      <p:grpSp>
        <p:nvGrpSpPr>
          <p:cNvPr id="8" name="Google Shape;272;p14">
            <a:extLst>
              <a:ext uri="{FF2B5EF4-FFF2-40B4-BE49-F238E27FC236}">
                <a16:creationId xmlns:a16="http://schemas.microsoft.com/office/drawing/2014/main" id="{3B9CA818-0B10-0ACC-04AF-041FE2B39878}"/>
              </a:ext>
            </a:extLst>
          </p:cNvPr>
          <p:cNvGrpSpPr/>
          <p:nvPr/>
        </p:nvGrpSpPr>
        <p:grpSpPr>
          <a:xfrm>
            <a:off x="581025" y="4001205"/>
            <a:ext cx="5262564" cy="798513"/>
            <a:chOff x="695325" y="1700213"/>
            <a:chExt cx="5262564" cy="798513"/>
          </a:xfrm>
        </p:grpSpPr>
        <p:sp>
          <p:nvSpPr>
            <p:cNvPr id="9" name="Google Shape;273;p14">
              <a:extLst>
                <a:ext uri="{FF2B5EF4-FFF2-40B4-BE49-F238E27FC236}">
                  <a16:creationId xmlns:a16="http://schemas.microsoft.com/office/drawing/2014/main" id="{8F4EAE5E-DB20-81BC-E927-AB8A989894E5}"/>
                </a:ext>
              </a:extLst>
            </p:cNvPr>
            <p:cNvSpPr/>
            <p:nvPr/>
          </p:nvSpPr>
          <p:spPr>
            <a:xfrm>
              <a:off x="695325" y="1700213"/>
              <a:ext cx="5262564" cy="798513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7112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solidFill>
                    <a:srgbClr val="0C0C0C"/>
                  </a:solidFill>
                  <a:latin typeface="Raleway"/>
                  <a:ea typeface="Raleway"/>
                  <a:cs typeface="Raleway"/>
                  <a:sym typeface="Raleway"/>
                </a:rPr>
                <a:t>Сделать первую трехстраничную версию веб-приложения для интернет-магазина</a:t>
              </a:r>
              <a:endParaRPr sz="1400" dirty="0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" name="Google Shape;274;p14">
              <a:extLst>
                <a:ext uri="{FF2B5EF4-FFF2-40B4-BE49-F238E27FC236}">
                  <a16:creationId xmlns:a16="http://schemas.microsoft.com/office/drawing/2014/main" id="{94E7074E-688E-D673-7DE5-2793ACC8EA18}"/>
                </a:ext>
              </a:extLst>
            </p:cNvPr>
            <p:cNvSpPr/>
            <p:nvPr/>
          </p:nvSpPr>
          <p:spPr>
            <a:xfrm>
              <a:off x="848965" y="1811469"/>
              <a:ext cx="576000" cy="576000"/>
            </a:xfrm>
            <a:prstGeom prst="roundRect">
              <a:avLst>
                <a:gd name="adj" fmla="val 50000"/>
              </a:avLst>
            </a:prstGeom>
            <a:solidFill>
              <a:srgbClr val="00A6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chemeClr val="lt1"/>
                  </a:solidFill>
                  <a:latin typeface="Raleway Medium"/>
                  <a:sym typeface="Raleway Medium"/>
                </a:rPr>
                <a:t>3</a:t>
              </a:r>
              <a:endParaRPr dirty="0"/>
            </a:p>
          </p:txBody>
        </p:sp>
      </p:grp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4A6FF2C-E168-713F-6AAA-EA4D792D5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119" y="1204227"/>
            <a:ext cx="4877481" cy="48774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0"/>
        </a:gra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/>
          <p:nvPr/>
        </p:nvSpPr>
        <p:spPr>
          <a:xfrm>
            <a:off x="232833" y="323085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622750" y="626172"/>
            <a:ext cx="432201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Поставленные задачи</a:t>
            </a:r>
            <a:endParaRPr dirty="0"/>
          </a:p>
        </p:txBody>
      </p:sp>
      <p:pic>
        <p:nvPicPr>
          <p:cNvPr id="319" name="Google Shape;3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7"/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BCA2CA-3A5E-132B-FBE6-180AC6D61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250" y="1627709"/>
            <a:ext cx="4180540" cy="4180540"/>
          </a:xfrm>
          <a:prstGeom prst="rect">
            <a:avLst/>
          </a:prstGeom>
        </p:spPr>
      </p:pic>
      <p:grpSp>
        <p:nvGrpSpPr>
          <p:cNvPr id="4" name="Google Shape;272;p14">
            <a:extLst>
              <a:ext uri="{FF2B5EF4-FFF2-40B4-BE49-F238E27FC236}">
                <a16:creationId xmlns:a16="http://schemas.microsoft.com/office/drawing/2014/main" id="{BB0E948E-2832-83B8-E1F5-437B6FCC55EA}"/>
              </a:ext>
            </a:extLst>
          </p:cNvPr>
          <p:cNvGrpSpPr/>
          <p:nvPr/>
        </p:nvGrpSpPr>
        <p:grpSpPr>
          <a:xfrm>
            <a:off x="734665" y="2100558"/>
            <a:ext cx="5262564" cy="798513"/>
            <a:chOff x="695325" y="1700213"/>
            <a:chExt cx="5262564" cy="798513"/>
          </a:xfrm>
        </p:grpSpPr>
        <p:sp>
          <p:nvSpPr>
            <p:cNvPr id="5" name="Google Shape;273;p14">
              <a:extLst>
                <a:ext uri="{FF2B5EF4-FFF2-40B4-BE49-F238E27FC236}">
                  <a16:creationId xmlns:a16="http://schemas.microsoft.com/office/drawing/2014/main" id="{44C5AF61-4875-AABC-FBE6-38D05EECCC8F}"/>
                </a:ext>
              </a:extLst>
            </p:cNvPr>
            <p:cNvSpPr/>
            <p:nvPr/>
          </p:nvSpPr>
          <p:spPr>
            <a:xfrm>
              <a:off x="695325" y="1700213"/>
              <a:ext cx="5262564" cy="798513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7112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solidFill>
                    <a:srgbClr val="0C0C0C"/>
                  </a:solidFill>
                  <a:latin typeface="Raleway"/>
                  <a:ea typeface="Raleway"/>
                  <a:cs typeface="Raleway"/>
                  <a:sym typeface="Raleway"/>
                </a:rPr>
                <a:t>Подобрать необходимый стек технологий</a:t>
              </a:r>
              <a:endParaRPr sz="1400" dirty="0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" name="Google Shape;274;p14">
              <a:extLst>
                <a:ext uri="{FF2B5EF4-FFF2-40B4-BE49-F238E27FC236}">
                  <a16:creationId xmlns:a16="http://schemas.microsoft.com/office/drawing/2014/main" id="{C0327D2C-67C3-E115-C5C7-3F334E9E0C83}"/>
                </a:ext>
              </a:extLst>
            </p:cNvPr>
            <p:cNvSpPr/>
            <p:nvPr/>
          </p:nvSpPr>
          <p:spPr>
            <a:xfrm>
              <a:off x="848965" y="1811469"/>
              <a:ext cx="576000" cy="576000"/>
            </a:xfrm>
            <a:prstGeom prst="roundRect">
              <a:avLst>
                <a:gd name="adj" fmla="val 50000"/>
              </a:avLst>
            </a:prstGeom>
            <a:solidFill>
              <a:srgbClr val="00A6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1"/>
                  </a:solidFill>
                  <a:latin typeface="Raleway Medium"/>
                  <a:sym typeface="Raleway Medium"/>
                </a:rPr>
                <a:t>1</a:t>
              </a:r>
              <a:endParaRPr dirty="0"/>
            </a:p>
          </p:txBody>
        </p:sp>
      </p:grpSp>
      <p:grpSp>
        <p:nvGrpSpPr>
          <p:cNvPr id="7" name="Google Shape;272;p14">
            <a:extLst>
              <a:ext uri="{FF2B5EF4-FFF2-40B4-BE49-F238E27FC236}">
                <a16:creationId xmlns:a16="http://schemas.microsoft.com/office/drawing/2014/main" id="{8CCB4BF1-3A28-C3B3-5C10-035BDA87AF13}"/>
              </a:ext>
            </a:extLst>
          </p:cNvPr>
          <p:cNvGrpSpPr/>
          <p:nvPr/>
        </p:nvGrpSpPr>
        <p:grpSpPr>
          <a:xfrm>
            <a:off x="734665" y="3290407"/>
            <a:ext cx="5262564" cy="798513"/>
            <a:chOff x="695325" y="1700213"/>
            <a:chExt cx="5262564" cy="798513"/>
          </a:xfrm>
        </p:grpSpPr>
        <p:sp>
          <p:nvSpPr>
            <p:cNvPr id="8" name="Google Shape;273;p14">
              <a:extLst>
                <a:ext uri="{FF2B5EF4-FFF2-40B4-BE49-F238E27FC236}">
                  <a16:creationId xmlns:a16="http://schemas.microsoft.com/office/drawing/2014/main" id="{219053A5-D5A3-AB29-63FC-1C6E3427B9CB}"/>
                </a:ext>
              </a:extLst>
            </p:cNvPr>
            <p:cNvSpPr/>
            <p:nvPr/>
          </p:nvSpPr>
          <p:spPr>
            <a:xfrm>
              <a:off x="695325" y="1700213"/>
              <a:ext cx="5262564" cy="798513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7112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rgbClr val="0C0C0C"/>
                  </a:solidFill>
                  <a:latin typeface="Raleway"/>
                  <a:ea typeface="Raleway"/>
                  <a:cs typeface="Raleway"/>
                  <a:sym typeface="Raleway"/>
                </a:rPr>
                <a:t>Написать </a:t>
              </a:r>
              <a:r>
                <a:rPr lang="en-US" sz="1400" dirty="0">
                  <a:solidFill>
                    <a:srgbClr val="0C0C0C"/>
                  </a:solidFill>
                  <a:latin typeface="Raleway"/>
                  <a:ea typeface="Raleway"/>
                  <a:cs typeface="Raleway"/>
                  <a:sym typeface="Raleway"/>
                </a:rPr>
                <a:t>Backend-</a:t>
              </a:r>
              <a:r>
                <a:rPr lang="ru-RU" sz="1400" dirty="0">
                  <a:solidFill>
                    <a:srgbClr val="0C0C0C"/>
                  </a:solidFill>
                  <a:latin typeface="Raleway"/>
                  <a:ea typeface="Raleway"/>
                  <a:cs typeface="Raleway"/>
                  <a:sym typeface="Raleway"/>
                </a:rPr>
                <a:t>часть </a:t>
              </a:r>
              <a:r>
                <a:rPr lang="en-US" sz="1400" dirty="0">
                  <a:solidFill>
                    <a:srgbClr val="0C0C0C"/>
                  </a:solidFill>
                  <a:latin typeface="Raleway"/>
                  <a:ea typeface="Raleway"/>
                  <a:cs typeface="Raleway"/>
                  <a:sym typeface="Raleway"/>
                </a:rPr>
                <a:t>Web-</a:t>
              </a:r>
              <a:r>
                <a:rPr lang="ru-RU" sz="1400" dirty="0">
                  <a:solidFill>
                    <a:srgbClr val="0C0C0C"/>
                  </a:solidFill>
                  <a:latin typeface="Raleway"/>
                  <a:ea typeface="Raleway"/>
                  <a:cs typeface="Raleway"/>
                  <a:sym typeface="Raleway"/>
                </a:rPr>
                <a:t>приложения</a:t>
              </a:r>
              <a:endParaRPr sz="1400" dirty="0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" name="Google Shape;274;p14">
              <a:extLst>
                <a:ext uri="{FF2B5EF4-FFF2-40B4-BE49-F238E27FC236}">
                  <a16:creationId xmlns:a16="http://schemas.microsoft.com/office/drawing/2014/main" id="{D023ECF1-E1AB-9A68-CC01-617B3A477AEC}"/>
                </a:ext>
              </a:extLst>
            </p:cNvPr>
            <p:cNvSpPr/>
            <p:nvPr/>
          </p:nvSpPr>
          <p:spPr>
            <a:xfrm>
              <a:off x="848965" y="1811469"/>
              <a:ext cx="576000" cy="576000"/>
            </a:xfrm>
            <a:prstGeom prst="roundRect">
              <a:avLst>
                <a:gd name="adj" fmla="val 50000"/>
              </a:avLst>
            </a:prstGeom>
            <a:solidFill>
              <a:srgbClr val="00A6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1"/>
                  </a:solidFill>
                  <a:latin typeface="Raleway Medium"/>
                  <a:sym typeface="Raleway Medium"/>
                </a:rPr>
                <a:t>4</a:t>
              </a:r>
              <a:endParaRPr dirty="0"/>
            </a:p>
          </p:txBody>
        </p:sp>
      </p:grpSp>
      <p:grpSp>
        <p:nvGrpSpPr>
          <p:cNvPr id="10" name="Google Shape;272;p14">
            <a:extLst>
              <a:ext uri="{FF2B5EF4-FFF2-40B4-BE49-F238E27FC236}">
                <a16:creationId xmlns:a16="http://schemas.microsoft.com/office/drawing/2014/main" id="{F4730284-6878-90E8-7415-2A1E19306903}"/>
              </a:ext>
            </a:extLst>
          </p:cNvPr>
          <p:cNvGrpSpPr/>
          <p:nvPr/>
        </p:nvGrpSpPr>
        <p:grpSpPr>
          <a:xfrm>
            <a:off x="734665" y="4480256"/>
            <a:ext cx="5262564" cy="798513"/>
            <a:chOff x="695325" y="1700213"/>
            <a:chExt cx="5262564" cy="798513"/>
          </a:xfrm>
        </p:grpSpPr>
        <p:sp>
          <p:nvSpPr>
            <p:cNvPr id="11" name="Google Shape;273;p14">
              <a:extLst>
                <a:ext uri="{FF2B5EF4-FFF2-40B4-BE49-F238E27FC236}">
                  <a16:creationId xmlns:a16="http://schemas.microsoft.com/office/drawing/2014/main" id="{487F8209-B237-CB27-5A8E-32A7863A1676}"/>
                </a:ext>
              </a:extLst>
            </p:cNvPr>
            <p:cNvSpPr/>
            <p:nvPr/>
          </p:nvSpPr>
          <p:spPr>
            <a:xfrm>
              <a:off x="695325" y="1700213"/>
              <a:ext cx="5262564" cy="798513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7112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rgbClr val="0C0C0C"/>
                  </a:solidFill>
                  <a:latin typeface="Raleway"/>
                  <a:ea typeface="Raleway"/>
                  <a:cs typeface="Raleway"/>
                  <a:sym typeface="Raleway"/>
                </a:rPr>
                <a:t>Написать </a:t>
              </a:r>
              <a:r>
                <a:rPr lang="en-US" sz="1400" dirty="0">
                  <a:solidFill>
                    <a:srgbClr val="0C0C0C"/>
                  </a:solidFill>
                  <a:latin typeface="Raleway"/>
                  <a:ea typeface="Raleway"/>
                  <a:cs typeface="Raleway"/>
                  <a:sym typeface="Raleway"/>
                </a:rPr>
                <a:t>Frontend-</a:t>
              </a:r>
              <a:r>
                <a:rPr lang="ru-RU" sz="1400" dirty="0">
                  <a:solidFill>
                    <a:srgbClr val="0C0C0C"/>
                  </a:solidFill>
                  <a:latin typeface="Raleway"/>
                  <a:ea typeface="Raleway"/>
                  <a:cs typeface="Raleway"/>
                  <a:sym typeface="Raleway"/>
                </a:rPr>
                <a:t>часть </a:t>
              </a:r>
              <a:r>
                <a:rPr lang="en-US" sz="1400" dirty="0">
                  <a:solidFill>
                    <a:srgbClr val="0C0C0C"/>
                  </a:solidFill>
                  <a:latin typeface="Raleway"/>
                  <a:ea typeface="Raleway"/>
                  <a:cs typeface="Raleway"/>
                  <a:sym typeface="Raleway"/>
                </a:rPr>
                <a:t>Web-</a:t>
              </a:r>
              <a:r>
                <a:rPr lang="ru-RU" sz="1400" dirty="0">
                  <a:solidFill>
                    <a:srgbClr val="0C0C0C"/>
                  </a:solidFill>
                  <a:latin typeface="Raleway"/>
                  <a:ea typeface="Raleway"/>
                  <a:cs typeface="Raleway"/>
                  <a:sym typeface="Raleway"/>
                </a:rPr>
                <a:t>приложения</a:t>
              </a:r>
              <a:r>
                <a:rPr lang="en-US" sz="1400" dirty="0">
                  <a:solidFill>
                    <a:srgbClr val="0C0C0C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sz="1400" dirty="0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" name="Google Shape;274;p14">
              <a:extLst>
                <a:ext uri="{FF2B5EF4-FFF2-40B4-BE49-F238E27FC236}">
                  <a16:creationId xmlns:a16="http://schemas.microsoft.com/office/drawing/2014/main" id="{34AB66B0-01B5-DDDC-772A-B359C0491C87}"/>
                </a:ext>
              </a:extLst>
            </p:cNvPr>
            <p:cNvSpPr/>
            <p:nvPr/>
          </p:nvSpPr>
          <p:spPr>
            <a:xfrm>
              <a:off x="848965" y="1811469"/>
              <a:ext cx="576000" cy="576000"/>
            </a:xfrm>
            <a:prstGeom prst="roundRect">
              <a:avLst>
                <a:gd name="adj" fmla="val 50000"/>
              </a:avLst>
            </a:prstGeom>
            <a:solidFill>
              <a:srgbClr val="00A6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1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3</a:t>
              </a:r>
              <a:endParaRPr sz="24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0"/>
        </a:gra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/>
          <p:nvPr/>
        </p:nvSpPr>
        <p:spPr>
          <a:xfrm>
            <a:off x="232833" y="346627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2700" lvl="0">
              <a:lnSpc>
                <a:spcPct val="130000"/>
              </a:lnSpc>
            </a:pPr>
            <a:endParaRPr lang="en-US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622750" y="626172"/>
            <a:ext cx="508664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Выбор стека используемых технологий</a:t>
            </a:r>
            <a:endParaRPr dirty="0"/>
          </a:p>
        </p:txBody>
      </p:sp>
      <p:pic>
        <p:nvPicPr>
          <p:cNvPr id="328" name="Google Shape;32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8"/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Google Shape;205;p8">
            <a:extLst>
              <a:ext uri="{FF2B5EF4-FFF2-40B4-BE49-F238E27FC236}">
                <a16:creationId xmlns:a16="http://schemas.microsoft.com/office/drawing/2014/main" id="{8A1AF57E-A3F0-AE13-4282-87E1844EF2F0}"/>
              </a:ext>
            </a:extLst>
          </p:cNvPr>
          <p:cNvSpPr/>
          <p:nvPr/>
        </p:nvSpPr>
        <p:spPr>
          <a:xfrm>
            <a:off x="618484" y="5394959"/>
            <a:ext cx="2364020" cy="836770"/>
          </a:xfrm>
          <a:prstGeom prst="roundRect">
            <a:avLst>
              <a:gd name="adj" fmla="val 1241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rPr>
              <a:t>ASP.NET C#</a:t>
            </a:r>
            <a:endParaRPr sz="1400" dirty="0">
              <a:solidFill>
                <a:srgbClr val="0C0C0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" name="Google Shape;206;p8">
            <a:extLst>
              <a:ext uri="{FF2B5EF4-FFF2-40B4-BE49-F238E27FC236}">
                <a16:creationId xmlns:a16="http://schemas.microsoft.com/office/drawing/2014/main" id="{1CD15C48-B634-A919-10D4-2A76A8FD9152}"/>
              </a:ext>
            </a:extLst>
          </p:cNvPr>
          <p:cNvSpPr/>
          <p:nvPr/>
        </p:nvSpPr>
        <p:spPr>
          <a:xfrm>
            <a:off x="6311798" y="5394959"/>
            <a:ext cx="2364020" cy="836771"/>
          </a:xfrm>
          <a:prstGeom prst="roundRect">
            <a:avLst>
              <a:gd name="adj" fmla="val 1241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rPr>
              <a:t>MSSQL</a:t>
            </a:r>
            <a:endParaRPr sz="1400" dirty="0">
              <a:solidFill>
                <a:srgbClr val="0C0C0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Google Shape;207;p8">
            <a:extLst>
              <a:ext uri="{FF2B5EF4-FFF2-40B4-BE49-F238E27FC236}">
                <a16:creationId xmlns:a16="http://schemas.microsoft.com/office/drawing/2014/main" id="{C45B4C51-A54E-3700-1E02-65C833B59D23}"/>
              </a:ext>
            </a:extLst>
          </p:cNvPr>
          <p:cNvSpPr/>
          <p:nvPr/>
        </p:nvSpPr>
        <p:spPr>
          <a:xfrm>
            <a:off x="9158455" y="5394959"/>
            <a:ext cx="2254631" cy="836772"/>
          </a:xfrm>
          <a:prstGeom prst="roundRect">
            <a:avLst>
              <a:gd name="adj" fmla="val 1241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rPr>
              <a:t>React</a:t>
            </a:r>
            <a:endParaRPr sz="1400" dirty="0">
              <a:solidFill>
                <a:srgbClr val="0C0C0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5B077D-FCC6-596F-752F-8FCA443B2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515" y="4264953"/>
            <a:ext cx="1393957" cy="139395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D0CDA40-2D5C-F794-1B96-13134195D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449" y="4290761"/>
            <a:ext cx="1393956" cy="139395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1E4C8CF-0DDD-6E7F-4163-6F660C14E0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2105" y="4290760"/>
            <a:ext cx="1393957" cy="1393957"/>
          </a:xfrm>
          <a:prstGeom prst="rect">
            <a:avLst/>
          </a:prstGeom>
        </p:spPr>
      </p:pic>
      <p:sp>
        <p:nvSpPr>
          <p:cNvPr id="20" name="Google Shape;205;p8">
            <a:extLst>
              <a:ext uri="{FF2B5EF4-FFF2-40B4-BE49-F238E27FC236}">
                <a16:creationId xmlns:a16="http://schemas.microsoft.com/office/drawing/2014/main" id="{C598EB43-289B-F2C4-8230-7C00C6C37B64}"/>
              </a:ext>
            </a:extLst>
          </p:cNvPr>
          <p:cNvSpPr/>
          <p:nvPr/>
        </p:nvSpPr>
        <p:spPr>
          <a:xfrm>
            <a:off x="3465141" y="5394959"/>
            <a:ext cx="2364020" cy="836770"/>
          </a:xfrm>
          <a:prstGeom prst="roundRect">
            <a:avLst>
              <a:gd name="adj" fmla="val 1241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rPr>
              <a:t>Entity Framework</a:t>
            </a:r>
            <a:endParaRPr sz="1400" dirty="0">
              <a:solidFill>
                <a:srgbClr val="0C0C0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538EF78-31E9-C590-86E4-4D7DB88233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2595" y="4290759"/>
            <a:ext cx="1393957" cy="13939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EFED3E8-44EE-4EBA-8742-03BD2CAD8EE2}"/>
              </a:ext>
            </a:extLst>
          </p:cNvPr>
          <p:cNvSpPr txBox="1"/>
          <p:nvPr/>
        </p:nvSpPr>
        <p:spPr>
          <a:xfrm>
            <a:off x="618484" y="1540172"/>
            <a:ext cx="6094476" cy="2305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Такой выбор стека обоснован следующими факторами:</a:t>
            </a:r>
            <a:br>
              <a:rPr lang="ru-RU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ru-RU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    Я уже имею определенный опыт разработки на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.Net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C#</a:t>
            </a:r>
            <a:endParaRPr lang="ru-RU" sz="1100" dirty="0"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984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Я также сталкивался с использованием </a:t>
            </a:r>
            <a:r>
              <a:rPr lang="en-US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Entity Framework </a:t>
            </a:r>
            <a:r>
              <a:rPr lang="ru-RU" dirty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и считаю его невероятно удобным инструментом для работы с БД</a:t>
            </a:r>
          </a:p>
          <a:p>
            <a:pPr marL="2984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MSSQL </a:t>
            </a:r>
            <a:r>
              <a:rPr lang="ru-RU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интегрирован в экосистему 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Microsoft</a:t>
            </a:r>
            <a:r>
              <a:rPr lang="ru-RU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поэтому с ним удобно взаимодействовать с помощью технологий </a:t>
            </a:r>
            <a:r>
              <a:rPr lang="en-US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.Net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C# </a:t>
            </a:r>
            <a:r>
              <a:rPr lang="ru-RU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и 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Entity Framework.</a:t>
            </a:r>
          </a:p>
          <a:p>
            <a:pPr marL="2984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React – </a:t>
            </a:r>
            <a:r>
              <a:rPr lang="ru-RU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хороший выбор для старта в </a:t>
            </a: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Web-</a:t>
            </a:r>
            <a:r>
              <a:rPr lang="ru-RU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разработке.</a:t>
            </a:r>
            <a:endParaRPr lang="en-US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0"/>
        </a:gradFill>
        <a:effectLst/>
      </p:bgPr>
    </p:bg>
    <p:spTree>
      <p:nvGrpSpPr>
        <p:cNvPr id="1" name="Shape 334">
          <a:extLst>
            <a:ext uri="{FF2B5EF4-FFF2-40B4-BE49-F238E27FC236}">
              <a16:creationId xmlns:a16="http://schemas.microsoft.com/office/drawing/2014/main" id="{6F979F82-56C5-982B-8FF7-6E7A49A28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>
            <a:extLst>
              <a:ext uri="{FF2B5EF4-FFF2-40B4-BE49-F238E27FC236}">
                <a16:creationId xmlns:a16="http://schemas.microsoft.com/office/drawing/2014/main" id="{B5FAB382-7A6F-FAE8-90EE-39903D2A8AAE}"/>
              </a:ext>
            </a:extLst>
          </p:cNvPr>
          <p:cNvSpPr/>
          <p:nvPr/>
        </p:nvSpPr>
        <p:spPr>
          <a:xfrm>
            <a:off x="232833" y="346627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9">
            <a:extLst>
              <a:ext uri="{FF2B5EF4-FFF2-40B4-BE49-F238E27FC236}">
                <a16:creationId xmlns:a16="http://schemas.microsoft.com/office/drawing/2014/main" id="{3A834419-269E-D5A0-4512-5FDFFA685143}"/>
              </a:ext>
            </a:extLst>
          </p:cNvPr>
          <p:cNvSpPr txBox="1"/>
          <p:nvPr/>
        </p:nvSpPr>
        <p:spPr>
          <a:xfrm>
            <a:off x="622750" y="626172"/>
            <a:ext cx="27142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Реализация проекта</a:t>
            </a:r>
            <a:endParaRPr dirty="0"/>
          </a:p>
        </p:txBody>
      </p:sp>
      <p:pic>
        <p:nvPicPr>
          <p:cNvPr id="337" name="Google Shape;337;p19">
            <a:extLst>
              <a:ext uri="{FF2B5EF4-FFF2-40B4-BE49-F238E27FC236}">
                <a16:creationId xmlns:a16="http://schemas.microsoft.com/office/drawing/2014/main" id="{AE98EAB3-2C5A-48DC-3499-5E7A6EE866E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9">
            <a:extLst>
              <a:ext uri="{FF2B5EF4-FFF2-40B4-BE49-F238E27FC236}">
                <a16:creationId xmlns:a16="http://schemas.microsoft.com/office/drawing/2014/main" id="{F3359B30-EE42-9913-6867-6B9854F117D9}"/>
              </a:ext>
            </a:extLst>
          </p:cNvPr>
          <p:cNvSpPr txBox="1"/>
          <p:nvPr/>
        </p:nvSpPr>
        <p:spPr>
          <a:xfrm>
            <a:off x="622750" y="1629359"/>
            <a:ext cx="725125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33333"/>
                </a:solidFill>
                <a:latin typeface="Raleway SemiBold" pitchFamily="2" charset="-52"/>
                <a:ea typeface="Raleway"/>
                <a:cs typeface="Raleway"/>
                <a:sym typeface="Raleway"/>
              </a:rPr>
              <a:t>База данных</a:t>
            </a:r>
            <a:endParaRPr sz="1600" dirty="0">
              <a:solidFill>
                <a:srgbClr val="333333"/>
              </a:solidFill>
              <a:latin typeface="Raleway SemiBold" pitchFamily="2" charset="-52"/>
              <a:ea typeface="Raleway"/>
              <a:cs typeface="Raleway"/>
              <a:sym typeface="Raleway"/>
            </a:endParaRPr>
          </a:p>
        </p:txBody>
      </p:sp>
      <p:sp>
        <p:nvSpPr>
          <p:cNvPr id="339" name="Google Shape;339;p19">
            <a:extLst>
              <a:ext uri="{FF2B5EF4-FFF2-40B4-BE49-F238E27FC236}">
                <a16:creationId xmlns:a16="http://schemas.microsoft.com/office/drawing/2014/main" id="{79470E1A-C3D1-FE1C-D73F-C16A4D74586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4E242F-A49F-0E61-0121-6ECBBC602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126" y="1026283"/>
            <a:ext cx="9568040" cy="557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0"/>
        </a:gra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/>
          <p:nvPr/>
        </p:nvSpPr>
        <p:spPr>
          <a:xfrm>
            <a:off x="232833" y="346627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9"/>
          <p:cNvSpPr txBox="1"/>
          <p:nvPr/>
        </p:nvSpPr>
        <p:spPr>
          <a:xfrm>
            <a:off x="622750" y="626172"/>
            <a:ext cx="27142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Реализация проекта</a:t>
            </a:r>
            <a:endParaRPr/>
          </a:p>
        </p:txBody>
      </p:sp>
      <p:pic>
        <p:nvPicPr>
          <p:cNvPr id="337" name="Google Shape;3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9"/>
          <p:cNvSpPr txBox="1"/>
          <p:nvPr/>
        </p:nvSpPr>
        <p:spPr>
          <a:xfrm>
            <a:off x="622750" y="1629359"/>
            <a:ext cx="725125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33333"/>
                </a:solidFill>
                <a:latin typeface="Raleway SemiBold" pitchFamily="2" charset="-52"/>
                <a:ea typeface="Raleway"/>
                <a:cs typeface="Raleway"/>
                <a:sym typeface="Raleway"/>
              </a:rPr>
              <a:t>Backend-</a:t>
            </a:r>
            <a:r>
              <a:rPr lang="ru-RU" sz="2000" dirty="0">
                <a:solidFill>
                  <a:srgbClr val="333333"/>
                </a:solidFill>
                <a:latin typeface="Raleway SemiBold" pitchFamily="2" charset="-52"/>
                <a:ea typeface="Raleway"/>
                <a:cs typeface="Raleway"/>
                <a:sym typeface="Raleway"/>
              </a:rPr>
              <a:t>часть.</a:t>
            </a:r>
            <a:endParaRPr sz="1600" dirty="0">
              <a:solidFill>
                <a:srgbClr val="333333"/>
              </a:solidFill>
              <a:latin typeface="Raleway SemiBold" pitchFamily="2" charset="-52"/>
              <a:ea typeface="Raleway"/>
              <a:cs typeface="Raleway"/>
              <a:sym typeface="Raleway"/>
            </a:endParaRPr>
          </a:p>
        </p:txBody>
      </p:sp>
      <p:sp>
        <p:nvSpPr>
          <p:cNvPr id="339" name="Google Shape;339;p19"/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43D7F3-A2EF-1BBE-7180-2060DD9E6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208" y="1483772"/>
            <a:ext cx="9068392" cy="52777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0"/>
        </a:gradFill>
        <a:effectLst/>
      </p:bgPr>
    </p:bg>
    <p:spTree>
      <p:nvGrpSpPr>
        <p:cNvPr id="1" name="Shape 334">
          <a:extLst>
            <a:ext uri="{FF2B5EF4-FFF2-40B4-BE49-F238E27FC236}">
              <a16:creationId xmlns:a16="http://schemas.microsoft.com/office/drawing/2014/main" id="{93DFD5C6-FD40-F287-1C3E-0FBEF8ABD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>
            <a:extLst>
              <a:ext uri="{FF2B5EF4-FFF2-40B4-BE49-F238E27FC236}">
                <a16:creationId xmlns:a16="http://schemas.microsoft.com/office/drawing/2014/main" id="{5B729136-C36E-26C3-67A3-FD5702208BC4}"/>
              </a:ext>
            </a:extLst>
          </p:cNvPr>
          <p:cNvSpPr/>
          <p:nvPr/>
        </p:nvSpPr>
        <p:spPr>
          <a:xfrm>
            <a:off x="232833" y="346627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9">
            <a:extLst>
              <a:ext uri="{FF2B5EF4-FFF2-40B4-BE49-F238E27FC236}">
                <a16:creationId xmlns:a16="http://schemas.microsoft.com/office/drawing/2014/main" id="{D016A741-5C69-3563-E27E-5ABB66A77381}"/>
              </a:ext>
            </a:extLst>
          </p:cNvPr>
          <p:cNvSpPr txBox="1"/>
          <p:nvPr/>
        </p:nvSpPr>
        <p:spPr>
          <a:xfrm>
            <a:off x="622750" y="626172"/>
            <a:ext cx="27142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Реализация проекта</a:t>
            </a:r>
            <a:endParaRPr/>
          </a:p>
        </p:txBody>
      </p:sp>
      <p:pic>
        <p:nvPicPr>
          <p:cNvPr id="337" name="Google Shape;337;p19">
            <a:extLst>
              <a:ext uri="{FF2B5EF4-FFF2-40B4-BE49-F238E27FC236}">
                <a16:creationId xmlns:a16="http://schemas.microsoft.com/office/drawing/2014/main" id="{5543BEB7-9B64-1073-49AC-B81C0D89FB2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9">
            <a:extLst>
              <a:ext uri="{FF2B5EF4-FFF2-40B4-BE49-F238E27FC236}">
                <a16:creationId xmlns:a16="http://schemas.microsoft.com/office/drawing/2014/main" id="{42A401FE-B030-0745-155D-5F80A8A9BD9F}"/>
              </a:ext>
            </a:extLst>
          </p:cNvPr>
          <p:cNvSpPr txBox="1"/>
          <p:nvPr/>
        </p:nvSpPr>
        <p:spPr>
          <a:xfrm>
            <a:off x="622750" y="1391615"/>
            <a:ext cx="8109770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33333"/>
                </a:solidFill>
                <a:latin typeface="Raleway SemiBold" pitchFamily="2" charset="-52"/>
                <a:ea typeface="Raleway"/>
                <a:cs typeface="Raleway"/>
                <a:sym typeface="Raleway"/>
              </a:rPr>
              <a:t>Взаимодействие</a:t>
            </a:r>
            <a:r>
              <a:rPr lang="en-US" sz="2000" dirty="0">
                <a:solidFill>
                  <a:srgbClr val="333333"/>
                </a:solidFill>
                <a:latin typeface="Raleway SemiBold" pitchFamily="2" charset="-52"/>
                <a:ea typeface="Raleway"/>
                <a:cs typeface="Raleway"/>
                <a:sym typeface="Raleway"/>
              </a:rPr>
              <a:t> Frontend </a:t>
            </a:r>
            <a:r>
              <a:rPr lang="ru-RU" sz="2000" dirty="0">
                <a:solidFill>
                  <a:srgbClr val="333333"/>
                </a:solidFill>
                <a:latin typeface="Raleway SemiBold" pitchFamily="2" charset="-52"/>
                <a:ea typeface="Raleway"/>
                <a:cs typeface="Raleway"/>
                <a:sym typeface="Raleway"/>
              </a:rPr>
              <a:t>и </a:t>
            </a:r>
            <a:r>
              <a:rPr lang="en-US" sz="2000" dirty="0">
                <a:solidFill>
                  <a:srgbClr val="333333"/>
                </a:solidFill>
                <a:latin typeface="Raleway SemiBold" pitchFamily="2" charset="-52"/>
                <a:ea typeface="Raleway"/>
                <a:cs typeface="Raleway"/>
                <a:sym typeface="Raleway"/>
              </a:rPr>
              <a:t>Backend. CORS.</a:t>
            </a:r>
            <a:endParaRPr lang="ru-RU" sz="2000" dirty="0">
              <a:solidFill>
                <a:srgbClr val="333333"/>
              </a:solidFill>
              <a:latin typeface="Raleway SemiBold" pitchFamily="2" charset="-52"/>
              <a:ea typeface="Raleway"/>
              <a:cs typeface="Raleway"/>
              <a:sym typeface="Raleway"/>
            </a:endParaRPr>
          </a:p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rgbClr val="333333"/>
              </a:solidFill>
              <a:latin typeface="Raleway ExtraBold" pitchFamily="2" charset="-52"/>
              <a:ea typeface="Raleway"/>
              <a:cs typeface="Raleway"/>
              <a:sym typeface="Raleway"/>
            </a:endParaRPr>
          </a:p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333333"/>
                </a:solidFill>
                <a:latin typeface="Raleway ExtraBold" pitchFamily="2" charset="-52"/>
                <a:ea typeface="Raleway"/>
                <a:cs typeface="Raleway"/>
                <a:sym typeface="Raleway"/>
              </a:rPr>
              <a:t>CORS (Cross-</a:t>
            </a:r>
            <a:r>
              <a:rPr lang="ru-RU" sz="1600" dirty="0" err="1">
                <a:solidFill>
                  <a:srgbClr val="333333"/>
                </a:solidFill>
                <a:latin typeface="Raleway ExtraBold" pitchFamily="2" charset="-52"/>
                <a:ea typeface="Raleway"/>
                <a:cs typeface="Raleway"/>
                <a:sym typeface="Raleway"/>
              </a:rPr>
              <a:t>Origin</a:t>
            </a:r>
            <a:r>
              <a:rPr lang="ru-RU" sz="1600" dirty="0">
                <a:solidFill>
                  <a:srgbClr val="333333"/>
                </a:solidFill>
                <a:latin typeface="Raleway ExtraBold" pitchFamily="2" charset="-52"/>
                <a:ea typeface="Raleway"/>
                <a:cs typeface="Raleway"/>
                <a:sym typeface="Raleway"/>
              </a:rPr>
              <a:t> Resource </a:t>
            </a:r>
            <a:r>
              <a:rPr lang="ru-RU" sz="1600" dirty="0" err="1">
                <a:solidFill>
                  <a:srgbClr val="333333"/>
                </a:solidFill>
                <a:latin typeface="Raleway ExtraBold" pitchFamily="2" charset="-52"/>
                <a:ea typeface="Raleway"/>
                <a:cs typeface="Raleway"/>
                <a:sym typeface="Raleway"/>
              </a:rPr>
              <a:t>Sharing</a:t>
            </a:r>
            <a:r>
              <a:rPr lang="ru-RU" sz="1600" dirty="0">
                <a:solidFill>
                  <a:srgbClr val="333333"/>
                </a:solidFill>
                <a:latin typeface="Raleway ExtraBold" pitchFamily="2" charset="-52"/>
                <a:ea typeface="Raleway"/>
                <a:cs typeface="Raleway"/>
                <a:sym typeface="Raleway"/>
              </a:rPr>
              <a:t>) </a:t>
            </a:r>
            <a:r>
              <a:rPr lang="ru-RU" sz="1600" dirty="0">
                <a:solidFill>
                  <a:srgbClr val="333333"/>
                </a:solidFill>
                <a:latin typeface="Raleway Medium" pitchFamily="2" charset="-52"/>
                <a:ea typeface="Raleway"/>
                <a:cs typeface="Raleway"/>
                <a:sym typeface="Raleway"/>
              </a:rPr>
              <a:t>— механизм безопасности в веб-разработке, который позволяет веб-браузеру запрашивать ресурсы с другого домена при условии, что сервер явно разрешает такой доступ. </a:t>
            </a:r>
          </a:p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333333"/>
                </a:solidFill>
                <a:latin typeface="Raleway Medium" pitchFamily="2" charset="-52"/>
                <a:ea typeface="Raleway"/>
                <a:cs typeface="Raleway"/>
                <a:sym typeface="Raleway"/>
              </a:rPr>
              <a:t>CORS важен для обеспечения безопасности веб-приложений, особенно когда приложение взаимодействует с ресурсами на сторонних серверах.</a:t>
            </a:r>
            <a:endParaRPr sz="1600" dirty="0">
              <a:solidFill>
                <a:srgbClr val="333333"/>
              </a:solidFill>
              <a:latin typeface="Raleway Medium" pitchFamily="2" charset="-52"/>
              <a:ea typeface="Raleway"/>
              <a:cs typeface="Raleway"/>
              <a:sym typeface="Raleway"/>
            </a:endParaRPr>
          </a:p>
        </p:txBody>
      </p:sp>
      <p:sp>
        <p:nvSpPr>
          <p:cNvPr id="339" name="Google Shape;339;p19">
            <a:extLst>
              <a:ext uri="{FF2B5EF4-FFF2-40B4-BE49-F238E27FC236}">
                <a16:creationId xmlns:a16="http://schemas.microsoft.com/office/drawing/2014/main" id="{FEA6B056-AF58-EDB0-701E-73674066D39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9A6965-C16D-06F4-95BF-28715927E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176" y="4129865"/>
            <a:ext cx="9738069" cy="227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2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0"/>
        </a:gradFill>
        <a:effectLst/>
      </p:bgPr>
    </p:bg>
    <p:spTree>
      <p:nvGrpSpPr>
        <p:cNvPr id="1" name="Shape 334">
          <a:extLst>
            <a:ext uri="{FF2B5EF4-FFF2-40B4-BE49-F238E27FC236}">
              <a16:creationId xmlns:a16="http://schemas.microsoft.com/office/drawing/2014/main" id="{A66CEF48-B3C6-88F4-DC90-F19AE7EE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>
            <a:extLst>
              <a:ext uri="{FF2B5EF4-FFF2-40B4-BE49-F238E27FC236}">
                <a16:creationId xmlns:a16="http://schemas.microsoft.com/office/drawing/2014/main" id="{4DDFE4A8-886E-5DEE-EF98-5AD363F5C8E1}"/>
              </a:ext>
            </a:extLst>
          </p:cNvPr>
          <p:cNvSpPr/>
          <p:nvPr/>
        </p:nvSpPr>
        <p:spPr>
          <a:xfrm>
            <a:off x="232833" y="346627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Raleway Medium" pitchFamily="2" charset="-52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9">
            <a:extLst>
              <a:ext uri="{FF2B5EF4-FFF2-40B4-BE49-F238E27FC236}">
                <a16:creationId xmlns:a16="http://schemas.microsoft.com/office/drawing/2014/main" id="{F4B0A1AF-C105-0D8A-B918-4515E14DB150}"/>
              </a:ext>
            </a:extLst>
          </p:cNvPr>
          <p:cNvSpPr txBox="1"/>
          <p:nvPr/>
        </p:nvSpPr>
        <p:spPr>
          <a:xfrm>
            <a:off x="622750" y="626172"/>
            <a:ext cx="27142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Реализация проекта</a:t>
            </a:r>
            <a:endParaRPr/>
          </a:p>
        </p:txBody>
      </p:sp>
      <p:pic>
        <p:nvPicPr>
          <p:cNvPr id="337" name="Google Shape;337;p19">
            <a:extLst>
              <a:ext uri="{FF2B5EF4-FFF2-40B4-BE49-F238E27FC236}">
                <a16:creationId xmlns:a16="http://schemas.microsoft.com/office/drawing/2014/main" id="{01F00FA9-3243-ED78-95CC-5C33CE5FD3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9">
            <a:extLst>
              <a:ext uri="{FF2B5EF4-FFF2-40B4-BE49-F238E27FC236}">
                <a16:creationId xmlns:a16="http://schemas.microsoft.com/office/drawing/2014/main" id="{10CB8490-441F-67BC-CC72-50BFB1F0E90C}"/>
              </a:ext>
            </a:extLst>
          </p:cNvPr>
          <p:cNvSpPr txBox="1"/>
          <p:nvPr/>
        </p:nvSpPr>
        <p:spPr>
          <a:xfrm>
            <a:off x="622750" y="1391615"/>
            <a:ext cx="8109770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33333"/>
                </a:solidFill>
                <a:latin typeface="Raleway SemiBold" pitchFamily="2" charset="-52"/>
                <a:ea typeface="Raleway"/>
                <a:cs typeface="Raleway"/>
                <a:sym typeface="Raleway"/>
              </a:rPr>
              <a:t>Взаимодействие</a:t>
            </a:r>
            <a:r>
              <a:rPr lang="en-US" sz="2000" dirty="0">
                <a:solidFill>
                  <a:srgbClr val="333333"/>
                </a:solidFill>
                <a:latin typeface="Raleway SemiBold" pitchFamily="2" charset="-52"/>
                <a:ea typeface="Raleway"/>
                <a:cs typeface="Raleway"/>
                <a:sym typeface="Raleway"/>
              </a:rPr>
              <a:t> Frontend </a:t>
            </a:r>
            <a:r>
              <a:rPr lang="ru-RU" sz="2000" dirty="0">
                <a:solidFill>
                  <a:srgbClr val="333333"/>
                </a:solidFill>
                <a:latin typeface="Raleway SemiBold" pitchFamily="2" charset="-52"/>
                <a:ea typeface="Raleway"/>
                <a:cs typeface="Raleway"/>
                <a:sym typeface="Raleway"/>
              </a:rPr>
              <a:t>и </a:t>
            </a:r>
            <a:r>
              <a:rPr lang="en-US" sz="2000" dirty="0">
                <a:solidFill>
                  <a:srgbClr val="333333"/>
                </a:solidFill>
                <a:latin typeface="Raleway SemiBold" pitchFamily="2" charset="-52"/>
                <a:ea typeface="Raleway"/>
                <a:cs typeface="Raleway"/>
                <a:sym typeface="Raleway"/>
              </a:rPr>
              <a:t>Backend. </a:t>
            </a:r>
            <a:r>
              <a:rPr lang="ru-RU" sz="2000" dirty="0">
                <a:solidFill>
                  <a:srgbClr val="333333"/>
                </a:solidFill>
                <a:latin typeface="Raleway SemiBold" pitchFamily="2" charset="-52"/>
                <a:ea typeface="Raleway"/>
                <a:cs typeface="Raleway"/>
                <a:sym typeface="Raleway"/>
              </a:rPr>
              <a:t>Отправка запросов на </a:t>
            </a:r>
            <a:r>
              <a:rPr lang="en-US" sz="2000" dirty="0">
                <a:solidFill>
                  <a:srgbClr val="333333"/>
                </a:solidFill>
                <a:latin typeface="Raleway SemiBold" pitchFamily="2" charset="-52"/>
                <a:ea typeface="Raleway"/>
                <a:cs typeface="Raleway"/>
                <a:sym typeface="Raleway"/>
              </a:rPr>
              <a:t>Backend.</a:t>
            </a:r>
            <a:endParaRPr lang="ru-RU" sz="2400" dirty="0">
              <a:solidFill>
                <a:srgbClr val="333333"/>
              </a:solidFill>
              <a:latin typeface="Raleway SemiBold" pitchFamily="2" charset="-52"/>
              <a:ea typeface="Raleway"/>
              <a:cs typeface="Raleway"/>
              <a:sym typeface="Raleway"/>
            </a:endParaRPr>
          </a:p>
        </p:txBody>
      </p:sp>
      <p:sp>
        <p:nvSpPr>
          <p:cNvPr id="339" name="Google Shape;339;p19">
            <a:extLst>
              <a:ext uri="{FF2B5EF4-FFF2-40B4-BE49-F238E27FC236}">
                <a16:creationId xmlns:a16="http://schemas.microsoft.com/office/drawing/2014/main" id="{EC995D06-F1AA-6C68-5BCF-F602E5C7E2E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7D547F-51FF-0084-6741-4BC9865F9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84" y="4166151"/>
            <a:ext cx="6706536" cy="16956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77778B-0D96-0CC7-8C7B-F975E6EF2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72" y="2372206"/>
            <a:ext cx="4944165" cy="590632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71ABA1E-7DBA-AC4B-88BF-B7ED1587F8CB}"/>
              </a:ext>
            </a:extLst>
          </p:cNvPr>
          <p:cNvCxnSpPr/>
          <p:nvPr/>
        </p:nvCxnSpPr>
        <p:spPr>
          <a:xfrm>
            <a:off x="1545336" y="3145536"/>
            <a:ext cx="0" cy="749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58B225C5-90C4-FA9E-BA21-A8E3538BF3D0}"/>
              </a:ext>
            </a:extLst>
          </p:cNvPr>
          <p:cNvSpPr txBox="1"/>
          <p:nvPr/>
        </p:nvSpPr>
        <p:spPr>
          <a:xfrm>
            <a:off x="1699018" y="3297427"/>
            <a:ext cx="2583890" cy="41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Raleway"/>
                <a:sym typeface="Raleway"/>
              </a:rPr>
              <a:t>Запрос</a:t>
            </a:r>
            <a:endParaRPr sz="18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3F74A3A-6977-B46F-53CE-902215DCAE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565" y="4001205"/>
            <a:ext cx="2008972" cy="2008972"/>
          </a:xfrm>
          <a:prstGeom prst="rect">
            <a:avLst/>
          </a:prstGeom>
        </p:spPr>
      </p:pic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3285475-13AA-01D4-B120-64116E20C3D4}"/>
              </a:ext>
            </a:extLst>
          </p:cNvPr>
          <p:cNvCxnSpPr>
            <a:cxnSpLocks/>
          </p:cNvCxnSpPr>
          <p:nvPr/>
        </p:nvCxnSpPr>
        <p:spPr>
          <a:xfrm>
            <a:off x="7582134" y="5312664"/>
            <a:ext cx="1333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01F5FCE-DE61-6EE7-7A80-631B6F5BB7EC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2763072"/>
            <a:ext cx="3550921" cy="974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A42F4D6-B91F-B045-B03C-CD50DF632A06}"/>
              </a:ext>
            </a:extLst>
          </p:cNvPr>
          <p:cNvCxnSpPr>
            <a:cxnSpLocks/>
          </p:cNvCxnSpPr>
          <p:nvPr/>
        </p:nvCxnSpPr>
        <p:spPr>
          <a:xfrm>
            <a:off x="7582134" y="5602224"/>
            <a:ext cx="1333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106;p2">
            <a:extLst>
              <a:ext uri="{FF2B5EF4-FFF2-40B4-BE49-F238E27FC236}">
                <a16:creationId xmlns:a16="http://schemas.microsoft.com/office/drawing/2014/main" id="{1C412CE2-7015-E3B7-3E4B-AE7D39799C1A}"/>
              </a:ext>
            </a:extLst>
          </p:cNvPr>
          <p:cNvSpPr txBox="1"/>
          <p:nvPr/>
        </p:nvSpPr>
        <p:spPr>
          <a:xfrm>
            <a:off x="7237234" y="2678872"/>
            <a:ext cx="2583890" cy="41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Raleway"/>
                <a:sym typeface="Raleway"/>
              </a:rPr>
              <a:t> </a:t>
            </a:r>
            <a:r>
              <a:rPr lang="ru-RU" sz="1600" dirty="0">
                <a:solidFill>
                  <a:schemeClr val="dk1"/>
                </a:solidFill>
                <a:latin typeface="Raleway"/>
                <a:sym typeface="Raleway"/>
              </a:rPr>
              <a:t>Ответ от сервера</a:t>
            </a:r>
            <a:endParaRPr sz="1800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31D1DDB7-4529-74A4-C5BE-C7CAEE968715}"/>
              </a:ext>
            </a:extLst>
          </p:cNvPr>
          <p:cNvCxnSpPr>
            <a:cxnSpLocks/>
          </p:cNvCxnSpPr>
          <p:nvPr/>
        </p:nvCxnSpPr>
        <p:spPr>
          <a:xfrm>
            <a:off x="7582134" y="4986528"/>
            <a:ext cx="1333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106;p2">
            <a:extLst>
              <a:ext uri="{FF2B5EF4-FFF2-40B4-BE49-F238E27FC236}">
                <a16:creationId xmlns:a16="http://schemas.microsoft.com/office/drawing/2014/main" id="{5E962EFB-5588-1C9A-EDB7-197BDC745771}"/>
              </a:ext>
            </a:extLst>
          </p:cNvPr>
          <p:cNvSpPr txBox="1"/>
          <p:nvPr/>
        </p:nvSpPr>
        <p:spPr>
          <a:xfrm>
            <a:off x="7368766" y="4428835"/>
            <a:ext cx="1546634" cy="57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Raleway"/>
                <a:sym typeface="Raleway"/>
              </a:rPr>
              <a:t>Список категорий товаров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178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6A7"/>
            </a:gs>
            <a:gs pos="100000">
              <a:srgbClr val="024869"/>
            </a:gs>
          </a:gsLst>
          <a:lin ang="5400000" scaled="0"/>
        </a:gra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"/>
          <p:cNvSpPr/>
          <p:nvPr/>
        </p:nvSpPr>
        <p:spPr>
          <a:xfrm>
            <a:off x="232833" y="346627"/>
            <a:ext cx="11726333" cy="7309156"/>
          </a:xfrm>
          <a:prstGeom prst="roundRect">
            <a:avLst>
              <a:gd name="adj" fmla="val 285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0"/>
          <p:cNvSpPr txBox="1"/>
          <p:nvPr/>
        </p:nvSpPr>
        <p:spPr>
          <a:xfrm>
            <a:off x="622750" y="626172"/>
            <a:ext cx="30187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2486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Полученный результат</a:t>
            </a:r>
            <a:endParaRPr dirty="0"/>
          </a:p>
        </p:txBody>
      </p:sp>
      <p:pic>
        <p:nvPicPr>
          <p:cNvPr id="346" name="Google Shape;34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537" y="448227"/>
            <a:ext cx="1190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0"/>
          <p:cNvSpPr txBox="1">
            <a:spLocks noGrp="1"/>
          </p:cNvSpPr>
          <p:nvPr>
            <p:ph type="sldNum" idx="12"/>
          </p:nvPr>
        </p:nvSpPr>
        <p:spPr>
          <a:xfrm>
            <a:off x="8915400" y="623173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240;p11">
            <a:extLst>
              <a:ext uri="{FF2B5EF4-FFF2-40B4-BE49-F238E27FC236}">
                <a16:creationId xmlns:a16="http://schemas.microsoft.com/office/drawing/2014/main" id="{CB306F84-173A-20AB-51C0-A78BC1F20F05}"/>
              </a:ext>
            </a:extLst>
          </p:cNvPr>
          <p:cNvSpPr/>
          <p:nvPr/>
        </p:nvSpPr>
        <p:spPr>
          <a:xfrm>
            <a:off x="2397154" y="1986571"/>
            <a:ext cx="1689859" cy="576000"/>
          </a:xfrm>
          <a:prstGeom prst="roundRect">
            <a:avLst>
              <a:gd name="adj" fmla="val 50000"/>
            </a:avLst>
          </a:prstGeom>
          <a:solidFill>
            <a:srgbClr val="00A6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latin typeface="Raleway ExtraBold" pitchFamily="2" charset="-52"/>
                <a:ea typeface="Raleway"/>
                <a:cs typeface="Raleway"/>
                <a:sym typeface="Raleway"/>
              </a:rPr>
              <a:t>Что сделано?</a:t>
            </a:r>
            <a:endParaRPr sz="1200" dirty="0">
              <a:solidFill>
                <a:schemeClr val="lt1"/>
              </a:solidFill>
              <a:latin typeface="Raleway ExtraBold" pitchFamily="2" charset="-52"/>
              <a:ea typeface="Raleway"/>
              <a:cs typeface="Raleway"/>
              <a:sym typeface="Raleway"/>
            </a:endParaRPr>
          </a:p>
        </p:txBody>
      </p:sp>
      <p:sp>
        <p:nvSpPr>
          <p:cNvPr id="5" name="Google Shape;205;p8">
            <a:extLst>
              <a:ext uri="{FF2B5EF4-FFF2-40B4-BE49-F238E27FC236}">
                <a16:creationId xmlns:a16="http://schemas.microsoft.com/office/drawing/2014/main" id="{1816FFEB-CD2D-2E83-8555-A722D520A3DF}"/>
              </a:ext>
            </a:extLst>
          </p:cNvPr>
          <p:cNvSpPr/>
          <p:nvPr/>
        </p:nvSpPr>
        <p:spPr>
          <a:xfrm>
            <a:off x="806098" y="2825122"/>
            <a:ext cx="2364020" cy="836770"/>
          </a:xfrm>
          <a:prstGeom prst="roundRect">
            <a:avLst>
              <a:gd name="adj" fmla="val 1241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rPr>
              <a:t>Подобран оптимальный стек технологий</a:t>
            </a:r>
            <a:endParaRPr sz="1400" dirty="0">
              <a:solidFill>
                <a:srgbClr val="0C0C0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Google Shape;205;p8">
            <a:extLst>
              <a:ext uri="{FF2B5EF4-FFF2-40B4-BE49-F238E27FC236}">
                <a16:creationId xmlns:a16="http://schemas.microsoft.com/office/drawing/2014/main" id="{586D98E5-7763-1283-FC5C-85078720738B}"/>
              </a:ext>
            </a:extLst>
          </p:cNvPr>
          <p:cNvSpPr/>
          <p:nvPr/>
        </p:nvSpPr>
        <p:spPr>
          <a:xfrm>
            <a:off x="786987" y="3859428"/>
            <a:ext cx="2364020" cy="1563436"/>
          </a:xfrm>
          <a:prstGeom prst="roundRect">
            <a:avLst>
              <a:gd name="adj" fmla="val 1241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rPr>
              <a:t>Сделано основное веб-приложение для пользователей интернет-магазина. Функционал нуждается в доработке.</a:t>
            </a:r>
          </a:p>
        </p:txBody>
      </p:sp>
      <p:sp>
        <p:nvSpPr>
          <p:cNvPr id="7" name="Google Shape;205;p8">
            <a:extLst>
              <a:ext uri="{FF2B5EF4-FFF2-40B4-BE49-F238E27FC236}">
                <a16:creationId xmlns:a16="http://schemas.microsoft.com/office/drawing/2014/main" id="{5F01AD10-9F96-2475-4B47-E1326421B04D}"/>
              </a:ext>
            </a:extLst>
          </p:cNvPr>
          <p:cNvSpPr/>
          <p:nvPr/>
        </p:nvSpPr>
        <p:spPr>
          <a:xfrm>
            <a:off x="3426555" y="2823916"/>
            <a:ext cx="2364020" cy="2598948"/>
          </a:xfrm>
          <a:prstGeom prst="roundRect">
            <a:avLst>
              <a:gd name="adj" fmla="val 1241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rPr>
              <a:t>Спроектирована и заполнена база данных интернет-магазина</a:t>
            </a:r>
          </a:p>
        </p:txBody>
      </p:sp>
      <p:sp>
        <p:nvSpPr>
          <p:cNvPr id="8" name="Google Shape;240;p11">
            <a:extLst>
              <a:ext uri="{FF2B5EF4-FFF2-40B4-BE49-F238E27FC236}">
                <a16:creationId xmlns:a16="http://schemas.microsoft.com/office/drawing/2014/main" id="{26FD6882-8569-5C1B-0D92-44B6D3BDF2AE}"/>
              </a:ext>
            </a:extLst>
          </p:cNvPr>
          <p:cNvSpPr/>
          <p:nvPr/>
        </p:nvSpPr>
        <p:spPr>
          <a:xfrm>
            <a:off x="7856180" y="1912670"/>
            <a:ext cx="2305362" cy="576000"/>
          </a:xfrm>
          <a:prstGeom prst="roundRect">
            <a:avLst>
              <a:gd name="adj" fmla="val 50000"/>
            </a:avLst>
          </a:prstGeom>
          <a:solidFill>
            <a:srgbClr val="00A6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latin typeface="Raleway ExtraBold" pitchFamily="2" charset="-52"/>
                <a:ea typeface="Raleway"/>
                <a:cs typeface="Raleway"/>
                <a:sym typeface="Raleway"/>
              </a:rPr>
              <a:t>Что планируется делать дальше?</a:t>
            </a:r>
            <a:endParaRPr sz="1200" dirty="0">
              <a:solidFill>
                <a:schemeClr val="lt1"/>
              </a:solidFill>
              <a:latin typeface="Raleway ExtraBold" pitchFamily="2" charset="-52"/>
              <a:ea typeface="Raleway"/>
              <a:cs typeface="Raleway"/>
              <a:sym typeface="Raleway"/>
            </a:endParaRPr>
          </a:p>
        </p:txBody>
      </p:sp>
      <p:sp>
        <p:nvSpPr>
          <p:cNvPr id="9" name="Google Shape;205;p8">
            <a:extLst>
              <a:ext uri="{FF2B5EF4-FFF2-40B4-BE49-F238E27FC236}">
                <a16:creationId xmlns:a16="http://schemas.microsoft.com/office/drawing/2014/main" id="{685A6431-4F8C-5B28-BFF3-74BD46520A01}"/>
              </a:ext>
            </a:extLst>
          </p:cNvPr>
          <p:cNvSpPr/>
          <p:nvPr/>
        </p:nvSpPr>
        <p:spPr>
          <a:xfrm>
            <a:off x="6768123" y="2674908"/>
            <a:ext cx="2211753" cy="1184519"/>
          </a:xfrm>
          <a:prstGeom prst="roundRect">
            <a:avLst>
              <a:gd name="adj" fmla="val 1241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rPr>
              <a:t>Реализовать сценарий заказа товара пользователем</a:t>
            </a:r>
            <a:endParaRPr sz="1400" dirty="0">
              <a:solidFill>
                <a:srgbClr val="0C0C0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" name="Google Shape;205;p8">
            <a:extLst>
              <a:ext uri="{FF2B5EF4-FFF2-40B4-BE49-F238E27FC236}">
                <a16:creationId xmlns:a16="http://schemas.microsoft.com/office/drawing/2014/main" id="{D4627249-C8BD-4CB2-41DF-8B6BCD544A9A}"/>
              </a:ext>
            </a:extLst>
          </p:cNvPr>
          <p:cNvSpPr/>
          <p:nvPr/>
        </p:nvSpPr>
        <p:spPr>
          <a:xfrm>
            <a:off x="6768123" y="3958194"/>
            <a:ext cx="2211753" cy="1464669"/>
          </a:xfrm>
          <a:prstGeom prst="roundRect">
            <a:avLst>
              <a:gd name="adj" fmla="val 1241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rPr>
              <a:t>Сделать админ-панель для управления базой товаров и заказов</a:t>
            </a:r>
            <a:endParaRPr sz="1400" dirty="0">
              <a:solidFill>
                <a:srgbClr val="0C0C0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" name="Google Shape;205;p8">
            <a:extLst>
              <a:ext uri="{FF2B5EF4-FFF2-40B4-BE49-F238E27FC236}">
                <a16:creationId xmlns:a16="http://schemas.microsoft.com/office/drawing/2014/main" id="{E938A8D2-B8D1-9D7F-2EE0-555F7BC840F7}"/>
              </a:ext>
            </a:extLst>
          </p:cNvPr>
          <p:cNvSpPr/>
          <p:nvPr/>
        </p:nvSpPr>
        <p:spPr>
          <a:xfrm>
            <a:off x="9098748" y="2651247"/>
            <a:ext cx="2211753" cy="1184519"/>
          </a:xfrm>
          <a:prstGeom prst="roundRect">
            <a:avLst>
              <a:gd name="adj" fmla="val 1241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rPr>
              <a:t>Поиск товаров</a:t>
            </a:r>
            <a:endParaRPr sz="1400" dirty="0">
              <a:solidFill>
                <a:srgbClr val="0C0C0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" name="Google Shape;205;p8">
            <a:extLst>
              <a:ext uri="{FF2B5EF4-FFF2-40B4-BE49-F238E27FC236}">
                <a16:creationId xmlns:a16="http://schemas.microsoft.com/office/drawing/2014/main" id="{4B08D98F-3B1C-6EB2-821E-15543ABCBF01}"/>
              </a:ext>
            </a:extLst>
          </p:cNvPr>
          <p:cNvSpPr/>
          <p:nvPr/>
        </p:nvSpPr>
        <p:spPr>
          <a:xfrm>
            <a:off x="9098748" y="3958703"/>
            <a:ext cx="2211753" cy="1464160"/>
          </a:xfrm>
          <a:prstGeom prst="roundRect">
            <a:avLst>
              <a:gd name="adj" fmla="val 1241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rPr>
              <a:t>Фильтрация</a:t>
            </a:r>
            <a:endParaRPr sz="1400" dirty="0">
              <a:solidFill>
                <a:srgbClr val="0C0C0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308</Words>
  <Application>Microsoft Office PowerPoint</Application>
  <PresentationFormat>Широкоэкранный</PresentationFormat>
  <Paragraphs>67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Raleway ExtraBold</vt:lpstr>
      <vt:lpstr>Raleway</vt:lpstr>
      <vt:lpstr>Arial</vt:lpstr>
      <vt:lpstr>Calibri</vt:lpstr>
      <vt:lpstr>Raleway Medium</vt:lpstr>
      <vt:lpstr>Raleway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Евгения Арнаутова</dc:creator>
  <cp:lastModifiedBy>EL Joy</cp:lastModifiedBy>
  <cp:revision>15</cp:revision>
  <dcterms:created xsi:type="dcterms:W3CDTF">2022-04-06T06:39:57Z</dcterms:created>
  <dcterms:modified xsi:type="dcterms:W3CDTF">2025-07-01T10:29:06Z</dcterms:modified>
</cp:coreProperties>
</file>