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0"/>
  </p:notesMasterIdLst>
  <p:sldIdLst>
    <p:sldId id="261" r:id="rId2"/>
    <p:sldId id="269" r:id="rId3"/>
    <p:sldId id="277" r:id="rId4"/>
    <p:sldId id="263" r:id="rId5"/>
    <p:sldId id="278" r:id="rId6"/>
    <p:sldId id="279" r:id="rId7"/>
    <p:sldId id="281" r:id="rId8"/>
    <p:sldId id="264" r:id="rId9"/>
  </p:sldIdLst>
  <p:sldSz cx="12192000" cy="6858000"/>
  <p:notesSz cx="6858000" cy="9144000"/>
  <p:embeddedFontLst>
    <p:embeddedFont>
      <p:font typeface="Raleway Medium" panose="020B0604020202020204" charset="-52"/>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Raleway SemiBold" panose="020B0604020202020204" charset="-52"/>
      <p:regular r:id="rId19"/>
      <p:bold r:id="rId20"/>
      <p:italic r:id="rId21"/>
      <p:boldItalic r:id="rId22"/>
    </p:embeddedFont>
    <p:embeddedFont>
      <p:font typeface="Raleway" panose="020B0604020202020204" charset="-52"/>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681">
          <p15:clr>
            <a:srgbClr val="A4A3A4"/>
          </p15:clr>
        </p15:guide>
        <p15:guide id="3" orient="horz" pos="391">
          <p15:clr>
            <a:srgbClr val="A4A3A4"/>
          </p15:clr>
        </p15:guide>
        <p15:guide id="4" orient="horz" pos="3725">
          <p15:clr>
            <a:srgbClr val="A4A3A4"/>
          </p15:clr>
        </p15:guide>
        <p15:guide id="5" pos="438">
          <p15:clr>
            <a:srgbClr val="A4A3A4"/>
          </p15:clr>
        </p15:guide>
        <p15:guide id="6" pos="3840">
          <p15:clr>
            <a:srgbClr val="A4A3A4"/>
          </p15:clr>
        </p15:guide>
        <p15:guide id="7" orient="horz" pos="1071">
          <p15:clr>
            <a:srgbClr val="A4A3A4"/>
          </p15:clr>
        </p15:guide>
        <p15:guide id="8" orient="horz" pos="3067">
          <p15:clr>
            <a:srgbClr val="A4A3A4"/>
          </p15:clr>
        </p15:guide>
        <p15:guide id="9" orient="horz" pos="459">
          <p15:clr>
            <a:srgbClr val="A4A3A4"/>
          </p15:clr>
        </p15:guide>
        <p15:guide id="10" pos="3999">
          <p15:clr>
            <a:srgbClr val="A4A3A4"/>
          </p15:clr>
        </p15:guide>
        <p15:guide id="11" pos="7287">
          <p15:clr>
            <a:srgbClr val="A4A3A4"/>
          </p15:clr>
        </p15:guide>
        <p15:guide id="12" pos="37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1" roundtripDataSignature="AMtx7mgcDMAX7IJOjU2citLMova0cfKe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5" d="100"/>
          <a:sy n="115" d="100"/>
        </p:scale>
        <p:origin x="-396" y="-72"/>
      </p:cViewPr>
      <p:guideLst>
        <p:guide orient="horz" pos="2160"/>
        <p:guide orient="horz" pos="391"/>
        <p:guide orient="horz" pos="3725"/>
        <p:guide orient="horz" pos="1071"/>
        <p:guide orient="horz" pos="3067"/>
        <p:guide orient="horz" pos="459"/>
        <p:guide pos="3681"/>
        <p:guide pos="438"/>
        <p:guide pos="3840"/>
        <p:guide pos="3999"/>
        <p:guide pos="7287"/>
        <p:guide pos="3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51"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font" Target="fonts/font14.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10" Type="http://schemas.openxmlformats.org/officeDocument/2006/relationships/notesMaster" Target="notesMasters/notesMaster1.xml"/><Relationship Id="rId19" Type="http://schemas.openxmlformats.org/officeDocument/2006/relationships/font" Target="fonts/font9.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974443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8" name="Google Shape;1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15"/>
        <p:cNvGrpSpPr/>
        <p:nvPr/>
      </p:nvGrpSpPr>
      <p:grpSpPr>
        <a:xfrm>
          <a:off x="0" y="0"/>
          <a:ext cx="0" cy="0"/>
          <a:chOff x="0" y="0"/>
          <a:chExt cx="0" cy="0"/>
        </a:xfrm>
      </p:grpSpPr>
      <p:sp>
        <p:nvSpPr>
          <p:cNvPr id="16" name="Google Shape;1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100" b="0" i="0" u="none" strike="noStrike" cap="none">
                <a:solidFill>
                  <a:srgbClr val="00A6A7"/>
                </a:solidFill>
                <a:latin typeface="Raleway"/>
                <a:ea typeface="Raleway"/>
                <a:cs typeface="Raleway"/>
                <a:sym typeface="Raleway"/>
              </a:defRPr>
            </a:lvl1pPr>
            <a:lvl2pPr marL="0" lvl="1" indent="0" algn="r">
              <a:spcBef>
                <a:spcPts val="0"/>
              </a:spcBef>
              <a:buNone/>
              <a:defRPr sz="1100" b="0" i="0" u="none" strike="noStrike" cap="none">
                <a:solidFill>
                  <a:srgbClr val="00A6A7"/>
                </a:solidFill>
                <a:latin typeface="Raleway"/>
                <a:ea typeface="Raleway"/>
                <a:cs typeface="Raleway"/>
                <a:sym typeface="Raleway"/>
              </a:defRPr>
            </a:lvl2pPr>
            <a:lvl3pPr marL="0" lvl="2" indent="0" algn="r">
              <a:spcBef>
                <a:spcPts val="0"/>
              </a:spcBef>
              <a:buNone/>
              <a:defRPr sz="1100" b="0" i="0" u="none" strike="noStrike" cap="none">
                <a:solidFill>
                  <a:srgbClr val="00A6A7"/>
                </a:solidFill>
                <a:latin typeface="Raleway"/>
                <a:ea typeface="Raleway"/>
                <a:cs typeface="Raleway"/>
                <a:sym typeface="Raleway"/>
              </a:defRPr>
            </a:lvl3pPr>
            <a:lvl4pPr marL="0" lvl="3" indent="0" algn="r">
              <a:spcBef>
                <a:spcPts val="0"/>
              </a:spcBef>
              <a:buNone/>
              <a:defRPr sz="1100" b="0" i="0" u="none" strike="noStrike" cap="none">
                <a:solidFill>
                  <a:srgbClr val="00A6A7"/>
                </a:solidFill>
                <a:latin typeface="Raleway"/>
                <a:ea typeface="Raleway"/>
                <a:cs typeface="Raleway"/>
                <a:sym typeface="Raleway"/>
              </a:defRPr>
            </a:lvl4pPr>
            <a:lvl5pPr marL="0" lvl="4" indent="0" algn="r">
              <a:spcBef>
                <a:spcPts val="0"/>
              </a:spcBef>
              <a:buNone/>
              <a:defRPr sz="1100" b="0" i="0" u="none" strike="noStrike" cap="none">
                <a:solidFill>
                  <a:srgbClr val="00A6A7"/>
                </a:solidFill>
                <a:latin typeface="Raleway"/>
                <a:ea typeface="Raleway"/>
                <a:cs typeface="Raleway"/>
                <a:sym typeface="Raleway"/>
              </a:defRPr>
            </a:lvl5pPr>
            <a:lvl6pPr marL="0" lvl="5" indent="0" algn="r">
              <a:spcBef>
                <a:spcPts val="0"/>
              </a:spcBef>
              <a:buNone/>
              <a:defRPr sz="1100" b="0" i="0" u="none" strike="noStrike" cap="none">
                <a:solidFill>
                  <a:srgbClr val="00A6A7"/>
                </a:solidFill>
                <a:latin typeface="Raleway"/>
                <a:ea typeface="Raleway"/>
                <a:cs typeface="Raleway"/>
                <a:sym typeface="Raleway"/>
              </a:defRPr>
            </a:lvl6pPr>
            <a:lvl7pPr marL="0" lvl="6" indent="0" algn="r">
              <a:spcBef>
                <a:spcPts val="0"/>
              </a:spcBef>
              <a:buNone/>
              <a:defRPr sz="1100" b="0" i="0" u="none" strike="noStrike" cap="none">
                <a:solidFill>
                  <a:srgbClr val="00A6A7"/>
                </a:solidFill>
                <a:latin typeface="Raleway"/>
                <a:ea typeface="Raleway"/>
                <a:cs typeface="Raleway"/>
                <a:sym typeface="Raleway"/>
              </a:defRPr>
            </a:lvl7pPr>
            <a:lvl8pPr marL="0" lvl="7" indent="0" algn="r">
              <a:spcBef>
                <a:spcPts val="0"/>
              </a:spcBef>
              <a:buNone/>
              <a:defRPr sz="1100" b="0" i="0" u="none" strike="noStrike" cap="none">
                <a:solidFill>
                  <a:srgbClr val="00A6A7"/>
                </a:solidFill>
                <a:latin typeface="Raleway"/>
                <a:ea typeface="Raleway"/>
                <a:cs typeface="Raleway"/>
                <a:sym typeface="Raleway"/>
              </a:defRPr>
            </a:lvl8pPr>
            <a:lvl9pPr marL="0" lvl="8" indent="0" algn="r">
              <a:spcBef>
                <a:spcPts val="0"/>
              </a:spcBef>
              <a:buNone/>
              <a:defRPr sz="1100" b="0" i="0" u="none" strike="noStrike" cap="none">
                <a:solidFill>
                  <a:srgbClr val="00A6A7"/>
                </a:solidFill>
                <a:latin typeface="Raleway"/>
                <a:ea typeface="Raleway"/>
                <a:cs typeface="Raleway"/>
                <a:sym typeface="Raleway"/>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5901531"/>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00A6A7"/>
                </a:solidFill>
                <a:latin typeface="Raleway Medium"/>
                <a:ea typeface="Raleway Medium"/>
                <a:cs typeface="Raleway Medium"/>
                <a:sym typeface="Raleway Medium"/>
              </a:defRPr>
            </a:lvl1pPr>
            <a:lvl2pPr marL="0" marR="0" lvl="1" indent="0" algn="r" rtl="0">
              <a:spcBef>
                <a:spcPts val="0"/>
              </a:spcBef>
              <a:buNone/>
              <a:defRPr sz="1200" b="0" i="0" u="none" strike="noStrike" cap="none">
                <a:solidFill>
                  <a:srgbClr val="00A6A7"/>
                </a:solidFill>
                <a:latin typeface="Raleway Medium"/>
                <a:ea typeface="Raleway Medium"/>
                <a:cs typeface="Raleway Medium"/>
                <a:sym typeface="Raleway Medium"/>
              </a:defRPr>
            </a:lvl2pPr>
            <a:lvl3pPr marL="0" marR="0" lvl="2" indent="0" algn="r" rtl="0">
              <a:spcBef>
                <a:spcPts val="0"/>
              </a:spcBef>
              <a:buNone/>
              <a:defRPr sz="1200" b="0" i="0" u="none" strike="noStrike" cap="none">
                <a:solidFill>
                  <a:srgbClr val="00A6A7"/>
                </a:solidFill>
                <a:latin typeface="Raleway Medium"/>
                <a:ea typeface="Raleway Medium"/>
                <a:cs typeface="Raleway Medium"/>
                <a:sym typeface="Raleway Medium"/>
              </a:defRPr>
            </a:lvl3pPr>
            <a:lvl4pPr marL="0" marR="0" lvl="3" indent="0" algn="r" rtl="0">
              <a:spcBef>
                <a:spcPts val="0"/>
              </a:spcBef>
              <a:buNone/>
              <a:defRPr sz="1200" b="0" i="0" u="none" strike="noStrike" cap="none">
                <a:solidFill>
                  <a:srgbClr val="00A6A7"/>
                </a:solidFill>
                <a:latin typeface="Raleway Medium"/>
                <a:ea typeface="Raleway Medium"/>
                <a:cs typeface="Raleway Medium"/>
                <a:sym typeface="Raleway Medium"/>
              </a:defRPr>
            </a:lvl4pPr>
            <a:lvl5pPr marL="0" marR="0" lvl="4" indent="0" algn="r" rtl="0">
              <a:spcBef>
                <a:spcPts val="0"/>
              </a:spcBef>
              <a:buNone/>
              <a:defRPr sz="1200" b="0" i="0" u="none" strike="noStrike" cap="none">
                <a:solidFill>
                  <a:srgbClr val="00A6A7"/>
                </a:solidFill>
                <a:latin typeface="Raleway Medium"/>
                <a:ea typeface="Raleway Medium"/>
                <a:cs typeface="Raleway Medium"/>
                <a:sym typeface="Raleway Medium"/>
              </a:defRPr>
            </a:lvl5pPr>
            <a:lvl6pPr marL="0" marR="0" lvl="5" indent="0" algn="r" rtl="0">
              <a:spcBef>
                <a:spcPts val="0"/>
              </a:spcBef>
              <a:buNone/>
              <a:defRPr sz="1200" b="0" i="0" u="none" strike="noStrike" cap="none">
                <a:solidFill>
                  <a:srgbClr val="00A6A7"/>
                </a:solidFill>
                <a:latin typeface="Raleway Medium"/>
                <a:ea typeface="Raleway Medium"/>
                <a:cs typeface="Raleway Medium"/>
                <a:sym typeface="Raleway Medium"/>
              </a:defRPr>
            </a:lvl6pPr>
            <a:lvl7pPr marL="0" marR="0" lvl="6" indent="0" algn="r" rtl="0">
              <a:spcBef>
                <a:spcPts val="0"/>
              </a:spcBef>
              <a:buNone/>
              <a:defRPr sz="1200" b="0" i="0" u="none" strike="noStrike" cap="none">
                <a:solidFill>
                  <a:srgbClr val="00A6A7"/>
                </a:solidFill>
                <a:latin typeface="Raleway Medium"/>
                <a:ea typeface="Raleway Medium"/>
                <a:cs typeface="Raleway Medium"/>
                <a:sym typeface="Raleway Medium"/>
              </a:defRPr>
            </a:lvl7pPr>
            <a:lvl8pPr marL="0" marR="0" lvl="7" indent="0" algn="r" rtl="0">
              <a:spcBef>
                <a:spcPts val="0"/>
              </a:spcBef>
              <a:buNone/>
              <a:defRPr sz="1200" b="0" i="0" u="none" strike="noStrike" cap="none">
                <a:solidFill>
                  <a:srgbClr val="00A6A7"/>
                </a:solidFill>
                <a:latin typeface="Raleway Medium"/>
                <a:ea typeface="Raleway Medium"/>
                <a:cs typeface="Raleway Medium"/>
                <a:sym typeface="Raleway Medium"/>
              </a:defRPr>
            </a:lvl8pPr>
            <a:lvl9pPr marL="0" marR="0" lvl="8" indent="0" algn="r" rtl="0">
              <a:spcBef>
                <a:spcPts val="0"/>
              </a:spcBef>
              <a:buNone/>
              <a:defRPr sz="1200" b="0" i="0" u="none" strike="noStrike" cap="none">
                <a:solidFill>
                  <a:srgbClr val="00A6A7"/>
                </a:solidFill>
                <a:latin typeface="Raleway Medium"/>
                <a:ea typeface="Raleway Medium"/>
                <a:cs typeface="Raleway Medium"/>
                <a:sym typeface="Raleway Medium"/>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A6A7"/>
            </a:gs>
            <a:gs pos="100000">
              <a:srgbClr val="024869"/>
            </a:gs>
          </a:gsLst>
          <a:lin ang="5400000" scaled="0"/>
        </a:gradFill>
        <a:effectLst/>
      </p:bgPr>
    </p:bg>
    <p:spTree>
      <p:nvGrpSpPr>
        <p:cNvPr id="1" name="Shape 182"/>
        <p:cNvGrpSpPr/>
        <p:nvPr/>
      </p:nvGrpSpPr>
      <p:grpSpPr>
        <a:xfrm>
          <a:off x="0" y="0"/>
          <a:ext cx="0" cy="0"/>
          <a:chOff x="0" y="0"/>
          <a:chExt cx="0" cy="0"/>
        </a:xfrm>
      </p:grpSpPr>
      <p:sp>
        <p:nvSpPr>
          <p:cNvPr id="183" name="Google Shape;183;p6"/>
          <p:cNvSpPr txBox="1"/>
          <p:nvPr/>
        </p:nvSpPr>
        <p:spPr>
          <a:xfrm>
            <a:off x="574675" y="525139"/>
            <a:ext cx="7883890" cy="17542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5400" b="1" dirty="0">
                <a:solidFill>
                  <a:schemeClr val="lt1"/>
                </a:solidFill>
                <a:latin typeface="Raleway SemiBold"/>
                <a:sym typeface="Raleway SemiBold"/>
              </a:rPr>
              <a:t>Чат-бот с </a:t>
            </a:r>
            <a:r>
              <a:rPr lang="ru-RU" sz="5400" b="1" dirty="0" smtClean="0">
                <a:solidFill>
                  <a:schemeClr val="lt1"/>
                </a:solidFill>
                <a:latin typeface="Raleway SemiBold"/>
                <a:sym typeface="Raleway SemiBold"/>
              </a:rPr>
              <a:t>вопросами по </a:t>
            </a:r>
            <a:r>
              <a:rPr lang="en-US" sz="5400" b="1" dirty="0" smtClean="0">
                <a:solidFill>
                  <a:schemeClr val="lt1"/>
                </a:solidFill>
                <a:latin typeface="Raleway SemiBold"/>
                <a:sym typeface="Raleway SemiBold"/>
              </a:rPr>
              <a:t>IT </a:t>
            </a:r>
            <a:r>
              <a:rPr lang="ru-RU" sz="5400" b="1" dirty="0" smtClean="0">
                <a:solidFill>
                  <a:schemeClr val="lt1"/>
                </a:solidFill>
                <a:latin typeface="Raleway SemiBold"/>
                <a:sym typeface="Raleway SemiBold"/>
              </a:rPr>
              <a:t>технологиям</a:t>
            </a:r>
            <a:endParaRPr dirty="0"/>
          </a:p>
        </p:txBody>
      </p:sp>
      <p:pic>
        <p:nvPicPr>
          <p:cNvPr id="185" name="Google Shape;185;p6"/>
          <p:cNvPicPr preferRelativeResize="0"/>
          <p:nvPr/>
        </p:nvPicPr>
        <p:blipFill rotWithShape="1">
          <a:blip r:embed="rId3">
            <a:alphaModFix/>
          </a:blip>
          <a:srcRect/>
          <a:stretch/>
        </p:blipFill>
        <p:spPr>
          <a:xfrm flipH="1">
            <a:off x="-2300690" y="1947889"/>
            <a:ext cx="15868022" cy="5979600"/>
          </a:xfrm>
          <a:prstGeom prst="rect">
            <a:avLst/>
          </a:prstGeom>
          <a:noFill/>
          <a:ln>
            <a:noFill/>
          </a:ln>
        </p:spPr>
      </p:pic>
      <p:sp>
        <p:nvSpPr>
          <p:cNvPr id="186" name="Google Shape;186;p6"/>
          <p:cNvSpPr txBox="1"/>
          <p:nvPr/>
        </p:nvSpPr>
        <p:spPr>
          <a:xfrm>
            <a:off x="631456" y="4277195"/>
            <a:ext cx="256063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1400" dirty="0" smtClean="0">
                <a:solidFill>
                  <a:schemeClr val="lt1"/>
                </a:solidFill>
                <a:latin typeface="Raleway"/>
                <a:ea typeface="Raleway"/>
                <a:cs typeface="Raleway"/>
                <a:sym typeface="Raleway"/>
              </a:rPr>
              <a:t>Студент</a:t>
            </a:r>
          </a:p>
          <a:p>
            <a:pPr marL="0" marR="0" lvl="0" indent="0" algn="l" rtl="0">
              <a:spcBef>
                <a:spcPts val="0"/>
              </a:spcBef>
              <a:spcAft>
                <a:spcPts val="0"/>
              </a:spcAft>
              <a:buNone/>
            </a:pPr>
            <a:r>
              <a:rPr lang="ru-RU" sz="1400" dirty="0" err="1" smtClean="0">
                <a:solidFill>
                  <a:schemeClr val="lt1"/>
                </a:solidFill>
                <a:latin typeface="Raleway"/>
                <a:ea typeface="Raleway"/>
                <a:cs typeface="Raleway"/>
                <a:sym typeface="Raleway"/>
              </a:rPr>
              <a:t>Клёсов</a:t>
            </a:r>
            <a:r>
              <a:rPr lang="ru-RU" sz="1400" dirty="0" smtClean="0">
                <a:solidFill>
                  <a:schemeClr val="lt1"/>
                </a:solidFill>
                <a:latin typeface="Raleway"/>
                <a:ea typeface="Raleway"/>
                <a:cs typeface="Raleway"/>
                <a:sym typeface="Raleway"/>
              </a:rPr>
              <a:t> </a:t>
            </a:r>
            <a:r>
              <a:rPr lang="ru-RU" sz="1400" dirty="0">
                <a:solidFill>
                  <a:schemeClr val="lt1"/>
                </a:solidFill>
                <a:latin typeface="Raleway"/>
                <a:ea typeface="Raleway"/>
                <a:cs typeface="Raleway"/>
                <a:sym typeface="Raleway"/>
              </a:rPr>
              <a:t>Семён Алексеевич</a:t>
            </a:r>
            <a:endParaRPr dirty="0"/>
          </a:p>
        </p:txBody>
      </p:sp>
      <p:sp>
        <p:nvSpPr>
          <p:cNvPr id="184" name="Google Shape;184;p6"/>
          <p:cNvSpPr txBox="1"/>
          <p:nvPr/>
        </p:nvSpPr>
        <p:spPr>
          <a:xfrm>
            <a:off x="631456" y="2569404"/>
            <a:ext cx="368040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1600" dirty="0" err="1" smtClean="0">
                <a:solidFill>
                  <a:schemeClr val="lt1"/>
                </a:solidFill>
                <a:latin typeface="Raleway"/>
                <a:ea typeface="Raleway"/>
                <a:cs typeface="Raleway"/>
                <a:sym typeface="Raleway"/>
              </a:rPr>
              <a:t>Телеграм</a:t>
            </a:r>
            <a:r>
              <a:rPr lang="ru-RU" sz="1600" dirty="0" smtClean="0">
                <a:solidFill>
                  <a:schemeClr val="lt1"/>
                </a:solidFill>
                <a:latin typeface="Raleway"/>
                <a:ea typeface="Raleway"/>
                <a:cs typeface="Raleway"/>
                <a:sym typeface="Raleway"/>
              </a:rPr>
              <a:t>-бот с системой уровней</a:t>
            </a:r>
            <a:endParaRPr dirty="0"/>
          </a:p>
        </p:txBody>
      </p:sp>
      <p:sp>
        <p:nvSpPr>
          <p:cNvPr id="4" name="Прямоугольник 3"/>
          <p:cNvSpPr/>
          <p:nvPr/>
        </p:nvSpPr>
        <p:spPr>
          <a:xfrm>
            <a:off x="631456" y="3429000"/>
            <a:ext cx="1513556" cy="523220"/>
          </a:xfrm>
          <a:prstGeom prst="rect">
            <a:avLst/>
          </a:prstGeom>
        </p:spPr>
        <p:txBody>
          <a:bodyPr wrap="none">
            <a:spAutoFit/>
          </a:bodyPr>
          <a:lstStyle/>
          <a:p>
            <a:pPr lvl="0"/>
            <a:r>
              <a:rPr lang="ru-RU" dirty="0" smtClean="0">
                <a:solidFill>
                  <a:schemeClr val="lt1"/>
                </a:solidFill>
                <a:latin typeface="Raleway"/>
                <a:ea typeface="Raleway"/>
                <a:cs typeface="Raleway"/>
                <a:sym typeface="Raleway"/>
              </a:rPr>
              <a:t>Куратор</a:t>
            </a:r>
          </a:p>
          <a:p>
            <a:pPr lvl="0"/>
            <a:r>
              <a:rPr lang="ru-RU" dirty="0" smtClean="0">
                <a:solidFill>
                  <a:schemeClr val="lt1"/>
                </a:solidFill>
                <a:latin typeface="Raleway"/>
                <a:sym typeface="Raleway"/>
              </a:rPr>
              <a:t>Мальцев Павел</a:t>
            </a:r>
            <a:endParaRPr lang="ru-RU"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4"/>
          <p:cNvSpPr/>
          <p:nvPr/>
        </p:nvSpPr>
        <p:spPr>
          <a:xfrm>
            <a:off x="232833" y="346627"/>
            <a:ext cx="11726333" cy="7309156"/>
          </a:xfrm>
          <a:prstGeom prst="roundRect">
            <a:avLst>
              <a:gd name="adj" fmla="val 2859"/>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4"/>
          <p:cNvSpPr txBox="1"/>
          <p:nvPr/>
        </p:nvSpPr>
        <p:spPr>
          <a:xfrm>
            <a:off x="508450" y="537272"/>
            <a:ext cx="240161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b="1" dirty="0" smtClean="0">
                <a:solidFill>
                  <a:srgbClr val="024869"/>
                </a:solidFill>
                <a:latin typeface="Raleway SemiBold"/>
                <a:ea typeface="Raleway SemiBold"/>
                <a:cs typeface="Raleway SemiBold"/>
                <a:sym typeface="Raleway SemiBold"/>
              </a:rPr>
              <a:t>Цель и задачи</a:t>
            </a:r>
            <a:endParaRPr dirty="0"/>
          </a:p>
        </p:txBody>
      </p:sp>
      <p:pic>
        <p:nvPicPr>
          <p:cNvPr id="271" name="Google Shape;271;p14"/>
          <p:cNvPicPr preferRelativeResize="0"/>
          <p:nvPr/>
        </p:nvPicPr>
        <p:blipFill rotWithShape="1">
          <a:blip r:embed="rId3">
            <a:alphaModFix/>
          </a:blip>
          <a:srcRect/>
          <a:stretch/>
        </p:blipFill>
        <p:spPr>
          <a:xfrm>
            <a:off x="10498537" y="359327"/>
            <a:ext cx="1190000" cy="756000"/>
          </a:xfrm>
          <a:prstGeom prst="rect">
            <a:avLst/>
          </a:prstGeom>
          <a:noFill/>
          <a:ln>
            <a:noFill/>
          </a:ln>
        </p:spPr>
      </p:pic>
      <p:grpSp>
        <p:nvGrpSpPr>
          <p:cNvPr id="272" name="Google Shape;272;p14"/>
          <p:cNvGrpSpPr/>
          <p:nvPr/>
        </p:nvGrpSpPr>
        <p:grpSpPr>
          <a:xfrm>
            <a:off x="581024" y="3051031"/>
            <a:ext cx="5262564" cy="798513"/>
            <a:chOff x="695325" y="1700213"/>
            <a:chExt cx="5262564" cy="798513"/>
          </a:xfrm>
        </p:grpSpPr>
        <p:sp>
          <p:nvSpPr>
            <p:cNvPr id="273" name="Google Shape;273;p14"/>
            <p:cNvSpPr/>
            <p:nvPr/>
          </p:nvSpPr>
          <p:spPr>
            <a:xfrm>
              <a:off x="695325" y="1700213"/>
              <a:ext cx="5262564" cy="798513"/>
            </a:xfrm>
            <a:prstGeom prst="roundRect">
              <a:avLst>
                <a:gd name="adj" fmla="val 50000"/>
              </a:avLst>
            </a:prstGeom>
            <a:solidFill>
              <a:srgbClr val="F2F2F2"/>
            </a:solidFill>
            <a:ln>
              <a:noFill/>
            </a:ln>
          </p:spPr>
          <p:txBody>
            <a:bodyPr spcFirstLastPara="1" wrap="square" lIns="91425" tIns="45700" rIns="91425" bIns="45700" anchor="ctr" anchorCtr="0">
              <a:noAutofit/>
            </a:bodyPr>
            <a:lstStyle/>
            <a:p>
              <a:pPr marL="711200" lvl="0"/>
              <a:r>
                <a:rPr lang="ru-RU" dirty="0">
                  <a:solidFill>
                    <a:schemeClr val="dk1"/>
                  </a:solidFill>
                  <a:latin typeface="Raleway"/>
                  <a:ea typeface="Raleway"/>
                  <a:cs typeface="Raleway"/>
                  <a:sym typeface="Raleway"/>
                </a:rPr>
                <a:t>Создать </a:t>
              </a:r>
              <a:r>
                <a:rPr lang="ru-RU" dirty="0" smtClean="0">
                  <a:solidFill>
                    <a:schemeClr val="dk1"/>
                  </a:solidFill>
                  <a:latin typeface="Raleway"/>
                  <a:ea typeface="Raleway"/>
                  <a:cs typeface="Raleway"/>
                  <a:sym typeface="Raleway"/>
                </a:rPr>
                <a:t>движок</a:t>
              </a:r>
              <a:r>
                <a:rPr lang="en-US" dirty="0" smtClean="0">
                  <a:solidFill>
                    <a:schemeClr val="dk1"/>
                  </a:solidFill>
                  <a:latin typeface="Raleway"/>
                  <a:ea typeface="Raleway"/>
                  <a:cs typeface="Raleway"/>
                  <a:sym typeface="Raleway"/>
                </a:rPr>
                <a:t> </a:t>
              </a:r>
              <a:r>
                <a:rPr lang="ru-RU" dirty="0" smtClean="0">
                  <a:solidFill>
                    <a:schemeClr val="dk1"/>
                  </a:solidFill>
                  <a:latin typeface="Raleway"/>
                  <a:ea typeface="Raleway"/>
                  <a:cs typeface="Raleway"/>
                  <a:sym typeface="Raleway"/>
                </a:rPr>
                <a:t>для </a:t>
              </a:r>
              <a:r>
                <a:rPr lang="ru-RU" dirty="0">
                  <a:solidFill>
                    <a:schemeClr val="dk1"/>
                  </a:solidFill>
                  <a:latin typeface="Raleway"/>
                  <a:ea typeface="Raleway"/>
                  <a:cs typeface="Raleway"/>
                  <a:sym typeface="Raleway"/>
                </a:rPr>
                <a:t>прохождения курса путем ввода варианта ответа.</a:t>
              </a:r>
              <a:endParaRPr sz="1400" dirty="0">
                <a:solidFill>
                  <a:srgbClr val="0C0C0C"/>
                </a:solidFill>
                <a:latin typeface="Raleway"/>
                <a:ea typeface="Raleway"/>
                <a:cs typeface="Raleway"/>
                <a:sym typeface="Raleway"/>
              </a:endParaRPr>
            </a:p>
          </p:txBody>
        </p:sp>
        <p:sp>
          <p:nvSpPr>
            <p:cNvPr id="274" name="Google Shape;274;p14"/>
            <p:cNvSpPr/>
            <p:nvPr/>
          </p:nvSpPr>
          <p:spPr>
            <a:xfrm>
              <a:off x="848965" y="1811469"/>
              <a:ext cx="576000" cy="576000"/>
            </a:xfrm>
            <a:prstGeom prst="roundRect">
              <a:avLst>
                <a:gd name="adj" fmla="val 50000"/>
              </a:avLst>
            </a:prstGeom>
            <a:solidFill>
              <a:srgbClr val="00A6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200" dirty="0">
                  <a:solidFill>
                    <a:schemeClr val="lt1"/>
                  </a:solidFill>
                  <a:latin typeface="Raleway Medium"/>
                  <a:sym typeface="Raleway Medium"/>
                </a:rPr>
                <a:t>1</a:t>
              </a:r>
              <a:endParaRPr dirty="0"/>
            </a:p>
          </p:txBody>
        </p:sp>
      </p:grpSp>
      <p:grpSp>
        <p:nvGrpSpPr>
          <p:cNvPr id="275" name="Google Shape;275;p14"/>
          <p:cNvGrpSpPr/>
          <p:nvPr/>
        </p:nvGrpSpPr>
        <p:grpSpPr>
          <a:xfrm>
            <a:off x="581024" y="4194031"/>
            <a:ext cx="5262563" cy="798513"/>
            <a:chOff x="695325" y="2817813"/>
            <a:chExt cx="5262563" cy="798513"/>
          </a:xfrm>
        </p:grpSpPr>
        <p:sp>
          <p:nvSpPr>
            <p:cNvPr id="276" name="Google Shape;276;p14"/>
            <p:cNvSpPr/>
            <p:nvPr/>
          </p:nvSpPr>
          <p:spPr>
            <a:xfrm>
              <a:off x="695325" y="2817813"/>
              <a:ext cx="5262563" cy="798513"/>
            </a:xfrm>
            <a:prstGeom prst="roundRect">
              <a:avLst>
                <a:gd name="adj" fmla="val 50000"/>
              </a:avLst>
            </a:prstGeom>
            <a:solidFill>
              <a:srgbClr val="F2F2F2"/>
            </a:solidFill>
            <a:ln>
              <a:noFill/>
            </a:ln>
          </p:spPr>
          <p:txBody>
            <a:bodyPr spcFirstLastPara="1" wrap="square" lIns="91425" tIns="45700" rIns="91425" bIns="45700" anchor="ctr" anchorCtr="0">
              <a:noAutofit/>
            </a:bodyPr>
            <a:lstStyle/>
            <a:p>
              <a:pPr marL="711200"/>
              <a:r>
                <a:rPr lang="ru-RU" dirty="0">
                  <a:solidFill>
                    <a:schemeClr val="dk1"/>
                  </a:solidFill>
                  <a:latin typeface="Raleway"/>
                  <a:ea typeface="Raleway"/>
                  <a:cs typeface="Raleway"/>
                  <a:sym typeface="Raleway"/>
                </a:rPr>
                <a:t>Спроектировать базу данных </a:t>
              </a:r>
              <a:r>
                <a:rPr lang="ru-RU" dirty="0" smtClean="0">
                  <a:solidFill>
                    <a:schemeClr val="dk1"/>
                  </a:solidFill>
                  <a:latin typeface="Raleway"/>
                  <a:ea typeface="Raleway"/>
                  <a:cs typeface="Raleway"/>
                  <a:sym typeface="Raleway"/>
                </a:rPr>
                <a:t>по изучаемым технологиям для составления курсов.</a:t>
              </a:r>
              <a:endParaRPr lang="ru-RU" dirty="0">
                <a:solidFill>
                  <a:schemeClr val="dk1"/>
                </a:solidFill>
                <a:latin typeface="Raleway"/>
                <a:ea typeface="Raleway"/>
                <a:cs typeface="Raleway"/>
                <a:sym typeface="Raleway"/>
              </a:endParaRPr>
            </a:p>
          </p:txBody>
        </p:sp>
        <p:sp>
          <p:nvSpPr>
            <p:cNvPr id="277" name="Google Shape;277;p14"/>
            <p:cNvSpPr/>
            <p:nvPr/>
          </p:nvSpPr>
          <p:spPr>
            <a:xfrm>
              <a:off x="848965" y="2929069"/>
              <a:ext cx="576000" cy="576000"/>
            </a:xfrm>
            <a:prstGeom prst="roundRect">
              <a:avLst>
                <a:gd name="adj" fmla="val 50000"/>
              </a:avLst>
            </a:prstGeom>
            <a:solidFill>
              <a:srgbClr val="00A6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200" dirty="0">
                  <a:solidFill>
                    <a:schemeClr val="lt1"/>
                  </a:solidFill>
                  <a:latin typeface="Raleway Medium"/>
                  <a:sym typeface="Raleway Medium"/>
                </a:rPr>
                <a:t>2</a:t>
              </a:r>
              <a:endParaRPr dirty="0"/>
            </a:p>
          </p:txBody>
        </p:sp>
      </p:grpSp>
      <p:grpSp>
        <p:nvGrpSpPr>
          <p:cNvPr id="284" name="Google Shape;284;p14"/>
          <p:cNvGrpSpPr/>
          <p:nvPr/>
        </p:nvGrpSpPr>
        <p:grpSpPr>
          <a:xfrm>
            <a:off x="6348411" y="3051031"/>
            <a:ext cx="5148263" cy="798513"/>
            <a:chOff x="695325" y="1700213"/>
            <a:chExt cx="5148263" cy="798513"/>
          </a:xfrm>
        </p:grpSpPr>
        <p:sp>
          <p:nvSpPr>
            <p:cNvPr id="285" name="Google Shape;285;p14"/>
            <p:cNvSpPr/>
            <p:nvPr/>
          </p:nvSpPr>
          <p:spPr>
            <a:xfrm>
              <a:off x="695325" y="1700213"/>
              <a:ext cx="5148263" cy="798513"/>
            </a:xfrm>
            <a:prstGeom prst="roundRect">
              <a:avLst>
                <a:gd name="adj" fmla="val 50000"/>
              </a:avLst>
            </a:prstGeom>
            <a:solidFill>
              <a:srgbClr val="F2F2F2"/>
            </a:solidFill>
            <a:ln>
              <a:noFill/>
            </a:ln>
          </p:spPr>
          <p:txBody>
            <a:bodyPr spcFirstLastPara="1" wrap="square" lIns="91425" tIns="45700" rIns="91425" bIns="45700" anchor="ctr" anchorCtr="0">
              <a:noAutofit/>
            </a:bodyPr>
            <a:lstStyle/>
            <a:p>
              <a:pPr marL="711200"/>
              <a:r>
                <a:rPr lang="ru-RU" dirty="0">
                  <a:solidFill>
                    <a:schemeClr val="dk1"/>
                  </a:solidFill>
                  <a:latin typeface="Raleway"/>
                  <a:ea typeface="Raleway"/>
                  <a:cs typeface="Raleway"/>
                  <a:sym typeface="Raleway"/>
                </a:rPr>
                <a:t>Разработать </a:t>
              </a:r>
              <a:r>
                <a:rPr lang="ru-RU" dirty="0" err="1">
                  <a:solidFill>
                    <a:schemeClr val="dk1"/>
                  </a:solidFill>
                  <a:latin typeface="Raleway"/>
                  <a:ea typeface="Raleway"/>
                  <a:cs typeface="Raleway"/>
                  <a:sym typeface="Raleway"/>
                </a:rPr>
                <a:t>телеграм</a:t>
              </a:r>
              <a:r>
                <a:rPr lang="ru-RU" dirty="0">
                  <a:solidFill>
                    <a:schemeClr val="dk1"/>
                  </a:solidFill>
                  <a:latin typeface="Raleway"/>
                  <a:ea typeface="Raleway"/>
                  <a:cs typeface="Raleway"/>
                  <a:sym typeface="Raleway"/>
                </a:rPr>
                <a:t>-бота и подключить его к базе данных</a:t>
              </a:r>
              <a:r>
                <a:rPr lang="ru-RU" dirty="0" smtClean="0">
                  <a:solidFill>
                    <a:schemeClr val="dk1"/>
                  </a:solidFill>
                  <a:latin typeface="Raleway"/>
                  <a:ea typeface="Raleway"/>
                  <a:cs typeface="Raleway"/>
                  <a:sym typeface="Raleway"/>
                </a:rPr>
                <a:t>.</a:t>
              </a:r>
              <a:endParaRPr lang="ru-RU" dirty="0">
                <a:solidFill>
                  <a:schemeClr val="dk1"/>
                </a:solidFill>
                <a:latin typeface="Raleway"/>
                <a:ea typeface="Raleway"/>
                <a:cs typeface="Raleway"/>
                <a:sym typeface="Raleway"/>
              </a:endParaRPr>
            </a:p>
          </p:txBody>
        </p:sp>
        <p:sp>
          <p:nvSpPr>
            <p:cNvPr id="286" name="Google Shape;286;p14"/>
            <p:cNvSpPr/>
            <p:nvPr/>
          </p:nvSpPr>
          <p:spPr>
            <a:xfrm>
              <a:off x="848965" y="1811469"/>
              <a:ext cx="576000" cy="576000"/>
            </a:xfrm>
            <a:prstGeom prst="roundRect">
              <a:avLst>
                <a:gd name="adj" fmla="val 50000"/>
              </a:avLst>
            </a:prstGeom>
            <a:solidFill>
              <a:srgbClr val="00A6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200" dirty="0" smtClean="0">
                  <a:solidFill>
                    <a:schemeClr val="lt1"/>
                  </a:solidFill>
                  <a:latin typeface="Raleway Medium"/>
                  <a:ea typeface="Raleway Medium"/>
                  <a:cs typeface="Raleway Medium"/>
                  <a:sym typeface="Raleway Medium"/>
                </a:rPr>
                <a:t>3</a:t>
              </a:r>
              <a:endParaRPr dirty="0"/>
            </a:p>
          </p:txBody>
        </p:sp>
      </p:grpSp>
      <p:grpSp>
        <p:nvGrpSpPr>
          <p:cNvPr id="287" name="Google Shape;287;p14"/>
          <p:cNvGrpSpPr/>
          <p:nvPr/>
        </p:nvGrpSpPr>
        <p:grpSpPr>
          <a:xfrm>
            <a:off x="6348411" y="4194031"/>
            <a:ext cx="5148263" cy="798513"/>
            <a:chOff x="695325" y="2817813"/>
            <a:chExt cx="5148263" cy="798513"/>
          </a:xfrm>
        </p:grpSpPr>
        <p:sp>
          <p:nvSpPr>
            <p:cNvPr id="288" name="Google Shape;288;p14"/>
            <p:cNvSpPr/>
            <p:nvPr/>
          </p:nvSpPr>
          <p:spPr>
            <a:xfrm>
              <a:off x="695325" y="2817813"/>
              <a:ext cx="5148263" cy="798513"/>
            </a:xfrm>
            <a:prstGeom prst="roundRect">
              <a:avLst>
                <a:gd name="adj" fmla="val 50000"/>
              </a:avLst>
            </a:prstGeom>
            <a:solidFill>
              <a:srgbClr val="F2F2F2"/>
            </a:solidFill>
            <a:ln>
              <a:noFill/>
            </a:ln>
          </p:spPr>
          <p:txBody>
            <a:bodyPr spcFirstLastPara="1" wrap="square" lIns="91425" tIns="45700" rIns="91425" bIns="45700" anchor="ctr" anchorCtr="0">
              <a:noAutofit/>
            </a:bodyPr>
            <a:lstStyle/>
            <a:p>
              <a:pPr marL="711200" lvl="0"/>
              <a:r>
                <a:rPr lang="ru-RU" dirty="0">
                  <a:solidFill>
                    <a:schemeClr val="dk1"/>
                  </a:solidFill>
                  <a:latin typeface="Raleway"/>
                  <a:ea typeface="Raleway"/>
                  <a:cs typeface="Raleway"/>
                  <a:sym typeface="Raleway"/>
                </a:rPr>
                <a:t>Реализовать добавление новых курсов напрямую через </a:t>
              </a:r>
              <a:r>
                <a:rPr lang="ru-RU" dirty="0" err="1">
                  <a:solidFill>
                    <a:schemeClr val="dk1"/>
                  </a:solidFill>
                  <a:latin typeface="Raleway"/>
                  <a:ea typeface="Raleway"/>
                  <a:cs typeface="Raleway"/>
                  <a:sym typeface="Raleway"/>
                </a:rPr>
                <a:t>телеграм</a:t>
              </a:r>
              <a:r>
                <a:rPr lang="ru-RU" dirty="0">
                  <a:solidFill>
                    <a:schemeClr val="dk1"/>
                  </a:solidFill>
                  <a:latin typeface="Raleway"/>
                  <a:ea typeface="Raleway"/>
                  <a:cs typeface="Raleway"/>
                  <a:sym typeface="Raleway"/>
                </a:rPr>
                <a:t>-бота (для администраторов).</a:t>
              </a:r>
              <a:endParaRPr sz="1400" dirty="0">
                <a:solidFill>
                  <a:srgbClr val="0C0C0C"/>
                </a:solidFill>
                <a:latin typeface="Raleway"/>
                <a:ea typeface="Raleway"/>
                <a:cs typeface="Raleway"/>
                <a:sym typeface="Raleway"/>
              </a:endParaRPr>
            </a:p>
          </p:txBody>
        </p:sp>
        <p:sp>
          <p:nvSpPr>
            <p:cNvPr id="289" name="Google Shape;289;p14"/>
            <p:cNvSpPr/>
            <p:nvPr/>
          </p:nvSpPr>
          <p:spPr>
            <a:xfrm>
              <a:off x="848965" y="2929069"/>
              <a:ext cx="576000" cy="576000"/>
            </a:xfrm>
            <a:prstGeom prst="roundRect">
              <a:avLst>
                <a:gd name="adj" fmla="val 50000"/>
              </a:avLst>
            </a:prstGeom>
            <a:solidFill>
              <a:srgbClr val="00A6A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200" dirty="0">
                  <a:solidFill>
                    <a:schemeClr val="lt1"/>
                  </a:solidFill>
                  <a:latin typeface="Raleway Medium"/>
                  <a:sym typeface="Raleway Medium"/>
                </a:rPr>
                <a:t>4</a:t>
              </a:r>
              <a:endParaRPr dirty="0"/>
            </a:p>
          </p:txBody>
        </p:sp>
      </p:grpSp>
      <p:sp>
        <p:nvSpPr>
          <p:cNvPr id="293" name="Google Shape;293;p14"/>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ru-RU" dirty="0"/>
              <a:t>2</a:t>
            </a:r>
            <a:endParaRPr dirty="0"/>
          </a:p>
        </p:txBody>
      </p:sp>
      <p:pic>
        <p:nvPicPr>
          <p:cNvPr id="294" name="Google Shape;294;p14"/>
          <p:cNvPicPr preferRelativeResize="0"/>
          <p:nvPr/>
        </p:nvPicPr>
        <p:blipFill rotWithShape="1">
          <a:blip r:embed="rId4">
            <a:alphaModFix/>
          </a:blip>
          <a:srcRect/>
          <a:stretch/>
        </p:blipFill>
        <p:spPr>
          <a:xfrm>
            <a:off x="-664425" y="5745312"/>
            <a:ext cx="13520848" cy="2798372"/>
          </a:xfrm>
          <a:prstGeom prst="rect">
            <a:avLst/>
          </a:prstGeom>
          <a:noFill/>
          <a:ln>
            <a:noFill/>
          </a:ln>
        </p:spPr>
      </p:pic>
      <p:sp>
        <p:nvSpPr>
          <p:cNvPr id="2" name="Прямоугольник 1"/>
          <p:cNvSpPr/>
          <p:nvPr/>
        </p:nvSpPr>
        <p:spPr>
          <a:xfrm>
            <a:off x="581024" y="1548277"/>
            <a:ext cx="6775740" cy="652486"/>
          </a:xfrm>
          <a:prstGeom prst="rect">
            <a:avLst/>
          </a:prstGeom>
        </p:spPr>
        <p:txBody>
          <a:bodyPr wrap="square">
            <a:spAutoFit/>
          </a:bodyPr>
          <a:lstStyle/>
          <a:p>
            <a:pPr marL="12700" lvl="0">
              <a:lnSpc>
                <a:spcPct val="130000"/>
              </a:lnSpc>
            </a:pPr>
            <a:r>
              <a:rPr lang="ru-RU" dirty="0">
                <a:solidFill>
                  <a:schemeClr val="dk1"/>
                </a:solidFill>
                <a:latin typeface="Raleway"/>
                <a:ea typeface="Raleway"/>
                <a:cs typeface="Raleway"/>
                <a:sym typeface="Raleway"/>
              </a:rPr>
              <a:t>Цель: </a:t>
            </a:r>
            <a:r>
              <a:rPr lang="ru-RU" dirty="0" smtClean="0">
                <a:solidFill>
                  <a:schemeClr val="dk1"/>
                </a:solidFill>
                <a:latin typeface="Raleway"/>
                <a:ea typeface="Raleway"/>
                <a:cs typeface="Raleway"/>
                <a:sym typeface="Raleway"/>
              </a:rPr>
              <a:t>разработать чат-бота </a:t>
            </a:r>
            <a:r>
              <a:rPr lang="ru-RU" dirty="0">
                <a:solidFill>
                  <a:schemeClr val="dk1"/>
                </a:solidFill>
                <a:latin typeface="Raleway"/>
                <a:ea typeface="Raleway"/>
                <a:cs typeface="Raleway"/>
                <a:sym typeface="Raleway"/>
              </a:rPr>
              <a:t>с возможностью прохождения курсов по различным </a:t>
            </a:r>
            <a:r>
              <a:rPr lang="ru-RU" dirty="0" smtClean="0">
                <a:solidFill>
                  <a:schemeClr val="dk1"/>
                </a:solidFill>
                <a:latin typeface="Raleway"/>
                <a:ea typeface="Raleway"/>
                <a:cs typeface="Raleway"/>
                <a:sym typeface="Raleway"/>
              </a:rPr>
              <a:t>технологиям программирования </a:t>
            </a:r>
            <a:r>
              <a:rPr lang="ru-RU" dirty="0">
                <a:solidFill>
                  <a:schemeClr val="dk1"/>
                </a:solidFill>
                <a:latin typeface="Raleway"/>
                <a:ea typeface="Raleway"/>
                <a:cs typeface="Raleway"/>
                <a:sym typeface="Raleway"/>
              </a:rPr>
              <a:t>с системой уровней</a:t>
            </a:r>
          </a:p>
        </p:txBody>
      </p:sp>
      <p:sp>
        <p:nvSpPr>
          <p:cNvPr id="3" name="Прямоугольник 2"/>
          <p:cNvSpPr/>
          <p:nvPr/>
        </p:nvSpPr>
        <p:spPr>
          <a:xfrm>
            <a:off x="581024" y="2502962"/>
            <a:ext cx="829073" cy="372410"/>
          </a:xfrm>
          <a:prstGeom prst="rect">
            <a:avLst/>
          </a:prstGeom>
        </p:spPr>
        <p:txBody>
          <a:bodyPr wrap="none">
            <a:spAutoFit/>
          </a:bodyPr>
          <a:lstStyle/>
          <a:p>
            <a:pPr marL="12700" lvl="0">
              <a:lnSpc>
                <a:spcPct val="130000"/>
              </a:lnSpc>
            </a:pPr>
            <a:r>
              <a:rPr lang="ru-RU" dirty="0">
                <a:solidFill>
                  <a:schemeClr val="dk1"/>
                </a:solidFill>
                <a:latin typeface="Raleway"/>
                <a:ea typeface="Raleway"/>
                <a:cs typeface="Raleway"/>
                <a:sym typeface="Raleway"/>
              </a:rPr>
              <a:t>Задачи:</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8"/>
          <p:cNvPicPr preferRelativeResize="0"/>
          <p:nvPr/>
        </p:nvPicPr>
        <p:blipFill rotWithShape="1">
          <a:blip r:embed="rId3">
            <a:alphaModFix/>
          </a:blip>
          <a:srcRect/>
          <a:stretch/>
        </p:blipFill>
        <p:spPr>
          <a:xfrm>
            <a:off x="-794599" y="5725749"/>
            <a:ext cx="13520848" cy="2798372"/>
          </a:xfrm>
          <a:prstGeom prst="rect">
            <a:avLst/>
          </a:prstGeom>
          <a:noFill/>
          <a:ln>
            <a:noFill/>
          </a:ln>
        </p:spPr>
      </p:pic>
      <p:sp>
        <p:nvSpPr>
          <p:cNvPr id="201" name="Google Shape;201;p8"/>
          <p:cNvSpPr txBox="1"/>
          <p:nvPr/>
        </p:nvSpPr>
        <p:spPr>
          <a:xfrm>
            <a:off x="508450" y="537272"/>
            <a:ext cx="2667012"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b="1" dirty="0" smtClean="0">
                <a:solidFill>
                  <a:srgbClr val="024869"/>
                </a:solidFill>
                <a:latin typeface="Raleway SemiBold"/>
                <a:ea typeface="Raleway SemiBold"/>
                <a:cs typeface="Raleway SemiBold"/>
                <a:sym typeface="Raleway SemiBold"/>
              </a:rPr>
              <a:t>Шаг 1. </a:t>
            </a:r>
            <a:r>
              <a:rPr lang="en-US" sz="2000" b="1" dirty="0" smtClean="0">
                <a:solidFill>
                  <a:srgbClr val="024869"/>
                </a:solidFill>
                <a:latin typeface="Raleway SemiBold"/>
                <a:ea typeface="Raleway SemiBold"/>
                <a:cs typeface="Raleway SemiBold"/>
                <a:sym typeface="Raleway SemiBold"/>
              </a:rPr>
              <a:t>API</a:t>
            </a:r>
            <a:endParaRPr dirty="0"/>
          </a:p>
        </p:txBody>
      </p:sp>
      <p:pic>
        <p:nvPicPr>
          <p:cNvPr id="202" name="Google Shape;202;p8"/>
          <p:cNvPicPr preferRelativeResize="0"/>
          <p:nvPr/>
        </p:nvPicPr>
        <p:blipFill rotWithShape="1">
          <a:blip r:embed="rId4">
            <a:alphaModFix/>
          </a:blip>
          <a:srcRect/>
          <a:stretch/>
        </p:blipFill>
        <p:spPr>
          <a:xfrm>
            <a:off x="10511237" y="359327"/>
            <a:ext cx="1190000" cy="756000"/>
          </a:xfrm>
          <a:prstGeom prst="rect">
            <a:avLst/>
          </a:prstGeom>
          <a:noFill/>
          <a:ln>
            <a:noFill/>
          </a:ln>
        </p:spPr>
      </p:pic>
      <p:sp>
        <p:nvSpPr>
          <p:cNvPr id="203" name="Google Shape;203;p8"/>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ru-RU" dirty="0"/>
              <a:t>3</a:t>
            </a:r>
            <a:endParaRPr dirty="0"/>
          </a:p>
        </p:txBody>
      </p:sp>
      <p:sp>
        <p:nvSpPr>
          <p:cNvPr id="204" name="Google Shape;204;p8"/>
          <p:cNvSpPr txBox="1"/>
          <p:nvPr/>
        </p:nvSpPr>
        <p:spPr>
          <a:xfrm>
            <a:off x="2397350" y="7124935"/>
            <a:ext cx="7136950" cy="1185581"/>
          </a:xfrm>
          <a:prstGeom prst="rect">
            <a:avLst/>
          </a:prstGeom>
          <a:noFill/>
          <a:ln>
            <a:noFill/>
          </a:ln>
        </p:spPr>
        <p:txBody>
          <a:bodyPr spcFirstLastPara="1" wrap="square" lIns="91425" tIns="45700" rIns="91425" bIns="45700" anchor="t" anchorCtr="0">
            <a:spAutoFit/>
          </a:bodyPr>
          <a:lstStyle/>
          <a:p>
            <a:pPr marL="12700" marR="0" lvl="0" indent="0" algn="l" rtl="0">
              <a:lnSpc>
                <a:spcPct val="130000"/>
              </a:lnSpc>
              <a:spcBef>
                <a:spcPts val="0"/>
              </a:spcBef>
              <a:spcAft>
                <a:spcPts val="0"/>
              </a:spcAft>
              <a:buNone/>
            </a:pPr>
            <a:r>
              <a:rPr lang="en" sz="1400" dirty="0">
                <a:solidFill>
                  <a:schemeClr val="dk1"/>
                </a:solidFill>
                <a:latin typeface="Raleway"/>
                <a:ea typeface="Raleway"/>
                <a:cs typeface="Raleway"/>
                <a:sym typeface="Raleway"/>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sz="1100" dirty="0">
              <a:solidFill>
                <a:srgbClr val="333333"/>
              </a:solidFill>
              <a:latin typeface="Raleway"/>
              <a:ea typeface="Raleway"/>
              <a:cs typeface="Raleway"/>
              <a:sym typeface="Raleway"/>
            </a:endParaRPr>
          </a:p>
        </p:txBody>
      </p:sp>
      <p:sp>
        <p:nvSpPr>
          <p:cNvPr id="205" name="Google Shape;205;p8"/>
          <p:cNvSpPr/>
          <p:nvPr/>
        </p:nvSpPr>
        <p:spPr>
          <a:xfrm>
            <a:off x="970793" y="1588822"/>
            <a:ext cx="2387600" cy="859177"/>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Методы в</a:t>
            </a:r>
            <a:r>
              <a:rPr lang="en-US" sz="1400" dirty="0" smtClean="0">
                <a:solidFill>
                  <a:srgbClr val="0C0C0C"/>
                </a:solidFill>
                <a:latin typeface="Raleway"/>
                <a:ea typeface="Raleway"/>
                <a:cs typeface="Raleway"/>
                <a:sym typeface="Raleway"/>
              </a:rPr>
              <a:t> Swagger</a:t>
            </a:r>
            <a:endParaRPr sz="1400" dirty="0">
              <a:solidFill>
                <a:srgbClr val="0C0C0C"/>
              </a:solidFill>
              <a:latin typeface="Raleway"/>
              <a:ea typeface="Raleway"/>
              <a:cs typeface="Raleway"/>
              <a:sym typeface="Raleway"/>
            </a:endParaRPr>
          </a:p>
        </p:txBody>
      </p:sp>
      <p:sp>
        <p:nvSpPr>
          <p:cNvPr id="207" name="Google Shape;207;p8"/>
          <p:cNvSpPr/>
          <p:nvPr/>
        </p:nvSpPr>
        <p:spPr>
          <a:xfrm>
            <a:off x="8555785" y="1540590"/>
            <a:ext cx="2387600" cy="907409"/>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Ввод варианта ответа</a:t>
            </a:r>
            <a:endParaRPr sz="1400" dirty="0">
              <a:solidFill>
                <a:srgbClr val="0C0C0C"/>
              </a:solidFill>
              <a:latin typeface="Raleway"/>
              <a:ea typeface="Raleway"/>
              <a:cs typeface="Raleway"/>
              <a:sym typeface="Raleway"/>
            </a:endParaRPr>
          </a:p>
        </p:txBody>
      </p:sp>
      <p:sp>
        <p:nvSpPr>
          <p:cNvPr id="208" name="Google Shape;208;p8"/>
          <p:cNvSpPr/>
          <p:nvPr/>
        </p:nvSpPr>
        <p:spPr>
          <a:xfrm>
            <a:off x="4772024" y="3491981"/>
            <a:ext cx="2387600" cy="1090901"/>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Получение списка вопросов</a:t>
            </a:r>
            <a:endParaRPr sz="1400" dirty="0">
              <a:solidFill>
                <a:srgbClr val="0C0C0C"/>
              </a:solidFill>
              <a:latin typeface="Raleway"/>
              <a:ea typeface="Raleway"/>
              <a:cs typeface="Raleway"/>
              <a:sym typeface="Raleway"/>
            </a:endParaRPr>
          </a:p>
        </p:txBody>
      </p:sp>
      <p:sp>
        <p:nvSpPr>
          <p:cNvPr id="19" name="Скругленный прямоугольник 18"/>
          <p:cNvSpPr/>
          <p:nvPr/>
        </p:nvSpPr>
        <p:spPr>
          <a:xfrm>
            <a:off x="340822" y="2524504"/>
            <a:ext cx="3965171" cy="2587823"/>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953" y="2586980"/>
            <a:ext cx="3797408" cy="2445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Скругленный прямоугольник 19"/>
          <p:cNvSpPr/>
          <p:nvPr/>
        </p:nvSpPr>
        <p:spPr>
          <a:xfrm>
            <a:off x="4368598" y="1204593"/>
            <a:ext cx="3624350" cy="1986742"/>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1220" y="1282143"/>
            <a:ext cx="3466927" cy="1814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Скругленный прямоугольник 20"/>
          <p:cNvSpPr/>
          <p:nvPr/>
        </p:nvSpPr>
        <p:spPr>
          <a:xfrm>
            <a:off x="8096596" y="2516763"/>
            <a:ext cx="3727185" cy="3045024"/>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5"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0679" y="2579240"/>
            <a:ext cx="3601830" cy="29163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9008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pic>
        <p:nvPicPr>
          <p:cNvPr id="200" name="Google Shape;200;p8"/>
          <p:cNvPicPr preferRelativeResize="0"/>
          <p:nvPr/>
        </p:nvPicPr>
        <p:blipFill rotWithShape="1">
          <a:blip r:embed="rId3">
            <a:alphaModFix/>
          </a:blip>
          <a:srcRect/>
          <a:stretch/>
        </p:blipFill>
        <p:spPr>
          <a:xfrm>
            <a:off x="-893661" y="5572591"/>
            <a:ext cx="13520848" cy="2798372"/>
          </a:xfrm>
          <a:prstGeom prst="rect">
            <a:avLst/>
          </a:prstGeom>
          <a:noFill/>
          <a:ln>
            <a:noFill/>
          </a:ln>
        </p:spPr>
      </p:pic>
      <p:sp>
        <p:nvSpPr>
          <p:cNvPr id="201" name="Google Shape;201;p8"/>
          <p:cNvSpPr txBox="1"/>
          <p:nvPr/>
        </p:nvSpPr>
        <p:spPr>
          <a:xfrm>
            <a:off x="508450" y="537272"/>
            <a:ext cx="2650386"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b="1" dirty="0" smtClean="0">
                <a:solidFill>
                  <a:srgbClr val="024869"/>
                </a:solidFill>
                <a:latin typeface="Raleway SemiBold"/>
                <a:ea typeface="Raleway SemiBold"/>
                <a:cs typeface="Raleway SemiBold"/>
                <a:sym typeface="Raleway SemiBold"/>
              </a:rPr>
              <a:t>Шаг 2. База данных</a:t>
            </a:r>
            <a:endParaRPr dirty="0"/>
          </a:p>
        </p:txBody>
      </p:sp>
      <p:pic>
        <p:nvPicPr>
          <p:cNvPr id="202" name="Google Shape;202;p8"/>
          <p:cNvPicPr preferRelativeResize="0"/>
          <p:nvPr/>
        </p:nvPicPr>
        <p:blipFill rotWithShape="1">
          <a:blip r:embed="rId4">
            <a:alphaModFix/>
          </a:blip>
          <a:srcRect/>
          <a:stretch/>
        </p:blipFill>
        <p:spPr>
          <a:xfrm>
            <a:off x="10511237" y="359327"/>
            <a:ext cx="1190000" cy="756000"/>
          </a:xfrm>
          <a:prstGeom prst="rect">
            <a:avLst/>
          </a:prstGeom>
          <a:noFill/>
          <a:ln>
            <a:noFill/>
          </a:ln>
        </p:spPr>
      </p:pic>
      <p:sp>
        <p:nvSpPr>
          <p:cNvPr id="203" name="Google Shape;203;p8"/>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ru-RU" dirty="0" smtClean="0"/>
              <a:t>4</a:t>
            </a:r>
            <a:endParaRPr dirty="0"/>
          </a:p>
        </p:txBody>
      </p:sp>
      <p:sp>
        <p:nvSpPr>
          <p:cNvPr id="204" name="Google Shape;204;p8"/>
          <p:cNvSpPr txBox="1"/>
          <p:nvPr/>
        </p:nvSpPr>
        <p:spPr>
          <a:xfrm>
            <a:off x="1833643" y="7326699"/>
            <a:ext cx="7136950" cy="1185581"/>
          </a:xfrm>
          <a:prstGeom prst="rect">
            <a:avLst/>
          </a:prstGeom>
          <a:noFill/>
          <a:ln>
            <a:noFill/>
          </a:ln>
        </p:spPr>
        <p:txBody>
          <a:bodyPr spcFirstLastPara="1" wrap="square" lIns="91425" tIns="45700" rIns="91425" bIns="45700" anchor="t" anchorCtr="0">
            <a:spAutoFit/>
          </a:bodyPr>
          <a:lstStyle/>
          <a:p>
            <a:pPr marL="12700" marR="0" lvl="0" indent="0" algn="l" rtl="0">
              <a:lnSpc>
                <a:spcPct val="130000"/>
              </a:lnSpc>
              <a:spcBef>
                <a:spcPts val="0"/>
              </a:spcBef>
              <a:spcAft>
                <a:spcPts val="0"/>
              </a:spcAft>
              <a:buNone/>
            </a:pPr>
            <a:r>
              <a:rPr lang="en" sz="1400" dirty="0">
                <a:solidFill>
                  <a:schemeClr val="dk1"/>
                </a:solidFill>
                <a:latin typeface="Raleway"/>
                <a:ea typeface="Raleway"/>
                <a:cs typeface="Raleway"/>
                <a:sym typeface="Raleway"/>
              </a:rPr>
              <a:t>Lorem ipsum dolor sit amet, consectetuer adipiscing elit. Aenean commodo ligula eget dolor. Aenean massa. Cum sociis natoque penatibus et </a:t>
            </a:r>
            <a:r>
              <a:rPr lang="en" sz="1400" dirty="0" smtClean="0">
                <a:solidFill>
                  <a:schemeClr val="dk1"/>
                </a:solidFill>
                <a:latin typeface="Raleway"/>
                <a:ea typeface="Raleway"/>
                <a:cs typeface="Raleway"/>
                <a:sym typeface="Raleway"/>
              </a:rPr>
              <a:t>magnis </a:t>
            </a:r>
            <a:r>
              <a:rPr lang="en" sz="1400" dirty="0">
                <a:solidFill>
                  <a:schemeClr val="dk1"/>
                </a:solidFill>
                <a:latin typeface="Raleway"/>
                <a:ea typeface="Raleway"/>
                <a:cs typeface="Raleway"/>
                <a:sym typeface="Raleway"/>
              </a:rPr>
              <a:t>dis parturient montes, nascetur ridiculus mus. Donec quam felis, ultricies nec, pellentesque eu, pretium quis, sem. Nulla consequat massa quis enim. </a:t>
            </a:r>
            <a:endParaRPr sz="1100" dirty="0">
              <a:solidFill>
                <a:srgbClr val="333333"/>
              </a:solidFill>
              <a:latin typeface="Raleway"/>
              <a:ea typeface="Raleway"/>
              <a:cs typeface="Raleway"/>
              <a:sym typeface="Raleway"/>
            </a:endParaRPr>
          </a:p>
        </p:txBody>
      </p:sp>
      <p:sp>
        <p:nvSpPr>
          <p:cNvPr id="205" name="Google Shape;205;p8"/>
          <p:cNvSpPr/>
          <p:nvPr/>
        </p:nvSpPr>
        <p:spPr>
          <a:xfrm>
            <a:off x="7308329" y="4573066"/>
            <a:ext cx="2387600" cy="814501"/>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dirty="0" smtClean="0">
                <a:solidFill>
                  <a:srgbClr val="0C0C0C"/>
                </a:solidFill>
                <a:latin typeface="Raleway"/>
                <a:ea typeface="Raleway"/>
                <a:cs typeface="Raleway"/>
                <a:sym typeface="Raleway"/>
              </a:rPr>
              <a:t>Модель </a:t>
            </a:r>
            <a:r>
              <a:rPr lang="ru-RU" sz="1400" dirty="0" smtClean="0">
                <a:solidFill>
                  <a:srgbClr val="0C0C0C"/>
                </a:solidFill>
                <a:latin typeface="Raleway"/>
                <a:ea typeface="Raleway"/>
                <a:cs typeface="Raleway"/>
                <a:sym typeface="Raleway"/>
              </a:rPr>
              <a:t>курсов</a:t>
            </a:r>
            <a:endParaRPr sz="1400" dirty="0">
              <a:solidFill>
                <a:srgbClr val="0C0C0C"/>
              </a:solidFill>
              <a:latin typeface="Raleway"/>
              <a:ea typeface="Raleway"/>
              <a:cs typeface="Raleway"/>
              <a:sym typeface="Raleway"/>
            </a:endParaRPr>
          </a:p>
        </p:txBody>
      </p:sp>
      <p:sp>
        <p:nvSpPr>
          <p:cNvPr id="206" name="Google Shape;206;p8"/>
          <p:cNvSpPr/>
          <p:nvPr/>
        </p:nvSpPr>
        <p:spPr>
          <a:xfrm>
            <a:off x="1255741" y="1447836"/>
            <a:ext cx="2387600" cy="735530"/>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Диаграмма базы данных</a:t>
            </a:r>
            <a:endParaRPr sz="1400" dirty="0">
              <a:solidFill>
                <a:srgbClr val="0C0C0C"/>
              </a:solidFill>
              <a:latin typeface="Raleway"/>
              <a:ea typeface="Raleway"/>
              <a:cs typeface="Raleway"/>
              <a:sym typeface="Raleway"/>
            </a:endParaRPr>
          </a:p>
        </p:txBody>
      </p:sp>
      <p:sp>
        <p:nvSpPr>
          <p:cNvPr id="3" name="Скругленный прямоугольник 2"/>
          <p:cNvSpPr/>
          <p:nvPr/>
        </p:nvSpPr>
        <p:spPr>
          <a:xfrm>
            <a:off x="613848" y="2549123"/>
            <a:ext cx="3915295" cy="3335405"/>
          </a:xfrm>
          <a:prstGeom prst="roundRect">
            <a:avLst>
              <a:gd name="adj" fmla="val 3000"/>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512" y="2660610"/>
            <a:ext cx="3690553" cy="30892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Скругленный прямоугольник 3"/>
          <p:cNvSpPr/>
          <p:nvPr/>
        </p:nvSpPr>
        <p:spPr>
          <a:xfrm>
            <a:off x="6050175" y="1447836"/>
            <a:ext cx="5178829" cy="2829228"/>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2941" y="1519680"/>
            <a:ext cx="4933296" cy="2685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8"/>
          <p:cNvPicPr preferRelativeResize="0"/>
          <p:nvPr/>
        </p:nvPicPr>
        <p:blipFill rotWithShape="1">
          <a:blip r:embed="rId3">
            <a:alphaModFix/>
          </a:blip>
          <a:srcRect/>
          <a:stretch/>
        </p:blipFill>
        <p:spPr>
          <a:xfrm>
            <a:off x="-778725" y="5614155"/>
            <a:ext cx="13520848" cy="2798372"/>
          </a:xfrm>
          <a:prstGeom prst="rect">
            <a:avLst/>
          </a:prstGeom>
          <a:noFill/>
          <a:ln>
            <a:noFill/>
          </a:ln>
        </p:spPr>
      </p:pic>
      <p:sp>
        <p:nvSpPr>
          <p:cNvPr id="201" name="Google Shape;201;p8"/>
          <p:cNvSpPr txBox="1"/>
          <p:nvPr/>
        </p:nvSpPr>
        <p:spPr>
          <a:xfrm>
            <a:off x="508450" y="537272"/>
            <a:ext cx="2764975"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b="1" dirty="0" smtClean="0">
                <a:solidFill>
                  <a:srgbClr val="024869"/>
                </a:solidFill>
                <a:latin typeface="Raleway SemiBold"/>
                <a:ea typeface="Raleway SemiBold"/>
                <a:cs typeface="Raleway SemiBold"/>
                <a:sym typeface="Raleway SemiBold"/>
              </a:rPr>
              <a:t>Шаг 3. </a:t>
            </a:r>
            <a:r>
              <a:rPr lang="ru-RU" sz="2000" b="1" dirty="0" err="1" smtClean="0">
                <a:solidFill>
                  <a:srgbClr val="024869"/>
                </a:solidFill>
                <a:latin typeface="Raleway SemiBold"/>
                <a:ea typeface="Raleway SemiBold"/>
                <a:cs typeface="Raleway SemiBold"/>
                <a:sym typeface="Raleway SemiBold"/>
              </a:rPr>
              <a:t>Телеграм</a:t>
            </a:r>
            <a:r>
              <a:rPr lang="ru-RU" sz="2000" b="1" dirty="0" smtClean="0">
                <a:solidFill>
                  <a:srgbClr val="024869"/>
                </a:solidFill>
                <a:latin typeface="Raleway SemiBold"/>
                <a:ea typeface="Raleway SemiBold"/>
                <a:cs typeface="Raleway SemiBold"/>
                <a:sym typeface="Raleway SemiBold"/>
              </a:rPr>
              <a:t>-бот</a:t>
            </a:r>
            <a:endParaRPr dirty="0"/>
          </a:p>
        </p:txBody>
      </p:sp>
      <p:pic>
        <p:nvPicPr>
          <p:cNvPr id="202" name="Google Shape;202;p8"/>
          <p:cNvPicPr preferRelativeResize="0"/>
          <p:nvPr/>
        </p:nvPicPr>
        <p:blipFill rotWithShape="1">
          <a:blip r:embed="rId4">
            <a:alphaModFix/>
          </a:blip>
          <a:srcRect/>
          <a:stretch/>
        </p:blipFill>
        <p:spPr>
          <a:xfrm>
            <a:off x="10511237" y="359327"/>
            <a:ext cx="1190000" cy="756000"/>
          </a:xfrm>
          <a:prstGeom prst="rect">
            <a:avLst/>
          </a:prstGeom>
          <a:noFill/>
          <a:ln>
            <a:noFill/>
          </a:ln>
        </p:spPr>
      </p:pic>
      <p:sp>
        <p:nvSpPr>
          <p:cNvPr id="203" name="Google Shape;203;p8"/>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ru-RU" dirty="0" smtClean="0"/>
              <a:t>5</a:t>
            </a:r>
            <a:endParaRPr dirty="0"/>
          </a:p>
        </p:txBody>
      </p:sp>
      <p:sp>
        <p:nvSpPr>
          <p:cNvPr id="204" name="Google Shape;204;p8"/>
          <p:cNvSpPr txBox="1"/>
          <p:nvPr/>
        </p:nvSpPr>
        <p:spPr>
          <a:xfrm>
            <a:off x="2092550" y="7326699"/>
            <a:ext cx="7136950" cy="1185581"/>
          </a:xfrm>
          <a:prstGeom prst="rect">
            <a:avLst/>
          </a:prstGeom>
          <a:noFill/>
          <a:ln>
            <a:noFill/>
          </a:ln>
        </p:spPr>
        <p:txBody>
          <a:bodyPr spcFirstLastPara="1" wrap="square" lIns="91425" tIns="45700" rIns="91425" bIns="45700" anchor="t" anchorCtr="0">
            <a:spAutoFit/>
          </a:bodyPr>
          <a:lstStyle/>
          <a:p>
            <a:pPr marL="12700" marR="0" lvl="0" indent="0" algn="l" rtl="0">
              <a:lnSpc>
                <a:spcPct val="130000"/>
              </a:lnSpc>
              <a:spcBef>
                <a:spcPts val="0"/>
              </a:spcBef>
              <a:spcAft>
                <a:spcPts val="0"/>
              </a:spcAft>
              <a:buNone/>
            </a:pPr>
            <a:r>
              <a:rPr lang="en" sz="1400" dirty="0">
                <a:solidFill>
                  <a:schemeClr val="dk1"/>
                </a:solidFill>
                <a:latin typeface="Raleway"/>
                <a:ea typeface="Raleway"/>
                <a:cs typeface="Raleway"/>
                <a:sym typeface="Raleway"/>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sz="1100" dirty="0">
              <a:solidFill>
                <a:srgbClr val="333333"/>
              </a:solidFill>
              <a:latin typeface="Raleway"/>
              <a:ea typeface="Raleway"/>
              <a:cs typeface="Raleway"/>
              <a:sym typeface="Raleway"/>
            </a:endParaRPr>
          </a:p>
        </p:txBody>
      </p:sp>
      <p:sp>
        <p:nvSpPr>
          <p:cNvPr id="205" name="Google Shape;205;p8"/>
          <p:cNvSpPr/>
          <p:nvPr/>
        </p:nvSpPr>
        <p:spPr>
          <a:xfrm>
            <a:off x="1172140" y="4078515"/>
            <a:ext cx="2387600" cy="675626"/>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Выбор курса</a:t>
            </a:r>
            <a:endParaRPr sz="1400" dirty="0">
              <a:solidFill>
                <a:srgbClr val="0C0C0C"/>
              </a:solidFill>
              <a:latin typeface="Raleway"/>
              <a:ea typeface="Raleway"/>
              <a:cs typeface="Raleway"/>
              <a:sym typeface="Raleway"/>
            </a:endParaRPr>
          </a:p>
        </p:txBody>
      </p:sp>
      <p:sp>
        <p:nvSpPr>
          <p:cNvPr id="207" name="Google Shape;207;p8"/>
          <p:cNvSpPr/>
          <p:nvPr/>
        </p:nvSpPr>
        <p:spPr>
          <a:xfrm>
            <a:off x="4874548" y="2448400"/>
            <a:ext cx="2387600" cy="675626"/>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Прохождение курса</a:t>
            </a:r>
            <a:endParaRPr sz="1400" dirty="0">
              <a:solidFill>
                <a:srgbClr val="0C0C0C"/>
              </a:solidFill>
              <a:latin typeface="Raleway"/>
              <a:ea typeface="Raleway"/>
              <a:cs typeface="Raleway"/>
              <a:sym typeface="Raleway"/>
            </a:endParaRPr>
          </a:p>
        </p:txBody>
      </p:sp>
      <p:sp>
        <p:nvSpPr>
          <p:cNvPr id="208" name="Google Shape;208;p8"/>
          <p:cNvSpPr/>
          <p:nvPr/>
        </p:nvSpPr>
        <p:spPr>
          <a:xfrm>
            <a:off x="8733039" y="3338148"/>
            <a:ext cx="2256386" cy="924069"/>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Запись о прохождении курса</a:t>
            </a:r>
            <a:endParaRPr sz="1400" dirty="0">
              <a:solidFill>
                <a:srgbClr val="0C0C0C"/>
              </a:solidFill>
              <a:latin typeface="Raleway"/>
              <a:ea typeface="Raleway"/>
              <a:cs typeface="Raleway"/>
              <a:sym typeface="Raleway"/>
            </a:endParaRPr>
          </a:p>
        </p:txBody>
      </p:sp>
      <p:sp>
        <p:nvSpPr>
          <p:cNvPr id="14" name="Скругленный прямоугольник 13"/>
          <p:cNvSpPr/>
          <p:nvPr/>
        </p:nvSpPr>
        <p:spPr>
          <a:xfrm>
            <a:off x="606828" y="1665446"/>
            <a:ext cx="3524597" cy="2241535"/>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515" y="1718844"/>
            <a:ext cx="3349221" cy="2134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Скругленный прямоугольник 14"/>
          <p:cNvSpPr/>
          <p:nvPr/>
        </p:nvSpPr>
        <p:spPr>
          <a:xfrm>
            <a:off x="4320886" y="3266368"/>
            <a:ext cx="3785756" cy="2061556"/>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кругленный прямоугольник 15"/>
          <p:cNvSpPr/>
          <p:nvPr/>
        </p:nvSpPr>
        <p:spPr>
          <a:xfrm>
            <a:off x="7739149" y="2086495"/>
            <a:ext cx="4247804" cy="1022465"/>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409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23156" y="2165009"/>
            <a:ext cx="4076152" cy="854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94144" y="3338148"/>
            <a:ext cx="3639239" cy="1915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Скругленный прямоугольник 1"/>
          <p:cNvSpPr/>
          <p:nvPr/>
        </p:nvSpPr>
        <p:spPr>
          <a:xfrm>
            <a:off x="4317213" y="5458161"/>
            <a:ext cx="3502270" cy="806334"/>
          </a:xfrm>
          <a:prstGeom prst="roundRect">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027"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9082" y="5520150"/>
            <a:ext cx="3398532" cy="682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0489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8"/>
          <p:cNvPicPr preferRelativeResize="0"/>
          <p:nvPr/>
        </p:nvPicPr>
        <p:blipFill rotWithShape="1">
          <a:blip r:embed="rId3">
            <a:alphaModFix/>
          </a:blip>
          <a:srcRect/>
          <a:stretch/>
        </p:blipFill>
        <p:spPr>
          <a:xfrm>
            <a:off x="-807821" y="5647748"/>
            <a:ext cx="13520848" cy="2798372"/>
          </a:xfrm>
          <a:prstGeom prst="rect">
            <a:avLst/>
          </a:prstGeom>
          <a:noFill/>
          <a:ln>
            <a:noFill/>
          </a:ln>
        </p:spPr>
      </p:pic>
      <p:sp>
        <p:nvSpPr>
          <p:cNvPr id="201" name="Google Shape;201;p8"/>
          <p:cNvSpPr txBox="1"/>
          <p:nvPr/>
        </p:nvSpPr>
        <p:spPr>
          <a:xfrm>
            <a:off x="508450" y="537272"/>
            <a:ext cx="3340343"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b="1" dirty="0" smtClean="0">
                <a:solidFill>
                  <a:srgbClr val="024869"/>
                </a:solidFill>
                <a:latin typeface="Raleway SemiBold"/>
                <a:sym typeface="Raleway SemiBold"/>
              </a:rPr>
              <a:t>4. Добавление курсов</a:t>
            </a:r>
            <a:endParaRPr dirty="0"/>
          </a:p>
        </p:txBody>
      </p:sp>
      <p:pic>
        <p:nvPicPr>
          <p:cNvPr id="202" name="Google Shape;202;p8"/>
          <p:cNvPicPr preferRelativeResize="0"/>
          <p:nvPr/>
        </p:nvPicPr>
        <p:blipFill rotWithShape="1">
          <a:blip r:embed="rId4">
            <a:alphaModFix/>
          </a:blip>
          <a:srcRect/>
          <a:stretch/>
        </p:blipFill>
        <p:spPr>
          <a:xfrm>
            <a:off x="10511237" y="359327"/>
            <a:ext cx="1190000" cy="756000"/>
          </a:xfrm>
          <a:prstGeom prst="rect">
            <a:avLst/>
          </a:prstGeom>
          <a:noFill/>
          <a:ln>
            <a:noFill/>
          </a:ln>
        </p:spPr>
      </p:pic>
      <p:sp>
        <p:nvSpPr>
          <p:cNvPr id="203" name="Google Shape;203;p8"/>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ru-RU" dirty="0" smtClean="0"/>
              <a:t>6</a:t>
            </a:r>
            <a:endParaRPr dirty="0"/>
          </a:p>
        </p:txBody>
      </p:sp>
      <p:sp>
        <p:nvSpPr>
          <p:cNvPr id="204" name="Google Shape;204;p8"/>
          <p:cNvSpPr txBox="1"/>
          <p:nvPr/>
        </p:nvSpPr>
        <p:spPr>
          <a:xfrm>
            <a:off x="2611108" y="7260539"/>
            <a:ext cx="7136950" cy="1185581"/>
          </a:xfrm>
          <a:prstGeom prst="rect">
            <a:avLst/>
          </a:prstGeom>
          <a:noFill/>
          <a:ln>
            <a:noFill/>
          </a:ln>
        </p:spPr>
        <p:txBody>
          <a:bodyPr spcFirstLastPara="1" wrap="square" lIns="91425" tIns="45700" rIns="91425" bIns="45700" anchor="t" anchorCtr="0">
            <a:spAutoFit/>
          </a:bodyPr>
          <a:lstStyle/>
          <a:p>
            <a:pPr marL="12700" marR="0" lvl="0" indent="0" algn="l" rtl="0">
              <a:lnSpc>
                <a:spcPct val="130000"/>
              </a:lnSpc>
              <a:spcBef>
                <a:spcPts val="0"/>
              </a:spcBef>
              <a:spcAft>
                <a:spcPts val="0"/>
              </a:spcAft>
              <a:buNone/>
            </a:pPr>
            <a:r>
              <a:rPr lang="en" sz="1400" dirty="0">
                <a:solidFill>
                  <a:schemeClr val="dk1"/>
                </a:solidFill>
                <a:latin typeface="Raleway"/>
                <a:ea typeface="Raleway"/>
                <a:cs typeface="Raleway"/>
                <a:sym typeface="Raleway"/>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a:t>
            </a:r>
            <a:endParaRPr sz="1100" dirty="0">
              <a:solidFill>
                <a:srgbClr val="333333"/>
              </a:solidFill>
              <a:latin typeface="Raleway"/>
              <a:ea typeface="Raleway"/>
              <a:cs typeface="Raleway"/>
              <a:sym typeface="Raleway"/>
            </a:endParaRPr>
          </a:p>
        </p:txBody>
      </p:sp>
      <p:sp>
        <p:nvSpPr>
          <p:cNvPr id="205" name="Google Shape;205;p8"/>
          <p:cNvSpPr/>
          <p:nvPr/>
        </p:nvSpPr>
        <p:spPr>
          <a:xfrm>
            <a:off x="2129431" y="4162381"/>
            <a:ext cx="2387600" cy="949946"/>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dirty="0" smtClean="0">
                <a:solidFill>
                  <a:srgbClr val="0C0C0C"/>
                </a:solidFill>
                <a:latin typeface="Raleway"/>
                <a:ea typeface="Raleway"/>
                <a:cs typeface="Raleway"/>
                <a:sym typeface="Raleway"/>
              </a:rPr>
              <a:t>Отправка файла</a:t>
            </a:r>
            <a:endParaRPr sz="1400" dirty="0">
              <a:solidFill>
                <a:srgbClr val="0C0C0C"/>
              </a:solidFill>
              <a:latin typeface="Raleway"/>
              <a:ea typeface="Raleway"/>
              <a:cs typeface="Raleway"/>
              <a:sym typeface="Raleway"/>
            </a:endParaRPr>
          </a:p>
        </p:txBody>
      </p:sp>
      <p:sp>
        <p:nvSpPr>
          <p:cNvPr id="208" name="Google Shape;208;p8"/>
          <p:cNvSpPr/>
          <p:nvPr/>
        </p:nvSpPr>
        <p:spPr>
          <a:xfrm>
            <a:off x="7680556" y="4012752"/>
            <a:ext cx="2387600" cy="1026319"/>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ru-RU" sz="1400" dirty="0" smtClean="0">
                <a:solidFill>
                  <a:srgbClr val="0C0C0C"/>
                </a:solidFill>
                <a:latin typeface="Raleway"/>
                <a:ea typeface="Raleway"/>
                <a:cs typeface="Raleway"/>
                <a:sym typeface="Raleway"/>
              </a:rPr>
              <a:t>Подтверждение добавления</a:t>
            </a:r>
            <a:endParaRPr sz="1400" dirty="0">
              <a:solidFill>
                <a:srgbClr val="0C0C0C"/>
              </a:solidFill>
              <a:latin typeface="Raleway"/>
              <a:ea typeface="Raleway"/>
              <a:cs typeface="Raleway"/>
              <a:sym typeface="Raleway"/>
            </a:endParaRPr>
          </a:p>
        </p:txBody>
      </p:sp>
      <p:sp>
        <p:nvSpPr>
          <p:cNvPr id="13" name="Скругленный прямоугольник 12"/>
          <p:cNvSpPr/>
          <p:nvPr/>
        </p:nvSpPr>
        <p:spPr>
          <a:xfrm>
            <a:off x="922713" y="1421476"/>
            <a:ext cx="4164676" cy="2310938"/>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Скругленный прямоугольник 13"/>
          <p:cNvSpPr/>
          <p:nvPr/>
        </p:nvSpPr>
        <p:spPr>
          <a:xfrm>
            <a:off x="5619402" y="1918393"/>
            <a:ext cx="5295209" cy="1814021"/>
          </a:xfrm>
          <a:prstGeom prst="roundRect">
            <a:avLst>
              <a:gd name="adj" fmla="val 2564"/>
            </a:avLst>
          </a:prstGeom>
          <a:solidFill>
            <a:srgbClr val="009999"/>
          </a:solidFill>
          <a:ln>
            <a:solidFill>
              <a:srgbClr val="0099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0275" y="1484071"/>
            <a:ext cx="3969552" cy="2166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00421" y="1971502"/>
            <a:ext cx="5133170" cy="170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3161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8"/>
          <p:cNvPicPr preferRelativeResize="0"/>
          <p:nvPr/>
        </p:nvPicPr>
        <p:blipFill rotWithShape="1">
          <a:blip r:embed="rId3">
            <a:alphaModFix/>
          </a:blip>
          <a:srcRect/>
          <a:stretch/>
        </p:blipFill>
        <p:spPr>
          <a:xfrm>
            <a:off x="-720536" y="5696851"/>
            <a:ext cx="13520848" cy="2798372"/>
          </a:xfrm>
          <a:prstGeom prst="rect">
            <a:avLst/>
          </a:prstGeom>
          <a:noFill/>
          <a:ln>
            <a:noFill/>
          </a:ln>
        </p:spPr>
      </p:pic>
      <p:sp>
        <p:nvSpPr>
          <p:cNvPr id="201" name="Google Shape;201;p8"/>
          <p:cNvSpPr txBox="1"/>
          <p:nvPr/>
        </p:nvSpPr>
        <p:spPr>
          <a:xfrm>
            <a:off x="508451" y="537272"/>
            <a:ext cx="6582306"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ru-RU" sz="2000" b="1" dirty="0" smtClean="0">
                <a:solidFill>
                  <a:srgbClr val="024869"/>
                </a:solidFill>
                <a:latin typeface="Raleway SemiBold"/>
                <a:sym typeface="Raleway SemiBold"/>
              </a:rPr>
              <a:t>Технологии и подходы, использованные в проекте</a:t>
            </a:r>
            <a:endParaRPr dirty="0"/>
          </a:p>
        </p:txBody>
      </p:sp>
      <p:pic>
        <p:nvPicPr>
          <p:cNvPr id="202" name="Google Shape;202;p8"/>
          <p:cNvPicPr preferRelativeResize="0"/>
          <p:nvPr/>
        </p:nvPicPr>
        <p:blipFill rotWithShape="1">
          <a:blip r:embed="rId4">
            <a:alphaModFix/>
          </a:blip>
          <a:srcRect/>
          <a:stretch/>
        </p:blipFill>
        <p:spPr>
          <a:xfrm>
            <a:off x="10511237" y="359327"/>
            <a:ext cx="1190000" cy="756000"/>
          </a:xfrm>
          <a:prstGeom prst="rect">
            <a:avLst/>
          </a:prstGeom>
          <a:noFill/>
          <a:ln>
            <a:noFill/>
          </a:ln>
        </p:spPr>
      </p:pic>
      <p:sp>
        <p:nvSpPr>
          <p:cNvPr id="203" name="Google Shape;203;p8"/>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ru-RU" dirty="0" smtClean="0"/>
              <a:t>7</a:t>
            </a:r>
            <a:endParaRPr dirty="0"/>
          </a:p>
        </p:txBody>
      </p:sp>
      <p:sp>
        <p:nvSpPr>
          <p:cNvPr id="205" name="Google Shape;205;p8"/>
          <p:cNvSpPr/>
          <p:nvPr/>
        </p:nvSpPr>
        <p:spPr>
          <a:xfrm>
            <a:off x="936952" y="1707846"/>
            <a:ext cx="2862652" cy="832585"/>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algn="ctr"/>
            <a:r>
              <a:rPr lang="en-US" dirty="0" smtClean="0">
                <a:solidFill>
                  <a:schemeClr val="dk1"/>
                </a:solidFill>
                <a:latin typeface="Raleway"/>
                <a:ea typeface="Raleway"/>
                <a:cs typeface="Raleway"/>
                <a:sym typeface="Raleway"/>
              </a:rPr>
              <a:t>ASP.NET API</a:t>
            </a:r>
            <a:endParaRPr lang="en-US" dirty="0">
              <a:solidFill>
                <a:schemeClr val="dk1"/>
              </a:solidFill>
              <a:latin typeface="Raleway"/>
              <a:ea typeface="Raleway"/>
              <a:cs typeface="Raleway"/>
              <a:sym typeface="Raleway"/>
            </a:endParaRPr>
          </a:p>
        </p:txBody>
      </p:sp>
      <p:sp>
        <p:nvSpPr>
          <p:cNvPr id="11" name="Google Shape;205;p8"/>
          <p:cNvSpPr/>
          <p:nvPr/>
        </p:nvSpPr>
        <p:spPr>
          <a:xfrm>
            <a:off x="7420674" y="1707846"/>
            <a:ext cx="2867157" cy="833244"/>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lvl="0" algn="ctr"/>
            <a:r>
              <a:rPr lang="en-US" dirty="0" smtClean="0">
                <a:solidFill>
                  <a:schemeClr val="dk1"/>
                </a:solidFill>
                <a:latin typeface="Raleway"/>
                <a:ea typeface="Raleway"/>
                <a:cs typeface="Raleway"/>
                <a:sym typeface="Raleway"/>
              </a:rPr>
              <a:t>Entity</a:t>
            </a:r>
            <a:r>
              <a:rPr lang="ru-RU" dirty="0" smtClean="0">
                <a:solidFill>
                  <a:schemeClr val="dk1"/>
                </a:solidFill>
                <a:latin typeface="Raleway"/>
                <a:ea typeface="Raleway"/>
                <a:cs typeface="Raleway"/>
                <a:sym typeface="Raleway"/>
              </a:rPr>
              <a:t> </a:t>
            </a:r>
            <a:r>
              <a:rPr lang="en-US" dirty="0" smtClean="0">
                <a:solidFill>
                  <a:schemeClr val="dk1"/>
                </a:solidFill>
                <a:latin typeface="Raleway"/>
                <a:ea typeface="Raleway"/>
                <a:cs typeface="Raleway"/>
                <a:sym typeface="Raleway"/>
              </a:rPr>
              <a:t>Framework </a:t>
            </a:r>
            <a:r>
              <a:rPr lang="en-US" dirty="0">
                <a:solidFill>
                  <a:schemeClr val="dk1"/>
                </a:solidFill>
                <a:latin typeface="Raleway"/>
                <a:ea typeface="Raleway"/>
                <a:cs typeface="Raleway"/>
                <a:sym typeface="Raleway"/>
              </a:rPr>
              <a:t>Core</a:t>
            </a:r>
            <a:endParaRPr sz="1400" dirty="0">
              <a:solidFill>
                <a:srgbClr val="0C0C0C"/>
              </a:solidFill>
              <a:latin typeface="Raleway"/>
              <a:ea typeface="Raleway"/>
              <a:cs typeface="Raleway"/>
              <a:sym typeface="Raleway"/>
            </a:endParaRPr>
          </a:p>
        </p:txBody>
      </p:sp>
      <p:sp>
        <p:nvSpPr>
          <p:cNvPr id="12" name="Google Shape;205;p8"/>
          <p:cNvSpPr/>
          <p:nvPr/>
        </p:nvSpPr>
        <p:spPr>
          <a:xfrm>
            <a:off x="4152481" y="1708502"/>
            <a:ext cx="2867157" cy="832588"/>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algn="ctr"/>
            <a:r>
              <a:rPr lang="en-US" dirty="0" smtClean="0">
                <a:solidFill>
                  <a:schemeClr val="dk1"/>
                </a:solidFill>
                <a:latin typeface="Raleway"/>
                <a:ea typeface="Raleway"/>
                <a:cs typeface="Raleway"/>
                <a:sym typeface="Raleway"/>
              </a:rPr>
              <a:t>MS </a:t>
            </a:r>
            <a:r>
              <a:rPr lang="en-US" dirty="0">
                <a:solidFill>
                  <a:schemeClr val="dk1"/>
                </a:solidFill>
                <a:latin typeface="Raleway"/>
                <a:ea typeface="Raleway"/>
                <a:cs typeface="Raleway"/>
                <a:sym typeface="Raleway"/>
              </a:rPr>
              <a:t>SQL </a:t>
            </a:r>
            <a:r>
              <a:rPr lang="en-US" dirty="0" smtClean="0">
                <a:solidFill>
                  <a:schemeClr val="dk1"/>
                </a:solidFill>
                <a:latin typeface="Raleway"/>
                <a:ea typeface="Raleway"/>
                <a:cs typeface="Raleway"/>
                <a:sym typeface="Raleway"/>
              </a:rPr>
              <a:t>Server</a:t>
            </a:r>
            <a:endParaRPr lang="en-US" dirty="0">
              <a:solidFill>
                <a:schemeClr val="dk1"/>
              </a:solidFill>
              <a:latin typeface="Raleway"/>
              <a:ea typeface="Raleway"/>
              <a:cs typeface="Raleway"/>
              <a:sym typeface="Raleway"/>
            </a:endParaRPr>
          </a:p>
        </p:txBody>
      </p:sp>
      <p:sp>
        <p:nvSpPr>
          <p:cNvPr id="13" name="Google Shape;205;p8"/>
          <p:cNvSpPr/>
          <p:nvPr/>
        </p:nvSpPr>
        <p:spPr>
          <a:xfrm>
            <a:off x="936952" y="2786307"/>
            <a:ext cx="2862652" cy="832585"/>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lvl="0" algn="ctr"/>
            <a:r>
              <a:rPr lang="ru-RU" dirty="0" smtClean="0">
                <a:solidFill>
                  <a:schemeClr val="dk1"/>
                </a:solidFill>
                <a:latin typeface="Raleway"/>
                <a:ea typeface="Raleway"/>
                <a:cs typeface="Raleway"/>
                <a:sym typeface="Raleway"/>
              </a:rPr>
              <a:t>паттерн </a:t>
            </a:r>
            <a:r>
              <a:rPr lang="en-US" dirty="0">
                <a:solidFill>
                  <a:schemeClr val="dk1"/>
                </a:solidFill>
                <a:latin typeface="Raleway"/>
                <a:ea typeface="Raleway"/>
                <a:cs typeface="Raleway"/>
                <a:sym typeface="Raleway"/>
              </a:rPr>
              <a:t>Repository</a:t>
            </a:r>
            <a:endParaRPr sz="1400" dirty="0">
              <a:solidFill>
                <a:srgbClr val="0C0C0C"/>
              </a:solidFill>
              <a:latin typeface="Raleway"/>
              <a:ea typeface="Raleway"/>
              <a:cs typeface="Raleway"/>
              <a:sym typeface="Raleway"/>
            </a:endParaRPr>
          </a:p>
        </p:txBody>
      </p:sp>
      <p:sp>
        <p:nvSpPr>
          <p:cNvPr id="14" name="Google Shape;205;p8"/>
          <p:cNvSpPr/>
          <p:nvPr/>
        </p:nvSpPr>
        <p:spPr>
          <a:xfrm>
            <a:off x="7420674" y="2786306"/>
            <a:ext cx="2867157" cy="832585"/>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lvl="0" algn="ctr"/>
            <a:r>
              <a:rPr lang="ru-RU" dirty="0">
                <a:solidFill>
                  <a:schemeClr val="dk1"/>
                </a:solidFill>
                <a:latin typeface="Raleway"/>
                <a:ea typeface="Raleway"/>
                <a:cs typeface="Raleway"/>
                <a:sym typeface="Raleway"/>
              </a:rPr>
              <a:t>библиотека </a:t>
            </a:r>
            <a:r>
              <a:rPr lang="en-US" dirty="0" err="1">
                <a:solidFill>
                  <a:schemeClr val="dk1"/>
                </a:solidFill>
                <a:latin typeface="Raleway"/>
                <a:ea typeface="Raleway"/>
                <a:cs typeface="Raleway"/>
                <a:sym typeface="Raleway"/>
              </a:rPr>
              <a:t>Telegram.Bot</a:t>
            </a:r>
            <a:endParaRPr sz="1400" dirty="0">
              <a:solidFill>
                <a:srgbClr val="0C0C0C"/>
              </a:solidFill>
              <a:latin typeface="Raleway"/>
              <a:ea typeface="Raleway"/>
              <a:cs typeface="Raleway"/>
              <a:sym typeface="Raleway"/>
            </a:endParaRPr>
          </a:p>
        </p:txBody>
      </p:sp>
      <p:sp>
        <p:nvSpPr>
          <p:cNvPr id="16" name="Google Shape;205;p8"/>
          <p:cNvSpPr/>
          <p:nvPr/>
        </p:nvSpPr>
        <p:spPr>
          <a:xfrm>
            <a:off x="4152480" y="3833710"/>
            <a:ext cx="2867157" cy="832586"/>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lvl="0" algn="ctr"/>
            <a:r>
              <a:rPr lang="ru-RU" dirty="0">
                <a:solidFill>
                  <a:schemeClr val="dk1"/>
                </a:solidFill>
                <a:latin typeface="Raleway"/>
                <a:ea typeface="Raleway"/>
                <a:cs typeface="Raleway"/>
                <a:sym typeface="Raleway"/>
              </a:rPr>
              <a:t>библиотека </a:t>
            </a:r>
            <a:r>
              <a:rPr lang="en-US" dirty="0" err="1">
                <a:solidFill>
                  <a:schemeClr val="dk1"/>
                </a:solidFill>
                <a:latin typeface="Raleway"/>
                <a:ea typeface="Raleway"/>
                <a:cs typeface="Raleway"/>
                <a:sym typeface="Raleway"/>
              </a:rPr>
              <a:t>YamlDotNet</a:t>
            </a:r>
            <a:endParaRPr sz="1400" dirty="0">
              <a:solidFill>
                <a:srgbClr val="0C0C0C"/>
              </a:solidFill>
              <a:latin typeface="Raleway"/>
              <a:ea typeface="Raleway"/>
              <a:cs typeface="Raleway"/>
              <a:sym typeface="Raleway"/>
            </a:endParaRPr>
          </a:p>
        </p:txBody>
      </p:sp>
      <p:sp>
        <p:nvSpPr>
          <p:cNvPr id="17" name="Google Shape;205;p8"/>
          <p:cNvSpPr/>
          <p:nvPr/>
        </p:nvSpPr>
        <p:spPr>
          <a:xfrm>
            <a:off x="4152481" y="2786306"/>
            <a:ext cx="2867157" cy="832585"/>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algn="ctr"/>
            <a:r>
              <a:rPr lang="ru-RU" dirty="0">
                <a:solidFill>
                  <a:schemeClr val="dk1"/>
                </a:solidFill>
                <a:latin typeface="Raleway"/>
                <a:ea typeface="Raleway"/>
                <a:cs typeface="Raleway"/>
                <a:sym typeface="Raleway"/>
              </a:rPr>
              <a:t>паттерн </a:t>
            </a:r>
            <a:r>
              <a:rPr lang="en-US" dirty="0">
                <a:solidFill>
                  <a:schemeClr val="dk1"/>
                </a:solidFill>
                <a:latin typeface="Raleway"/>
                <a:ea typeface="Raleway"/>
                <a:cs typeface="Raleway"/>
                <a:sym typeface="Raleway"/>
              </a:rPr>
              <a:t>DTO (data transfer object</a:t>
            </a:r>
            <a:r>
              <a:rPr lang="en-US" dirty="0" smtClean="0">
                <a:solidFill>
                  <a:schemeClr val="dk1"/>
                </a:solidFill>
                <a:latin typeface="Raleway"/>
                <a:ea typeface="Raleway"/>
                <a:cs typeface="Raleway"/>
                <a:sym typeface="Raleway"/>
              </a:rPr>
              <a:t>)</a:t>
            </a:r>
            <a:endParaRPr sz="1400" dirty="0">
              <a:solidFill>
                <a:srgbClr val="0C0C0C"/>
              </a:solidFill>
              <a:latin typeface="Raleway"/>
              <a:ea typeface="Raleway"/>
              <a:cs typeface="Raleway"/>
              <a:sym typeface="Raleway"/>
            </a:endParaRPr>
          </a:p>
        </p:txBody>
      </p:sp>
    </p:spTree>
    <p:extLst>
      <p:ext uri="{BB962C8B-B14F-4D97-AF65-F5344CB8AC3E}">
        <p14:creationId xmlns:p14="http://schemas.microsoft.com/office/powerpoint/2010/main" val="27508762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2"/>
        <p:cNvGrpSpPr/>
        <p:nvPr/>
      </p:nvGrpSpPr>
      <p:grpSpPr>
        <a:xfrm>
          <a:off x="0" y="0"/>
          <a:ext cx="0" cy="0"/>
          <a:chOff x="0" y="0"/>
          <a:chExt cx="0" cy="0"/>
        </a:xfrm>
      </p:grpSpPr>
      <p:pic>
        <p:nvPicPr>
          <p:cNvPr id="214" name="Google Shape;214;p9"/>
          <p:cNvPicPr preferRelativeResize="0"/>
          <p:nvPr/>
        </p:nvPicPr>
        <p:blipFill rotWithShape="1">
          <a:blip r:embed="rId3">
            <a:alphaModFix/>
          </a:blip>
          <a:srcRect/>
          <a:stretch/>
        </p:blipFill>
        <p:spPr>
          <a:xfrm>
            <a:off x="10511237" y="359327"/>
            <a:ext cx="1190000" cy="756000"/>
          </a:xfrm>
          <a:prstGeom prst="rect">
            <a:avLst/>
          </a:prstGeom>
          <a:noFill/>
          <a:ln>
            <a:noFill/>
          </a:ln>
        </p:spPr>
      </p:pic>
      <p:sp>
        <p:nvSpPr>
          <p:cNvPr id="217" name="Google Shape;217;p9"/>
          <p:cNvSpPr txBox="1">
            <a:spLocks noGrp="1"/>
          </p:cNvSpPr>
          <p:nvPr>
            <p:ph type="sldNum" idx="12"/>
          </p:nvPr>
        </p:nvSpPr>
        <p:spPr>
          <a:xfrm>
            <a:off x="8915400" y="6231731"/>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ru-RU" dirty="0" smtClean="0"/>
              <a:t>8</a:t>
            </a:r>
            <a:endParaRPr dirty="0"/>
          </a:p>
        </p:txBody>
      </p:sp>
      <p:pic>
        <p:nvPicPr>
          <p:cNvPr id="218" name="Google Shape;218;p9"/>
          <p:cNvPicPr preferRelativeResize="0"/>
          <p:nvPr/>
        </p:nvPicPr>
        <p:blipFill rotWithShape="1">
          <a:blip r:embed="rId4">
            <a:alphaModFix/>
          </a:blip>
          <a:srcRect/>
          <a:stretch/>
        </p:blipFill>
        <p:spPr>
          <a:xfrm>
            <a:off x="-778725" y="5650181"/>
            <a:ext cx="13520848" cy="2798372"/>
          </a:xfrm>
          <a:prstGeom prst="rect">
            <a:avLst/>
          </a:prstGeom>
          <a:noFill/>
          <a:ln>
            <a:noFill/>
          </a:ln>
        </p:spPr>
      </p:pic>
      <p:pic>
        <p:nvPicPr>
          <p:cNvPr id="2050"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2143" t="20907" r="3065" b="2268"/>
          <a:stretch/>
        </p:blipFill>
        <p:spPr bwMode="auto">
          <a:xfrm>
            <a:off x="809366" y="1115327"/>
            <a:ext cx="5172333" cy="4917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Google Shape;205;p8"/>
          <p:cNvSpPr/>
          <p:nvPr/>
        </p:nvSpPr>
        <p:spPr>
          <a:xfrm>
            <a:off x="7535184" y="3806704"/>
            <a:ext cx="2862652" cy="832585"/>
          </a:xfrm>
          <a:prstGeom prst="roundRect">
            <a:avLst>
              <a:gd name="adj" fmla="val 12412"/>
            </a:avLst>
          </a:prstGeom>
          <a:solidFill>
            <a:srgbClr val="F2F2F2"/>
          </a:solidFill>
          <a:ln>
            <a:noFill/>
          </a:ln>
        </p:spPr>
        <p:txBody>
          <a:bodyPr spcFirstLastPara="1" wrap="square" lIns="91425" tIns="45700" rIns="91425" bIns="45700" anchor="ctr" anchorCtr="0">
            <a:noAutofit/>
          </a:bodyPr>
          <a:lstStyle/>
          <a:p>
            <a:pPr lvl="0" algn="ctr"/>
            <a:r>
              <a:rPr lang="ru-RU" dirty="0" smtClean="0">
                <a:solidFill>
                  <a:schemeClr val="dk1"/>
                </a:solidFill>
                <a:latin typeface="Raleway"/>
                <a:ea typeface="Raleway"/>
                <a:cs typeface="Raleway"/>
                <a:sym typeface="Raleway"/>
              </a:rPr>
              <a:t>Спасибо за внимание!</a:t>
            </a:r>
            <a:endParaRPr sz="1400" dirty="0">
              <a:solidFill>
                <a:srgbClr val="0C0C0C"/>
              </a:solidFill>
              <a:latin typeface="Raleway"/>
              <a:ea typeface="Raleway"/>
              <a:cs typeface="Raleway"/>
              <a:sym typeface="Raleway"/>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TotalTime>
  <Words>379</Words>
  <Application>Microsoft Office PowerPoint</Application>
  <PresentationFormat>Произвольный</PresentationFormat>
  <Paragraphs>51</Paragraphs>
  <Slides>8</Slides>
  <Notes>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vt:i4>
      </vt:variant>
    </vt:vector>
  </HeadingPairs>
  <TitlesOfParts>
    <vt:vector size="14" baseType="lpstr">
      <vt:lpstr>Arial</vt:lpstr>
      <vt:lpstr>Raleway Medium</vt:lpstr>
      <vt:lpstr>Calibri</vt:lpstr>
      <vt:lpstr>Raleway SemiBold</vt:lpstr>
      <vt:lpstr>Raleway</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Евгения Арнаутова</dc:creator>
  <cp:lastModifiedBy>ху тао /</cp:lastModifiedBy>
  <cp:revision>45</cp:revision>
  <dcterms:created xsi:type="dcterms:W3CDTF">2022-04-06T06:39:57Z</dcterms:created>
  <dcterms:modified xsi:type="dcterms:W3CDTF">2025-06-28T15:12:11Z</dcterms:modified>
</cp:coreProperties>
</file>