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9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D913-FC4C-4EE4-AD57-F7B36C45B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D6525-522B-424E-A41C-602E6FAD7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BD2E5-69C9-46C7-AAFD-4B113D6AE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6E7E-B910-415D-BACD-A739DC88277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8B8C6-B85C-4608-8F47-A495B5C9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DBAD5-08FC-40B3-9DC0-94BD16D3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D5F5-0500-475A-9694-2869AF5E1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6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7E19-6456-4BB9-BC91-217507615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8DD0C-297A-4E1A-B81E-3E9D28D71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5E602-4553-4F24-8BB9-A9293B54D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6E7E-B910-415D-BACD-A739DC88277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5E9DD-FED7-4383-8C0C-D687BD6D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E22CB-D7A4-467D-8DF4-C60D6FB2C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D5F5-0500-475A-9694-2869AF5E1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9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718D2B-73EB-46A7-8346-AB955AE83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97A56-88C9-4C67-9B38-1E3D00FAB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07EA3-BFEB-410D-8617-65145935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6E7E-B910-415D-BACD-A739DC88277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12A5E-66BC-401B-B59B-A01028F5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72F9A-EEED-4823-B4C8-C4E7781C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D5F5-0500-475A-9694-2869AF5E1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9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45E5-6D4E-45E1-834C-414395BA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86FEB-C311-49AF-9502-CD26590F8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F08E9-EC5E-4C80-81EB-FD9FD556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6E7E-B910-415D-BACD-A739DC88277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DB1CD-ED48-4CFF-BDA8-69061ADE2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8BDA8-C762-4AF4-A43D-DC513FEC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D5F5-0500-475A-9694-2869AF5E1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8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76D8-917D-4F11-BDD8-10675B8F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6D579-A98C-4163-A51A-383AB0ADD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8252A-8E22-4D04-9DF3-EA9E2E19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6E7E-B910-415D-BACD-A739DC88277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8BC64-9C34-470D-98F3-F1A5D9E5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F4D95-89E3-4B8A-91AB-CC426ABB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D5F5-0500-475A-9694-2869AF5E1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EB04-0DCE-49BC-9943-18FF5FCE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F99F5-D5CD-4773-938A-F04B5998E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6AF41-4346-4B83-A983-468FDCA60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6E1E3-1004-4C79-9E71-45A91268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6E7E-B910-415D-BACD-A739DC88277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4F52B-8A12-4DF6-9C97-1DE5F70C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75F40-D111-4605-ABB6-7CC3A2B0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D5F5-0500-475A-9694-2869AF5E1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5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A5B0-4F94-46A4-A859-5A37A6201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9E446-9B35-4AA9-9082-8BCB12B5A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5C9BB-DC1E-45FF-9E53-24D936FF5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A7234-EA46-40D4-8AD8-95FD910F5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593862-592F-4396-8E17-1620B90D9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D9F87D-0D42-4F9A-876E-2FCB6B4D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6E7E-B910-415D-BACD-A739DC88277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CF9CD-EAAF-43E8-9C9E-0998560D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57204-BD3D-4C4E-8959-CC31D1BC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D5F5-0500-475A-9694-2869AF5E1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6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C61C-51F2-44EF-8780-3FD81A53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8B9DA-61E0-4E2C-839A-E80C4042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6E7E-B910-415D-BACD-A739DC88277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61D10-CB42-4F89-9E44-1A90382F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E5D12-2872-486D-8910-B3E022F5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D5F5-0500-475A-9694-2869AF5E1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2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66C60-0DB5-40DD-82FB-E8340893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6E7E-B910-415D-BACD-A739DC88277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48E84-49F8-42AC-9CF0-40921C43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A32BE-18C3-4CAD-93A3-B83054E4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D5F5-0500-475A-9694-2869AF5E1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7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97C98-8673-4C7C-B9C0-8915AD622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E5C1-3501-4C45-8FB2-A2CAFB8E8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57B23-848E-4440-A5FC-CAF43CDD9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1D0E1-2F46-460B-9842-FB8F8832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6E7E-B910-415D-BACD-A739DC88277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E71BC-63BE-419D-8B92-F5AE5704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9F5E2-7246-4AF2-B7D2-CEF4F986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D5F5-0500-475A-9694-2869AF5E1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4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E562-C5C1-4C5A-A1DA-5CB1B0F54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26FBA0-D0BF-4665-9188-8930812A6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95043-856B-4842-98D1-95FBB8F69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0C5BC-3B25-4FD6-A9E9-4EC12A49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6E7E-B910-415D-BACD-A739DC88277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B0259-8402-428D-9E0F-1DED8551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A934B-1F9D-4107-B659-0C081317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D5F5-0500-475A-9694-2869AF5E1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9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0AB01-659C-493C-B5FE-1CB6FCC4E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45ECF-379F-42A9-85DE-3CBB04FE2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A014-A387-48C5-8ADD-80CAE4D11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46E7E-B910-415D-BACD-A739DC88277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42C6B-FFD8-4183-BA31-8F6317071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52214-D00C-4D82-89DF-0BD4E0BE9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CD5F5-0500-475A-9694-2869AF5E1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1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451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E9C821-959A-4CB4-A4F6-F555FB7E5775}"/>
              </a:ext>
            </a:extLst>
          </p:cNvPr>
          <p:cNvSpPr txBox="1"/>
          <p:nvPr/>
        </p:nvSpPr>
        <p:spPr>
          <a:xfrm>
            <a:off x="238211" y="331236"/>
            <a:ext cx="11636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 Rounded MT Bold" panose="020F0704030504030204" pitchFamily="34" charset="0"/>
              </a:rPr>
              <a:t>V.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7E8CE3-A6D5-434B-B9AD-3777D95761EB}"/>
              </a:ext>
            </a:extLst>
          </p:cNvPr>
          <p:cNvSpPr txBox="1"/>
          <p:nvPr/>
        </p:nvSpPr>
        <p:spPr>
          <a:xfrm>
            <a:off x="352338" y="1535185"/>
            <a:ext cx="8665827" cy="205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dirty="0"/>
              <a:t>Boolean </a:t>
            </a:r>
            <a:r>
              <a:rPr lang="en-US" dirty="0" err="1"/>
              <a:t>tipdagi</a:t>
            </a:r>
            <a:r>
              <a:rPr lang="en-US" dirty="0"/>
              <a:t> </a:t>
            </a:r>
            <a:r>
              <a:rPr lang="en-US" dirty="0" err="1"/>
              <a:t>ma’lumotlarda</a:t>
            </a:r>
            <a:r>
              <a:rPr lang="en-US" dirty="0"/>
              <a:t> </a:t>
            </a:r>
            <a:r>
              <a:rPr lang="en-US" dirty="0" err="1"/>
              <a:t>faqat</a:t>
            </a:r>
            <a:r>
              <a:rPr lang="en-US" dirty="0"/>
              <a:t> </a:t>
            </a:r>
            <a:r>
              <a:rPr lang="en-US" dirty="0" err="1"/>
              <a:t>ikki</a:t>
            </a:r>
            <a:r>
              <a:rPr lang="en-US" dirty="0"/>
              <a:t> </a:t>
            </a:r>
            <a:r>
              <a:rPr lang="en-US" dirty="0" err="1"/>
              <a:t>xil</a:t>
            </a:r>
            <a:r>
              <a:rPr lang="en-US" dirty="0"/>
              <a:t> </a:t>
            </a:r>
            <a:r>
              <a:rPr lang="en-US" dirty="0" err="1"/>
              <a:t>qiymat</a:t>
            </a:r>
            <a:r>
              <a:rPr lang="en-US" dirty="0"/>
              <a:t> </a:t>
            </a:r>
            <a:r>
              <a:rPr lang="en-US" dirty="0" err="1"/>
              <a:t>bo‘ladi</a:t>
            </a:r>
            <a:r>
              <a:rPr lang="en-US" dirty="0"/>
              <a:t>. </a:t>
            </a:r>
            <a:r>
              <a:rPr lang="en-US" dirty="0" err="1"/>
              <a:t>Rost</a:t>
            </a:r>
            <a:r>
              <a:rPr lang="en-US" dirty="0"/>
              <a:t> (true)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Yolg‘on</a:t>
            </a:r>
            <a:r>
              <a:rPr lang="en-US" dirty="0"/>
              <a:t> (false)</a:t>
            </a:r>
          </a:p>
          <a:p>
            <a:pPr>
              <a:lnSpc>
                <a:spcPct val="250000"/>
              </a:lnSpc>
            </a:pPr>
            <a:r>
              <a:rPr lang="en-US" dirty="0"/>
              <a:t>Boolean </a:t>
            </a:r>
            <a:r>
              <a:rPr lang="en-US" dirty="0" err="1"/>
              <a:t>yordamida</a:t>
            </a:r>
            <a:r>
              <a:rPr lang="en-US" dirty="0"/>
              <a:t> </a:t>
            </a:r>
            <a:r>
              <a:rPr lang="en-US" dirty="0" err="1"/>
              <a:t>kompyuterga</a:t>
            </a:r>
            <a:r>
              <a:rPr lang="en-US" dirty="0"/>
              <a:t> </a:t>
            </a:r>
            <a:r>
              <a:rPr lang="en-US" dirty="0" err="1"/>
              <a:t>qaror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qilishni</a:t>
            </a:r>
            <a:r>
              <a:rPr lang="en-US" dirty="0"/>
              <a:t> </a:t>
            </a:r>
            <a:r>
              <a:rPr lang="en-US" dirty="0" err="1"/>
              <a:t>o‘rgatishingiz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</a:t>
            </a:r>
          </a:p>
          <a:p>
            <a:pPr>
              <a:lnSpc>
                <a:spcPct val="2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485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B9F1FE-7528-4E93-9B49-B1CAFAC15DA9}"/>
              </a:ext>
            </a:extLst>
          </p:cNvPr>
          <p:cNvSpPr txBox="1"/>
          <p:nvPr/>
        </p:nvSpPr>
        <p:spPr>
          <a:xfrm>
            <a:off x="238211" y="331236"/>
            <a:ext cx="11636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 Rounded MT Bold" panose="020F0704030504030204" pitchFamily="34" charset="0"/>
              </a:rPr>
              <a:t>VI. </a:t>
            </a:r>
            <a:r>
              <a:rPr lang="en-US" sz="6000" dirty="0" err="1">
                <a:latin typeface="Arial Rounded MT Bold" panose="020F0704030504030204" pitchFamily="34" charset="0"/>
              </a:rPr>
              <a:t>O‘zgaruvchilar</a:t>
            </a:r>
            <a:endParaRPr lang="en-US" sz="6000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9B412-7C6F-49B1-B13E-D84F4761611F}"/>
              </a:ext>
            </a:extLst>
          </p:cNvPr>
          <p:cNvSpPr txBox="1"/>
          <p:nvPr/>
        </p:nvSpPr>
        <p:spPr>
          <a:xfrm>
            <a:off x="385894" y="1702965"/>
            <a:ext cx="7214532" cy="434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400" dirty="0" err="1"/>
              <a:t>O‘zgaruvchilar</a:t>
            </a:r>
            <a:r>
              <a:rPr lang="en-US" sz="1400" dirty="0"/>
              <a:t> (variables) – </a:t>
            </a:r>
            <a:r>
              <a:rPr lang="en-US" sz="1400" dirty="0" err="1"/>
              <a:t>keyinchalik</a:t>
            </a:r>
            <a:r>
              <a:rPr lang="en-US" sz="1400" dirty="0"/>
              <a:t> </a:t>
            </a:r>
            <a:r>
              <a:rPr lang="en-US" sz="1400" dirty="0" err="1"/>
              <a:t>foydalanish</a:t>
            </a:r>
            <a:r>
              <a:rPr lang="en-US" sz="1400" dirty="0"/>
              <a:t> </a:t>
            </a:r>
            <a:r>
              <a:rPr lang="en-US" sz="1400" dirty="0" err="1"/>
              <a:t>mumkin</a:t>
            </a:r>
            <a:r>
              <a:rPr lang="en-US" sz="1400" dirty="0"/>
              <a:t> </a:t>
            </a:r>
            <a:r>
              <a:rPr lang="en-US" sz="1400" dirty="0" err="1"/>
              <a:t>bo‘lgan</a:t>
            </a:r>
            <a:r>
              <a:rPr lang="en-US" sz="1400" dirty="0"/>
              <a:t> </a:t>
            </a:r>
            <a:r>
              <a:rPr lang="en-US" sz="1400" dirty="0" err="1"/>
              <a:t>ma’lumotlarni</a:t>
            </a:r>
            <a:r>
              <a:rPr lang="en-US" sz="1400" dirty="0"/>
              <a:t> </a:t>
            </a:r>
            <a:r>
              <a:rPr lang="en-US" sz="1400" dirty="0" err="1"/>
              <a:t>vaqtinchalik</a:t>
            </a:r>
            <a:r>
              <a:rPr lang="en-US" sz="1400" dirty="0"/>
              <a:t> </a:t>
            </a:r>
            <a:r>
              <a:rPr lang="en-US" sz="1400" dirty="0" err="1"/>
              <a:t>xotirada</a:t>
            </a:r>
            <a:r>
              <a:rPr lang="en-US" sz="1400" dirty="0"/>
              <a:t> </a:t>
            </a:r>
            <a:r>
              <a:rPr lang="en-US" sz="1400" dirty="0" err="1"/>
              <a:t>saqlaydi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400" dirty="0" err="1"/>
              <a:t>O‘zgaruvchilar</a:t>
            </a:r>
            <a:r>
              <a:rPr lang="en-US" sz="1400" dirty="0"/>
              <a:t> </a:t>
            </a:r>
            <a:r>
              <a:rPr lang="en-US" sz="1400" dirty="0" err="1"/>
              <a:t>qiymatini</a:t>
            </a:r>
            <a:r>
              <a:rPr lang="en-US" sz="1400" dirty="0"/>
              <a:t> </a:t>
            </a:r>
            <a:r>
              <a:rPr lang="en-US" sz="1400" dirty="0" err="1"/>
              <a:t>istalgan</a:t>
            </a:r>
            <a:r>
              <a:rPr lang="en-US" sz="1400" dirty="0"/>
              <a:t> </a:t>
            </a:r>
            <a:r>
              <a:rPr lang="en-US" sz="1400" dirty="0" err="1"/>
              <a:t>vaqtda</a:t>
            </a:r>
            <a:r>
              <a:rPr lang="en-US" sz="1400" dirty="0"/>
              <a:t> </a:t>
            </a:r>
            <a:r>
              <a:rPr lang="en-US" sz="1400" dirty="0" err="1"/>
              <a:t>o‘zgartirish</a:t>
            </a:r>
            <a:r>
              <a:rPr lang="en-US" sz="1400" dirty="0"/>
              <a:t> </a:t>
            </a:r>
            <a:r>
              <a:rPr lang="en-US" sz="1400" dirty="0" err="1"/>
              <a:t>mumkin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400" dirty="0" err="1"/>
              <a:t>O‘zgaruvchilar</a:t>
            </a:r>
            <a:r>
              <a:rPr lang="en-US" sz="1400" dirty="0"/>
              <a:t> – var, let </a:t>
            </a:r>
            <a:r>
              <a:rPr lang="en-US" sz="1400" dirty="0" err="1"/>
              <a:t>kalit</a:t>
            </a:r>
            <a:r>
              <a:rPr lang="en-US" sz="1400" dirty="0"/>
              <a:t> </a:t>
            </a:r>
            <a:r>
              <a:rPr lang="en-US" sz="1400" dirty="0" err="1"/>
              <a:t>so‘zlari</a:t>
            </a:r>
            <a:r>
              <a:rPr lang="en-US" sz="1400" dirty="0"/>
              <a:t> </a:t>
            </a:r>
            <a:r>
              <a:rPr lang="en-US" sz="1400" dirty="0" err="1"/>
              <a:t>bilan</a:t>
            </a:r>
            <a:r>
              <a:rPr lang="en-US" sz="1400" dirty="0"/>
              <a:t> </a:t>
            </a:r>
            <a:r>
              <a:rPr lang="en-US" sz="1400" dirty="0" err="1"/>
              <a:t>hosil</a:t>
            </a:r>
            <a:r>
              <a:rPr lang="en-US" sz="1400" dirty="0"/>
              <a:t> </a:t>
            </a:r>
            <a:r>
              <a:rPr lang="en-US" sz="1400" dirty="0" err="1"/>
              <a:t>qilinadi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400" dirty="0"/>
              <a:t>Har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o‘zgaruvchiga</a:t>
            </a:r>
            <a:r>
              <a:rPr lang="en-US" sz="1400" dirty="0"/>
              <a:t> nom </a:t>
            </a:r>
            <a:r>
              <a:rPr lang="en-US" sz="1400" dirty="0" err="1"/>
              <a:t>berish</a:t>
            </a:r>
            <a:r>
              <a:rPr lang="en-US" sz="1400" dirty="0"/>
              <a:t> </a:t>
            </a:r>
            <a:r>
              <a:rPr lang="en-US" sz="1400" dirty="0" err="1"/>
              <a:t>kerak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400" dirty="0" err="1"/>
              <a:t>O‘zgaruvchi</a:t>
            </a:r>
            <a:r>
              <a:rPr lang="en-US" sz="1400" dirty="0"/>
              <a:t> </a:t>
            </a:r>
            <a:r>
              <a:rPr lang="en-US" sz="1400" dirty="0" err="1"/>
              <a:t>nomlari</a:t>
            </a:r>
            <a:r>
              <a:rPr lang="en-US" sz="1400" dirty="0"/>
              <a:t> </a:t>
            </a:r>
            <a:r>
              <a:rPr lang="en-US" sz="1400" dirty="0" err="1"/>
              <a:t>lotin</a:t>
            </a:r>
            <a:r>
              <a:rPr lang="en-US" sz="1400" dirty="0"/>
              <a:t> </a:t>
            </a:r>
            <a:r>
              <a:rPr lang="en-US" sz="1400" dirty="0" err="1"/>
              <a:t>xarflardan</a:t>
            </a:r>
            <a:r>
              <a:rPr lang="en-US" sz="1400" dirty="0"/>
              <a:t>, </a:t>
            </a:r>
            <a:r>
              <a:rPr lang="en-US" sz="1400" dirty="0" err="1"/>
              <a:t>raqamlardan</a:t>
            </a:r>
            <a:r>
              <a:rPr lang="en-US" sz="1400" dirty="0"/>
              <a:t> </a:t>
            </a:r>
            <a:r>
              <a:rPr lang="en-US" sz="1400" dirty="0" err="1"/>
              <a:t>hamda</a:t>
            </a:r>
            <a:r>
              <a:rPr lang="en-US" sz="1400" dirty="0"/>
              <a:t> </a:t>
            </a:r>
            <a:r>
              <a:rPr lang="en-US" sz="1400" dirty="0" err="1"/>
              <a:t>pastki</a:t>
            </a:r>
            <a:r>
              <a:rPr lang="en-US" sz="1400" dirty="0"/>
              <a:t> </a:t>
            </a:r>
            <a:r>
              <a:rPr lang="en-US" sz="1400" dirty="0" err="1"/>
              <a:t>chiziqchalardan</a:t>
            </a:r>
            <a:r>
              <a:rPr lang="en-US" sz="1400" dirty="0"/>
              <a:t> </a:t>
            </a:r>
            <a:r>
              <a:rPr lang="en-US" sz="1400" dirty="0" err="1"/>
              <a:t>yoki</a:t>
            </a:r>
            <a:r>
              <a:rPr lang="en-US" sz="1400" dirty="0"/>
              <a:t> dollar ($) </a:t>
            </a:r>
            <a:r>
              <a:rPr lang="en-US" sz="1400" dirty="0" err="1"/>
              <a:t>belgisidan</a:t>
            </a:r>
            <a:r>
              <a:rPr lang="en-US" sz="1400" dirty="0"/>
              <a:t> </a:t>
            </a:r>
            <a:r>
              <a:rPr lang="en-US" sz="1400" dirty="0" err="1"/>
              <a:t>iborat</a:t>
            </a:r>
            <a:r>
              <a:rPr lang="en-US" sz="1400" dirty="0"/>
              <a:t> </a:t>
            </a:r>
            <a:r>
              <a:rPr lang="en-US" sz="1400" dirty="0" err="1"/>
              <a:t>bo‘lishi</a:t>
            </a:r>
            <a:r>
              <a:rPr lang="en-US" sz="1400" dirty="0"/>
              <a:t> </a:t>
            </a:r>
            <a:r>
              <a:rPr lang="en-US" sz="1400" dirty="0" err="1"/>
              <a:t>mumkin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400" dirty="0" err="1"/>
              <a:t>O‘zgaruvchi</a:t>
            </a:r>
            <a:r>
              <a:rPr lang="en-US" sz="1400" dirty="0"/>
              <a:t> </a:t>
            </a:r>
            <a:r>
              <a:rPr lang="en-US" sz="1400" dirty="0" err="1"/>
              <a:t>nomlarini</a:t>
            </a:r>
            <a:r>
              <a:rPr lang="en-US" sz="1400" dirty="0"/>
              <a:t> </a:t>
            </a:r>
            <a:r>
              <a:rPr lang="en-US" sz="1400" dirty="0" err="1"/>
              <a:t>faqat</a:t>
            </a:r>
            <a:r>
              <a:rPr lang="en-US" sz="1400" dirty="0"/>
              <a:t> </a:t>
            </a:r>
            <a:r>
              <a:rPr lang="en-US" sz="1400" dirty="0" err="1"/>
              <a:t>lotin</a:t>
            </a:r>
            <a:r>
              <a:rPr lang="en-US" sz="1400" dirty="0"/>
              <a:t> </a:t>
            </a:r>
            <a:r>
              <a:rPr lang="en-US" sz="1400" dirty="0" err="1"/>
              <a:t>xarflari</a:t>
            </a:r>
            <a:r>
              <a:rPr lang="en-US" sz="1400" dirty="0"/>
              <a:t> </a:t>
            </a:r>
            <a:r>
              <a:rPr lang="en-US" sz="1400" dirty="0" err="1"/>
              <a:t>va</a:t>
            </a:r>
            <a:r>
              <a:rPr lang="en-US" sz="1400" dirty="0"/>
              <a:t> </a:t>
            </a:r>
            <a:r>
              <a:rPr lang="en-US" sz="1400" dirty="0" err="1"/>
              <a:t>pastki</a:t>
            </a:r>
            <a:r>
              <a:rPr lang="en-US" sz="1400" dirty="0"/>
              <a:t> </a:t>
            </a:r>
            <a:r>
              <a:rPr lang="en-US" sz="1400" dirty="0" err="1"/>
              <a:t>chiziqlar</a:t>
            </a:r>
            <a:r>
              <a:rPr lang="en-US" sz="1400" dirty="0"/>
              <a:t> </a:t>
            </a:r>
            <a:r>
              <a:rPr lang="en-US" sz="1400" dirty="0" err="1"/>
              <a:t>yoki</a:t>
            </a:r>
            <a:r>
              <a:rPr lang="en-US" sz="1400" dirty="0"/>
              <a:t> $ </a:t>
            </a:r>
            <a:r>
              <a:rPr lang="en-US" sz="1400" dirty="0" err="1"/>
              <a:t>bilan</a:t>
            </a:r>
            <a:r>
              <a:rPr lang="en-US" sz="1400" dirty="0"/>
              <a:t> </a:t>
            </a:r>
            <a:r>
              <a:rPr lang="en-US" sz="1400" dirty="0" err="1"/>
              <a:t>boshlash</a:t>
            </a:r>
            <a:r>
              <a:rPr lang="en-US" sz="1400" dirty="0"/>
              <a:t> </a:t>
            </a:r>
            <a:r>
              <a:rPr lang="en-US" sz="1400" dirty="0" err="1"/>
              <a:t>mumkin</a:t>
            </a:r>
            <a:endParaRPr lang="en-US" sz="1400" dirty="0"/>
          </a:p>
          <a:p>
            <a:pPr>
              <a:lnSpc>
                <a:spcPct val="200000"/>
              </a:lnSpc>
            </a:pPr>
            <a:r>
              <a:rPr lang="en-US" sz="1400" b="1" dirty="0" err="1"/>
              <a:t>To‘g‘ri</a:t>
            </a:r>
            <a:r>
              <a:rPr lang="en-US" sz="1400" b="1" dirty="0"/>
              <a:t>: </a:t>
            </a:r>
            <a:r>
              <a:rPr lang="en-US" sz="1400" dirty="0">
                <a:solidFill>
                  <a:schemeClr val="accent6"/>
                </a:solidFill>
              </a:rPr>
              <a:t>foo,    _bar,     foo2,     bar_2,   $buzz</a:t>
            </a:r>
          </a:p>
          <a:p>
            <a:pPr>
              <a:lnSpc>
                <a:spcPct val="200000"/>
              </a:lnSpc>
            </a:pPr>
            <a:r>
              <a:rPr lang="en-US" sz="1400" b="1" dirty="0" err="1"/>
              <a:t>Xato</a:t>
            </a:r>
            <a:r>
              <a:rPr lang="en-US" sz="1400" b="1" dirty="0"/>
              <a:t>: </a:t>
            </a:r>
            <a:r>
              <a:rPr lang="en-US" sz="1400" dirty="0">
                <a:solidFill>
                  <a:srgbClr val="C00000"/>
                </a:solidFill>
              </a:rPr>
              <a:t>25foo,    foo-25,    (</a:t>
            </a:r>
            <a:r>
              <a:rPr lang="en-US" sz="1400" dirty="0" err="1">
                <a:solidFill>
                  <a:srgbClr val="C00000"/>
                </a:solidFill>
              </a:rPr>
              <a:t>fea</a:t>
            </a:r>
            <a:r>
              <a:rPr lang="en-US" sz="1400" dirty="0">
                <a:solidFill>
                  <a:srgbClr val="C00000"/>
                </a:solidFill>
              </a:rPr>
              <a:t>,     =+?&gt;&lt;</a:t>
            </a:r>
          </a:p>
        </p:txBody>
      </p:sp>
    </p:spTree>
    <p:extLst>
      <p:ext uri="{BB962C8B-B14F-4D97-AF65-F5344CB8AC3E}">
        <p14:creationId xmlns:p14="http://schemas.microsoft.com/office/powerpoint/2010/main" val="2665598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14DB4B-3137-4C73-992B-F0BF63EA50E1}"/>
              </a:ext>
            </a:extLst>
          </p:cNvPr>
          <p:cNvSpPr txBox="1"/>
          <p:nvPr/>
        </p:nvSpPr>
        <p:spPr>
          <a:xfrm>
            <a:off x="196266" y="331236"/>
            <a:ext cx="11636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Arial Rounded MT Bold" panose="020F0704030504030204" pitchFamily="34" charset="0"/>
              </a:rPr>
              <a:t>Siz</a:t>
            </a:r>
            <a:r>
              <a:rPr lang="en-US" sz="4400" dirty="0">
                <a:latin typeface="Arial Rounded MT Bold" panose="020F0704030504030204" pitchFamily="34" charset="0"/>
              </a:rPr>
              <a:t> </a:t>
            </a:r>
            <a:r>
              <a:rPr lang="en-US" sz="4400" dirty="0" err="1">
                <a:latin typeface="Arial Rounded MT Bold" panose="020F0704030504030204" pitchFamily="34" charset="0"/>
              </a:rPr>
              <a:t>avval</a:t>
            </a:r>
            <a:r>
              <a:rPr lang="en-US" sz="4400" dirty="0">
                <a:latin typeface="Arial Rounded MT Bold" panose="020F0704030504030204" pitchFamily="34" charset="0"/>
              </a:rPr>
              <a:t> </a:t>
            </a:r>
            <a:r>
              <a:rPr lang="en-US" sz="4400" dirty="0" err="1">
                <a:latin typeface="Arial Rounded MT Bold" panose="020F0704030504030204" pitchFamily="34" charset="0"/>
              </a:rPr>
              <a:t>ko‘rgan</a:t>
            </a:r>
            <a:r>
              <a:rPr lang="en-US" sz="4400" dirty="0">
                <a:latin typeface="Arial Rounded MT Bold" panose="020F0704030504030204" pitchFamily="34" charset="0"/>
              </a:rPr>
              <a:t> </a:t>
            </a:r>
            <a:r>
              <a:rPr lang="en-US" sz="4400" dirty="0" err="1">
                <a:latin typeface="Arial Rounded MT Bold" panose="020F0704030504030204" pitchFamily="34" charset="0"/>
              </a:rPr>
              <a:t>o‘zgaruvchilar</a:t>
            </a:r>
            <a:endParaRPr 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C7661-9D75-4D43-B62E-9A9D99AB52EF}"/>
              </a:ext>
            </a:extLst>
          </p:cNvPr>
          <p:cNvSpPr txBox="1"/>
          <p:nvPr/>
        </p:nvSpPr>
        <p:spPr>
          <a:xfrm>
            <a:off x="3369226" y="2160165"/>
            <a:ext cx="2879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Lucida Calligraphy" panose="03010101010101010101" pitchFamily="66" charset="0"/>
              </a:rPr>
              <a:t>v=s/t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BC7D03-EB37-4CC4-BF28-100C2C6CECF2}"/>
              </a:ext>
            </a:extLst>
          </p:cNvPr>
          <p:cNvSpPr txBox="1"/>
          <p:nvPr/>
        </p:nvSpPr>
        <p:spPr>
          <a:xfrm>
            <a:off x="1514209" y="4419982"/>
            <a:ext cx="658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Tezliknin</a:t>
            </a:r>
            <a:r>
              <a:rPr lang="en-US" dirty="0"/>
              <a:t> </a:t>
            </a:r>
            <a:r>
              <a:rPr lang="en-US" dirty="0" err="1"/>
              <a:t>topish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masofani</a:t>
            </a:r>
            <a:r>
              <a:rPr lang="en-US" dirty="0"/>
              <a:t> </a:t>
            </a:r>
            <a:r>
              <a:rPr lang="en-US" dirty="0" err="1"/>
              <a:t>bosib</a:t>
            </a:r>
            <a:r>
              <a:rPr lang="en-US" dirty="0"/>
              <a:t> </a:t>
            </a:r>
            <a:r>
              <a:rPr lang="en-US" dirty="0" err="1"/>
              <a:t>o‘tilgan</a:t>
            </a:r>
            <a:r>
              <a:rPr lang="en-US" dirty="0"/>
              <a:t> </a:t>
            </a:r>
            <a:r>
              <a:rPr lang="en-US" dirty="0" err="1"/>
              <a:t>vaqtga</a:t>
            </a:r>
            <a:r>
              <a:rPr lang="en-US" dirty="0"/>
              <a:t> </a:t>
            </a:r>
            <a:r>
              <a:rPr lang="en-US" dirty="0" err="1"/>
              <a:t>bo‘lish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58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875C4-74D6-4AA8-8E2B-049E157E8D8D}"/>
              </a:ext>
            </a:extLst>
          </p:cNvPr>
          <p:cNvSpPr txBox="1"/>
          <p:nvPr/>
        </p:nvSpPr>
        <p:spPr>
          <a:xfrm>
            <a:off x="196266" y="331236"/>
            <a:ext cx="11636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Arial Rounded MT Bold" panose="020F0704030504030204" pitchFamily="34" charset="0"/>
              </a:rPr>
              <a:t>O‘zgarmaslar</a:t>
            </a:r>
            <a:endParaRPr 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45A414-B7A8-4DB3-9FF7-1FB333109B90}"/>
              </a:ext>
            </a:extLst>
          </p:cNvPr>
          <p:cNvSpPr txBox="1"/>
          <p:nvPr/>
        </p:nvSpPr>
        <p:spPr>
          <a:xfrm>
            <a:off x="196266" y="1862356"/>
            <a:ext cx="7214532" cy="2186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400" dirty="0" err="1"/>
              <a:t>O‘zgarmaslar</a:t>
            </a:r>
            <a:r>
              <a:rPr lang="en-US" sz="1400" dirty="0"/>
              <a:t> (constant) – </a:t>
            </a:r>
            <a:r>
              <a:rPr lang="en-US" sz="1400" dirty="0" err="1"/>
              <a:t>keyinchalik</a:t>
            </a:r>
            <a:r>
              <a:rPr lang="en-US" sz="1400" dirty="0"/>
              <a:t> </a:t>
            </a:r>
            <a:r>
              <a:rPr lang="en-US" sz="1400" dirty="0" err="1"/>
              <a:t>foydalanish</a:t>
            </a:r>
            <a:r>
              <a:rPr lang="en-US" sz="1400" dirty="0"/>
              <a:t> </a:t>
            </a:r>
            <a:r>
              <a:rPr lang="en-US" sz="1400" dirty="0" err="1"/>
              <a:t>mumkin</a:t>
            </a:r>
            <a:r>
              <a:rPr lang="en-US" sz="1400" dirty="0"/>
              <a:t> </a:t>
            </a:r>
            <a:r>
              <a:rPr lang="en-US" sz="1400" dirty="0" err="1"/>
              <a:t>bo‘lgan</a:t>
            </a:r>
            <a:r>
              <a:rPr lang="en-US" sz="1400" dirty="0"/>
              <a:t> </a:t>
            </a:r>
            <a:r>
              <a:rPr lang="en-US" sz="1400" dirty="0" err="1"/>
              <a:t>ma’lumotlarni</a:t>
            </a:r>
            <a:r>
              <a:rPr lang="en-US" sz="1400" dirty="0"/>
              <a:t> </a:t>
            </a:r>
            <a:r>
              <a:rPr lang="en-US" sz="1400" dirty="0" err="1"/>
              <a:t>vaqtinchalik</a:t>
            </a:r>
            <a:r>
              <a:rPr lang="en-US" sz="1400" dirty="0"/>
              <a:t> </a:t>
            </a:r>
            <a:r>
              <a:rPr lang="en-US" sz="1400" dirty="0" err="1"/>
              <a:t>xotirada</a:t>
            </a:r>
            <a:r>
              <a:rPr lang="en-US" sz="1400" dirty="0"/>
              <a:t> </a:t>
            </a:r>
            <a:r>
              <a:rPr lang="en-US" sz="1400" dirty="0" err="1"/>
              <a:t>saqlaydi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400" dirty="0" err="1"/>
              <a:t>O‘zgarmaslar</a:t>
            </a:r>
            <a:r>
              <a:rPr lang="en-US" sz="1400" dirty="0"/>
              <a:t> </a:t>
            </a:r>
            <a:r>
              <a:rPr lang="en-US" sz="1400" dirty="0" err="1"/>
              <a:t>qiymatini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marta</a:t>
            </a:r>
            <a:r>
              <a:rPr lang="en-US" sz="1400" dirty="0"/>
              <a:t> </a:t>
            </a:r>
            <a:r>
              <a:rPr lang="en-US" sz="1400" dirty="0" err="1"/>
              <a:t>berilgandan</a:t>
            </a:r>
            <a:r>
              <a:rPr lang="en-US" sz="1400" dirty="0"/>
              <a:t> </a:t>
            </a:r>
            <a:r>
              <a:rPr lang="en-US" sz="1400" dirty="0" err="1"/>
              <a:t>keyin</a:t>
            </a:r>
            <a:r>
              <a:rPr lang="en-US" sz="1400" dirty="0"/>
              <a:t> </a:t>
            </a:r>
            <a:r>
              <a:rPr lang="en-US" sz="1400" dirty="0" err="1"/>
              <a:t>qaytib</a:t>
            </a:r>
            <a:r>
              <a:rPr lang="en-US" sz="1400" dirty="0"/>
              <a:t> </a:t>
            </a:r>
            <a:r>
              <a:rPr lang="en-US" sz="1400" dirty="0" err="1"/>
              <a:t>o‘zgartirib</a:t>
            </a:r>
            <a:r>
              <a:rPr lang="en-US" sz="1400" dirty="0"/>
              <a:t> </a:t>
            </a:r>
            <a:r>
              <a:rPr lang="en-US" sz="1400" dirty="0" err="1"/>
              <a:t>bo‘lmaydi</a:t>
            </a:r>
            <a:endParaRPr lang="en-US" sz="14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400" dirty="0" err="1"/>
              <a:t>O‘zgarmaslar</a:t>
            </a:r>
            <a:r>
              <a:rPr lang="en-US" sz="1400" dirty="0"/>
              <a:t> – const </a:t>
            </a:r>
            <a:r>
              <a:rPr lang="en-US" sz="1400" dirty="0" err="1"/>
              <a:t>kalit</a:t>
            </a:r>
            <a:r>
              <a:rPr lang="en-US" sz="1400" dirty="0"/>
              <a:t> </a:t>
            </a:r>
            <a:r>
              <a:rPr lang="en-US" sz="1400" dirty="0" err="1"/>
              <a:t>so‘zli</a:t>
            </a:r>
            <a:r>
              <a:rPr lang="en-US" sz="1400" dirty="0"/>
              <a:t> </a:t>
            </a:r>
            <a:r>
              <a:rPr lang="en-US" sz="1400" dirty="0" err="1"/>
              <a:t>bilan</a:t>
            </a:r>
            <a:r>
              <a:rPr lang="en-US" sz="1400" dirty="0"/>
              <a:t> </a:t>
            </a:r>
            <a:r>
              <a:rPr lang="en-US" sz="1400" dirty="0" err="1"/>
              <a:t>hosil</a:t>
            </a:r>
            <a:r>
              <a:rPr lang="en-US" sz="1400" dirty="0"/>
              <a:t> </a:t>
            </a:r>
            <a:r>
              <a:rPr lang="en-US" sz="1400" dirty="0" err="1"/>
              <a:t>qilinadi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400" dirty="0" err="1"/>
              <a:t>O‘zgarmaslarni</a:t>
            </a:r>
            <a:r>
              <a:rPr lang="en-US" sz="1400" dirty="0"/>
              <a:t> </a:t>
            </a:r>
            <a:r>
              <a:rPr lang="en-US" sz="1400" dirty="0" err="1"/>
              <a:t>nomlash</a:t>
            </a:r>
            <a:r>
              <a:rPr lang="en-US" sz="1400" dirty="0"/>
              <a:t> </a:t>
            </a:r>
            <a:r>
              <a:rPr lang="en-US" sz="1400" dirty="0" err="1"/>
              <a:t>O‘zgaruvchilarni</a:t>
            </a:r>
            <a:r>
              <a:rPr lang="en-US" sz="1400" dirty="0"/>
              <a:t> </a:t>
            </a:r>
            <a:r>
              <a:rPr lang="en-US" sz="1400" dirty="0" err="1"/>
              <a:t>nomlash</a:t>
            </a:r>
            <a:r>
              <a:rPr lang="en-US" sz="1400" dirty="0"/>
              <a:t> </a:t>
            </a:r>
            <a:r>
              <a:rPr lang="en-US" sz="1400" dirty="0" err="1"/>
              <a:t>bilan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xil</a:t>
            </a:r>
            <a:r>
              <a:rPr lang="en-US" sz="1400" dirty="0"/>
              <a:t> </a:t>
            </a:r>
            <a:r>
              <a:rPr lang="en-US" sz="1400" dirty="0" err="1"/>
              <a:t>tartibda</a:t>
            </a:r>
            <a:r>
              <a:rPr lang="en-US" sz="1400" dirty="0"/>
              <a:t> </a:t>
            </a:r>
            <a:r>
              <a:rPr lang="en-US" sz="1400" dirty="0" err="1"/>
              <a:t>bo‘ladi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7094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E37264-9FD4-45D6-800C-D32965BFE551}"/>
              </a:ext>
            </a:extLst>
          </p:cNvPr>
          <p:cNvSpPr txBox="1"/>
          <p:nvPr/>
        </p:nvSpPr>
        <p:spPr>
          <a:xfrm>
            <a:off x="196266" y="331236"/>
            <a:ext cx="11636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Arial Rounded MT Bold" panose="020F0704030504030204" pitchFamily="34" charset="0"/>
              </a:rPr>
              <a:t>Siz</a:t>
            </a:r>
            <a:r>
              <a:rPr lang="en-US" sz="4400" dirty="0">
                <a:latin typeface="Arial Rounded MT Bold" panose="020F0704030504030204" pitchFamily="34" charset="0"/>
              </a:rPr>
              <a:t> </a:t>
            </a:r>
            <a:r>
              <a:rPr lang="en-US" sz="4400" dirty="0" err="1">
                <a:latin typeface="Arial Rounded MT Bold" panose="020F0704030504030204" pitchFamily="34" charset="0"/>
              </a:rPr>
              <a:t>avval</a:t>
            </a:r>
            <a:r>
              <a:rPr lang="en-US" sz="4400" dirty="0">
                <a:latin typeface="Arial Rounded MT Bold" panose="020F0704030504030204" pitchFamily="34" charset="0"/>
              </a:rPr>
              <a:t> </a:t>
            </a:r>
            <a:r>
              <a:rPr lang="en-US" sz="4400" dirty="0" err="1">
                <a:latin typeface="Arial Rounded MT Bold" panose="020F0704030504030204" pitchFamily="34" charset="0"/>
              </a:rPr>
              <a:t>ko‘rgan</a:t>
            </a:r>
            <a:r>
              <a:rPr lang="en-US" sz="4400" dirty="0">
                <a:latin typeface="Arial Rounded MT Bold" panose="020F0704030504030204" pitchFamily="34" charset="0"/>
              </a:rPr>
              <a:t> </a:t>
            </a:r>
            <a:r>
              <a:rPr lang="en-US" sz="4400" dirty="0" err="1">
                <a:latin typeface="Arial Rounded MT Bold" panose="020F0704030504030204" pitchFamily="34" charset="0"/>
              </a:rPr>
              <a:t>o‘zgarmaslar</a:t>
            </a:r>
            <a:endParaRPr 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57D533-85A7-4F45-8369-421965D2243E}"/>
              </a:ext>
            </a:extLst>
          </p:cNvPr>
          <p:cNvSpPr txBox="1"/>
          <p:nvPr/>
        </p:nvSpPr>
        <p:spPr>
          <a:xfrm>
            <a:off x="2479466" y="1723937"/>
            <a:ext cx="859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Lucida Calligraphy" panose="03010101010101010101" pitchFamily="66" charset="0"/>
              </a:rPr>
              <a:t>∏=3.141592653…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6D63C6-C6B2-4383-B4B8-0A8230E6735E}"/>
              </a:ext>
            </a:extLst>
          </p:cNvPr>
          <p:cNvSpPr txBox="1"/>
          <p:nvPr/>
        </p:nvSpPr>
        <p:spPr>
          <a:xfrm>
            <a:off x="548950" y="4621530"/>
            <a:ext cx="6589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Uchburchak</a:t>
            </a:r>
            <a:r>
              <a:rPr lang="en-US" dirty="0"/>
              <a:t> </a:t>
            </a:r>
            <a:r>
              <a:rPr lang="en-US" dirty="0" err="1"/>
              <a:t>aylanasi</a:t>
            </a:r>
            <a:r>
              <a:rPr lang="en-US" dirty="0"/>
              <a:t> </a:t>
            </a:r>
            <a:r>
              <a:rPr lang="en-US" dirty="0" err="1"/>
              <a:t>uzunligini</a:t>
            </a:r>
            <a:r>
              <a:rPr lang="en-US" dirty="0"/>
              <a:t> </a:t>
            </a:r>
            <a:r>
              <a:rPr lang="en-US" dirty="0" err="1"/>
              <a:t>hisoblashda</a:t>
            </a:r>
            <a:r>
              <a:rPr lang="en-US" dirty="0"/>
              <a:t> </a:t>
            </a:r>
            <a:r>
              <a:rPr lang="en-US" dirty="0" err="1"/>
              <a:t>ishlatiladigan</a:t>
            </a:r>
            <a:r>
              <a:rPr lang="en-US" dirty="0"/>
              <a:t> pi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erkin</a:t>
            </a:r>
            <a:r>
              <a:rPr lang="en-US" dirty="0"/>
              <a:t> </a:t>
            </a:r>
            <a:r>
              <a:rPr lang="en-US" dirty="0" err="1"/>
              <a:t>tushish</a:t>
            </a:r>
            <a:r>
              <a:rPr lang="en-US" dirty="0"/>
              <a:t> </a:t>
            </a:r>
            <a:r>
              <a:rPr lang="en-US" dirty="0" err="1"/>
              <a:t>tezlanishini</a:t>
            </a:r>
            <a:r>
              <a:rPr lang="en-US" dirty="0"/>
              <a:t> </a:t>
            </a:r>
            <a:r>
              <a:rPr lang="en-US" dirty="0" err="1"/>
              <a:t>hisoblashda</a:t>
            </a:r>
            <a:r>
              <a:rPr lang="en-US" dirty="0"/>
              <a:t> </a:t>
            </a:r>
            <a:r>
              <a:rPr lang="en-US" dirty="0" err="1"/>
              <a:t>ishlatiladigan</a:t>
            </a:r>
            <a:r>
              <a:rPr lang="en-US" dirty="0"/>
              <a:t> g  </a:t>
            </a:r>
            <a:r>
              <a:rPr lang="en-US" dirty="0" err="1"/>
              <a:t>o‘zgarmaslarga</a:t>
            </a:r>
            <a:r>
              <a:rPr lang="en-US" dirty="0"/>
              <a:t> </a:t>
            </a:r>
            <a:r>
              <a:rPr lang="en-US" dirty="0" err="1"/>
              <a:t>misol</a:t>
            </a:r>
            <a:r>
              <a:rPr lang="en-US" dirty="0"/>
              <a:t> </a:t>
            </a:r>
            <a:r>
              <a:rPr lang="en-US" dirty="0" err="1"/>
              <a:t>bo‘ladi</a:t>
            </a:r>
            <a:r>
              <a:rPr lang="en-US" dirty="0"/>
              <a:t>. </a:t>
            </a:r>
            <a:r>
              <a:rPr lang="en-US" dirty="0" err="1"/>
              <a:t>Ularning</a:t>
            </a:r>
            <a:r>
              <a:rPr lang="en-US" dirty="0"/>
              <a:t> </a:t>
            </a:r>
            <a:r>
              <a:rPr lang="en-US" dirty="0" err="1"/>
              <a:t>qiymatlari</a:t>
            </a:r>
            <a:r>
              <a:rPr lang="en-US" dirty="0"/>
              <a:t> </a:t>
            </a:r>
            <a:r>
              <a:rPr lang="en-US" dirty="0" err="1"/>
              <a:t>doim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xildir</a:t>
            </a:r>
            <a:r>
              <a:rPr lang="en-US" dirty="0"/>
              <a:t>. </a:t>
            </a:r>
            <a:r>
              <a:rPr lang="en-US" dirty="0" err="1"/>
              <a:t>Hech</a:t>
            </a:r>
            <a:r>
              <a:rPr lang="en-US" dirty="0"/>
              <a:t> </a:t>
            </a:r>
            <a:r>
              <a:rPr lang="en-US" dirty="0" err="1"/>
              <a:t>qachon</a:t>
            </a:r>
            <a:r>
              <a:rPr lang="en-US" dirty="0"/>
              <a:t> </a:t>
            </a:r>
            <a:r>
              <a:rPr lang="en-US" dirty="0" err="1"/>
              <a:t>o‘zgarmaydi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E51E5C-0B06-429B-B38C-0B8D1E72253E}"/>
              </a:ext>
            </a:extLst>
          </p:cNvPr>
          <p:cNvSpPr txBox="1"/>
          <p:nvPr/>
        </p:nvSpPr>
        <p:spPr>
          <a:xfrm>
            <a:off x="2405364" y="2664902"/>
            <a:ext cx="4659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Lucida Calligraphy" panose="03010101010101010101" pitchFamily="66" charset="0"/>
              </a:rPr>
              <a:t>g=9.81</a:t>
            </a:r>
          </a:p>
        </p:txBody>
      </p:sp>
    </p:spTree>
    <p:extLst>
      <p:ext uri="{BB962C8B-B14F-4D97-AF65-F5344CB8AC3E}">
        <p14:creationId xmlns:p14="http://schemas.microsoft.com/office/powerpoint/2010/main" val="2134267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991EBD-3739-4EDC-90A3-B5F742797DFF}"/>
              </a:ext>
            </a:extLst>
          </p:cNvPr>
          <p:cNvSpPr txBox="1"/>
          <p:nvPr/>
        </p:nvSpPr>
        <p:spPr>
          <a:xfrm>
            <a:off x="3028425" y="2644170"/>
            <a:ext cx="67950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err="1"/>
              <a:t>Endichi</a:t>
            </a:r>
            <a:r>
              <a:rPr lang="en-US" sz="9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850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239D33-35F1-4A23-A12D-77795D25AB3C}"/>
              </a:ext>
            </a:extLst>
          </p:cNvPr>
          <p:cNvSpPr txBox="1"/>
          <p:nvPr/>
        </p:nvSpPr>
        <p:spPr>
          <a:xfrm>
            <a:off x="238211" y="1922500"/>
            <a:ext cx="779893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 err="1">
                <a:latin typeface="Bahnschrift SemiBold" panose="020B0502040204020203" pitchFamily="34" charset="0"/>
              </a:rPr>
              <a:t>Ekranga</a:t>
            </a:r>
            <a:r>
              <a:rPr lang="en-US" sz="4800" dirty="0">
                <a:latin typeface="Bahnschrift SemiBold" panose="020B0502040204020203" pitchFamily="34" charset="0"/>
              </a:rPr>
              <a:t> </a:t>
            </a:r>
            <a:r>
              <a:rPr lang="en-US" sz="4800" dirty="0" err="1">
                <a:latin typeface="Bahnschrift SemiBold" panose="020B0502040204020203" pitchFamily="34" charset="0"/>
              </a:rPr>
              <a:t>yozuv</a:t>
            </a:r>
            <a:r>
              <a:rPr lang="en-US" sz="4800" dirty="0">
                <a:latin typeface="Bahnschrift SemiBold" panose="020B0502040204020203" pitchFamily="34" charset="0"/>
              </a:rPr>
              <a:t> </a:t>
            </a:r>
            <a:r>
              <a:rPr lang="en-US" sz="4800" dirty="0" err="1">
                <a:latin typeface="Bahnschrift SemiBold" panose="020B0502040204020203" pitchFamily="34" charset="0"/>
              </a:rPr>
              <a:t>chiqarish</a:t>
            </a:r>
            <a:endParaRPr lang="en-US" sz="4800" dirty="0">
              <a:latin typeface="Bahnschrift SemiBold" panose="020B0502040204020203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 err="1">
                <a:latin typeface="Bahnschrift SemiBold" panose="020B0502040204020203" pitchFamily="34" charset="0"/>
              </a:rPr>
              <a:t>Ma’lumot</a:t>
            </a:r>
            <a:r>
              <a:rPr lang="en-US" sz="4800" dirty="0">
                <a:latin typeface="Bahnschrift SemiBold" panose="020B0502040204020203" pitchFamily="34" charset="0"/>
              </a:rPr>
              <a:t> </a:t>
            </a:r>
            <a:r>
              <a:rPr lang="en-US" sz="4800" dirty="0" err="1">
                <a:latin typeface="Bahnschrift SemiBold" panose="020B0502040204020203" pitchFamily="34" charset="0"/>
              </a:rPr>
              <a:t>turlari</a:t>
            </a:r>
            <a:r>
              <a:rPr lang="en-US" sz="4800" dirty="0">
                <a:latin typeface="Bahnschrift SemiBold" panose="020B0502040204020203" pitchFamily="34" charset="0"/>
              </a:rPr>
              <a:t>,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>
                <a:latin typeface="Bahnschrift SemiBold" panose="020B0502040204020203" pitchFamily="34" charset="0"/>
              </a:rPr>
              <a:t>String (</a:t>
            </a:r>
            <a:r>
              <a:rPr lang="en-US" sz="4800" dirty="0" err="1">
                <a:latin typeface="Bahnschrift SemiBold" panose="020B0502040204020203" pitchFamily="34" charset="0"/>
              </a:rPr>
              <a:t>Satr</a:t>
            </a:r>
            <a:r>
              <a:rPr lang="en-US" sz="4800" dirty="0">
                <a:latin typeface="Bahnschrift SemiBold" panose="020B0502040204020203" pitchFamily="34" charset="0"/>
              </a:rPr>
              <a:t>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 err="1">
                <a:latin typeface="Bahnschrift SemiBold" panose="020B0502040204020203" pitchFamily="34" charset="0"/>
              </a:rPr>
              <a:t>Matematik</a:t>
            </a:r>
            <a:r>
              <a:rPr lang="en-US" sz="4800" dirty="0">
                <a:latin typeface="Bahnschrift SemiBold" panose="020B0502040204020203" pitchFamily="34" charset="0"/>
              </a:rPr>
              <a:t> </a:t>
            </a:r>
            <a:r>
              <a:rPr lang="en-US" sz="4800" dirty="0" err="1">
                <a:latin typeface="Bahnschrift SemiBold" panose="020B0502040204020203" pitchFamily="34" charset="0"/>
              </a:rPr>
              <a:t>amallar</a:t>
            </a:r>
            <a:endParaRPr lang="en-US" sz="4800" dirty="0">
              <a:latin typeface="Bahnschrift SemiBold" panose="020B0502040204020203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 err="1">
                <a:latin typeface="Bahnschrift SemiBold" panose="020B0502040204020203" pitchFamily="34" charset="0"/>
              </a:rPr>
              <a:t>Booleanlar</a:t>
            </a:r>
            <a:endParaRPr lang="en-US" sz="4800" dirty="0">
              <a:latin typeface="Bahnschrift SemiBold" panose="020B0502040204020203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 err="1">
                <a:latin typeface="Bahnschrift SemiBold" panose="020B0502040204020203" pitchFamily="34" charset="0"/>
              </a:rPr>
              <a:t>O‘zgaruvchilar</a:t>
            </a:r>
            <a:endParaRPr lang="en-US" sz="4800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D46B0-3BC4-4198-AAEF-EFE7E8F97953}"/>
              </a:ext>
            </a:extLst>
          </p:cNvPr>
          <p:cNvSpPr txBox="1"/>
          <p:nvPr/>
        </p:nvSpPr>
        <p:spPr>
          <a:xfrm>
            <a:off x="238211" y="331236"/>
            <a:ext cx="116368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>
                <a:latin typeface="Arial Rounded MT Bold" panose="020F0704030504030204" pitchFamily="34" charset="0"/>
              </a:rPr>
              <a:t>Bugungi</a:t>
            </a:r>
            <a:r>
              <a:rPr lang="en-US" sz="8000" dirty="0">
                <a:latin typeface="Arial Rounded MT Bold" panose="020F0704030504030204" pitchFamily="34" charset="0"/>
              </a:rPr>
              <a:t> </a:t>
            </a:r>
            <a:r>
              <a:rPr lang="en-US" sz="8000" dirty="0" err="1">
                <a:latin typeface="Arial Rounded MT Bold" panose="020F0704030504030204" pitchFamily="34" charset="0"/>
              </a:rPr>
              <a:t>videoda</a:t>
            </a:r>
            <a:r>
              <a:rPr lang="en-US" sz="8000" dirty="0">
                <a:latin typeface="Arial Rounded MT Bold" panose="020F07040305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4778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66C99C-F79B-4210-87D7-AE36133A9B18}"/>
              </a:ext>
            </a:extLst>
          </p:cNvPr>
          <p:cNvSpPr txBox="1"/>
          <p:nvPr/>
        </p:nvSpPr>
        <p:spPr>
          <a:xfrm>
            <a:off x="238211" y="331236"/>
            <a:ext cx="11636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 Rounded MT Bold" panose="020F0704030504030204" pitchFamily="34" charset="0"/>
              </a:rPr>
              <a:t>I. </a:t>
            </a:r>
            <a:r>
              <a:rPr lang="en-US" sz="6000" dirty="0" err="1">
                <a:latin typeface="Arial Rounded MT Bold" panose="020F0704030504030204" pitchFamily="34" charset="0"/>
              </a:rPr>
              <a:t>Ekranga</a:t>
            </a:r>
            <a:r>
              <a:rPr lang="en-US" sz="6000" dirty="0">
                <a:latin typeface="Arial Rounded MT Bold" panose="020F0704030504030204" pitchFamily="34" charset="0"/>
              </a:rPr>
              <a:t> </a:t>
            </a:r>
            <a:r>
              <a:rPr lang="en-US" sz="6000" dirty="0" err="1">
                <a:latin typeface="Arial Rounded MT Bold" panose="020F0704030504030204" pitchFamily="34" charset="0"/>
              </a:rPr>
              <a:t>yozuv</a:t>
            </a:r>
            <a:r>
              <a:rPr lang="en-US" sz="6000" dirty="0">
                <a:latin typeface="Arial Rounded MT Bold" panose="020F0704030504030204" pitchFamily="34" charset="0"/>
              </a:rPr>
              <a:t> </a:t>
            </a:r>
            <a:r>
              <a:rPr lang="en-US" sz="6000" dirty="0" err="1">
                <a:latin typeface="Arial Rounded MT Bold" panose="020F0704030504030204" pitchFamily="34" charset="0"/>
              </a:rPr>
              <a:t>chiqarish</a:t>
            </a:r>
            <a:endParaRPr lang="en-US" sz="6000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AE8556-8824-4094-A276-B6228DBF1A89}"/>
              </a:ext>
            </a:extLst>
          </p:cNvPr>
          <p:cNvSpPr txBox="1"/>
          <p:nvPr/>
        </p:nvSpPr>
        <p:spPr>
          <a:xfrm>
            <a:off x="569166" y="1782146"/>
            <a:ext cx="5215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console.log(`Hello world`);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C3935B-70FE-4694-B27C-87A00B2EDA2C}"/>
              </a:ext>
            </a:extLst>
          </p:cNvPr>
          <p:cNvSpPr txBox="1"/>
          <p:nvPr/>
        </p:nvSpPr>
        <p:spPr>
          <a:xfrm>
            <a:off x="671804" y="2848821"/>
            <a:ext cx="50571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Ko‘pchilik</a:t>
            </a:r>
            <a:r>
              <a:rPr lang="en-US" dirty="0"/>
              <a:t> </a:t>
            </a:r>
            <a:r>
              <a:rPr lang="en-US" dirty="0" err="1"/>
              <a:t>o‘quv</a:t>
            </a:r>
            <a:r>
              <a:rPr lang="en-US" dirty="0"/>
              <a:t> </a:t>
            </a:r>
            <a:r>
              <a:rPr lang="en-US" dirty="0" err="1"/>
              <a:t>qo‘llanmalarida</a:t>
            </a:r>
            <a:r>
              <a:rPr lang="en-US" dirty="0"/>
              <a:t> </a:t>
            </a: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/>
              <a:t>birinchi</a:t>
            </a:r>
            <a:r>
              <a:rPr lang="en-US" dirty="0"/>
              <a:t> </a:t>
            </a:r>
            <a:r>
              <a:rPr lang="en-US" dirty="0" err="1"/>
              <a:t>dars</a:t>
            </a:r>
            <a:r>
              <a:rPr lang="en-US" dirty="0"/>
              <a:t> </a:t>
            </a:r>
            <a:r>
              <a:rPr lang="en-US" dirty="0" err="1"/>
              <a:t>mavzusi</a:t>
            </a:r>
            <a:r>
              <a:rPr lang="en-US" dirty="0"/>
              <a:t> </a:t>
            </a:r>
            <a:r>
              <a:rPr lang="en-US" dirty="0" err="1"/>
              <a:t>ma’lumot</a:t>
            </a:r>
            <a:r>
              <a:rPr lang="en-US" dirty="0"/>
              <a:t> </a:t>
            </a:r>
            <a:r>
              <a:rPr lang="en-US" dirty="0" err="1"/>
              <a:t>turlari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o‘zgaruvchilar</a:t>
            </a:r>
            <a:r>
              <a:rPr lang="en-US" dirty="0"/>
              <a:t> </a:t>
            </a:r>
            <a:r>
              <a:rPr lang="en-US" dirty="0" err="1"/>
              <a:t>haqida</a:t>
            </a:r>
            <a:r>
              <a:rPr lang="en-US" dirty="0"/>
              <a:t> </a:t>
            </a:r>
            <a:r>
              <a:rPr lang="en-US" dirty="0" err="1"/>
              <a:t>bo‘lsada</a:t>
            </a:r>
            <a:r>
              <a:rPr lang="en-US" dirty="0"/>
              <a:t>, </a:t>
            </a:r>
            <a:r>
              <a:rPr lang="en-US" dirty="0" err="1"/>
              <a:t>amalda</a:t>
            </a:r>
            <a:r>
              <a:rPr lang="en-US" dirty="0"/>
              <a:t> </a:t>
            </a:r>
            <a:r>
              <a:rPr lang="en-US" dirty="0" err="1"/>
              <a:t>ko‘p</a:t>
            </a:r>
            <a:r>
              <a:rPr lang="en-US" dirty="0"/>
              <a:t> </a:t>
            </a:r>
            <a:r>
              <a:rPr lang="en-US" dirty="0" err="1"/>
              <a:t>joyda</a:t>
            </a:r>
            <a:r>
              <a:rPr lang="en-US" dirty="0"/>
              <a:t> </a:t>
            </a: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/>
              <a:t>birinchi</a:t>
            </a:r>
            <a:r>
              <a:rPr lang="en-US" dirty="0"/>
              <a:t> </a:t>
            </a:r>
            <a:r>
              <a:rPr lang="en-US" dirty="0" err="1"/>
              <a:t>o‘rgatiladigan</a:t>
            </a:r>
            <a:r>
              <a:rPr lang="en-US" dirty="0"/>
              <a:t> </a:t>
            </a:r>
            <a:r>
              <a:rPr lang="en-US" dirty="0" err="1"/>
              <a:t>narsa</a:t>
            </a:r>
            <a:r>
              <a:rPr lang="en-US" dirty="0"/>
              <a:t> </a:t>
            </a:r>
            <a:r>
              <a:rPr lang="en-US" dirty="0" err="1"/>
              <a:t>ekranga</a:t>
            </a:r>
            <a:r>
              <a:rPr lang="en-US" dirty="0"/>
              <a:t> </a:t>
            </a:r>
            <a:r>
              <a:rPr lang="en-US" dirty="0" err="1"/>
              <a:t>yozuv</a:t>
            </a:r>
            <a:r>
              <a:rPr lang="en-US" dirty="0"/>
              <a:t> </a:t>
            </a:r>
            <a:r>
              <a:rPr lang="en-US" dirty="0" err="1"/>
              <a:t>chiqarishdir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Fact. </a:t>
            </a:r>
            <a:r>
              <a:rPr lang="en-US" dirty="0" err="1"/>
              <a:t>Ko‘p</a:t>
            </a:r>
            <a:r>
              <a:rPr lang="en-US" dirty="0"/>
              <a:t> </a:t>
            </a:r>
            <a:r>
              <a:rPr lang="en-US" dirty="0" err="1"/>
              <a:t>dasturchilarning</a:t>
            </a:r>
            <a:r>
              <a:rPr lang="en-US" dirty="0"/>
              <a:t> </a:t>
            </a: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/>
              <a:t>birinchi</a:t>
            </a:r>
            <a:r>
              <a:rPr lang="en-US" dirty="0"/>
              <a:t> </a:t>
            </a:r>
            <a:r>
              <a:rPr lang="en-US" dirty="0" err="1"/>
              <a:t>yozgan</a:t>
            </a:r>
            <a:r>
              <a:rPr lang="en-US" dirty="0"/>
              <a:t> </a:t>
            </a:r>
            <a:r>
              <a:rPr lang="en-US" dirty="0" err="1"/>
              <a:t>dasturlari</a:t>
            </a:r>
            <a:r>
              <a:rPr lang="en-US" dirty="0"/>
              <a:t> </a:t>
            </a:r>
            <a:r>
              <a:rPr lang="en-US" dirty="0" err="1"/>
              <a:t>ekranga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Hello world </a:t>
            </a:r>
            <a:r>
              <a:rPr lang="en-US" dirty="0" err="1"/>
              <a:t>yozuvini</a:t>
            </a:r>
            <a:r>
              <a:rPr lang="en-US" dirty="0"/>
              <a:t> </a:t>
            </a:r>
            <a:r>
              <a:rPr lang="en-US" dirty="0" err="1"/>
              <a:t>chiqarish</a:t>
            </a:r>
            <a:r>
              <a:rPr lang="en-US" dirty="0"/>
              <a:t> </a:t>
            </a:r>
            <a:r>
              <a:rPr lang="en-US" dirty="0" err="1"/>
              <a:t>bo‘lgan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46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83D1D7-EA8A-44A5-B4F7-161F3A8DE563}"/>
              </a:ext>
            </a:extLst>
          </p:cNvPr>
          <p:cNvSpPr txBox="1"/>
          <p:nvPr/>
        </p:nvSpPr>
        <p:spPr>
          <a:xfrm>
            <a:off x="238211" y="331236"/>
            <a:ext cx="11636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Arial Rounded MT Bold" panose="020F0704030504030204" pitchFamily="34" charset="0"/>
              </a:rPr>
              <a:t>Ekranga</a:t>
            </a:r>
            <a:r>
              <a:rPr lang="en-US" sz="4400" dirty="0">
                <a:latin typeface="Arial Rounded MT Bold" panose="020F0704030504030204" pitchFamily="34" charset="0"/>
              </a:rPr>
              <a:t> </a:t>
            </a:r>
            <a:r>
              <a:rPr lang="en-US" sz="4400" dirty="0" err="1">
                <a:latin typeface="Arial Rounded MT Bold" panose="020F0704030504030204" pitchFamily="34" charset="0"/>
              </a:rPr>
              <a:t>yozuv</a:t>
            </a:r>
            <a:r>
              <a:rPr lang="en-US" sz="4400" dirty="0">
                <a:latin typeface="Arial Rounded MT Bold" panose="020F0704030504030204" pitchFamily="34" charset="0"/>
              </a:rPr>
              <a:t> </a:t>
            </a:r>
            <a:r>
              <a:rPr lang="en-US" sz="4400" dirty="0" err="1">
                <a:latin typeface="Arial Rounded MT Bold" panose="020F0704030504030204" pitchFamily="34" charset="0"/>
              </a:rPr>
              <a:t>chiqarish</a:t>
            </a:r>
            <a:r>
              <a:rPr lang="en-US" sz="4400" dirty="0">
                <a:latin typeface="Arial Rounded MT Bold" panose="020F0704030504030204" pitchFamily="34" charset="0"/>
              </a:rPr>
              <a:t> </a:t>
            </a:r>
            <a:r>
              <a:rPr lang="en-US" sz="4400" dirty="0" err="1">
                <a:latin typeface="Arial Rounded MT Bold" panose="020F0704030504030204" pitchFamily="34" charset="0"/>
              </a:rPr>
              <a:t>boshqa</a:t>
            </a:r>
            <a:r>
              <a:rPr lang="en-US" sz="4400" dirty="0">
                <a:latin typeface="Arial Rounded MT Bold" panose="020F0704030504030204" pitchFamily="34" charset="0"/>
              </a:rPr>
              <a:t> </a:t>
            </a:r>
            <a:r>
              <a:rPr lang="en-US" sz="4400" dirty="0" err="1">
                <a:latin typeface="Arial Rounded MT Bold" panose="020F0704030504030204" pitchFamily="34" charset="0"/>
              </a:rPr>
              <a:t>tillarda</a:t>
            </a:r>
            <a:endParaRPr 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0CE790-1C09-4064-BD79-194FB597460A}"/>
              </a:ext>
            </a:extLst>
          </p:cNvPr>
          <p:cNvSpPr txBox="1"/>
          <p:nvPr/>
        </p:nvSpPr>
        <p:spPr>
          <a:xfrm>
            <a:off x="858416" y="2332654"/>
            <a:ext cx="78377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- </a:t>
            </a:r>
            <a:r>
              <a:rPr lang="en-US" dirty="0" err="1"/>
              <a:t>System.out.println</a:t>
            </a:r>
            <a:r>
              <a:rPr lang="en-US" dirty="0"/>
              <a:t>("Hello, World!");</a:t>
            </a:r>
          </a:p>
          <a:p>
            <a:endParaRPr lang="en-US" dirty="0"/>
          </a:p>
          <a:p>
            <a:r>
              <a:rPr lang="en-US" dirty="0"/>
              <a:t>C++ - std::</a:t>
            </a:r>
            <a:r>
              <a:rPr lang="en-US" dirty="0" err="1"/>
              <a:t>cout</a:t>
            </a:r>
            <a:r>
              <a:rPr lang="en-US" dirty="0"/>
              <a:t> &lt;&lt; "Hello, World!\n";  </a:t>
            </a:r>
          </a:p>
          <a:p>
            <a:endParaRPr lang="en-US" dirty="0"/>
          </a:p>
          <a:p>
            <a:r>
              <a:rPr lang="en-US" dirty="0"/>
              <a:t>C - </a:t>
            </a:r>
            <a:r>
              <a:rPr lang="en-US" dirty="0" err="1"/>
              <a:t>printf</a:t>
            </a:r>
            <a:r>
              <a:rPr lang="en-US" dirty="0"/>
              <a:t>("Hello, World!\n");</a:t>
            </a:r>
          </a:p>
          <a:p>
            <a:endParaRPr lang="en-US" dirty="0"/>
          </a:p>
          <a:p>
            <a:r>
              <a:rPr lang="en-US" dirty="0"/>
              <a:t>Python - print("Hello, World!")</a:t>
            </a:r>
          </a:p>
          <a:p>
            <a:endParaRPr lang="en-US" dirty="0"/>
          </a:p>
          <a:p>
            <a:r>
              <a:rPr lang="en-US" dirty="0"/>
              <a:t>C# - </a:t>
            </a:r>
            <a:r>
              <a:rPr lang="en-US" dirty="0" err="1"/>
              <a:t>Console.WriteLine</a:t>
            </a:r>
            <a:r>
              <a:rPr lang="en-US" dirty="0"/>
              <a:t>("Hello World");</a:t>
            </a:r>
          </a:p>
          <a:p>
            <a:endParaRPr lang="en-US" dirty="0"/>
          </a:p>
          <a:p>
            <a:r>
              <a:rPr lang="en-US" dirty="0"/>
              <a:t>PHP - echo "Hello, World!";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71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3B51A4-83DF-4BBF-8D6C-2E9053B0C229}"/>
              </a:ext>
            </a:extLst>
          </p:cNvPr>
          <p:cNvSpPr txBox="1"/>
          <p:nvPr/>
        </p:nvSpPr>
        <p:spPr>
          <a:xfrm>
            <a:off x="238211" y="331236"/>
            <a:ext cx="11636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 Rounded MT Bold" panose="020F0704030504030204" pitchFamily="34" charset="0"/>
              </a:rPr>
              <a:t>II. </a:t>
            </a:r>
            <a:r>
              <a:rPr lang="en-US" sz="6000" dirty="0" err="1">
                <a:latin typeface="Arial Rounded MT Bold" panose="020F0704030504030204" pitchFamily="34" charset="0"/>
              </a:rPr>
              <a:t>Ma’lumot</a:t>
            </a:r>
            <a:r>
              <a:rPr lang="en-US" sz="6000" dirty="0">
                <a:latin typeface="Arial Rounded MT Bold" panose="020F0704030504030204" pitchFamily="34" charset="0"/>
              </a:rPr>
              <a:t> </a:t>
            </a:r>
            <a:r>
              <a:rPr lang="en-US" sz="6000" dirty="0" err="1">
                <a:latin typeface="Arial Rounded MT Bold" panose="020F0704030504030204" pitchFamily="34" charset="0"/>
              </a:rPr>
              <a:t>turlari</a:t>
            </a:r>
            <a:endParaRPr lang="en-US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15449-05BA-46C8-A44E-4946617B4E04}"/>
              </a:ext>
            </a:extLst>
          </p:cNvPr>
          <p:cNvSpPr txBox="1"/>
          <p:nvPr/>
        </p:nvSpPr>
        <p:spPr>
          <a:xfrm>
            <a:off x="382555" y="1763486"/>
            <a:ext cx="7912359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 err="1"/>
              <a:t>Primitiv</a:t>
            </a:r>
            <a:r>
              <a:rPr lang="en-US" dirty="0"/>
              <a:t> </a:t>
            </a:r>
            <a:r>
              <a:rPr lang="en-US" dirty="0" err="1"/>
              <a:t>turlar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   1) </a:t>
            </a:r>
            <a:r>
              <a:rPr lang="en-US" dirty="0" err="1"/>
              <a:t>Raqamlar</a:t>
            </a:r>
            <a:r>
              <a:rPr lang="en-US" dirty="0"/>
              <a:t> (0123456789)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2) String (“a-zA-Z0-9$!@#$%^&amp;*()_+😂😁😡...”)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3) Boolean true/false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 startAt="2"/>
            </a:pPr>
            <a:r>
              <a:rPr lang="en-US" dirty="0" err="1"/>
              <a:t>Murakkab</a:t>
            </a:r>
            <a:r>
              <a:rPr lang="en-US" dirty="0"/>
              <a:t> </a:t>
            </a:r>
            <a:r>
              <a:rPr lang="en-US" dirty="0" err="1"/>
              <a:t>turlar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   1) </a:t>
            </a:r>
            <a:r>
              <a:rPr lang="en-US" dirty="0" err="1"/>
              <a:t>Obyektlar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   2) </a:t>
            </a:r>
            <a:r>
              <a:rPr lang="en-US" dirty="0" err="1"/>
              <a:t>Funksiyalar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   3) </a:t>
            </a:r>
            <a:r>
              <a:rPr lang="en-US" dirty="0" err="1"/>
              <a:t>Massivlar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arenR" startAt="3"/>
            </a:pPr>
            <a:r>
              <a:rPr lang="en-US" dirty="0" err="1"/>
              <a:t>Maxsus</a:t>
            </a:r>
            <a:r>
              <a:rPr lang="en-US" dirty="0"/>
              <a:t> </a:t>
            </a:r>
            <a:r>
              <a:rPr lang="en-US" dirty="0" err="1"/>
              <a:t>turlar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   1) Undefined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2) null</a:t>
            </a:r>
          </a:p>
        </p:txBody>
      </p:sp>
    </p:spTree>
    <p:extLst>
      <p:ext uri="{BB962C8B-B14F-4D97-AF65-F5344CB8AC3E}">
        <p14:creationId xmlns:p14="http://schemas.microsoft.com/office/powerpoint/2010/main" val="256070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D49F31-7723-4682-90B4-0EFA63445ADE}"/>
              </a:ext>
            </a:extLst>
          </p:cNvPr>
          <p:cNvSpPr txBox="1"/>
          <p:nvPr/>
        </p:nvSpPr>
        <p:spPr>
          <a:xfrm>
            <a:off x="238211" y="331236"/>
            <a:ext cx="11636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 Rounded MT Bold" panose="020F0704030504030204" pitchFamily="34" charset="0"/>
              </a:rPr>
              <a:t>III. String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9FAE40-71E0-40CE-B71C-8B0729F5A7BC}"/>
              </a:ext>
            </a:extLst>
          </p:cNvPr>
          <p:cNvSpPr txBox="1"/>
          <p:nvPr/>
        </p:nvSpPr>
        <p:spPr>
          <a:xfrm>
            <a:off x="427839" y="1686187"/>
            <a:ext cx="7784983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String (</a:t>
            </a:r>
            <a:r>
              <a:rPr lang="en-US" dirty="0" err="1"/>
              <a:t>Satr</a:t>
            </a:r>
            <a:r>
              <a:rPr lang="en-US" dirty="0"/>
              <a:t>) – </a:t>
            </a:r>
            <a:r>
              <a:rPr lang="en-US" dirty="0" err="1"/>
              <a:t>kompyuter</a:t>
            </a:r>
            <a:r>
              <a:rPr lang="en-US" dirty="0"/>
              <a:t> </a:t>
            </a:r>
            <a:r>
              <a:rPr lang="en-US" dirty="0" err="1"/>
              <a:t>tizimidagi</a:t>
            </a:r>
            <a:r>
              <a:rPr lang="en-US" dirty="0"/>
              <a:t> </a:t>
            </a:r>
            <a:r>
              <a:rPr lang="en-US" dirty="0" err="1"/>
              <a:t>belgilar</a:t>
            </a:r>
            <a:r>
              <a:rPr lang="en-US" dirty="0"/>
              <a:t> </a:t>
            </a:r>
            <a:r>
              <a:rPr lang="en-US" dirty="0" err="1"/>
              <a:t>birikmasidan</a:t>
            </a:r>
            <a:r>
              <a:rPr lang="en-US" dirty="0"/>
              <a:t> </a:t>
            </a:r>
            <a:r>
              <a:rPr lang="en-US" dirty="0" err="1"/>
              <a:t>hosil</a:t>
            </a:r>
            <a:r>
              <a:rPr lang="en-US" dirty="0"/>
              <a:t> </a:t>
            </a:r>
            <a:r>
              <a:rPr lang="en-US" dirty="0" err="1"/>
              <a:t>bo‘lgan</a:t>
            </a:r>
            <a:r>
              <a:rPr lang="en-US" dirty="0"/>
              <a:t> </a:t>
            </a:r>
            <a:r>
              <a:rPr lang="en-US" dirty="0" err="1"/>
              <a:t>bo‘lib</a:t>
            </a:r>
            <a:r>
              <a:rPr lang="en-US" dirty="0"/>
              <a:t>,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Ko‘proq</a:t>
            </a:r>
            <a:r>
              <a:rPr lang="en-US" dirty="0"/>
              <a:t> </a:t>
            </a:r>
            <a:r>
              <a:rPr lang="en-US" dirty="0" err="1"/>
              <a:t>matnlar</a:t>
            </a:r>
            <a:r>
              <a:rPr lang="en-US" dirty="0"/>
              <a:t> </a:t>
            </a:r>
            <a:r>
              <a:rPr lang="en-US" dirty="0" err="1"/>
              <a:t>tuzishda</a:t>
            </a:r>
            <a:r>
              <a:rPr lang="en-US" dirty="0"/>
              <a:t> </a:t>
            </a:r>
            <a:r>
              <a:rPr lang="en-US" dirty="0" err="1"/>
              <a:t>ishlatiladi</a:t>
            </a:r>
            <a:r>
              <a:rPr lang="en-US" dirty="0"/>
              <a:t>.</a:t>
            </a:r>
          </a:p>
          <a:p>
            <a:pPr>
              <a:lnSpc>
                <a:spcPct val="200000"/>
              </a:lnSpc>
            </a:pPr>
            <a:r>
              <a:rPr lang="en-US" dirty="0"/>
              <a:t>String </a:t>
            </a:r>
            <a:r>
              <a:rPr lang="en-US" dirty="0" err="1"/>
              <a:t>yaratish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satr</a:t>
            </a:r>
            <a:r>
              <a:rPr lang="en-US" dirty="0"/>
              <a:t> </a:t>
            </a:r>
            <a:r>
              <a:rPr lang="en-US" dirty="0" err="1"/>
              <a:t>boshiga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oxiriga</a:t>
            </a:r>
            <a:r>
              <a:rPr lang="en-US" dirty="0"/>
              <a:t> </a:t>
            </a:r>
            <a:r>
              <a:rPr lang="en-US" dirty="0" err="1"/>
              <a:t>qo‘shtirnoq</a:t>
            </a:r>
            <a:r>
              <a:rPr lang="en-US" dirty="0"/>
              <a:t> </a:t>
            </a:r>
            <a:r>
              <a:rPr lang="en-US" dirty="0" err="1"/>
              <a:t>belgisi</a:t>
            </a:r>
            <a:r>
              <a:rPr lang="en-US" dirty="0"/>
              <a:t> </a:t>
            </a:r>
            <a:r>
              <a:rPr lang="en-US" dirty="0" err="1"/>
              <a:t>qo‘yish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693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2D417D-395D-41A2-8926-C046298B1BEA}"/>
              </a:ext>
            </a:extLst>
          </p:cNvPr>
          <p:cNvSpPr txBox="1"/>
          <p:nvPr/>
        </p:nvSpPr>
        <p:spPr>
          <a:xfrm>
            <a:off x="238211" y="331236"/>
            <a:ext cx="11636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 Rounded MT Bold" panose="020F0704030504030204" pitchFamily="34" charset="0"/>
              </a:rPr>
              <a:t>IV. </a:t>
            </a:r>
            <a:r>
              <a:rPr lang="en-US" sz="6000" dirty="0" err="1">
                <a:latin typeface="Arial Rounded MT Bold" panose="020F0704030504030204" pitchFamily="34" charset="0"/>
              </a:rPr>
              <a:t>Matematik</a:t>
            </a:r>
            <a:r>
              <a:rPr lang="en-US" sz="6000" dirty="0">
                <a:latin typeface="Arial Rounded MT Bold" panose="020F0704030504030204" pitchFamily="34" charset="0"/>
              </a:rPr>
              <a:t> </a:t>
            </a:r>
            <a:r>
              <a:rPr lang="en-US" sz="6000" dirty="0" err="1">
                <a:latin typeface="Arial Rounded MT Bold" panose="020F0704030504030204" pitchFamily="34" charset="0"/>
              </a:rPr>
              <a:t>amallar</a:t>
            </a:r>
            <a:endParaRPr lang="en-US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898A25-1F0D-43CC-B3ED-A49DF281EB64}"/>
              </a:ext>
            </a:extLst>
          </p:cNvPr>
          <p:cNvSpPr txBox="1"/>
          <p:nvPr/>
        </p:nvSpPr>
        <p:spPr>
          <a:xfrm>
            <a:off x="410547" y="1797898"/>
            <a:ext cx="7819053" cy="4135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dirty="0"/>
              <a:t>+ </a:t>
            </a:r>
            <a:r>
              <a:rPr lang="en-US" dirty="0" err="1"/>
              <a:t>Qo‘shish</a:t>
            </a:r>
            <a:r>
              <a:rPr lang="en-US" dirty="0"/>
              <a:t> </a:t>
            </a:r>
            <a:r>
              <a:rPr lang="en-US" dirty="0" err="1"/>
              <a:t>amali</a:t>
            </a:r>
            <a:r>
              <a:rPr lang="en-US" dirty="0"/>
              <a:t> (1+1=2)</a:t>
            </a:r>
          </a:p>
          <a:p>
            <a:pPr>
              <a:lnSpc>
                <a:spcPct val="250000"/>
              </a:lnSpc>
            </a:pPr>
            <a:r>
              <a:rPr lang="en-US" dirty="0"/>
              <a:t>- </a:t>
            </a:r>
            <a:r>
              <a:rPr lang="en-US" dirty="0" err="1"/>
              <a:t>Ayirish</a:t>
            </a:r>
            <a:r>
              <a:rPr lang="en-US" dirty="0"/>
              <a:t> </a:t>
            </a:r>
            <a:r>
              <a:rPr lang="en-US" dirty="0" err="1"/>
              <a:t>amali</a:t>
            </a:r>
            <a:r>
              <a:rPr lang="en-US" dirty="0"/>
              <a:t> (2-1=1)</a:t>
            </a:r>
          </a:p>
          <a:p>
            <a:pPr>
              <a:lnSpc>
                <a:spcPct val="250000"/>
              </a:lnSpc>
            </a:pPr>
            <a:r>
              <a:rPr lang="en-US" dirty="0"/>
              <a:t>* </a:t>
            </a:r>
            <a:r>
              <a:rPr lang="en-US" dirty="0" err="1"/>
              <a:t>Ko‘paytirish</a:t>
            </a:r>
            <a:r>
              <a:rPr lang="en-US" dirty="0"/>
              <a:t> </a:t>
            </a:r>
            <a:r>
              <a:rPr lang="en-US" dirty="0" err="1"/>
              <a:t>amali</a:t>
            </a:r>
            <a:r>
              <a:rPr lang="en-US" dirty="0"/>
              <a:t> (2*2=5)</a:t>
            </a:r>
          </a:p>
          <a:p>
            <a:pPr>
              <a:lnSpc>
                <a:spcPct val="250000"/>
              </a:lnSpc>
            </a:pPr>
            <a:r>
              <a:rPr lang="en-US" dirty="0"/>
              <a:t>/ </a:t>
            </a:r>
            <a:r>
              <a:rPr lang="en-US" dirty="0" err="1"/>
              <a:t>Bo‘lish</a:t>
            </a:r>
            <a:r>
              <a:rPr lang="en-US" dirty="0"/>
              <a:t> </a:t>
            </a:r>
            <a:r>
              <a:rPr lang="en-US" dirty="0" err="1"/>
              <a:t>amali</a:t>
            </a:r>
            <a:r>
              <a:rPr lang="en-US" dirty="0"/>
              <a:t> (10/5=2)</a:t>
            </a:r>
          </a:p>
          <a:p>
            <a:pPr>
              <a:lnSpc>
                <a:spcPct val="250000"/>
              </a:lnSpc>
            </a:pPr>
            <a:r>
              <a:rPr lang="en-US" dirty="0"/>
              <a:t>% </a:t>
            </a:r>
            <a:r>
              <a:rPr lang="en-US" dirty="0" err="1"/>
              <a:t>Qoldiqni</a:t>
            </a:r>
            <a:r>
              <a:rPr lang="en-US" dirty="0"/>
              <a:t> </a:t>
            </a:r>
            <a:r>
              <a:rPr lang="en-US" dirty="0" err="1"/>
              <a:t>hisoblash</a:t>
            </a:r>
            <a:r>
              <a:rPr lang="en-US" dirty="0"/>
              <a:t> (7%4=3)</a:t>
            </a:r>
          </a:p>
          <a:p>
            <a:pPr>
              <a:lnSpc>
                <a:spcPct val="250000"/>
              </a:lnSpc>
            </a:pPr>
            <a:r>
              <a:rPr lang="en-US" dirty="0"/>
              <a:t>** </a:t>
            </a:r>
            <a:r>
              <a:rPr lang="en-US" dirty="0" err="1"/>
              <a:t>Darajaga</a:t>
            </a:r>
            <a:r>
              <a:rPr lang="en-US" dirty="0"/>
              <a:t> </a:t>
            </a:r>
            <a:r>
              <a:rPr lang="en-US" dirty="0" err="1"/>
              <a:t>oshirish</a:t>
            </a:r>
            <a:r>
              <a:rPr lang="en-US" dirty="0"/>
              <a:t>  (9**3=729)</a:t>
            </a:r>
          </a:p>
        </p:txBody>
      </p:sp>
    </p:spTree>
    <p:extLst>
      <p:ext uri="{BB962C8B-B14F-4D97-AF65-F5344CB8AC3E}">
        <p14:creationId xmlns:p14="http://schemas.microsoft.com/office/powerpoint/2010/main" val="1902715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E82F5F-BF0A-4F9F-AB07-082C5052DD0E}"/>
              </a:ext>
            </a:extLst>
          </p:cNvPr>
          <p:cNvSpPr txBox="1"/>
          <p:nvPr/>
        </p:nvSpPr>
        <p:spPr>
          <a:xfrm>
            <a:off x="238211" y="331236"/>
            <a:ext cx="11636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Arial Rounded MT Bold" panose="020F0704030504030204" pitchFamily="34" charset="0"/>
              </a:rPr>
              <a:t>NaN</a:t>
            </a:r>
            <a:r>
              <a:rPr lang="en-US" sz="4400" dirty="0">
                <a:latin typeface="Arial Rounded MT Bold" panose="020F0704030504030204" pitchFamily="34" charset="0"/>
              </a:rPr>
              <a:t> (Not a Number)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4E3554-16A1-41A4-91BF-DBEE4BFAECA7}"/>
              </a:ext>
            </a:extLst>
          </p:cNvPr>
          <p:cNvSpPr txBox="1"/>
          <p:nvPr/>
        </p:nvSpPr>
        <p:spPr>
          <a:xfrm>
            <a:off x="307909" y="2034074"/>
            <a:ext cx="82575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/>
              <a:t>NaN</a:t>
            </a:r>
            <a:r>
              <a:rPr lang="en-US" dirty="0"/>
              <a:t> – Bu </a:t>
            </a:r>
            <a:r>
              <a:rPr lang="en-US" dirty="0" err="1"/>
              <a:t>raqamdir</a:t>
            </a:r>
            <a:r>
              <a:rPr lang="en-US" dirty="0"/>
              <a:t>.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NaN</a:t>
            </a:r>
            <a:r>
              <a:rPr lang="en-US" dirty="0"/>
              <a:t> – </a:t>
            </a:r>
            <a:r>
              <a:rPr lang="en-US" dirty="0" err="1"/>
              <a:t>Taqiqlangan</a:t>
            </a:r>
            <a:r>
              <a:rPr lang="en-US" dirty="0"/>
              <a:t> </a:t>
            </a:r>
            <a:r>
              <a:rPr lang="en-US" dirty="0" err="1"/>
              <a:t>matematik</a:t>
            </a:r>
            <a:r>
              <a:rPr lang="en-US" dirty="0"/>
              <a:t> </a:t>
            </a:r>
            <a:r>
              <a:rPr lang="en-US" dirty="0" err="1"/>
              <a:t>amaldan</a:t>
            </a:r>
            <a:r>
              <a:rPr lang="en-US" dirty="0"/>
              <a:t> </a:t>
            </a:r>
            <a:r>
              <a:rPr lang="en-US" dirty="0" err="1"/>
              <a:t>hosil</a:t>
            </a:r>
            <a:r>
              <a:rPr lang="en-US" dirty="0"/>
              <a:t> </a:t>
            </a:r>
            <a:r>
              <a:rPr lang="en-US" dirty="0" err="1"/>
              <a:t>bo‘lgan</a:t>
            </a:r>
            <a:r>
              <a:rPr lang="en-US" dirty="0"/>
              <a:t> </a:t>
            </a:r>
            <a:r>
              <a:rPr lang="en-US" dirty="0" err="1"/>
              <a:t>natijadir</a:t>
            </a:r>
            <a:r>
              <a:rPr lang="en-US" dirty="0"/>
              <a:t>.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Misol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matematikada</a:t>
            </a:r>
            <a:r>
              <a:rPr lang="en-US" dirty="0"/>
              <a:t> 0ni 0ga </a:t>
            </a:r>
            <a:r>
              <a:rPr lang="en-US" dirty="0" err="1"/>
              <a:t>bo‘lish</a:t>
            </a:r>
            <a:r>
              <a:rPr lang="en-US" dirty="0"/>
              <a:t> </a:t>
            </a:r>
            <a:r>
              <a:rPr lang="en-US" dirty="0" err="1"/>
              <a:t>xato</a:t>
            </a:r>
            <a:r>
              <a:rPr lang="en-US" dirty="0"/>
              <a:t> </a:t>
            </a:r>
            <a:r>
              <a:rPr lang="en-US" dirty="0" err="1"/>
              <a:t>amal</a:t>
            </a:r>
            <a:r>
              <a:rPr lang="en-US" dirty="0"/>
              <a:t> deb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qilingan</a:t>
            </a:r>
            <a:r>
              <a:rPr lang="en-US" dirty="0"/>
              <a:t>. </a:t>
            </a:r>
            <a:r>
              <a:rPr lang="en-US" dirty="0" err="1"/>
              <a:t>Dasturlashda</a:t>
            </a:r>
            <a:r>
              <a:rPr lang="en-US" dirty="0"/>
              <a:t> </a:t>
            </a:r>
            <a:r>
              <a:rPr lang="en-US" dirty="0" err="1"/>
              <a:t>ana</a:t>
            </a:r>
            <a:r>
              <a:rPr lang="en-US" dirty="0"/>
              <a:t> </a:t>
            </a:r>
            <a:r>
              <a:rPr lang="en-US" dirty="0" err="1"/>
              <a:t>shu</a:t>
            </a:r>
            <a:r>
              <a:rPr lang="en-US" dirty="0"/>
              <a:t> </a:t>
            </a:r>
            <a:r>
              <a:rPr lang="en-US" dirty="0" err="1"/>
              <a:t>ishni</a:t>
            </a:r>
            <a:r>
              <a:rPr lang="en-US" dirty="0"/>
              <a:t> </a:t>
            </a:r>
            <a:r>
              <a:rPr lang="en-US" dirty="0" err="1"/>
              <a:t>amalga</a:t>
            </a:r>
            <a:r>
              <a:rPr lang="en-US" dirty="0"/>
              <a:t> </a:t>
            </a:r>
            <a:r>
              <a:rPr lang="en-US" dirty="0" err="1"/>
              <a:t>oshirishga</a:t>
            </a:r>
            <a:r>
              <a:rPr lang="en-US" dirty="0"/>
              <a:t> </a:t>
            </a:r>
            <a:r>
              <a:rPr lang="en-US" dirty="0" err="1"/>
              <a:t>urinsangiz</a:t>
            </a:r>
            <a:r>
              <a:rPr lang="en-US" dirty="0"/>
              <a:t>, </a:t>
            </a:r>
            <a:r>
              <a:rPr lang="en-US" dirty="0" err="1"/>
              <a:t>natijasi</a:t>
            </a:r>
            <a:r>
              <a:rPr lang="en-US" dirty="0"/>
              <a:t>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bo‘ladi</a:t>
            </a:r>
            <a:r>
              <a:rPr lang="en-US" dirty="0"/>
              <a:t>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57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76EEA4-D955-4A84-8A4B-DF5A9C853EEE}"/>
              </a:ext>
            </a:extLst>
          </p:cNvPr>
          <p:cNvSpPr txBox="1"/>
          <p:nvPr/>
        </p:nvSpPr>
        <p:spPr>
          <a:xfrm>
            <a:off x="3694921" y="2252285"/>
            <a:ext cx="51971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√-4=?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729307-22DE-4ECF-B89F-4D5B674F7BC7}"/>
              </a:ext>
            </a:extLst>
          </p:cNvPr>
          <p:cNvSpPr txBox="1"/>
          <p:nvPr/>
        </p:nvSpPr>
        <p:spPr>
          <a:xfrm>
            <a:off x="238211" y="331236"/>
            <a:ext cx="11636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Arial Rounded MT Bold" panose="020F0704030504030204" pitchFamily="34" charset="0"/>
              </a:rPr>
              <a:t>Ushbu</a:t>
            </a:r>
            <a:r>
              <a:rPr lang="en-US" sz="4400" dirty="0">
                <a:latin typeface="Arial Rounded MT Bold" panose="020F0704030504030204" pitchFamily="34" charset="0"/>
              </a:rPr>
              <a:t> </a:t>
            </a:r>
            <a:r>
              <a:rPr lang="en-US" sz="4400" dirty="0" err="1">
                <a:latin typeface="Arial Rounded MT Bold" panose="020F0704030504030204" pitchFamily="34" charset="0"/>
              </a:rPr>
              <a:t>amalning</a:t>
            </a:r>
            <a:r>
              <a:rPr lang="en-US" sz="4400" dirty="0">
                <a:latin typeface="Arial Rounded MT Bold" panose="020F0704030504030204" pitchFamily="34" charset="0"/>
              </a:rPr>
              <a:t> </a:t>
            </a:r>
            <a:r>
              <a:rPr lang="en-US" sz="4400" dirty="0" err="1">
                <a:latin typeface="Arial Rounded MT Bold" panose="020F0704030504030204" pitchFamily="34" charset="0"/>
              </a:rPr>
              <a:t>natijasi</a:t>
            </a:r>
            <a:r>
              <a:rPr lang="en-US" sz="4400" dirty="0">
                <a:latin typeface="Arial Rounded MT Bold" panose="020F0704030504030204" pitchFamily="34" charset="0"/>
              </a:rPr>
              <a:t> </a:t>
            </a:r>
            <a:r>
              <a:rPr lang="en-US" sz="4400" dirty="0" err="1">
                <a:latin typeface="Arial Rounded MT Bold" panose="020F0704030504030204" pitchFamily="34" charset="0"/>
              </a:rPr>
              <a:t>qanday</a:t>
            </a:r>
            <a:r>
              <a:rPr lang="en-US" sz="4400" dirty="0">
                <a:latin typeface="Arial Rounded MT Bold" panose="020F07040305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30931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656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Rounded MT Bold</vt:lpstr>
      <vt:lpstr>Bahnschrift SemiBold</vt:lpstr>
      <vt:lpstr>Calibri</vt:lpstr>
      <vt:lpstr>Calibri Light</vt:lpstr>
      <vt:lpstr>Consolas</vt:lpstr>
      <vt:lpstr>Lucida Calligraphy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Ibroxim</dc:creator>
  <cp:lastModifiedBy>Ibroxim</cp:lastModifiedBy>
  <cp:revision>21</cp:revision>
  <dcterms:created xsi:type="dcterms:W3CDTF">2022-02-14T20:36:46Z</dcterms:created>
  <dcterms:modified xsi:type="dcterms:W3CDTF">2022-02-15T21:27:55Z</dcterms:modified>
</cp:coreProperties>
</file>