
<file path=[Content_Types].xml><?xml version="1.0" encoding="utf-8"?>
<Types xmlns="http://schemas.openxmlformats.org/package/2006/content-types">
  <Override PartName="/_rels/.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7.png" ContentType="image/png"/>
  <Override PartName="/ppt/media/image2.png" ContentType="image/pn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079000" y="1604520"/>
            <a:ext cx="4984920" cy="3977280"/>
          </a:xfrm>
          <a:prstGeom prst="rect">
            <a:avLst/>
          </a:prstGeom>
          <a:ln>
            <a:noFill/>
          </a:ln>
        </p:spPr>
      </p:pic>
      <p:pic>
        <p:nvPicPr>
          <p:cNvPr id="37"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4" name="" descr=""/>
          <p:cNvPicPr/>
          <p:nvPr/>
        </p:nvPicPr>
        <p:blipFill>
          <a:blip r:embed="rId2"/>
          <a:stretch/>
        </p:blipFill>
        <p:spPr>
          <a:xfrm>
            <a:off x="2079000" y="1604520"/>
            <a:ext cx="4984920" cy="3977280"/>
          </a:xfrm>
          <a:prstGeom prst="rect">
            <a:avLst/>
          </a:prstGeom>
          <a:ln>
            <a:noFill/>
          </a:ln>
        </p:spPr>
      </p:pic>
      <p:pic>
        <p:nvPicPr>
          <p:cNvPr id="75"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7750440" y="287280"/>
            <a:ext cx="923040" cy="1142280"/>
          </a:xfrm>
          <a:prstGeom prst="rect">
            <a:avLst/>
          </a:prstGeom>
          <a:ln>
            <a:noFill/>
          </a:ln>
        </p:spPr>
      </p:pic>
      <p:sp>
        <p:nvSpPr>
          <p:cNvPr id="1"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2" name="PlaceHolder 2"/>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Picture 6" descr=""/>
          <p:cNvPicPr/>
          <p:nvPr/>
        </p:nvPicPr>
        <p:blipFill>
          <a:blip r:embed="rId2"/>
          <a:stretch/>
        </p:blipFill>
        <p:spPr>
          <a:xfrm>
            <a:off x="7750440" y="287280"/>
            <a:ext cx="923040" cy="1142280"/>
          </a:xfrm>
          <a:prstGeom prst="rect">
            <a:avLst/>
          </a:prstGeom>
          <a:ln>
            <a:noFill/>
          </a:ln>
        </p:spPr>
      </p:pic>
      <p:sp>
        <p:nvSpPr>
          <p:cNvPr id="39"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40" name="PlaceHolder 2"/>
          <p:cNvSpPr>
            <a:spLocks noGrp="1"/>
          </p:cNvSpPr>
          <p:nvPr>
            <p:ph type="title"/>
          </p:nvPr>
        </p:nvSpPr>
        <p:spPr>
          <a:xfrm>
            <a:off x="457200" y="274680"/>
            <a:ext cx="7292520" cy="11422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7.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457200" y="199404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Chapter 5 – System Modeling</a:t>
            </a: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457200" y="3632040"/>
            <a:ext cx="8228880" cy="2493360"/>
          </a:xfrm>
          <a:prstGeom prst="rect">
            <a:avLst/>
          </a:prstGeom>
          <a:noFill/>
          <a:ln>
            <a:noFill/>
          </a:ln>
        </p:spPr>
        <p:style>
          <a:lnRef idx="0"/>
          <a:fillRef idx="0"/>
          <a:effectRef idx="0"/>
          <a:fontRef idx="minor"/>
        </p:style>
        <p:txBody>
          <a:bodyPr lIns="90000" rIns="90000" tIns="45000" bIns="45000"/>
          <a:p>
            <a:pPr marL="343080" indent="-342360" algn="ctr">
              <a:lnSpc>
                <a:spcPct val="100000"/>
              </a:lnSpc>
            </a:pPr>
            <a:r>
              <a:rPr b="0" lang="en-IN" sz="2400" spc="-1" strike="noStrike">
                <a:solidFill>
                  <a:srgbClr val="46424d"/>
                </a:solidFill>
                <a:uFill>
                  <a:solidFill>
                    <a:srgbClr val="ffffff"/>
                  </a:solidFill>
                </a:uFill>
                <a:latin typeface="Arial"/>
                <a:ea typeface="ＭＳ Ｐゴシック"/>
              </a:rPr>
              <a:t>Lecture 1</a:t>
            </a:r>
            <a:endParaRPr b="0" lang="en-IN" sz="1800" spc="-1" strike="noStrike">
              <a:solidFill>
                <a:srgbClr val="000000"/>
              </a:solidFill>
              <a:uFill>
                <a:solidFill>
                  <a:srgbClr val="ffffff"/>
                </a:solidFill>
              </a:uFill>
              <a:latin typeface="Arial"/>
            </a:endParaRPr>
          </a:p>
        </p:txBody>
      </p:sp>
      <p:sp>
        <p:nvSpPr>
          <p:cNvPr id="7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AE28927-9912-4601-BAAC-812E50D95D4E}"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79"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The context of the MHC-PMS </a:t>
            </a:r>
            <a:endParaRPr b="0" lang="en-IN" sz="1800" spc="-1" strike="noStrike">
              <a:solidFill>
                <a:srgbClr val="000000"/>
              </a:solidFill>
              <a:uFill>
                <a:solidFill>
                  <a:srgbClr val="ffffff"/>
                </a:solidFill>
              </a:uFill>
              <a:latin typeface="Arial"/>
            </a:endParaRPr>
          </a:p>
        </p:txBody>
      </p:sp>
      <p:pic>
        <p:nvPicPr>
          <p:cNvPr id="113" name="Picture 3" descr=""/>
          <p:cNvPicPr/>
          <p:nvPr/>
        </p:nvPicPr>
        <p:blipFill>
          <a:blip r:embed="rId1"/>
          <a:stretch/>
        </p:blipFill>
        <p:spPr>
          <a:xfrm>
            <a:off x="2112480" y="2046960"/>
            <a:ext cx="4760280" cy="2998440"/>
          </a:xfrm>
          <a:prstGeom prst="rect">
            <a:avLst/>
          </a:prstGeom>
          <a:ln>
            <a:noFill/>
          </a:ln>
        </p:spPr>
      </p:pic>
      <p:sp>
        <p:nvSpPr>
          <p:cNvPr id="114"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3B44448-B6E6-4E99-BB01-34704D44A12B}"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15"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Process perspective</a:t>
            </a:r>
            <a:endParaRPr b="0" lang="en-IN" sz="1800" spc="-1" strike="noStrike">
              <a:solidFill>
                <a:srgbClr val="000000"/>
              </a:solidFill>
              <a:uFill>
                <a:solidFill>
                  <a:srgbClr val="ffffff"/>
                </a:solidFill>
              </a:uFill>
              <a:latin typeface="Arial"/>
            </a:endParaRPr>
          </a:p>
        </p:txBody>
      </p:sp>
      <p:sp>
        <p:nvSpPr>
          <p:cNvPr id="11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Context models simply show the other systems in the environment, not how the system being developed is used in that environment.</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Process models reveal how the system being developed is used in broader business processes.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UML activity diagrams may be used to define business process models.</a:t>
            </a:r>
            <a:endParaRPr b="0" lang="en-IN" sz="1800" spc="-1" strike="noStrike">
              <a:solidFill>
                <a:srgbClr val="000000"/>
              </a:solidFill>
              <a:uFill>
                <a:solidFill>
                  <a:srgbClr val="ffffff"/>
                </a:solidFill>
              </a:uFill>
              <a:latin typeface="Arial"/>
            </a:endParaRPr>
          </a:p>
        </p:txBody>
      </p:sp>
      <p:sp>
        <p:nvSpPr>
          <p:cNvPr id="11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715D8D7-9952-49E7-8D38-BD08EBA113CE}"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19"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Process model of involuntary detention </a:t>
            </a:r>
            <a:endParaRPr b="0" lang="en-IN" sz="1800" spc="-1" strike="noStrike">
              <a:solidFill>
                <a:srgbClr val="000000"/>
              </a:solidFill>
              <a:uFill>
                <a:solidFill>
                  <a:srgbClr val="ffffff"/>
                </a:solidFill>
              </a:uFill>
              <a:latin typeface="Arial"/>
            </a:endParaRPr>
          </a:p>
        </p:txBody>
      </p:sp>
      <p:pic>
        <p:nvPicPr>
          <p:cNvPr id="121" name="Picture 3" descr=""/>
          <p:cNvPicPr/>
          <p:nvPr/>
        </p:nvPicPr>
        <p:blipFill>
          <a:blip r:embed="rId1"/>
          <a:stretch/>
        </p:blipFill>
        <p:spPr>
          <a:xfrm>
            <a:off x="1110600" y="1968480"/>
            <a:ext cx="7031880" cy="3625920"/>
          </a:xfrm>
          <a:prstGeom prst="rect">
            <a:avLst/>
          </a:prstGeom>
          <a:ln>
            <a:noFill/>
          </a:ln>
        </p:spPr>
      </p:pic>
      <p:sp>
        <p:nvSpPr>
          <p:cNvPr id="122"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45574E1-090A-4FE8-AC8C-7BBB2141E4EF}"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Interaction models</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Modeling user interaction is important as it helps to identify user requirements.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Modeling system-to-system interaction highlights the communication problems that may arise.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Modeling component interaction helps us understand if a proposed system structure is likely to deliver the required system performance and dependability.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Use case diagrams and sequence diagrams may be used for interaction modeling.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2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83251A0-DCED-45ED-BE10-8065225227B4}"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27"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Use case modeling</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Use cases were developed originally to support requirements elicitation and now incorporated into the UML.</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Each use case represents a discrete task that involves external interaction with a system.</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Actors in a use case may be people or other systems.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Represented diagramatically to provide an overview of the use case and in a more detailed textual form.</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57ADADB-2603-41DA-8CB9-865687C369DC}"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31"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Transfer-data use case </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 use case in the MHC-PMS</a:t>
            </a:r>
            <a:endParaRPr b="0" lang="en-IN" sz="1800" spc="-1" strike="noStrike">
              <a:solidFill>
                <a:srgbClr val="000000"/>
              </a:solidFill>
              <a:uFill>
                <a:solidFill>
                  <a:srgbClr val="ffffff"/>
                </a:solidFill>
              </a:uFill>
              <a:latin typeface="Arial"/>
            </a:endParaRPr>
          </a:p>
        </p:txBody>
      </p:sp>
      <p:pic>
        <p:nvPicPr>
          <p:cNvPr id="134" name="Picture 3" descr=""/>
          <p:cNvPicPr/>
          <p:nvPr/>
        </p:nvPicPr>
        <p:blipFill>
          <a:blip r:embed="rId1"/>
          <a:stretch/>
        </p:blipFill>
        <p:spPr>
          <a:xfrm>
            <a:off x="866880" y="3259800"/>
            <a:ext cx="7486200" cy="1214280"/>
          </a:xfrm>
          <a:prstGeom prst="rect">
            <a:avLst/>
          </a:prstGeom>
          <a:ln>
            <a:noFill/>
          </a:ln>
        </p:spPr>
      </p:pic>
      <p:sp>
        <p:nvSpPr>
          <p:cNvPr id="13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1CD5C14-238E-4A5B-BCA1-366159D8E273}"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36"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Tabular description of the ‘Transfer data’ use-case </a:t>
            </a:r>
            <a:endParaRPr b="0" lang="en-IN" sz="1800" spc="-1" strike="noStrike">
              <a:solidFill>
                <a:srgbClr val="000000"/>
              </a:solidFill>
              <a:uFill>
                <a:solidFill>
                  <a:srgbClr val="ffffff"/>
                </a:solidFill>
              </a:uFill>
              <a:latin typeface="Arial"/>
            </a:endParaRPr>
          </a:p>
        </p:txBody>
      </p:sp>
      <p:graphicFrame>
        <p:nvGraphicFramePr>
          <p:cNvPr id="138" name="Table 2"/>
          <p:cNvGraphicFramePr/>
          <p:nvPr/>
        </p:nvGraphicFramePr>
        <p:xfrm>
          <a:off x="909720" y="1866960"/>
          <a:ext cx="7205040" cy="3162240"/>
        </p:xfrm>
        <a:graphic>
          <a:graphicData uri="http://schemas.openxmlformats.org/drawingml/2006/table">
            <a:tbl>
              <a:tblPr/>
              <a:tblGrid>
                <a:gridCol w="1935000"/>
                <a:gridCol w="5270400"/>
              </a:tblGrid>
              <a:tr h="317520">
                <a:tc gridSpan="2">
                  <a:txBody>
                    <a:bodyPr lIns="68400" rIns="68400"/>
                    <a:p>
                      <a:pPr algn="just">
                        <a:lnSpc>
                          <a:spcPct val="100000"/>
                        </a:lnSpc>
                      </a:pPr>
                      <a:r>
                        <a:rPr b="1" lang="en-IN" sz="1600" spc="-1" strike="noStrike">
                          <a:solidFill>
                            <a:srgbClr val="000000"/>
                          </a:solidFill>
                          <a:uFill>
                            <a:solidFill>
                              <a:srgbClr val="ffffff"/>
                            </a:solidFill>
                          </a:uFill>
                          <a:latin typeface="Arial"/>
                          <a:ea typeface="Times New Roman"/>
                        </a:rPr>
                        <a:t>MHC-PMS: Transfer data</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cPr>
                    <a:solidFill>
                      <a:srgbClr val="729fcf"/>
                    </a:solidFill>
                  </a:tcPr>
                </a:tc>
              </a:tr>
              <a:tr h="317520">
                <a:tc>
                  <a:txBody>
                    <a:bodyPr lIns="68400" rIns="68400"/>
                    <a:p>
                      <a:pPr algn="just">
                        <a:lnSpc>
                          <a:spcPct val="100000"/>
                        </a:lnSpc>
                      </a:pPr>
                      <a:r>
                        <a:rPr b="0" lang="en-IN" sz="1600" spc="-1" strike="noStrike">
                          <a:solidFill>
                            <a:srgbClr val="000000"/>
                          </a:solidFill>
                          <a:uFill>
                            <a:solidFill>
                              <a:srgbClr val="ffffff"/>
                            </a:solidFill>
                          </a:uFill>
                          <a:latin typeface="Arial"/>
                          <a:ea typeface="Times New Roman"/>
                        </a:rPr>
                        <a:t>Actors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lIns="68400" rIns="68400"/>
                    <a:p>
                      <a:pPr algn="just">
                        <a:lnSpc>
                          <a:spcPct val="100000"/>
                        </a:lnSpc>
                      </a:pPr>
                      <a:r>
                        <a:rPr b="0" lang="en-IN" sz="1600" spc="-1" strike="noStrike">
                          <a:solidFill>
                            <a:srgbClr val="000000"/>
                          </a:solidFill>
                          <a:uFill>
                            <a:solidFill>
                              <a:srgbClr val="ffffff"/>
                            </a:solidFill>
                          </a:uFill>
                          <a:latin typeface="Arial"/>
                          <a:ea typeface="Times New Roman"/>
                        </a:rPr>
                        <a:t>Medical receptionist, patient records system (PRS)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1446120">
                <a:tc>
                  <a:txBody>
                    <a:bodyPr lIns="68400" rIns="68400"/>
                    <a:p>
                      <a:pPr algn="just">
                        <a:lnSpc>
                          <a:spcPct val="100000"/>
                        </a:lnSpc>
                      </a:pPr>
                      <a:r>
                        <a:rPr b="0" lang="en-IN" sz="1600" spc="-1" strike="noStrike">
                          <a:solidFill>
                            <a:srgbClr val="000000"/>
                          </a:solidFill>
                          <a:uFill>
                            <a:solidFill>
                              <a:srgbClr val="ffffff"/>
                            </a:solidFill>
                          </a:uFill>
                          <a:latin typeface="Arial"/>
                          <a:ea typeface="Times New Roman"/>
                        </a:rPr>
                        <a:t>Description</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68400" rIns="68400"/>
                    <a:p>
                      <a:pPr algn="just">
                        <a:lnSpc>
                          <a:spcPct val="100000"/>
                        </a:lnSpc>
                      </a:pPr>
                      <a:r>
                        <a:rPr b="0" lang="en-IN" sz="1600" spc="-1" strike="noStrike">
                          <a:solidFill>
                            <a:srgbClr val="000000"/>
                          </a:solidFill>
                          <a:uFill>
                            <a:solidFill>
                              <a:srgbClr val="ffffff"/>
                            </a:solidFill>
                          </a:uFill>
                          <a:latin typeface="Arial"/>
                          <a:ea typeface="Times New Roman"/>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17520">
                <a:tc>
                  <a:txBody>
                    <a:bodyPr lIns="68400" rIns="68400"/>
                    <a:p>
                      <a:pPr algn="just">
                        <a:lnSpc>
                          <a:spcPct val="100000"/>
                        </a:lnSpc>
                      </a:pPr>
                      <a:r>
                        <a:rPr b="0" lang="en-IN" sz="1600" spc="-1" strike="noStrike">
                          <a:solidFill>
                            <a:srgbClr val="000000"/>
                          </a:solidFill>
                          <a:uFill>
                            <a:solidFill>
                              <a:srgbClr val="ffffff"/>
                            </a:solidFill>
                          </a:uFill>
                          <a:latin typeface="Arial"/>
                          <a:ea typeface="Times New Roman"/>
                        </a:rPr>
                        <a:t>Data</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68400" rIns="68400"/>
                    <a:p>
                      <a:pPr algn="just">
                        <a:lnSpc>
                          <a:spcPct val="100000"/>
                        </a:lnSpc>
                      </a:pPr>
                      <a:r>
                        <a:rPr b="0" lang="en-IN" sz="1600" spc="-1" strike="noStrike">
                          <a:solidFill>
                            <a:srgbClr val="000000"/>
                          </a:solidFill>
                          <a:uFill>
                            <a:solidFill>
                              <a:srgbClr val="ffffff"/>
                            </a:solidFill>
                          </a:uFill>
                          <a:latin typeface="Arial"/>
                          <a:ea typeface="Times New Roman"/>
                        </a:rPr>
                        <a:t>Patient’s personal information, treatment summary</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17520">
                <a:tc>
                  <a:txBody>
                    <a:bodyPr lIns="68400" rIns="68400"/>
                    <a:p>
                      <a:pPr algn="just">
                        <a:lnSpc>
                          <a:spcPct val="100000"/>
                        </a:lnSpc>
                      </a:pPr>
                      <a:r>
                        <a:rPr b="0" lang="en-IN" sz="1600" spc="-1" strike="noStrike">
                          <a:solidFill>
                            <a:srgbClr val="000000"/>
                          </a:solidFill>
                          <a:uFill>
                            <a:solidFill>
                              <a:srgbClr val="ffffff"/>
                            </a:solidFill>
                          </a:uFill>
                          <a:latin typeface="Arial"/>
                          <a:ea typeface="Times New Roman"/>
                        </a:rPr>
                        <a:t>Stimulus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68400" rIns="68400"/>
                    <a:p>
                      <a:pPr algn="just">
                        <a:lnSpc>
                          <a:spcPct val="100000"/>
                        </a:lnSpc>
                      </a:pPr>
                      <a:r>
                        <a:rPr b="0" lang="en-IN" sz="1600" spc="-1" strike="noStrike">
                          <a:solidFill>
                            <a:srgbClr val="000000"/>
                          </a:solidFill>
                          <a:uFill>
                            <a:solidFill>
                              <a:srgbClr val="ffffff"/>
                            </a:solidFill>
                          </a:uFill>
                          <a:latin typeface="Arial"/>
                          <a:ea typeface="Times New Roman"/>
                        </a:rPr>
                        <a:t>User command issued by medical receptionist</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17520">
                <a:tc>
                  <a:txBody>
                    <a:bodyPr lIns="68400" rIns="68400"/>
                    <a:p>
                      <a:pPr algn="just">
                        <a:lnSpc>
                          <a:spcPct val="100000"/>
                        </a:lnSpc>
                      </a:pPr>
                      <a:r>
                        <a:rPr b="0" lang="en-IN" sz="1600" spc="-1" strike="noStrike">
                          <a:solidFill>
                            <a:srgbClr val="000000"/>
                          </a:solidFill>
                          <a:uFill>
                            <a:solidFill>
                              <a:srgbClr val="ffffff"/>
                            </a:solidFill>
                          </a:uFill>
                          <a:latin typeface="Arial"/>
                          <a:ea typeface="Times New Roman"/>
                        </a:rPr>
                        <a:t>Response</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68400" rIns="68400"/>
                    <a:p>
                      <a:pPr algn="just">
                        <a:lnSpc>
                          <a:spcPct val="100000"/>
                        </a:lnSpc>
                      </a:pPr>
                      <a:r>
                        <a:rPr b="0" lang="en-IN" sz="1600" spc="-1" strike="noStrike">
                          <a:solidFill>
                            <a:srgbClr val="000000"/>
                          </a:solidFill>
                          <a:uFill>
                            <a:solidFill>
                              <a:srgbClr val="ffffff"/>
                            </a:solidFill>
                          </a:uFill>
                          <a:latin typeface="Arial"/>
                          <a:ea typeface="Times New Roman"/>
                        </a:rPr>
                        <a:t>Confirmation that PRS has been updated</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768960">
                <a:tc>
                  <a:txBody>
                    <a:bodyPr lIns="68400" rIns="68400"/>
                    <a:p>
                      <a:pPr algn="just">
                        <a:lnSpc>
                          <a:spcPct val="100000"/>
                        </a:lnSpc>
                      </a:pPr>
                      <a:r>
                        <a:rPr b="0" lang="en-IN" sz="1600" spc="-1" strike="noStrike">
                          <a:solidFill>
                            <a:srgbClr val="000000"/>
                          </a:solidFill>
                          <a:uFill>
                            <a:solidFill>
                              <a:srgbClr val="ffffff"/>
                            </a:solidFill>
                          </a:uFill>
                          <a:latin typeface="Arial"/>
                          <a:ea typeface="Times New Roman"/>
                        </a:rPr>
                        <a:t>Comments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68400" rIns="68400"/>
                    <a:p>
                      <a:pPr algn="just">
                        <a:lnSpc>
                          <a:spcPct val="100000"/>
                        </a:lnSpc>
                      </a:pPr>
                      <a:r>
                        <a:rPr b="0" lang="en-IN" sz="1600" spc="-1" strike="noStrike">
                          <a:solidFill>
                            <a:srgbClr val="000000"/>
                          </a:solidFill>
                          <a:uFill>
                            <a:solidFill>
                              <a:srgbClr val="ffffff"/>
                            </a:solidFill>
                          </a:uFill>
                          <a:latin typeface="Arial"/>
                          <a:ea typeface="Times New Roman"/>
                        </a:rPr>
                        <a:t>The receptionist must have appropriate security permissions to access the patient information and the PRS.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bl>
          </a:graphicData>
        </a:graphic>
      </p:graphicFrame>
      <p:sp>
        <p:nvSpPr>
          <p:cNvPr id="13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99127CF-37D3-48D8-BAF0-7D8A7C39732E}"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40"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Use cases in the MHC-PMS involving the role ‘Medical Receptionist’ </a:t>
            </a:r>
            <a:endParaRPr b="0" lang="en-IN" sz="1800" spc="-1" strike="noStrike">
              <a:solidFill>
                <a:srgbClr val="000000"/>
              </a:solidFill>
              <a:uFill>
                <a:solidFill>
                  <a:srgbClr val="ffffff"/>
                </a:solidFill>
              </a:uFill>
              <a:latin typeface="Arial"/>
            </a:endParaRPr>
          </a:p>
        </p:txBody>
      </p:sp>
      <p:pic>
        <p:nvPicPr>
          <p:cNvPr id="142" name="Picture 3" descr=""/>
          <p:cNvPicPr/>
          <p:nvPr/>
        </p:nvPicPr>
        <p:blipFill>
          <a:blip r:embed="rId1"/>
          <a:stretch/>
        </p:blipFill>
        <p:spPr>
          <a:xfrm>
            <a:off x="2279520" y="1747800"/>
            <a:ext cx="4450680" cy="4794840"/>
          </a:xfrm>
          <a:prstGeom prst="rect">
            <a:avLst/>
          </a:prstGeom>
          <a:ln>
            <a:noFill/>
          </a:ln>
        </p:spPr>
      </p:pic>
      <p:sp>
        <p:nvSpPr>
          <p:cNvPr id="143"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FA25E26-DC07-4F8D-A97B-8F1B7D7E1748}"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44"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Sequence diagrams</a:t>
            </a:r>
            <a:endParaRPr b="0" lang="en-IN" sz="1800" spc="-1" strike="noStrike">
              <a:solidFill>
                <a:srgbClr val="000000"/>
              </a:solidFill>
              <a:uFill>
                <a:solidFill>
                  <a:srgbClr val="ffffff"/>
                </a:solidFill>
              </a:uFill>
              <a:latin typeface="Arial"/>
            </a:endParaRPr>
          </a:p>
        </p:txBody>
      </p:sp>
      <p:sp>
        <p:nvSpPr>
          <p:cNvPr id="14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Sequence diagrams are part of the UML and are used to model the interactions between the actors and the objects within a system.</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 sequence diagram shows the sequence of interactions that take place during a particular use case or use case instance.</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The objects and actors involved are listed along the top of the diagram, with a dotted line drawn vertically from these.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Interactions between objects are indicated by annotated arrows.  </a:t>
            </a:r>
            <a:endParaRPr b="0" lang="en-IN" sz="1800" spc="-1" strike="noStrike">
              <a:solidFill>
                <a:srgbClr val="000000"/>
              </a:solidFill>
              <a:uFill>
                <a:solidFill>
                  <a:srgbClr val="ffffff"/>
                </a:solidFill>
              </a:uFill>
              <a:latin typeface="Arial"/>
            </a:endParaRPr>
          </a:p>
        </p:txBody>
      </p:sp>
      <p:sp>
        <p:nvSpPr>
          <p:cNvPr id="14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F192B1D-CA8F-4BA7-8216-45D0B3952719}"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48"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Sequence diagram for View patient information </a:t>
            </a:r>
            <a:endParaRPr b="0" lang="en-IN" sz="1800" spc="-1" strike="noStrike">
              <a:solidFill>
                <a:srgbClr val="000000"/>
              </a:solidFill>
              <a:uFill>
                <a:solidFill>
                  <a:srgbClr val="ffffff"/>
                </a:solidFill>
              </a:uFill>
              <a:latin typeface="Arial"/>
            </a:endParaRPr>
          </a:p>
        </p:txBody>
      </p:sp>
      <p:pic>
        <p:nvPicPr>
          <p:cNvPr id="150" name="Picture 3" descr=""/>
          <p:cNvPicPr/>
          <p:nvPr/>
        </p:nvPicPr>
        <p:blipFill>
          <a:blip r:embed="rId1"/>
          <a:stretch/>
        </p:blipFill>
        <p:spPr>
          <a:xfrm>
            <a:off x="1530360" y="1727280"/>
            <a:ext cx="6455160" cy="4380840"/>
          </a:xfrm>
          <a:prstGeom prst="rect">
            <a:avLst/>
          </a:prstGeom>
          <a:ln>
            <a:noFill/>
          </a:ln>
        </p:spPr>
      </p:pic>
      <p:sp>
        <p:nvSpPr>
          <p:cNvPr id="15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50268DE-6246-4BF3-8478-E9CB6275C26B}"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52"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Topics covered</a:t>
            </a: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Context models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Interaction models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Structural models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Behavioral models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Model-driven engineering </a:t>
            </a:r>
            <a:endParaRPr b="0" lang="en-IN" sz="1800" spc="-1" strike="noStrike">
              <a:solidFill>
                <a:srgbClr val="000000"/>
              </a:solidFill>
              <a:uFill>
                <a:solidFill>
                  <a:srgbClr val="ffffff"/>
                </a:solidFill>
              </a:uFill>
              <a:latin typeface="Arial"/>
            </a:endParaRPr>
          </a:p>
        </p:txBody>
      </p:sp>
      <p:sp>
        <p:nvSpPr>
          <p:cNvPr id="8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EB15426-6ED4-4727-975E-1770DD61F77F}"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83"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Structural models</a:t>
            </a:r>
            <a:endParaRPr b="0" lang="en-IN" sz="1800" spc="-1" strike="noStrike">
              <a:solidFill>
                <a:srgbClr val="000000"/>
              </a:solidFill>
              <a:uFill>
                <a:solidFill>
                  <a:srgbClr val="ffffff"/>
                </a:solidFill>
              </a:uFill>
              <a:latin typeface="Arial"/>
            </a:endParaRPr>
          </a:p>
        </p:txBody>
      </p:sp>
      <p:sp>
        <p:nvSpPr>
          <p:cNvPr id="15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Structural models of software display the organization of a system in terms of the components that make up that system and their relationships.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Structural models may be static models, which show the structure of the system design, or dynamic models, which show the organization of the system when it is executing.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You create structural models of a system when you are discussing and designing the system architecture. </a:t>
            </a:r>
            <a:endParaRPr b="0" lang="en-IN" sz="1800" spc="-1" strike="noStrike">
              <a:solidFill>
                <a:srgbClr val="000000"/>
              </a:solidFill>
              <a:uFill>
                <a:solidFill>
                  <a:srgbClr val="ffffff"/>
                </a:solidFill>
              </a:uFill>
              <a:latin typeface="Arial"/>
            </a:endParaRPr>
          </a:p>
        </p:txBody>
      </p:sp>
      <p:sp>
        <p:nvSpPr>
          <p:cNvPr id="15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9A70183-B0DE-43F2-BE38-ADD795813CDC}"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56"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Class diagrams</a:t>
            </a:r>
            <a:endParaRPr b="0" lang="en-IN" sz="1800" spc="-1" strike="noStrike">
              <a:solidFill>
                <a:srgbClr val="000000"/>
              </a:solidFill>
              <a:uFill>
                <a:solidFill>
                  <a:srgbClr val="ffffff"/>
                </a:solidFill>
              </a:uFill>
              <a:latin typeface="Arial"/>
            </a:endParaRPr>
          </a:p>
        </p:txBody>
      </p:sp>
      <p:sp>
        <p:nvSpPr>
          <p:cNvPr id="15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Class diagrams are used when developing an object-oriented system model to show the classes in a system and the associations between these classes.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An object class can be thought of as a general definition of one kind of system object.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An association is a link between classes that indicates that there is some relationship between these classes.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When you are developing models during the early stages of the software engineering process, objects represent something in the real world, such as a patient, a prescription, doctor, etc. </a:t>
            </a:r>
            <a:endParaRPr b="0" lang="en-IN" sz="1800" spc="-1" strike="noStrike">
              <a:solidFill>
                <a:srgbClr val="000000"/>
              </a:solidFill>
              <a:uFill>
                <a:solidFill>
                  <a:srgbClr val="ffffff"/>
                </a:solidFill>
              </a:uFill>
              <a:latin typeface="Arial"/>
            </a:endParaRPr>
          </a:p>
        </p:txBody>
      </p:sp>
      <p:sp>
        <p:nvSpPr>
          <p:cNvPr id="15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B3E362F-3BA7-4DC8-90F0-68230ED5785E}"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60"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UML classes and association </a:t>
            </a:r>
            <a:endParaRPr b="0" lang="en-IN" sz="1800" spc="-1" strike="noStrike">
              <a:solidFill>
                <a:srgbClr val="000000"/>
              </a:solidFill>
              <a:uFill>
                <a:solidFill>
                  <a:srgbClr val="ffffff"/>
                </a:solidFill>
              </a:uFill>
              <a:latin typeface="Arial"/>
            </a:endParaRPr>
          </a:p>
        </p:txBody>
      </p:sp>
      <p:pic>
        <p:nvPicPr>
          <p:cNvPr id="162" name="Picture 3" descr=""/>
          <p:cNvPicPr/>
          <p:nvPr/>
        </p:nvPicPr>
        <p:blipFill>
          <a:blip r:embed="rId1"/>
          <a:stretch/>
        </p:blipFill>
        <p:spPr>
          <a:xfrm>
            <a:off x="2076480" y="3060720"/>
            <a:ext cx="5311440" cy="951840"/>
          </a:xfrm>
          <a:prstGeom prst="rect">
            <a:avLst/>
          </a:prstGeom>
          <a:ln>
            <a:noFill/>
          </a:ln>
        </p:spPr>
      </p:pic>
      <p:sp>
        <p:nvSpPr>
          <p:cNvPr id="163"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87C0F38-5F96-4499-AD11-1EF8348BDCAC}"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64"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The Consultation class </a:t>
            </a:r>
            <a:endParaRPr b="0" lang="en-IN" sz="1800" spc="-1" strike="noStrike">
              <a:solidFill>
                <a:srgbClr val="000000"/>
              </a:solidFill>
              <a:uFill>
                <a:solidFill>
                  <a:srgbClr val="ffffff"/>
                </a:solidFill>
              </a:uFill>
              <a:latin typeface="Arial"/>
            </a:endParaRPr>
          </a:p>
        </p:txBody>
      </p:sp>
      <p:pic>
        <p:nvPicPr>
          <p:cNvPr id="166" name="Picture 3" descr=""/>
          <p:cNvPicPr/>
          <p:nvPr/>
        </p:nvPicPr>
        <p:blipFill>
          <a:blip r:embed="rId1"/>
          <a:stretch/>
        </p:blipFill>
        <p:spPr>
          <a:xfrm>
            <a:off x="3263760" y="1727280"/>
            <a:ext cx="2653560" cy="4549680"/>
          </a:xfrm>
          <a:prstGeom prst="rect">
            <a:avLst/>
          </a:prstGeom>
          <a:ln>
            <a:noFill/>
          </a:ln>
        </p:spPr>
      </p:pic>
      <p:sp>
        <p:nvSpPr>
          <p:cNvPr id="167"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E43A939-13F2-4CE4-9CA3-189FE118A172}"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6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Key points</a:t>
            </a:r>
            <a:endParaRPr b="0" lang="en-IN" sz="1800" spc="-1" strike="noStrike">
              <a:solidFill>
                <a:srgbClr val="000000"/>
              </a:solidFill>
              <a:uFill>
                <a:solidFill>
                  <a:srgbClr val="ffffff"/>
                </a:solidFill>
              </a:uFill>
              <a:latin typeface="Arial"/>
            </a:endParaRPr>
          </a:p>
        </p:txBody>
      </p:sp>
      <p:sp>
        <p:nvSpPr>
          <p:cNvPr id="17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A model is an abstract view of a system that ignores system details. Complementary system models can be developed to show the system’s context, interactions, structure and behavior.</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Context models show how a system that is being modeled is positioned in an environment with other systems and processes.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Structural models show the organization and architecture of a system. Class diagrams are used to define the static structure of classes in a system and their associations.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71"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
        <p:nvSpPr>
          <p:cNvPr id="172"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7A2D9E2-A6CA-4DA9-A4B7-1737F48A70F9}"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457200" y="199404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Chapter 5 – System Modeling</a:t>
            </a:r>
            <a:endParaRPr b="0" lang="en-IN" sz="1800" spc="-1" strike="noStrike">
              <a:solidFill>
                <a:srgbClr val="000000"/>
              </a:solidFill>
              <a:uFill>
                <a:solidFill>
                  <a:srgbClr val="ffffff"/>
                </a:solidFill>
              </a:uFill>
              <a:latin typeface="Arial"/>
            </a:endParaRPr>
          </a:p>
        </p:txBody>
      </p:sp>
      <p:sp>
        <p:nvSpPr>
          <p:cNvPr id="174" name="CustomShape 2"/>
          <p:cNvSpPr/>
          <p:nvPr/>
        </p:nvSpPr>
        <p:spPr>
          <a:xfrm>
            <a:off x="457200" y="3632040"/>
            <a:ext cx="8228880" cy="2493360"/>
          </a:xfrm>
          <a:prstGeom prst="rect">
            <a:avLst/>
          </a:prstGeom>
          <a:noFill/>
          <a:ln>
            <a:noFill/>
          </a:ln>
        </p:spPr>
        <p:style>
          <a:lnRef idx="0"/>
          <a:fillRef idx="0"/>
          <a:effectRef idx="0"/>
          <a:fontRef idx="minor"/>
        </p:style>
        <p:txBody>
          <a:bodyPr lIns="90000" rIns="90000" tIns="45000" bIns="45000"/>
          <a:p>
            <a:pPr marL="343080" indent="-342360" algn="ctr">
              <a:lnSpc>
                <a:spcPct val="100000"/>
              </a:lnSpc>
            </a:pPr>
            <a:r>
              <a:rPr b="0" lang="en-IN" sz="2400" spc="-1" strike="noStrike">
                <a:solidFill>
                  <a:srgbClr val="46424d"/>
                </a:solidFill>
                <a:uFill>
                  <a:solidFill>
                    <a:srgbClr val="ffffff"/>
                  </a:solidFill>
                </a:uFill>
                <a:latin typeface="Arial"/>
                <a:ea typeface="ＭＳ Ｐゴシック"/>
              </a:rPr>
              <a:t>Lecture 2</a:t>
            </a:r>
            <a:endParaRPr b="0" lang="en-IN" sz="1800" spc="-1" strike="noStrike">
              <a:solidFill>
                <a:srgbClr val="000000"/>
              </a:solidFill>
              <a:uFill>
                <a:solidFill>
                  <a:srgbClr val="ffffff"/>
                </a:solidFill>
              </a:uFill>
              <a:latin typeface="Arial"/>
            </a:endParaRPr>
          </a:p>
        </p:txBody>
      </p:sp>
      <p:sp>
        <p:nvSpPr>
          <p:cNvPr id="17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3F65787-46D5-4BF6-8D4D-1E1388A7709E}"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76"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Generalization</a:t>
            </a:r>
            <a:endParaRPr b="0" lang="en-IN" sz="1800" spc="-1" strike="noStrike">
              <a:solidFill>
                <a:srgbClr val="000000"/>
              </a:solidFill>
              <a:uFill>
                <a:solidFill>
                  <a:srgbClr val="ffffff"/>
                </a:solidFill>
              </a:uFill>
              <a:latin typeface="Arial"/>
            </a:endParaRPr>
          </a:p>
        </p:txBody>
      </p:sp>
      <p:sp>
        <p:nvSpPr>
          <p:cNvPr id="17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Generalization is an everyday technique that we use to manage complexity.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Rather than learn the detailed characteristics of every entity that we experience, we place these entities in more general classes (animals, cars, houses, etc.) and learn the characteristics of these classes.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This allows us to infer that different members of these classes have some common characteristics e.g. squirrels and rats are rodents. </a:t>
            </a:r>
            <a:endParaRPr b="0" lang="en-IN" sz="1800" spc="-1" strike="noStrike">
              <a:solidFill>
                <a:srgbClr val="000000"/>
              </a:solidFill>
              <a:uFill>
                <a:solidFill>
                  <a:srgbClr val="ffffff"/>
                </a:solidFill>
              </a:uFill>
              <a:latin typeface="Arial"/>
            </a:endParaRPr>
          </a:p>
        </p:txBody>
      </p:sp>
      <p:sp>
        <p:nvSpPr>
          <p:cNvPr id="179"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
        <p:nvSpPr>
          <p:cNvPr id="180"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F042EA0-AE0F-409E-A8AE-23A283EC4F3E}"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Generalization</a:t>
            </a:r>
            <a:endParaRPr b="0" lang="en-IN" sz="1800" spc="-1" strike="noStrike">
              <a:solidFill>
                <a:srgbClr val="000000"/>
              </a:solidFill>
              <a:uFill>
                <a:solidFill>
                  <a:srgbClr val="ffffff"/>
                </a:solidFill>
              </a:uFill>
              <a:latin typeface="Arial"/>
            </a:endParaRPr>
          </a:p>
        </p:txBody>
      </p:sp>
      <p:sp>
        <p:nvSpPr>
          <p:cNvPr id="18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100" spc="-1" strike="noStrike">
                <a:solidFill>
                  <a:srgbClr val="46424d"/>
                </a:solidFill>
                <a:uFill>
                  <a:solidFill>
                    <a:srgbClr val="ffffff"/>
                  </a:solidFill>
                </a:uFill>
                <a:latin typeface="Arial"/>
                <a:ea typeface="ＭＳ Ｐゴシック"/>
              </a:rPr>
              <a:t>In modeling systems, it is often useful to examine the classes in a system to see if there is scope for generalization. If changes are proposed, then you do not have to look at all classes in the system to see if they are affected by the change.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100" spc="-1" strike="noStrike">
                <a:solidFill>
                  <a:srgbClr val="46424d"/>
                </a:solidFill>
                <a:uFill>
                  <a:solidFill>
                    <a:srgbClr val="ffffff"/>
                  </a:solidFill>
                </a:uFill>
                <a:latin typeface="Arial"/>
                <a:ea typeface="ＭＳ Ｐゴシック"/>
              </a:rPr>
              <a:t>In object-oriented languages, such as Java, generalization is implemented using the class inheritance mechanisms built into the language.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100" spc="-1" strike="noStrike">
                <a:solidFill>
                  <a:srgbClr val="46424d"/>
                </a:solidFill>
                <a:uFill>
                  <a:solidFill>
                    <a:srgbClr val="ffffff"/>
                  </a:solidFill>
                </a:uFill>
                <a:latin typeface="Arial"/>
                <a:ea typeface="ＭＳ Ｐゴシック"/>
              </a:rPr>
              <a:t>In a generalization, the attributes and operations associated with higher-level classes are also associated with the lower-level classes.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100" spc="-1" strike="noStrike">
                <a:solidFill>
                  <a:srgbClr val="46424d"/>
                </a:solidFill>
                <a:uFill>
                  <a:solidFill>
                    <a:srgbClr val="ffffff"/>
                  </a:solidFill>
                </a:uFill>
                <a:latin typeface="Arial"/>
                <a:ea typeface="ＭＳ Ｐゴシック"/>
              </a:rPr>
              <a:t> </a:t>
            </a:r>
            <a:r>
              <a:rPr b="0" lang="en-IN" sz="2100" spc="-1" strike="noStrike">
                <a:solidFill>
                  <a:srgbClr val="46424d"/>
                </a:solidFill>
                <a:uFill>
                  <a:solidFill>
                    <a:srgbClr val="ffffff"/>
                  </a:solidFill>
                </a:uFill>
                <a:latin typeface="Arial"/>
                <a:ea typeface="ＭＳ Ｐゴシック"/>
              </a:rPr>
              <a:t>The lower-level classes are subclasses inherit the attributes and operations from their superclasses. These lower-level classes then add more specific attributes and operations. </a:t>
            </a:r>
            <a:endParaRPr b="0" lang="en-IN" sz="1800" spc="-1" strike="noStrike">
              <a:solidFill>
                <a:srgbClr val="000000"/>
              </a:solidFill>
              <a:uFill>
                <a:solidFill>
                  <a:srgbClr val="ffffff"/>
                </a:solidFill>
              </a:uFill>
              <a:latin typeface="Arial"/>
            </a:endParaRPr>
          </a:p>
        </p:txBody>
      </p:sp>
      <p:sp>
        <p:nvSpPr>
          <p:cNvPr id="18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
        <p:nvSpPr>
          <p:cNvPr id="18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840770D-3850-44C0-BD2E-BF9E627E02AC}"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A generalization hierarchy </a:t>
            </a:r>
            <a:endParaRPr b="0" lang="en-IN" sz="1800" spc="-1" strike="noStrike">
              <a:solidFill>
                <a:srgbClr val="000000"/>
              </a:solidFill>
              <a:uFill>
                <a:solidFill>
                  <a:srgbClr val="ffffff"/>
                </a:solidFill>
              </a:uFill>
              <a:latin typeface="Arial"/>
            </a:endParaRPr>
          </a:p>
        </p:txBody>
      </p:sp>
      <p:pic>
        <p:nvPicPr>
          <p:cNvPr id="186" name="Picture 3" descr=""/>
          <p:cNvPicPr/>
          <p:nvPr/>
        </p:nvPicPr>
        <p:blipFill>
          <a:blip r:embed="rId1"/>
          <a:stretch/>
        </p:blipFill>
        <p:spPr>
          <a:xfrm>
            <a:off x="2374920" y="2133720"/>
            <a:ext cx="4494960" cy="3237840"/>
          </a:xfrm>
          <a:prstGeom prst="rect">
            <a:avLst/>
          </a:prstGeom>
          <a:ln>
            <a:noFill/>
          </a:ln>
        </p:spPr>
      </p:pic>
      <p:sp>
        <p:nvSpPr>
          <p:cNvPr id="187"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B3AAE03-9B0B-415F-B4A6-F1E1999D9442}"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88"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A generalization hierarchy with added detail </a:t>
            </a:r>
            <a:endParaRPr b="0" lang="en-IN" sz="1800" spc="-1" strike="noStrike">
              <a:solidFill>
                <a:srgbClr val="000000"/>
              </a:solidFill>
              <a:uFill>
                <a:solidFill>
                  <a:srgbClr val="ffffff"/>
                </a:solidFill>
              </a:uFill>
              <a:latin typeface="Arial"/>
            </a:endParaRPr>
          </a:p>
        </p:txBody>
      </p:sp>
      <p:pic>
        <p:nvPicPr>
          <p:cNvPr id="190" name="Picture 3" descr=""/>
          <p:cNvPicPr/>
          <p:nvPr/>
        </p:nvPicPr>
        <p:blipFill>
          <a:blip r:embed="rId1"/>
          <a:stretch/>
        </p:blipFill>
        <p:spPr>
          <a:xfrm>
            <a:off x="2432160" y="1879560"/>
            <a:ext cx="4576320" cy="3771360"/>
          </a:xfrm>
          <a:prstGeom prst="rect">
            <a:avLst/>
          </a:prstGeom>
          <a:ln>
            <a:noFill/>
          </a:ln>
        </p:spPr>
      </p:pic>
      <p:sp>
        <p:nvSpPr>
          <p:cNvPr id="19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5A7B2DF-CEF7-4F1A-8A4D-9D74D4B81FB8}"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92"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System modeling</a:t>
            </a:r>
            <a:endParaRPr b="0" lang="en-IN" sz="1800" spc="-1" strike="noStrike">
              <a:solidFill>
                <a:srgbClr val="000000"/>
              </a:solidFill>
              <a:uFill>
                <a:solidFill>
                  <a:srgbClr val="ffffff"/>
                </a:solidFill>
              </a:uFill>
              <a:latin typeface="Arial"/>
            </a:endParaRPr>
          </a:p>
        </p:txBody>
      </p:sp>
      <p:sp>
        <p:nvSpPr>
          <p:cNvPr id="8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System modeling is the process of developing abstract models of a system, with each model presenting a different view or perspective of that system.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System modeling has now come to mean representing a system using some kind of graphical notation, which is now almost always based on notations in the Unified Modeling Language (UML).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System modelling helps the analyst to understand the functionality of the system and models are used to communicate with customers.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8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4F38C53-F9D9-470E-B215-70EA6FC411E6}"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87"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457200" y="274680"/>
            <a:ext cx="7292520" cy="1142280"/>
          </a:xfrm>
          <a:prstGeom prst="rect">
            <a:avLst/>
          </a:prstGeom>
          <a:noFill/>
          <a:ln>
            <a:noFill/>
          </a:ln>
        </p:spPr>
        <p:style>
          <a:lnRef idx="0"/>
          <a:fillRef idx="0"/>
          <a:effectRef idx="0"/>
          <a:fontRef idx="minor"/>
        </p:style>
        <p:txBody>
          <a:bodyPr lIns="90360" rIns="90360" tIns="44280" bIns="44280" anchor="ctr"/>
          <a:p>
            <a:pPr>
              <a:lnSpc>
                <a:spcPct val="100000"/>
              </a:lnSpc>
            </a:pPr>
            <a:r>
              <a:rPr b="1" lang="en-IN" sz="2400" spc="-1" strike="noStrike">
                <a:solidFill>
                  <a:srgbClr val="46424d"/>
                </a:solidFill>
                <a:uFill>
                  <a:solidFill>
                    <a:srgbClr val="ffffff"/>
                  </a:solidFill>
                </a:uFill>
                <a:latin typeface="Arial"/>
                <a:ea typeface="ＭＳ Ｐゴシック"/>
              </a:rPr>
              <a:t>Object class aggregation models</a:t>
            </a:r>
            <a:endParaRPr b="0" lang="en-IN" sz="1800" spc="-1" strike="noStrike">
              <a:solidFill>
                <a:srgbClr val="000000"/>
              </a:solidFill>
              <a:uFill>
                <a:solidFill>
                  <a:srgbClr val="ffffff"/>
                </a:solidFill>
              </a:uFill>
              <a:latin typeface="Arial"/>
            </a:endParaRPr>
          </a:p>
        </p:txBody>
      </p:sp>
      <p:sp>
        <p:nvSpPr>
          <p:cNvPr id="194"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360" rIns="90360" tIns="44280" bIns="44280"/>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An aggregation model shows how classes that are collections are composed of other classes.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Aggregation models are similar to the part-of relationship in semantic data models. </a:t>
            </a:r>
            <a:endParaRPr b="0" lang="en-IN" sz="1800" spc="-1" strike="noStrike">
              <a:solidFill>
                <a:srgbClr val="000000"/>
              </a:solidFill>
              <a:uFill>
                <a:solidFill>
                  <a:srgbClr val="ffffff"/>
                </a:solidFill>
              </a:uFill>
              <a:latin typeface="Arial"/>
            </a:endParaRPr>
          </a:p>
        </p:txBody>
      </p:sp>
      <p:sp>
        <p:nvSpPr>
          <p:cNvPr id="19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CA8FAA3-2DB3-4A84-A9CB-AB0CC4CF9110}"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96"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The aggregation association </a:t>
            </a:r>
            <a:endParaRPr b="0" lang="en-IN" sz="1800" spc="-1" strike="noStrike">
              <a:solidFill>
                <a:srgbClr val="000000"/>
              </a:solidFill>
              <a:uFill>
                <a:solidFill>
                  <a:srgbClr val="ffffff"/>
                </a:solidFill>
              </a:uFill>
              <a:latin typeface="Arial"/>
            </a:endParaRPr>
          </a:p>
        </p:txBody>
      </p:sp>
      <p:pic>
        <p:nvPicPr>
          <p:cNvPr id="198" name="Picture 3" descr=""/>
          <p:cNvPicPr/>
          <p:nvPr/>
        </p:nvPicPr>
        <p:blipFill>
          <a:blip r:embed="rId1"/>
          <a:stretch/>
        </p:blipFill>
        <p:spPr>
          <a:xfrm>
            <a:off x="2425680" y="2540160"/>
            <a:ext cx="4198680" cy="2361600"/>
          </a:xfrm>
          <a:prstGeom prst="rect">
            <a:avLst/>
          </a:prstGeom>
          <a:ln>
            <a:noFill/>
          </a:ln>
        </p:spPr>
      </p:pic>
      <p:sp>
        <p:nvSpPr>
          <p:cNvPr id="199"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33E3747-17AB-4DCA-9B73-4ECA50685789}"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00"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Behavioral models</a:t>
            </a:r>
            <a:endParaRPr b="0" lang="en-IN" sz="1800" spc="-1" strike="noStrike">
              <a:solidFill>
                <a:srgbClr val="000000"/>
              </a:solidFill>
              <a:uFill>
                <a:solidFill>
                  <a:srgbClr val="ffffff"/>
                </a:solidFill>
              </a:uFill>
              <a:latin typeface="Arial"/>
            </a:endParaRPr>
          </a:p>
        </p:txBody>
      </p:sp>
      <p:sp>
        <p:nvSpPr>
          <p:cNvPr id="20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Behavioral models are models of the dynamic behavior of a system as it is executing. They show what happens or what is supposed to happen when a system responds to a stimulus from its environment.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You can think of these stimuli as being of two types:</a:t>
            </a:r>
            <a:endParaRPr b="0" lang="en-IN" sz="1800" spc="-1" strike="noStrike">
              <a:solidFill>
                <a:srgbClr val="000000"/>
              </a:solidFill>
              <a:uFill>
                <a:solidFill>
                  <a:srgbClr val="ffffff"/>
                </a:solidFill>
              </a:uFill>
              <a:latin typeface="Arial"/>
            </a:endParaRPr>
          </a:p>
          <a:p>
            <a:pPr lvl="1" marL="743040" indent="-285120">
              <a:lnSpc>
                <a:spcPct val="100000"/>
              </a:lnSpc>
              <a:buClr>
                <a:srgbClr val="ff0000"/>
              </a:buClr>
              <a:buFont typeface="Wingdings" charset="2"/>
              <a:buChar char=""/>
            </a:pPr>
            <a:r>
              <a:rPr b="0" lang="en-IN" sz="2000" spc="-1" strike="noStrike">
                <a:solidFill>
                  <a:srgbClr val="ff0000"/>
                </a:solidFill>
                <a:uFill>
                  <a:solidFill>
                    <a:srgbClr val="ffffff"/>
                  </a:solidFill>
                </a:uFill>
                <a:latin typeface="Arial"/>
                <a:ea typeface="ＭＳ Ｐゴシック"/>
              </a:rPr>
              <a:t>Data </a:t>
            </a:r>
            <a:r>
              <a:rPr b="0" lang="en-IN" sz="2000" spc="-1" strike="noStrike">
                <a:solidFill>
                  <a:srgbClr val="46424d"/>
                </a:solidFill>
                <a:uFill>
                  <a:solidFill>
                    <a:srgbClr val="ffffff"/>
                  </a:solidFill>
                </a:uFill>
                <a:latin typeface="Arial"/>
                <a:ea typeface="ＭＳ Ｐゴシック"/>
              </a:rPr>
              <a:t>Some data arrives that has to be processed by the system.</a:t>
            </a:r>
            <a:endParaRPr b="0" lang="en-IN" sz="1800" spc="-1" strike="noStrike">
              <a:solidFill>
                <a:srgbClr val="000000"/>
              </a:solidFill>
              <a:uFill>
                <a:solidFill>
                  <a:srgbClr val="ffffff"/>
                </a:solidFill>
              </a:uFill>
              <a:latin typeface="Arial"/>
            </a:endParaRPr>
          </a:p>
          <a:p>
            <a:pPr lvl="1" marL="743040" indent="-285120">
              <a:lnSpc>
                <a:spcPct val="100000"/>
              </a:lnSpc>
              <a:buClr>
                <a:srgbClr val="ff0000"/>
              </a:buClr>
              <a:buFont typeface="Wingdings" charset="2"/>
              <a:buChar char=""/>
            </a:pPr>
            <a:r>
              <a:rPr b="0" lang="en-IN" sz="2000" spc="-1" strike="noStrike">
                <a:solidFill>
                  <a:srgbClr val="ff0000"/>
                </a:solidFill>
                <a:uFill>
                  <a:solidFill>
                    <a:srgbClr val="ffffff"/>
                  </a:solidFill>
                </a:uFill>
                <a:latin typeface="Arial"/>
                <a:ea typeface="ＭＳ Ｐゴシック"/>
              </a:rPr>
              <a:t>Events </a:t>
            </a:r>
            <a:r>
              <a:rPr b="0" lang="en-IN" sz="2000" spc="-1" strike="noStrike">
                <a:solidFill>
                  <a:srgbClr val="46424d"/>
                </a:solidFill>
                <a:uFill>
                  <a:solidFill>
                    <a:srgbClr val="ffffff"/>
                  </a:solidFill>
                </a:uFill>
                <a:latin typeface="Arial"/>
                <a:ea typeface="ＭＳ Ｐゴシック"/>
              </a:rPr>
              <a:t>Some event happens that triggers system processing. Events may have associated data, although this is not always the case.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0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712122B-3F3E-44F2-969A-46CF0F82E2D2}"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04"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Data-driven modeling</a:t>
            </a:r>
            <a:endParaRPr b="0" lang="en-IN" sz="1800" spc="-1" strike="noStrike">
              <a:solidFill>
                <a:srgbClr val="000000"/>
              </a:solidFill>
              <a:uFill>
                <a:solidFill>
                  <a:srgbClr val="ffffff"/>
                </a:solidFill>
              </a:uFill>
              <a:latin typeface="Arial"/>
            </a:endParaRPr>
          </a:p>
        </p:txBody>
      </p:sp>
      <p:sp>
        <p:nvSpPr>
          <p:cNvPr id="20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Many business systems are data-processing systems that are primarily driven by data. They are controlled by the data input to the system, with relatively little external event processing.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Data-driven models show the sequence of actions involved in processing input data and generating an associated output.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They are particularly useful during the analysis of requirements as they can be used to show end-to-end processing in a system. </a:t>
            </a:r>
            <a:endParaRPr b="0" lang="en-IN" sz="1800" spc="-1" strike="noStrike">
              <a:solidFill>
                <a:srgbClr val="000000"/>
              </a:solidFill>
              <a:uFill>
                <a:solidFill>
                  <a:srgbClr val="ffffff"/>
                </a:solidFill>
              </a:uFill>
              <a:latin typeface="Arial"/>
            </a:endParaRPr>
          </a:p>
        </p:txBody>
      </p:sp>
      <p:sp>
        <p:nvSpPr>
          <p:cNvPr id="20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F341077-588D-4623-9DA0-98929C0D1687}"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08"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An activity model of the insulin pump’s operation </a:t>
            </a:r>
            <a:endParaRPr b="0" lang="en-IN" sz="1800" spc="-1" strike="noStrike">
              <a:solidFill>
                <a:srgbClr val="000000"/>
              </a:solidFill>
              <a:uFill>
                <a:solidFill>
                  <a:srgbClr val="ffffff"/>
                </a:solidFill>
              </a:uFill>
              <a:latin typeface="Arial"/>
            </a:endParaRPr>
          </a:p>
        </p:txBody>
      </p:sp>
      <p:pic>
        <p:nvPicPr>
          <p:cNvPr id="210" name="Picture 3" descr=""/>
          <p:cNvPicPr/>
          <p:nvPr/>
        </p:nvPicPr>
        <p:blipFill>
          <a:blip r:embed="rId1"/>
          <a:stretch/>
        </p:blipFill>
        <p:spPr>
          <a:xfrm>
            <a:off x="1035000" y="2355840"/>
            <a:ext cx="7214400" cy="2456640"/>
          </a:xfrm>
          <a:prstGeom prst="rect">
            <a:avLst/>
          </a:prstGeom>
          <a:ln>
            <a:noFill/>
          </a:ln>
        </p:spPr>
      </p:pic>
      <p:sp>
        <p:nvSpPr>
          <p:cNvPr id="21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F542182-8D29-4D61-A934-F3F1E4C6EB93}"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12"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Event-driven modeling</a:t>
            </a:r>
            <a:endParaRPr b="0" lang="en-IN" sz="1800" spc="-1" strike="noStrike">
              <a:solidFill>
                <a:srgbClr val="000000"/>
              </a:solidFill>
              <a:uFill>
                <a:solidFill>
                  <a:srgbClr val="ffffff"/>
                </a:solidFill>
              </a:uFill>
              <a:latin typeface="Arial"/>
            </a:endParaRPr>
          </a:p>
        </p:txBody>
      </p:sp>
      <p:sp>
        <p:nvSpPr>
          <p:cNvPr id="21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Real-time systems are often event-driven, with minimal data processing. For example, a landline phone switching system responds to events such as ‘receiver off hook’ by generating a dial tone.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Event-driven modeling shows how a system responds to external and internal events.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It is based on the assumption that a system has a finite number of states and that events (stimuli) may cause a transition from one state to another. </a:t>
            </a:r>
            <a:endParaRPr b="0" lang="en-IN" sz="1800" spc="-1" strike="noStrike">
              <a:solidFill>
                <a:srgbClr val="000000"/>
              </a:solidFill>
              <a:uFill>
                <a:solidFill>
                  <a:srgbClr val="ffffff"/>
                </a:solidFill>
              </a:uFill>
              <a:latin typeface="Arial"/>
            </a:endParaRPr>
          </a:p>
        </p:txBody>
      </p:sp>
      <p:sp>
        <p:nvSpPr>
          <p:cNvPr id="215"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
        <p:nvSpPr>
          <p:cNvPr id="216"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A8A6368-9823-4BA4-8F2A-DF695C755030}"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State machine models</a:t>
            </a:r>
            <a:endParaRPr b="0" lang="en-IN" sz="1800" spc="-1" strike="noStrike">
              <a:solidFill>
                <a:srgbClr val="000000"/>
              </a:solidFill>
              <a:uFill>
                <a:solidFill>
                  <a:srgbClr val="ffffff"/>
                </a:solidFill>
              </a:uFill>
              <a:latin typeface="Arial"/>
            </a:endParaRPr>
          </a:p>
        </p:txBody>
      </p:sp>
      <p:sp>
        <p:nvSpPr>
          <p:cNvPr id="21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These model the behaviour of the system in response to external and internal events.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They show the system’s responses to stimuli so are often used for modelling real-time systems.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State machine models show system states as nodes and events as arcs between these nodes. When an event occurs, the system moves from one state to another.</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Statecharts are an integral part of the UML and are used to represent state machine models.</a:t>
            </a:r>
            <a:endParaRPr b="0" lang="en-IN" sz="1800" spc="-1" strike="noStrike">
              <a:solidFill>
                <a:srgbClr val="000000"/>
              </a:solidFill>
              <a:uFill>
                <a:solidFill>
                  <a:srgbClr val="ffffff"/>
                </a:solidFill>
              </a:uFill>
              <a:latin typeface="Arial"/>
            </a:endParaRPr>
          </a:p>
        </p:txBody>
      </p:sp>
      <p:sp>
        <p:nvSpPr>
          <p:cNvPr id="21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673C471-3A20-43DF-9D69-D5B2FE46DE74}"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20"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State diagram of a microwave oven </a:t>
            </a:r>
            <a:endParaRPr b="0" lang="en-IN" sz="1800" spc="-1" strike="noStrike">
              <a:solidFill>
                <a:srgbClr val="000000"/>
              </a:solidFill>
              <a:uFill>
                <a:solidFill>
                  <a:srgbClr val="ffffff"/>
                </a:solidFill>
              </a:uFill>
              <a:latin typeface="Arial"/>
            </a:endParaRPr>
          </a:p>
        </p:txBody>
      </p:sp>
      <p:pic>
        <p:nvPicPr>
          <p:cNvPr id="222" name="Picture 3" descr=""/>
          <p:cNvPicPr/>
          <p:nvPr/>
        </p:nvPicPr>
        <p:blipFill>
          <a:blip r:embed="rId1"/>
          <a:stretch/>
        </p:blipFill>
        <p:spPr>
          <a:xfrm>
            <a:off x="1276200" y="1689120"/>
            <a:ext cx="7085880" cy="4304520"/>
          </a:xfrm>
          <a:prstGeom prst="rect">
            <a:avLst/>
          </a:prstGeom>
          <a:ln>
            <a:noFill/>
          </a:ln>
        </p:spPr>
      </p:pic>
      <p:sp>
        <p:nvSpPr>
          <p:cNvPr id="223"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3F7141F-EBE8-4CBA-8715-C9445B26B060}"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24"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States and stimuli for the microwave oven (a) </a:t>
            </a:r>
            <a:endParaRPr b="0" lang="en-IN" sz="1800" spc="-1" strike="noStrike">
              <a:solidFill>
                <a:srgbClr val="000000"/>
              </a:solidFill>
              <a:uFill>
                <a:solidFill>
                  <a:srgbClr val="ffffff"/>
                </a:solidFill>
              </a:uFill>
              <a:latin typeface="Arial"/>
            </a:endParaRPr>
          </a:p>
        </p:txBody>
      </p:sp>
      <p:graphicFrame>
        <p:nvGraphicFramePr>
          <p:cNvPr id="226" name="Table 2"/>
          <p:cNvGraphicFramePr/>
          <p:nvPr/>
        </p:nvGraphicFramePr>
        <p:xfrm>
          <a:off x="431640" y="1727280"/>
          <a:ext cx="8089200" cy="3985560"/>
        </p:xfrm>
        <a:graphic>
          <a:graphicData uri="http://schemas.openxmlformats.org/drawingml/2006/table">
            <a:tbl>
              <a:tblPr/>
              <a:tblGrid>
                <a:gridCol w="1815840"/>
                <a:gridCol w="6273720"/>
              </a:tblGrid>
              <a:tr h="408600">
                <a:tc>
                  <a:txBody>
                    <a:bodyPr lIns="54360" rIns="54360"/>
                    <a:p>
                      <a:pPr algn="just">
                        <a:lnSpc>
                          <a:spcPct val="100000"/>
                        </a:lnSpc>
                      </a:pPr>
                      <a:r>
                        <a:rPr b="1" lang="en-IN" sz="1600" spc="-1" strike="noStrike">
                          <a:solidFill>
                            <a:srgbClr val="000000"/>
                          </a:solidFill>
                          <a:uFill>
                            <a:solidFill>
                              <a:srgbClr val="ffffff"/>
                            </a:solidFill>
                          </a:uFill>
                          <a:latin typeface="Arial"/>
                          <a:ea typeface="Times New Roman"/>
                        </a:rPr>
                        <a:t>State</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4360" rIns="54360"/>
                    <a:p>
                      <a:pPr algn="just">
                        <a:lnSpc>
                          <a:spcPct val="100000"/>
                        </a:lnSpc>
                      </a:pPr>
                      <a:r>
                        <a:rPr b="1" lang="en-IN" sz="1600" spc="-1" strike="noStrike">
                          <a:solidFill>
                            <a:srgbClr val="000000"/>
                          </a:solidFill>
                          <a:uFill>
                            <a:solidFill>
                              <a:srgbClr val="ffffff"/>
                            </a:solidFill>
                          </a:uFill>
                          <a:latin typeface="Arial"/>
                          <a:ea typeface="Times New Roman"/>
                        </a:rPr>
                        <a:t>Description</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1752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Waiting</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The oven is waiting for input. The display shows the current time.</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31752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Half power</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The oven power is set to 300 watts. The display shows ‘Half power’.</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1752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Full power</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The oven power is set to 600 watts. The display shows ‘Full power’.</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54324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Set time</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The cooking time is set to the user’s input value. The display shows the cooking time selected and is updated as the time is set.</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54324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Disabled</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Oven operation is disabled for safety. Interior oven light is on. Display shows ‘Not ready’.</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54324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Enabled</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Oven operation is enabled. Interior oven light is off. Display shows ‘Ready to cook’.</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99468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Operation</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Oven in operation. Interior oven light is on. Display shows the timer countdown. On completion of cooking, the buzzer is sounded for five seconds. Oven light is on. Display shows ‘Cooking complete’ while buzzer is sounding.</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bl>
          </a:graphicData>
        </a:graphic>
      </p:graphicFrame>
      <p:sp>
        <p:nvSpPr>
          <p:cNvPr id="22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FA45A15-8500-480B-A683-170B36D308A5}"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28"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States and stimuli for the microwave oven (b) </a:t>
            </a:r>
            <a:endParaRPr b="0" lang="en-IN" sz="1800" spc="-1" strike="noStrike">
              <a:solidFill>
                <a:srgbClr val="000000"/>
              </a:solidFill>
              <a:uFill>
                <a:solidFill>
                  <a:srgbClr val="ffffff"/>
                </a:solidFill>
              </a:uFill>
              <a:latin typeface="Arial"/>
            </a:endParaRPr>
          </a:p>
        </p:txBody>
      </p:sp>
      <p:graphicFrame>
        <p:nvGraphicFramePr>
          <p:cNvPr id="230" name="Table 2"/>
          <p:cNvGraphicFramePr/>
          <p:nvPr/>
        </p:nvGraphicFramePr>
        <p:xfrm>
          <a:off x="1419480" y="1841400"/>
          <a:ext cx="6330240" cy="3726720"/>
        </p:xfrm>
        <a:graphic>
          <a:graphicData uri="http://schemas.openxmlformats.org/drawingml/2006/table">
            <a:tbl>
              <a:tblPr/>
              <a:tblGrid>
                <a:gridCol w="1841400"/>
                <a:gridCol w="4489200"/>
              </a:tblGrid>
              <a:tr h="408960">
                <a:tc>
                  <a:txBody>
                    <a:bodyPr lIns="54360" rIns="54360"/>
                    <a:p>
                      <a:pPr algn="just">
                        <a:lnSpc>
                          <a:spcPct val="100000"/>
                        </a:lnSpc>
                      </a:pPr>
                      <a:r>
                        <a:rPr b="1" lang="en-IN" sz="1600" spc="-1" strike="noStrike">
                          <a:solidFill>
                            <a:srgbClr val="000000"/>
                          </a:solidFill>
                          <a:uFill>
                            <a:solidFill>
                              <a:srgbClr val="ffffff"/>
                            </a:solidFill>
                          </a:uFill>
                          <a:latin typeface="Arial"/>
                          <a:ea typeface="Times New Roman"/>
                        </a:rPr>
                        <a:t>Stimulus</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4360" rIns="54360"/>
                    <a:p>
                      <a:pPr algn="just">
                        <a:lnSpc>
                          <a:spcPct val="100000"/>
                        </a:lnSpc>
                      </a:pPr>
                      <a:r>
                        <a:rPr b="1" lang="en-IN" sz="1600" spc="-1" strike="noStrike">
                          <a:solidFill>
                            <a:srgbClr val="000000"/>
                          </a:solidFill>
                          <a:uFill>
                            <a:solidFill>
                              <a:srgbClr val="ffffff"/>
                            </a:solidFill>
                          </a:uFill>
                          <a:latin typeface="Arial"/>
                          <a:ea typeface="Times New Roman"/>
                        </a:rPr>
                        <a:t>Description</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8384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Half power </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The user has pressed the half-power button.</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39204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Full power </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The user has pressed the full-power button.</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48384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Timer</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The user has pressed one of the timer buttons.</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9204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Number</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The user has pressed a numeric key.</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9204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Door open</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The oven door switch is not closed.</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9204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Door closed</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The oven door switch is closed.</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9204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Start</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The user has pressed the Start button.</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90240">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Cancel</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p>
                      <a:pPr algn="just">
                        <a:lnSpc>
                          <a:spcPct val="100000"/>
                        </a:lnSpc>
                      </a:pPr>
                      <a:r>
                        <a:rPr b="0" lang="en-IN" sz="1600" spc="-1" strike="noStrike">
                          <a:solidFill>
                            <a:srgbClr val="000000"/>
                          </a:solidFill>
                          <a:uFill>
                            <a:solidFill>
                              <a:srgbClr val="ffffff"/>
                            </a:solidFill>
                          </a:uFill>
                          <a:latin typeface="Arial"/>
                          <a:ea typeface="Times New Roman"/>
                        </a:rPr>
                        <a:t>The user has pressed the Cancel button. </a:t>
                      </a:r>
                      <a:endParaRPr b="0" lang="en-IN" sz="1800" spc="-1" strike="noStrike">
                        <a:solidFill>
                          <a:srgbClr val="000000"/>
                        </a:solidFill>
                        <a:uFill>
                          <a:solidFill>
                            <a:srgbClr val="ffffff"/>
                          </a:solidFill>
                        </a:uFill>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bl>
          </a:graphicData>
        </a:graphic>
      </p:graphicFrame>
      <p:sp>
        <p:nvSpPr>
          <p:cNvPr id="23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52257BB-B156-4115-BB5F-A1942F32E298}"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32"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274680"/>
            <a:ext cx="7292520" cy="1142280"/>
          </a:xfrm>
          <a:prstGeom prst="rect">
            <a:avLst/>
          </a:prstGeom>
          <a:noFill/>
          <a:ln>
            <a:noFill/>
          </a:ln>
        </p:spPr>
        <p:style>
          <a:lnRef idx="0"/>
          <a:fillRef idx="0"/>
          <a:effectRef idx="0"/>
          <a:fontRef idx="minor"/>
        </p:style>
        <p:txBody>
          <a:bodyPr lIns="90360" rIns="90360" tIns="44280" bIns="44280" anchor="ctr"/>
          <a:p>
            <a:pPr>
              <a:lnSpc>
                <a:spcPct val="100000"/>
              </a:lnSpc>
            </a:pPr>
            <a:r>
              <a:rPr b="1" lang="en-IN" sz="2400" spc="-1" strike="noStrike">
                <a:solidFill>
                  <a:srgbClr val="46424d"/>
                </a:solidFill>
                <a:uFill>
                  <a:solidFill>
                    <a:srgbClr val="ffffff"/>
                  </a:solidFill>
                </a:uFill>
                <a:latin typeface="Arial"/>
                <a:ea typeface="ＭＳ Ｐゴシック"/>
              </a:rPr>
              <a:t>Existing and planned system models</a:t>
            </a:r>
            <a:endParaRPr b="0" lang="en-IN" sz="1800" spc="-1" strike="noStrike">
              <a:solidFill>
                <a:srgbClr val="000000"/>
              </a:solidFill>
              <a:uFill>
                <a:solidFill>
                  <a:srgbClr val="ffffff"/>
                </a:solidFill>
              </a:uFill>
              <a:latin typeface="Arial"/>
            </a:endParaRPr>
          </a:p>
        </p:txBody>
      </p:sp>
      <p:sp>
        <p:nvSpPr>
          <p:cNvPr id="89" name="CustomShape 2"/>
          <p:cNvSpPr/>
          <p:nvPr/>
        </p:nvSpPr>
        <p:spPr>
          <a:xfrm>
            <a:off x="457200" y="1600200"/>
            <a:ext cx="8228880" cy="4525200"/>
          </a:xfrm>
          <a:prstGeom prst="rect">
            <a:avLst/>
          </a:prstGeom>
          <a:noFill/>
          <a:ln>
            <a:noFill/>
          </a:ln>
        </p:spPr>
        <p:style>
          <a:lnRef idx="0"/>
          <a:fillRef idx="0"/>
          <a:effectRef idx="0"/>
          <a:fontRef idx="minor"/>
        </p:style>
        <p:txBody>
          <a:bodyPr lIns="90360" rIns="90360" tIns="44280" bIns="44280"/>
          <a:p>
            <a:pPr marL="343080" indent="-342360">
              <a:lnSpc>
                <a:spcPct val="100000"/>
              </a:lnSpc>
              <a:buClr>
                <a:srgbClr val="46424d"/>
              </a:buClr>
              <a:buFont typeface="Wingdings" charset="2"/>
              <a:buChar char=""/>
            </a:pPr>
            <a:r>
              <a:rPr b="0" lang="en-IN" sz="2200" spc="-1" strike="noStrike">
                <a:solidFill>
                  <a:srgbClr val="46424d"/>
                </a:solidFill>
                <a:uFill>
                  <a:solidFill>
                    <a:srgbClr val="ffffff"/>
                  </a:solidFill>
                </a:uFill>
                <a:latin typeface="Arial"/>
                <a:ea typeface="ＭＳ Ｐゴシック"/>
              </a:rPr>
              <a:t>Models of the existing system are used during requirements engineering. They help clarify what the existing system does and can be used as a basis for discussing its strengths and weaknesses. These then lead to requirements for the new system.</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200" spc="-1" strike="noStrike">
                <a:solidFill>
                  <a:srgbClr val="46424d"/>
                </a:solidFill>
                <a:uFill>
                  <a:solidFill>
                    <a:srgbClr val="ffffff"/>
                  </a:solidFill>
                </a:uFill>
                <a:latin typeface="Arial"/>
                <a:ea typeface="ＭＳ Ｐゴシック"/>
              </a:rPr>
              <a:t>Models of the new system are used during requirements engineering to help explain the proposed requirements to other system stakeholders. Engineers use these models to discuss design proposals and to document the system for implementation.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200" spc="-1" strike="noStrike">
                <a:solidFill>
                  <a:srgbClr val="46424d"/>
                </a:solidFill>
                <a:uFill>
                  <a:solidFill>
                    <a:srgbClr val="ffffff"/>
                  </a:solidFill>
                </a:uFill>
                <a:latin typeface="Arial"/>
                <a:ea typeface="ＭＳ Ｐゴシック"/>
              </a:rPr>
              <a:t>In a model-driven engineering process, it is possible to generate a complete or partial system implementation from the system model.</a:t>
            </a:r>
            <a:r>
              <a:rPr b="0" lang="en-IN" sz="2400" spc="-1" strike="noStrike">
                <a:solidFill>
                  <a:srgbClr val="46424d"/>
                </a:solidFill>
                <a:uFill>
                  <a:solidFill>
                    <a:srgbClr val="ffffff"/>
                  </a:solidFill>
                </a:uFill>
                <a:latin typeface="Arial"/>
                <a:ea typeface="ＭＳ Ｐゴシック"/>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FDB4D45-3641-4173-826D-BFA3E118BC00}"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91"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Microwave oven operation </a:t>
            </a:r>
            <a:endParaRPr b="0" lang="en-IN" sz="1800" spc="-1" strike="noStrike">
              <a:solidFill>
                <a:srgbClr val="000000"/>
              </a:solidFill>
              <a:uFill>
                <a:solidFill>
                  <a:srgbClr val="ffffff"/>
                </a:solidFill>
              </a:uFill>
              <a:latin typeface="Arial"/>
            </a:endParaRPr>
          </a:p>
        </p:txBody>
      </p:sp>
      <p:pic>
        <p:nvPicPr>
          <p:cNvPr id="234" name="Picture 3" descr=""/>
          <p:cNvPicPr/>
          <p:nvPr/>
        </p:nvPicPr>
        <p:blipFill>
          <a:blip r:embed="rId1"/>
          <a:stretch/>
        </p:blipFill>
        <p:spPr>
          <a:xfrm>
            <a:off x="2228760" y="1746360"/>
            <a:ext cx="5047560" cy="4056840"/>
          </a:xfrm>
          <a:prstGeom prst="rect">
            <a:avLst/>
          </a:prstGeom>
          <a:ln>
            <a:noFill/>
          </a:ln>
        </p:spPr>
      </p:pic>
      <p:sp>
        <p:nvSpPr>
          <p:cNvPr id="235"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F7A309D-2384-49CB-BEDE-AA7D6FCDD913}"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36"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Model-driven engineering</a:t>
            </a:r>
            <a:endParaRPr b="0" lang="en-IN" sz="1800" spc="-1" strike="noStrike">
              <a:solidFill>
                <a:srgbClr val="000000"/>
              </a:solidFill>
              <a:uFill>
                <a:solidFill>
                  <a:srgbClr val="ffffff"/>
                </a:solidFill>
              </a:uFill>
              <a:latin typeface="Arial"/>
            </a:endParaRPr>
          </a:p>
        </p:txBody>
      </p:sp>
      <p:sp>
        <p:nvSpPr>
          <p:cNvPr id="23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Model-driven engineering (MDE) is an approach to software development where models rather than programs are the principal outputs of the development process.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The programs that execute on a hardware/software platform are then generated automatically from the models.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Proponents of MDE argue that this raises the level of abstraction in software engineering so that engineers no longer have to be concerned with programming language details or the specifics of execution platforms. </a:t>
            </a:r>
            <a:endParaRPr b="0" lang="en-IN" sz="1800" spc="-1" strike="noStrike">
              <a:solidFill>
                <a:srgbClr val="000000"/>
              </a:solidFill>
              <a:uFill>
                <a:solidFill>
                  <a:srgbClr val="ffffff"/>
                </a:solidFill>
              </a:uFill>
              <a:latin typeface="Arial"/>
            </a:endParaRPr>
          </a:p>
        </p:txBody>
      </p:sp>
      <p:sp>
        <p:nvSpPr>
          <p:cNvPr id="239"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
        <p:nvSpPr>
          <p:cNvPr id="240"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215B535-1C93-4849-A9BD-32FCEA7A0645}"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Usage of model-driven engineering</a:t>
            </a:r>
            <a:endParaRPr b="0" lang="en-IN" sz="1800" spc="-1" strike="noStrike">
              <a:solidFill>
                <a:srgbClr val="000000"/>
              </a:solidFill>
              <a:uFill>
                <a:solidFill>
                  <a:srgbClr val="ffffff"/>
                </a:solidFill>
              </a:uFill>
              <a:latin typeface="Arial"/>
            </a:endParaRPr>
          </a:p>
        </p:txBody>
      </p:sp>
      <p:sp>
        <p:nvSpPr>
          <p:cNvPr id="24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Model-driven engineering is still at an early stage of development, and it is unclear whether or not it will have a significant effect on software engineering practice.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Pros</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Allows systems to be considered at higher levels of abstraction</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Generating code automatically means that it is cheaper to adapt systems to new platforms.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Cons</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Models for abstraction and not necessarily right for implementation.</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Savings from generating code may be outweighed by the costs of developing translators for new platforms.</a:t>
            </a:r>
            <a:endParaRPr b="0" lang="en-IN" sz="1800" spc="-1" strike="noStrike">
              <a:solidFill>
                <a:srgbClr val="000000"/>
              </a:solidFill>
              <a:uFill>
                <a:solidFill>
                  <a:srgbClr val="ffffff"/>
                </a:solidFill>
              </a:uFill>
              <a:latin typeface="Arial"/>
            </a:endParaRPr>
          </a:p>
        </p:txBody>
      </p:sp>
      <p:sp>
        <p:nvSpPr>
          <p:cNvPr id="24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
        <p:nvSpPr>
          <p:cNvPr id="24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2E4717E-7F85-40AD-905E-207B41D45D42}"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Model driven architecture</a:t>
            </a:r>
            <a:endParaRPr b="0" lang="en-IN" sz="1800" spc="-1" strike="noStrike">
              <a:solidFill>
                <a:srgbClr val="000000"/>
              </a:solidFill>
              <a:uFill>
                <a:solidFill>
                  <a:srgbClr val="ffffff"/>
                </a:solidFill>
              </a:uFill>
              <a:latin typeface="Arial"/>
            </a:endParaRPr>
          </a:p>
        </p:txBody>
      </p:sp>
      <p:sp>
        <p:nvSpPr>
          <p:cNvPr id="24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Model-driven architecture (MDA) was the precursor of more general model-driven engineering</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MDA is a model-focused approach to software design and implementation that uses a subset of UML models to describe a system.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Models at different levels of abstraction are created. From a high-level, platform independent model, it is possible, in principle, to generate a working program without manual intervention. </a:t>
            </a:r>
            <a:endParaRPr b="0" lang="en-IN" sz="1800" spc="-1" strike="noStrike">
              <a:solidFill>
                <a:srgbClr val="000000"/>
              </a:solidFill>
              <a:uFill>
                <a:solidFill>
                  <a:srgbClr val="ffffff"/>
                </a:solidFill>
              </a:uFill>
              <a:latin typeface="Arial"/>
            </a:endParaRPr>
          </a:p>
        </p:txBody>
      </p:sp>
      <p:sp>
        <p:nvSpPr>
          <p:cNvPr id="247"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
        <p:nvSpPr>
          <p:cNvPr id="248"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40B841C-0BD0-4FE5-A45D-79A059F5019C}"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Types of model</a:t>
            </a:r>
            <a:endParaRPr b="0" lang="en-IN" sz="1800" spc="-1" strike="noStrike">
              <a:solidFill>
                <a:srgbClr val="000000"/>
              </a:solidFill>
              <a:uFill>
                <a:solidFill>
                  <a:srgbClr val="ffffff"/>
                </a:solidFill>
              </a:uFill>
              <a:latin typeface="Arial"/>
            </a:endParaRPr>
          </a:p>
        </p:txBody>
      </p:sp>
      <p:sp>
        <p:nvSpPr>
          <p:cNvPr id="250" name="CustomShape 2"/>
          <p:cNvSpPr/>
          <p:nvPr/>
        </p:nvSpPr>
        <p:spPr>
          <a:xfrm>
            <a:off x="457200" y="153684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 computation independent model (CIM) </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These model the important domain abstractions used in a system. CIMs are sometimes called domain models.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 platform independent model (PIM) </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These model the operation of the system without reference to its implementation. The PIM is usually described using UML models that show the static system structure and how it responds to external and internal events.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i="1" lang="en-IN" sz="2400" spc="-1" strike="noStrike">
                <a:solidFill>
                  <a:srgbClr val="46424d"/>
                </a:solidFill>
                <a:uFill>
                  <a:solidFill>
                    <a:srgbClr val="ffffff"/>
                  </a:solidFill>
                </a:uFill>
                <a:latin typeface="Arial"/>
                <a:ea typeface="ＭＳ Ｐゴシック"/>
              </a:rPr>
              <a:t>Platform specific models (PSM)</a:t>
            </a:r>
            <a:r>
              <a:rPr b="0" lang="en-IN" sz="2400" spc="-1" strike="noStrike">
                <a:solidFill>
                  <a:srgbClr val="46424d"/>
                </a:solidFill>
                <a:uFill>
                  <a:solidFill>
                    <a:srgbClr val="ffffff"/>
                  </a:solidFill>
                </a:uFill>
                <a:latin typeface="Arial"/>
                <a:ea typeface="ＭＳ Ｐゴシック"/>
              </a:rPr>
              <a:t> </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These are transformations of the platform-independent model with a separate PSM for each application platform. In principle, there may be layers of PSM, with each layer adding some platform-specific detail.  </a:t>
            </a:r>
            <a:endParaRPr b="0" lang="en-IN" sz="1800" spc="-1" strike="noStrike">
              <a:solidFill>
                <a:srgbClr val="000000"/>
              </a:solidFill>
              <a:uFill>
                <a:solidFill>
                  <a:srgbClr val="ffffff"/>
                </a:solidFill>
              </a:uFill>
              <a:latin typeface="Arial"/>
            </a:endParaRPr>
          </a:p>
        </p:txBody>
      </p:sp>
      <p:sp>
        <p:nvSpPr>
          <p:cNvPr id="251"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
        <p:nvSpPr>
          <p:cNvPr id="252"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2BD3234-AAE3-45E7-9ED8-0CA06402BBD9}"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Key points</a:t>
            </a:r>
            <a:endParaRPr b="0" lang="en-IN" sz="1800" spc="-1" strike="noStrike">
              <a:solidFill>
                <a:srgbClr val="000000"/>
              </a:solidFill>
              <a:uFill>
                <a:solidFill>
                  <a:srgbClr val="ffffff"/>
                </a:solidFill>
              </a:uFill>
              <a:latin typeface="Arial"/>
            </a:endParaRPr>
          </a:p>
        </p:txBody>
      </p:sp>
      <p:sp>
        <p:nvSpPr>
          <p:cNvPr id="25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200" spc="-1" strike="noStrike">
                <a:solidFill>
                  <a:srgbClr val="46424d"/>
                </a:solidFill>
                <a:uFill>
                  <a:solidFill>
                    <a:srgbClr val="ffffff"/>
                  </a:solidFill>
                </a:uFill>
                <a:latin typeface="Arial"/>
                <a:ea typeface="ＭＳ Ｐゴシック"/>
              </a:rPr>
              <a:t>Behavioral models are used to describe the dynamic behavior of an executing system. This behavior can be modeled from the perspective of the data processed by the system, or by the events that stimulate responses from a system.</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200" spc="-1" strike="noStrike">
                <a:solidFill>
                  <a:srgbClr val="46424d"/>
                </a:solidFill>
                <a:uFill>
                  <a:solidFill>
                    <a:srgbClr val="ffffff"/>
                  </a:solidFill>
                </a:uFill>
                <a:latin typeface="Arial"/>
                <a:ea typeface="ＭＳ Ｐゴシック"/>
              </a:rPr>
              <a:t>Activity diagrams may be used to model the processing of data, where each activity represents one process step.</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200" spc="-1" strike="noStrike">
                <a:solidFill>
                  <a:srgbClr val="46424d"/>
                </a:solidFill>
                <a:uFill>
                  <a:solidFill>
                    <a:srgbClr val="ffffff"/>
                  </a:solidFill>
                </a:uFill>
                <a:latin typeface="Arial"/>
                <a:ea typeface="ＭＳ Ｐゴシック"/>
              </a:rPr>
              <a:t>State diagrams are used to model a system’s behavior in response to internal or external events.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200" spc="-1" strike="noStrike">
                <a:solidFill>
                  <a:srgbClr val="46424d"/>
                </a:solidFill>
                <a:uFill>
                  <a:solidFill>
                    <a:srgbClr val="ffffff"/>
                  </a:solidFill>
                </a:uFill>
                <a:latin typeface="Arial"/>
                <a:ea typeface="ＭＳ Ｐゴシック"/>
              </a:rPr>
              <a:t>Model-driven engineering is an approach to software development in which a system is represented as a set of models that can be automatically transformed to executable code. </a:t>
            </a:r>
            <a:endParaRPr b="0" lang="en-IN" sz="1800" spc="-1" strike="noStrike">
              <a:solidFill>
                <a:srgbClr val="000000"/>
              </a:solidFill>
              <a:uFill>
                <a:solidFill>
                  <a:srgbClr val="ffffff"/>
                </a:solidFill>
              </a:uFill>
              <a:latin typeface="Arial"/>
            </a:endParaRPr>
          </a:p>
        </p:txBody>
      </p:sp>
      <p:sp>
        <p:nvSpPr>
          <p:cNvPr id="255"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
        <p:nvSpPr>
          <p:cNvPr id="256"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795E2CD-5BF1-4EEF-8D7F-6E2E44ECA2B3}"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System perspectives</a:t>
            </a:r>
            <a:endParaRPr b="0" lang="en-IN" sz="1800" spc="-1" strike="noStrike">
              <a:solidFill>
                <a:srgbClr val="000000"/>
              </a:solidFill>
              <a:uFill>
                <a:solidFill>
                  <a:srgbClr val="ffffff"/>
                </a:solidFill>
              </a:uFill>
              <a:latin typeface="Arial"/>
            </a:endParaRPr>
          </a:p>
        </p:txBody>
      </p:sp>
      <p:sp>
        <p:nvSpPr>
          <p:cNvPr id="9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An external perspective, where you model the context or environment of the system.</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An interaction perspective, where you model the interactions between a system and its environment, or between the components of a system.</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 structural perspective, where you model the organization of a system or the structure of the data that is processed by the system.</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 behavioral perspective, where you model the dynamic behavior of the system and how it responds to events.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EAC0998-A826-4603-9A91-04F694734A6D}"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95"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UML diagram types</a:t>
            </a:r>
            <a:endParaRPr b="0" lang="en-IN" sz="1800" spc="-1" strike="noStrike">
              <a:solidFill>
                <a:srgbClr val="000000"/>
              </a:solidFill>
              <a:uFill>
                <a:solidFill>
                  <a:srgbClr val="ffffff"/>
                </a:solidFill>
              </a:uFill>
              <a:latin typeface="Arial"/>
            </a:endParaRPr>
          </a:p>
        </p:txBody>
      </p:sp>
      <p:sp>
        <p:nvSpPr>
          <p:cNvPr id="9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Activity diagrams, which show the activities involved in a process or in data processing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Use case diagrams, which show the interactions between a system and its environment.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Sequence diagrams, which show interactions between actors and the system and between system components.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Class diagrams, which show the object classes in the system and the associations between these classes.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State diagrams, which show how the system reacts to internal and external events.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616F35F-9F5E-4F44-B76E-7E9B6AC5DE9B}"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99"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Use of graphical models</a:t>
            </a:r>
            <a:endParaRPr b="0" lang="en-IN" sz="1800" spc="-1" strike="noStrike">
              <a:solidFill>
                <a:srgbClr val="000000"/>
              </a:solidFill>
              <a:uFill>
                <a:solidFill>
                  <a:srgbClr val="ffffff"/>
                </a:solidFill>
              </a:uFill>
              <a:latin typeface="Arial"/>
            </a:endParaRPr>
          </a:p>
        </p:txBody>
      </p:sp>
      <p:sp>
        <p:nvSpPr>
          <p:cNvPr id="10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As a means of facilitating discussion about an existing or proposed system</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Incomplete and incorrect models are OK as their role is to support discussion.</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As a way of documenting an existing system</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Models should be an accurate representation of the system but need not be complete.</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As a detailed system description that can be used to generate a system implementation</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Models have to be both correct and complete.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0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EEC4454-06E0-49DD-BA41-C7ADCCB9C847}"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03"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Context models</a:t>
            </a:r>
            <a:endParaRPr b="0" lang="en-IN" sz="1800" spc="-1" strike="noStrike">
              <a:solidFill>
                <a:srgbClr val="000000"/>
              </a:solidFill>
              <a:uFill>
                <a:solidFill>
                  <a:srgbClr val="ffffff"/>
                </a:solidFill>
              </a:uFill>
              <a:latin typeface="Arial"/>
            </a:endParaRPr>
          </a:p>
        </p:txBody>
      </p:sp>
      <p:sp>
        <p:nvSpPr>
          <p:cNvPr id="105"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000" rIns="90000" tIns="45000" bIns="45000"/>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Context models are used to illustrate the operational context of a system - they show what lies outside the system boundaries.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Social and organisational concerns may affect the decision on where to position system boundaries.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Architectural models show the system and its relationship with other systems.</a:t>
            </a:r>
            <a:endParaRPr b="0" lang="en-IN" sz="1800" spc="-1" strike="noStrike">
              <a:solidFill>
                <a:srgbClr val="000000"/>
              </a:solidFill>
              <a:uFill>
                <a:solidFill>
                  <a:srgbClr val="ffffff"/>
                </a:solidFill>
              </a:uFill>
              <a:latin typeface="Arial"/>
            </a:endParaRPr>
          </a:p>
        </p:txBody>
      </p:sp>
      <p:sp>
        <p:nvSpPr>
          <p:cNvPr id="10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6AB27BF-AB6E-4536-8B40-6DDD438045CC}"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07"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System boundaries</a:t>
            </a:r>
            <a:endParaRPr b="0" lang="en-IN" sz="1800" spc="-1" strike="noStrike">
              <a:solidFill>
                <a:srgbClr val="000000"/>
              </a:solidFill>
              <a:uFill>
                <a:solidFill>
                  <a:srgbClr val="ffffff"/>
                </a:solidFill>
              </a:uFill>
              <a:latin typeface="Arial"/>
            </a:endParaRPr>
          </a:p>
        </p:txBody>
      </p:sp>
      <p:sp>
        <p:nvSpPr>
          <p:cNvPr id="10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System boundaries are established to define what is inside and what is outside the system.</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They show other systems that are used or depend on the system being developed.</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The position of the system boundary has a profound effect on the system requirements.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Defining a system boundary is a political judgment</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There may be pressures to develop system boundaries that increase / decrease the influence or workload of different parts of an organization.</a:t>
            </a:r>
            <a:endParaRPr b="0" lang="en-IN" sz="1800" spc="-1" strike="noStrike">
              <a:solidFill>
                <a:srgbClr val="000000"/>
              </a:solidFill>
              <a:uFill>
                <a:solidFill>
                  <a:srgbClr val="ffffff"/>
                </a:solidFill>
              </a:uFill>
              <a:latin typeface="Arial"/>
            </a:endParaRPr>
          </a:p>
        </p:txBody>
      </p:sp>
      <p:sp>
        <p:nvSpPr>
          <p:cNvPr id="11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3A3741C-BDDB-446F-8B69-59EA8D873C9A}"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11"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5 System modeling</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SE9.thmx</Template>
  <TotalTime>578</TotalTime>
  <Application>LibreOffice/5.1.6.2$Linux_X86_64 LibreOffice_project/10m0$Build-2</Application>
  <Words>3237</Words>
  <Paragraphs>325</Paragraphs>
  <Company>St Andrews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2010-01-15T13:50:47Z</dcterms:created>
  <dc:creator>Ian Sommerville</dc:creator>
  <dc:description/>
  <dc:language>en-IN</dc:language>
  <cp:lastModifiedBy/>
  <dcterms:modified xsi:type="dcterms:W3CDTF">2021-11-16T11:58:55Z</dcterms:modified>
  <cp:revision>19</cp:revision>
  <dc:subject/>
  <dc:title>Figures – Chapter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St Andrews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53</vt:i4>
  </property>
</Properties>
</file>