
<file path=[Content_Types].xml><?xml version="1.0" encoding="utf-8"?>
<Types xmlns="http://schemas.openxmlformats.org/package/2006/content-types">
  <Override PartName="/_rels/.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7.png" ContentType="image/png"/>
  <Override PartName="/ppt/media/image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9"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0"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4"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5"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7"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8"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9" name="" descr=""/>
          <p:cNvPicPr/>
          <p:nvPr/>
        </p:nvPicPr>
        <p:blipFill>
          <a:blip r:embed="rId2"/>
          <a:stretch/>
        </p:blipFill>
        <p:spPr>
          <a:xfrm>
            <a:off x="1735560" y="1599840"/>
            <a:ext cx="5671800" cy="4525560"/>
          </a:xfrm>
          <a:prstGeom prst="rect">
            <a:avLst/>
          </a:prstGeom>
          <a:ln>
            <a:noFill/>
          </a:ln>
        </p:spPr>
      </p:pic>
      <p:pic>
        <p:nvPicPr>
          <p:cNvPr id="40"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3"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4"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4680"/>
            <a:ext cx="729288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8"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3"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4"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5"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6"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8"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9"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80" name="" descr=""/>
          <p:cNvPicPr/>
          <p:nvPr/>
        </p:nvPicPr>
        <p:blipFill>
          <a:blip r:embed="rId2"/>
          <a:stretch/>
        </p:blipFill>
        <p:spPr>
          <a:xfrm>
            <a:off x="1735560" y="1599840"/>
            <a:ext cx="5671800" cy="4525560"/>
          </a:xfrm>
          <a:prstGeom prst="rect">
            <a:avLst/>
          </a:prstGeom>
          <a:ln>
            <a:noFill/>
          </a:ln>
        </p:spPr>
      </p:pic>
      <p:pic>
        <p:nvPicPr>
          <p:cNvPr id="81"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3"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729288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7"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8"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9"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1"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2"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3"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729288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5"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6"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7"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7750440" y="287280"/>
            <a:ext cx="923400" cy="1142640"/>
          </a:xfrm>
          <a:prstGeom prst="rect">
            <a:avLst/>
          </a:prstGeom>
          <a:ln>
            <a:noFill/>
          </a:ln>
        </p:spPr>
      </p:pic>
      <p:sp>
        <p:nvSpPr>
          <p:cNvPr id="1"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2" name="PlaceHolder 2"/>
          <p:cNvSpPr>
            <a:spLocks noGrp="1"/>
          </p:cNvSpPr>
          <p:nvPr>
            <p:ph type="title"/>
          </p:nvPr>
        </p:nvSpPr>
        <p:spPr>
          <a:xfrm>
            <a:off x="685800" y="2130480"/>
            <a:ext cx="7772040" cy="1469520"/>
          </a:xfrm>
          <a:prstGeom prst="rect">
            <a:avLst/>
          </a:prstGeom>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Click to edit Master title style</a:t>
            </a:r>
            <a:endParaRPr b="0" lang="en-US" sz="1800" spc="-1" strike="noStrike">
              <a:solidFill>
                <a:srgbClr val="000000"/>
              </a:solidFill>
              <a:uFill>
                <a:solidFill>
                  <a:srgbClr val="ffffff"/>
                </a:solidFill>
              </a:uFill>
              <a:latin typeface="Calibri"/>
            </a:endParaRPr>
          </a:p>
        </p:txBody>
      </p:sp>
      <p:sp>
        <p:nvSpPr>
          <p:cNvPr id="3" name="PlaceHolder 3"/>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17/11/21</a:t>
            </a:r>
            <a:endParaRPr b="0" lang="en-IN" sz="1400" spc="-1" strike="noStrike">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a:t>
            </a:r>
            <a:r>
              <a:rPr b="0" lang="en-IN" sz="1200" spc="-1" strike="noStrike">
                <a:solidFill>
                  <a:srgbClr val="8b8b8b"/>
                </a:solidFill>
                <a:uFill>
                  <a:solidFill>
                    <a:srgbClr val="ffffff"/>
                  </a:solidFill>
                </a:uFill>
                <a:latin typeface="Calibri"/>
              </a:rPr>
              <a:t>design</a:t>
            </a:r>
            <a:endParaRPr b="0" lang="en-IN" sz="1400" spc="-1" strike="noStrike">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F99AD5DC-3C04-4CE2-95AC-F87D5F3B1E4E}" type="slidenum">
              <a:rPr b="0" lang="en-IN" sz="1200" spc="-1" strike="noStrike">
                <a:solidFill>
                  <a:srgbClr val="8b8b8b"/>
                </a:solidFill>
                <a:uFill>
                  <a:solidFill>
                    <a:srgbClr val="ffffff"/>
                  </a:solidFill>
                </a:uFill>
                <a:latin typeface="Calibri"/>
              </a:rPr>
              <a:t>20</a:t>
            </a:fld>
            <a:endParaRPr b="0" lang="en-IN" sz="1400" spc="-1" strike="noStrike">
              <a:solidFill>
                <a:srgbClr val="000000"/>
              </a:solidFill>
              <a:uFill>
                <a:solidFill>
                  <a:srgbClr val="ffffff"/>
                </a:solidFill>
              </a:uFill>
              <a:latin typeface="Times New Roman"/>
            </a:endParaRPr>
          </a:p>
        </p:txBody>
      </p:sp>
      <p:sp>
        <p:nvSpPr>
          <p:cNvPr id="6"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6" descr=""/>
          <p:cNvPicPr/>
          <p:nvPr/>
        </p:nvPicPr>
        <p:blipFill>
          <a:blip r:embed="rId2"/>
          <a:stretch/>
        </p:blipFill>
        <p:spPr>
          <a:xfrm>
            <a:off x="7750440" y="287280"/>
            <a:ext cx="923400" cy="1142640"/>
          </a:xfrm>
          <a:prstGeom prst="rect">
            <a:avLst/>
          </a:prstGeom>
          <a:ln>
            <a:noFill/>
          </a:ln>
        </p:spPr>
      </p:pic>
      <p:sp>
        <p:nvSpPr>
          <p:cNvPr id="42"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3" name="PlaceHolder 2"/>
          <p:cNvSpPr>
            <a:spLocks noGrp="1"/>
          </p:cNvSpPr>
          <p:nvPr>
            <p:ph type="title"/>
          </p:nvPr>
        </p:nvSpPr>
        <p:spPr>
          <a:xfrm>
            <a:off x="457200" y="274680"/>
            <a:ext cx="7292880" cy="1142640"/>
          </a:xfrm>
          <a:prstGeom prst="rect">
            <a:avLst/>
          </a:prstGeom>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Click to edit Master title style</a:t>
            </a:r>
            <a:endParaRPr b="0" lang="en-US" sz="1800" spc="-1" strike="noStrike">
              <a:solidFill>
                <a:srgbClr val="000000"/>
              </a:solidFill>
              <a:uFill>
                <a:solidFill>
                  <a:srgbClr val="ffffff"/>
                </a:solidFill>
              </a:uFill>
              <a:latin typeface="Calibri"/>
            </a:endParaRPr>
          </a:p>
        </p:txBody>
      </p:sp>
      <p:sp>
        <p:nvSpPr>
          <p:cNvPr id="44" name="PlaceHolder 3"/>
          <p:cNvSpPr>
            <a:spLocks noGrp="1"/>
          </p:cNvSpPr>
          <p:nvPr>
            <p:ph type="body"/>
          </p:nvPr>
        </p:nvSpPr>
        <p:spPr>
          <a:xfrm>
            <a:off x="457200" y="1600200"/>
            <a:ext cx="8229240" cy="4525560"/>
          </a:xfrm>
          <a:prstGeom prst="rect">
            <a:avLst/>
          </a:prstGeom>
        </p:spPr>
        <p:txBody>
          <a:bodyPr lIns="90000" rIns="90000" tIns="45000" bIns="45000"/>
          <a:p>
            <a:pPr marL="432000" indent="-324000">
              <a:buClr>
                <a:srgbClr val="000000"/>
              </a:buClr>
              <a:buSzPct val="45000"/>
              <a:buFont typeface="Wingdings" charset="2"/>
              <a:buChar char=""/>
            </a:pPr>
            <a:r>
              <a:rPr b="0" lang="en-US" sz="2400" spc="-1" strike="noStrike">
                <a:solidFill>
                  <a:srgbClr val="46424d"/>
                </a:solidFill>
                <a:uFill>
                  <a:solidFill>
                    <a:srgbClr val="ffffff"/>
                  </a:solidFill>
                </a:uFill>
                <a:latin typeface="Arial"/>
                <a:ea typeface="ＭＳ Ｐゴシック"/>
              </a:rPr>
              <a:t>Click to edit the outline text format</a:t>
            </a:r>
            <a:endParaRPr b="0" lang="en-US" sz="2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46424d"/>
                </a:solidFill>
                <a:uFill>
                  <a:solidFill>
                    <a:srgbClr val="ffffff"/>
                  </a:solidFill>
                </a:uFill>
                <a:latin typeface="Arial"/>
                <a:ea typeface="ＭＳ Ｐゴシック"/>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400" spc="-1" strike="noStrike">
                <a:solidFill>
                  <a:srgbClr val="46424d"/>
                </a:solidFill>
                <a:uFill>
                  <a:solidFill>
                    <a:srgbClr val="ffffff"/>
                  </a:solidFill>
                </a:uFill>
                <a:latin typeface="Arial"/>
                <a:ea typeface="ＭＳ Ｐゴシック"/>
              </a:rPr>
              <a:t>Third Outline Level</a:t>
            </a:r>
            <a:endParaRPr b="0" lang="en-US" sz="2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400" spc="-1" strike="noStrike">
                <a:solidFill>
                  <a:srgbClr val="46424d"/>
                </a:solidFill>
                <a:uFill>
                  <a:solidFill>
                    <a:srgbClr val="ffffff"/>
                  </a:solidFill>
                </a:uFill>
                <a:latin typeface="Arial"/>
                <a:ea typeface="ＭＳ Ｐゴシック"/>
              </a:rPr>
              <a:t>Fourth Outline Level</a:t>
            </a:r>
            <a:endParaRPr b="0" lang="en-US" sz="2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400" spc="-1" strike="noStrike">
                <a:solidFill>
                  <a:srgbClr val="46424d"/>
                </a:solidFill>
                <a:uFill>
                  <a:solidFill>
                    <a:srgbClr val="ffffff"/>
                  </a:solidFill>
                </a:uFill>
                <a:latin typeface="Arial"/>
                <a:ea typeface="ＭＳ Ｐゴシック"/>
              </a:rPr>
              <a:t>Fifth Outline Level</a:t>
            </a:r>
            <a:endParaRPr b="0" lang="en-US" sz="24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400" spc="-1" strike="noStrike">
                <a:solidFill>
                  <a:srgbClr val="46424d"/>
                </a:solidFill>
                <a:uFill>
                  <a:solidFill>
                    <a:srgbClr val="ffffff"/>
                  </a:solidFill>
                </a:uFill>
                <a:latin typeface="Arial"/>
                <a:ea typeface="ＭＳ Ｐゴシック"/>
              </a:rPr>
              <a:t>Sixth Outline Level</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Seventh Outline LevelClick to edit Master text styles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Second level</a:t>
            </a:r>
            <a:endParaRPr b="0" lang="en-US" sz="2400" spc="-1" strike="noStrike">
              <a:solidFill>
                <a:srgbClr val="000000"/>
              </a:solidFill>
              <a:uFill>
                <a:solidFill>
                  <a:srgbClr val="ffffff"/>
                </a:solidFill>
              </a:uFill>
              <a:latin typeface="Calibri"/>
            </a:endParaRPr>
          </a:p>
          <a:p>
            <a:pPr lvl="2" marL="1143000" indent="-228240">
              <a:lnSpc>
                <a:spcPct val="100000"/>
              </a:lnSpc>
              <a:buClr>
                <a:srgbClr val="46424d"/>
              </a:buClr>
              <a:buFont typeface="Arial"/>
              <a:buChar char="•"/>
            </a:pPr>
            <a:r>
              <a:rPr b="0" lang="en-US" sz="1800" spc="-1" strike="noStrike">
                <a:solidFill>
                  <a:srgbClr val="46424d"/>
                </a:solidFill>
                <a:uFill>
                  <a:solidFill>
                    <a:srgbClr val="ffffff"/>
                  </a:solidFill>
                </a:uFill>
                <a:latin typeface="Arial"/>
                <a:ea typeface="ＭＳ Ｐゴシック"/>
              </a:rPr>
              <a:t>Third level</a:t>
            </a:r>
            <a:endParaRPr b="0" lang="en-US" sz="2400" spc="-1" strike="noStrike">
              <a:solidFill>
                <a:srgbClr val="000000"/>
              </a:solidFill>
              <a:uFill>
                <a:solidFill>
                  <a:srgbClr val="ffffff"/>
                </a:solidFill>
              </a:uFill>
              <a:latin typeface="Calibri"/>
            </a:endParaRPr>
          </a:p>
          <a:p>
            <a:pPr lvl="3" marL="1600200" indent="-228240">
              <a:lnSpc>
                <a:spcPct val="100000"/>
              </a:lnSpc>
              <a:buClr>
                <a:srgbClr val="46424d"/>
              </a:buClr>
              <a:buFont typeface="Arial"/>
              <a:buChar char="–"/>
            </a:pPr>
            <a:r>
              <a:rPr b="0" lang="en-US" sz="1800" spc="-1" strike="noStrike">
                <a:solidFill>
                  <a:srgbClr val="46424d"/>
                </a:solidFill>
                <a:uFill>
                  <a:solidFill>
                    <a:srgbClr val="ffffff"/>
                  </a:solidFill>
                </a:uFill>
                <a:latin typeface="Arial"/>
                <a:ea typeface="ＭＳ Ｐゴシック"/>
              </a:rPr>
              <a:t>Fourth level</a:t>
            </a:r>
            <a:endParaRPr b="0" lang="en-US" sz="2400" spc="-1" strike="noStrike">
              <a:solidFill>
                <a:srgbClr val="000000"/>
              </a:solidFill>
              <a:uFill>
                <a:solidFill>
                  <a:srgbClr val="ffffff"/>
                </a:solidFill>
              </a:uFill>
              <a:latin typeface="Calibri"/>
            </a:endParaRPr>
          </a:p>
          <a:p>
            <a:pPr lvl="4" marL="2057400" indent="-228240">
              <a:lnSpc>
                <a:spcPct val="100000"/>
              </a:lnSpc>
              <a:buClr>
                <a:srgbClr val="46424d"/>
              </a:buClr>
              <a:buFont typeface="Arial"/>
              <a:buChar char="»"/>
            </a:pPr>
            <a:r>
              <a:rPr b="0" lang="en-US" sz="1800" spc="-1" strike="noStrike">
                <a:solidFill>
                  <a:srgbClr val="46424d"/>
                </a:solidFill>
                <a:uFill>
                  <a:solidFill>
                    <a:srgbClr val="ffffff"/>
                  </a:solidFill>
                </a:uFill>
                <a:latin typeface="Arial"/>
                <a:ea typeface="ＭＳ Ｐゴシック"/>
              </a:rPr>
              <a:t>Fifth level</a:t>
            </a:r>
            <a:endParaRPr b="0" lang="en-US" sz="2400" spc="-1" strike="noStrike">
              <a:solidFill>
                <a:srgbClr val="000000"/>
              </a:solidFill>
              <a:uFill>
                <a:solidFill>
                  <a:srgbClr val="ffffff"/>
                </a:solidFill>
              </a:uFill>
              <a:latin typeface="Calibri"/>
            </a:endParaRPr>
          </a:p>
        </p:txBody>
      </p:sp>
      <p:sp>
        <p:nvSpPr>
          <p:cNvPr id="45" name="PlaceHolder 4"/>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17/11/21</a:t>
            </a:r>
            <a:endParaRPr b="0" lang="en-IN" sz="1400" spc="-1" strike="noStrike">
              <a:solidFill>
                <a:srgbClr val="000000"/>
              </a:solidFill>
              <a:uFill>
                <a:solidFill>
                  <a:srgbClr val="ffffff"/>
                </a:solidFill>
              </a:uFill>
              <a:latin typeface="Times New Roman"/>
            </a:endParaRPr>
          </a:p>
        </p:txBody>
      </p:sp>
      <p:sp>
        <p:nvSpPr>
          <p:cNvPr id="46" name="PlaceHolder 5"/>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
        <p:nvSpPr>
          <p:cNvPr id="47" name="PlaceHolder 6"/>
          <p:cNvSpPr>
            <a:spLocks noGrp="1"/>
          </p:cNvSpPr>
          <p:nvPr>
            <p:ph type="sldNum"/>
          </p:nvPr>
        </p:nvSpPr>
        <p:spPr>
          <a:xfrm>
            <a:off x="6553080" y="6356520"/>
            <a:ext cx="2133360" cy="364680"/>
          </a:xfrm>
          <a:prstGeom prst="rect">
            <a:avLst/>
          </a:prstGeom>
        </p:spPr>
        <p:txBody>
          <a:bodyPr anchor="ctr"/>
          <a:p>
            <a:pPr algn="r">
              <a:lnSpc>
                <a:spcPct val="100000"/>
              </a:lnSpc>
            </a:pPr>
            <a:fld id="{3CF145FB-5E31-4B76-89B8-4ACE05DF3D9E}"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Chapter 6 – Architectural Design</a:t>
            </a:r>
            <a:endParaRPr b="0" lang="en-US" sz="1800" spc="-1" strike="noStrike">
              <a:solidFill>
                <a:srgbClr val="000000"/>
              </a:solidFill>
              <a:uFill>
                <a:solidFill>
                  <a:srgbClr val="ffffff"/>
                </a:solidFill>
              </a:uFill>
              <a:latin typeface="Calibri"/>
            </a:endParaRPr>
          </a:p>
        </p:txBody>
      </p:sp>
      <p:sp>
        <p:nvSpPr>
          <p:cNvPr id="83" name="TextShape 2"/>
          <p:cNvSpPr txBox="1"/>
          <p:nvPr/>
        </p:nvSpPr>
        <p:spPr>
          <a:xfrm>
            <a:off x="1371600" y="3886200"/>
            <a:ext cx="6400440" cy="1752120"/>
          </a:xfrm>
          <a:prstGeom prst="rect">
            <a:avLst/>
          </a:prstGeom>
          <a:noFill/>
          <a:ln>
            <a:noFill/>
          </a:ln>
        </p:spPr>
        <p:txBody>
          <a:bodyPr lIns="90000" rIns="90000" tIns="45000" bIns="45000"/>
          <a:p>
            <a:pPr algn="ctr">
              <a:lnSpc>
                <a:spcPct val="100000"/>
              </a:lnSpc>
            </a:pPr>
            <a:r>
              <a:rPr b="0" lang="en-IN" sz="3200" spc="-1" strike="noStrike">
                <a:solidFill>
                  <a:srgbClr val="8b8b8b"/>
                </a:solidFill>
                <a:uFill>
                  <a:solidFill>
                    <a:srgbClr val="ffffff"/>
                  </a:solidFill>
                </a:uFill>
                <a:latin typeface="Arial"/>
              </a:rPr>
              <a:t>Lecture 1</a:t>
            </a:r>
            <a:endParaRPr b="0" lang="en-IN" sz="3200" spc="-1" strike="noStrike">
              <a:solidFill>
                <a:srgbClr val="000000"/>
              </a:solidFill>
              <a:uFill>
                <a:solidFill>
                  <a:srgbClr val="ffffff"/>
                </a:solidFill>
              </a:uFill>
              <a:latin typeface="Arial"/>
            </a:endParaRPr>
          </a:p>
        </p:txBody>
      </p:sp>
      <p:sp>
        <p:nvSpPr>
          <p:cNvPr id="84" name="TextShape 3"/>
          <p:cNvSpPr txBox="1"/>
          <p:nvPr/>
        </p:nvSpPr>
        <p:spPr>
          <a:xfrm>
            <a:off x="6553080" y="6356520"/>
            <a:ext cx="2133360" cy="364680"/>
          </a:xfrm>
          <a:prstGeom prst="rect">
            <a:avLst/>
          </a:prstGeom>
          <a:noFill/>
          <a:ln>
            <a:noFill/>
          </a:ln>
        </p:spPr>
        <p:txBody>
          <a:bodyPr anchor="ctr"/>
          <a:p>
            <a:pPr algn="r">
              <a:lnSpc>
                <a:spcPct val="100000"/>
              </a:lnSpc>
            </a:pPr>
            <a:fld id="{8AC2EA6B-336F-46C5-B79E-5F5A1A0A3F34}"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8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Architectural patterns</a:t>
            </a:r>
            <a:endParaRPr b="0" lang="en-US" sz="1800" spc="-1" strike="noStrike">
              <a:solidFill>
                <a:srgbClr val="000000"/>
              </a:solidFill>
              <a:uFill>
                <a:solidFill>
                  <a:srgbClr val="ffffff"/>
                </a:solidFill>
              </a:uFill>
              <a:latin typeface="Calibri"/>
            </a:endParaRPr>
          </a:p>
        </p:txBody>
      </p:sp>
      <p:sp>
        <p:nvSpPr>
          <p:cNvPr id="11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Patterns are a means of representing, sharing and reusing knowledge.</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An architectural pattern is a stylized description of good design practice, which has been tried and tested in different environments.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Patterns should include information about when they are and when the are not useful.</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Patterns may be represented using tabular and graphical descriptions.</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p:txBody>
      </p:sp>
      <p:sp>
        <p:nvSpPr>
          <p:cNvPr id="120" name="TextShape 3"/>
          <p:cNvSpPr txBox="1"/>
          <p:nvPr/>
        </p:nvSpPr>
        <p:spPr>
          <a:xfrm>
            <a:off x="6553080" y="6356520"/>
            <a:ext cx="2133360" cy="364680"/>
          </a:xfrm>
          <a:prstGeom prst="rect">
            <a:avLst/>
          </a:prstGeom>
          <a:noFill/>
          <a:ln>
            <a:noFill/>
          </a:ln>
        </p:spPr>
        <p:txBody>
          <a:bodyPr anchor="ctr"/>
          <a:p>
            <a:pPr algn="r">
              <a:lnSpc>
                <a:spcPct val="100000"/>
              </a:lnSpc>
            </a:pPr>
            <a:fld id="{76232BF0-CE23-487A-BE22-CCAAF599245C}"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21"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274680"/>
            <a:ext cx="7292880" cy="1142640"/>
          </a:xfrm>
          <a:prstGeom prst="rect">
            <a:avLst/>
          </a:prstGeom>
          <a:noFill/>
          <a:ln>
            <a:noFill/>
          </a:ln>
        </p:spPr>
        <p:txBody>
          <a:bodyPr lIns="90360" rIns="90360" tIns="44280" bIns="44280" anchor="ctr"/>
          <a:p>
            <a:pPr>
              <a:lnSpc>
                <a:spcPct val="100000"/>
              </a:lnSpc>
            </a:pPr>
            <a:r>
              <a:rPr b="1" lang="en-US" sz="2400" spc="-1" strike="noStrike">
                <a:solidFill>
                  <a:srgbClr val="46424d"/>
                </a:solidFill>
                <a:uFill>
                  <a:solidFill>
                    <a:srgbClr val="ffffff"/>
                  </a:solidFill>
                </a:uFill>
                <a:latin typeface="Arial"/>
                <a:ea typeface="ＭＳ Ｐゴシック"/>
              </a:rPr>
              <a:t>Layered architecture</a:t>
            </a:r>
            <a:endParaRPr b="0" lang="en-US" sz="1800" spc="-1" strike="noStrike">
              <a:solidFill>
                <a:srgbClr val="000000"/>
              </a:solidFill>
              <a:uFill>
                <a:solidFill>
                  <a:srgbClr val="ffffff"/>
                </a:solidFill>
              </a:uFill>
              <a:latin typeface="Calibri"/>
            </a:endParaRPr>
          </a:p>
        </p:txBody>
      </p:sp>
      <p:sp>
        <p:nvSpPr>
          <p:cNvPr id="123" name="TextShape 2"/>
          <p:cNvSpPr txBox="1"/>
          <p:nvPr/>
        </p:nvSpPr>
        <p:spPr>
          <a:xfrm>
            <a:off x="457200" y="1600200"/>
            <a:ext cx="8229240" cy="4525560"/>
          </a:xfrm>
          <a:prstGeom prst="rect">
            <a:avLst/>
          </a:prstGeom>
          <a:noFill/>
          <a:ln>
            <a:noFill/>
          </a:ln>
        </p:spPr>
        <p:txBody>
          <a:bodyPr lIns="90360" rIns="90360" tIns="44280" bIns="4428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Used to model the interfacing of sub-systems.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Organises the system into a set of layers (or abstract machines) each of which provide a set of services.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Supports the incremental development of sub-systems in different layers. When a layer interface changes, only the adjacent layer is affected.</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However, often artificial to structure systems in this way.</a:t>
            </a:r>
            <a:endParaRPr b="0" lang="en-US" sz="3200" spc="-1" strike="noStrike">
              <a:solidFill>
                <a:srgbClr val="000000"/>
              </a:solidFill>
              <a:uFill>
                <a:solidFill>
                  <a:srgbClr val="ffffff"/>
                </a:solidFill>
              </a:uFill>
              <a:latin typeface="Calibri"/>
            </a:endParaRPr>
          </a:p>
        </p:txBody>
      </p:sp>
      <p:sp>
        <p:nvSpPr>
          <p:cNvPr id="124" name="TextShape 3"/>
          <p:cNvSpPr txBox="1"/>
          <p:nvPr/>
        </p:nvSpPr>
        <p:spPr>
          <a:xfrm>
            <a:off x="6553080" y="6356520"/>
            <a:ext cx="2133360" cy="364680"/>
          </a:xfrm>
          <a:prstGeom prst="rect">
            <a:avLst/>
          </a:prstGeom>
          <a:noFill/>
          <a:ln>
            <a:noFill/>
          </a:ln>
        </p:spPr>
        <p:txBody>
          <a:bodyPr anchor="ctr"/>
          <a:p>
            <a:pPr algn="r">
              <a:lnSpc>
                <a:spcPct val="100000"/>
              </a:lnSpc>
            </a:pPr>
            <a:fld id="{B067CB1A-1DB3-43E2-9281-3FC17DDCBC77}"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2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Layered architecture pattern </a:t>
            </a:r>
            <a:endParaRPr b="0" lang="en-US" sz="1800" spc="-1" strike="noStrike">
              <a:solidFill>
                <a:srgbClr val="000000"/>
              </a:solidFill>
              <a:uFill>
                <a:solidFill>
                  <a:srgbClr val="ffffff"/>
                </a:solidFill>
              </a:uFill>
              <a:latin typeface="Calibri"/>
            </a:endParaRPr>
          </a:p>
        </p:txBody>
      </p:sp>
      <p:graphicFrame>
        <p:nvGraphicFramePr>
          <p:cNvPr id="127" name="Table 2"/>
          <p:cNvGraphicFramePr/>
          <p:nvPr/>
        </p:nvGraphicFramePr>
        <p:xfrm>
          <a:off x="1024560" y="1621080"/>
          <a:ext cx="7189920" cy="2224800"/>
        </p:xfrm>
        <a:graphic>
          <a:graphicData uri="http://schemas.openxmlformats.org/drawingml/2006/table">
            <a:tbl>
              <a:tblPr/>
              <a:tblGrid>
                <a:gridCol w="1961280"/>
                <a:gridCol w="5228640"/>
              </a:tblGrid>
              <a:tr h="23040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Name</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Layered architecture</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89028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Description</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Organizes the system into layers with related functionality associated with each layer. A layer provides services to the layer above it so the lowest-level layers represent core services that are likely to be used throughout the system. See Figure 6.6.</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532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Example</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A layered model of a system for sharing copyright documents held in different libraries, as shown in Figure 6.7.</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89028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When used</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Used when building new facilities on top of existing systems; when the development is spread across several teams with each team responsibility for a layer of functionality; when there is a requirement for multi-level security.</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89028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Advantages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Allows replacement of entire layers so long as the interface is maintained. Redundant facilities (e.g., authentication) can be provided in each layer to increase the dependability of the system.</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33524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Disadvantages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nSpc>
                          <a:spcPct val="100000"/>
                        </a:lnSpc>
                      </a:pPr>
                      <a:r>
                        <a:rPr b="0" lang="en-IN" sz="1400" spc="-1" strike="noStrike">
                          <a:solidFill>
                            <a:srgbClr val="000000"/>
                          </a:solidFill>
                          <a:uFill>
                            <a:solidFill>
                              <a:srgbClr val="ffffff"/>
                            </a:solidFill>
                          </a:uFill>
                          <a:latin typeface="Arial"/>
                          <a:ea typeface="Times New Roman"/>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28" name="TextShape 3"/>
          <p:cNvSpPr txBox="1"/>
          <p:nvPr/>
        </p:nvSpPr>
        <p:spPr>
          <a:xfrm>
            <a:off x="6553080" y="6356520"/>
            <a:ext cx="2133360" cy="364680"/>
          </a:xfrm>
          <a:prstGeom prst="rect">
            <a:avLst/>
          </a:prstGeom>
          <a:noFill/>
          <a:ln>
            <a:noFill/>
          </a:ln>
        </p:spPr>
        <p:txBody>
          <a:bodyPr anchor="ctr"/>
          <a:p>
            <a:pPr algn="r">
              <a:lnSpc>
                <a:spcPct val="100000"/>
              </a:lnSpc>
            </a:pPr>
            <a:fld id="{22C88158-557D-40F8-B5A2-D07895881034}"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2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 generic layered architecture </a:t>
            </a:r>
            <a:endParaRPr b="0" lang="en-US" sz="1800" spc="-1" strike="noStrike">
              <a:solidFill>
                <a:srgbClr val="000000"/>
              </a:solidFill>
              <a:uFill>
                <a:solidFill>
                  <a:srgbClr val="ffffff"/>
                </a:solidFill>
              </a:uFill>
              <a:latin typeface="Calibri"/>
            </a:endParaRPr>
          </a:p>
        </p:txBody>
      </p:sp>
      <p:pic>
        <p:nvPicPr>
          <p:cNvPr id="131" name="Content Placeholder 3" descr=""/>
          <p:cNvPicPr/>
          <p:nvPr/>
        </p:nvPicPr>
        <p:blipFill>
          <a:blip r:embed="rId1"/>
          <a:srcRect l="-16078" t="0" r="-16078" b="0"/>
          <a:stretch/>
        </p:blipFill>
        <p:spPr>
          <a:xfrm>
            <a:off x="740880" y="1600200"/>
            <a:ext cx="7270920" cy="3998520"/>
          </a:xfrm>
          <a:prstGeom prst="rect">
            <a:avLst/>
          </a:prstGeom>
          <a:ln>
            <a:noFill/>
          </a:ln>
        </p:spPr>
      </p:pic>
      <p:sp>
        <p:nvSpPr>
          <p:cNvPr id="132" name="TextShape 2"/>
          <p:cNvSpPr txBox="1"/>
          <p:nvPr/>
        </p:nvSpPr>
        <p:spPr>
          <a:xfrm>
            <a:off x="6553080" y="6356520"/>
            <a:ext cx="2133360" cy="364680"/>
          </a:xfrm>
          <a:prstGeom prst="rect">
            <a:avLst/>
          </a:prstGeom>
          <a:noFill/>
          <a:ln>
            <a:noFill/>
          </a:ln>
        </p:spPr>
        <p:txBody>
          <a:bodyPr anchor="ctr"/>
          <a:p>
            <a:pPr algn="r">
              <a:lnSpc>
                <a:spcPct val="100000"/>
              </a:lnSpc>
            </a:pPr>
            <a:fld id="{5C0D45D6-7A98-46E7-A68D-8F8E3FC7FE05}"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33"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architecture of the LIBSYS system </a:t>
            </a:r>
            <a:endParaRPr b="0" lang="en-US" sz="1800" spc="-1" strike="noStrike">
              <a:solidFill>
                <a:srgbClr val="000000"/>
              </a:solidFill>
              <a:uFill>
                <a:solidFill>
                  <a:srgbClr val="ffffff"/>
                </a:solidFill>
              </a:uFill>
              <a:latin typeface="Calibri"/>
            </a:endParaRPr>
          </a:p>
        </p:txBody>
      </p:sp>
      <p:pic>
        <p:nvPicPr>
          <p:cNvPr id="135" name="Content Placeholder 3" descr=""/>
          <p:cNvPicPr/>
          <p:nvPr/>
        </p:nvPicPr>
        <p:blipFill>
          <a:blip r:embed="rId1"/>
          <a:srcRect l="-24085" t="0" r="-24085" b="0"/>
          <a:stretch/>
        </p:blipFill>
        <p:spPr>
          <a:xfrm>
            <a:off x="457200" y="1600200"/>
            <a:ext cx="8229240" cy="4525560"/>
          </a:xfrm>
          <a:prstGeom prst="rect">
            <a:avLst/>
          </a:prstGeom>
          <a:ln>
            <a:noFill/>
          </a:ln>
        </p:spPr>
      </p:pic>
      <p:sp>
        <p:nvSpPr>
          <p:cNvPr id="136" name="TextShape 2"/>
          <p:cNvSpPr txBox="1"/>
          <p:nvPr/>
        </p:nvSpPr>
        <p:spPr>
          <a:xfrm>
            <a:off x="6553080" y="6356520"/>
            <a:ext cx="2133360" cy="364680"/>
          </a:xfrm>
          <a:prstGeom prst="rect">
            <a:avLst/>
          </a:prstGeom>
          <a:noFill/>
          <a:ln>
            <a:noFill/>
          </a:ln>
        </p:spPr>
        <p:txBody>
          <a:bodyPr anchor="ctr"/>
          <a:p>
            <a:pPr algn="r">
              <a:lnSpc>
                <a:spcPct val="100000"/>
              </a:lnSpc>
            </a:pPr>
            <a:fld id="{65C1D3FC-730E-44ED-BA8F-51D7C42ABF2F}"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37"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b="0" lang="en-US" sz="1800" spc="-1" strike="noStrike">
              <a:solidFill>
                <a:srgbClr val="000000"/>
              </a:solidFill>
              <a:uFill>
                <a:solidFill>
                  <a:srgbClr val="ffffff"/>
                </a:solidFill>
              </a:uFill>
              <a:latin typeface="Calibri"/>
            </a:endParaRPr>
          </a:p>
        </p:txBody>
      </p:sp>
      <p:sp>
        <p:nvSpPr>
          <p:cNvPr id="139" name="TextShape 2"/>
          <p:cNvSpPr txBox="1"/>
          <p:nvPr/>
        </p:nvSpPr>
        <p:spPr>
          <a:xfrm>
            <a:off x="457200" y="1546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 software architecture is a description of how a software system is organized.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Architectural design decisions include decisions on the type of application, the distribution of the system, the architectural styles to be used.</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Architectures may be documented from several different perspectives or viewssuch as a conceptual view, a logical view, a process view, and a development view.</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Architectural patterns are a means of reusing knowledge about generic system architectures. They describe the architecture, explain when it may be used and describe its advantages and disadvantages.</a:t>
            </a:r>
            <a:endParaRPr b="0" lang="en-US" sz="3200" spc="-1" strike="noStrike">
              <a:solidFill>
                <a:srgbClr val="000000"/>
              </a:solidFill>
              <a:uFill>
                <a:solidFill>
                  <a:srgbClr val="ffffff"/>
                </a:solidFill>
              </a:uFill>
              <a:latin typeface="Calibri"/>
            </a:endParaRPr>
          </a:p>
        </p:txBody>
      </p:sp>
      <p:sp>
        <p:nvSpPr>
          <p:cNvPr id="140"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
        <p:nvSpPr>
          <p:cNvPr id="141" name="TextShape 4"/>
          <p:cNvSpPr txBox="1"/>
          <p:nvPr/>
        </p:nvSpPr>
        <p:spPr>
          <a:xfrm>
            <a:off x="6553080" y="6356520"/>
            <a:ext cx="2133360" cy="364680"/>
          </a:xfrm>
          <a:prstGeom prst="rect">
            <a:avLst/>
          </a:prstGeom>
          <a:noFill/>
          <a:ln>
            <a:noFill/>
          </a:ln>
        </p:spPr>
        <p:txBody>
          <a:bodyPr anchor="ctr"/>
          <a:p>
            <a:pPr algn="r">
              <a:lnSpc>
                <a:spcPct val="100000"/>
              </a:lnSpc>
            </a:pPr>
            <a:fld id="{0A509613-F2A3-474A-9418-6AA6DC223BFB}"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685800" y="2130480"/>
            <a:ext cx="7772040" cy="146952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Chapter 6 – Architectural Design</a:t>
            </a:r>
            <a:endParaRPr b="0" lang="en-US" sz="1800" spc="-1" strike="noStrike">
              <a:solidFill>
                <a:srgbClr val="000000"/>
              </a:solidFill>
              <a:uFill>
                <a:solidFill>
                  <a:srgbClr val="ffffff"/>
                </a:solidFill>
              </a:uFill>
              <a:latin typeface="Calibri"/>
            </a:endParaRPr>
          </a:p>
        </p:txBody>
      </p:sp>
      <p:sp>
        <p:nvSpPr>
          <p:cNvPr id="143" name="TextShape 2"/>
          <p:cNvSpPr txBox="1"/>
          <p:nvPr/>
        </p:nvSpPr>
        <p:spPr>
          <a:xfrm>
            <a:off x="1371600" y="3886200"/>
            <a:ext cx="6400440" cy="1752120"/>
          </a:xfrm>
          <a:prstGeom prst="rect">
            <a:avLst/>
          </a:prstGeom>
          <a:noFill/>
          <a:ln>
            <a:noFill/>
          </a:ln>
        </p:spPr>
        <p:txBody>
          <a:bodyPr lIns="90000" rIns="90000" tIns="45000" bIns="45000"/>
          <a:p>
            <a:pPr algn="ctr">
              <a:lnSpc>
                <a:spcPct val="100000"/>
              </a:lnSpc>
            </a:pPr>
            <a:r>
              <a:rPr b="0" lang="en-IN" sz="3200" spc="-1" strike="noStrike">
                <a:solidFill>
                  <a:srgbClr val="8b8b8b"/>
                </a:solidFill>
                <a:uFill>
                  <a:solidFill>
                    <a:srgbClr val="ffffff"/>
                  </a:solidFill>
                </a:uFill>
                <a:latin typeface="Arial"/>
              </a:rPr>
              <a:t>Lecture 2</a:t>
            </a:r>
            <a:endParaRPr b="0" lang="en-IN" sz="3200" spc="-1" strike="noStrike">
              <a:solidFill>
                <a:srgbClr val="000000"/>
              </a:solidFill>
              <a:uFill>
                <a:solidFill>
                  <a:srgbClr val="ffffff"/>
                </a:solidFill>
              </a:uFill>
              <a:latin typeface="Arial"/>
            </a:endParaRPr>
          </a:p>
        </p:txBody>
      </p:sp>
      <p:sp>
        <p:nvSpPr>
          <p:cNvPr id="144" name="TextShape 3"/>
          <p:cNvSpPr txBox="1"/>
          <p:nvPr/>
        </p:nvSpPr>
        <p:spPr>
          <a:xfrm>
            <a:off x="6553080" y="6356520"/>
            <a:ext cx="2133360" cy="364680"/>
          </a:xfrm>
          <a:prstGeom prst="rect">
            <a:avLst/>
          </a:prstGeom>
          <a:noFill/>
          <a:ln>
            <a:noFill/>
          </a:ln>
        </p:spPr>
        <p:txBody>
          <a:bodyPr anchor="ctr"/>
          <a:p>
            <a:pPr algn="r">
              <a:lnSpc>
                <a:spcPct val="100000"/>
              </a:lnSpc>
            </a:pPr>
            <a:fld id="{E5036F5F-5324-427B-B356-26593A7F222E}"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4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274680"/>
            <a:ext cx="7292880" cy="1142640"/>
          </a:xfrm>
          <a:prstGeom prst="rect">
            <a:avLst/>
          </a:prstGeom>
          <a:noFill/>
          <a:ln>
            <a:noFill/>
          </a:ln>
        </p:spPr>
        <p:txBody>
          <a:bodyPr lIns="90360" rIns="90360" tIns="44280" bIns="44280" anchor="ctr"/>
          <a:p>
            <a:pPr>
              <a:lnSpc>
                <a:spcPct val="100000"/>
              </a:lnSpc>
            </a:pPr>
            <a:r>
              <a:rPr b="1" lang="en-US" sz="2400" spc="-1" strike="noStrike">
                <a:solidFill>
                  <a:srgbClr val="46424d"/>
                </a:solidFill>
                <a:uFill>
                  <a:solidFill>
                    <a:srgbClr val="ffffff"/>
                  </a:solidFill>
                </a:uFill>
                <a:latin typeface="Arial"/>
                <a:ea typeface="ＭＳ Ｐゴシック"/>
              </a:rPr>
              <a:t>Repository architecture</a:t>
            </a:r>
            <a:endParaRPr b="0" lang="en-US" sz="1800" spc="-1" strike="noStrike">
              <a:solidFill>
                <a:srgbClr val="000000"/>
              </a:solidFill>
              <a:uFill>
                <a:solidFill>
                  <a:srgbClr val="ffffff"/>
                </a:solidFill>
              </a:uFill>
              <a:latin typeface="Calibri"/>
            </a:endParaRPr>
          </a:p>
        </p:txBody>
      </p:sp>
      <p:sp>
        <p:nvSpPr>
          <p:cNvPr id="147" name="TextShape 2"/>
          <p:cNvSpPr txBox="1"/>
          <p:nvPr/>
        </p:nvSpPr>
        <p:spPr>
          <a:xfrm>
            <a:off x="457200" y="1600200"/>
            <a:ext cx="8229240" cy="4525560"/>
          </a:xfrm>
          <a:prstGeom prst="rect">
            <a:avLst/>
          </a:prstGeom>
          <a:noFill/>
          <a:ln>
            <a:noFill/>
          </a:ln>
        </p:spPr>
        <p:txBody>
          <a:bodyPr lIns="90360" rIns="90360" tIns="44280" bIns="44280"/>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Sub-systems must exchange data. This may be done in two ways:</a:t>
            </a:r>
            <a:endParaRPr b="0" lang="en-US" sz="3200" spc="-1" strike="noStrike">
              <a:solidFill>
                <a:srgbClr val="000000"/>
              </a:solidFill>
              <a:uFill>
                <a:solidFill>
                  <a:srgbClr val="ffffff"/>
                </a:solidFill>
              </a:uFill>
              <a:latin typeface="Calibri"/>
            </a:endParaRPr>
          </a:p>
          <a:p>
            <a:pPr lvl="1" marL="743040" indent="-285480">
              <a:lnSpc>
                <a:spcPct val="9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Shared data is held in a central database or repository and may be accessed by all sub-systems;</a:t>
            </a:r>
            <a:endParaRPr b="0" lang="en-US" sz="2400" spc="-1" strike="noStrike">
              <a:solidFill>
                <a:srgbClr val="000000"/>
              </a:solidFill>
              <a:uFill>
                <a:solidFill>
                  <a:srgbClr val="ffffff"/>
                </a:solidFill>
              </a:uFill>
              <a:latin typeface="Calibri"/>
            </a:endParaRPr>
          </a:p>
          <a:p>
            <a:pPr lvl="1" marL="743040" indent="-285480">
              <a:lnSpc>
                <a:spcPct val="9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Each sub-system maintains its own database and passes data explicitly to other sub-systems.</a:t>
            </a:r>
            <a:endParaRPr b="0" lang="en-US" sz="2400" spc="-1" strike="noStrike">
              <a:solidFill>
                <a:srgbClr val="000000"/>
              </a:solidFill>
              <a:uFill>
                <a:solidFill>
                  <a:srgbClr val="ffffff"/>
                </a:solidFill>
              </a:uFill>
              <a:latin typeface="Calibri"/>
            </a:endParaRPr>
          </a:p>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When large amounts of data are to be shared, the repository model of sharing is most commonly used a this is an efficient data sharing mechanism.</a:t>
            </a:r>
            <a:endParaRPr b="0" lang="en-US" sz="3200" spc="-1" strike="noStrike">
              <a:solidFill>
                <a:srgbClr val="000000"/>
              </a:solidFill>
              <a:uFill>
                <a:solidFill>
                  <a:srgbClr val="ffffff"/>
                </a:solidFill>
              </a:uFill>
              <a:latin typeface="Calibri"/>
            </a:endParaRPr>
          </a:p>
        </p:txBody>
      </p:sp>
      <p:sp>
        <p:nvSpPr>
          <p:cNvPr id="148" name="TextShape 3"/>
          <p:cNvSpPr txBox="1"/>
          <p:nvPr/>
        </p:nvSpPr>
        <p:spPr>
          <a:xfrm>
            <a:off x="6553080" y="6356520"/>
            <a:ext cx="2133360" cy="364680"/>
          </a:xfrm>
          <a:prstGeom prst="rect">
            <a:avLst/>
          </a:prstGeom>
          <a:noFill/>
          <a:ln>
            <a:noFill/>
          </a:ln>
        </p:spPr>
        <p:txBody>
          <a:bodyPr anchor="ctr"/>
          <a:p>
            <a:pPr algn="r">
              <a:lnSpc>
                <a:spcPct val="100000"/>
              </a:lnSpc>
            </a:pPr>
            <a:fld id="{B44C7B84-3745-4D57-99A3-BDD06AA4DEDA}"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4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Repository pattern </a:t>
            </a:r>
            <a:endParaRPr b="0" lang="en-US" sz="1800" spc="-1" strike="noStrike">
              <a:solidFill>
                <a:srgbClr val="000000"/>
              </a:solidFill>
              <a:uFill>
                <a:solidFill>
                  <a:srgbClr val="ffffff"/>
                </a:solidFill>
              </a:uFill>
              <a:latin typeface="Calibri"/>
            </a:endParaRPr>
          </a:p>
        </p:txBody>
      </p:sp>
      <p:graphicFrame>
        <p:nvGraphicFramePr>
          <p:cNvPr id="151" name="Table 2"/>
          <p:cNvGraphicFramePr/>
          <p:nvPr/>
        </p:nvGraphicFramePr>
        <p:xfrm>
          <a:off x="1213920" y="1417680"/>
          <a:ext cx="6595560" cy="2224800"/>
        </p:xfrm>
        <a:graphic>
          <a:graphicData uri="http://schemas.openxmlformats.org/drawingml/2006/table">
            <a:tbl>
              <a:tblPr/>
              <a:tblGrid>
                <a:gridCol w="1550160"/>
                <a:gridCol w="5045400"/>
              </a:tblGrid>
              <a:tr h="23040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Name</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Repository </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6780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Description</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All data in a system is managed in a central repository that is accessible to all system components. Components do not interact directly, only through the repository. </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89028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Example</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Figure 6.9 is an example of an IDE where the components use a repository of system design information. Each software tool generates information which is then available for use by other tools.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11276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When used</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You should use this pattern when you have a system in which large volumes of information are generated that has to be stored for a long time. You may also use it in data-driven systems where the inclusion of data in the repository triggers an action or tool.</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11276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Advantages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Components can be independent—they do not need to know of the existence of other components. Changes made by one component can be propagated to all components. All data can be managed consistently (e.g., backups done at the same time) as it is all in one place. </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11276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Disadvantages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The repository is a single point of failure so problems in the repository affect the whole system. May be inefficiencies in organizing all communication through the repository. Distributing the repository across several computers may be difficult.</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52" name="TextShape 3"/>
          <p:cNvSpPr txBox="1"/>
          <p:nvPr/>
        </p:nvSpPr>
        <p:spPr>
          <a:xfrm>
            <a:off x="6553080" y="6356520"/>
            <a:ext cx="2133360" cy="364680"/>
          </a:xfrm>
          <a:prstGeom prst="rect">
            <a:avLst/>
          </a:prstGeom>
          <a:noFill/>
          <a:ln>
            <a:noFill/>
          </a:ln>
        </p:spPr>
        <p:txBody>
          <a:bodyPr anchor="ctr"/>
          <a:p>
            <a:pPr algn="r">
              <a:lnSpc>
                <a:spcPct val="100000"/>
              </a:lnSpc>
            </a:pPr>
            <a:fld id="{18DCDAAF-D473-41E3-9EE1-61B3D3782A58}"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5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 repository architecture for an IDE </a:t>
            </a:r>
            <a:endParaRPr b="0" lang="en-US" sz="1800" spc="-1" strike="noStrike">
              <a:solidFill>
                <a:srgbClr val="000000"/>
              </a:solidFill>
              <a:uFill>
                <a:solidFill>
                  <a:srgbClr val="ffffff"/>
                </a:solidFill>
              </a:uFill>
              <a:latin typeface="Calibri"/>
            </a:endParaRPr>
          </a:p>
        </p:txBody>
      </p:sp>
      <p:pic>
        <p:nvPicPr>
          <p:cNvPr id="155" name="Content Placeholder 3" descr=""/>
          <p:cNvPicPr/>
          <p:nvPr/>
        </p:nvPicPr>
        <p:blipFill>
          <a:blip r:embed="rId1"/>
          <a:srcRect l="0" t="-12285" r="0" b="-12285"/>
          <a:stretch/>
        </p:blipFill>
        <p:spPr>
          <a:xfrm>
            <a:off x="754560" y="1600200"/>
            <a:ext cx="7243920" cy="3983760"/>
          </a:xfrm>
          <a:prstGeom prst="rect">
            <a:avLst/>
          </a:prstGeom>
          <a:ln>
            <a:noFill/>
          </a:ln>
        </p:spPr>
      </p:pic>
      <p:sp>
        <p:nvSpPr>
          <p:cNvPr id="156" name="TextShape 2"/>
          <p:cNvSpPr txBox="1"/>
          <p:nvPr/>
        </p:nvSpPr>
        <p:spPr>
          <a:xfrm>
            <a:off x="6553080" y="6356520"/>
            <a:ext cx="2133360" cy="364680"/>
          </a:xfrm>
          <a:prstGeom prst="rect">
            <a:avLst/>
          </a:prstGeom>
          <a:noFill/>
          <a:ln>
            <a:noFill/>
          </a:ln>
        </p:spPr>
        <p:txBody>
          <a:bodyPr anchor="ctr"/>
          <a:p>
            <a:pPr algn="r">
              <a:lnSpc>
                <a:spcPct val="100000"/>
              </a:lnSpc>
            </a:pPr>
            <a:fld id="{9F04B9A9-0E8F-4D7A-94D2-D48005C1A54D}"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57"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Topics covered</a:t>
            </a:r>
            <a:endParaRPr b="0" lang="en-US" sz="1800" spc="-1" strike="noStrike">
              <a:solidFill>
                <a:srgbClr val="000000"/>
              </a:solidFill>
              <a:uFill>
                <a:solidFill>
                  <a:srgbClr val="ffffff"/>
                </a:solidFill>
              </a:uFill>
              <a:latin typeface="Calibri"/>
            </a:endParaRPr>
          </a:p>
        </p:txBody>
      </p:sp>
      <p:sp>
        <p:nvSpPr>
          <p:cNvPr id="8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Architectural design decisions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Architectural views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Architectural patterns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Application architectures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88" name="TextShape 3"/>
          <p:cNvSpPr txBox="1"/>
          <p:nvPr/>
        </p:nvSpPr>
        <p:spPr>
          <a:xfrm>
            <a:off x="6553080" y="6356520"/>
            <a:ext cx="2133360" cy="364680"/>
          </a:xfrm>
          <a:prstGeom prst="rect">
            <a:avLst/>
          </a:prstGeom>
          <a:noFill/>
          <a:ln>
            <a:noFill/>
          </a:ln>
        </p:spPr>
        <p:txBody>
          <a:bodyPr anchor="ctr"/>
          <a:p>
            <a:pPr algn="r">
              <a:lnSpc>
                <a:spcPct val="100000"/>
              </a:lnSpc>
            </a:pPr>
            <a:fld id="{7F4EF7C2-8C61-4579-9FD7-54C59A8D52E9}"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8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457200" y="274680"/>
            <a:ext cx="7292880" cy="1142640"/>
          </a:xfrm>
          <a:prstGeom prst="rect">
            <a:avLst/>
          </a:prstGeom>
          <a:noFill/>
          <a:ln>
            <a:noFill/>
          </a:ln>
        </p:spPr>
        <p:txBody>
          <a:bodyPr lIns="90360" rIns="90360" tIns="44280" bIns="44280" anchor="ctr"/>
          <a:p>
            <a:pPr>
              <a:lnSpc>
                <a:spcPct val="100000"/>
              </a:lnSpc>
            </a:pPr>
            <a:r>
              <a:rPr b="1" lang="en-US" sz="2400" spc="-1" strike="noStrike">
                <a:solidFill>
                  <a:srgbClr val="46424d"/>
                </a:solidFill>
                <a:uFill>
                  <a:solidFill>
                    <a:srgbClr val="ffffff"/>
                  </a:solidFill>
                </a:uFill>
                <a:latin typeface="Arial"/>
                <a:ea typeface="ＭＳ Ｐゴシック"/>
              </a:rPr>
              <a:t>Client-server architecture</a:t>
            </a:r>
            <a:endParaRPr b="0" lang="en-US" sz="1800" spc="-1" strike="noStrike">
              <a:solidFill>
                <a:srgbClr val="000000"/>
              </a:solidFill>
              <a:uFill>
                <a:solidFill>
                  <a:srgbClr val="ffffff"/>
                </a:solidFill>
              </a:uFill>
              <a:latin typeface="Calibri"/>
            </a:endParaRPr>
          </a:p>
        </p:txBody>
      </p:sp>
      <p:sp>
        <p:nvSpPr>
          <p:cNvPr id="159" name="TextShape 2"/>
          <p:cNvSpPr txBox="1"/>
          <p:nvPr/>
        </p:nvSpPr>
        <p:spPr>
          <a:xfrm>
            <a:off x="457200" y="1600200"/>
            <a:ext cx="8229240" cy="4525560"/>
          </a:xfrm>
          <a:prstGeom prst="rect">
            <a:avLst/>
          </a:prstGeom>
          <a:noFill/>
          <a:ln>
            <a:noFill/>
          </a:ln>
        </p:spPr>
        <p:txBody>
          <a:bodyPr lIns="90360" rIns="90360" tIns="44280" bIns="44280"/>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Distributed system model which shows how data and processing is distributed across a range of components.</a:t>
            </a:r>
            <a:endParaRPr b="0" lang="en-US" sz="3200" spc="-1" strike="noStrike">
              <a:solidFill>
                <a:srgbClr val="000000"/>
              </a:solidFill>
              <a:uFill>
                <a:solidFill>
                  <a:srgbClr val="ffffff"/>
                </a:solidFill>
              </a:uFill>
              <a:latin typeface="Calibri"/>
            </a:endParaRPr>
          </a:p>
          <a:p>
            <a:pPr lvl="1" marL="743040" indent="-285480">
              <a:lnSpc>
                <a:spcPct val="9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Can be implemented on a single computer.</a:t>
            </a:r>
            <a:endParaRPr b="0" lang="en-US" sz="2400" spc="-1" strike="noStrike">
              <a:solidFill>
                <a:srgbClr val="000000"/>
              </a:solidFill>
              <a:uFill>
                <a:solidFill>
                  <a:srgbClr val="ffffff"/>
                </a:solidFill>
              </a:uFill>
              <a:latin typeface="Calibri"/>
            </a:endParaRPr>
          </a:p>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Set of stand-alone servers which provide specific services such as printing, data management, etc.</a:t>
            </a:r>
            <a:endParaRPr b="0" lang="en-US" sz="3200" spc="-1" strike="noStrike">
              <a:solidFill>
                <a:srgbClr val="000000"/>
              </a:solidFill>
              <a:uFill>
                <a:solidFill>
                  <a:srgbClr val="ffffff"/>
                </a:solidFill>
              </a:uFill>
              <a:latin typeface="Calibri"/>
            </a:endParaRPr>
          </a:p>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Set of clients which call on these services.</a:t>
            </a:r>
            <a:endParaRPr b="0" lang="en-US" sz="3200" spc="-1" strike="noStrike">
              <a:solidFill>
                <a:srgbClr val="000000"/>
              </a:solidFill>
              <a:uFill>
                <a:solidFill>
                  <a:srgbClr val="ffffff"/>
                </a:solidFill>
              </a:uFill>
              <a:latin typeface="Calibri"/>
            </a:endParaRPr>
          </a:p>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Network which allows clients to access servers.</a:t>
            </a:r>
            <a:endParaRPr b="0" lang="en-US" sz="3200" spc="-1" strike="noStrike">
              <a:solidFill>
                <a:srgbClr val="000000"/>
              </a:solidFill>
              <a:uFill>
                <a:solidFill>
                  <a:srgbClr val="ffffff"/>
                </a:solidFill>
              </a:uFill>
              <a:latin typeface="Calibri"/>
            </a:endParaRPr>
          </a:p>
        </p:txBody>
      </p:sp>
      <p:sp>
        <p:nvSpPr>
          <p:cNvPr id="160" name="TextShape 3"/>
          <p:cNvSpPr txBox="1"/>
          <p:nvPr/>
        </p:nvSpPr>
        <p:spPr>
          <a:xfrm>
            <a:off x="6553080" y="6356520"/>
            <a:ext cx="2133360" cy="364680"/>
          </a:xfrm>
          <a:prstGeom prst="rect">
            <a:avLst/>
          </a:prstGeom>
          <a:noFill/>
          <a:ln>
            <a:noFill/>
          </a:ln>
        </p:spPr>
        <p:txBody>
          <a:bodyPr anchor="ctr"/>
          <a:p>
            <a:pPr algn="r">
              <a:lnSpc>
                <a:spcPct val="100000"/>
              </a:lnSpc>
            </a:pPr>
            <a:fld id="{091811C7-7742-4999-93F2-7D5174C60F27}"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61"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Client–server pattern </a:t>
            </a:r>
            <a:endParaRPr b="0" lang="en-US" sz="1800" spc="-1" strike="noStrike">
              <a:solidFill>
                <a:srgbClr val="000000"/>
              </a:solidFill>
              <a:uFill>
                <a:solidFill>
                  <a:srgbClr val="ffffff"/>
                </a:solidFill>
              </a:uFill>
              <a:latin typeface="Calibri"/>
            </a:endParaRPr>
          </a:p>
        </p:txBody>
      </p:sp>
      <p:graphicFrame>
        <p:nvGraphicFramePr>
          <p:cNvPr id="163" name="Table 2"/>
          <p:cNvGraphicFramePr/>
          <p:nvPr/>
        </p:nvGraphicFramePr>
        <p:xfrm>
          <a:off x="930240" y="1600200"/>
          <a:ext cx="7298280" cy="2193120"/>
        </p:xfrm>
        <a:graphic>
          <a:graphicData uri="http://schemas.openxmlformats.org/drawingml/2006/table">
            <a:tbl>
              <a:tblPr/>
              <a:tblGrid>
                <a:gridCol w="1847160"/>
                <a:gridCol w="5451120"/>
              </a:tblGrid>
              <a:tr h="23040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Name</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Client-server</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89028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Description</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In a client–server architecture, the functionality of the system is organized into services, with each service delivered from a separate server. Clients are users of these services and access servers to make use of them.</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532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Example</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Figure 6.11 is an example of a film and video/DVD library organized as a client–server system.</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6780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When used</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Used when data in a shared database has to be accessed from a range of locations. Because servers can be replicated, may also be used when the load on a system is variable.</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89028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Advantages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The principal advantage of this model is that servers can be distributed across a network. General functionality (e.g., a printing service) can be available to all clients and does not need to be implemented by all services. </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11276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Disadvantages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64" name="TextShape 3"/>
          <p:cNvSpPr txBox="1"/>
          <p:nvPr/>
        </p:nvSpPr>
        <p:spPr>
          <a:xfrm>
            <a:off x="6553080" y="6356520"/>
            <a:ext cx="2133360" cy="364680"/>
          </a:xfrm>
          <a:prstGeom prst="rect">
            <a:avLst/>
          </a:prstGeom>
          <a:noFill/>
          <a:ln>
            <a:noFill/>
          </a:ln>
        </p:spPr>
        <p:txBody>
          <a:bodyPr anchor="ctr"/>
          <a:p>
            <a:pPr algn="r">
              <a:lnSpc>
                <a:spcPct val="100000"/>
              </a:lnSpc>
            </a:pPr>
            <a:fld id="{CA8EB1B9-188F-4225-A657-32AA5E2DE470}"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6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 client–server architecture for a film library </a:t>
            </a:r>
            <a:endParaRPr b="0" lang="en-US" sz="1800" spc="-1" strike="noStrike">
              <a:solidFill>
                <a:srgbClr val="000000"/>
              </a:solidFill>
              <a:uFill>
                <a:solidFill>
                  <a:srgbClr val="ffffff"/>
                </a:solidFill>
              </a:uFill>
              <a:latin typeface="Calibri"/>
            </a:endParaRPr>
          </a:p>
        </p:txBody>
      </p:sp>
      <p:pic>
        <p:nvPicPr>
          <p:cNvPr id="167" name="Content Placeholder 3" descr=""/>
          <p:cNvPicPr/>
          <p:nvPr/>
        </p:nvPicPr>
        <p:blipFill>
          <a:blip r:embed="rId1"/>
          <a:srcRect l="-1058" t="0" r="-1058" b="0"/>
          <a:stretch/>
        </p:blipFill>
        <p:spPr>
          <a:xfrm>
            <a:off x="821880" y="1775880"/>
            <a:ext cx="7203600" cy="3961440"/>
          </a:xfrm>
          <a:prstGeom prst="rect">
            <a:avLst/>
          </a:prstGeom>
          <a:ln>
            <a:noFill/>
          </a:ln>
        </p:spPr>
      </p:pic>
      <p:sp>
        <p:nvSpPr>
          <p:cNvPr id="168" name="TextShape 2"/>
          <p:cNvSpPr txBox="1"/>
          <p:nvPr/>
        </p:nvSpPr>
        <p:spPr>
          <a:xfrm>
            <a:off x="6553080" y="6356520"/>
            <a:ext cx="2133360" cy="364680"/>
          </a:xfrm>
          <a:prstGeom prst="rect">
            <a:avLst/>
          </a:prstGeom>
          <a:noFill/>
          <a:ln>
            <a:noFill/>
          </a:ln>
        </p:spPr>
        <p:txBody>
          <a:bodyPr anchor="ctr"/>
          <a:p>
            <a:pPr algn="r">
              <a:lnSpc>
                <a:spcPct val="100000"/>
              </a:lnSpc>
            </a:pPr>
            <a:fld id="{744E196D-39CA-441B-ADB4-0E0B7A2FEAD1}"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69"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4680"/>
            <a:ext cx="7292880" cy="1142640"/>
          </a:xfrm>
          <a:prstGeom prst="rect">
            <a:avLst/>
          </a:prstGeom>
          <a:noFill/>
          <a:ln>
            <a:noFill/>
          </a:ln>
        </p:spPr>
        <p:txBody>
          <a:bodyPr lIns="90360" rIns="90360" tIns="44280" bIns="44280" anchor="ctr"/>
          <a:p>
            <a:pPr>
              <a:lnSpc>
                <a:spcPct val="100000"/>
              </a:lnSpc>
            </a:pPr>
            <a:r>
              <a:rPr b="1" lang="en-US" sz="2400" spc="-1" strike="noStrike">
                <a:solidFill>
                  <a:srgbClr val="46424d"/>
                </a:solidFill>
                <a:uFill>
                  <a:solidFill>
                    <a:srgbClr val="ffffff"/>
                  </a:solidFill>
                </a:uFill>
                <a:latin typeface="Arial"/>
                <a:ea typeface="ＭＳ Ｐゴシック"/>
              </a:rPr>
              <a:t>Pipe and filter architecture</a:t>
            </a:r>
            <a:endParaRPr b="0" lang="en-US" sz="1800" spc="-1" strike="noStrike">
              <a:solidFill>
                <a:srgbClr val="000000"/>
              </a:solidFill>
              <a:uFill>
                <a:solidFill>
                  <a:srgbClr val="ffffff"/>
                </a:solidFill>
              </a:uFill>
              <a:latin typeface="Calibri"/>
            </a:endParaRPr>
          </a:p>
        </p:txBody>
      </p:sp>
      <p:sp>
        <p:nvSpPr>
          <p:cNvPr id="171" name="TextShape 2"/>
          <p:cNvSpPr txBox="1"/>
          <p:nvPr/>
        </p:nvSpPr>
        <p:spPr>
          <a:xfrm>
            <a:off x="457200" y="1600200"/>
            <a:ext cx="8229240" cy="4525560"/>
          </a:xfrm>
          <a:prstGeom prst="rect">
            <a:avLst/>
          </a:prstGeom>
          <a:noFill/>
          <a:ln>
            <a:noFill/>
          </a:ln>
        </p:spPr>
        <p:txBody>
          <a:bodyPr lIns="90360" rIns="90360" tIns="44280" bIns="44280"/>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Functional transformations process their inputs to produce outputs.</a:t>
            </a:r>
            <a:endParaRPr b="0" lang="en-US" sz="3200" spc="-1" strike="noStrike">
              <a:solidFill>
                <a:srgbClr val="000000"/>
              </a:solidFill>
              <a:uFill>
                <a:solidFill>
                  <a:srgbClr val="ffffff"/>
                </a:solidFill>
              </a:uFill>
              <a:latin typeface="Calibri"/>
            </a:endParaRPr>
          </a:p>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May be referred to as a pipe and filter model (as in UNIX shell).</a:t>
            </a:r>
            <a:endParaRPr b="0" lang="en-US" sz="3200" spc="-1" strike="noStrike">
              <a:solidFill>
                <a:srgbClr val="000000"/>
              </a:solidFill>
              <a:uFill>
                <a:solidFill>
                  <a:srgbClr val="ffffff"/>
                </a:solidFill>
              </a:uFill>
              <a:latin typeface="Calibri"/>
            </a:endParaRPr>
          </a:p>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Variants of this approach are very common. When transformations are sequential, this is a batch sequential model which is extensively used in data processing systems.</a:t>
            </a:r>
            <a:endParaRPr b="0" lang="en-US" sz="3200" spc="-1" strike="noStrike">
              <a:solidFill>
                <a:srgbClr val="000000"/>
              </a:solidFill>
              <a:uFill>
                <a:solidFill>
                  <a:srgbClr val="ffffff"/>
                </a:solidFill>
              </a:uFill>
              <a:latin typeface="Calibri"/>
            </a:endParaRPr>
          </a:p>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Not really suitable for interactive systems.</a:t>
            </a:r>
            <a:endParaRPr b="0" lang="en-US" sz="3200" spc="-1" strike="noStrike">
              <a:solidFill>
                <a:srgbClr val="000000"/>
              </a:solidFill>
              <a:uFill>
                <a:solidFill>
                  <a:srgbClr val="ffffff"/>
                </a:solidFill>
              </a:uFill>
              <a:latin typeface="Calibri"/>
            </a:endParaRPr>
          </a:p>
        </p:txBody>
      </p:sp>
      <p:sp>
        <p:nvSpPr>
          <p:cNvPr id="172" name="TextShape 3"/>
          <p:cNvSpPr txBox="1"/>
          <p:nvPr/>
        </p:nvSpPr>
        <p:spPr>
          <a:xfrm>
            <a:off x="6553080" y="6356520"/>
            <a:ext cx="2133360" cy="364680"/>
          </a:xfrm>
          <a:prstGeom prst="rect">
            <a:avLst/>
          </a:prstGeom>
          <a:noFill/>
          <a:ln>
            <a:noFill/>
          </a:ln>
        </p:spPr>
        <p:txBody>
          <a:bodyPr anchor="ctr"/>
          <a:p>
            <a:pPr algn="r">
              <a:lnSpc>
                <a:spcPct val="100000"/>
              </a:lnSpc>
            </a:pPr>
            <a:fld id="{0AB28187-DA24-4021-AC26-F8F28907D36A}"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7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pipe and filter pattern </a:t>
            </a:r>
            <a:endParaRPr b="0" lang="en-US" sz="1800" spc="-1" strike="noStrike">
              <a:solidFill>
                <a:srgbClr val="000000"/>
              </a:solidFill>
              <a:uFill>
                <a:solidFill>
                  <a:srgbClr val="ffffff"/>
                </a:solidFill>
              </a:uFill>
              <a:latin typeface="Calibri"/>
            </a:endParaRPr>
          </a:p>
        </p:txBody>
      </p:sp>
      <p:graphicFrame>
        <p:nvGraphicFramePr>
          <p:cNvPr id="175" name="Table 2"/>
          <p:cNvGraphicFramePr/>
          <p:nvPr/>
        </p:nvGraphicFramePr>
        <p:xfrm>
          <a:off x="821880" y="1600200"/>
          <a:ext cx="7189920" cy="2224800"/>
        </p:xfrm>
        <a:graphic>
          <a:graphicData uri="http://schemas.openxmlformats.org/drawingml/2006/table">
            <a:tbl>
              <a:tblPr/>
              <a:tblGrid>
                <a:gridCol w="1477440"/>
                <a:gridCol w="5712480"/>
              </a:tblGrid>
              <a:tr h="23040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Name</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Pipe and filter</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89028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Description</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The processing of the data in a system is organized so that each processing component (filter) is discrete and carries out one type of data transformation. The data flows (as in a pipe) from one component to another for processing. </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532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Example</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Figure 6.13 is an example of a pipe and filter system used for processing invoices.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6780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When used</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Commonly used in data processing applications (both batch- and transaction-based) where inputs are processed in separate stages to generate related outputs.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89028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Advantages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Easy to understand and supports transformation reuse. Workflow style matches the structure of many business processes. Evolution by adding transformations is straightforward. Can be implemented as either a sequential or concurrent system.</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112760">
                <a:tc>
                  <a:txBody>
                    <a:bodyPr lIns="68400" rIns="68400" tIns="0" bIns="0"/>
                    <a:p>
                      <a:pPr algn="just">
                        <a:lnSpc>
                          <a:spcPct val="100000"/>
                        </a:lnSpc>
                      </a:pPr>
                      <a:r>
                        <a:rPr b="1" lang="en-IN" sz="1400" spc="-1" strike="noStrike">
                          <a:solidFill>
                            <a:srgbClr val="000000"/>
                          </a:solidFill>
                          <a:uFill>
                            <a:solidFill>
                              <a:srgbClr val="ffffff"/>
                            </a:solidFill>
                          </a:uFill>
                          <a:latin typeface="Arial"/>
                          <a:ea typeface="Times New Roman"/>
                        </a:rPr>
                        <a:t>Disadvantages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just">
                        <a:lnSpc>
                          <a:spcPct val="100000"/>
                        </a:lnSpc>
                      </a:pPr>
                      <a:r>
                        <a:rPr b="0" lang="en-IN" sz="1400" spc="-1" strike="noStrike">
                          <a:solidFill>
                            <a:srgbClr val="000000"/>
                          </a:solidFill>
                          <a:uFill>
                            <a:solidFill>
                              <a:srgbClr val="ffffff"/>
                            </a:solidFill>
                          </a:uFill>
                          <a:latin typeface="Arial"/>
                          <a:ea typeface="Times New Roman"/>
                        </a:rPr>
                        <a:t>The format for data transfer has to be agreed upon between communicating transformations. Each transformation must parse its input and unparse its output to the agreed form. This increases system overhead and may mean that it is impossible to reuse functional transformations that use incompatible data structures.</a:t>
                      </a:r>
                      <a:endParaRPr b="0" lang="en-IN" sz="1800" spc="-1" strike="noStrike">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76" name="TextShape 3"/>
          <p:cNvSpPr txBox="1"/>
          <p:nvPr/>
        </p:nvSpPr>
        <p:spPr>
          <a:xfrm>
            <a:off x="6553080" y="6356520"/>
            <a:ext cx="2133360" cy="364680"/>
          </a:xfrm>
          <a:prstGeom prst="rect">
            <a:avLst/>
          </a:prstGeom>
          <a:noFill/>
          <a:ln>
            <a:noFill/>
          </a:ln>
        </p:spPr>
        <p:txBody>
          <a:bodyPr anchor="ctr"/>
          <a:p>
            <a:pPr algn="r">
              <a:lnSpc>
                <a:spcPct val="100000"/>
              </a:lnSpc>
            </a:pPr>
            <a:fld id="{A903F24E-388D-4C8C-905D-3A750BB8BE71}"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77"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An example of the pipe and filter architecture </a:t>
            </a:r>
            <a:endParaRPr b="0" lang="en-US" sz="1800" spc="-1" strike="noStrike">
              <a:solidFill>
                <a:srgbClr val="000000"/>
              </a:solidFill>
              <a:uFill>
                <a:solidFill>
                  <a:srgbClr val="ffffff"/>
                </a:solidFill>
              </a:uFill>
              <a:latin typeface="Calibri"/>
            </a:endParaRPr>
          </a:p>
        </p:txBody>
      </p:sp>
      <p:pic>
        <p:nvPicPr>
          <p:cNvPr id="179" name="Content Placeholder 3" descr=""/>
          <p:cNvPicPr/>
          <p:nvPr/>
        </p:nvPicPr>
        <p:blipFill>
          <a:blip r:embed="rId1"/>
          <a:srcRect l="0" t="-46252" r="0" b="-46252"/>
          <a:stretch/>
        </p:blipFill>
        <p:spPr>
          <a:xfrm>
            <a:off x="457200" y="1600200"/>
            <a:ext cx="8229240" cy="4525560"/>
          </a:xfrm>
          <a:prstGeom prst="rect">
            <a:avLst/>
          </a:prstGeom>
          <a:ln>
            <a:noFill/>
          </a:ln>
        </p:spPr>
      </p:pic>
      <p:sp>
        <p:nvSpPr>
          <p:cNvPr id="180" name="TextShape 2"/>
          <p:cNvSpPr txBox="1"/>
          <p:nvPr/>
        </p:nvSpPr>
        <p:spPr>
          <a:xfrm>
            <a:off x="6553080" y="6356520"/>
            <a:ext cx="2133360" cy="364680"/>
          </a:xfrm>
          <a:prstGeom prst="rect">
            <a:avLst/>
          </a:prstGeom>
          <a:noFill/>
          <a:ln>
            <a:noFill/>
          </a:ln>
        </p:spPr>
        <p:txBody>
          <a:bodyPr anchor="ctr"/>
          <a:p>
            <a:pPr algn="r">
              <a:lnSpc>
                <a:spcPct val="100000"/>
              </a:lnSpc>
            </a:pPr>
            <a:fld id="{A12C7A7A-E28E-480C-9AC9-A9334555637C}"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81"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Application architectures</a:t>
            </a:r>
            <a:endParaRPr b="0" lang="en-US" sz="1800" spc="-1" strike="noStrike">
              <a:solidFill>
                <a:srgbClr val="000000"/>
              </a:solidFill>
              <a:uFill>
                <a:solidFill>
                  <a:srgbClr val="ffffff"/>
                </a:solidFill>
              </a:uFill>
              <a:latin typeface="Calibri"/>
            </a:endParaRPr>
          </a:p>
        </p:txBody>
      </p:sp>
      <p:sp>
        <p:nvSpPr>
          <p:cNvPr id="183" name="TextShape 2"/>
          <p:cNvSpPr txBox="1"/>
          <p:nvPr/>
        </p:nvSpPr>
        <p:spPr>
          <a:xfrm>
            <a:off x="457200" y="1419120"/>
            <a:ext cx="7305480" cy="1080"/>
          </a:xfrm>
          <a:prstGeom prst="rect">
            <a:avLst/>
          </a:prstGeom>
          <a:noFill/>
          <a:ln w="25560">
            <a:solidFill>
              <a:srgbClr val="4f81bd"/>
            </a:solidFill>
            <a:round/>
          </a:ln>
        </p:spPr>
        <p:txBody>
          <a:bodyPr lIns="91800" rIns="918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Application systems are designed to meet an organisational need.</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As businesses have much in common, their application systems also tend to have a common architecture that reflects the application requirements.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A generic application architecture is an architecture for a type of software system that may be configured and adapted to create a system that meets specific requirements.</a:t>
            </a:r>
            <a:endParaRPr b="0" lang="en-US" sz="3200" spc="-1" strike="noStrike">
              <a:solidFill>
                <a:srgbClr val="000000"/>
              </a:solidFill>
              <a:uFill>
                <a:solidFill>
                  <a:srgbClr val="ffffff"/>
                </a:solidFill>
              </a:uFill>
              <a:latin typeface="Calibri"/>
            </a:endParaRPr>
          </a:p>
        </p:txBody>
      </p:sp>
      <p:sp>
        <p:nvSpPr>
          <p:cNvPr id="184" name="TextShape 3"/>
          <p:cNvSpPr txBox="1"/>
          <p:nvPr/>
        </p:nvSpPr>
        <p:spPr>
          <a:xfrm>
            <a:off x="6553080" y="6356520"/>
            <a:ext cx="2133360" cy="364680"/>
          </a:xfrm>
          <a:prstGeom prst="rect">
            <a:avLst/>
          </a:prstGeom>
          <a:noFill/>
          <a:ln>
            <a:noFill/>
          </a:ln>
        </p:spPr>
        <p:txBody>
          <a:bodyPr anchor="ctr"/>
          <a:p>
            <a:pPr algn="r">
              <a:lnSpc>
                <a:spcPct val="100000"/>
              </a:lnSpc>
            </a:pPr>
            <a:fld id="{5899FD7B-6EFC-4884-AD84-2004233631B2}"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8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Use of application architectures</a:t>
            </a:r>
            <a:endParaRPr b="0" lang="en-US" sz="1800" spc="-1" strike="noStrike">
              <a:solidFill>
                <a:srgbClr val="000000"/>
              </a:solidFill>
              <a:uFill>
                <a:solidFill>
                  <a:srgbClr val="ffffff"/>
                </a:solidFill>
              </a:uFill>
              <a:latin typeface="Calibri"/>
            </a:endParaRPr>
          </a:p>
        </p:txBody>
      </p:sp>
      <p:sp>
        <p:nvSpPr>
          <p:cNvPr id="187" name="TextShape 2"/>
          <p:cNvSpPr txBox="1"/>
          <p:nvPr/>
        </p:nvSpPr>
        <p:spPr>
          <a:xfrm>
            <a:off x="457200" y="1419120"/>
            <a:ext cx="7305480" cy="1080"/>
          </a:xfrm>
          <a:prstGeom prst="rect">
            <a:avLst/>
          </a:prstGeom>
          <a:noFill/>
          <a:ln w="25560">
            <a:solidFill>
              <a:srgbClr val="4f81bd"/>
            </a:solidFill>
            <a:round/>
          </a:ln>
        </p:spPr>
        <p:txBody>
          <a:bodyPr lIns="91800" rIns="91800"/>
          <a:p>
            <a:pPr marL="343080" indent="-342720">
              <a:lnSpc>
                <a:spcPct val="9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As a starting point for architectural design.</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As a design checklist.</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As a way of organising the work of the development team.</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As a means of assessing components for reuse.</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As a vocabulary for talking about application types.</a:t>
            </a:r>
            <a:endParaRPr b="0" lang="en-US" sz="3200" spc="-1" strike="noStrike">
              <a:solidFill>
                <a:srgbClr val="000000"/>
              </a:solidFill>
              <a:uFill>
                <a:solidFill>
                  <a:srgbClr val="ffffff"/>
                </a:solidFill>
              </a:uFill>
              <a:latin typeface="Calibri"/>
            </a:endParaRPr>
          </a:p>
          <a:p>
            <a:pPr marL="343080" indent="-342720">
              <a:lnSpc>
                <a:spcPct val="90000"/>
              </a:lnSpc>
            </a:pPr>
            <a:endParaRPr b="0" lang="en-US" sz="3200" spc="-1" strike="noStrike">
              <a:solidFill>
                <a:srgbClr val="000000"/>
              </a:solidFill>
              <a:uFill>
                <a:solidFill>
                  <a:srgbClr val="ffffff"/>
                </a:solidFill>
              </a:uFill>
              <a:latin typeface="Calibri"/>
            </a:endParaRPr>
          </a:p>
        </p:txBody>
      </p:sp>
      <p:sp>
        <p:nvSpPr>
          <p:cNvPr id="188" name="TextShape 3"/>
          <p:cNvSpPr txBox="1"/>
          <p:nvPr/>
        </p:nvSpPr>
        <p:spPr>
          <a:xfrm>
            <a:off x="6553080" y="6356520"/>
            <a:ext cx="2133360" cy="364680"/>
          </a:xfrm>
          <a:prstGeom prst="rect">
            <a:avLst/>
          </a:prstGeom>
          <a:noFill/>
          <a:ln>
            <a:noFill/>
          </a:ln>
        </p:spPr>
        <p:txBody>
          <a:bodyPr anchor="ctr"/>
          <a:p>
            <a:pPr algn="r">
              <a:lnSpc>
                <a:spcPct val="100000"/>
              </a:lnSpc>
            </a:pPr>
            <a:fld id="{C014BC7F-B77D-4318-A145-72C0A14D9F13}"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8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Examples of application types</a:t>
            </a:r>
            <a:endParaRPr b="0" lang="en-US" sz="1800" spc="-1" strike="noStrike">
              <a:solidFill>
                <a:srgbClr val="000000"/>
              </a:solidFill>
              <a:uFill>
                <a:solidFill>
                  <a:srgbClr val="ffffff"/>
                </a:solidFill>
              </a:uFill>
              <a:latin typeface="Calibri"/>
            </a:endParaRPr>
          </a:p>
        </p:txBody>
      </p:sp>
      <p:sp>
        <p:nvSpPr>
          <p:cNvPr id="191"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Data processing applications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Data driven applications that process data in batches without explicit user intervention during the processing.</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Transaction processing applications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Data-centred applications that process user requests and update information in a system database.</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Event processing systems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Applications where system actions depend on interpreting events from the system’s environment.</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Language processing systems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Applications where the users’ intentions are specified in a formal language that is processed and interpreted by the system.</a:t>
            </a:r>
            <a:endParaRPr b="0" lang="en-US" sz="2400" spc="-1" strike="noStrike">
              <a:solidFill>
                <a:srgbClr val="000000"/>
              </a:solidFill>
              <a:uFill>
                <a:solidFill>
                  <a:srgbClr val="ffffff"/>
                </a:solidFill>
              </a:uFill>
              <a:latin typeface="Calibri"/>
            </a:endParaRPr>
          </a:p>
        </p:txBody>
      </p:sp>
      <p:sp>
        <p:nvSpPr>
          <p:cNvPr id="192"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
        <p:nvSpPr>
          <p:cNvPr id="193" name="TextShape 4"/>
          <p:cNvSpPr txBox="1"/>
          <p:nvPr/>
        </p:nvSpPr>
        <p:spPr>
          <a:xfrm>
            <a:off x="6553080" y="6356520"/>
            <a:ext cx="2133360" cy="364680"/>
          </a:xfrm>
          <a:prstGeom prst="rect">
            <a:avLst/>
          </a:prstGeom>
          <a:noFill/>
          <a:ln>
            <a:noFill/>
          </a:ln>
        </p:spPr>
        <p:txBody>
          <a:bodyPr anchor="ctr"/>
          <a:p>
            <a:pPr algn="r">
              <a:lnSpc>
                <a:spcPct val="100000"/>
              </a:lnSpc>
            </a:pPr>
            <a:fld id="{8E20FB80-4180-48EA-A851-94A48A7EE6C3}"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Application type examples</a:t>
            </a:r>
            <a:endParaRPr b="0" lang="en-US" sz="1800" spc="-1" strike="noStrike">
              <a:solidFill>
                <a:srgbClr val="000000"/>
              </a:solidFill>
              <a:uFill>
                <a:solidFill>
                  <a:srgbClr val="ffffff"/>
                </a:solidFill>
              </a:uFill>
              <a:latin typeface="Calibri"/>
            </a:endParaRPr>
          </a:p>
        </p:txBody>
      </p:sp>
      <p:sp>
        <p:nvSpPr>
          <p:cNvPr id="195" name="TextShape 2"/>
          <p:cNvSpPr txBox="1"/>
          <p:nvPr/>
        </p:nvSpPr>
        <p:spPr>
          <a:xfrm>
            <a:off x="457200" y="1419120"/>
            <a:ext cx="7305480" cy="1080"/>
          </a:xfrm>
          <a:prstGeom prst="rect">
            <a:avLst/>
          </a:prstGeom>
          <a:noFill/>
          <a:ln w="25560">
            <a:solidFill>
              <a:srgbClr val="4f81bd"/>
            </a:solidFill>
            <a:round/>
          </a:ln>
        </p:spPr>
        <p:txBody>
          <a:bodyPr lIns="91800" rIns="91800"/>
          <a:p>
            <a:pPr marL="343080" indent="-342720">
              <a:lnSpc>
                <a:spcPct val="90000"/>
              </a:lnSpc>
              <a:buClr>
                <a:srgbClr val="000000"/>
              </a:buClr>
              <a:buFont typeface="Wingdings" charset="2"/>
              <a:buChar char=""/>
            </a:pPr>
            <a:r>
              <a:rPr b="0" lang="en-US" sz="2300" spc="-1" strike="noStrike">
                <a:solidFill>
                  <a:srgbClr val="000000"/>
                </a:solidFill>
                <a:uFill>
                  <a:solidFill>
                    <a:srgbClr val="ffffff"/>
                  </a:solidFill>
                </a:uFill>
                <a:latin typeface="Calibri"/>
                <a:ea typeface="ＭＳ Ｐゴシック"/>
              </a:rPr>
              <a:t>Focus here is on transaction processing and language processing systems.</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Wingdings" charset="2"/>
              <a:buChar char=""/>
            </a:pPr>
            <a:r>
              <a:rPr b="0" lang="en-US" sz="2300" spc="-1" strike="noStrike">
                <a:solidFill>
                  <a:srgbClr val="000000"/>
                </a:solidFill>
                <a:uFill>
                  <a:solidFill>
                    <a:srgbClr val="ffffff"/>
                  </a:solidFill>
                </a:uFill>
                <a:latin typeface="Calibri"/>
                <a:ea typeface="ＭＳ Ｐゴシック"/>
              </a:rPr>
              <a:t>Transaction processing systems</a:t>
            </a:r>
            <a:endParaRPr b="0" lang="en-US" sz="3200" spc="-1" strike="noStrike">
              <a:solidFill>
                <a:srgbClr val="000000"/>
              </a:solidFill>
              <a:uFill>
                <a:solidFill>
                  <a:srgbClr val="ffffff"/>
                </a:solidFill>
              </a:uFill>
              <a:latin typeface="Calibri"/>
            </a:endParaRPr>
          </a:p>
          <a:p>
            <a:pPr lvl="1" marL="743040" indent="-285480">
              <a:lnSpc>
                <a:spcPct val="90000"/>
              </a:lnSpc>
              <a:buClr>
                <a:srgbClr val="000000"/>
              </a:buClr>
              <a:buFont typeface="Wingdings" charset="2"/>
              <a:buChar char=""/>
            </a:pPr>
            <a:r>
              <a:rPr b="0" lang="en-US" sz="2100" spc="-1" strike="noStrike">
                <a:solidFill>
                  <a:srgbClr val="000000"/>
                </a:solidFill>
                <a:uFill>
                  <a:solidFill>
                    <a:srgbClr val="ffffff"/>
                  </a:solidFill>
                </a:uFill>
                <a:latin typeface="Calibri"/>
                <a:ea typeface="ＭＳ Ｐゴシック"/>
              </a:rPr>
              <a:t>E-commerce systems;</a:t>
            </a:r>
            <a:endParaRPr b="0" lang="en-US" sz="2400" spc="-1" strike="noStrike">
              <a:solidFill>
                <a:srgbClr val="000000"/>
              </a:solidFill>
              <a:uFill>
                <a:solidFill>
                  <a:srgbClr val="ffffff"/>
                </a:solidFill>
              </a:uFill>
              <a:latin typeface="Calibri"/>
            </a:endParaRPr>
          </a:p>
          <a:p>
            <a:pPr lvl="1" marL="743040" indent="-285480">
              <a:lnSpc>
                <a:spcPct val="90000"/>
              </a:lnSpc>
              <a:buClr>
                <a:srgbClr val="000000"/>
              </a:buClr>
              <a:buFont typeface="Wingdings" charset="2"/>
              <a:buChar char=""/>
            </a:pPr>
            <a:r>
              <a:rPr b="0" lang="en-US" sz="2100" spc="-1" strike="noStrike">
                <a:solidFill>
                  <a:srgbClr val="000000"/>
                </a:solidFill>
                <a:uFill>
                  <a:solidFill>
                    <a:srgbClr val="ffffff"/>
                  </a:solidFill>
                </a:uFill>
                <a:latin typeface="Calibri"/>
                <a:ea typeface="ＭＳ Ｐゴシック"/>
              </a:rPr>
              <a:t>Reservation systems.</a:t>
            </a:r>
            <a:endParaRPr b="0" lang="en-US" sz="2400" spc="-1" strike="noStrike">
              <a:solidFill>
                <a:srgbClr val="000000"/>
              </a:solidFill>
              <a:uFill>
                <a:solidFill>
                  <a:srgbClr val="ffffff"/>
                </a:solidFill>
              </a:uFill>
              <a:latin typeface="Calibri"/>
            </a:endParaRPr>
          </a:p>
          <a:p>
            <a:pPr marL="343080" indent="-342720">
              <a:lnSpc>
                <a:spcPct val="90000"/>
              </a:lnSpc>
              <a:buClr>
                <a:srgbClr val="000000"/>
              </a:buClr>
              <a:buFont typeface="Wingdings" charset="2"/>
              <a:buChar char=""/>
            </a:pPr>
            <a:r>
              <a:rPr b="0" lang="en-US" sz="2300" spc="-1" strike="noStrike">
                <a:solidFill>
                  <a:srgbClr val="000000"/>
                </a:solidFill>
                <a:uFill>
                  <a:solidFill>
                    <a:srgbClr val="ffffff"/>
                  </a:solidFill>
                </a:uFill>
                <a:latin typeface="Calibri"/>
                <a:ea typeface="ＭＳ Ｐゴシック"/>
              </a:rPr>
              <a:t>Language processing systems</a:t>
            </a:r>
            <a:endParaRPr b="0" lang="en-US" sz="3200" spc="-1" strike="noStrike">
              <a:solidFill>
                <a:srgbClr val="000000"/>
              </a:solidFill>
              <a:uFill>
                <a:solidFill>
                  <a:srgbClr val="ffffff"/>
                </a:solidFill>
              </a:uFill>
              <a:latin typeface="Calibri"/>
            </a:endParaRPr>
          </a:p>
          <a:p>
            <a:pPr lvl="1" marL="743040" indent="-285480">
              <a:lnSpc>
                <a:spcPct val="90000"/>
              </a:lnSpc>
              <a:buClr>
                <a:srgbClr val="000000"/>
              </a:buClr>
              <a:buFont typeface="Wingdings" charset="2"/>
              <a:buChar char=""/>
            </a:pPr>
            <a:r>
              <a:rPr b="0" lang="en-US" sz="2100" spc="-1" strike="noStrike">
                <a:solidFill>
                  <a:srgbClr val="000000"/>
                </a:solidFill>
                <a:uFill>
                  <a:solidFill>
                    <a:srgbClr val="ffffff"/>
                  </a:solidFill>
                </a:uFill>
                <a:latin typeface="Calibri"/>
                <a:ea typeface="ＭＳ Ｐゴシック"/>
              </a:rPr>
              <a:t>Compilers;</a:t>
            </a:r>
            <a:endParaRPr b="0" lang="en-US" sz="2400" spc="-1" strike="noStrike">
              <a:solidFill>
                <a:srgbClr val="000000"/>
              </a:solidFill>
              <a:uFill>
                <a:solidFill>
                  <a:srgbClr val="ffffff"/>
                </a:solidFill>
              </a:uFill>
              <a:latin typeface="Calibri"/>
            </a:endParaRPr>
          </a:p>
          <a:p>
            <a:pPr lvl="1" marL="743040" indent="-285480">
              <a:lnSpc>
                <a:spcPct val="90000"/>
              </a:lnSpc>
              <a:buClr>
                <a:srgbClr val="000000"/>
              </a:buClr>
              <a:buFont typeface="Wingdings" charset="2"/>
              <a:buChar char=""/>
            </a:pPr>
            <a:r>
              <a:rPr b="0" lang="en-US" sz="2100" spc="-1" strike="noStrike">
                <a:solidFill>
                  <a:srgbClr val="000000"/>
                </a:solidFill>
                <a:uFill>
                  <a:solidFill>
                    <a:srgbClr val="ffffff"/>
                  </a:solidFill>
                </a:uFill>
                <a:latin typeface="Calibri"/>
                <a:ea typeface="ＭＳ Ｐゴシック"/>
              </a:rPr>
              <a:t>Command interpreters.</a:t>
            </a:r>
            <a:endParaRPr b="0" lang="en-US" sz="2400" spc="-1" strike="noStrike">
              <a:solidFill>
                <a:srgbClr val="000000"/>
              </a:solidFill>
              <a:uFill>
                <a:solidFill>
                  <a:srgbClr val="ffffff"/>
                </a:solidFill>
              </a:uFill>
              <a:latin typeface="Calibri"/>
            </a:endParaRPr>
          </a:p>
          <a:p>
            <a:endParaRPr b="0" lang="en-US" sz="3200" spc="-1" strike="noStrike">
              <a:solidFill>
                <a:srgbClr val="000000"/>
              </a:solidFill>
              <a:uFill>
                <a:solidFill>
                  <a:srgbClr val="ffffff"/>
                </a:solidFill>
              </a:uFill>
              <a:latin typeface="Calibri"/>
            </a:endParaRPr>
          </a:p>
        </p:txBody>
      </p:sp>
      <p:sp>
        <p:nvSpPr>
          <p:cNvPr id="196" name="TextShape 3"/>
          <p:cNvSpPr txBox="1"/>
          <p:nvPr/>
        </p:nvSpPr>
        <p:spPr>
          <a:xfrm>
            <a:off x="6553080" y="6356520"/>
            <a:ext cx="2133360" cy="364680"/>
          </a:xfrm>
          <a:prstGeom prst="rect">
            <a:avLst/>
          </a:prstGeom>
          <a:noFill/>
          <a:ln>
            <a:noFill/>
          </a:ln>
        </p:spPr>
        <p:txBody>
          <a:bodyPr anchor="ctr"/>
          <a:p>
            <a:pPr algn="r">
              <a:lnSpc>
                <a:spcPct val="100000"/>
              </a:lnSpc>
            </a:pPr>
            <a:fld id="{A3AF65CC-F6DC-487E-BCCD-457D10DBE28D}"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97"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architecture</a:t>
            </a:r>
            <a:endParaRPr b="0" lang="en-US" sz="1800" spc="-1" strike="noStrike">
              <a:solidFill>
                <a:srgbClr val="000000"/>
              </a:solidFill>
              <a:uFill>
                <a:solidFill>
                  <a:srgbClr val="ffffff"/>
                </a:solidFill>
              </a:uFill>
              <a:latin typeface="Calibri"/>
            </a:endParaRPr>
          </a:p>
        </p:txBody>
      </p:sp>
      <p:sp>
        <p:nvSpPr>
          <p:cNvPr id="9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The design process for identifying the sub-systems making up a system and the framework for sub-system control and communication is </a:t>
            </a:r>
            <a:r>
              <a:rPr b="0" lang="en-US" sz="2400" spc="-1" strike="noStrike">
                <a:solidFill>
                  <a:srgbClr val="4f81bd"/>
                </a:solidFill>
                <a:uFill>
                  <a:solidFill>
                    <a:srgbClr val="ffffff"/>
                  </a:solidFill>
                </a:uFill>
                <a:latin typeface="Arial"/>
                <a:ea typeface="ＭＳ Ｐゴシック"/>
              </a:rPr>
              <a:t>architectural design</a:t>
            </a:r>
            <a:r>
              <a:rPr b="0" i="1" lang="en-US" sz="2400" spc="-1" strike="noStrike">
                <a:solidFill>
                  <a:srgbClr val="46424d"/>
                </a:solidFill>
                <a:uFill>
                  <a:solidFill>
                    <a:srgbClr val="ffffff"/>
                  </a:solidFill>
                </a:uFill>
                <a:latin typeface="Arial"/>
                <a:ea typeface="ＭＳ Ｐゴシック"/>
              </a:rPr>
              <a:t>.</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The output of this design process is a description of the</a:t>
            </a:r>
            <a:r>
              <a:rPr b="0" i="1" lang="en-US" sz="2400" spc="-1" strike="noStrike">
                <a:solidFill>
                  <a:srgbClr val="46424d"/>
                </a:solidFill>
                <a:uFill>
                  <a:solidFill>
                    <a:srgbClr val="ffffff"/>
                  </a:solidFill>
                </a:uFill>
                <a:latin typeface="Arial"/>
                <a:ea typeface="ＭＳ Ｐゴシック"/>
              </a:rPr>
              <a:t> </a:t>
            </a:r>
            <a:r>
              <a:rPr b="0" lang="en-US" sz="2400" spc="-1" strike="noStrike">
                <a:solidFill>
                  <a:srgbClr val="4f81bd"/>
                </a:solidFill>
                <a:uFill>
                  <a:solidFill>
                    <a:srgbClr val="ffffff"/>
                  </a:solidFill>
                </a:uFill>
                <a:latin typeface="Arial"/>
                <a:ea typeface="ＭＳ Ｐゴシック"/>
              </a:rPr>
              <a:t>software architecture.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92" name="TextShape 3"/>
          <p:cNvSpPr txBox="1"/>
          <p:nvPr/>
        </p:nvSpPr>
        <p:spPr>
          <a:xfrm>
            <a:off x="6553080" y="6356520"/>
            <a:ext cx="2133360" cy="364680"/>
          </a:xfrm>
          <a:prstGeom prst="rect">
            <a:avLst/>
          </a:prstGeom>
          <a:noFill/>
          <a:ln>
            <a:noFill/>
          </a:ln>
        </p:spPr>
        <p:txBody>
          <a:bodyPr anchor="ctr"/>
          <a:p>
            <a:pPr algn="r">
              <a:lnSpc>
                <a:spcPct val="100000"/>
              </a:lnSpc>
            </a:pPr>
            <a:fld id="{24EDC20C-48EE-4073-A717-35F5AF258FD2}"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9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Transaction processing systems</a:t>
            </a:r>
            <a:endParaRPr b="0" lang="en-US" sz="1800" spc="-1" strike="noStrike">
              <a:solidFill>
                <a:srgbClr val="000000"/>
              </a:solidFill>
              <a:uFill>
                <a:solidFill>
                  <a:srgbClr val="ffffff"/>
                </a:solidFill>
              </a:uFill>
              <a:latin typeface="Calibri"/>
            </a:endParaRPr>
          </a:p>
        </p:txBody>
      </p:sp>
      <p:sp>
        <p:nvSpPr>
          <p:cNvPr id="199" name="TextShape 2"/>
          <p:cNvSpPr txBox="1"/>
          <p:nvPr/>
        </p:nvSpPr>
        <p:spPr>
          <a:xfrm>
            <a:off x="457200" y="1419120"/>
            <a:ext cx="7305480" cy="1080"/>
          </a:xfrm>
          <a:prstGeom prst="rect">
            <a:avLst/>
          </a:prstGeom>
          <a:noFill/>
          <a:ln w="25560">
            <a:solidFill>
              <a:srgbClr val="4f81bd"/>
            </a:solidFill>
            <a:round/>
          </a:ln>
        </p:spPr>
        <p:txBody>
          <a:bodyPr lIns="91800" rIns="91800"/>
          <a:p>
            <a:pPr marL="343080" indent="-342720">
              <a:lnSpc>
                <a:spcPct val="9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Process user requests for information from a database or requests to update the database.</a:t>
            </a:r>
            <a:endParaRPr b="0" lang="en-US" sz="3200" spc="-1" strike="noStrike">
              <a:solidFill>
                <a:srgbClr val="000000"/>
              </a:solidFill>
              <a:uFill>
                <a:solidFill>
                  <a:srgbClr val="ffffff"/>
                </a:solidFill>
              </a:uFill>
              <a:latin typeface="Calibri"/>
            </a:endParaRPr>
          </a:p>
          <a:p>
            <a:pPr marL="343080" indent="-342720">
              <a:lnSpc>
                <a:spcPct val="9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From a user perspective a transaction is:</a:t>
            </a:r>
            <a:endParaRPr b="0" lang="en-US" sz="3200" spc="-1" strike="noStrike">
              <a:solidFill>
                <a:srgbClr val="000000"/>
              </a:solidFill>
              <a:uFill>
                <a:solidFill>
                  <a:srgbClr val="ffffff"/>
                </a:solidFill>
              </a:uFill>
              <a:latin typeface="Calibri"/>
            </a:endParaRPr>
          </a:p>
          <a:p>
            <a:pPr lvl="1" marL="743040" indent="-285480">
              <a:lnSpc>
                <a:spcPct val="9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Any coherent sequence of operations that satisfies a goal;</a:t>
            </a:r>
            <a:endParaRPr b="0" lang="en-US" sz="2400" spc="-1" strike="noStrike">
              <a:solidFill>
                <a:srgbClr val="000000"/>
              </a:solidFill>
              <a:uFill>
                <a:solidFill>
                  <a:srgbClr val="ffffff"/>
                </a:solidFill>
              </a:uFill>
              <a:latin typeface="Calibri"/>
            </a:endParaRPr>
          </a:p>
          <a:p>
            <a:pPr lvl="1" marL="743040" indent="-285480">
              <a:lnSpc>
                <a:spcPct val="9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For example - find the times of flights from London to Paris.</a:t>
            </a:r>
            <a:endParaRPr b="0" lang="en-US" sz="2400" spc="-1" strike="noStrike">
              <a:solidFill>
                <a:srgbClr val="000000"/>
              </a:solidFill>
              <a:uFill>
                <a:solidFill>
                  <a:srgbClr val="ffffff"/>
                </a:solidFill>
              </a:uFill>
              <a:latin typeface="Calibri"/>
            </a:endParaRPr>
          </a:p>
          <a:p>
            <a:pPr marL="343080" indent="-342720">
              <a:lnSpc>
                <a:spcPct val="9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Users make asynchronous requests for service which are then processed by a transaction manager.</a:t>
            </a:r>
            <a:endParaRPr b="0" lang="en-US" sz="3200" spc="-1" strike="noStrike">
              <a:solidFill>
                <a:srgbClr val="000000"/>
              </a:solidFill>
              <a:uFill>
                <a:solidFill>
                  <a:srgbClr val="ffffff"/>
                </a:solidFill>
              </a:uFill>
              <a:latin typeface="Calibri"/>
            </a:endParaRPr>
          </a:p>
        </p:txBody>
      </p:sp>
      <p:sp>
        <p:nvSpPr>
          <p:cNvPr id="200" name="TextShape 3"/>
          <p:cNvSpPr txBox="1"/>
          <p:nvPr/>
        </p:nvSpPr>
        <p:spPr>
          <a:xfrm>
            <a:off x="6553080" y="6356520"/>
            <a:ext cx="2133360" cy="364680"/>
          </a:xfrm>
          <a:prstGeom prst="rect">
            <a:avLst/>
          </a:prstGeom>
          <a:noFill/>
          <a:ln>
            <a:noFill/>
          </a:ln>
        </p:spPr>
        <p:txBody>
          <a:bodyPr anchor="ctr"/>
          <a:p>
            <a:pPr algn="r">
              <a:lnSpc>
                <a:spcPct val="100000"/>
              </a:lnSpc>
            </a:pPr>
            <a:fld id="{13E8F946-183C-43D8-A0D4-9B21E7B87116}"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01"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structure of transaction processing applications </a:t>
            </a:r>
            <a:endParaRPr b="0" lang="en-US" sz="1800" spc="-1" strike="noStrike">
              <a:solidFill>
                <a:srgbClr val="000000"/>
              </a:solidFill>
              <a:uFill>
                <a:solidFill>
                  <a:srgbClr val="ffffff"/>
                </a:solidFill>
              </a:uFill>
              <a:latin typeface="Calibri"/>
            </a:endParaRPr>
          </a:p>
        </p:txBody>
      </p:sp>
      <p:pic>
        <p:nvPicPr>
          <p:cNvPr id="203" name="Content Placeholder 3" descr=""/>
          <p:cNvPicPr/>
          <p:nvPr/>
        </p:nvPicPr>
        <p:blipFill>
          <a:blip r:embed="rId1"/>
          <a:srcRect l="0" t="-253403" r="0" b="-253403"/>
          <a:stretch/>
        </p:blipFill>
        <p:spPr>
          <a:xfrm>
            <a:off x="659880" y="1600200"/>
            <a:ext cx="7649280" cy="4206600"/>
          </a:xfrm>
          <a:prstGeom prst="rect">
            <a:avLst/>
          </a:prstGeom>
          <a:ln>
            <a:noFill/>
          </a:ln>
        </p:spPr>
      </p:pic>
      <p:sp>
        <p:nvSpPr>
          <p:cNvPr id="204" name="TextShape 2"/>
          <p:cNvSpPr txBox="1"/>
          <p:nvPr/>
        </p:nvSpPr>
        <p:spPr>
          <a:xfrm>
            <a:off x="6553080" y="6356520"/>
            <a:ext cx="2133360" cy="364680"/>
          </a:xfrm>
          <a:prstGeom prst="rect">
            <a:avLst/>
          </a:prstGeom>
          <a:noFill/>
          <a:ln>
            <a:noFill/>
          </a:ln>
        </p:spPr>
        <p:txBody>
          <a:bodyPr anchor="ctr"/>
          <a:p>
            <a:pPr algn="r">
              <a:lnSpc>
                <a:spcPct val="100000"/>
              </a:lnSpc>
            </a:pPr>
            <a:fld id="{28BC22DA-CE96-4750-82A2-32E7D4D028E2}"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05"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software architecture of an ATM system </a:t>
            </a:r>
            <a:endParaRPr b="0" lang="en-US" sz="1800" spc="-1" strike="noStrike">
              <a:solidFill>
                <a:srgbClr val="000000"/>
              </a:solidFill>
              <a:uFill>
                <a:solidFill>
                  <a:srgbClr val="ffffff"/>
                </a:solidFill>
              </a:uFill>
              <a:latin typeface="Calibri"/>
            </a:endParaRPr>
          </a:p>
        </p:txBody>
      </p:sp>
      <p:pic>
        <p:nvPicPr>
          <p:cNvPr id="207" name="Content Placeholder 3" descr=""/>
          <p:cNvPicPr/>
          <p:nvPr/>
        </p:nvPicPr>
        <p:blipFill>
          <a:blip r:embed="rId1"/>
          <a:srcRect l="0" t="-13078" r="0" b="-13078"/>
          <a:stretch/>
        </p:blipFill>
        <p:spPr>
          <a:xfrm>
            <a:off x="1011240" y="1600200"/>
            <a:ext cx="7081920" cy="3894480"/>
          </a:xfrm>
          <a:prstGeom prst="rect">
            <a:avLst/>
          </a:prstGeom>
          <a:ln>
            <a:noFill/>
          </a:ln>
        </p:spPr>
      </p:pic>
      <p:sp>
        <p:nvSpPr>
          <p:cNvPr id="208" name="TextShape 2"/>
          <p:cNvSpPr txBox="1"/>
          <p:nvPr/>
        </p:nvSpPr>
        <p:spPr>
          <a:xfrm>
            <a:off x="6553080" y="6356520"/>
            <a:ext cx="2133360" cy="364680"/>
          </a:xfrm>
          <a:prstGeom prst="rect">
            <a:avLst/>
          </a:prstGeom>
          <a:noFill/>
          <a:ln>
            <a:noFill/>
          </a:ln>
        </p:spPr>
        <p:txBody>
          <a:bodyPr anchor="ctr"/>
          <a:p>
            <a:pPr algn="r">
              <a:lnSpc>
                <a:spcPct val="100000"/>
              </a:lnSpc>
            </a:pPr>
            <a:fld id="{5C1C33FD-1A1F-4927-8A3D-6E10E7AE3C63}"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09"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Information systems architecture</a:t>
            </a:r>
            <a:endParaRPr b="0" lang="en-US" sz="1800" spc="-1" strike="noStrike">
              <a:solidFill>
                <a:srgbClr val="000000"/>
              </a:solidFill>
              <a:uFill>
                <a:solidFill>
                  <a:srgbClr val="ffffff"/>
                </a:solidFill>
              </a:uFill>
              <a:latin typeface="Calibri"/>
            </a:endParaRPr>
          </a:p>
        </p:txBody>
      </p:sp>
      <p:sp>
        <p:nvSpPr>
          <p:cNvPr id="211" name="TextShape 2"/>
          <p:cNvSpPr txBox="1"/>
          <p:nvPr/>
        </p:nvSpPr>
        <p:spPr>
          <a:xfrm>
            <a:off x="457200" y="1419120"/>
            <a:ext cx="7305480" cy="1080"/>
          </a:xfrm>
          <a:prstGeom prst="rect">
            <a:avLst/>
          </a:prstGeom>
          <a:noFill/>
          <a:ln w="25560">
            <a:solidFill>
              <a:srgbClr val="4f81bd"/>
            </a:solidFill>
            <a:round/>
          </a:ln>
        </p:spPr>
        <p:txBody>
          <a:bodyPr lIns="91800" rIns="91800"/>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Information systems have a generic architecture that can be organised as a layered architecture.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These are transaction-based systems as interaction with these systems generally involves database transactions.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a:ea typeface="ＭＳ Ｐゴシック"/>
              </a:rPr>
              <a:t>Layers include:</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The user interface</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User communications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Information retrieval</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000" spc="-1" strike="noStrike">
                <a:solidFill>
                  <a:srgbClr val="000000"/>
                </a:solidFill>
                <a:uFill>
                  <a:solidFill>
                    <a:srgbClr val="ffffff"/>
                  </a:solidFill>
                </a:uFill>
                <a:latin typeface="Calibri"/>
                <a:ea typeface="ＭＳ Ｐゴシック"/>
              </a:rPr>
              <a:t>System database</a:t>
            </a:r>
            <a:endParaRPr b="0" lang="en-US" sz="2400" spc="-1" strike="noStrike">
              <a:solidFill>
                <a:srgbClr val="000000"/>
              </a:solidFill>
              <a:uFill>
                <a:solidFill>
                  <a:srgbClr val="ffffff"/>
                </a:solidFill>
              </a:uFill>
              <a:latin typeface="Calibri"/>
            </a:endParaRPr>
          </a:p>
        </p:txBody>
      </p:sp>
      <p:sp>
        <p:nvSpPr>
          <p:cNvPr id="212" name="TextShape 3"/>
          <p:cNvSpPr txBox="1"/>
          <p:nvPr/>
        </p:nvSpPr>
        <p:spPr>
          <a:xfrm>
            <a:off x="6553080" y="6356520"/>
            <a:ext cx="2133360" cy="364680"/>
          </a:xfrm>
          <a:prstGeom prst="rect">
            <a:avLst/>
          </a:prstGeom>
          <a:noFill/>
          <a:ln>
            <a:noFill/>
          </a:ln>
        </p:spPr>
        <p:txBody>
          <a:bodyPr anchor="ctr"/>
          <a:p>
            <a:pPr algn="r">
              <a:lnSpc>
                <a:spcPct val="100000"/>
              </a:lnSpc>
            </a:pPr>
            <a:fld id="{D8B87ADF-D0B3-4146-806F-CC9343EA0A96}"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1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Layered information system architecture </a:t>
            </a:r>
            <a:endParaRPr b="0" lang="en-US" sz="1800" spc="-1" strike="noStrike">
              <a:solidFill>
                <a:srgbClr val="000000"/>
              </a:solidFill>
              <a:uFill>
                <a:solidFill>
                  <a:srgbClr val="ffffff"/>
                </a:solidFill>
              </a:uFill>
              <a:latin typeface="Calibri"/>
            </a:endParaRPr>
          </a:p>
        </p:txBody>
      </p:sp>
      <p:pic>
        <p:nvPicPr>
          <p:cNvPr id="215" name="Content Placeholder 3" descr=""/>
          <p:cNvPicPr/>
          <p:nvPr/>
        </p:nvPicPr>
        <p:blipFill>
          <a:blip r:embed="rId1"/>
          <a:srcRect l="-15658" t="0" r="-15658" b="0"/>
          <a:stretch/>
        </p:blipFill>
        <p:spPr>
          <a:xfrm>
            <a:off x="727560" y="1600200"/>
            <a:ext cx="7325280" cy="4028400"/>
          </a:xfrm>
          <a:prstGeom prst="rect">
            <a:avLst/>
          </a:prstGeom>
          <a:ln>
            <a:noFill/>
          </a:ln>
        </p:spPr>
      </p:pic>
      <p:sp>
        <p:nvSpPr>
          <p:cNvPr id="216" name="TextShape 2"/>
          <p:cNvSpPr txBox="1"/>
          <p:nvPr/>
        </p:nvSpPr>
        <p:spPr>
          <a:xfrm>
            <a:off x="6553080" y="6356520"/>
            <a:ext cx="2133360" cy="364680"/>
          </a:xfrm>
          <a:prstGeom prst="rect">
            <a:avLst/>
          </a:prstGeom>
          <a:noFill/>
          <a:ln>
            <a:noFill/>
          </a:ln>
        </p:spPr>
        <p:txBody>
          <a:bodyPr anchor="ctr"/>
          <a:p>
            <a:pPr algn="r">
              <a:lnSpc>
                <a:spcPct val="100000"/>
              </a:lnSpc>
            </a:pPr>
            <a:fld id="{D600FDC2-16AA-444B-9B2C-A805A1AB092E}"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17"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architecture of the MHC-PMS </a:t>
            </a:r>
            <a:endParaRPr b="0" lang="en-US" sz="1800" spc="-1" strike="noStrike">
              <a:solidFill>
                <a:srgbClr val="000000"/>
              </a:solidFill>
              <a:uFill>
                <a:solidFill>
                  <a:srgbClr val="ffffff"/>
                </a:solidFill>
              </a:uFill>
              <a:latin typeface="Calibri"/>
            </a:endParaRPr>
          </a:p>
        </p:txBody>
      </p:sp>
      <p:pic>
        <p:nvPicPr>
          <p:cNvPr id="219" name="Content Placeholder 4" descr=""/>
          <p:cNvPicPr/>
          <p:nvPr/>
        </p:nvPicPr>
        <p:blipFill>
          <a:blip r:embed="rId1"/>
          <a:srcRect l="-14946" t="0" r="-14946" b="0"/>
          <a:stretch/>
        </p:blipFill>
        <p:spPr>
          <a:xfrm>
            <a:off x="794880" y="1600200"/>
            <a:ext cx="7137360" cy="3925080"/>
          </a:xfrm>
          <a:prstGeom prst="rect">
            <a:avLst/>
          </a:prstGeom>
          <a:ln>
            <a:noFill/>
          </a:ln>
        </p:spPr>
      </p:pic>
      <p:sp>
        <p:nvSpPr>
          <p:cNvPr id="220" name="TextShape 2"/>
          <p:cNvSpPr txBox="1"/>
          <p:nvPr/>
        </p:nvSpPr>
        <p:spPr>
          <a:xfrm>
            <a:off x="6553080" y="6356520"/>
            <a:ext cx="2133360" cy="364680"/>
          </a:xfrm>
          <a:prstGeom prst="rect">
            <a:avLst/>
          </a:prstGeom>
          <a:noFill/>
          <a:ln>
            <a:noFill/>
          </a:ln>
        </p:spPr>
        <p:txBody>
          <a:bodyPr anchor="ctr"/>
          <a:p>
            <a:pPr algn="r">
              <a:lnSpc>
                <a:spcPct val="100000"/>
              </a:lnSpc>
            </a:pPr>
            <a:fld id="{ED1FFDDD-6BAC-4F24-B087-8AE543870CC3}"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21"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Web-based information systems</a:t>
            </a:r>
            <a:endParaRPr b="0" lang="en-US" sz="1800" spc="-1" strike="noStrike">
              <a:solidFill>
                <a:srgbClr val="000000"/>
              </a:solidFill>
              <a:uFill>
                <a:solidFill>
                  <a:srgbClr val="ffffff"/>
                </a:solidFill>
              </a:uFill>
              <a:latin typeface="Calibri"/>
            </a:endParaRPr>
          </a:p>
        </p:txBody>
      </p:sp>
      <p:sp>
        <p:nvSpPr>
          <p:cNvPr id="22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Information and resource management systems are now usually web-based systems where the user interfaces are implemented using a web browser.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For example, e-commerce systems are Internet-based resource management systems that accept electronic orders for goods or services and then arrange delivery of these goods or services to the customer</a:t>
            </a:r>
            <a:r>
              <a:rPr b="0" i="1" lang="en-US" sz="2400" spc="-1" strike="noStrike">
                <a:solidFill>
                  <a:srgbClr val="46424d"/>
                </a:solidFill>
                <a:uFill>
                  <a:solidFill>
                    <a:srgbClr val="ffffff"/>
                  </a:solidFill>
                </a:uFill>
                <a:latin typeface="Arial"/>
                <a:ea typeface="ＭＳ Ｐゴシック"/>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In an e-commerce system, the application-specific layer includes additional functionality supporting a ‘shopping cart’ in which users can place a number of items in separate transactions, then pay for them all together in a single transaction.</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p:txBody>
      </p:sp>
      <p:sp>
        <p:nvSpPr>
          <p:cNvPr id="224"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
        <p:nvSpPr>
          <p:cNvPr id="225" name="TextShape 4"/>
          <p:cNvSpPr txBox="1"/>
          <p:nvPr/>
        </p:nvSpPr>
        <p:spPr>
          <a:xfrm>
            <a:off x="6553080" y="6356520"/>
            <a:ext cx="2133360" cy="364680"/>
          </a:xfrm>
          <a:prstGeom prst="rect">
            <a:avLst/>
          </a:prstGeom>
          <a:noFill/>
          <a:ln>
            <a:noFill/>
          </a:ln>
        </p:spPr>
        <p:txBody>
          <a:bodyPr anchor="ctr"/>
          <a:p>
            <a:pPr algn="r">
              <a:lnSpc>
                <a:spcPct val="100000"/>
              </a:lnSpc>
            </a:pPr>
            <a:fld id="{8E329475-1021-4955-8939-54B2EFCC2FB5}"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Server implementation</a:t>
            </a:r>
            <a:endParaRPr b="0" lang="en-US" sz="1800" spc="-1" strike="noStrike">
              <a:solidFill>
                <a:srgbClr val="000000"/>
              </a:solidFill>
              <a:uFill>
                <a:solidFill>
                  <a:srgbClr val="ffffff"/>
                </a:solidFill>
              </a:uFill>
              <a:latin typeface="Calibri"/>
            </a:endParaRPr>
          </a:p>
        </p:txBody>
      </p:sp>
      <p:sp>
        <p:nvSpPr>
          <p:cNvPr id="22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These systems are often implemented as multi-tier client server/architectures (discussed in Chapter 18)</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The web server is responsible for all user communications, with the user interface implemented using a web browser;</a:t>
            </a:r>
            <a:endParaRPr b="0" lang="en-US" sz="24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The application server is responsible for implementing application-specific logic as well as information storage and retrieval requests; </a:t>
            </a:r>
            <a:endParaRPr b="0" lang="en-US" sz="24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The database server moves information to and from the database and handles transaction management. </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28"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
        <p:nvSpPr>
          <p:cNvPr id="229" name="TextShape 4"/>
          <p:cNvSpPr txBox="1"/>
          <p:nvPr/>
        </p:nvSpPr>
        <p:spPr>
          <a:xfrm>
            <a:off x="6553080" y="6356520"/>
            <a:ext cx="2133360" cy="364680"/>
          </a:xfrm>
          <a:prstGeom prst="rect">
            <a:avLst/>
          </a:prstGeom>
          <a:noFill/>
          <a:ln>
            <a:noFill/>
          </a:ln>
        </p:spPr>
        <p:txBody>
          <a:bodyPr anchor="ctr"/>
          <a:p>
            <a:pPr algn="r">
              <a:lnSpc>
                <a:spcPct val="100000"/>
              </a:lnSpc>
            </a:pPr>
            <a:fld id="{F45A7952-DACD-4D9C-BA14-6D48BEBE25E1}"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Language processing systems</a:t>
            </a:r>
            <a:endParaRPr b="0" lang="en-US" sz="1800" spc="-1" strike="noStrike">
              <a:solidFill>
                <a:srgbClr val="000000"/>
              </a:solidFill>
              <a:uFill>
                <a:solidFill>
                  <a:srgbClr val="ffffff"/>
                </a:solidFill>
              </a:uFill>
              <a:latin typeface="Calibri"/>
            </a:endParaRPr>
          </a:p>
        </p:txBody>
      </p:sp>
      <p:sp>
        <p:nvSpPr>
          <p:cNvPr id="231" name="TextShape 2"/>
          <p:cNvSpPr txBox="1"/>
          <p:nvPr/>
        </p:nvSpPr>
        <p:spPr>
          <a:xfrm>
            <a:off x="457200" y="1419120"/>
            <a:ext cx="7305480" cy="1080"/>
          </a:xfrm>
          <a:prstGeom prst="rect">
            <a:avLst/>
          </a:prstGeom>
          <a:noFill/>
          <a:ln w="25560">
            <a:solidFill>
              <a:srgbClr val="4f81bd"/>
            </a:solidFill>
            <a:round/>
          </a:ln>
        </p:spPr>
        <p:txBody>
          <a:bodyPr lIns="91800" rIns="91800"/>
          <a:p>
            <a:pPr marL="343080" indent="-342720">
              <a:lnSpc>
                <a:spcPct val="100000"/>
              </a:lnSpc>
              <a:buClr>
                <a:srgbClr val="000000"/>
              </a:buClr>
              <a:buFont typeface="Wingdings" charset="2"/>
              <a:buChar char=""/>
            </a:pPr>
            <a:r>
              <a:rPr b="0" lang="en-US" sz="2300" spc="-1" strike="noStrike">
                <a:solidFill>
                  <a:srgbClr val="000000"/>
                </a:solidFill>
                <a:uFill>
                  <a:solidFill>
                    <a:srgbClr val="ffffff"/>
                  </a:solidFill>
                </a:uFill>
                <a:latin typeface="Calibri"/>
                <a:ea typeface="ＭＳ Ｐゴシック"/>
              </a:rPr>
              <a:t>Accept a natural or artificial language as input and generate some other representation of that language.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300" spc="-1" strike="noStrike">
                <a:solidFill>
                  <a:srgbClr val="000000"/>
                </a:solidFill>
                <a:uFill>
                  <a:solidFill>
                    <a:srgbClr val="ffffff"/>
                  </a:solidFill>
                </a:uFill>
                <a:latin typeface="Calibri"/>
                <a:ea typeface="ＭＳ Ｐゴシック"/>
              </a:rPr>
              <a:t>May include an interpreter to act on the instructions in the language that is being processed.</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2300" spc="-1" strike="noStrike">
                <a:solidFill>
                  <a:srgbClr val="000000"/>
                </a:solidFill>
                <a:uFill>
                  <a:solidFill>
                    <a:srgbClr val="ffffff"/>
                  </a:solidFill>
                </a:uFill>
                <a:latin typeface="Calibri"/>
                <a:ea typeface="ＭＳ Ｐゴシック"/>
              </a:rPr>
              <a:t>Used in situations where the easiest way to solve a problem is to describe an algorithm or describe the system data</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Wingdings" charset="2"/>
              <a:buChar char=""/>
            </a:pPr>
            <a:r>
              <a:rPr b="0" lang="en-US" sz="2100" spc="-1" strike="noStrike">
                <a:solidFill>
                  <a:srgbClr val="000000"/>
                </a:solidFill>
                <a:uFill>
                  <a:solidFill>
                    <a:srgbClr val="ffffff"/>
                  </a:solidFill>
                </a:uFill>
                <a:latin typeface="Calibri"/>
                <a:ea typeface="ＭＳ Ｐゴシック"/>
              </a:rPr>
              <a:t>Meta-case tools process tool descriptions, method rules, etc and generate tools.</a:t>
            </a:r>
            <a:endParaRPr b="0" lang="en-US" sz="2400" spc="-1" strike="noStrike">
              <a:solidFill>
                <a:srgbClr val="000000"/>
              </a:solidFill>
              <a:uFill>
                <a:solidFill>
                  <a:srgbClr val="ffffff"/>
                </a:solidFill>
              </a:uFill>
              <a:latin typeface="Calibri"/>
            </a:endParaRPr>
          </a:p>
        </p:txBody>
      </p:sp>
      <p:sp>
        <p:nvSpPr>
          <p:cNvPr id="232" name="TextShape 3"/>
          <p:cNvSpPr txBox="1"/>
          <p:nvPr/>
        </p:nvSpPr>
        <p:spPr>
          <a:xfrm>
            <a:off x="6553080" y="6356520"/>
            <a:ext cx="2133360" cy="364680"/>
          </a:xfrm>
          <a:prstGeom prst="rect">
            <a:avLst/>
          </a:prstGeom>
          <a:noFill/>
          <a:ln>
            <a:noFill/>
          </a:ln>
        </p:spPr>
        <p:txBody>
          <a:bodyPr anchor="ctr"/>
          <a:p>
            <a:pPr algn="r">
              <a:lnSpc>
                <a:spcPct val="100000"/>
              </a:lnSpc>
            </a:pPr>
            <a:fld id="{7DF05005-855C-445E-92EE-008183BDE59F}"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3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architecture of a language processing system </a:t>
            </a:r>
            <a:endParaRPr b="0" lang="en-US" sz="1800" spc="-1" strike="noStrike">
              <a:solidFill>
                <a:srgbClr val="000000"/>
              </a:solidFill>
              <a:uFill>
                <a:solidFill>
                  <a:srgbClr val="ffffff"/>
                </a:solidFill>
              </a:uFill>
              <a:latin typeface="Calibri"/>
            </a:endParaRPr>
          </a:p>
        </p:txBody>
      </p:sp>
      <p:pic>
        <p:nvPicPr>
          <p:cNvPr id="235" name="Content Placeholder 3" descr=""/>
          <p:cNvPicPr/>
          <p:nvPr/>
        </p:nvPicPr>
        <p:blipFill>
          <a:blip r:embed="rId1"/>
          <a:srcRect l="-10388" t="0" r="-10388" b="0"/>
          <a:stretch/>
        </p:blipFill>
        <p:spPr>
          <a:xfrm>
            <a:off x="916560" y="1600200"/>
            <a:ext cx="7014240" cy="3857400"/>
          </a:xfrm>
          <a:prstGeom prst="rect">
            <a:avLst/>
          </a:prstGeom>
          <a:ln>
            <a:noFill/>
          </a:ln>
        </p:spPr>
      </p:pic>
      <p:sp>
        <p:nvSpPr>
          <p:cNvPr id="236" name="TextShape 2"/>
          <p:cNvSpPr txBox="1"/>
          <p:nvPr/>
        </p:nvSpPr>
        <p:spPr>
          <a:xfrm>
            <a:off x="6553080" y="6356520"/>
            <a:ext cx="2133360" cy="364680"/>
          </a:xfrm>
          <a:prstGeom prst="rect">
            <a:avLst/>
          </a:prstGeom>
          <a:noFill/>
          <a:ln>
            <a:noFill/>
          </a:ln>
        </p:spPr>
        <p:txBody>
          <a:bodyPr anchor="ctr"/>
          <a:p>
            <a:pPr algn="r">
              <a:lnSpc>
                <a:spcPct val="100000"/>
              </a:lnSpc>
            </a:pPr>
            <a:fld id="{5297BDCA-476D-452C-B525-4D9FEC8C6B33}"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37"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7292880" cy="1142640"/>
          </a:xfrm>
          <a:prstGeom prst="rect">
            <a:avLst/>
          </a:prstGeom>
          <a:noFill/>
          <a:ln>
            <a:noFill/>
          </a:ln>
        </p:spPr>
        <p:txBody>
          <a:bodyPr lIns="90360" rIns="90360" tIns="44280" bIns="44280" anchor="ctr"/>
          <a:p>
            <a:pPr>
              <a:lnSpc>
                <a:spcPct val="100000"/>
              </a:lnSpc>
            </a:pPr>
            <a:r>
              <a:rPr b="1" lang="en-US" sz="2400" spc="-1" strike="noStrike">
                <a:solidFill>
                  <a:srgbClr val="46424d"/>
                </a:solidFill>
                <a:uFill>
                  <a:solidFill>
                    <a:srgbClr val="ffffff"/>
                  </a:solidFill>
                </a:uFill>
                <a:latin typeface="Arial"/>
                <a:ea typeface="ＭＳ Ｐゴシック"/>
              </a:rPr>
              <a:t>Architectural design</a:t>
            </a:r>
            <a:endParaRPr b="0" lang="en-US" sz="1800" spc="-1" strike="noStrike">
              <a:solidFill>
                <a:srgbClr val="000000"/>
              </a:solidFill>
              <a:uFill>
                <a:solidFill>
                  <a:srgbClr val="ffffff"/>
                </a:solidFill>
              </a:uFill>
              <a:latin typeface="Calibri"/>
            </a:endParaRPr>
          </a:p>
        </p:txBody>
      </p:sp>
      <p:sp>
        <p:nvSpPr>
          <p:cNvPr id="95" name="TextShape 2"/>
          <p:cNvSpPr txBox="1"/>
          <p:nvPr/>
        </p:nvSpPr>
        <p:spPr>
          <a:xfrm>
            <a:off x="457200" y="1600200"/>
            <a:ext cx="8229240" cy="4525560"/>
          </a:xfrm>
          <a:prstGeom prst="rect">
            <a:avLst/>
          </a:prstGeom>
          <a:noFill/>
          <a:ln>
            <a:noFill/>
          </a:ln>
        </p:spPr>
        <p:txBody>
          <a:bodyPr lIns="90360" rIns="90360" tIns="44280" bIns="4428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An early stage of the system design process.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Represents the link between specification and design processes.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Often carried out in parallel with some specification activities.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It involves identifying major system components and their communications.</a:t>
            </a:r>
            <a:endParaRPr b="0" lang="en-US" sz="3200" spc="-1" strike="noStrike">
              <a:solidFill>
                <a:srgbClr val="000000"/>
              </a:solidFill>
              <a:uFill>
                <a:solidFill>
                  <a:srgbClr val="ffffff"/>
                </a:solidFill>
              </a:uFill>
              <a:latin typeface="Calibri"/>
            </a:endParaRPr>
          </a:p>
        </p:txBody>
      </p:sp>
      <p:sp>
        <p:nvSpPr>
          <p:cNvPr id="96" name="TextShape 3"/>
          <p:cNvSpPr txBox="1"/>
          <p:nvPr/>
        </p:nvSpPr>
        <p:spPr>
          <a:xfrm>
            <a:off x="6553080" y="6356520"/>
            <a:ext cx="2133360" cy="364680"/>
          </a:xfrm>
          <a:prstGeom prst="rect">
            <a:avLst/>
          </a:prstGeom>
          <a:noFill/>
          <a:ln>
            <a:noFill/>
          </a:ln>
        </p:spPr>
        <p:txBody>
          <a:bodyPr anchor="ctr"/>
          <a:p>
            <a:pPr algn="r">
              <a:lnSpc>
                <a:spcPct val="100000"/>
              </a:lnSpc>
            </a:pPr>
            <a:fld id="{ABE722B0-4CFC-4AC1-8A0F-D37CA1B1CD85}"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97"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Compiler components</a:t>
            </a:r>
            <a:endParaRPr b="0" lang="en-US" sz="1800" spc="-1" strike="noStrike">
              <a:solidFill>
                <a:srgbClr val="000000"/>
              </a:solidFill>
              <a:uFill>
                <a:solidFill>
                  <a:srgbClr val="ffffff"/>
                </a:solidFill>
              </a:uFill>
              <a:latin typeface="Calibri"/>
            </a:endParaRPr>
          </a:p>
        </p:txBody>
      </p:sp>
      <p:sp>
        <p:nvSpPr>
          <p:cNvPr id="239" name="TextShape 2"/>
          <p:cNvSpPr txBox="1"/>
          <p:nvPr/>
        </p:nvSpPr>
        <p:spPr>
          <a:xfrm>
            <a:off x="40536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 lexical analyzer, which takes input language tokens and converts them to an internal form.</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 symbol table, which holds information about the names of entities (variables, class names, object names, etc.) used in the text that is being translated.</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 syntax analyzer, which checks the syntax of the language being translated.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 syntax tree, which is an internal structure representing the program being compiled.</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40"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
        <p:nvSpPr>
          <p:cNvPr id="241" name="TextShape 4"/>
          <p:cNvSpPr txBox="1"/>
          <p:nvPr/>
        </p:nvSpPr>
        <p:spPr>
          <a:xfrm>
            <a:off x="6553080" y="6356520"/>
            <a:ext cx="2133360" cy="364680"/>
          </a:xfrm>
          <a:prstGeom prst="rect">
            <a:avLst/>
          </a:prstGeom>
          <a:noFill/>
          <a:ln>
            <a:noFill/>
          </a:ln>
        </p:spPr>
        <p:txBody>
          <a:bodyPr anchor="ctr"/>
          <a:p>
            <a:pPr algn="r">
              <a:lnSpc>
                <a:spcPct val="100000"/>
              </a:lnSpc>
            </a:pPr>
            <a:fld id="{9052FBCF-5612-4754-9BC3-F42CEF393F06}"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Compiler components</a:t>
            </a:r>
            <a:endParaRPr b="0" lang="en-US" sz="1800" spc="-1" strike="noStrike">
              <a:solidFill>
                <a:srgbClr val="000000"/>
              </a:solidFill>
              <a:uFill>
                <a:solidFill>
                  <a:srgbClr val="ffffff"/>
                </a:solidFill>
              </a:uFill>
              <a:latin typeface="Calibri"/>
            </a:endParaRPr>
          </a:p>
        </p:txBody>
      </p:sp>
      <p:sp>
        <p:nvSpPr>
          <p:cNvPr id="24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 semantic analyzer that uses information from the syntax tree and the symbol table to check the semantic correctness of the input language text.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 code generator that ‘walks’ the syntax tree and generates abstract machine code.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44"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
        <p:nvSpPr>
          <p:cNvPr id="245" name="TextShape 4"/>
          <p:cNvSpPr txBox="1"/>
          <p:nvPr/>
        </p:nvSpPr>
        <p:spPr>
          <a:xfrm>
            <a:off x="6553080" y="6356520"/>
            <a:ext cx="2133360" cy="364680"/>
          </a:xfrm>
          <a:prstGeom prst="rect">
            <a:avLst/>
          </a:prstGeom>
          <a:noFill/>
          <a:ln>
            <a:noFill/>
          </a:ln>
        </p:spPr>
        <p:txBody>
          <a:bodyPr anchor="ctr"/>
          <a:p>
            <a:pPr algn="r">
              <a:lnSpc>
                <a:spcPct val="100000"/>
              </a:lnSpc>
            </a:pPr>
            <a:fld id="{6AB3A129-7F5D-4DD9-859C-68C50CB3EE8C}"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 pipe and filter compiler architecture </a:t>
            </a:r>
            <a:endParaRPr b="0" lang="en-US" sz="1800" spc="-1" strike="noStrike">
              <a:solidFill>
                <a:srgbClr val="000000"/>
              </a:solidFill>
              <a:uFill>
                <a:solidFill>
                  <a:srgbClr val="ffffff"/>
                </a:solidFill>
              </a:uFill>
              <a:latin typeface="Calibri"/>
            </a:endParaRPr>
          </a:p>
        </p:txBody>
      </p:sp>
      <p:pic>
        <p:nvPicPr>
          <p:cNvPr id="247" name="Content Placeholder 3" descr=""/>
          <p:cNvPicPr/>
          <p:nvPr/>
        </p:nvPicPr>
        <p:blipFill>
          <a:blip r:embed="rId1"/>
          <a:srcRect l="0" t="-42171" r="0" b="-42171"/>
          <a:stretch/>
        </p:blipFill>
        <p:spPr>
          <a:xfrm>
            <a:off x="1105920" y="1600200"/>
            <a:ext cx="6365880" cy="3500640"/>
          </a:xfrm>
          <a:prstGeom prst="rect">
            <a:avLst/>
          </a:prstGeom>
          <a:ln>
            <a:noFill/>
          </a:ln>
        </p:spPr>
      </p:pic>
      <p:sp>
        <p:nvSpPr>
          <p:cNvPr id="248" name="TextShape 2"/>
          <p:cNvSpPr txBox="1"/>
          <p:nvPr/>
        </p:nvSpPr>
        <p:spPr>
          <a:xfrm>
            <a:off x="6553080" y="6356520"/>
            <a:ext cx="2133360" cy="364680"/>
          </a:xfrm>
          <a:prstGeom prst="rect">
            <a:avLst/>
          </a:prstGeom>
          <a:noFill/>
          <a:ln>
            <a:noFill/>
          </a:ln>
        </p:spPr>
        <p:txBody>
          <a:bodyPr anchor="ctr"/>
          <a:p>
            <a:pPr algn="r">
              <a:lnSpc>
                <a:spcPct val="100000"/>
              </a:lnSpc>
            </a:pPr>
            <a:fld id="{0B3BD646-1FE7-4098-8AF8-253DC0E6814B}"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49"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 repository architecture for a language processing system</a:t>
            </a:r>
            <a:endParaRPr b="0" lang="en-US" sz="1800" spc="-1" strike="noStrike">
              <a:solidFill>
                <a:srgbClr val="000000"/>
              </a:solidFill>
              <a:uFill>
                <a:solidFill>
                  <a:srgbClr val="ffffff"/>
                </a:solidFill>
              </a:uFill>
              <a:latin typeface="Calibri"/>
            </a:endParaRPr>
          </a:p>
        </p:txBody>
      </p:sp>
      <p:pic>
        <p:nvPicPr>
          <p:cNvPr id="251" name="Content Placeholder 3" descr=""/>
          <p:cNvPicPr/>
          <p:nvPr/>
        </p:nvPicPr>
        <p:blipFill>
          <a:blip r:embed="rId1"/>
          <a:srcRect l="0" t="-1472" r="0" b="-1472"/>
          <a:stretch/>
        </p:blipFill>
        <p:spPr>
          <a:xfrm>
            <a:off x="1038240" y="1937880"/>
            <a:ext cx="6676560" cy="3671640"/>
          </a:xfrm>
          <a:prstGeom prst="rect">
            <a:avLst/>
          </a:prstGeom>
          <a:ln>
            <a:noFill/>
          </a:ln>
        </p:spPr>
      </p:pic>
      <p:sp>
        <p:nvSpPr>
          <p:cNvPr id="252" name="TextShape 2"/>
          <p:cNvSpPr txBox="1"/>
          <p:nvPr/>
        </p:nvSpPr>
        <p:spPr>
          <a:xfrm>
            <a:off x="6553080" y="6356520"/>
            <a:ext cx="2133360" cy="364680"/>
          </a:xfrm>
          <a:prstGeom prst="rect">
            <a:avLst/>
          </a:prstGeom>
          <a:noFill/>
          <a:ln>
            <a:noFill/>
          </a:ln>
        </p:spPr>
        <p:txBody>
          <a:bodyPr anchor="ctr"/>
          <a:p>
            <a:pPr algn="r">
              <a:lnSpc>
                <a:spcPct val="100000"/>
              </a:lnSpc>
            </a:pPr>
            <a:fld id="{35347840-C5C9-43BE-B069-A32F0EC69DE6}"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53"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b="0" lang="en-US" sz="1800" spc="-1" strike="noStrike">
              <a:solidFill>
                <a:srgbClr val="000000"/>
              </a:solidFill>
              <a:uFill>
                <a:solidFill>
                  <a:srgbClr val="ffffff"/>
                </a:solidFill>
              </a:uFill>
              <a:latin typeface="Calibri"/>
            </a:endParaRPr>
          </a:p>
        </p:txBody>
      </p:sp>
      <p:sp>
        <p:nvSpPr>
          <p:cNvPr id="25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Models of application systems architectures help us understand and compare applications, validate application system designs and assess large-scale components for reuse.</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Transaction processing systems are interactive systems that allow information in a database to be remotely accessed and modified by a number of users.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Language processing systems are used to translate texts from one language into another and to carry out the instructions specified in the input language. They include a translator and an abstract machine that executes the generated language.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256" name="TextShape 3"/>
          <p:cNvSpPr txBox="1"/>
          <p:nvPr/>
        </p:nvSpPr>
        <p:spPr>
          <a:xfrm>
            <a:off x="6553080" y="6356520"/>
            <a:ext cx="2133360" cy="364680"/>
          </a:xfrm>
          <a:prstGeom prst="rect">
            <a:avLst/>
          </a:prstGeom>
          <a:noFill/>
          <a:ln>
            <a:noFill/>
          </a:ln>
        </p:spPr>
        <p:txBody>
          <a:bodyPr anchor="ctr"/>
          <a:p>
            <a:pPr algn="r">
              <a:lnSpc>
                <a:spcPct val="100000"/>
              </a:lnSpc>
            </a:pPr>
            <a:fld id="{D12AA65C-C4FE-4C4D-833C-A92E1352623C}"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257"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Use of architectural models</a:t>
            </a:r>
            <a:endParaRPr b="0" lang="en-US" sz="1800" spc="-1" strike="noStrike">
              <a:solidFill>
                <a:srgbClr val="000000"/>
              </a:solidFill>
              <a:uFill>
                <a:solidFill>
                  <a:srgbClr val="ffffff"/>
                </a:solidFill>
              </a:uFill>
              <a:latin typeface="Calibri"/>
            </a:endParaRPr>
          </a:p>
        </p:txBody>
      </p:sp>
      <p:sp>
        <p:nvSpPr>
          <p:cNvPr id="9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As a way of facilitating discussion about the system design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b="0" lang="en-US" sz="24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As a way of documenting an architecture that has been designed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The aim here is to produce a complete system model that shows the different components in a system, their interfaces and their connections. </a:t>
            </a:r>
            <a:endParaRPr b="0" lang="en-US" sz="2400" spc="-1" strike="noStrike">
              <a:solidFill>
                <a:srgbClr val="000000"/>
              </a:solidFill>
              <a:uFill>
                <a:solidFill>
                  <a:srgbClr val="ffffff"/>
                </a:solidFill>
              </a:uFill>
              <a:latin typeface="Calibri"/>
            </a:endParaRPr>
          </a:p>
        </p:txBody>
      </p:sp>
      <p:sp>
        <p:nvSpPr>
          <p:cNvPr id="100"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
        <p:nvSpPr>
          <p:cNvPr id="101" name="TextShape 4"/>
          <p:cNvSpPr txBox="1"/>
          <p:nvPr/>
        </p:nvSpPr>
        <p:spPr>
          <a:xfrm>
            <a:off x="6553080" y="6356520"/>
            <a:ext cx="2133360" cy="364680"/>
          </a:xfrm>
          <a:prstGeom prst="rect">
            <a:avLst/>
          </a:prstGeom>
          <a:noFill/>
          <a:ln>
            <a:noFill/>
          </a:ln>
        </p:spPr>
        <p:txBody>
          <a:bodyPr anchor="ctr"/>
          <a:p>
            <a:pPr algn="r">
              <a:lnSpc>
                <a:spcPct val="100000"/>
              </a:lnSpc>
            </a:pPr>
            <a:fld id="{72F07694-04A3-4586-A088-5032BF6F548D}"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Architectural design decisions</a:t>
            </a:r>
            <a:endParaRPr b="0" lang="en-US" sz="1800" spc="-1" strike="noStrike">
              <a:solidFill>
                <a:srgbClr val="000000"/>
              </a:solidFill>
              <a:uFill>
                <a:solidFill>
                  <a:srgbClr val="ffffff"/>
                </a:solidFill>
              </a:uFill>
              <a:latin typeface="Calibri"/>
            </a:endParaRPr>
          </a:p>
        </p:txBody>
      </p:sp>
      <p:sp>
        <p:nvSpPr>
          <p:cNvPr id="10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Is there a generic application architecture that can be used?</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How will the system be distributed?</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What architectural styles are appropriate?</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What approach will be used to structure the system?</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How will the system be decomposed into modules?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What control strategy should be used?</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How will the architectural design be evaluated?</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How should the architecture be documented?</a:t>
            </a:r>
            <a:endParaRPr b="0" lang="en-US" sz="3200" spc="-1" strike="noStrike">
              <a:solidFill>
                <a:srgbClr val="000000"/>
              </a:solidFill>
              <a:uFill>
                <a:solidFill>
                  <a:srgbClr val="ffffff"/>
                </a:solidFill>
              </a:uFill>
              <a:latin typeface="Calibri"/>
            </a:endParaRPr>
          </a:p>
        </p:txBody>
      </p:sp>
      <p:sp>
        <p:nvSpPr>
          <p:cNvPr id="104" name="TextShape 3"/>
          <p:cNvSpPr txBox="1"/>
          <p:nvPr/>
        </p:nvSpPr>
        <p:spPr>
          <a:xfrm>
            <a:off x="6553080" y="6356520"/>
            <a:ext cx="2133360" cy="364680"/>
          </a:xfrm>
          <a:prstGeom prst="rect">
            <a:avLst/>
          </a:prstGeom>
          <a:noFill/>
          <a:ln>
            <a:noFill/>
          </a:ln>
        </p:spPr>
        <p:txBody>
          <a:bodyPr anchor="ctr"/>
          <a:p>
            <a:pPr algn="r">
              <a:lnSpc>
                <a:spcPct val="100000"/>
              </a:lnSpc>
            </a:pPr>
            <a:fld id="{9A8FF59D-7A4C-418D-BBB6-8468FC26BDFC}"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05"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80880" y="306360"/>
            <a:ext cx="8305560" cy="91728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Architecture and system characteristics</a:t>
            </a:r>
            <a:endParaRPr b="0" lang="en-US" sz="1800" spc="-1" strike="noStrike">
              <a:solidFill>
                <a:srgbClr val="000000"/>
              </a:solidFill>
              <a:uFill>
                <a:solidFill>
                  <a:srgbClr val="ffffff"/>
                </a:solidFill>
              </a:uFill>
              <a:latin typeface="Calibri"/>
            </a:endParaRPr>
          </a:p>
        </p:txBody>
      </p:sp>
      <p:sp>
        <p:nvSpPr>
          <p:cNvPr id="107" name="TextShape 2"/>
          <p:cNvSpPr txBox="1"/>
          <p:nvPr/>
        </p:nvSpPr>
        <p:spPr>
          <a:xfrm>
            <a:off x="533520" y="1600200"/>
            <a:ext cx="8229240" cy="4130280"/>
          </a:xfrm>
          <a:prstGeom prst="rect">
            <a:avLst/>
          </a:prstGeom>
          <a:noFill/>
          <a:ln>
            <a:noFill/>
          </a:ln>
        </p:spPr>
        <p:txBody>
          <a:bodyPr lIns="90000" rIns="90000" tIns="45000" bIns="45000"/>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Performance</a:t>
            </a:r>
            <a:endParaRPr b="0" lang="en-US" sz="3200" spc="-1" strike="noStrike">
              <a:solidFill>
                <a:srgbClr val="000000"/>
              </a:solidFill>
              <a:uFill>
                <a:solidFill>
                  <a:srgbClr val="ffffff"/>
                </a:solidFill>
              </a:uFill>
              <a:latin typeface="Calibri"/>
            </a:endParaRPr>
          </a:p>
          <a:p>
            <a:pPr lvl="1" marL="743040" indent="-285480">
              <a:lnSpc>
                <a:spcPct val="9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Localise critical operations and minimise communications. Use large rather than fine-grain components.</a:t>
            </a:r>
            <a:endParaRPr b="0" lang="en-US" sz="2400" spc="-1" strike="noStrike">
              <a:solidFill>
                <a:srgbClr val="000000"/>
              </a:solidFill>
              <a:uFill>
                <a:solidFill>
                  <a:srgbClr val="ffffff"/>
                </a:solidFill>
              </a:uFill>
              <a:latin typeface="Calibri"/>
            </a:endParaRPr>
          </a:p>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Security</a:t>
            </a:r>
            <a:endParaRPr b="0" lang="en-US" sz="3200" spc="-1" strike="noStrike">
              <a:solidFill>
                <a:srgbClr val="000000"/>
              </a:solidFill>
              <a:uFill>
                <a:solidFill>
                  <a:srgbClr val="ffffff"/>
                </a:solidFill>
              </a:uFill>
              <a:latin typeface="Calibri"/>
            </a:endParaRPr>
          </a:p>
          <a:p>
            <a:pPr lvl="1" marL="743040" indent="-285480">
              <a:lnSpc>
                <a:spcPct val="9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Use a layered architecture with critical assets in the inner layers.</a:t>
            </a:r>
            <a:endParaRPr b="0" lang="en-US" sz="2400" spc="-1" strike="noStrike">
              <a:solidFill>
                <a:srgbClr val="000000"/>
              </a:solidFill>
              <a:uFill>
                <a:solidFill>
                  <a:srgbClr val="ffffff"/>
                </a:solidFill>
              </a:uFill>
              <a:latin typeface="Calibri"/>
            </a:endParaRPr>
          </a:p>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Safety</a:t>
            </a:r>
            <a:endParaRPr b="0" lang="en-US" sz="3200" spc="-1" strike="noStrike">
              <a:solidFill>
                <a:srgbClr val="000000"/>
              </a:solidFill>
              <a:uFill>
                <a:solidFill>
                  <a:srgbClr val="ffffff"/>
                </a:solidFill>
              </a:uFill>
              <a:latin typeface="Calibri"/>
            </a:endParaRPr>
          </a:p>
          <a:p>
            <a:pPr lvl="1" marL="743040" indent="-285480">
              <a:lnSpc>
                <a:spcPct val="9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Localise safety-critical features in a small number of sub-systems.</a:t>
            </a:r>
            <a:endParaRPr b="0" lang="en-US" sz="2400" spc="-1" strike="noStrike">
              <a:solidFill>
                <a:srgbClr val="000000"/>
              </a:solidFill>
              <a:uFill>
                <a:solidFill>
                  <a:srgbClr val="ffffff"/>
                </a:solidFill>
              </a:uFill>
              <a:latin typeface="Calibri"/>
            </a:endParaRPr>
          </a:p>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Availability</a:t>
            </a:r>
            <a:endParaRPr b="0" lang="en-US" sz="3200" spc="-1" strike="noStrike">
              <a:solidFill>
                <a:srgbClr val="000000"/>
              </a:solidFill>
              <a:uFill>
                <a:solidFill>
                  <a:srgbClr val="ffffff"/>
                </a:solidFill>
              </a:uFill>
              <a:latin typeface="Calibri"/>
            </a:endParaRPr>
          </a:p>
          <a:p>
            <a:pPr lvl="1" marL="743040" indent="-285480">
              <a:lnSpc>
                <a:spcPct val="9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Include redundant components and mechanisms for fault tolerance.</a:t>
            </a:r>
            <a:endParaRPr b="0" lang="en-US" sz="2400" spc="-1" strike="noStrike">
              <a:solidFill>
                <a:srgbClr val="000000"/>
              </a:solidFill>
              <a:uFill>
                <a:solidFill>
                  <a:srgbClr val="ffffff"/>
                </a:solidFill>
              </a:uFill>
              <a:latin typeface="Calibri"/>
            </a:endParaRPr>
          </a:p>
          <a:p>
            <a:pPr marL="343080" indent="-342720">
              <a:lnSpc>
                <a:spcPct val="9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Maintainability</a:t>
            </a:r>
            <a:endParaRPr b="0" lang="en-US" sz="3200" spc="-1" strike="noStrike">
              <a:solidFill>
                <a:srgbClr val="000000"/>
              </a:solidFill>
              <a:uFill>
                <a:solidFill>
                  <a:srgbClr val="ffffff"/>
                </a:solidFill>
              </a:uFill>
              <a:latin typeface="Calibri"/>
            </a:endParaRPr>
          </a:p>
          <a:p>
            <a:pPr lvl="1" marL="743040" indent="-285480">
              <a:lnSpc>
                <a:spcPct val="9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Use fine-grain, replaceable components.</a:t>
            </a:r>
            <a:endParaRPr b="0" lang="en-US" sz="2400" spc="-1" strike="noStrike">
              <a:solidFill>
                <a:srgbClr val="000000"/>
              </a:solidFill>
              <a:uFill>
                <a:solidFill>
                  <a:srgbClr val="ffffff"/>
                </a:solidFill>
              </a:uFill>
              <a:latin typeface="Calibri"/>
            </a:endParaRPr>
          </a:p>
        </p:txBody>
      </p:sp>
      <p:sp>
        <p:nvSpPr>
          <p:cNvPr id="108" name="TextShape 3"/>
          <p:cNvSpPr txBox="1"/>
          <p:nvPr/>
        </p:nvSpPr>
        <p:spPr>
          <a:xfrm>
            <a:off x="6553080" y="6356520"/>
            <a:ext cx="2133360" cy="364680"/>
          </a:xfrm>
          <a:prstGeom prst="rect">
            <a:avLst/>
          </a:prstGeom>
          <a:noFill/>
          <a:ln>
            <a:noFill/>
          </a:ln>
        </p:spPr>
        <p:txBody>
          <a:bodyPr anchor="ctr"/>
          <a:p>
            <a:pPr algn="r">
              <a:lnSpc>
                <a:spcPct val="100000"/>
              </a:lnSpc>
            </a:pPr>
            <a:fld id="{EBD92FD8-536F-4CFC-B282-44183A3AB9AB}"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09"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Architectural views</a:t>
            </a:r>
            <a:endParaRPr b="0" lang="en-US" sz="1800" spc="-1" strike="noStrike">
              <a:solidFill>
                <a:srgbClr val="000000"/>
              </a:solidFill>
              <a:uFill>
                <a:solidFill>
                  <a:srgbClr val="ffffff"/>
                </a:solidFill>
              </a:uFill>
              <a:latin typeface="Calibri"/>
            </a:endParaRPr>
          </a:p>
        </p:txBody>
      </p:sp>
      <p:sp>
        <p:nvSpPr>
          <p:cNvPr id="11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What views or perspectives are useful when designing and documenting a system’s architecture?</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What notations should be used for describing architectural models?</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Each architectural model only shows one view or perspective of the system. </a:t>
            </a:r>
            <a:endParaRPr b="0" lang="en-US" sz="3200" spc="-1" strike="noStrike">
              <a:solidFill>
                <a:srgbClr val="000000"/>
              </a:solidFill>
              <a:uFill>
                <a:solidFill>
                  <a:srgbClr val="ffffff"/>
                </a:solidFill>
              </a:uFill>
              <a:latin typeface="Calibri"/>
            </a:endParaRPr>
          </a:p>
          <a:p>
            <a:pPr lvl="1" marL="743040" indent="-285480">
              <a:lnSpc>
                <a:spcPct val="100000"/>
              </a:lnSpc>
              <a:buClr>
                <a:srgbClr val="46424d"/>
              </a:buClr>
              <a:buFont typeface="Wingdings" charset="2"/>
              <a:buChar char=""/>
            </a:pPr>
            <a:r>
              <a:rPr b="0" lang="en-US" sz="2000" spc="-1" strike="noStrike">
                <a:solidFill>
                  <a:srgbClr val="46424d"/>
                </a:solidFill>
                <a:uFill>
                  <a:solidFill>
                    <a:srgbClr val="ffffff"/>
                  </a:solidFill>
                </a:uFill>
                <a:latin typeface="Arial"/>
                <a:ea typeface="ＭＳ Ｐゴシック"/>
              </a:rPr>
              <a:t>It might show how a system is decomposed into modules, how the run-time processes interact or the different ways in which system components are distributed across a network. For both design and documentation, you usually need to present multiple views of the software architecture. </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12" name="TextShape 3"/>
          <p:cNvSpPr txBox="1"/>
          <p:nvPr/>
        </p:nvSpPr>
        <p:spPr>
          <a:xfrm>
            <a:off x="6553080" y="6356520"/>
            <a:ext cx="2133360" cy="364680"/>
          </a:xfrm>
          <a:prstGeom prst="rect">
            <a:avLst/>
          </a:prstGeom>
          <a:noFill/>
          <a:ln>
            <a:noFill/>
          </a:ln>
        </p:spPr>
        <p:txBody>
          <a:bodyPr anchor="ctr"/>
          <a:p>
            <a:pPr algn="r">
              <a:lnSpc>
                <a:spcPct val="100000"/>
              </a:lnSpc>
            </a:pPr>
            <a:fld id="{B38EFB4B-2820-4FFE-AFCB-E97305226ECF}"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13"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4 + 1 view model of software architecture</a:t>
            </a:r>
            <a:endParaRPr b="0" lang="en-US" sz="1800" spc="-1" strike="noStrike">
              <a:solidFill>
                <a:srgbClr val="000000"/>
              </a:solidFill>
              <a:uFill>
                <a:solidFill>
                  <a:srgbClr val="ffffff"/>
                </a:solidFill>
              </a:uFill>
              <a:latin typeface="Calibri"/>
            </a:endParaRPr>
          </a:p>
        </p:txBody>
      </p:sp>
      <p:sp>
        <p:nvSpPr>
          <p:cNvPr id="11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 logical view, which shows the key abstractions in the system as objects or object classes.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 process view, which shows how, at run-time, the system is composed of interacting processes. </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 development view, which shows how the software is decomposed for development.</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A physical view, which shows the system hardware and how software components are distributed across the processors in the system.</a:t>
            </a:r>
            <a:endParaRPr b="0" lang="en-US" sz="3200" spc="-1" strike="noStrike">
              <a:solidFill>
                <a:srgbClr val="000000"/>
              </a:solidFill>
              <a:uFill>
                <a:solidFill>
                  <a:srgbClr val="ffffff"/>
                </a:solidFill>
              </a:uFill>
              <a:latin typeface="Calibri"/>
            </a:endParaRPr>
          </a:p>
          <a:p>
            <a:pPr marL="343080" indent="-342720">
              <a:lnSpc>
                <a:spcPct val="100000"/>
              </a:lnSpc>
              <a:buClr>
                <a:srgbClr val="46424d"/>
              </a:buClr>
              <a:buFont typeface="Wingdings" charset="2"/>
              <a:buChar char=""/>
            </a:pPr>
            <a:r>
              <a:rPr b="0" lang="en-US" sz="2400" spc="-1" strike="noStrike">
                <a:solidFill>
                  <a:srgbClr val="46424d"/>
                </a:solidFill>
                <a:uFill>
                  <a:solidFill>
                    <a:srgbClr val="ffffff"/>
                  </a:solidFill>
                </a:uFill>
                <a:latin typeface="Arial"/>
                <a:ea typeface="ＭＳ Ｐゴシック"/>
              </a:rPr>
              <a:t>Related using use cases or scenarios (+1)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16" name="TextShape 3"/>
          <p:cNvSpPr txBox="1"/>
          <p:nvPr/>
        </p:nvSpPr>
        <p:spPr>
          <a:xfrm>
            <a:off x="6553080" y="6356520"/>
            <a:ext cx="2133360" cy="364680"/>
          </a:xfrm>
          <a:prstGeom prst="rect">
            <a:avLst/>
          </a:prstGeom>
          <a:noFill/>
          <a:ln>
            <a:noFill/>
          </a:ln>
        </p:spPr>
        <p:txBody>
          <a:bodyPr anchor="ctr"/>
          <a:p>
            <a:pPr algn="r">
              <a:lnSpc>
                <a:spcPct val="100000"/>
              </a:lnSpc>
            </a:pPr>
            <a:fld id="{FCCFB4A3-5BF3-49A3-81A7-7E738C680811}"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17" name="TextShape 4"/>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uFill>
                  <a:solidFill>
                    <a:srgbClr val="ffffff"/>
                  </a:solidFill>
                </a:uFill>
                <a:latin typeface="Calibri"/>
              </a:rPr>
              <a:t>Chapter 6 Architectural design</a:t>
            </a:r>
            <a:endParaRPr b="0" lang="en-IN" sz="14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SE9.thmx</Template>
  <TotalTime>4600</TotalTime>
  <Application>LibreOffice/5.1.6.2$Linux_X86_64 LibreOffice_project/10m0$Build-2</Application>
  <Words>3554</Words>
  <Paragraphs>366</Paragraphs>
  <Company>St Andrews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2010-01-18T20:35:25Z</dcterms:created>
  <dc:creator>Ian Sommerville</dc:creator>
  <dc:description/>
  <dc:language>en-IN</dc:language>
  <cp:lastModifiedBy/>
  <dcterms:modified xsi:type="dcterms:W3CDTF">2021-11-17T15:55:55Z</dcterms:modified>
  <cp:revision>13</cp:revision>
  <dc:subject/>
  <dc:title>Figure – Chapter 6</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St Andrews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54</vt:i4>
  </property>
</Properties>
</file>