
<file path=[Content_Types].xml><?xml version="1.0" encoding="utf-8"?>
<Types xmlns="http://schemas.openxmlformats.org/package/2006/content-types">
  <Override PartName="/_rels/.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4.png" ContentType="image/png"/>
  <Override PartName="/ppt/media/image13.png" ContentType="image/png"/>
  <Override PartName="/ppt/media/image12.png" ContentType="image/png"/>
  <Override PartName="/ppt/media/image7.png" ContentType="image/png"/>
  <Override PartName="/ppt/media/image2.png" ContentType="image/png"/>
  <Override PartName="/ppt/media/image3.png" ContentType="image/png"/>
  <Override PartName="/ppt/media/image11.png" ContentType="image/png"/>
  <Override PartName="/ppt/media/image1.jpeg" ContentType="image/jpeg"/>
  <Override PartName="/ppt/media/image4.jpeg" ContentType="image/jpeg"/>
  <Override PartName="/ppt/media/image6.png" ContentType="image/png"/>
  <Override PartName="/ppt/media/image5.png" ContentType="image/png"/>
  <Override PartName="/ppt/media/image8.png" ContentType="image/pn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6"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7"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1"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2"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6" name="" descr=""/>
          <p:cNvPicPr/>
          <p:nvPr/>
        </p:nvPicPr>
        <p:blipFill>
          <a:blip r:embed="rId2"/>
          <a:stretch/>
        </p:blipFill>
        <p:spPr>
          <a:xfrm>
            <a:off x="2079000" y="1604520"/>
            <a:ext cx="4984920" cy="3977280"/>
          </a:xfrm>
          <a:prstGeom prst="rect">
            <a:avLst/>
          </a:prstGeom>
          <a:ln>
            <a:noFill/>
          </a:ln>
        </p:spPr>
      </p:pic>
      <p:pic>
        <p:nvPicPr>
          <p:cNvPr id="37"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7"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8"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7"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8"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9"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0"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4" name="" descr=""/>
          <p:cNvPicPr/>
          <p:nvPr/>
        </p:nvPicPr>
        <p:blipFill>
          <a:blip r:embed="rId2"/>
          <a:stretch/>
        </p:blipFill>
        <p:spPr>
          <a:xfrm>
            <a:off x="2079000" y="1604520"/>
            <a:ext cx="4984920" cy="3977280"/>
          </a:xfrm>
          <a:prstGeom prst="rect">
            <a:avLst/>
          </a:prstGeom>
          <a:ln>
            <a:noFill/>
          </a:ln>
        </p:spPr>
      </p:pic>
      <p:pic>
        <p:nvPicPr>
          <p:cNvPr id="75" name="" descr=""/>
          <p:cNvPicPr/>
          <p:nvPr/>
        </p:nvPicPr>
        <p:blipFill>
          <a:blip r:embed="rId3"/>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8"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2"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7750440" y="287280"/>
            <a:ext cx="923040" cy="1142280"/>
          </a:xfrm>
          <a:prstGeom prst="rect">
            <a:avLst/>
          </a:prstGeom>
          <a:ln>
            <a:noFill/>
          </a:ln>
        </p:spPr>
      </p:pic>
      <p:sp>
        <p:nvSpPr>
          <p:cNvPr id="1" name="Line 1"/>
          <p:cNvSpPr/>
          <p:nvPr/>
        </p:nvSpPr>
        <p:spPr>
          <a:xfrm>
            <a:off x="457200" y="1419120"/>
            <a:ext cx="7305480" cy="1440"/>
          </a:xfrm>
          <a:prstGeom prst="line">
            <a:avLst/>
          </a:prstGeom>
          <a:ln>
            <a:solidFill>
              <a:schemeClr val="tx1">
                <a:lumMod val="75000"/>
                <a:lumOff val="25000"/>
              </a:schemeClr>
            </a:solidFill>
            <a:round/>
          </a:ln>
        </p:spPr>
        <p:style>
          <a:lnRef idx="2">
            <a:schemeClr val="accent1"/>
          </a:lnRef>
          <a:fillRef idx="0">
            <a:schemeClr val="accent1"/>
          </a:fillRef>
          <a:effectRef idx="1">
            <a:schemeClr val="accent1"/>
          </a:effectRef>
          <a:fontRef idx="minor"/>
        </p:style>
      </p:sp>
      <p:sp>
        <p:nvSpPr>
          <p:cNvPr id="2" name="PlaceHolder 2"/>
          <p:cNvSpPr>
            <a:spLocks noGrp="1"/>
          </p:cNvSpPr>
          <p:nvPr>
            <p:ph type="title"/>
          </p:nvPr>
        </p:nvSpPr>
        <p:spPr>
          <a:xfrm>
            <a:off x="457200" y="274680"/>
            <a:ext cx="7292520" cy="11422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 name="PlaceHolder 3"/>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8" name="Picture 6" descr=""/>
          <p:cNvPicPr/>
          <p:nvPr/>
        </p:nvPicPr>
        <p:blipFill>
          <a:blip r:embed="rId2"/>
          <a:stretch/>
        </p:blipFill>
        <p:spPr>
          <a:xfrm>
            <a:off x="7750440" y="287280"/>
            <a:ext cx="923040" cy="1142280"/>
          </a:xfrm>
          <a:prstGeom prst="rect">
            <a:avLst/>
          </a:prstGeom>
          <a:ln>
            <a:noFill/>
          </a:ln>
        </p:spPr>
      </p:pic>
      <p:sp>
        <p:nvSpPr>
          <p:cNvPr id="39" name="Line 1"/>
          <p:cNvSpPr/>
          <p:nvPr/>
        </p:nvSpPr>
        <p:spPr>
          <a:xfrm>
            <a:off x="457200" y="1419120"/>
            <a:ext cx="7305480" cy="1440"/>
          </a:xfrm>
          <a:prstGeom prst="line">
            <a:avLst/>
          </a:prstGeom>
          <a:ln>
            <a:solidFill>
              <a:schemeClr val="tx1">
                <a:lumMod val="75000"/>
                <a:lumOff val="25000"/>
              </a:schemeClr>
            </a:solidFill>
            <a:round/>
          </a:ln>
        </p:spPr>
        <p:style>
          <a:lnRef idx="2">
            <a:schemeClr val="accent1"/>
          </a:lnRef>
          <a:fillRef idx="0">
            <a:schemeClr val="accent1"/>
          </a:fillRef>
          <a:effectRef idx="1">
            <a:schemeClr val="accent1"/>
          </a:effectRef>
          <a:fontRef idx="minor"/>
        </p:style>
      </p:sp>
      <p:sp>
        <p:nvSpPr>
          <p:cNvPr id="40" name="PlaceHolder 2"/>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41" name="PlaceHolder 3"/>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685800" y="2130480"/>
            <a:ext cx="7771680" cy="146916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Chapter 7 – Design and Implementation</a:t>
            </a:r>
            <a:endParaRPr b="0" lang="en-IN" sz="1800" spc="-1" strike="noStrike">
              <a:solidFill>
                <a:srgbClr val="000000"/>
              </a:solidFill>
              <a:uFill>
                <a:solidFill>
                  <a:srgbClr val="ffffff"/>
                </a:solidFill>
              </a:uFill>
              <a:latin typeface="Arial"/>
            </a:endParaRPr>
          </a:p>
        </p:txBody>
      </p:sp>
      <p:sp>
        <p:nvSpPr>
          <p:cNvPr id="77" name="CustomShape 2"/>
          <p:cNvSpPr/>
          <p:nvPr/>
        </p:nvSpPr>
        <p:spPr>
          <a:xfrm>
            <a:off x="1371600" y="3886200"/>
            <a:ext cx="6400080" cy="1751760"/>
          </a:xfrm>
          <a:prstGeom prst="rect">
            <a:avLst/>
          </a:prstGeom>
          <a:noFill/>
          <a:ln>
            <a:noFill/>
          </a:ln>
        </p:spPr>
        <p:style>
          <a:lnRef idx="0"/>
          <a:fillRef idx="0"/>
          <a:effectRef idx="0"/>
          <a:fontRef idx="minor"/>
        </p:style>
        <p:txBody>
          <a:bodyPr lIns="90000" rIns="90000" tIns="45000" bIns="45000"/>
          <a:p>
            <a:pPr algn="ctr">
              <a:lnSpc>
                <a:spcPct val="100000"/>
              </a:lnSpc>
            </a:pPr>
            <a:r>
              <a:rPr b="0" lang="en-IN" sz="3200" spc="-1" strike="noStrike">
                <a:solidFill>
                  <a:srgbClr val="8b8b8b"/>
                </a:solidFill>
                <a:uFill>
                  <a:solidFill>
                    <a:srgbClr val="ffffff"/>
                  </a:solidFill>
                </a:uFill>
                <a:latin typeface="Arial"/>
              </a:rPr>
              <a:t>Lecture 1</a:t>
            </a:r>
            <a:endParaRPr b="0" lang="en-IN" sz="1800" spc="-1" strike="noStrike">
              <a:solidFill>
                <a:srgbClr val="000000"/>
              </a:solidFill>
              <a:uFill>
                <a:solidFill>
                  <a:srgbClr val="ffffff"/>
                </a:solidFill>
              </a:uFill>
              <a:latin typeface="Arial"/>
            </a:endParaRPr>
          </a:p>
        </p:txBody>
      </p:sp>
      <p:sp>
        <p:nvSpPr>
          <p:cNvPr id="78"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EFCDD94-F9BB-4E44-BD65-173EE871E40D}"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79"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7 Design and implementation</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Weather station use cases </a:t>
            </a:r>
            <a:endParaRPr b="0" lang="en-IN" sz="1800" spc="-1" strike="noStrike">
              <a:solidFill>
                <a:srgbClr val="000000"/>
              </a:solidFill>
              <a:uFill>
                <a:solidFill>
                  <a:srgbClr val="ffffff"/>
                </a:solidFill>
              </a:uFill>
              <a:latin typeface="Arial"/>
            </a:endParaRPr>
          </a:p>
        </p:txBody>
      </p:sp>
      <p:pic>
        <p:nvPicPr>
          <p:cNvPr id="113" name="Content Placeholder 3" descr=""/>
          <p:cNvPicPr/>
          <p:nvPr/>
        </p:nvPicPr>
        <p:blipFill>
          <a:blip r:embed="rId1"/>
          <a:srcRect l="-83225" t="0" r="-83225" b="0"/>
          <a:stretch/>
        </p:blipFill>
        <p:spPr>
          <a:xfrm>
            <a:off x="457200" y="1600200"/>
            <a:ext cx="8228880" cy="4525200"/>
          </a:xfrm>
          <a:prstGeom prst="rect">
            <a:avLst/>
          </a:prstGeom>
          <a:ln>
            <a:noFill/>
          </a:ln>
        </p:spPr>
      </p:pic>
      <p:sp>
        <p:nvSpPr>
          <p:cNvPr id="114"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110AB25-1B0D-46B6-B0D2-CE2214BC8B94}"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115"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7 Design and implementation</a:t>
            </a:r>
            <a:endParaRPr b="0" lang="en-IN"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Use case description—Report weather </a:t>
            </a:r>
            <a:endParaRPr b="0" lang="en-IN" sz="1800" spc="-1" strike="noStrike">
              <a:solidFill>
                <a:srgbClr val="000000"/>
              </a:solidFill>
              <a:uFill>
                <a:solidFill>
                  <a:srgbClr val="ffffff"/>
                </a:solidFill>
              </a:uFill>
              <a:latin typeface="Arial"/>
            </a:endParaRPr>
          </a:p>
        </p:txBody>
      </p:sp>
      <p:graphicFrame>
        <p:nvGraphicFramePr>
          <p:cNvPr id="117" name="Table 2"/>
          <p:cNvGraphicFramePr/>
          <p:nvPr/>
        </p:nvGraphicFramePr>
        <p:xfrm>
          <a:off x="457200" y="1661760"/>
          <a:ext cx="8228880" cy="5101920"/>
        </p:xfrm>
        <a:graphic>
          <a:graphicData uri="http://schemas.openxmlformats.org/drawingml/2006/table">
            <a:tbl>
              <a:tblPr/>
              <a:tblGrid>
                <a:gridCol w="1555920"/>
                <a:gridCol w="6673320"/>
              </a:tblGrid>
              <a:tr h="326520">
                <a:tc>
                  <a:txBody>
                    <a:bodyPr/>
                    <a:p>
                      <a:pPr>
                        <a:lnSpc>
                          <a:spcPct val="100000"/>
                        </a:lnSpc>
                      </a:pPr>
                      <a:r>
                        <a:rPr b="1" lang="en-IN" sz="1600" spc="-1" strike="noStrike">
                          <a:solidFill>
                            <a:srgbClr val="ffffff"/>
                          </a:solidFill>
                          <a:uFill>
                            <a:solidFill>
                              <a:srgbClr val="ffffff"/>
                            </a:solidFill>
                          </a:uFill>
                          <a:latin typeface="Calibri"/>
                        </a:rPr>
                        <a:t>System</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600" spc="-1" strike="noStrike">
                          <a:solidFill>
                            <a:srgbClr val="ffffff"/>
                          </a:solidFill>
                          <a:uFill>
                            <a:solidFill>
                              <a:srgbClr val="ffffff"/>
                            </a:solidFill>
                          </a:uFill>
                          <a:latin typeface="Calibri"/>
                        </a:rPr>
                        <a:t>Weather station</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26520">
                <a:tc>
                  <a:txBody>
                    <a:bodyPr/>
                    <a:p>
                      <a:pPr>
                        <a:lnSpc>
                          <a:spcPct val="100000"/>
                        </a:lnSpc>
                      </a:pPr>
                      <a:r>
                        <a:rPr b="0" lang="en-IN" sz="1600" spc="-1" strike="noStrike">
                          <a:solidFill>
                            <a:srgbClr val="000000"/>
                          </a:solidFill>
                          <a:uFill>
                            <a:solidFill>
                              <a:srgbClr val="ffffff"/>
                            </a:solidFill>
                          </a:uFill>
                          <a:latin typeface="Calibri"/>
                        </a:rPr>
                        <a:t>Use case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600" spc="-1" strike="noStrike">
                          <a:solidFill>
                            <a:srgbClr val="000000"/>
                          </a:solidFill>
                          <a:uFill>
                            <a:solidFill>
                              <a:srgbClr val="ffffff"/>
                            </a:solidFill>
                          </a:uFill>
                          <a:latin typeface="Calibri"/>
                        </a:rPr>
                        <a:t>Report weather</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26520">
                <a:tc>
                  <a:txBody>
                    <a:bodyPr/>
                    <a:p>
                      <a:pPr>
                        <a:lnSpc>
                          <a:spcPct val="100000"/>
                        </a:lnSpc>
                      </a:pPr>
                      <a:r>
                        <a:rPr b="0" lang="en-IN" sz="1600" spc="-1" strike="noStrike">
                          <a:solidFill>
                            <a:srgbClr val="000000"/>
                          </a:solidFill>
                          <a:uFill>
                            <a:solidFill>
                              <a:srgbClr val="ffffff"/>
                            </a:solidFill>
                          </a:uFill>
                          <a:latin typeface="Calibri"/>
                        </a:rPr>
                        <a:t>Actors</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600" spc="-1" strike="noStrike">
                          <a:solidFill>
                            <a:srgbClr val="000000"/>
                          </a:solidFill>
                          <a:uFill>
                            <a:solidFill>
                              <a:srgbClr val="ffffff"/>
                            </a:solidFill>
                          </a:uFill>
                          <a:latin typeface="Calibri"/>
                        </a:rPr>
                        <a:t>Weather information system, Weather station </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1969560">
                <a:tc>
                  <a:txBody>
                    <a:bodyPr/>
                    <a:p>
                      <a:pPr>
                        <a:lnSpc>
                          <a:spcPct val="100000"/>
                        </a:lnSpc>
                      </a:pPr>
                      <a:r>
                        <a:rPr b="0" lang="en-IN" sz="1600" spc="-1" strike="noStrike">
                          <a:solidFill>
                            <a:srgbClr val="000000"/>
                          </a:solidFill>
                          <a:uFill>
                            <a:solidFill>
                              <a:srgbClr val="ffffff"/>
                            </a:solidFill>
                          </a:uFill>
                          <a:latin typeface="Calibri"/>
                        </a:rPr>
                        <a:t>Description</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600" spc="-1" strike="noStrike">
                          <a:solidFill>
                            <a:srgbClr val="000000"/>
                          </a:solidFill>
                          <a:uFill>
                            <a:solidFill>
                              <a:srgbClr val="ffffff"/>
                            </a:solidFill>
                          </a:uFill>
                          <a:latin typeface="Calibri"/>
                        </a:rPr>
                        <a:t>The weather station sends a summary of the weather data that has been collected from the instruments in the collection period to the weather information system. The data sent are the maximum, minimum, and average ground and air temperatures; the maximum, minimum, and average air pressures; the maximum, minimum, and average wind speeds; the total rainfall; and the wind direction as sampled at five-minute intervals. </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795960">
                <a:tc>
                  <a:txBody>
                    <a:bodyPr/>
                    <a:p>
                      <a:pPr>
                        <a:lnSpc>
                          <a:spcPct val="100000"/>
                        </a:lnSpc>
                      </a:pPr>
                      <a:r>
                        <a:rPr b="0" lang="en-IN" sz="1600" spc="-1" strike="noStrike">
                          <a:solidFill>
                            <a:srgbClr val="000000"/>
                          </a:solidFill>
                          <a:uFill>
                            <a:solidFill>
                              <a:srgbClr val="ffffff"/>
                            </a:solidFill>
                          </a:uFill>
                          <a:latin typeface="Calibri"/>
                        </a:rPr>
                        <a:t>Stimulus</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600" spc="-1" strike="noStrike">
                          <a:solidFill>
                            <a:srgbClr val="000000"/>
                          </a:solidFill>
                          <a:uFill>
                            <a:solidFill>
                              <a:srgbClr val="ffffff"/>
                            </a:solidFill>
                          </a:uFill>
                          <a:latin typeface="Calibri"/>
                        </a:rPr>
                        <a:t>The weather information system establishes a satellite communication link with the weather station and requests transmission of the data. </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561240">
                <a:tc>
                  <a:txBody>
                    <a:bodyPr/>
                    <a:p>
                      <a:pPr>
                        <a:lnSpc>
                          <a:spcPct val="100000"/>
                        </a:lnSpc>
                      </a:pPr>
                      <a:r>
                        <a:rPr b="0" lang="en-IN" sz="1600" spc="-1" strike="noStrike">
                          <a:solidFill>
                            <a:srgbClr val="000000"/>
                          </a:solidFill>
                          <a:uFill>
                            <a:solidFill>
                              <a:srgbClr val="ffffff"/>
                            </a:solidFill>
                          </a:uFill>
                          <a:latin typeface="Calibri"/>
                        </a:rPr>
                        <a:t>Response</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600" spc="-1" strike="noStrike">
                          <a:solidFill>
                            <a:srgbClr val="000000"/>
                          </a:solidFill>
                          <a:uFill>
                            <a:solidFill>
                              <a:srgbClr val="ffffff"/>
                            </a:solidFill>
                          </a:uFill>
                          <a:latin typeface="Calibri"/>
                        </a:rPr>
                        <a:t>The summarized data is sent to the weather information system. </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795960">
                <a:tc>
                  <a:txBody>
                    <a:bodyPr/>
                    <a:p>
                      <a:pPr>
                        <a:lnSpc>
                          <a:spcPct val="100000"/>
                        </a:lnSpc>
                      </a:pPr>
                      <a:r>
                        <a:rPr b="0" lang="en-IN" sz="1600" spc="-1" strike="noStrike">
                          <a:solidFill>
                            <a:srgbClr val="000000"/>
                          </a:solidFill>
                          <a:uFill>
                            <a:solidFill>
                              <a:srgbClr val="ffffff"/>
                            </a:solidFill>
                          </a:uFill>
                          <a:latin typeface="Calibri"/>
                        </a:rPr>
                        <a:t>Comments</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600" spc="-1" strike="noStrike">
                          <a:solidFill>
                            <a:srgbClr val="000000"/>
                          </a:solidFill>
                          <a:uFill>
                            <a:solidFill>
                              <a:srgbClr val="ffffff"/>
                            </a:solidFill>
                          </a:uFill>
                          <a:latin typeface="Calibri"/>
                        </a:rPr>
                        <a:t>Weather stations are usually asked to report once per hour but this frequency may differ from one station to another and may be modified in the future. </a:t>
                      </a:r>
                      <a:endParaRPr b="0"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
        <p:nvSpPr>
          <p:cNvPr id="118"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AB65C2A0-A06E-456D-A8B5-EBDF60EC933A}"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119"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7 Design and implementation</a:t>
            </a:r>
            <a:endParaRPr b="0" lang="en-IN"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Architectural design</a:t>
            </a:r>
            <a:endParaRPr b="0" lang="en-IN" sz="1800" spc="-1" strike="noStrike">
              <a:solidFill>
                <a:srgbClr val="000000"/>
              </a:solidFill>
              <a:uFill>
                <a:solidFill>
                  <a:srgbClr val="ffffff"/>
                </a:solidFill>
              </a:uFill>
              <a:latin typeface="Arial"/>
            </a:endParaRPr>
          </a:p>
        </p:txBody>
      </p:sp>
      <p:sp>
        <p:nvSpPr>
          <p:cNvPr id="121" name="CustomShape 2"/>
          <p:cNvSpPr/>
          <p:nvPr/>
        </p:nvSpPr>
        <p:spPr>
          <a:xfrm>
            <a:off x="457200" y="1419120"/>
            <a:ext cx="7305120" cy="720"/>
          </a:xfrm>
          <a:prstGeom prst="rect">
            <a:avLst/>
          </a:prstGeom>
          <a:noFill/>
          <a:ln w="25560">
            <a:solidFill>
              <a:srgbClr val="4f81bd"/>
            </a:solidFill>
            <a:round/>
          </a:ln>
        </p:spPr>
        <p:style>
          <a:lnRef idx="0"/>
          <a:fillRef idx="0"/>
          <a:effectRef idx="0"/>
          <a:fontRef idx="minor"/>
        </p:style>
        <p:txBody>
          <a:bodyPr lIns="90000" rIns="90000" tIns="45000" bIns="45000"/>
          <a:p>
            <a:pPr marL="343080" indent="-342360">
              <a:lnSpc>
                <a:spcPct val="100000"/>
              </a:lnSpc>
              <a:buClr>
                <a:srgbClr val="000000"/>
              </a:buClr>
              <a:buFont typeface="Wingdings" charset="2"/>
              <a:buChar char=""/>
            </a:pPr>
            <a:r>
              <a:rPr b="0" lang="en-IN" sz="2400" spc="-1" strike="noStrike">
                <a:solidFill>
                  <a:srgbClr val="000000"/>
                </a:solidFill>
                <a:uFill>
                  <a:solidFill>
                    <a:srgbClr val="ffffff"/>
                  </a:solidFill>
                </a:uFill>
                <a:latin typeface="Calibri"/>
                <a:ea typeface="ＭＳ Ｐゴシック"/>
              </a:rPr>
              <a:t>Once interactions between the system and its environment have been understood, you use this information for designing the system architecture.</a:t>
            </a:r>
            <a:endParaRPr b="0" lang="en-IN" sz="1800" spc="-1" strike="noStrike">
              <a:solidFill>
                <a:srgbClr val="000000"/>
              </a:solidFill>
              <a:uFill>
                <a:solidFill>
                  <a:srgbClr val="ffffff"/>
                </a:solidFill>
              </a:uFill>
              <a:latin typeface="Arial"/>
            </a:endParaRPr>
          </a:p>
          <a:p>
            <a:pPr marL="343080" indent="-342360">
              <a:lnSpc>
                <a:spcPct val="100000"/>
              </a:lnSpc>
              <a:buClr>
                <a:srgbClr val="000000"/>
              </a:buClr>
              <a:buFont typeface="Wingdings" charset="2"/>
              <a:buChar char=""/>
            </a:pPr>
            <a:r>
              <a:rPr b="0" lang="en-IN" sz="2400" spc="-1" strike="noStrike">
                <a:solidFill>
                  <a:srgbClr val="000000"/>
                </a:solidFill>
                <a:uFill>
                  <a:solidFill>
                    <a:srgbClr val="ffffff"/>
                  </a:solidFill>
                </a:uFill>
                <a:latin typeface="Calibri"/>
                <a:ea typeface="ＭＳ Ｐゴシック"/>
              </a:rPr>
              <a:t>You identify the major components that make up the system and their interactions, and then may organize the components using an architectural pattern such as a layered or client-server model. </a:t>
            </a:r>
            <a:endParaRPr b="0" lang="en-IN" sz="1800" spc="-1" strike="noStrike">
              <a:solidFill>
                <a:srgbClr val="000000"/>
              </a:solidFill>
              <a:uFill>
                <a:solidFill>
                  <a:srgbClr val="ffffff"/>
                </a:solidFill>
              </a:uFill>
              <a:latin typeface="Arial"/>
            </a:endParaRPr>
          </a:p>
          <a:p>
            <a:pPr marL="343080" indent="-342360">
              <a:lnSpc>
                <a:spcPct val="100000"/>
              </a:lnSpc>
              <a:buClr>
                <a:srgbClr val="000000"/>
              </a:buClr>
              <a:buFont typeface="Wingdings" charset="2"/>
              <a:buChar char=""/>
            </a:pPr>
            <a:r>
              <a:rPr b="0" lang="en-IN" sz="2400" spc="-1" strike="noStrike">
                <a:solidFill>
                  <a:srgbClr val="000000"/>
                </a:solidFill>
                <a:uFill>
                  <a:solidFill>
                    <a:srgbClr val="ffffff"/>
                  </a:solidFill>
                </a:uFill>
                <a:latin typeface="Calibri"/>
                <a:ea typeface="ＭＳ Ｐゴシック"/>
              </a:rPr>
              <a:t>The weather station is composed of independent subsystems that communicate by broadcasting messages on a common infrastructure.</a:t>
            </a:r>
            <a:endParaRPr b="0" lang="en-IN" sz="1800" spc="-1" strike="noStrike">
              <a:solidFill>
                <a:srgbClr val="000000"/>
              </a:solidFill>
              <a:uFill>
                <a:solidFill>
                  <a:srgbClr val="ffffff"/>
                </a:solidFill>
              </a:uFill>
              <a:latin typeface="Arial"/>
            </a:endParaRPr>
          </a:p>
        </p:txBody>
      </p:sp>
      <p:sp>
        <p:nvSpPr>
          <p:cNvPr id="122"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A53A7519-8E9E-42CA-835C-9F2B2E6189F2}"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123"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7 Design and implementation</a:t>
            </a:r>
            <a:endParaRPr b="0" lang="en-IN"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High-level architecture of the weather station </a:t>
            </a:r>
            <a:endParaRPr b="0" lang="en-IN" sz="1800" spc="-1" strike="noStrike">
              <a:solidFill>
                <a:srgbClr val="000000"/>
              </a:solidFill>
              <a:uFill>
                <a:solidFill>
                  <a:srgbClr val="ffffff"/>
                </a:solidFill>
              </a:uFill>
              <a:latin typeface="Arial"/>
            </a:endParaRPr>
          </a:p>
        </p:txBody>
      </p:sp>
      <p:pic>
        <p:nvPicPr>
          <p:cNvPr id="125" name="Content Placeholder 3" descr=""/>
          <p:cNvPicPr/>
          <p:nvPr/>
        </p:nvPicPr>
        <p:blipFill>
          <a:blip r:embed="rId1"/>
          <a:srcRect l="0" t="-16500" r="0" b="-16500"/>
          <a:stretch/>
        </p:blipFill>
        <p:spPr>
          <a:xfrm>
            <a:off x="1269360" y="1737360"/>
            <a:ext cx="6646680" cy="3655080"/>
          </a:xfrm>
          <a:prstGeom prst="rect">
            <a:avLst/>
          </a:prstGeom>
          <a:ln>
            <a:noFill/>
          </a:ln>
        </p:spPr>
      </p:pic>
      <p:sp>
        <p:nvSpPr>
          <p:cNvPr id="126"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DB4E712-0092-4A14-AB61-FA30431F127F}"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127"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7 Design and implementation</a:t>
            </a:r>
            <a:endParaRPr b="0" lang="en-IN"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Architecture of data collection system </a:t>
            </a:r>
            <a:endParaRPr b="0" lang="en-IN" sz="1800" spc="-1" strike="noStrike">
              <a:solidFill>
                <a:srgbClr val="000000"/>
              </a:solidFill>
              <a:uFill>
                <a:solidFill>
                  <a:srgbClr val="ffffff"/>
                </a:solidFill>
              </a:uFill>
              <a:latin typeface="Arial"/>
            </a:endParaRPr>
          </a:p>
        </p:txBody>
      </p:sp>
      <p:pic>
        <p:nvPicPr>
          <p:cNvPr id="129" name="Content Placeholder 3" descr=""/>
          <p:cNvPicPr/>
          <p:nvPr/>
        </p:nvPicPr>
        <p:blipFill>
          <a:blip r:embed="rId1"/>
          <a:srcRect l="-9319" t="0" r="-9319" b="0"/>
          <a:stretch/>
        </p:blipFill>
        <p:spPr>
          <a:xfrm>
            <a:off x="1738440" y="2023560"/>
            <a:ext cx="5834520" cy="3208320"/>
          </a:xfrm>
          <a:prstGeom prst="rect">
            <a:avLst/>
          </a:prstGeom>
          <a:ln>
            <a:noFill/>
          </a:ln>
        </p:spPr>
      </p:pic>
      <p:sp>
        <p:nvSpPr>
          <p:cNvPr id="130"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D95CCD9-C061-45BC-9CBB-475BF15258E6}"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131"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7 Design and implementation</a:t>
            </a:r>
            <a:endParaRPr b="0" lang="en-IN"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457200" y="274680"/>
            <a:ext cx="7292520" cy="1142280"/>
          </a:xfrm>
          <a:prstGeom prst="rect">
            <a:avLst/>
          </a:prstGeom>
          <a:noFill/>
          <a:ln>
            <a:noFill/>
          </a:ln>
        </p:spPr>
        <p:style>
          <a:lnRef idx="0"/>
          <a:fillRef idx="0"/>
          <a:effectRef idx="0"/>
          <a:fontRef idx="minor"/>
        </p:style>
        <p:txBody>
          <a:bodyPr lIns="90720" rIns="90720" tIns="44640" bIns="44640" anchor="ctr"/>
          <a:p>
            <a:pPr>
              <a:lnSpc>
                <a:spcPct val="100000"/>
              </a:lnSpc>
            </a:pPr>
            <a:r>
              <a:rPr b="1" lang="en-IN" sz="2400" spc="-1" strike="noStrike">
                <a:solidFill>
                  <a:srgbClr val="46424d"/>
                </a:solidFill>
                <a:uFill>
                  <a:solidFill>
                    <a:srgbClr val="ffffff"/>
                  </a:solidFill>
                </a:uFill>
                <a:latin typeface="Arial"/>
                <a:ea typeface="ＭＳ Ｐゴシック"/>
              </a:rPr>
              <a:t>Object class identification</a:t>
            </a:r>
            <a:endParaRPr b="0" lang="en-IN" sz="1800" spc="-1" strike="noStrike">
              <a:solidFill>
                <a:srgbClr val="000000"/>
              </a:solidFill>
              <a:uFill>
                <a:solidFill>
                  <a:srgbClr val="ffffff"/>
                </a:solidFill>
              </a:uFill>
              <a:latin typeface="Arial"/>
            </a:endParaRPr>
          </a:p>
        </p:txBody>
      </p:sp>
      <p:sp>
        <p:nvSpPr>
          <p:cNvPr id="133" name="CustomShape 2"/>
          <p:cNvSpPr/>
          <p:nvPr/>
        </p:nvSpPr>
        <p:spPr>
          <a:xfrm>
            <a:off x="457200" y="1419120"/>
            <a:ext cx="7305120" cy="720"/>
          </a:xfrm>
          <a:prstGeom prst="rect">
            <a:avLst/>
          </a:prstGeom>
          <a:noFill/>
          <a:ln w="25560">
            <a:solidFill>
              <a:srgbClr val="4f81bd"/>
            </a:solidFill>
            <a:round/>
          </a:ln>
        </p:spPr>
        <p:style>
          <a:lnRef idx="0"/>
          <a:fillRef idx="0"/>
          <a:effectRef idx="0"/>
          <a:fontRef idx="minor"/>
        </p:style>
        <p:txBody>
          <a:bodyPr lIns="90720" rIns="90720" tIns="44640" bIns="44640"/>
          <a:p>
            <a:pPr marL="343080" indent="-342360">
              <a:lnSpc>
                <a:spcPct val="100000"/>
              </a:lnSpc>
              <a:buClr>
                <a:srgbClr val="000000"/>
              </a:buClr>
              <a:buFont typeface="Wingdings" charset="2"/>
              <a:buChar char=""/>
            </a:pPr>
            <a:r>
              <a:rPr b="0" lang="en-IN" sz="2400" spc="-1" strike="noStrike">
                <a:solidFill>
                  <a:srgbClr val="000000"/>
                </a:solidFill>
                <a:uFill>
                  <a:solidFill>
                    <a:srgbClr val="ffffff"/>
                  </a:solidFill>
                </a:uFill>
                <a:latin typeface="Calibri"/>
                <a:ea typeface="ＭＳ Ｐゴシック"/>
              </a:rPr>
              <a:t>Identifying object classes is toften a difficult part of object oriented design.</a:t>
            </a:r>
            <a:endParaRPr b="0" lang="en-IN" sz="1800" spc="-1" strike="noStrike">
              <a:solidFill>
                <a:srgbClr val="000000"/>
              </a:solidFill>
              <a:uFill>
                <a:solidFill>
                  <a:srgbClr val="ffffff"/>
                </a:solidFill>
              </a:uFill>
              <a:latin typeface="Arial"/>
            </a:endParaRPr>
          </a:p>
          <a:p>
            <a:pPr marL="343080" indent="-342360">
              <a:lnSpc>
                <a:spcPct val="100000"/>
              </a:lnSpc>
              <a:buClr>
                <a:srgbClr val="000000"/>
              </a:buClr>
              <a:buFont typeface="Wingdings" charset="2"/>
              <a:buChar char=""/>
            </a:pPr>
            <a:r>
              <a:rPr b="0" lang="en-IN" sz="2400" spc="-1" strike="noStrike">
                <a:solidFill>
                  <a:srgbClr val="000000"/>
                </a:solidFill>
                <a:uFill>
                  <a:solidFill>
                    <a:srgbClr val="ffffff"/>
                  </a:solidFill>
                </a:uFill>
                <a:latin typeface="Calibri"/>
                <a:ea typeface="ＭＳ Ｐゴシック"/>
              </a:rPr>
              <a:t>There is no 'magic formula' for object identification. It relies on the skill, experience </a:t>
            </a:r>
            <a:endParaRPr b="0" lang="en-IN" sz="1800" spc="-1" strike="noStrike">
              <a:solidFill>
                <a:srgbClr val="000000"/>
              </a:solidFill>
              <a:uFill>
                <a:solidFill>
                  <a:srgbClr val="ffffff"/>
                </a:solidFill>
              </a:uFill>
              <a:latin typeface="Arial"/>
            </a:endParaRPr>
          </a:p>
          <a:p>
            <a:pPr marL="343080" indent="-342360">
              <a:lnSpc>
                <a:spcPct val="100000"/>
              </a:lnSpc>
              <a:buClr>
                <a:srgbClr val="000000"/>
              </a:buClr>
              <a:buFont typeface="Wingdings" charset="2"/>
              <a:buChar char=""/>
            </a:pPr>
            <a:r>
              <a:rPr b="0" lang="en-IN" sz="2400" spc="-1" strike="noStrike">
                <a:solidFill>
                  <a:srgbClr val="000000"/>
                </a:solidFill>
                <a:uFill>
                  <a:solidFill>
                    <a:srgbClr val="ffffff"/>
                  </a:solidFill>
                </a:uFill>
                <a:latin typeface="Calibri"/>
                <a:ea typeface="ＭＳ Ｐゴシック"/>
              </a:rPr>
              <a:t>and domain knowledge of system designers.</a:t>
            </a:r>
            <a:endParaRPr b="0" lang="en-IN" sz="1800" spc="-1" strike="noStrike">
              <a:solidFill>
                <a:srgbClr val="000000"/>
              </a:solidFill>
              <a:uFill>
                <a:solidFill>
                  <a:srgbClr val="ffffff"/>
                </a:solidFill>
              </a:uFill>
              <a:latin typeface="Arial"/>
            </a:endParaRPr>
          </a:p>
          <a:p>
            <a:pPr marL="343080" indent="-342360">
              <a:lnSpc>
                <a:spcPct val="100000"/>
              </a:lnSpc>
              <a:buClr>
                <a:srgbClr val="000000"/>
              </a:buClr>
              <a:buFont typeface="Wingdings" charset="2"/>
              <a:buChar char=""/>
            </a:pPr>
            <a:r>
              <a:rPr b="0" lang="en-IN" sz="2400" spc="-1" strike="noStrike">
                <a:solidFill>
                  <a:srgbClr val="000000"/>
                </a:solidFill>
                <a:uFill>
                  <a:solidFill>
                    <a:srgbClr val="ffffff"/>
                  </a:solidFill>
                </a:uFill>
                <a:latin typeface="Calibri"/>
                <a:ea typeface="ＭＳ Ｐゴシック"/>
              </a:rPr>
              <a:t>Object identification is an iterative process. You are unlikely to get it right first time.</a:t>
            </a:r>
            <a:endParaRPr b="0" lang="en-IN" sz="1800" spc="-1" strike="noStrike">
              <a:solidFill>
                <a:srgbClr val="000000"/>
              </a:solidFill>
              <a:uFill>
                <a:solidFill>
                  <a:srgbClr val="ffffff"/>
                </a:solidFill>
              </a:uFill>
              <a:latin typeface="Arial"/>
            </a:endParaRPr>
          </a:p>
        </p:txBody>
      </p:sp>
      <p:sp>
        <p:nvSpPr>
          <p:cNvPr id="134"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5AC10338-CBCD-4448-8C45-BFBF26494785}"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135"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7 Design and implementation</a:t>
            </a:r>
            <a:endParaRPr b="0" lang="en-IN"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457200" y="274680"/>
            <a:ext cx="7292520" cy="1142280"/>
          </a:xfrm>
          <a:prstGeom prst="rect">
            <a:avLst/>
          </a:prstGeom>
          <a:noFill/>
          <a:ln>
            <a:noFill/>
          </a:ln>
        </p:spPr>
        <p:style>
          <a:lnRef idx="0"/>
          <a:fillRef idx="0"/>
          <a:effectRef idx="0"/>
          <a:fontRef idx="minor"/>
        </p:style>
        <p:txBody>
          <a:bodyPr lIns="90720" rIns="90720" tIns="44640" bIns="44640" anchor="ctr"/>
          <a:p>
            <a:pPr>
              <a:lnSpc>
                <a:spcPct val="100000"/>
              </a:lnSpc>
            </a:pPr>
            <a:r>
              <a:rPr b="1" lang="en-IN" sz="2400" spc="-1" strike="noStrike">
                <a:solidFill>
                  <a:srgbClr val="46424d"/>
                </a:solidFill>
                <a:uFill>
                  <a:solidFill>
                    <a:srgbClr val="ffffff"/>
                  </a:solidFill>
                </a:uFill>
                <a:latin typeface="Arial"/>
                <a:ea typeface="ＭＳ Ｐゴシック"/>
              </a:rPr>
              <a:t>Approaches to identification</a:t>
            </a:r>
            <a:endParaRPr b="0" lang="en-IN" sz="1800" spc="-1" strike="noStrike">
              <a:solidFill>
                <a:srgbClr val="000000"/>
              </a:solidFill>
              <a:uFill>
                <a:solidFill>
                  <a:srgbClr val="ffffff"/>
                </a:solidFill>
              </a:uFill>
              <a:latin typeface="Arial"/>
            </a:endParaRPr>
          </a:p>
        </p:txBody>
      </p:sp>
      <p:sp>
        <p:nvSpPr>
          <p:cNvPr id="137" name="CustomShape 2"/>
          <p:cNvSpPr/>
          <p:nvPr/>
        </p:nvSpPr>
        <p:spPr>
          <a:xfrm>
            <a:off x="457200" y="1419120"/>
            <a:ext cx="7305120" cy="720"/>
          </a:xfrm>
          <a:prstGeom prst="rect">
            <a:avLst/>
          </a:prstGeom>
          <a:noFill/>
          <a:ln w="25560">
            <a:solidFill>
              <a:srgbClr val="4f81bd"/>
            </a:solidFill>
            <a:round/>
          </a:ln>
        </p:spPr>
        <p:style>
          <a:lnRef idx="0"/>
          <a:fillRef idx="0"/>
          <a:effectRef idx="0"/>
          <a:fontRef idx="minor"/>
        </p:style>
        <p:txBody>
          <a:bodyPr lIns="90720" rIns="90720" tIns="44640" bIns="44640"/>
          <a:p>
            <a:pPr marL="343080" indent="-342360">
              <a:lnSpc>
                <a:spcPct val="100000"/>
              </a:lnSpc>
              <a:buClr>
                <a:srgbClr val="000000"/>
              </a:buClr>
              <a:buFont typeface="Wingdings" charset="2"/>
              <a:buChar char=""/>
            </a:pPr>
            <a:r>
              <a:rPr b="0" lang="en-IN" sz="2400" spc="-1" strike="noStrike">
                <a:solidFill>
                  <a:srgbClr val="000000"/>
                </a:solidFill>
                <a:uFill>
                  <a:solidFill>
                    <a:srgbClr val="ffffff"/>
                  </a:solidFill>
                </a:uFill>
                <a:latin typeface="Calibri"/>
                <a:ea typeface="ＭＳ Ｐゴシック"/>
              </a:rPr>
              <a:t>Use a grammatical approach based on a natural language description of the system (used in Hood OOD method).</a:t>
            </a:r>
            <a:endParaRPr b="0" lang="en-IN" sz="1800" spc="-1" strike="noStrike">
              <a:solidFill>
                <a:srgbClr val="000000"/>
              </a:solidFill>
              <a:uFill>
                <a:solidFill>
                  <a:srgbClr val="ffffff"/>
                </a:solidFill>
              </a:uFill>
              <a:latin typeface="Arial"/>
            </a:endParaRPr>
          </a:p>
          <a:p>
            <a:pPr marL="343080" indent="-342360">
              <a:lnSpc>
                <a:spcPct val="100000"/>
              </a:lnSpc>
              <a:buClr>
                <a:srgbClr val="000000"/>
              </a:buClr>
              <a:buFont typeface="Wingdings" charset="2"/>
              <a:buChar char=""/>
            </a:pPr>
            <a:r>
              <a:rPr b="0" lang="en-IN" sz="2400" spc="-1" strike="noStrike">
                <a:solidFill>
                  <a:srgbClr val="000000"/>
                </a:solidFill>
                <a:uFill>
                  <a:solidFill>
                    <a:srgbClr val="ffffff"/>
                  </a:solidFill>
                </a:uFill>
                <a:latin typeface="Calibri"/>
                <a:ea typeface="ＭＳ Ｐゴシック"/>
              </a:rPr>
              <a:t>Base the identification on tangible things in the application domain.</a:t>
            </a:r>
            <a:endParaRPr b="0" lang="en-IN" sz="1800" spc="-1" strike="noStrike">
              <a:solidFill>
                <a:srgbClr val="000000"/>
              </a:solidFill>
              <a:uFill>
                <a:solidFill>
                  <a:srgbClr val="ffffff"/>
                </a:solidFill>
              </a:uFill>
              <a:latin typeface="Arial"/>
            </a:endParaRPr>
          </a:p>
          <a:p>
            <a:pPr marL="343080" indent="-342360">
              <a:lnSpc>
                <a:spcPct val="100000"/>
              </a:lnSpc>
              <a:buClr>
                <a:srgbClr val="000000"/>
              </a:buClr>
              <a:buFont typeface="Wingdings" charset="2"/>
              <a:buChar char=""/>
            </a:pPr>
            <a:r>
              <a:rPr b="0" lang="en-IN" sz="2400" spc="-1" strike="noStrike">
                <a:solidFill>
                  <a:srgbClr val="000000"/>
                </a:solidFill>
                <a:uFill>
                  <a:solidFill>
                    <a:srgbClr val="ffffff"/>
                  </a:solidFill>
                </a:uFill>
                <a:latin typeface="Calibri"/>
                <a:ea typeface="ＭＳ Ｐゴシック"/>
              </a:rPr>
              <a:t>Use a behavioural approach and identify objects based on what participates in what behaviour.</a:t>
            </a:r>
            <a:endParaRPr b="0" lang="en-IN" sz="1800" spc="-1" strike="noStrike">
              <a:solidFill>
                <a:srgbClr val="000000"/>
              </a:solidFill>
              <a:uFill>
                <a:solidFill>
                  <a:srgbClr val="ffffff"/>
                </a:solidFill>
              </a:uFill>
              <a:latin typeface="Arial"/>
            </a:endParaRPr>
          </a:p>
          <a:p>
            <a:pPr marL="343080" indent="-342360">
              <a:lnSpc>
                <a:spcPct val="100000"/>
              </a:lnSpc>
              <a:buClr>
                <a:srgbClr val="000000"/>
              </a:buClr>
              <a:buFont typeface="Wingdings" charset="2"/>
              <a:buChar char=""/>
            </a:pPr>
            <a:r>
              <a:rPr b="0" lang="en-IN" sz="2400" spc="-1" strike="noStrike">
                <a:solidFill>
                  <a:srgbClr val="000000"/>
                </a:solidFill>
                <a:uFill>
                  <a:solidFill>
                    <a:srgbClr val="ffffff"/>
                  </a:solidFill>
                </a:uFill>
                <a:latin typeface="Calibri"/>
                <a:ea typeface="ＭＳ Ｐゴシック"/>
              </a:rPr>
              <a:t>Use a scenario-based analysis.  The objects, attributes and methods in each scenario are identified.</a:t>
            </a:r>
            <a:endParaRPr b="0" lang="en-IN" sz="1800" spc="-1" strike="noStrike">
              <a:solidFill>
                <a:srgbClr val="000000"/>
              </a:solidFill>
              <a:uFill>
                <a:solidFill>
                  <a:srgbClr val="ffffff"/>
                </a:solidFill>
              </a:uFill>
              <a:latin typeface="Arial"/>
            </a:endParaRPr>
          </a:p>
        </p:txBody>
      </p:sp>
      <p:sp>
        <p:nvSpPr>
          <p:cNvPr id="138"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AF019FB7-CDD1-4CC2-BBE1-2FC76ED7CB06}"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139"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7 Design and implementation</a:t>
            </a:r>
            <a:endParaRPr b="0" lang="en-IN"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457200" y="274680"/>
            <a:ext cx="7292520" cy="1142280"/>
          </a:xfrm>
          <a:prstGeom prst="rect">
            <a:avLst/>
          </a:prstGeom>
          <a:noFill/>
          <a:ln>
            <a:noFill/>
          </a:ln>
        </p:spPr>
        <p:style>
          <a:lnRef idx="0"/>
          <a:fillRef idx="0"/>
          <a:effectRef idx="0"/>
          <a:fontRef idx="minor"/>
        </p:style>
        <p:txBody>
          <a:bodyPr lIns="90720" rIns="90720" tIns="44640" bIns="44640" anchor="ctr"/>
          <a:p>
            <a:pPr>
              <a:lnSpc>
                <a:spcPct val="100000"/>
              </a:lnSpc>
            </a:pPr>
            <a:r>
              <a:rPr b="1" lang="en-IN" sz="2400" spc="-1" strike="noStrike">
                <a:solidFill>
                  <a:srgbClr val="46424d"/>
                </a:solidFill>
                <a:uFill>
                  <a:solidFill>
                    <a:srgbClr val="ffffff"/>
                  </a:solidFill>
                </a:uFill>
                <a:latin typeface="Arial"/>
                <a:ea typeface="ＭＳ Ｐゴシック"/>
              </a:rPr>
              <a:t>Weather station description</a:t>
            </a:r>
            <a:endParaRPr b="0" lang="en-IN" sz="1800" spc="-1" strike="noStrike">
              <a:solidFill>
                <a:srgbClr val="000000"/>
              </a:solidFill>
              <a:uFill>
                <a:solidFill>
                  <a:srgbClr val="ffffff"/>
                </a:solidFill>
              </a:uFill>
              <a:latin typeface="Arial"/>
            </a:endParaRPr>
          </a:p>
        </p:txBody>
      </p:sp>
      <p:sp>
        <p:nvSpPr>
          <p:cNvPr id="141" name="CustomShape 2"/>
          <p:cNvSpPr/>
          <p:nvPr/>
        </p:nvSpPr>
        <p:spPr>
          <a:xfrm>
            <a:off x="349200" y="1962000"/>
            <a:ext cx="8352720" cy="5117760"/>
          </a:xfrm>
          <a:prstGeom prst="rect">
            <a:avLst/>
          </a:prstGeom>
          <a:noFill/>
          <a:ln w="12600">
            <a:noFill/>
          </a:ln>
        </p:spPr>
        <p:style>
          <a:lnRef idx="0"/>
          <a:fillRef idx="0"/>
          <a:effectRef idx="0"/>
          <a:fontRef idx="minor"/>
        </p:style>
        <p:txBody>
          <a:bodyPr lIns="90720" rIns="90720" tIns="44640" bIns="44640"/>
          <a:p>
            <a:pPr>
              <a:lnSpc>
                <a:spcPct val="100000"/>
              </a:lnSpc>
            </a:pPr>
            <a:r>
              <a:rPr b="0" lang="en-IN" sz="2400" spc="-1" strike="noStrike">
                <a:solidFill>
                  <a:srgbClr val="000000"/>
                </a:solidFill>
                <a:uFill>
                  <a:solidFill>
                    <a:srgbClr val="ffffff"/>
                  </a:solidFill>
                </a:uFill>
                <a:latin typeface="Calibri"/>
                <a:ea typeface="DejaVu Sans"/>
              </a:rPr>
              <a:t>A </a:t>
            </a:r>
            <a:r>
              <a:rPr b="0" lang="en-IN" sz="2400" spc="-1" strike="noStrike">
                <a:solidFill>
                  <a:srgbClr val="4f81bd"/>
                </a:solidFill>
                <a:uFill>
                  <a:solidFill>
                    <a:srgbClr val="ffffff"/>
                  </a:solidFill>
                </a:uFill>
                <a:latin typeface="Calibri"/>
                <a:ea typeface="DejaVu Sans"/>
              </a:rPr>
              <a:t>weather station</a:t>
            </a:r>
            <a:r>
              <a:rPr b="0" lang="en-IN" sz="2400" spc="-1" strike="noStrike">
                <a:solidFill>
                  <a:srgbClr val="000000"/>
                </a:solidFill>
                <a:uFill>
                  <a:solidFill>
                    <a:srgbClr val="ffffff"/>
                  </a:solidFill>
                </a:uFill>
                <a:latin typeface="Calibri"/>
                <a:ea typeface="DejaVu Sans"/>
              </a:rPr>
              <a:t> is a package of software controlled instruments which collects data, performs some data processing and transmits this data for further processing. The instruments include air and ground thermometers, an anemometer, a wind vane, a barometer and a rain gauge. Data is collected periodically.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Calibri"/>
                <a:ea typeface="DejaVu Sans"/>
              </a:rPr>
              <a:t>When a command is issued to transmit the weather data, the weather station processes and summarises the collected data. The summarised data is transmitted to the mapping computer when a request is received.</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p:txBody>
      </p:sp>
      <p:sp>
        <p:nvSpPr>
          <p:cNvPr id="142"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2663DAB-5E6D-4D8B-A02B-950E6A280954}"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143"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7 Design and implementation</a:t>
            </a:r>
            <a:endParaRPr b="0" lang="en-IN"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Weather station object classes</a:t>
            </a:r>
            <a:endParaRPr b="0" lang="en-IN" sz="1800" spc="-1" strike="noStrike">
              <a:solidFill>
                <a:srgbClr val="000000"/>
              </a:solidFill>
              <a:uFill>
                <a:solidFill>
                  <a:srgbClr val="ffffff"/>
                </a:solidFill>
              </a:uFill>
              <a:latin typeface="Arial"/>
            </a:endParaRPr>
          </a:p>
        </p:txBody>
      </p:sp>
      <p:sp>
        <p:nvSpPr>
          <p:cNvPr id="145" name="CustomShape 2"/>
          <p:cNvSpPr/>
          <p:nvPr/>
        </p:nvSpPr>
        <p:spPr>
          <a:xfrm>
            <a:off x="457200" y="1419120"/>
            <a:ext cx="7305120" cy="720"/>
          </a:xfrm>
          <a:prstGeom prst="rect">
            <a:avLst/>
          </a:prstGeom>
          <a:noFill/>
          <a:ln w="25560">
            <a:solidFill>
              <a:srgbClr val="4f81bd"/>
            </a:solidFill>
            <a:round/>
          </a:ln>
        </p:spPr>
        <p:style>
          <a:lnRef idx="0"/>
          <a:fillRef idx="0"/>
          <a:effectRef idx="0"/>
          <a:fontRef idx="minor"/>
        </p:style>
        <p:txBody>
          <a:bodyPr lIns="90000" rIns="90000" tIns="45000" bIns="45000"/>
          <a:p>
            <a:pPr marL="343080" indent="-342360">
              <a:lnSpc>
                <a:spcPct val="100000"/>
              </a:lnSpc>
              <a:buClr>
                <a:srgbClr val="000000"/>
              </a:buClr>
              <a:buFont typeface="Wingdings" charset="2"/>
              <a:buChar char=""/>
            </a:pPr>
            <a:r>
              <a:rPr b="0" lang="en-IN" sz="2400" spc="-1" strike="noStrike">
                <a:solidFill>
                  <a:srgbClr val="000000"/>
                </a:solidFill>
                <a:uFill>
                  <a:solidFill>
                    <a:srgbClr val="ffffff"/>
                  </a:solidFill>
                </a:uFill>
                <a:latin typeface="Calibri"/>
                <a:ea typeface="ＭＳ Ｐゴシック"/>
              </a:rPr>
              <a:t>Object class identification in the weather station system may be based on the tangible hardware and data in the system:</a:t>
            </a:r>
            <a:endParaRPr b="0" lang="en-IN" sz="1800" spc="-1" strike="noStrike">
              <a:solidFill>
                <a:srgbClr val="000000"/>
              </a:solidFill>
              <a:uFill>
                <a:solidFill>
                  <a:srgbClr val="ffffff"/>
                </a:solidFill>
              </a:uFill>
              <a:latin typeface="Arial"/>
            </a:endParaRPr>
          </a:p>
          <a:p>
            <a:pPr lvl="1" marL="743040" indent="-285120">
              <a:lnSpc>
                <a:spcPct val="100000"/>
              </a:lnSpc>
              <a:buClr>
                <a:srgbClr val="000000"/>
              </a:buClr>
              <a:buFont typeface="Wingdings" charset="2"/>
              <a:buChar char=""/>
            </a:pPr>
            <a:r>
              <a:rPr b="0" lang="en-IN" sz="2000" spc="-1" strike="noStrike">
                <a:solidFill>
                  <a:srgbClr val="000000"/>
                </a:solidFill>
                <a:uFill>
                  <a:solidFill>
                    <a:srgbClr val="ffffff"/>
                  </a:solidFill>
                </a:uFill>
                <a:latin typeface="Calibri"/>
                <a:ea typeface="ＭＳ Ｐゴシック"/>
              </a:rPr>
              <a:t>Ground thermometer, Anemometer, Barometer</a:t>
            </a:r>
            <a:endParaRPr b="0" lang="en-IN" sz="1800" spc="-1" strike="noStrike">
              <a:solidFill>
                <a:srgbClr val="000000"/>
              </a:solidFill>
              <a:uFill>
                <a:solidFill>
                  <a:srgbClr val="ffffff"/>
                </a:solidFill>
              </a:uFill>
              <a:latin typeface="Arial"/>
            </a:endParaRPr>
          </a:p>
          <a:p>
            <a:pPr lvl="2" marL="1143000" indent="-227880">
              <a:lnSpc>
                <a:spcPct val="100000"/>
              </a:lnSpc>
              <a:buClr>
                <a:srgbClr val="000000"/>
              </a:buClr>
              <a:buFont typeface="Arial"/>
              <a:buChar char="•"/>
            </a:pPr>
            <a:r>
              <a:rPr b="0" lang="en-IN" sz="1800" spc="-1" strike="noStrike">
                <a:solidFill>
                  <a:srgbClr val="000000"/>
                </a:solidFill>
                <a:uFill>
                  <a:solidFill>
                    <a:srgbClr val="ffffff"/>
                  </a:solidFill>
                </a:uFill>
                <a:latin typeface="Calibri"/>
                <a:ea typeface="ＭＳ Ｐゴシック"/>
              </a:rPr>
              <a:t>Application domain objects that are ‘hardware’ objects related to the instruments in the system.</a:t>
            </a:r>
            <a:endParaRPr b="0" lang="en-IN" sz="1800" spc="-1" strike="noStrike">
              <a:solidFill>
                <a:srgbClr val="000000"/>
              </a:solidFill>
              <a:uFill>
                <a:solidFill>
                  <a:srgbClr val="ffffff"/>
                </a:solidFill>
              </a:uFill>
              <a:latin typeface="Arial"/>
            </a:endParaRPr>
          </a:p>
          <a:p>
            <a:pPr lvl="1" marL="743040" indent="-285120">
              <a:lnSpc>
                <a:spcPct val="100000"/>
              </a:lnSpc>
              <a:buClr>
                <a:srgbClr val="000000"/>
              </a:buClr>
              <a:buFont typeface="Wingdings" charset="2"/>
              <a:buChar char=""/>
            </a:pPr>
            <a:r>
              <a:rPr b="0" lang="en-IN" sz="2000" spc="-1" strike="noStrike">
                <a:solidFill>
                  <a:srgbClr val="000000"/>
                </a:solidFill>
                <a:uFill>
                  <a:solidFill>
                    <a:srgbClr val="ffffff"/>
                  </a:solidFill>
                </a:uFill>
                <a:latin typeface="Calibri"/>
                <a:ea typeface="ＭＳ Ｐゴシック"/>
              </a:rPr>
              <a:t>Weather station</a:t>
            </a:r>
            <a:endParaRPr b="0" lang="en-IN" sz="1800" spc="-1" strike="noStrike">
              <a:solidFill>
                <a:srgbClr val="000000"/>
              </a:solidFill>
              <a:uFill>
                <a:solidFill>
                  <a:srgbClr val="ffffff"/>
                </a:solidFill>
              </a:uFill>
              <a:latin typeface="Arial"/>
            </a:endParaRPr>
          </a:p>
          <a:p>
            <a:pPr lvl="2" marL="1143000" indent="-227880">
              <a:lnSpc>
                <a:spcPct val="100000"/>
              </a:lnSpc>
              <a:buClr>
                <a:srgbClr val="000000"/>
              </a:buClr>
              <a:buFont typeface="Arial"/>
              <a:buChar char="•"/>
            </a:pPr>
            <a:r>
              <a:rPr b="0" lang="en-IN" sz="1800" spc="-1" strike="noStrike">
                <a:solidFill>
                  <a:srgbClr val="000000"/>
                </a:solidFill>
                <a:uFill>
                  <a:solidFill>
                    <a:srgbClr val="ffffff"/>
                  </a:solidFill>
                </a:uFill>
                <a:latin typeface="Calibri"/>
                <a:ea typeface="ＭＳ Ｐゴシック"/>
              </a:rPr>
              <a:t>The basic interface of the weather station to its environment. It therefore reflects the interactions identified in the use-case model.</a:t>
            </a:r>
            <a:endParaRPr b="0" lang="en-IN" sz="1800" spc="-1" strike="noStrike">
              <a:solidFill>
                <a:srgbClr val="000000"/>
              </a:solidFill>
              <a:uFill>
                <a:solidFill>
                  <a:srgbClr val="ffffff"/>
                </a:solidFill>
              </a:uFill>
              <a:latin typeface="Arial"/>
            </a:endParaRPr>
          </a:p>
          <a:p>
            <a:pPr lvl="1" marL="743040" indent="-285120">
              <a:lnSpc>
                <a:spcPct val="100000"/>
              </a:lnSpc>
              <a:buClr>
                <a:srgbClr val="000000"/>
              </a:buClr>
              <a:buFont typeface="Wingdings" charset="2"/>
              <a:buChar char=""/>
            </a:pPr>
            <a:r>
              <a:rPr b="0" lang="en-IN" sz="2000" spc="-1" strike="noStrike">
                <a:solidFill>
                  <a:srgbClr val="000000"/>
                </a:solidFill>
                <a:uFill>
                  <a:solidFill>
                    <a:srgbClr val="ffffff"/>
                  </a:solidFill>
                </a:uFill>
                <a:latin typeface="Calibri"/>
                <a:ea typeface="ＭＳ Ｐゴシック"/>
              </a:rPr>
              <a:t>Weather data</a:t>
            </a:r>
            <a:endParaRPr b="0" lang="en-IN" sz="1800" spc="-1" strike="noStrike">
              <a:solidFill>
                <a:srgbClr val="000000"/>
              </a:solidFill>
              <a:uFill>
                <a:solidFill>
                  <a:srgbClr val="ffffff"/>
                </a:solidFill>
              </a:uFill>
              <a:latin typeface="Arial"/>
            </a:endParaRPr>
          </a:p>
          <a:p>
            <a:pPr lvl="2" marL="1143000" indent="-227880">
              <a:lnSpc>
                <a:spcPct val="100000"/>
              </a:lnSpc>
              <a:buClr>
                <a:srgbClr val="000000"/>
              </a:buClr>
              <a:buFont typeface="Arial"/>
              <a:buChar char="•"/>
            </a:pPr>
            <a:r>
              <a:rPr b="0" lang="en-IN" sz="1800" spc="-1" strike="noStrike">
                <a:solidFill>
                  <a:srgbClr val="000000"/>
                </a:solidFill>
                <a:uFill>
                  <a:solidFill>
                    <a:srgbClr val="ffffff"/>
                  </a:solidFill>
                </a:uFill>
                <a:latin typeface="Calibri"/>
                <a:ea typeface="ＭＳ Ｐゴシック"/>
              </a:rPr>
              <a:t>Encapsulates the summarized data from the instruments.</a:t>
            </a:r>
            <a:endParaRPr b="0" lang="en-IN" sz="1800" spc="-1" strike="noStrike">
              <a:solidFill>
                <a:srgbClr val="000000"/>
              </a:solidFill>
              <a:uFill>
                <a:solidFill>
                  <a:srgbClr val="ffffff"/>
                </a:solidFill>
              </a:uFill>
              <a:latin typeface="Arial"/>
            </a:endParaRPr>
          </a:p>
        </p:txBody>
      </p:sp>
      <p:sp>
        <p:nvSpPr>
          <p:cNvPr id="146"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50F7447-EE36-4FF4-A23B-BFC18ABBB762}"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147"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7 Design and implementation</a:t>
            </a:r>
            <a:endParaRPr b="0" lang="en-IN"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Weather station object classes </a:t>
            </a:r>
            <a:endParaRPr b="0" lang="en-IN" sz="1800" spc="-1" strike="noStrike">
              <a:solidFill>
                <a:srgbClr val="000000"/>
              </a:solidFill>
              <a:uFill>
                <a:solidFill>
                  <a:srgbClr val="ffffff"/>
                </a:solidFill>
              </a:uFill>
              <a:latin typeface="Arial"/>
            </a:endParaRPr>
          </a:p>
        </p:txBody>
      </p:sp>
      <p:pic>
        <p:nvPicPr>
          <p:cNvPr id="149" name="Content Placeholder 3" descr=""/>
          <p:cNvPicPr/>
          <p:nvPr/>
        </p:nvPicPr>
        <p:blipFill>
          <a:blip r:embed="rId1"/>
          <a:srcRect l="-26070" t="0" r="-26070" b="0"/>
          <a:stretch/>
        </p:blipFill>
        <p:spPr>
          <a:xfrm>
            <a:off x="457200" y="1600200"/>
            <a:ext cx="8228880" cy="4525200"/>
          </a:xfrm>
          <a:prstGeom prst="rect">
            <a:avLst/>
          </a:prstGeom>
          <a:ln>
            <a:noFill/>
          </a:ln>
        </p:spPr>
      </p:pic>
      <p:sp>
        <p:nvSpPr>
          <p:cNvPr id="150"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A562038-4DD7-4340-8CB0-410DC583621A}"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151"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7 Design and implementation</a:t>
            </a:r>
            <a:endParaRPr b="0" lang="en-IN" sz="18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Topics covered</a:t>
            </a:r>
            <a:endParaRPr b="0" lang="en-IN" sz="1800" spc="-1" strike="noStrike">
              <a:solidFill>
                <a:srgbClr val="000000"/>
              </a:solidFill>
              <a:uFill>
                <a:solidFill>
                  <a:srgbClr val="ffffff"/>
                </a:solidFill>
              </a:uFill>
              <a:latin typeface="Arial"/>
            </a:endParaRPr>
          </a:p>
        </p:txBody>
      </p:sp>
      <p:sp>
        <p:nvSpPr>
          <p:cNvPr id="81"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Object-oriented design using the UML</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Design patterns</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Implementation issues</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Open source development </a:t>
            </a:r>
            <a:endParaRPr b="0" lang="en-IN" sz="1800" spc="-1" strike="noStrike">
              <a:solidFill>
                <a:srgbClr val="000000"/>
              </a:solidFill>
              <a:uFill>
                <a:solidFill>
                  <a:srgbClr val="ffffff"/>
                </a:solidFill>
              </a:uFill>
              <a:latin typeface="Arial"/>
            </a:endParaRPr>
          </a:p>
        </p:txBody>
      </p:sp>
      <p:sp>
        <p:nvSpPr>
          <p:cNvPr id="82"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EAEA919-CBBF-4A33-916A-07FA1DD70349}"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83"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7 Design and implementation</a:t>
            </a: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Design models</a:t>
            </a:r>
            <a:endParaRPr b="0" lang="en-IN" sz="1800" spc="-1" strike="noStrike">
              <a:solidFill>
                <a:srgbClr val="000000"/>
              </a:solidFill>
              <a:uFill>
                <a:solidFill>
                  <a:srgbClr val="ffffff"/>
                </a:solidFill>
              </a:uFill>
              <a:latin typeface="Arial"/>
            </a:endParaRPr>
          </a:p>
        </p:txBody>
      </p:sp>
      <p:sp>
        <p:nvSpPr>
          <p:cNvPr id="153" name="CustomShape 2"/>
          <p:cNvSpPr/>
          <p:nvPr/>
        </p:nvSpPr>
        <p:spPr>
          <a:xfrm>
            <a:off x="457200" y="1419120"/>
            <a:ext cx="7305120" cy="720"/>
          </a:xfrm>
          <a:prstGeom prst="rect">
            <a:avLst/>
          </a:prstGeom>
          <a:noFill/>
          <a:ln w="25560">
            <a:solidFill>
              <a:srgbClr val="4f81bd"/>
            </a:solidFill>
            <a:round/>
          </a:ln>
        </p:spPr>
        <p:style>
          <a:lnRef idx="0"/>
          <a:fillRef idx="0"/>
          <a:effectRef idx="0"/>
          <a:fontRef idx="minor"/>
        </p:style>
        <p:txBody>
          <a:bodyPr lIns="90000" rIns="90000" tIns="45000" bIns="45000"/>
          <a:p>
            <a:pPr marL="343080" indent="-342360">
              <a:lnSpc>
                <a:spcPct val="100000"/>
              </a:lnSpc>
              <a:buClr>
                <a:srgbClr val="000000"/>
              </a:buClr>
              <a:buFont typeface="Wingdings" charset="2"/>
              <a:buChar char=""/>
            </a:pPr>
            <a:r>
              <a:rPr b="0" lang="en-IN" sz="2400" spc="-1" strike="noStrike">
                <a:solidFill>
                  <a:srgbClr val="000000"/>
                </a:solidFill>
                <a:uFill>
                  <a:solidFill>
                    <a:srgbClr val="ffffff"/>
                  </a:solidFill>
                </a:uFill>
                <a:latin typeface="Calibri"/>
                <a:ea typeface="ＭＳ Ｐゴシック"/>
              </a:rPr>
              <a:t>Design models show the objects and object classes and relationships between these entities.</a:t>
            </a:r>
            <a:endParaRPr b="0" lang="en-IN" sz="1800" spc="-1" strike="noStrike">
              <a:solidFill>
                <a:srgbClr val="000000"/>
              </a:solidFill>
              <a:uFill>
                <a:solidFill>
                  <a:srgbClr val="ffffff"/>
                </a:solidFill>
              </a:uFill>
              <a:latin typeface="Arial"/>
            </a:endParaRPr>
          </a:p>
          <a:p>
            <a:pPr marL="343080" indent="-342360">
              <a:lnSpc>
                <a:spcPct val="100000"/>
              </a:lnSpc>
              <a:buClr>
                <a:srgbClr val="000000"/>
              </a:buClr>
              <a:buFont typeface="Wingdings" charset="2"/>
              <a:buChar char=""/>
            </a:pPr>
            <a:r>
              <a:rPr b="0" lang="en-IN" sz="2400" spc="-1" strike="noStrike">
                <a:solidFill>
                  <a:srgbClr val="000000"/>
                </a:solidFill>
                <a:uFill>
                  <a:solidFill>
                    <a:srgbClr val="ffffff"/>
                  </a:solidFill>
                </a:uFill>
                <a:latin typeface="Calibri"/>
                <a:ea typeface="ＭＳ Ｐゴシック"/>
              </a:rPr>
              <a:t>Static models describe the static structure of the system in terms of object classes and relationships.</a:t>
            </a:r>
            <a:endParaRPr b="0" lang="en-IN" sz="1800" spc="-1" strike="noStrike">
              <a:solidFill>
                <a:srgbClr val="000000"/>
              </a:solidFill>
              <a:uFill>
                <a:solidFill>
                  <a:srgbClr val="ffffff"/>
                </a:solidFill>
              </a:uFill>
              <a:latin typeface="Arial"/>
            </a:endParaRPr>
          </a:p>
          <a:p>
            <a:pPr marL="343080" indent="-342360">
              <a:lnSpc>
                <a:spcPct val="100000"/>
              </a:lnSpc>
              <a:buClr>
                <a:srgbClr val="000000"/>
              </a:buClr>
              <a:buFont typeface="Wingdings" charset="2"/>
              <a:buChar char=""/>
            </a:pPr>
            <a:r>
              <a:rPr b="0" lang="en-IN" sz="2400" spc="-1" strike="noStrike">
                <a:solidFill>
                  <a:srgbClr val="000000"/>
                </a:solidFill>
                <a:uFill>
                  <a:solidFill>
                    <a:srgbClr val="ffffff"/>
                  </a:solidFill>
                </a:uFill>
                <a:latin typeface="Calibri"/>
                <a:ea typeface="ＭＳ Ｐゴシック"/>
              </a:rPr>
              <a:t>Dynamic models describe the dynamic interactions between objects.</a:t>
            </a:r>
            <a:endParaRPr b="0" lang="en-IN" sz="1800" spc="-1" strike="noStrike">
              <a:solidFill>
                <a:srgbClr val="000000"/>
              </a:solidFill>
              <a:uFill>
                <a:solidFill>
                  <a:srgbClr val="ffffff"/>
                </a:solidFill>
              </a:uFill>
              <a:latin typeface="Arial"/>
            </a:endParaRPr>
          </a:p>
        </p:txBody>
      </p:sp>
      <p:sp>
        <p:nvSpPr>
          <p:cNvPr id="154"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B16007B-BA86-4F6F-BD39-15584F9D60EF}"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155"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7 Design and implementation</a:t>
            </a:r>
            <a:endParaRPr b="0" lang="en-IN" sz="18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457200" y="274680"/>
            <a:ext cx="7292520" cy="1142280"/>
          </a:xfrm>
          <a:prstGeom prst="rect">
            <a:avLst/>
          </a:prstGeom>
          <a:noFill/>
          <a:ln>
            <a:noFill/>
          </a:ln>
        </p:spPr>
        <p:style>
          <a:lnRef idx="0"/>
          <a:fillRef idx="0"/>
          <a:effectRef idx="0"/>
          <a:fontRef idx="minor"/>
        </p:style>
        <p:txBody>
          <a:bodyPr lIns="90720" rIns="90720" tIns="44640" bIns="44640" anchor="ctr"/>
          <a:p>
            <a:pPr>
              <a:lnSpc>
                <a:spcPct val="100000"/>
              </a:lnSpc>
            </a:pPr>
            <a:r>
              <a:rPr b="1" lang="en-IN" sz="2400" spc="-1" strike="noStrike">
                <a:solidFill>
                  <a:srgbClr val="46424d"/>
                </a:solidFill>
                <a:uFill>
                  <a:solidFill>
                    <a:srgbClr val="ffffff"/>
                  </a:solidFill>
                </a:uFill>
                <a:latin typeface="Arial"/>
                <a:ea typeface="ＭＳ Ｐゴシック"/>
              </a:rPr>
              <a:t>Examples of design models</a:t>
            </a:r>
            <a:endParaRPr b="0" lang="en-IN" sz="1800" spc="-1" strike="noStrike">
              <a:solidFill>
                <a:srgbClr val="000000"/>
              </a:solidFill>
              <a:uFill>
                <a:solidFill>
                  <a:srgbClr val="ffffff"/>
                </a:solidFill>
              </a:uFill>
              <a:latin typeface="Arial"/>
            </a:endParaRPr>
          </a:p>
        </p:txBody>
      </p:sp>
      <p:sp>
        <p:nvSpPr>
          <p:cNvPr id="157" name="CustomShape 2"/>
          <p:cNvSpPr/>
          <p:nvPr/>
        </p:nvSpPr>
        <p:spPr>
          <a:xfrm>
            <a:off x="457200" y="1419120"/>
            <a:ext cx="7305120" cy="720"/>
          </a:xfrm>
          <a:prstGeom prst="rect">
            <a:avLst/>
          </a:prstGeom>
          <a:noFill/>
          <a:ln w="25560">
            <a:solidFill>
              <a:srgbClr val="4f81bd"/>
            </a:solidFill>
            <a:round/>
          </a:ln>
        </p:spPr>
        <p:style>
          <a:lnRef idx="0"/>
          <a:fillRef idx="0"/>
          <a:effectRef idx="0"/>
          <a:fontRef idx="minor"/>
        </p:style>
        <p:txBody>
          <a:bodyPr lIns="90720" rIns="90720" tIns="44640" bIns="44640"/>
          <a:p>
            <a:pPr marL="343080" indent="-342360">
              <a:lnSpc>
                <a:spcPct val="100000"/>
              </a:lnSpc>
              <a:buClr>
                <a:srgbClr val="000000"/>
              </a:buClr>
              <a:buFont typeface="Wingdings" charset="2"/>
              <a:buChar char=""/>
            </a:pPr>
            <a:r>
              <a:rPr b="0" lang="en-IN" sz="2400" spc="-1" strike="noStrike">
                <a:solidFill>
                  <a:srgbClr val="000000"/>
                </a:solidFill>
                <a:uFill>
                  <a:solidFill>
                    <a:srgbClr val="ffffff"/>
                  </a:solidFill>
                </a:uFill>
                <a:latin typeface="Calibri"/>
                <a:ea typeface="ＭＳ Ｐゴシック"/>
              </a:rPr>
              <a:t>Subsystem models that show logical groupings of objects into coherent subsystems.</a:t>
            </a:r>
            <a:endParaRPr b="0" lang="en-IN" sz="1800" spc="-1" strike="noStrike">
              <a:solidFill>
                <a:srgbClr val="000000"/>
              </a:solidFill>
              <a:uFill>
                <a:solidFill>
                  <a:srgbClr val="ffffff"/>
                </a:solidFill>
              </a:uFill>
              <a:latin typeface="Arial"/>
            </a:endParaRPr>
          </a:p>
          <a:p>
            <a:pPr marL="343080" indent="-342360">
              <a:lnSpc>
                <a:spcPct val="100000"/>
              </a:lnSpc>
              <a:buClr>
                <a:srgbClr val="000000"/>
              </a:buClr>
              <a:buFont typeface="Wingdings" charset="2"/>
              <a:buChar char=""/>
            </a:pPr>
            <a:r>
              <a:rPr b="0" lang="en-IN" sz="2400" spc="-1" strike="noStrike">
                <a:solidFill>
                  <a:srgbClr val="000000"/>
                </a:solidFill>
                <a:uFill>
                  <a:solidFill>
                    <a:srgbClr val="ffffff"/>
                  </a:solidFill>
                </a:uFill>
                <a:latin typeface="Calibri"/>
                <a:ea typeface="ＭＳ Ｐゴシック"/>
              </a:rPr>
              <a:t>Sequence models that show the sequence of object interactions.</a:t>
            </a:r>
            <a:endParaRPr b="0" lang="en-IN" sz="1800" spc="-1" strike="noStrike">
              <a:solidFill>
                <a:srgbClr val="000000"/>
              </a:solidFill>
              <a:uFill>
                <a:solidFill>
                  <a:srgbClr val="ffffff"/>
                </a:solidFill>
              </a:uFill>
              <a:latin typeface="Arial"/>
            </a:endParaRPr>
          </a:p>
          <a:p>
            <a:pPr marL="343080" indent="-342360">
              <a:lnSpc>
                <a:spcPct val="100000"/>
              </a:lnSpc>
              <a:buClr>
                <a:srgbClr val="000000"/>
              </a:buClr>
              <a:buFont typeface="Wingdings" charset="2"/>
              <a:buChar char=""/>
            </a:pPr>
            <a:r>
              <a:rPr b="0" lang="en-IN" sz="2400" spc="-1" strike="noStrike">
                <a:solidFill>
                  <a:srgbClr val="000000"/>
                </a:solidFill>
                <a:uFill>
                  <a:solidFill>
                    <a:srgbClr val="ffffff"/>
                  </a:solidFill>
                </a:uFill>
                <a:latin typeface="Calibri"/>
                <a:ea typeface="ＭＳ Ｐゴシック"/>
              </a:rPr>
              <a:t>State machine models that show how individual objects change their state in response to events.</a:t>
            </a:r>
            <a:endParaRPr b="0" lang="en-IN" sz="1800" spc="-1" strike="noStrike">
              <a:solidFill>
                <a:srgbClr val="000000"/>
              </a:solidFill>
              <a:uFill>
                <a:solidFill>
                  <a:srgbClr val="ffffff"/>
                </a:solidFill>
              </a:uFill>
              <a:latin typeface="Arial"/>
            </a:endParaRPr>
          </a:p>
          <a:p>
            <a:pPr marL="343080" indent="-342360">
              <a:lnSpc>
                <a:spcPct val="100000"/>
              </a:lnSpc>
              <a:buClr>
                <a:srgbClr val="000000"/>
              </a:buClr>
              <a:buFont typeface="Wingdings" charset="2"/>
              <a:buChar char=""/>
            </a:pPr>
            <a:r>
              <a:rPr b="0" lang="en-IN" sz="2400" spc="-1" strike="noStrike">
                <a:solidFill>
                  <a:srgbClr val="000000"/>
                </a:solidFill>
                <a:uFill>
                  <a:solidFill>
                    <a:srgbClr val="ffffff"/>
                  </a:solidFill>
                </a:uFill>
                <a:latin typeface="Calibri"/>
                <a:ea typeface="ＭＳ Ｐゴシック"/>
              </a:rPr>
              <a:t>Other models include use-case models, aggregation models, generalisation models, etc.</a:t>
            </a:r>
            <a:endParaRPr b="0" lang="en-IN" sz="1800" spc="-1" strike="noStrike">
              <a:solidFill>
                <a:srgbClr val="000000"/>
              </a:solidFill>
              <a:uFill>
                <a:solidFill>
                  <a:srgbClr val="ffffff"/>
                </a:solidFill>
              </a:uFill>
              <a:latin typeface="Arial"/>
            </a:endParaRPr>
          </a:p>
        </p:txBody>
      </p:sp>
      <p:sp>
        <p:nvSpPr>
          <p:cNvPr id="158"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9EB59A1-63B9-4825-A44C-6BBFE199FBC9}"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159"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7 Design and implementation</a:t>
            </a:r>
            <a:endParaRPr b="0" lang="en-IN" sz="18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Subsystem models</a:t>
            </a:r>
            <a:endParaRPr b="0" lang="en-IN" sz="1800" spc="-1" strike="noStrike">
              <a:solidFill>
                <a:srgbClr val="000000"/>
              </a:solidFill>
              <a:uFill>
                <a:solidFill>
                  <a:srgbClr val="ffffff"/>
                </a:solidFill>
              </a:uFill>
              <a:latin typeface="Arial"/>
            </a:endParaRPr>
          </a:p>
        </p:txBody>
      </p:sp>
      <p:sp>
        <p:nvSpPr>
          <p:cNvPr id="161" name="CustomShape 2"/>
          <p:cNvSpPr/>
          <p:nvPr/>
        </p:nvSpPr>
        <p:spPr>
          <a:xfrm>
            <a:off x="457200" y="1419120"/>
            <a:ext cx="7305120" cy="720"/>
          </a:xfrm>
          <a:prstGeom prst="rect">
            <a:avLst/>
          </a:prstGeom>
          <a:noFill/>
          <a:ln w="25560">
            <a:solidFill>
              <a:srgbClr val="4f81bd"/>
            </a:solidFill>
            <a:round/>
          </a:ln>
        </p:spPr>
        <p:style>
          <a:lnRef idx="0"/>
          <a:fillRef idx="0"/>
          <a:effectRef idx="0"/>
          <a:fontRef idx="minor"/>
        </p:style>
        <p:txBody>
          <a:bodyPr lIns="90000" rIns="90000" tIns="45000" bIns="45000"/>
          <a:p>
            <a:pPr marL="343080" indent="-342360">
              <a:lnSpc>
                <a:spcPct val="100000"/>
              </a:lnSpc>
              <a:buClr>
                <a:srgbClr val="000000"/>
              </a:buClr>
              <a:buFont typeface="Wingdings" charset="2"/>
              <a:buChar char=""/>
            </a:pPr>
            <a:r>
              <a:rPr b="0" lang="en-IN" sz="2400" spc="-1" strike="noStrike">
                <a:solidFill>
                  <a:srgbClr val="000000"/>
                </a:solidFill>
                <a:uFill>
                  <a:solidFill>
                    <a:srgbClr val="ffffff"/>
                  </a:solidFill>
                </a:uFill>
                <a:latin typeface="Calibri"/>
                <a:ea typeface="ＭＳ Ｐゴシック"/>
              </a:rPr>
              <a:t>Shows how the design is organised into logically related groups of objects.</a:t>
            </a:r>
            <a:endParaRPr b="0" lang="en-IN" sz="1800" spc="-1" strike="noStrike">
              <a:solidFill>
                <a:srgbClr val="000000"/>
              </a:solidFill>
              <a:uFill>
                <a:solidFill>
                  <a:srgbClr val="ffffff"/>
                </a:solidFill>
              </a:uFill>
              <a:latin typeface="Arial"/>
            </a:endParaRPr>
          </a:p>
          <a:p>
            <a:pPr marL="343080" indent="-342360">
              <a:lnSpc>
                <a:spcPct val="100000"/>
              </a:lnSpc>
              <a:buClr>
                <a:srgbClr val="000000"/>
              </a:buClr>
              <a:buFont typeface="Wingdings" charset="2"/>
              <a:buChar char=""/>
            </a:pPr>
            <a:r>
              <a:rPr b="0" lang="en-IN" sz="2400" spc="-1" strike="noStrike">
                <a:solidFill>
                  <a:srgbClr val="000000"/>
                </a:solidFill>
                <a:uFill>
                  <a:solidFill>
                    <a:srgbClr val="ffffff"/>
                  </a:solidFill>
                </a:uFill>
                <a:latin typeface="Calibri"/>
                <a:ea typeface="ＭＳ Ｐゴシック"/>
              </a:rPr>
              <a:t>In the UML, these are shown using packages - an encapsulation construct. This is a logical model. The actual organisation of objects in the system may be different.</a:t>
            </a:r>
            <a:endParaRPr b="0" lang="en-IN" sz="1800" spc="-1" strike="noStrike">
              <a:solidFill>
                <a:srgbClr val="000000"/>
              </a:solidFill>
              <a:uFill>
                <a:solidFill>
                  <a:srgbClr val="ffffff"/>
                </a:solidFill>
              </a:uFill>
              <a:latin typeface="Arial"/>
            </a:endParaRPr>
          </a:p>
        </p:txBody>
      </p:sp>
      <p:sp>
        <p:nvSpPr>
          <p:cNvPr id="162"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4C7368D-D8E3-4C8E-93A5-BD2446E4FF04}"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163"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7 Design and implementation</a:t>
            </a:r>
            <a:endParaRPr b="0" lang="en-IN" sz="1800" spc="-1" strike="noStrike">
              <a:solidFill>
                <a:srgbClr val="000000"/>
              </a:solidFill>
              <a:uFill>
                <a:solidFill>
                  <a:srgbClr val="ffffff"/>
                </a:solidFill>
              </a:u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Sequence models</a:t>
            </a:r>
            <a:endParaRPr b="0" lang="en-IN" sz="1800" spc="-1" strike="noStrike">
              <a:solidFill>
                <a:srgbClr val="000000"/>
              </a:solidFill>
              <a:uFill>
                <a:solidFill>
                  <a:srgbClr val="ffffff"/>
                </a:solidFill>
              </a:uFill>
              <a:latin typeface="Arial"/>
            </a:endParaRPr>
          </a:p>
        </p:txBody>
      </p:sp>
      <p:sp>
        <p:nvSpPr>
          <p:cNvPr id="165" name="CustomShape 2"/>
          <p:cNvSpPr/>
          <p:nvPr/>
        </p:nvSpPr>
        <p:spPr>
          <a:xfrm>
            <a:off x="457200" y="1419120"/>
            <a:ext cx="7305120" cy="720"/>
          </a:xfrm>
          <a:prstGeom prst="rect">
            <a:avLst/>
          </a:prstGeom>
          <a:noFill/>
          <a:ln w="25560">
            <a:solidFill>
              <a:srgbClr val="4f81bd"/>
            </a:solidFill>
            <a:round/>
          </a:ln>
        </p:spPr>
        <p:style>
          <a:lnRef idx="0"/>
          <a:fillRef idx="0"/>
          <a:effectRef idx="0"/>
          <a:fontRef idx="minor"/>
        </p:style>
        <p:txBody>
          <a:bodyPr lIns="90000" rIns="90000" tIns="45000" bIns="45000"/>
          <a:p>
            <a:pPr marL="343080" indent="-342360">
              <a:lnSpc>
                <a:spcPct val="90000"/>
              </a:lnSpc>
              <a:buClr>
                <a:srgbClr val="000000"/>
              </a:buClr>
              <a:buFont typeface="Wingdings" charset="2"/>
              <a:buChar char=""/>
            </a:pPr>
            <a:r>
              <a:rPr b="0" lang="en-IN" sz="2400" spc="-1" strike="noStrike">
                <a:solidFill>
                  <a:srgbClr val="000000"/>
                </a:solidFill>
                <a:uFill>
                  <a:solidFill>
                    <a:srgbClr val="ffffff"/>
                  </a:solidFill>
                </a:uFill>
                <a:latin typeface="Calibri"/>
                <a:ea typeface="ＭＳ Ｐゴシック"/>
              </a:rPr>
              <a:t>Sequence models show the sequence of object interactions that take place</a:t>
            </a:r>
            <a:endParaRPr b="0" lang="en-IN" sz="1800" spc="-1" strike="noStrike">
              <a:solidFill>
                <a:srgbClr val="000000"/>
              </a:solidFill>
              <a:uFill>
                <a:solidFill>
                  <a:srgbClr val="ffffff"/>
                </a:solidFill>
              </a:uFill>
              <a:latin typeface="Arial"/>
            </a:endParaRPr>
          </a:p>
          <a:p>
            <a:pPr lvl="1" marL="743040" indent="-285120">
              <a:lnSpc>
                <a:spcPct val="90000"/>
              </a:lnSpc>
              <a:buClr>
                <a:srgbClr val="000000"/>
              </a:buClr>
              <a:buFont typeface="Wingdings" charset="2"/>
              <a:buChar char=""/>
            </a:pPr>
            <a:r>
              <a:rPr b="0" lang="en-IN" sz="2000" spc="-1" strike="noStrike">
                <a:solidFill>
                  <a:srgbClr val="000000"/>
                </a:solidFill>
                <a:uFill>
                  <a:solidFill>
                    <a:srgbClr val="ffffff"/>
                  </a:solidFill>
                </a:uFill>
                <a:latin typeface="Calibri"/>
                <a:ea typeface="ＭＳ Ｐゴシック"/>
              </a:rPr>
              <a:t>Objects are arranged horizontally across the top;</a:t>
            </a:r>
            <a:endParaRPr b="0" lang="en-IN" sz="1800" spc="-1" strike="noStrike">
              <a:solidFill>
                <a:srgbClr val="000000"/>
              </a:solidFill>
              <a:uFill>
                <a:solidFill>
                  <a:srgbClr val="ffffff"/>
                </a:solidFill>
              </a:uFill>
              <a:latin typeface="Arial"/>
            </a:endParaRPr>
          </a:p>
          <a:p>
            <a:pPr lvl="1" marL="743040" indent="-285120">
              <a:lnSpc>
                <a:spcPct val="90000"/>
              </a:lnSpc>
              <a:buClr>
                <a:srgbClr val="000000"/>
              </a:buClr>
              <a:buFont typeface="Wingdings" charset="2"/>
              <a:buChar char=""/>
            </a:pPr>
            <a:r>
              <a:rPr b="0" lang="en-IN" sz="2000" spc="-1" strike="noStrike">
                <a:solidFill>
                  <a:srgbClr val="000000"/>
                </a:solidFill>
                <a:uFill>
                  <a:solidFill>
                    <a:srgbClr val="ffffff"/>
                  </a:solidFill>
                </a:uFill>
                <a:latin typeface="Calibri"/>
                <a:ea typeface="ＭＳ Ｐゴシック"/>
              </a:rPr>
              <a:t>Time is represented vertically so models are read top to bottom;</a:t>
            </a:r>
            <a:endParaRPr b="0" lang="en-IN" sz="1800" spc="-1" strike="noStrike">
              <a:solidFill>
                <a:srgbClr val="000000"/>
              </a:solidFill>
              <a:uFill>
                <a:solidFill>
                  <a:srgbClr val="ffffff"/>
                </a:solidFill>
              </a:uFill>
              <a:latin typeface="Arial"/>
            </a:endParaRPr>
          </a:p>
          <a:p>
            <a:pPr lvl="1" marL="743040" indent="-285120">
              <a:lnSpc>
                <a:spcPct val="90000"/>
              </a:lnSpc>
              <a:buClr>
                <a:srgbClr val="000000"/>
              </a:buClr>
              <a:buFont typeface="Wingdings" charset="2"/>
              <a:buChar char=""/>
            </a:pPr>
            <a:r>
              <a:rPr b="0" lang="en-IN" sz="2000" spc="-1" strike="noStrike">
                <a:solidFill>
                  <a:srgbClr val="000000"/>
                </a:solidFill>
                <a:uFill>
                  <a:solidFill>
                    <a:srgbClr val="ffffff"/>
                  </a:solidFill>
                </a:uFill>
                <a:latin typeface="Calibri"/>
                <a:ea typeface="ＭＳ Ｐゴシック"/>
              </a:rPr>
              <a:t>Interactions are represented by labelled arrows, Different styles of arrow represent different types of interaction;</a:t>
            </a:r>
            <a:endParaRPr b="0" lang="en-IN" sz="1800" spc="-1" strike="noStrike">
              <a:solidFill>
                <a:srgbClr val="000000"/>
              </a:solidFill>
              <a:uFill>
                <a:solidFill>
                  <a:srgbClr val="ffffff"/>
                </a:solidFill>
              </a:uFill>
              <a:latin typeface="Arial"/>
            </a:endParaRPr>
          </a:p>
          <a:p>
            <a:pPr lvl="1" marL="743040" indent="-285120">
              <a:lnSpc>
                <a:spcPct val="90000"/>
              </a:lnSpc>
              <a:buClr>
                <a:srgbClr val="000000"/>
              </a:buClr>
              <a:buFont typeface="Wingdings" charset="2"/>
              <a:buChar char=""/>
            </a:pPr>
            <a:r>
              <a:rPr b="0" lang="en-IN" sz="2000" spc="-1" strike="noStrike">
                <a:solidFill>
                  <a:srgbClr val="000000"/>
                </a:solidFill>
                <a:uFill>
                  <a:solidFill>
                    <a:srgbClr val="ffffff"/>
                  </a:solidFill>
                </a:uFill>
                <a:latin typeface="Calibri"/>
                <a:ea typeface="ＭＳ Ｐゴシック"/>
              </a:rPr>
              <a:t>A thin rectangle in an object lifeline represents the time when the object is the controlling object in the system.</a:t>
            </a:r>
            <a:endParaRPr b="0" lang="en-IN" sz="1800" spc="-1" strike="noStrike">
              <a:solidFill>
                <a:srgbClr val="000000"/>
              </a:solidFill>
              <a:uFill>
                <a:solidFill>
                  <a:srgbClr val="ffffff"/>
                </a:solidFill>
              </a:uFill>
              <a:latin typeface="Arial"/>
            </a:endParaRPr>
          </a:p>
        </p:txBody>
      </p:sp>
      <p:sp>
        <p:nvSpPr>
          <p:cNvPr id="166"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F7F256E-F683-4B0C-BE01-B3A13995AE9C}"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167"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7 Design and implementation</a:t>
            </a:r>
            <a:endParaRPr b="0" lang="en-IN" sz="18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Sequence diagram describing data collection </a:t>
            </a:r>
            <a:endParaRPr b="0" lang="en-IN" sz="1800" spc="-1" strike="noStrike">
              <a:solidFill>
                <a:srgbClr val="000000"/>
              </a:solidFill>
              <a:uFill>
                <a:solidFill>
                  <a:srgbClr val="ffffff"/>
                </a:solidFill>
              </a:uFill>
              <a:latin typeface="Arial"/>
            </a:endParaRPr>
          </a:p>
        </p:txBody>
      </p:sp>
      <p:pic>
        <p:nvPicPr>
          <p:cNvPr id="169" name="Content Placeholder 3" descr=""/>
          <p:cNvPicPr/>
          <p:nvPr/>
        </p:nvPicPr>
        <p:blipFill>
          <a:blip r:embed="rId1"/>
          <a:srcRect l="-4800" t="0" r="-4800" b="0"/>
          <a:stretch/>
        </p:blipFill>
        <p:spPr>
          <a:xfrm>
            <a:off x="457200" y="1600200"/>
            <a:ext cx="8228880" cy="4525200"/>
          </a:xfrm>
          <a:prstGeom prst="rect">
            <a:avLst/>
          </a:prstGeom>
          <a:ln>
            <a:noFill/>
          </a:ln>
        </p:spPr>
      </p:pic>
      <p:sp>
        <p:nvSpPr>
          <p:cNvPr id="170"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7679A20-ED86-4388-9FC4-82BAEF5785F0}"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171"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7 Design and implementation</a:t>
            </a:r>
            <a:endParaRPr b="0" lang="en-IN" sz="1800" spc="-1" strike="noStrike">
              <a:solidFill>
                <a:srgbClr val="000000"/>
              </a:solidFill>
              <a:uFill>
                <a:solidFill>
                  <a:srgbClr val="ffffff"/>
                </a:solidFill>
              </a:uFill>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State diagrams</a:t>
            </a:r>
            <a:endParaRPr b="0" lang="en-IN" sz="1800" spc="-1" strike="noStrike">
              <a:solidFill>
                <a:srgbClr val="000000"/>
              </a:solidFill>
              <a:uFill>
                <a:solidFill>
                  <a:srgbClr val="ffffff"/>
                </a:solidFill>
              </a:uFill>
              <a:latin typeface="Arial"/>
            </a:endParaRPr>
          </a:p>
        </p:txBody>
      </p:sp>
      <p:sp>
        <p:nvSpPr>
          <p:cNvPr id="173" name="CustomShape 2"/>
          <p:cNvSpPr/>
          <p:nvPr/>
        </p:nvSpPr>
        <p:spPr>
          <a:xfrm>
            <a:off x="457200" y="1419120"/>
            <a:ext cx="7305120" cy="720"/>
          </a:xfrm>
          <a:prstGeom prst="rect">
            <a:avLst/>
          </a:prstGeom>
          <a:noFill/>
          <a:ln w="25560">
            <a:solidFill>
              <a:srgbClr val="4f81bd"/>
            </a:solidFill>
            <a:round/>
          </a:ln>
        </p:spPr>
        <p:style>
          <a:lnRef idx="0"/>
          <a:fillRef idx="0"/>
          <a:effectRef idx="0"/>
          <a:fontRef idx="minor"/>
        </p:style>
        <p:txBody>
          <a:bodyPr lIns="90000" rIns="90000" tIns="45000" bIns="45000"/>
          <a:p>
            <a:pPr marL="343080" indent="-342360">
              <a:lnSpc>
                <a:spcPct val="90000"/>
              </a:lnSpc>
              <a:buClr>
                <a:srgbClr val="000000"/>
              </a:buClr>
              <a:buFont typeface="Wingdings" charset="2"/>
              <a:buChar char=""/>
            </a:pPr>
            <a:r>
              <a:rPr b="0" lang="en-IN" sz="2400" spc="-1" strike="noStrike">
                <a:solidFill>
                  <a:srgbClr val="000000"/>
                </a:solidFill>
                <a:uFill>
                  <a:solidFill>
                    <a:srgbClr val="ffffff"/>
                  </a:solidFill>
                </a:uFill>
                <a:latin typeface="Calibri"/>
                <a:ea typeface="ＭＳ Ｐゴシック"/>
              </a:rPr>
              <a:t>State diagrams are used to show how objects respond to different service requests and the state transitions triggered by these requests.</a:t>
            </a:r>
            <a:endParaRPr b="0" lang="en-IN" sz="1800" spc="-1" strike="noStrike">
              <a:solidFill>
                <a:srgbClr val="000000"/>
              </a:solidFill>
              <a:uFill>
                <a:solidFill>
                  <a:srgbClr val="ffffff"/>
                </a:solidFill>
              </a:uFill>
              <a:latin typeface="Arial"/>
            </a:endParaRPr>
          </a:p>
          <a:p>
            <a:pPr marL="343080" indent="-342360">
              <a:lnSpc>
                <a:spcPct val="90000"/>
              </a:lnSpc>
              <a:buClr>
                <a:srgbClr val="000000"/>
              </a:buClr>
              <a:buFont typeface="Wingdings" charset="2"/>
              <a:buChar char=""/>
            </a:pPr>
            <a:r>
              <a:rPr b="0" lang="en-IN" sz="2400" spc="-1" strike="noStrike">
                <a:solidFill>
                  <a:srgbClr val="000000"/>
                </a:solidFill>
                <a:uFill>
                  <a:solidFill>
                    <a:srgbClr val="ffffff"/>
                  </a:solidFill>
                </a:uFill>
                <a:latin typeface="Calibri"/>
                <a:ea typeface="ＭＳ Ｐゴシック"/>
              </a:rPr>
              <a:t>State diagrams are useful high-level models of a system or an object’s run-time behavior. </a:t>
            </a:r>
            <a:endParaRPr b="0" lang="en-IN" sz="1800" spc="-1" strike="noStrike">
              <a:solidFill>
                <a:srgbClr val="000000"/>
              </a:solidFill>
              <a:uFill>
                <a:solidFill>
                  <a:srgbClr val="ffffff"/>
                </a:solidFill>
              </a:uFill>
              <a:latin typeface="Arial"/>
            </a:endParaRPr>
          </a:p>
          <a:p>
            <a:pPr marL="343080" indent="-342360">
              <a:lnSpc>
                <a:spcPct val="90000"/>
              </a:lnSpc>
              <a:buClr>
                <a:srgbClr val="000000"/>
              </a:buClr>
              <a:buFont typeface="Wingdings" charset="2"/>
              <a:buChar char=""/>
            </a:pPr>
            <a:r>
              <a:rPr b="0" lang="en-IN" sz="2400" spc="-1" strike="noStrike">
                <a:solidFill>
                  <a:srgbClr val="000000"/>
                </a:solidFill>
                <a:uFill>
                  <a:solidFill>
                    <a:srgbClr val="ffffff"/>
                  </a:solidFill>
                </a:uFill>
                <a:latin typeface="Calibri"/>
                <a:ea typeface="ＭＳ Ｐゴシック"/>
              </a:rPr>
              <a:t>You don’t usually need a state diagram for all of the objects in the system. Many of the objects in a system are relatively simple and a state model adds unnecessary detail to the design.</a:t>
            </a:r>
            <a:endParaRPr b="0" lang="en-IN" sz="1800" spc="-1" strike="noStrike">
              <a:solidFill>
                <a:srgbClr val="000000"/>
              </a:solidFill>
              <a:uFill>
                <a:solidFill>
                  <a:srgbClr val="ffffff"/>
                </a:solidFill>
              </a:uFill>
              <a:latin typeface="Arial"/>
            </a:endParaRPr>
          </a:p>
          <a:p>
            <a:pPr>
              <a:lnSpc>
                <a:spcPct val="90000"/>
              </a:lnSpc>
            </a:pPr>
            <a:endParaRPr b="0" lang="en-IN" sz="1800" spc="-1" strike="noStrike">
              <a:solidFill>
                <a:srgbClr val="000000"/>
              </a:solidFill>
              <a:uFill>
                <a:solidFill>
                  <a:srgbClr val="ffffff"/>
                </a:solidFill>
              </a:uFill>
              <a:latin typeface="Arial"/>
            </a:endParaRPr>
          </a:p>
        </p:txBody>
      </p:sp>
      <p:sp>
        <p:nvSpPr>
          <p:cNvPr id="174"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52D22A9C-A80E-4895-B238-F03C61F4A2BA}"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175"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7 Design and implementation</a:t>
            </a:r>
            <a:endParaRPr b="0" lang="en-IN" sz="1800" spc="-1" strike="noStrike">
              <a:solidFill>
                <a:srgbClr val="000000"/>
              </a:solidFill>
              <a:uFill>
                <a:solidFill>
                  <a:srgbClr val="ffffff"/>
                </a:solidFill>
              </a:uFill>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Weather station state diagram </a:t>
            </a:r>
            <a:endParaRPr b="0" lang="en-IN" sz="1800" spc="-1" strike="noStrike">
              <a:solidFill>
                <a:srgbClr val="000000"/>
              </a:solidFill>
              <a:uFill>
                <a:solidFill>
                  <a:srgbClr val="ffffff"/>
                </a:solidFill>
              </a:uFill>
              <a:latin typeface="Arial"/>
            </a:endParaRPr>
          </a:p>
        </p:txBody>
      </p:sp>
      <p:pic>
        <p:nvPicPr>
          <p:cNvPr id="177" name="Content Placeholder 3" descr=""/>
          <p:cNvPicPr/>
          <p:nvPr/>
        </p:nvPicPr>
        <p:blipFill>
          <a:blip r:embed="rId1"/>
          <a:srcRect l="-4551" t="0" r="-4551" b="0"/>
          <a:stretch/>
        </p:blipFill>
        <p:spPr>
          <a:xfrm>
            <a:off x="457200" y="1600200"/>
            <a:ext cx="8228880" cy="4525200"/>
          </a:xfrm>
          <a:prstGeom prst="rect">
            <a:avLst/>
          </a:prstGeom>
          <a:ln>
            <a:noFill/>
          </a:ln>
        </p:spPr>
      </p:pic>
      <p:sp>
        <p:nvSpPr>
          <p:cNvPr id="178"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2E6E8CCD-1B40-46A8-A96D-0697D6572F30}"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179"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7 Design and implementation</a:t>
            </a:r>
            <a:endParaRPr b="0" lang="en-IN" sz="1800" spc="-1" strike="noStrike">
              <a:solidFill>
                <a:srgbClr val="000000"/>
              </a:solidFill>
              <a:uFill>
                <a:solidFill>
                  <a:srgbClr val="ffffff"/>
                </a:solidFill>
              </a:uFill>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Interface specification</a:t>
            </a:r>
            <a:endParaRPr b="0" lang="en-IN" sz="1800" spc="-1" strike="noStrike">
              <a:solidFill>
                <a:srgbClr val="000000"/>
              </a:solidFill>
              <a:uFill>
                <a:solidFill>
                  <a:srgbClr val="ffffff"/>
                </a:solidFill>
              </a:uFill>
              <a:latin typeface="Arial"/>
            </a:endParaRPr>
          </a:p>
        </p:txBody>
      </p:sp>
      <p:sp>
        <p:nvSpPr>
          <p:cNvPr id="181" name="CustomShape 2"/>
          <p:cNvSpPr/>
          <p:nvPr/>
        </p:nvSpPr>
        <p:spPr>
          <a:xfrm>
            <a:off x="457200" y="1419120"/>
            <a:ext cx="7305120" cy="720"/>
          </a:xfrm>
          <a:prstGeom prst="rect">
            <a:avLst/>
          </a:prstGeom>
          <a:noFill/>
          <a:ln w="25560">
            <a:solidFill>
              <a:srgbClr val="4f81bd"/>
            </a:solidFill>
            <a:round/>
          </a:ln>
        </p:spPr>
        <p:style>
          <a:lnRef idx="0"/>
          <a:fillRef idx="0"/>
          <a:effectRef idx="0"/>
          <a:fontRef idx="minor"/>
        </p:style>
        <p:txBody>
          <a:bodyPr lIns="90000" rIns="90000" tIns="45000" bIns="45000"/>
          <a:p>
            <a:pPr marL="343080" indent="-342360">
              <a:lnSpc>
                <a:spcPct val="100000"/>
              </a:lnSpc>
              <a:buClr>
                <a:srgbClr val="000000"/>
              </a:buClr>
              <a:buFont typeface="Wingdings" charset="2"/>
              <a:buChar char=""/>
            </a:pPr>
            <a:r>
              <a:rPr b="0" lang="en-IN" sz="2400" spc="-1" strike="noStrike">
                <a:solidFill>
                  <a:srgbClr val="000000"/>
                </a:solidFill>
                <a:uFill>
                  <a:solidFill>
                    <a:srgbClr val="ffffff"/>
                  </a:solidFill>
                </a:uFill>
                <a:latin typeface="Calibri"/>
                <a:ea typeface="ＭＳ Ｐゴシック"/>
              </a:rPr>
              <a:t>Object interfaces have to be specified so that the objects and other components can be designed in parallel.</a:t>
            </a:r>
            <a:endParaRPr b="0" lang="en-IN" sz="1800" spc="-1" strike="noStrike">
              <a:solidFill>
                <a:srgbClr val="000000"/>
              </a:solidFill>
              <a:uFill>
                <a:solidFill>
                  <a:srgbClr val="ffffff"/>
                </a:solidFill>
              </a:uFill>
              <a:latin typeface="Arial"/>
            </a:endParaRPr>
          </a:p>
          <a:p>
            <a:pPr marL="343080" indent="-342360">
              <a:lnSpc>
                <a:spcPct val="100000"/>
              </a:lnSpc>
              <a:buClr>
                <a:srgbClr val="000000"/>
              </a:buClr>
              <a:buFont typeface="Wingdings" charset="2"/>
              <a:buChar char=""/>
            </a:pPr>
            <a:r>
              <a:rPr b="0" lang="en-IN" sz="2400" spc="-1" strike="noStrike">
                <a:solidFill>
                  <a:srgbClr val="000000"/>
                </a:solidFill>
                <a:uFill>
                  <a:solidFill>
                    <a:srgbClr val="ffffff"/>
                  </a:solidFill>
                </a:uFill>
                <a:latin typeface="Calibri"/>
                <a:ea typeface="ＭＳ Ｐゴシック"/>
              </a:rPr>
              <a:t>Designers should avoid designing the interface representation but should hide this in the object itself.</a:t>
            </a:r>
            <a:endParaRPr b="0" lang="en-IN" sz="1800" spc="-1" strike="noStrike">
              <a:solidFill>
                <a:srgbClr val="000000"/>
              </a:solidFill>
              <a:uFill>
                <a:solidFill>
                  <a:srgbClr val="ffffff"/>
                </a:solidFill>
              </a:uFill>
              <a:latin typeface="Arial"/>
            </a:endParaRPr>
          </a:p>
          <a:p>
            <a:pPr marL="343080" indent="-342360">
              <a:lnSpc>
                <a:spcPct val="100000"/>
              </a:lnSpc>
              <a:buClr>
                <a:srgbClr val="000000"/>
              </a:buClr>
              <a:buFont typeface="Wingdings" charset="2"/>
              <a:buChar char=""/>
            </a:pPr>
            <a:r>
              <a:rPr b="0" lang="en-IN" sz="2400" spc="-1" strike="noStrike">
                <a:solidFill>
                  <a:srgbClr val="000000"/>
                </a:solidFill>
                <a:uFill>
                  <a:solidFill>
                    <a:srgbClr val="ffffff"/>
                  </a:solidFill>
                </a:uFill>
                <a:latin typeface="Calibri"/>
                <a:ea typeface="ＭＳ Ｐゴシック"/>
              </a:rPr>
              <a:t>Objects may have several interfaces which are viewpoints on the methods provided.</a:t>
            </a:r>
            <a:endParaRPr b="0" lang="en-IN" sz="1800" spc="-1" strike="noStrike">
              <a:solidFill>
                <a:srgbClr val="000000"/>
              </a:solidFill>
              <a:uFill>
                <a:solidFill>
                  <a:srgbClr val="ffffff"/>
                </a:solidFill>
              </a:uFill>
              <a:latin typeface="Arial"/>
            </a:endParaRPr>
          </a:p>
          <a:p>
            <a:pPr marL="343080" indent="-342360">
              <a:lnSpc>
                <a:spcPct val="100000"/>
              </a:lnSpc>
              <a:buClr>
                <a:srgbClr val="000000"/>
              </a:buClr>
              <a:buFont typeface="Wingdings" charset="2"/>
              <a:buChar char=""/>
            </a:pPr>
            <a:r>
              <a:rPr b="0" lang="en-IN" sz="2400" spc="-1" strike="noStrike">
                <a:solidFill>
                  <a:srgbClr val="000000"/>
                </a:solidFill>
                <a:uFill>
                  <a:solidFill>
                    <a:srgbClr val="ffffff"/>
                  </a:solidFill>
                </a:uFill>
                <a:latin typeface="Calibri"/>
                <a:ea typeface="ＭＳ Ｐゴシック"/>
              </a:rPr>
              <a:t>The UML uses class diagrams  for interface specification but Java may also be used.</a:t>
            </a:r>
            <a:endParaRPr b="0" lang="en-IN" sz="1800" spc="-1" strike="noStrike">
              <a:solidFill>
                <a:srgbClr val="000000"/>
              </a:solidFill>
              <a:uFill>
                <a:solidFill>
                  <a:srgbClr val="ffffff"/>
                </a:solidFill>
              </a:uFill>
              <a:latin typeface="Arial"/>
            </a:endParaRPr>
          </a:p>
        </p:txBody>
      </p:sp>
      <p:sp>
        <p:nvSpPr>
          <p:cNvPr id="182"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5E007EE4-44B3-4ED8-8EA2-D2BBCD4FDFD9}"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183"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7 Design and implementation</a:t>
            </a:r>
            <a:endParaRPr b="0" lang="en-IN" sz="1800" spc="-1" strike="noStrike">
              <a:solidFill>
                <a:srgbClr val="000000"/>
              </a:solidFill>
              <a:uFill>
                <a:solidFill>
                  <a:srgbClr val="ffffff"/>
                </a:solidFill>
              </a:uFill>
              <a:latin typeface="Arial"/>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Weather station interfaces </a:t>
            </a:r>
            <a:endParaRPr b="0" lang="en-IN" sz="1800" spc="-1" strike="noStrike">
              <a:solidFill>
                <a:srgbClr val="000000"/>
              </a:solidFill>
              <a:uFill>
                <a:solidFill>
                  <a:srgbClr val="ffffff"/>
                </a:solidFill>
              </a:uFill>
              <a:latin typeface="Arial"/>
            </a:endParaRPr>
          </a:p>
        </p:txBody>
      </p:sp>
      <p:pic>
        <p:nvPicPr>
          <p:cNvPr id="185" name="Content Placeholder 3" descr=""/>
          <p:cNvPicPr/>
          <p:nvPr/>
        </p:nvPicPr>
        <p:blipFill>
          <a:blip r:embed="rId1"/>
          <a:srcRect l="0" t="-45639" r="0" b="-45639"/>
          <a:stretch/>
        </p:blipFill>
        <p:spPr>
          <a:xfrm>
            <a:off x="1143720" y="1600200"/>
            <a:ext cx="6738120" cy="3705480"/>
          </a:xfrm>
          <a:prstGeom prst="rect">
            <a:avLst/>
          </a:prstGeom>
          <a:ln>
            <a:noFill/>
          </a:ln>
        </p:spPr>
      </p:pic>
      <p:sp>
        <p:nvSpPr>
          <p:cNvPr id="186"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8148403-062A-4162-96DE-8E7E0BA34FA7}"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187"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7 Design and implementation</a:t>
            </a:r>
            <a:endParaRPr b="0" lang="en-IN" sz="1800" spc="-1" strike="noStrike">
              <a:solidFill>
                <a:srgbClr val="000000"/>
              </a:solidFill>
              <a:uFill>
                <a:solidFill>
                  <a:srgbClr val="ffffff"/>
                </a:solidFill>
              </a:uFill>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Key points</a:t>
            </a:r>
            <a:endParaRPr b="0" lang="en-IN" sz="1800" spc="-1" strike="noStrike">
              <a:solidFill>
                <a:srgbClr val="000000"/>
              </a:solidFill>
              <a:uFill>
                <a:solidFill>
                  <a:srgbClr val="ffffff"/>
                </a:solidFill>
              </a:uFill>
              <a:latin typeface="Arial"/>
            </a:endParaRPr>
          </a:p>
        </p:txBody>
      </p:sp>
      <p:sp>
        <p:nvSpPr>
          <p:cNvPr id="18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46424d"/>
              </a:buClr>
              <a:buFont typeface="Wingdings" charset="2"/>
              <a:buChar char=""/>
            </a:pPr>
            <a:r>
              <a:rPr b="0" lang="en-IN" sz="2000" spc="-1" strike="noStrike">
                <a:solidFill>
                  <a:srgbClr val="46424d"/>
                </a:solidFill>
                <a:uFill>
                  <a:solidFill>
                    <a:srgbClr val="ffffff"/>
                  </a:solidFill>
                </a:uFill>
                <a:latin typeface="Arial"/>
                <a:ea typeface="ＭＳ Ｐゴシック"/>
              </a:rPr>
              <a:t>Software design and implementation are inter-leaved activities. The level of detail in the design depends on the type of system and whether you are using a plan-driven or agile approach.</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000" spc="-1" strike="noStrike">
                <a:solidFill>
                  <a:srgbClr val="46424d"/>
                </a:solidFill>
                <a:uFill>
                  <a:solidFill>
                    <a:srgbClr val="ffffff"/>
                  </a:solidFill>
                </a:uFill>
                <a:latin typeface="Arial"/>
                <a:ea typeface="ＭＳ Ｐゴシック"/>
              </a:rPr>
              <a:t>The process of object-oriented design includes activities to design the system architecture, identify objects in the system, describe the design using different object models and document the component interfaces.</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000" spc="-1" strike="noStrike">
                <a:solidFill>
                  <a:srgbClr val="46424d"/>
                </a:solidFill>
                <a:uFill>
                  <a:solidFill>
                    <a:srgbClr val="ffffff"/>
                  </a:solidFill>
                </a:uFill>
                <a:latin typeface="Arial"/>
                <a:ea typeface="ＭＳ Ｐゴシック"/>
              </a:rPr>
              <a:t>A range of different models may be produced during an object-oriented design process. These include static models (class models, generalization models, association models) and dynamic models (sequence models, state machine models).</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000" spc="-1" strike="noStrike">
                <a:solidFill>
                  <a:srgbClr val="46424d"/>
                </a:solidFill>
                <a:uFill>
                  <a:solidFill>
                    <a:srgbClr val="ffffff"/>
                  </a:solidFill>
                </a:uFill>
                <a:latin typeface="Arial"/>
                <a:ea typeface="ＭＳ Ｐゴシック"/>
              </a:rPr>
              <a:t>Component interfaces must be defined precisely so that other objects can use them. A UML interface stereotype may be used to define interfaces.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90"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338891E-5FF0-4A7D-AA0A-6EB6ABE611D0}"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191"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7 Design and implementation</a:t>
            </a:r>
            <a:endParaRPr b="0" lang="en-IN" sz="1800" spc="-1" strike="noStrike">
              <a:solidFill>
                <a:srgbClr val="000000"/>
              </a:solidFill>
              <a:uFill>
                <a:solidFill>
                  <a:srgbClr val="ffffff"/>
                </a:solidFill>
              </a:uFill>
              <a:latin typeface="Arial"/>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Design and implementation</a:t>
            </a:r>
            <a:endParaRPr b="0" lang="en-IN" sz="1800" spc="-1" strike="noStrike">
              <a:solidFill>
                <a:srgbClr val="000000"/>
              </a:solidFill>
              <a:uFill>
                <a:solidFill>
                  <a:srgbClr val="ffffff"/>
                </a:solidFill>
              </a:uFill>
              <a:latin typeface="Arial"/>
            </a:endParaRPr>
          </a:p>
        </p:txBody>
      </p:sp>
      <p:sp>
        <p:nvSpPr>
          <p:cNvPr id="8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Software design and implementation is the stage in the software engineering process at which an executable software system is developed. </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Software design and implementation activities are invariably inter-leaved. </a:t>
            </a:r>
            <a:endParaRPr b="0" lang="en-IN" sz="1800" spc="-1" strike="noStrike">
              <a:solidFill>
                <a:srgbClr val="000000"/>
              </a:solidFill>
              <a:uFill>
                <a:solidFill>
                  <a:srgbClr val="ffffff"/>
                </a:solidFill>
              </a:uFill>
              <a:latin typeface="Arial"/>
            </a:endParaRPr>
          </a:p>
          <a:p>
            <a:pPr lvl="1" marL="743040" indent="-285120">
              <a:lnSpc>
                <a:spcPct val="100000"/>
              </a:lnSpc>
              <a:buClr>
                <a:srgbClr val="46424d"/>
              </a:buClr>
              <a:buFont typeface="Wingdings" charset="2"/>
              <a:buChar char=""/>
            </a:pPr>
            <a:r>
              <a:rPr b="0" lang="en-IN" sz="2000" spc="-1" strike="noStrike">
                <a:solidFill>
                  <a:srgbClr val="46424d"/>
                </a:solidFill>
                <a:uFill>
                  <a:solidFill>
                    <a:srgbClr val="ffffff"/>
                  </a:solidFill>
                </a:uFill>
                <a:latin typeface="Arial"/>
                <a:ea typeface="ＭＳ Ｐゴシック"/>
              </a:rPr>
              <a:t>Software design is a creative activity in which you identify software components and their relationships, based on a customer’s requirements. </a:t>
            </a:r>
            <a:endParaRPr b="0" lang="en-IN" sz="1800" spc="-1" strike="noStrike">
              <a:solidFill>
                <a:srgbClr val="000000"/>
              </a:solidFill>
              <a:uFill>
                <a:solidFill>
                  <a:srgbClr val="ffffff"/>
                </a:solidFill>
              </a:uFill>
              <a:latin typeface="Arial"/>
            </a:endParaRPr>
          </a:p>
          <a:p>
            <a:pPr lvl="1" marL="743040" indent="-285120">
              <a:lnSpc>
                <a:spcPct val="100000"/>
              </a:lnSpc>
              <a:buClr>
                <a:srgbClr val="46424d"/>
              </a:buClr>
              <a:buFont typeface="Wingdings" charset="2"/>
              <a:buChar char=""/>
            </a:pPr>
            <a:r>
              <a:rPr b="0" lang="en-IN" sz="2000" spc="-1" strike="noStrike">
                <a:solidFill>
                  <a:srgbClr val="46424d"/>
                </a:solidFill>
                <a:uFill>
                  <a:solidFill>
                    <a:srgbClr val="ffffff"/>
                  </a:solidFill>
                </a:uFill>
                <a:latin typeface="Arial"/>
                <a:ea typeface="ＭＳ Ｐゴシック"/>
              </a:rPr>
              <a:t>Implementation is the process of realizing the design as a program. </a:t>
            </a:r>
            <a:endParaRPr b="0" lang="en-IN" sz="1800" spc="-1" strike="noStrike">
              <a:solidFill>
                <a:srgbClr val="000000"/>
              </a:solidFill>
              <a:uFill>
                <a:solidFill>
                  <a:srgbClr val="ffffff"/>
                </a:solidFill>
              </a:uFill>
              <a:latin typeface="Arial"/>
            </a:endParaRPr>
          </a:p>
        </p:txBody>
      </p:sp>
      <p:sp>
        <p:nvSpPr>
          <p:cNvPr id="86"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5ACDBE7C-3BA7-4120-B1C7-A1E8F365F46D}"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87"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7 Design and implementation</a:t>
            </a: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685800" y="2130480"/>
            <a:ext cx="7771680" cy="146916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Chapter 7 – Design and Implementation</a:t>
            </a:r>
            <a:endParaRPr b="0" lang="en-IN" sz="1800" spc="-1" strike="noStrike">
              <a:solidFill>
                <a:srgbClr val="000000"/>
              </a:solidFill>
              <a:uFill>
                <a:solidFill>
                  <a:srgbClr val="ffffff"/>
                </a:solidFill>
              </a:uFill>
              <a:latin typeface="Arial"/>
            </a:endParaRPr>
          </a:p>
        </p:txBody>
      </p:sp>
      <p:sp>
        <p:nvSpPr>
          <p:cNvPr id="193" name="CustomShape 2"/>
          <p:cNvSpPr/>
          <p:nvPr/>
        </p:nvSpPr>
        <p:spPr>
          <a:xfrm>
            <a:off x="1371600" y="3886200"/>
            <a:ext cx="6400080" cy="1751760"/>
          </a:xfrm>
          <a:prstGeom prst="rect">
            <a:avLst/>
          </a:prstGeom>
          <a:noFill/>
          <a:ln>
            <a:noFill/>
          </a:ln>
        </p:spPr>
        <p:style>
          <a:lnRef idx="0"/>
          <a:fillRef idx="0"/>
          <a:effectRef idx="0"/>
          <a:fontRef idx="minor"/>
        </p:style>
        <p:txBody>
          <a:bodyPr lIns="90000" rIns="90000" tIns="45000" bIns="45000"/>
          <a:p>
            <a:pPr algn="ctr">
              <a:lnSpc>
                <a:spcPct val="100000"/>
              </a:lnSpc>
            </a:pPr>
            <a:r>
              <a:rPr b="0" lang="en-IN" sz="3200" spc="-1" strike="noStrike">
                <a:solidFill>
                  <a:srgbClr val="8b8b8b"/>
                </a:solidFill>
                <a:uFill>
                  <a:solidFill>
                    <a:srgbClr val="ffffff"/>
                  </a:solidFill>
                </a:uFill>
                <a:latin typeface="Arial"/>
              </a:rPr>
              <a:t>Lecture 2</a:t>
            </a:r>
            <a:endParaRPr b="0" lang="en-IN" sz="1800" spc="-1" strike="noStrike">
              <a:solidFill>
                <a:srgbClr val="000000"/>
              </a:solidFill>
              <a:uFill>
                <a:solidFill>
                  <a:srgbClr val="ffffff"/>
                </a:solidFill>
              </a:uFill>
              <a:latin typeface="Arial"/>
            </a:endParaRPr>
          </a:p>
        </p:txBody>
      </p:sp>
      <p:sp>
        <p:nvSpPr>
          <p:cNvPr id="194"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F815E28-14F5-426F-9F55-9F8F950B0B5E}"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195"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7 Design and implementation</a:t>
            </a:r>
            <a:endParaRPr b="0" lang="en-IN" sz="1800" spc="-1" strike="noStrike">
              <a:solidFill>
                <a:srgbClr val="000000"/>
              </a:solidFill>
              <a:uFill>
                <a:solidFill>
                  <a:srgbClr val="ffffff"/>
                </a:solidFill>
              </a:uFill>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Design patterns</a:t>
            </a:r>
            <a:endParaRPr b="0" lang="en-IN" sz="1800" spc="-1" strike="noStrike">
              <a:solidFill>
                <a:srgbClr val="000000"/>
              </a:solidFill>
              <a:uFill>
                <a:solidFill>
                  <a:srgbClr val="ffffff"/>
                </a:solidFill>
              </a:uFill>
              <a:latin typeface="Arial"/>
            </a:endParaRPr>
          </a:p>
        </p:txBody>
      </p:sp>
      <p:sp>
        <p:nvSpPr>
          <p:cNvPr id="197" name="CustomShape 2"/>
          <p:cNvSpPr/>
          <p:nvPr/>
        </p:nvSpPr>
        <p:spPr>
          <a:xfrm>
            <a:off x="457200" y="1419120"/>
            <a:ext cx="7305120" cy="720"/>
          </a:xfrm>
          <a:prstGeom prst="rect">
            <a:avLst/>
          </a:prstGeom>
          <a:noFill/>
          <a:ln w="25560">
            <a:solidFill>
              <a:srgbClr val="4f81bd"/>
            </a:solidFill>
            <a:round/>
          </a:ln>
        </p:spPr>
        <p:style>
          <a:lnRef idx="0"/>
          <a:fillRef idx="0"/>
          <a:effectRef idx="0"/>
          <a:fontRef idx="minor"/>
        </p:style>
        <p:txBody>
          <a:bodyPr lIns="91800" rIns="91800" tIns="45000" bIns="45000"/>
          <a:p>
            <a:pPr marL="343080" indent="-342360">
              <a:lnSpc>
                <a:spcPct val="100000"/>
              </a:lnSpc>
              <a:buClr>
                <a:srgbClr val="000000"/>
              </a:buClr>
              <a:buFont typeface="Wingdings" charset="2"/>
              <a:buChar char=""/>
            </a:pPr>
            <a:r>
              <a:rPr b="0" lang="en-IN" sz="2400" spc="-1" strike="noStrike">
                <a:solidFill>
                  <a:srgbClr val="000000"/>
                </a:solidFill>
                <a:uFill>
                  <a:solidFill>
                    <a:srgbClr val="ffffff"/>
                  </a:solidFill>
                </a:uFill>
                <a:latin typeface="Calibri"/>
                <a:ea typeface="ＭＳ Ｐゴシック"/>
              </a:rPr>
              <a:t>A design pattern is a way of reusing abstract knowledge about a problem and its solution.</a:t>
            </a:r>
            <a:endParaRPr b="0" lang="en-IN" sz="1800" spc="-1" strike="noStrike">
              <a:solidFill>
                <a:srgbClr val="000000"/>
              </a:solidFill>
              <a:uFill>
                <a:solidFill>
                  <a:srgbClr val="ffffff"/>
                </a:solidFill>
              </a:uFill>
              <a:latin typeface="Arial"/>
            </a:endParaRPr>
          </a:p>
          <a:p>
            <a:pPr marL="343080" indent="-342360">
              <a:lnSpc>
                <a:spcPct val="100000"/>
              </a:lnSpc>
              <a:buClr>
                <a:srgbClr val="000000"/>
              </a:buClr>
              <a:buFont typeface="Wingdings" charset="2"/>
              <a:buChar char=""/>
            </a:pPr>
            <a:r>
              <a:rPr b="0" lang="en-IN" sz="2400" spc="-1" strike="noStrike">
                <a:solidFill>
                  <a:srgbClr val="000000"/>
                </a:solidFill>
                <a:uFill>
                  <a:solidFill>
                    <a:srgbClr val="ffffff"/>
                  </a:solidFill>
                </a:uFill>
                <a:latin typeface="Calibri"/>
                <a:ea typeface="ＭＳ Ｐゴシック"/>
              </a:rPr>
              <a:t>A pattern is a description of the problem and the essence of its solution.</a:t>
            </a:r>
            <a:endParaRPr b="0" lang="en-IN" sz="1800" spc="-1" strike="noStrike">
              <a:solidFill>
                <a:srgbClr val="000000"/>
              </a:solidFill>
              <a:uFill>
                <a:solidFill>
                  <a:srgbClr val="ffffff"/>
                </a:solidFill>
              </a:uFill>
              <a:latin typeface="Arial"/>
            </a:endParaRPr>
          </a:p>
          <a:p>
            <a:pPr marL="343080" indent="-342360">
              <a:lnSpc>
                <a:spcPct val="100000"/>
              </a:lnSpc>
              <a:buClr>
                <a:srgbClr val="000000"/>
              </a:buClr>
              <a:buFont typeface="Wingdings" charset="2"/>
              <a:buChar char=""/>
            </a:pPr>
            <a:r>
              <a:rPr b="0" lang="en-IN" sz="2400" spc="-1" strike="noStrike">
                <a:solidFill>
                  <a:srgbClr val="000000"/>
                </a:solidFill>
                <a:uFill>
                  <a:solidFill>
                    <a:srgbClr val="ffffff"/>
                  </a:solidFill>
                </a:uFill>
                <a:latin typeface="Calibri"/>
                <a:ea typeface="ＭＳ Ｐゴシック"/>
              </a:rPr>
              <a:t>It should be sufficiently abstract to be reused in different settings.</a:t>
            </a:r>
            <a:endParaRPr b="0" lang="en-IN" sz="1800" spc="-1" strike="noStrike">
              <a:solidFill>
                <a:srgbClr val="000000"/>
              </a:solidFill>
              <a:uFill>
                <a:solidFill>
                  <a:srgbClr val="ffffff"/>
                </a:solidFill>
              </a:uFill>
              <a:latin typeface="Arial"/>
            </a:endParaRPr>
          </a:p>
          <a:p>
            <a:pPr marL="343080" indent="-342360">
              <a:lnSpc>
                <a:spcPct val="100000"/>
              </a:lnSpc>
              <a:buClr>
                <a:srgbClr val="000000"/>
              </a:buClr>
              <a:buFont typeface="Wingdings" charset="2"/>
              <a:buChar char=""/>
            </a:pPr>
            <a:r>
              <a:rPr b="0" lang="en-IN" sz="2400" spc="-1" strike="noStrike">
                <a:solidFill>
                  <a:srgbClr val="000000"/>
                </a:solidFill>
                <a:uFill>
                  <a:solidFill>
                    <a:srgbClr val="ffffff"/>
                  </a:solidFill>
                </a:uFill>
                <a:latin typeface="Calibri"/>
                <a:ea typeface="ＭＳ Ｐゴシック"/>
              </a:rPr>
              <a:t>Pattern descriptions usually make use of object-oriented characteristics such as inheritance and polymorphism.</a:t>
            </a:r>
            <a:endParaRPr b="0" lang="en-IN" sz="1800" spc="-1" strike="noStrike">
              <a:solidFill>
                <a:srgbClr val="000000"/>
              </a:solidFill>
              <a:uFill>
                <a:solidFill>
                  <a:srgbClr val="ffffff"/>
                </a:solidFill>
              </a:uFill>
              <a:latin typeface="Arial"/>
            </a:endParaRPr>
          </a:p>
        </p:txBody>
      </p:sp>
      <p:sp>
        <p:nvSpPr>
          <p:cNvPr id="198"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240D110-BB93-4C3C-BF2A-0E3AC5EB96E0}"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199"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7 Design and implementation</a:t>
            </a:r>
            <a:endParaRPr b="0" lang="en-IN" sz="1800" spc="-1" strike="noStrike">
              <a:solidFill>
                <a:srgbClr val="000000"/>
              </a:solidFill>
              <a:uFill>
                <a:solidFill>
                  <a:srgbClr val="ffffff"/>
                </a:solidFill>
              </a:uFill>
              <a:latin typeface="Arial"/>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Pattern elements</a:t>
            </a:r>
            <a:endParaRPr b="0" lang="en-IN" sz="1800" spc="-1" strike="noStrike">
              <a:solidFill>
                <a:srgbClr val="000000"/>
              </a:solidFill>
              <a:uFill>
                <a:solidFill>
                  <a:srgbClr val="ffffff"/>
                </a:solidFill>
              </a:uFill>
              <a:latin typeface="Arial"/>
            </a:endParaRPr>
          </a:p>
        </p:txBody>
      </p:sp>
      <p:sp>
        <p:nvSpPr>
          <p:cNvPr id="201" name="CustomShape 2"/>
          <p:cNvSpPr/>
          <p:nvPr/>
        </p:nvSpPr>
        <p:spPr>
          <a:xfrm>
            <a:off x="457200" y="1419120"/>
            <a:ext cx="7305120" cy="720"/>
          </a:xfrm>
          <a:prstGeom prst="rect">
            <a:avLst/>
          </a:prstGeom>
          <a:noFill/>
          <a:ln w="25560">
            <a:solidFill>
              <a:srgbClr val="4f81bd"/>
            </a:solidFill>
            <a:round/>
          </a:ln>
        </p:spPr>
        <p:style>
          <a:lnRef idx="0"/>
          <a:fillRef idx="0"/>
          <a:effectRef idx="0"/>
          <a:fontRef idx="minor"/>
        </p:style>
        <p:txBody>
          <a:bodyPr lIns="91800" rIns="91800" tIns="45000" bIns="45000"/>
          <a:p>
            <a:pPr marL="343080" indent="-342360">
              <a:lnSpc>
                <a:spcPct val="100000"/>
              </a:lnSpc>
              <a:buClr>
                <a:srgbClr val="000000"/>
              </a:buClr>
              <a:buFont typeface="Wingdings" charset="2"/>
              <a:buChar char=""/>
            </a:pPr>
            <a:r>
              <a:rPr b="0" lang="en-IN" sz="2400" spc="-1" strike="noStrike">
                <a:solidFill>
                  <a:srgbClr val="000000"/>
                </a:solidFill>
                <a:uFill>
                  <a:solidFill>
                    <a:srgbClr val="ffffff"/>
                  </a:solidFill>
                </a:uFill>
                <a:latin typeface="Calibri"/>
                <a:ea typeface="ＭＳ Ｐゴシック"/>
              </a:rPr>
              <a:t>Name</a:t>
            </a:r>
            <a:endParaRPr b="0" lang="en-IN" sz="1800" spc="-1" strike="noStrike">
              <a:solidFill>
                <a:srgbClr val="000000"/>
              </a:solidFill>
              <a:uFill>
                <a:solidFill>
                  <a:srgbClr val="ffffff"/>
                </a:solidFill>
              </a:uFill>
              <a:latin typeface="Arial"/>
            </a:endParaRPr>
          </a:p>
          <a:p>
            <a:pPr lvl="1" marL="743040" indent="-285120">
              <a:lnSpc>
                <a:spcPct val="100000"/>
              </a:lnSpc>
              <a:buClr>
                <a:srgbClr val="000000"/>
              </a:buClr>
              <a:buFont typeface="Wingdings" charset="2"/>
              <a:buChar char=""/>
            </a:pPr>
            <a:r>
              <a:rPr b="0" lang="en-IN" sz="2000" spc="-1" strike="noStrike">
                <a:solidFill>
                  <a:srgbClr val="000000"/>
                </a:solidFill>
                <a:uFill>
                  <a:solidFill>
                    <a:srgbClr val="ffffff"/>
                  </a:solidFill>
                </a:uFill>
                <a:latin typeface="Calibri"/>
                <a:ea typeface="ＭＳ Ｐゴシック"/>
              </a:rPr>
              <a:t>A meaningful pattern identifier.</a:t>
            </a:r>
            <a:endParaRPr b="0" lang="en-IN" sz="1800" spc="-1" strike="noStrike">
              <a:solidFill>
                <a:srgbClr val="000000"/>
              </a:solidFill>
              <a:uFill>
                <a:solidFill>
                  <a:srgbClr val="ffffff"/>
                </a:solidFill>
              </a:uFill>
              <a:latin typeface="Arial"/>
            </a:endParaRPr>
          </a:p>
          <a:p>
            <a:pPr marL="343080" indent="-342360">
              <a:lnSpc>
                <a:spcPct val="100000"/>
              </a:lnSpc>
              <a:buClr>
                <a:srgbClr val="000000"/>
              </a:buClr>
              <a:buFont typeface="Wingdings" charset="2"/>
              <a:buChar char=""/>
            </a:pPr>
            <a:r>
              <a:rPr b="0" lang="en-IN" sz="2400" spc="-1" strike="noStrike">
                <a:solidFill>
                  <a:srgbClr val="000000"/>
                </a:solidFill>
                <a:uFill>
                  <a:solidFill>
                    <a:srgbClr val="ffffff"/>
                  </a:solidFill>
                </a:uFill>
                <a:latin typeface="Calibri"/>
                <a:ea typeface="ＭＳ Ｐゴシック"/>
              </a:rPr>
              <a:t>Problem description.</a:t>
            </a:r>
            <a:endParaRPr b="0" lang="en-IN" sz="1800" spc="-1" strike="noStrike">
              <a:solidFill>
                <a:srgbClr val="000000"/>
              </a:solidFill>
              <a:uFill>
                <a:solidFill>
                  <a:srgbClr val="ffffff"/>
                </a:solidFill>
              </a:uFill>
              <a:latin typeface="Arial"/>
            </a:endParaRPr>
          </a:p>
          <a:p>
            <a:pPr marL="343080" indent="-342360">
              <a:lnSpc>
                <a:spcPct val="100000"/>
              </a:lnSpc>
              <a:buClr>
                <a:srgbClr val="000000"/>
              </a:buClr>
              <a:buFont typeface="Wingdings" charset="2"/>
              <a:buChar char=""/>
            </a:pPr>
            <a:r>
              <a:rPr b="0" lang="en-IN" sz="2400" spc="-1" strike="noStrike">
                <a:solidFill>
                  <a:srgbClr val="000000"/>
                </a:solidFill>
                <a:uFill>
                  <a:solidFill>
                    <a:srgbClr val="ffffff"/>
                  </a:solidFill>
                </a:uFill>
                <a:latin typeface="Calibri"/>
                <a:ea typeface="ＭＳ Ｐゴシック"/>
              </a:rPr>
              <a:t>Solution description.</a:t>
            </a:r>
            <a:endParaRPr b="0" lang="en-IN" sz="1800" spc="-1" strike="noStrike">
              <a:solidFill>
                <a:srgbClr val="000000"/>
              </a:solidFill>
              <a:uFill>
                <a:solidFill>
                  <a:srgbClr val="ffffff"/>
                </a:solidFill>
              </a:uFill>
              <a:latin typeface="Arial"/>
            </a:endParaRPr>
          </a:p>
          <a:p>
            <a:pPr lvl="1" marL="743040" indent="-285120">
              <a:lnSpc>
                <a:spcPct val="100000"/>
              </a:lnSpc>
              <a:buClr>
                <a:srgbClr val="000000"/>
              </a:buClr>
              <a:buFont typeface="Wingdings" charset="2"/>
              <a:buChar char=""/>
            </a:pPr>
            <a:r>
              <a:rPr b="0" lang="en-IN" sz="2000" spc="-1" strike="noStrike">
                <a:solidFill>
                  <a:srgbClr val="000000"/>
                </a:solidFill>
                <a:uFill>
                  <a:solidFill>
                    <a:srgbClr val="ffffff"/>
                  </a:solidFill>
                </a:uFill>
                <a:latin typeface="Calibri"/>
                <a:ea typeface="ＭＳ Ｐゴシック"/>
              </a:rPr>
              <a:t>Not a concrete design but a template for a design solution that can be instantiated in different ways.</a:t>
            </a:r>
            <a:endParaRPr b="0" lang="en-IN" sz="1800" spc="-1" strike="noStrike">
              <a:solidFill>
                <a:srgbClr val="000000"/>
              </a:solidFill>
              <a:uFill>
                <a:solidFill>
                  <a:srgbClr val="ffffff"/>
                </a:solidFill>
              </a:uFill>
              <a:latin typeface="Arial"/>
            </a:endParaRPr>
          </a:p>
          <a:p>
            <a:pPr marL="343080" indent="-342360">
              <a:lnSpc>
                <a:spcPct val="100000"/>
              </a:lnSpc>
              <a:buClr>
                <a:srgbClr val="000000"/>
              </a:buClr>
              <a:buFont typeface="Wingdings" charset="2"/>
              <a:buChar char=""/>
            </a:pPr>
            <a:r>
              <a:rPr b="0" lang="en-IN" sz="2400" spc="-1" strike="noStrike">
                <a:solidFill>
                  <a:srgbClr val="000000"/>
                </a:solidFill>
                <a:uFill>
                  <a:solidFill>
                    <a:srgbClr val="ffffff"/>
                  </a:solidFill>
                </a:uFill>
                <a:latin typeface="Calibri"/>
                <a:ea typeface="ＭＳ Ｐゴシック"/>
              </a:rPr>
              <a:t>Consequences</a:t>
            </a:r>
            <a:endParaRPr b="0" lang="en-IN" sz="1800" spc="-1" strike="noStrike">
              <a:solidFill>
                <a:srgbClr val="000000"/>
              </a:solidFill>
              <a:uFill>
                <a:solidFill>
                  <a:srgbClr val="ffffff"/>
                </a:solidFill>
              </a:uFill>
              <a:latin typeface="Arial"/>
            </a:endParaRPr>
          </a:p>
          <a:p>
            <a:pPr lvl="1" marL="743040" indent="-285120">
              <a:lnSpc>
                <a:spcPct val="100000"/>
              </a:lnSpc>
              <a:buClr>
                <a:srgbClr val="000000"/>
              </a:buClr>
              <a:buFont typeface="Wingdings" charset="2"/>
              <a:buChar char=""/>
            </a:pPr>
            <a:r>
              <a:rPr b="0" lang="en-IN" sz="2000" spc="-1" strike="noStrike">
                <a:solidFill>
                  <a:srgbClr val="000000"/>
                </a:solidFill>
                <a:uFill>
                  <a:solidFill>
                    <a:srgbClr val="ffffff"/>
                  </a:solidFill>
                </a:uFill>
                <a:latin typeface="Calibri"/>
                <a:ea typeface="ＭＳ Ｐゴシック"/>
              </a:rPr>
              <a:t>The results and trade-offs of applying the pattern.</a:t>
            </a:r>
            <a:endParaRPr b="0" lang="en-IN" sz="1800" spc="-1" strike="noStrike">
              <a:solidFill>
                <a:srgbClr val="000000"/>
              </a:solidFill>
              <a:uFill>
                <a:solidFill>
                  <a:srgbClr val="ffffff"/>
                </a:solidFill>
              </a:uFill>
              <a:latin typeface="Arial"/>
            </a:endParaRPr>
          </a:p>
        </p:txBody>
      </p:sp>
      <p:sp>
        <p:nvSpPr>
          <p:cNvPr id="202"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AD123E75-F8A2-4605-94F1-59AD6A7FCB98}"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203"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7 Design and implementation</a:t>
            </a:r>
            <a:endParaRPr b="0" lang="en-IN" sz="1800" spc="-1" strike="noStrike">
              <a:solidFill>
                <a:srgbClr val="000000"/>
              </a:solidFill>
              <a:uFill>
                <a:solidFill>
                  <a:srgbClr val="ffffff"/>
                </a:solidFill>
              </a:uFill>
              <a:latin typeface="Arial"/>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Implementation issues</a:t>
            </a:r>
            <a:endParaRPr b="0" lang="en-IN" sz="1800" spc="-1" strike="noStrike">
              <a:solidFill>
                <a:srgbClr val="000000"/>
              </a:solidFill>
              <a:uFill>
                <a:solidFill>
                  <a:srgbClr val="ffffff"/>
                </a:solidFill>
              </a:uFill>
              <a:latin typeface="Arial"/>
            </a:endParaRPr>
          </a:p>
        </p:txBody>
      </p:sp>
      <p:sp>
        <p:nvSpPr>
          <p:cNvPr id="20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Focus here is not on programming, although this is obviously important, but on other implementation issues that are often not covered in programming texts:</a:t>
            </a:r>
            <a:endParaRPr b="0" lang="en-IN" sz="1800" spc="-1" strike="noStrike">
              <a:solidFill>
                <a:srgbClr val="000000"/>
              </a:solidFill>
              <a:uFill>
                <a:solidFill>
                  <a:srgbClr val="ffffff"/>
                </a:solidFill>
              </a:uFill>
              <a:latin typeface="Arial"/>
            </a:endParaRPr>
          </a:p>
          <a:p>
            <a:pPr lvl="1" marL="743040" indent="-285120">
              <a:lnSpc>
                <a:spcPct val="100000"/>
              </a:lnSpc>
              <a:buClr>
                <a:srgbClr val="ff0000"/>
              </a:buClr>
              <a:buFont typeface="Wingdings" charset="2"/>
              <a:buChar char=""/>
            </a:pPr>
            <a:r>
              <a:rPr b="0" lang="en-IN" sz="2000" spc="-1" strike="noStrike">
                <a:solidFill>
                  <a:srgbClr val="ff0000"/>
                </a:solidFill>
                <a:uFill>
                  <a:solidFill>
                    <a:srgbClr val="ffffff"/>
                  </a:solidFill>
                </a:uFill>
                <a:latin typeface="Arial"/>
                <a:ea typeface="ＭＳ Ｐゴシック"/>
              </a:rPr>
              <a:t>Reuse </a:t>
            </a:r>
            <a:r>
              <a:rPr b="0" lang="en-IN" sz="2000" spc="-1" strike="noStrike">
                <a:solidFill>
                  <a:srgbClr val="46424d"/>
                </a:solidFill>
                <a:uFill>
                  <a:solidFill>
                    <a:srgbClr val="ffffff"/>
                  </a:solidFill>
                </a:uFill>
                <a:latin typeface="Arial"/>
                <a:ea typeface="ＭＳ Ｐゴシック"/>
              </a:rPr>
              <a:t>Most modern software is constructed by reusing existing components or systems. When you are developing software, you should make as much use as possible of existing code.</a:t>
            </a:r>
            <a:endParaRPr b="0" lang="en-IN" sz="1800" spc="-1" strike="noStrike">
              <a:solidFill>
                <a:srgbClr val="000000"/>
              </a:solidFill>
              <a:uFill>
                <a:solidFill>
                  <a:srgbClr val="ffffff"/>
                </a:solidFill>
              </a:uFill>
              <a:latin typeface="Arial"/>
            </a:endParaRPr>
          </a:p>
          <a:p>
            <a:pPr lvl="1" marL="743040" indent="-285120">
              <a:lnSpc>
                <a:spcPct val="100000"/>
              </a:lnSpc>
              <a:buClr>
                <a:srgbClr val="ff0000"/>
              </a:buClr>
              <a:buFont typeface="Wingdings" charset="2"/>
              <a:buChar char=""/>
            </a:pPr>
            <a:r>
              <a:rPr b="0" lang="en-IN" sz="2000" spc="-1" strike="noStrike">
                <a:solidFill>
                  <a:srgbClr val="ff0000"/>
                </a:solidFill>
                <a:uFill>
                  <a:solidFill>
                    <a:srgbClr val="ffffff"/>
                  </a:solidFill>
                </a:uFill>
                <a:latin typeface="Arial"/>
                <a:ea typeface="ＭＳ Ｐゴシック"/>
              </a:rPr>
              <a:t>Configuration management </a:t>
            </a:r>
            <a:r>
              <a:rPr b="0" lang="en-IN" sz="2000" spc="-1" strike="noStrike">
                <a:solidFill>
                  <a:srgbClr val="46424d"/>
                </a:solidFill>
                <a:uFill>
                  <a:solidFill>
                    <a:srgbClr val="ffffff"/>
                  </a:solidFill>
                </a:uFill>
                <a:latin typeface="Arial"/>
                <a:ea typeface="ＭＳ Ｐゴシック"/>
              </a:rPr>
              <a:t>During the development process, you have to keep track of the many different versions of each software component in a configuration management system.</a:t>
            </a:r>
            <a:endParaRPr b="0" lang="en-IN" sz="1800" spc="-1" strike="noStrike">
              <a:solidFill>
                <a:srgbClr val="000000"/>
              </a:solidFill>
              <a:uFill>
                <a:solidFill>
                  <a:srgbClr val="ffffff"/>
                </a:solidFill>
              </a:uFill>
              <a:latin typeface="Arial"/>
            </a:endParaRPr>
          </a:p>
          <a:p>
            <a:pPr lvl="1" marL="743040" indent="-285120">
              <a:lnSpc>
                <a:spcPct val="100000"/>
              </a:lnSpc>
              <a:buClr>
                <a:srgbClr val="ff0000"/>
              </a:buClr>
              <a:buFont typeface="Wingdings" charset="2"/>
              <a:buChar char=""/>
            </a:pPr>
            <a:r>
              <a:rPr b="0" lang="en-IN" sz="2000" spc="-1" strike="noStrike">
                <a:solidFill>
                  <a:srgbClr val="ff0000"/>
                </a:solidFill>
                <a:uFill>
                  <a:solidFill>
                    <a:srgbClr val="ffffff"/>
                  </a:solidFill>
                </a:uFill>
                <a:latin typeface="Arial"/>
                <a:ea typeface="ＭＳ Ｐゴシック"/>
              </a:rPr>
              <a:t>Host-target development </a:t>
            </a:r>
            <a:r>
              <a:rPr b="0" lang="en-IN" sz="2000" spc="-1" strike="noStrike">
                <a:solidFill>
                  <a:srgbClr val="46424d"/>
                </a:solidFill>
                <a:uFill>
                  <a:solidFill>
                    <a:srgbClr val="ffffff"/>
                  </a:solidFill>
                </a:uFill>
                <a:latin typeface="Arial"/>
                <a:ea typeface="ＭＳ Ｐゴシック"/>
              </a:rPr>
              <a:t>Production software does not usually execute on the same computer as the software development environment. Rather, you develop it on one computer (the host system) and execute it on a separate computer (the target system). </a:t>
            </a:r>
            <a:endParaRPr b="0" lang="en-IN" sz="1800" spc="-1" strike="noStrike">
              <a:solidFill>
                <a:srgbClr val="000000"/>
              </a:solidFill>
              <a:uFill>
                <a:solidFill>
                  <a:srgbClr val="ffffff"/>
                </a:solidFill>
              </a:uFill>
              <a:latin typeface="Arial"/>
            </a:endParaRPr>
          </a:p>
        </p:txBody>
      </p:sp>
      <p:sp>
        <p:nvSpPr>
          <p:cNvPr id="206"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140A4C6-6EA8-4D52-B76E-78293A5CE34E}"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207"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7 Design and implementation</a:t>
            </a:r>
            <a:endParaRPr b="0" lang="en-IN" sz="1800" spc="-1" strike="noStrike">
              <a:solidFill>
                <a:srgbClr val="000000"/>
              </a:solidFill>
              <a:uFill>
                <a:solidFill>
                  <a:srgbClr val="ffffff"/>
                </a:solidFill>
              </a:uFill>
              <a:latin typeface="Arial"/>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Open source development</a:t>
            </a:r>
            <a:endParaRPr b="0" lang="en-IN" sz="1800" spc="-1" strike="noStrike">
              <a:solidFill>
                <a:srgbClr val="000000"/>
              </a:solidFill>
              <a:uFill>
                <a:solidFill>
                  <a:srgbClr val="ffffff"/>
                </a:solidFill>
              </a:uFill>
              <a:latin typeface="Arial"/>
            </a:endParaRPr>
          </a:p>
        </p:txBody>
      </p:sp>
      <p:sp>
        <p:nvSpPr>
          <p:cNvPr id="20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Open source development is an approach to software development in which the source code of a software system is published and volunteers are invited to participate in the development process</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Its roots are in the Free Software Foundation (www.fsf.org), which advocates that source code should not be proprietary but rather should always be available for users to examine and modify as they wish. </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Open source software extended this idea by using the Internet to recruit a much larger population of volunteer developers. Many of them are also users of the code.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210"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FAE867ED-EF60-4B33-9F14-D49C174D1107}"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211"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7 Design and implementation</a:t>
            </a:r>
            <a:endParaRPr b="0" lang="en-IN" sz="1800" spc="-1" strike="noStrike">
              <a:solidFill>
                <a:srgbClr val="000000"/>
              </a:solidFill>
              <a:uFill>
                <a:solidFill>
                  <a:srgbClr val="ffffff"/>
                </a:solidFill>
              </a:uFill>
              <a:latin typeface="Arial"/>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Open source systems</a:t>
            </a:r>
            <a:endParaRPr b="0" lang="en-IN" sz="1800" spc="-1" strike="noStrike">
              <a:solidFill>
                <a:srgbClr val="000000"/>
              </a:solidFill>
              <a:uFill>
                <a:solidFill>
                  <a:srgbClr val="ffffff"/>
                </a:solidFill>
              </a:uFill>
              <a:latin typeface="Arial"/>
            </a:endParaRPr>
          </a:p>
        </p:txBody>
      </p:sp>
      <p:sp>
        <p:nvSpPr>
          <p:cNvPr id="213"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The best-known open source product is, of course, the Linux operating system which is widely used as a server system and, increasingly, as a desktop environment.</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Other important open source products are Java, the Apache web server and the mySQL database management system. </a:t>
            </a:r>
            <a:endParaRPr b="0" lang="en-IN" sz="1800" spc="-1" strike="noStrike">
              <a:solidFill>
                <a:srgbClr val="000000"/>
              </a:solidFill>
              <a:uFill>
                <a:solidFill>
                  <a:srgbClr val="ffffff"/>
                </a:solidFill>
              </a:uFill>
              <a:latin typeface="Arial"/>
            </a:endParaRPr>
          </a:p>
        </p:txBody>
      </p:sp>
      <p:sp>
        <p:nvSpPr>
          <p:cNvPr id="214"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C7D9851-18AA-4340-843A-3DEBF8809298}"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215"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7 Design and implementation</a:t>
            </a:r>
            <a:endParaRPr b="0" lang="en-IN" sz="1800" spc="-1" strike="noStrike">
              <a:solidFill>
                <a:srgbClr val="000000"/>
              </a:solidFill>
              <a:uFill>
                <a:solidFill>
                  <a:srgbClr val="ffffff"/>
                </a:solidFill>
              </a:uFill>
              <a:latin typeface="Arial"/>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Open source issues</a:t>
            </a:r>
            <a:endParaRPr b="0" lang="en-IN" sz="1800" spc="-1" strike="noStrike">
              <a:solidFill>
                <a:srgbClr val="000000"/>
              </a:solidFill>
              <a:uFill>
                <a:solidFill>
                  <a:srgbClr val="ffffff"/>
                </a:solidFill>
              </a:uFill>
              <a:latin typeface="Arial"/>
            </a:endParaRPr>
          </a:p>
        </p:txBody>
      </p:sp>
      <p:sp>
        <p:nvSpPr>
          <p:cNvPr id="21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Should the product that is being developed make use of open source components?</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Should an open source approach be used for the software’s development?</a:t>
            </a:r>
            <a:endParaRPr b="0" lang="en-IN" sz="1800" spc="-1" strike="noStrike">
              <a:solidFill>
                <a:srgbClr val="000000"/>
              </a:solidFill>
              <a:uFill>
                <a:solidFill>
                  <a:srgbClr val="ffffff"/>
                </a:solidFill>
              </a:uFill>
              <a:latin typeface="Arial"/>
            </a:endParaRPr>
          </a:p>
          <a:p>
            <a:pPr marL="343080" indent="-342360">
              <a:lnSpc>
                <a:spcPct val="100000"/>
              </a:lnSpc>
            </a:pPr>
            <a:endParaRPr b="0" lang="en-IN" sz="1800" spc="-1" strike="noStrike">
              <a:solidFill>
                <a:srgbClr val="000000"/>
              </a:solidFill>
              <a:uFill>
                <a:solidFill>
                  <a:srgbClr val="ffffff"/>
                </a:solidFill>
              </a:uFill>
              <a:latin typeface="Arial"/>
            </a:endParaRPr>
          </a:p>
          <a:p>
            <a:pPr marL="343080" indent="-342360">
              <a:lnSpc>
                <a:spcPct val="100000"/>
              </a:lnSpc>
            </a:pPr>
            <a:endParaRPr b="0" lang="en-IN" sz="1800" spc="-1" strike="noStrike">
              <a:solidFill>
                <a:srgbClr val="000000"/>
              </a:solidFill>
              <a:uFill>
                <a:solidFill>
                  <a:srgbClr val="ffffff"/>
                </a:solidFill>
              </a:uFill>
              <a:latin typeface="Arial"/>
            </a:endParaRPr>
          </a:p>
        </p:txBody>
      </p:sp>
      <p:sp>
        <p:nvSpPr>
          <p:cNvPr id="218"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239B322C-0211-408E-BA64-6A673C8E71CB}"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219"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7 Design and implementation</a:t>
            </a:r>
            <a:endParaRPr b="0" lang="en-IN" sz="1800" spc="-1" strike="noStrike">
              <a:solidFill>
                <a:srgbClr val="000000"/>
              </a:solidFill>
              <a:uFill>
                <a:solidFill>
                  <a:srgbClr val="ffffff"/>
                </a:solidFill>
              </a:uFill>
              <a:latin typeface="Arial"/>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Open source licensing</a:t>
            </a:r>
            <a:endParaRPr b="0" lang="en-IN" sz="1800" spc="-1" strike="noStrike">
              <a:solidFill>
                <a:srgbClr val="000000"/>
              </a:solidFill>
              <a:uFill>
                <a:solidFill>
                  <a:srgbClr val="ffffff"/>
                </a:solidFill>
              </a:uFill>
              <a:latin typeface="Arial"/>
            </a:endParaRPr>
          </a:p>
        </p:txBody>
      </p:sp>
      <p:sp>
        <p:nvSpPr>
          <p:cNvPr id="221"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Afundamental principle of open-source development is that source code should be freely available, this does not mean that anyone can do as they wish with that code.</a:t>
            </a:r>
            <a:endParaRPr b="0" lang="en-IN" sz="1800" spc="-1" strike="noStrike">
              <a:solidFill>
                <a:srgbClr val="000000"/>
              </a:solidFill>
              <a:uFill>
                <a:solidFill>
                  <a:srgbClr val="ffffff"/>
                </a:solidFill>
              </a:uFill>
              <a:latin typeface="Arial"/>
            </a:endParaRPr>
          </a:p>
          <a:p>
            <a:pPr lvl="1" marL="743040" indent="-285120">
              <a:lnSpc>
                <a:spcPct val="100000"/>
              </a:lnSpc>
              <a:buClr>
                <a:srgbClr val="46424d"/>
              </a:buClr>
              <a:buFont typeface="Wingdings" charset="2"/>
              <a:buChar char=""/>
            </a:pPr>
            <a:r>
              <a:rPr b="0" lang="en-IN" sz="2000" spc="-1" strike="noStrike">
                <a:solidFill>
                  <a:srgbClr val="46424d"/>
                </a:solidFill>
                <a:uFill>
                  <a:solidFill>
                    <a:srgbClr val="ffffff"/>
                  </a:solidFill>
                </a:uFill>
                <a:latin typeface="Arial"/>
                <a:ea typeface="ＭＳ Ｐゴシック"/>
              </a:rPr>
              <a:t>Legally, the developer of the code (either a company or an individual) still owns the code. They can place restrictions on how it is used by including legally binding conditions in an open source software license. </a:t>
            </a:r>
            <a:endParaRPr b="0" lang="en-IN" sz="1800" spc="-1" strike="noStrike">
              <a:solidFill>
                <a:srgbClr val="000000"/>
              </a:solidFill>
              <a:uFill>
                <a:solidFill>
                  <a:srgbClr val="ffffff"/>
                </a:solidFill>
              </a:uFill>
              <a:latin typeface="Arial"/>
            </a:endParaRPr>
          </a:p>
          <a:p>
            <a:pPr lvl="1" marL="743040" indent="-285120">
              <a:lnSpc>
                <a:spcPct val="100000"/>
              </a:lnSpc>
              <a:buClr>
                <a:srgbClr val="46424d"/>
              </a:buClr>
              <a:buFont typeface="Wingdings" charset="2"/>
              <a:buChar char=""/>
            </a:pPr>
            <a:r>
              <a:rPr b="0" lang="en-IN" sz="2000" spc="-1" strike="noStrike">
                <a:solidFill>
                  <a:srgbClr val="46424d"/>
                </a:solidFill>
                <a:uFill>
                  <a:solidFill>
                    <a:srgbClr val="ffffff"/>
                  </a:solidFill>
                </a:uFill>
                <a:latin typeface="Arial"/>
                <a:ea typeface="ＭＳ Ｐゴシック"/>
              </a:rPr>
              <a:t>Some open source developers believe that if an open source component is used to develop a new system, then that system should also be open source. </a:t>
            </a:r>
            <a:endParaRPr b="0" lang="en-IN" sz="1800" spc="-1" strike="noStrike">
              <a:solidFill>
                <a:srgbClr val="000000"/>
              </a:solidFill>
              <a:uFill>
                <a:solidFill>
                  <a:srgbClr val="ffffff"/>
                </a:solidFill>
              </a:uFill>
              <a:latin typeface="Arial"/>
            </a:endParaRPr>
          </a:p>
          <a:p>
            <a:pPr lvl="1" marL="743040" indent="-285120">
              <a:lnSpc>
                <a:spcPct val="100000"/>
              </a:lnSpc>
              <a:buClr>
                <a:srgbClr val="46424d"/>
              </a:buClr>
              <a:buFont typeface="Wingdings" charset="2"/>
              <a:buChar char=""/>
            </a:pPr>
            <a:r>
              <a:rPr b="0" lang="en-IN" sz="2000" spc="-1" strike="noStrike">
                <a:solidFill>
                  <a:srgbClr val="46424d"/>
                </a:solidFill>
                <a:uFill>
                  <a:solidFill>
                    <a:srgbClr val="ffffff"/>
                  </a:solidFill>
                </a:uFill>
                <a:latin typeface="Arial"/>
                <a:ea typeface="ＭＳ Ｐゴシック"/>
              </a:rPr>
              <a:t>Others are willing to allow their code to be used without this restriction. The developed systems may be proprietary and sold as closed source systems.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222"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754FA75-42FB-4CE5-85FC-4FDA86030080}"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223"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7 Design and implementation</a:t>
            </a:r>
            <a:endParaRPr b="0" lang="en-IN" sz="1800" spc="-1" strike="noStrike">
              <a:solidFill>
                <a:srgbClr val="000000"/>
              </a:solidFill>
              <a:uFill>
                <a:solidFill>
                  <a:srgbClr val="ffffff"/>
                </a:solidFill>
              </a:uFill>
              <a:latin typeface="Arial"/>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License models</a:t>
            </a:r>
            <a:endParaRPr b="0" lang="en-IN" sz="1800" spc="-1" strike="noStrike">
              <a:solidFill>
                <a:srgbClr val="000000"/>
              </a:solidFill>
              <a:uFill>
                <a:solidFill>
                  <a:srgbClr val="ffffff"/>
                </a:solidFill>
              </a:uFill>
              <a:latin typeface="Arial"/>
            </a:endParaRPr>
          </a:p>
        </p:txBody>
      </p:sp>
      <p:sp>
        <p:nvSpPr>
          <p:cNvPr id="22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46424d"/>
              </a:buClr>
              <a:buFont typeface="Wingdings" charset="2"/>
              <a:buChar char=""/>
            </a:pPr>
            <a:r>
              <a:rPr b="0" lang="en-IN" sz="2200" spc="-1" strike="noStrike">
                <a:solidFill>
                  <a:srgbClr val="46424d"/>
                </a:solidFill>
                <a:uFill>
                  <a:solidFill>
                    <a:srgbClr val="ffffff"/>
                  </a:solidFill>
                </a:uFill>
                <a:latin typeface="Arial"/>
                <a:ea typeface="ＭＳ Ｐゴシック"/>
              </a:rPr>
              <a:t>The GNU General Public License (GPL). This is a so-called ‘reciprocal’ license that means that if you use open source software that is licensed under the GPL license, then you must make that software open source. </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200" spc="-1" strike="noStrike">
                <a:solidFill>
                  <a:srgbClr val="46424d"/>
                </a:solidFill>
                <a:uFill>
                  <a:solidFill>
                    <a:srgbClr val="ffffff"/>
                  </a:solidFill>
                </a:uFill>
                <a:latin typeface="Arial"/>
                <a:ea typeface="ＭＳ Ｐゴシック"/>
              </a:rPr>
              <a:t>The GNU Lesser General Public License (LGPL) is a variant of the GPL license where you can write components that link to open source code without having to publish the source of these components. </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200" spc="-1" strike="noStrike">
                <a:solidFill>
                  <a:srgbClr val="46424d"/>
                </a:solidFill>
                <a:uFill>
                  <a:solidFill>
                    <a:srgbClr val="ffffff"/>
                  </a:solidFill>
                </a:uFill>
                <a:latin typeface="Arial"/>
                <a:ea typeface="ＭＳ Ｐゴシック"/>
              </a:rPr>
              <a:t>The Berkley Standard Distribution (BSD) License. This is a non-reciprocal license, which means you are not obliged to re-publish any changes or modifications made to open source code. You can include the code in proprietary systems that are sold.</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226"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53A818D-1F54-4531-8A75-1C779ED0093E}"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227"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7 Design and implementation</a:t>
            </a:r>
            <a:endParaRPr b="0" lang="en-IN" sz="1800" spc="-1" strike="noStrike">
              <a:solidFill>
                <a:srgbClr val="000000"/>
              </a:solidFill>
              <a:uFill>
                <a:solidFill>
                  <a:srgbClr val="ffffff"/>
                </a:solidFill>
              </a:uFill>
              <a:latin typeface="Arial"/>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Key points</a:t>
            </a:r>
            <a:endParaRPr b="0" lang="en-IN" sz="1800" spc="-1" strike="noStrike">
              <a:solidFill>
                <a:srgbClr val="000000"/>
              </a:solidFill>
              <a:uFill>
                <a:solidFill>
                  <a:srgbClr val="ffffff"/>
                </a:solidFill>
              </a:uFill>
              <a:latin typeface="Arial"/>
            </a:endParaRPr>
          </a:p>
        </p:txBody>
      </p:sp>
      <p:sp>
        <p:nvSpPr>
          <p:cNvPr id="22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46424d"/>
              </a:buClr>
              <a:buFont typeface="Wingdings" charset="2"/>
              <a:buChar char=""/>
            </a:pPr>
            <a:r>
              <a:rPr b="0" lang="en-IN" sz="2000" spc="-1" strike="noStrike">
                <a:solidFill>
                  <a:srgbClr val="46424d"/>
                </a:solidFill>
                <a:uFill>
                  <a:solidFill>
                    <a:srgbClr val="ffffff"/>
                  </a:solidFill>
                </a:uFill>
                <a:latin typeface="Arial"/>
                <a:ea typeface="ＭＳ Ｐゴシック"/>
              </a:rPr>
              <a:t>When developing software, you should always consider the possibility of reusing existing software, either as components, services or complete systems.</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000" spc="-1" strike="noStrike">
                <a:solidFill>
                  <a:srgbClr val="46424d"/>
                </a:solidFill>
                <a:uFill>
                  <a:solidFill>
                    <a:srgbClr val="ffffff"/>
                  </a:solidFill>
                </a:uFill>
                <a:latin typeface="Arial"/>
                <a:ea typeface="ＭＳ Ｐゴシック"/>
              </a:rPr>
              <a:t>Configuration management is the process of managing changes to an evolving software system. It is essential when a team of people are cooperating to develop software.</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000" spc="-1" strike="noStrike">
                <a:solidFill>
                  <a:srgbClr val="46424d"/>
                </a:solidFill>
                <a:uFill>
                  <a:solidFill>
                    <a:srgbClr val="ffffff"/>
                  </a:solidFill>
                </a:uFill>
                <a:latin typeface="Arial"/>
                <a:ea typeface="ＭＳ Ｐゴシック"/>
              </a:rPr>
              <a:t>Most software development is host-target development. You use an IDE on a host machine to develop the software, which is transferred to a target machine for execution.</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000" spc="-1" strike="noStrike">
                <a:solidFill>
                  <a:srgbClr val="46424d"/>
                </a:solidFill>
                <a:uFill>
                  <a:solidFill>
                    <a:srgbClr val="ffffff"/>
                  </a:solidFill>
                </a:uFill>
                <a:latin typeface="Arial"/>
                <a:ea typeface="ＭＳ Ｐゴシック"/>
              </a:rPr>
              <a:t>Open source development involves making the source code of a system publicly available.  This means that many people can propose changes and improvements to the software.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230"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89C2D03-9C15-4B85-A038-267419EFDE5C}"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231"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7 Design and implementation</a:t>
            </a:r>
            <a:endParaRPr b="0" lang="en-IN" sz="1800" spc="-1" strike="noStrike">
              <a:solidFill>
                <a:srgbClr val="000000"/>
              </a:solidFill>
              <a:uFill>
                <a:solidFill>
                  <a:srgbClr val="ffffff"/>
                </a:solidFill>
              </a:uFill>
              <a:latin typeface="Arial"/>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Build or buy</a:t>
            </a:r>
            <a:endParaRPr b="0" lang="en-IN" sz="1800" spc="-1" strike="noStrike">
              <a:solidFill>
                <a:srgbClr val="000000"/>
              </a:solidFill>
              <a:uFill>
                <a:solidFill>
                  <a:srgbClr val="ffffff"/>
                </a:solidFill>
              </a:uFill>
              <a:latin typeface="Arial"/>
            </a:endParaRPr>
          </a:p>
        </p:txBody>
      </p:sp>
      <p:sp>
        <p:nvSpPr>
          <p:cNvPr id="8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In a wide range of domains, it is now possible to buy off-the-shelf systems (COTS) that can be adapted and tailored to the users’ requirements. </a:t>
            </a:r>
            <a:endParaRPr b="0" lang="en-IN" sz="1800" spc="-1" strike="noStrike">
              <a:solidFill>
                <a:srgbClr val="000000"/>
              </a:solidFill>
              <a:uFill>
                <a:solidFill>
                  <a:srgbClr val="ffffff"/>
                </a:solidFill>
              </a:uFill>
              <a:latin typeface="Arial"/>
            </a:endParaRPr>
          </a:p>
          <a:p>
            <a:pPr lvl="1" marL="743040" indent="-285120">
              <a:lnSpc>
                <a:spcPct val="100000"/>
              </a:lnSpc>
              <a:buClr>
                <a:srgbClr val="46424d"/>
              </a:buClr>
              <a:buFont typeface="Wingdings" charset="2"/>
              <a:buChar char=""/>
            </a:pPr>
            <a:r>
              <a:rPr b="0" lang="en-IN" sz="2000" spc="-1" strike="noStrike">
                <a:solidFill>
                  <a:srgbClr val="46424d"/>
                </a:solidFill>
                <a:uFill>
                  <a:solidFill>
                    <a:srgbClr val="ffffff"/>
                  </a:solidFill>
                </a:uFill>
                <a:latin typeface="Arial"/>
                <a:ea typeface="ＭＳ Ｐゴシック"/>
              </a:rPr>
              <a:t>For example, if you want to implement a medical records system, you can buy a package that is already used in hospitals. It can be cheaper and faster to use this approach rather than developing a system in a conventional programming language.</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When you develop an application in this way, the design process becomes concerned with how to use the configuration features of that system to deliver the system requirements. </a:t>
            </a:r>
            <a:endParaRPr b="0" lang="en-IN" sz="1800" spc="-1" strike="noStrike">
              <a:solidFill>
                <a:srgbClr val="000000"/>
              </a:solidFill>
              <a:uFill>
                <a:solidFill>
                  <a:srgbClr val="ffffff"/>
                </a:solidFill>
              </a:uFill>
              <a:latin typeface="Arial"/>
            </a:endParaRPr>
          </a:p>
        </p:txBody>
      </p:sp>
      <p:sp>
        <p:nvSpPr>
          <p:cNvPr id="90"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7475BCE-BDB5-4D3E-BB4E-20C1B0F17B51}"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91"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7 Design and implementation</a:t>
            </a: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669960" y="306360"/>
            <a:ext cx="8092440" cy="91692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An object-oriented design process</a:t>
            </a:r>
            <a:endParaRPr b="0" lang="en-IN" sz="1800" spc="-1" strike="noStrike">
              <a:solidFill>
                <a:srgbClr val="000000"/>
              </a:solidFill>
              <a:uFill>
                <a:solidFill>
                  <a:srgbClr val="ffffff"/>
                </a:solidFill>
              </a:uFill>
              <a:latin typeface="Arial"/>
            </a:endParaRPr>
          </a:p>
        </p:txBody>
      </p:sp>
      <p:sp>
        <p:nvSpPr>
          <p:cNvPr id="93" name="CustomShape 2"/>
          <p:cNvSpPr/>
          <p:nvPr/>
        </p:nvSpPr>
        <p:spPr>
          <a:xfrm>
            <a:off x="457200" y="1419120"/>
            <a:ext cx="7305120" cy="720"/>
          </a:xfrm>
          <a:prstGeom prst="rect">
            <a:avLst/>
          </a:prstGeom>
          <a:noFill/>
          <a:ln w="25560">
            <a:solidFill>
              <a:srgbClr val="4f81bd"/>
            </a:solidFill>
            <a:round/>
          </a:ln>
        </p:spPr>
        <p:style>
          <a:lnRef idx="0"/>
          <a:fillRef idx="0"/>
          <a:effectRef idx="0"/>
          <a:fontRef idx="minor"/>
        </p:style>
        <p:txBody>
          <a:bodyPr lIns="90000" rIns="90000" tIns="45000" bIns="45000"/>
          <a:p>
            <a:pPr marL="343080" indent="-342360">
              <a:lnSpc>
                <a:spcPct val="90000"/>
              </a:lnSpc>
              <a:buClr>
                <a:srgbClr val="000000"/>
              </a:buClr>
              <a:buFont typeface="Wingdings" charset="2"/>
              <a:buChar char=""/>
            </a:pPr>
            <a:r>
              <a:rPr b="0" lang="en-IN" sz="2400" spc="-1" strike="noStrike">
                <a:solidFill>
                  <a:srgbClr val="000000"/>
                </a:solidFill>
                <a:uFill>
                  <a:solidFill>
                    <a:srgbClr val="ffffff"/>
                  </a:solidFill>
                </a:uFill>
                <a:latin typeface="Calibri"/>
                <a:ea typeface="ＭＳ Ｐゴシック"/>
              </a:rPr>
              <a:t>Structured object-oriented design processes involve developing a number of different system models.</a:t>
            </a:r>
            <a:endParaRPr b="0" lang="en-IN" sz="1800" spc="-1" strike="noStrike">
              <a:solidFill>
                <a:srgbClr val="000000"/>
              </a:solidFill>
              <a:uFill>
                <a:solidFill>
                  <a:srgbClr val="ffffff"/>
                </a:solidFill>
              </a:uFill>
              <a:latin typeface="Arial"/>
            </a:endParaRPr>
          </a:p>
          <a:p>
            <a:pPr marL="343080" indent="-342360">
              <a:lnSpc>
                <a:spcPct val="90000"/>
              </a:lnSpc>
              <a:buClr>
                <a:srgbClr val="000000"/>
              </a:buClr>
              <a:buFont typeface="Wingdings" charset="2"/>
              <a:buChar char=""/>
            </a:pPr>
            <a:r>
              <a:rPr b="0" lang="en-IN" sz="2400" spc="-1" strike="noStrike">
                <a:solidFill>
                  <a:srgbClr val="000000"/>
                </a:solidFill>
                <a:uFill>
                  <a:solidFill>
                    <a:srgbClr val="ffffff"/>
                  </a:solidFill>
                </a:uFill>
                <a:latin typeface="Calibri"/>
                <a:ea typeface="ＭＳ Ｐゴシック"/>
              </a:rPr>
              <a:t>They require a lot of effort for development and maintenance of these models and, for small systems, this may not be cost-effective.</a:t>
            </a:r>
            <a:endParaRPr b="0" lang="en-IN" sz="1800" spc="-1" strike="noStrike">
              <a:solidFill>
                <a:srgbClr val="000000"/>
              </a:solidFill>
              <a:uFill>
                <a:solidFill>
                  <a:srgbClr val="ffffff"/>
                </a:solidFill>
              </a:uFill>
              <a:latin typeface="Arial"/>
            </a:endParaRPr>
          </a:p>
          <a:p>
            <a:pPr marL="343080" indent="-342360">
              <a:lnSpc>
                <a:spcPct val="90000"/>
              </a:lnSpc>
              <a:buClr>
                <a:srgbClr val="000000"/>
              </a:buClr>
              <a:buFont typeface="Wingdings" charset="2"/>
              <a:buChar char=""/>
            </a:pPr>
            <a:r>
              <a:rPr b="0" lang="en-IN" sz="2400" spc="-1" strike="noStrike">
                <a:solidFill>
                  <a:srgbClr val="000000"/>
                </a:solidFill>
                <a:uFill>
                  <a:solidFill>
                    <a:srgbClr val="ffffff"/>
                  </a:solidFill>
                </a:uFill>
                <a:latin typeface="Calibri"/>
                <a:ea typeface="ＭＳ Ｐゴシック"/>
              </a:rPr>
              <a:t>However, for large systems developed by different groups design models are an important communication mechanism.</a:t>
            </a:r>
            <a:endParaRPr b="0" lang="en-IN" sz="1800" spc="-1" strike="noStrike">
              <a:solidFill>
                <a:srgbClr val="000000"/>
              </a:solidFill>
              <a:uFill>
                <a:solidFill>
                  <a:srgbClr val="ffffff"/>
                </a:solidFill>
              </a:uFill>
              <a:latin typeface="Arial"/>
            </a:endParaRPr>
          </a:p>
        </p:txBody>
      </p:sp>
      <p:sp>
        <p:nvSpPr>
          <p:cNvPr id="94"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D3290E1-8E0D-4A36-95C8-E549F07104CA}"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95"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7 Design and implementation</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Process stages</a:t>
            </a:r>
            <a:endParaRPr b="0" lang="en-IN" sz="1800" spc="-1" strike="noStrike">
              <a:solidFill>
                <a:srgbClr val="000000"/>
              </a:solidFill>
              <a:uFill>
                <a:solidFill>
                  <a:srgbClr val="ffffff"/>
                </a:solidFill>
              </a:uFill>
              <a:latin typeface="Arial"/>
            </a:endParaRPr>
          </a:p>
        </p:txBody>
      </p:sp>
      <p:sp>
        <p:nvSpPr>
          <p:cNvPr id="97" name="CustomShape 2"/>
          <p:cNvSpPr/>
          <p:nvPr/>
        </p:nvSpPr>
        <p:spPr>
          <a:xfrm>
            <a:off x="457200" y="1419120"/>
            <a:ext cx="7305120" cy="720"/>
          </a:xfrm>
          <a:prstGeom prst="rect">
            <a:avLst/>
          </a:prstGeom>
          <a:noFill/>
          <a:ln w="25560">
            <a:solidFill>
              <a:srgbClr val="4f81bd"/>
            </a:solidFill>
            <a:round/>
          </a:ln>
        </p:spPr>
        <p:style>
          <a:lnRef idx="0"/>
          <a:fillRef idx="0"/>
          <a:effectRef idx="0"/>
          <a:fontRef idx="minor"/>
        </p:style>
        <p:txBody>
          <a:bodyPr lIns="90000" rIns="90000" tIns="45000" bIns="45000"/>
          <a:p>
            <a:pPr marL="343080" indent="-342360">
              <a:lnSpc>
                <a:spcPct val="100000"/>
              </a:lnSpc>
              <a:buClr>
                <a:srgbClr val="000000"/>
              </a:buClr>
              <a:buFont typeface="Wingdings" charset="2"/>
              <a:buChar char=""/>
            </a:pPr>
            <a:r>
              <a:rPr b="0" lang="en-IN" sz="2400" spc="-1" strike="noStrike">
                <a:solidFill>
                  <a:srgbClr val="000000"/>
                </a:solidFill>
                <a:uFill>
                  <a:solidFill>
                    <a:srgbClr val="ffffff"/>
                  </a:solidFill>
                </a:uFill>
                <a:latin typeface="Calibri"/>
                <a:ea typeface="ＭＳ Ｐゴシック"/>
              </a:rPr>
              <a:t>There are a variety of different object-oriented design processes that depend on the organization using the process.</a:t>
            </a:r>
            <a:endParaRPr b="0" lang="en-IN" sz="1800" spc="-1" strike="noStrike">
              <a:solidFill>
                <a:srgbClr val="000000"/>
              </a:solidFill>
              <a:uFill>
                <a:solidFill>
                  <a:srgbClr val="ffffff"/>
                </a:solidFill>
              </a:uFill>
              <a:latin typeface="Arial"/>
            </a:endParaRPr>
          </a:p>
          <a:p>
            <a:pPr marL="343080" indent="-342360">
              <a:lnSpc>
                <a:spcPct val="100000"/>
              </a:lnSpc>
              <a:buClr>
                <a:srgbClr val="000000"/>
              </a:buClr>
              <a:buFont typeface="Wingdings" charset="2"/>
              <a:buChar char=""/>
            </a:pPr>
            <a:r>
              <a:rPr b="0" lang="en-IN" sz="2400" spc="-1" strike="noStrike">
                <a:solidFill>
                  <a:srgbClr val="000000"/>
                </a:solidFill>
                <a:uFill>
                  <a:solidFill>
                    <a:srgbClr val="ffffff"/>
                  </a:solidFill>
                </a:uFill>
                <a:latin typeface="Calibri"/>
                <a:ea typeface="ＭＳ Ｐゴシック"/>
              </a:rPr>
              <a:t>Common activities in these processes include:</a:t>
            </a:r>
            <a:endParaRPr b="0" lang="en-IN" sz="1800" spc="-1" strike="noStrike">
              <a:solidFill>
                <a:srgbClr val="000000"/>
              </a:solidFill>
              <a:uFill>
                <a:solidFill>
                  <a:srgbClr val="ffffff"/>
                </a:solidFill>
              </a:uFill>
              <a:latin typeface="Arial"/>
            </a:endParaRPr>
          </a:p>
          <a:p>
            <a:pPr lvl="1" marL="743040" indent="-285120">
              <a:lnSpc>
                <a:spcPct val="100000"/>
              </a:lnSpc>
              <a:buClr>
                <a:srgbClr val="000000"/>
              </a:buClr>
              <a:buFont typeface="Wingdings" charset="2"/>
              <a:buChar char=""/>
            </a:pPr>
            <a:r>
              <a:rPr b="0" lang="en-IN" sz="2000" spc="-1" strike="noStrike">
                <a:solidFill>
                  <a:srgbClr val="000000"/>
                </a:solidFill>
                <a:uFill>
                  <a:solidFill>
                    <a:srgbClr val="ffffff"/>
                  </a:solidFill>
                </a:uFill>
                <a:latin typeface="Calibri"/>
                <a:ea typeface="ＭＳ Ｐゴシック"/>
              </a:rPr>
              <a:t>Define the context and modes of use of the system;</a:t>
            </a:r>
            <a:endParaRPr b="0" lang="en-IN" sz="1800" spc="-1" strike="noStrike">
              <a:solidFill>
                <a:srgbClr val="000000"/>
              </a:solidFill>
              <a:uFill>
                <a:solidFill>
                  <a:srgbClr val="ffffff"/>
                </a:solidFill>
              </a:uFill>
              <a:latin typeface="Arial"/>
            </a:endParaRPr>
          </a:p>
          <a:p>
            <a:pPr lvl="1" marL="743040" indent="-285120">
              <a:lnSpc>
                <a:spcPct val="100000"/>
              </a:lnSpc>
              <a:buClr>
                <a:srgbClr val="000000"/>
              </a:buClr>
              <a:buFont typeface="Wingdings" charset="2"/>
              <a:buChar char=""/>
            </a:pPr>
            <a:r>
              <a:rPr b="0" lang="en-IN" sz="2000" spc="-1" strike="noStrike">
                <a:solidFill>
                  <a:srgbClr val="000000"/>
                </a:solidFill>
                <a:uFill>
                  <a:solidFill>
                    <a:srgbClr val="ffffff"/>
                  </a:solidFill>
                </a:uFill>
                <a:latin typeface="Calibri"/>
                <a:ea typeface="ＭＳ Ｐゴシック"/>
              </a:rPr>
              <a:t>Design the system architecture;</a:t>
            </a:r>
            <a:endParaRPr b="0" lang="en-IN" sz="1800" spc="-1" strike="noStrike">
              <a:solidFill>
                <a:srgbClr val="000000"/>
              </a:solidFill>
              <a:uFill>
                <a:solidFill>
                  <a:srgbClr val="ffffff"/>
                </a:solidFill>
              </a:uFill>
              <a:latin typeface="Arial"/>
            </a:endParaRPr>
          </a:p>
          <a:p>
            <a:pPr lvl="1" marL="743040" indent="-285120">
              <a:lnSpc>
                <a:spcPct val="100000"/>
              </a:lnSpc>
              <a:buClr>
                <a:srgbClr val="000000"/>
              </a:buClr>
              <a:buFont typeface="Wingdings" charset="2"/>
              <a:buChar char=""/>
            </a:pPr>
            <a:r>
              <a:rPr b="0" lang="en-IN" sz="2000" spc="-1" strike="noStrike">
                <a:solidFill>
                  <a:srgbClr val="000000"/>
                </a:solidFill>
                <a:uFill>
                  <a:solidFill>
                    <a:srgbClr val="ffffff"/>
                  </a:solidFill>
                </a:uFill>
                <a:latin typeface="Calibri"/>
                <a:ea typeface="ＭＳ Ｐゴシック"/>
              </a:rPr>
              <a:t>Identify the principal system objects;</a:t>
            </a:r>
            <a:endParaRPr b="0" lang="en-IN" sz="1800" spc="-1" strike="noStrike">
              <a:solidFill>
                <a:srgbClr val="000000"/>
              </a:solidFill>
              <a:uFill>
                <a:solidFill>
                  <a:srgbClr val="ffffff"/>
                </a:solidFill>
              </a:uFill>
              <a:latin typeface="Arial"/>
            </a:endParaRPr>
          </a:p>
          <a:p>
            <a:pPr lvl="1" marL="743040" indent="-285120">
              <a:lnSpc>
                <a:spcPct val="100000"/>
              </a:lnSpc>
              <a:buClr>
                <a:srgbClr val="000000"/>
              </a:buClr>
              <a:buFont typeface="Wingdings" charset="2"/>
              <a:buChar char=""/>
            </a:pPr>
            <a:r>
              <a:rPr b="0" lang="en-IN" sz="2000" spc="-1" strike="noStrike">
                <a:solidFill>
                  <a:srgbClr val="000000"/>
                </a:solidFill>
                <a:uFill>
                  <a:solidFill>
                    <a:srgbClr val="ffffff"/>
                  </a:solidFill>
                </a:uFill>
                <a:latin typeface="Calibri"/>
                <a:ea typeface="ＭＳ Ｐゴシック"/>
              </a:rPr>
              <a:t>Develop design models;</a:t>
            </a:r>
            <a:endParaRPr b="0" lang="en-IN" sz="1800" spc="-1" strike="noStrike">
              <a:solidFill>
                <a:srgbClr val="000000"/>
              </a:solidFill>
              <a:uFill>
                <a:solidFill>
                  <a:srgbClr val="ffffff"/>
                </a:solidFill>
              </a:uFill>
              <a:latin typeface="Arial"/>
            </a:endParaRPr>
          </a:p>
          <a:p>
            <a:pPr lvl="1" marL="743040" indent="-285120">
              <a:lnSpc>
                <a:spcPct val="100000"/>
              </a:lnSpc>
              <a:buClr>
                <a:srgbClr val="000000"/>
              </a:buClr>
              <a:buFont typeface="Wingdings" charset="2"/>
              <a:buChar char=""/>
            </a:pPr>
            <a:r>
              <a:rPr b="0" lang="en-IN" sz="2000" spc="-1" strike="noStrike">
                <a:solidFill>
                  <a:srgbClr val="000000"/>
                </a:solidFill>
                <a:uFill>
                  <a:solidFill>
                    <a:srgbClr val="ffffff"/>
                  </a:solidFill>
                </a:uFill>
                <a:latin typeface="Calibri"/>
                <a:ea typeface="ＭＳ Ｐゴシック"/>
              </a:rPr>
              <a:t>Specify object interfaces.</a:t>
            </a:r>
            <a:endParaRPr b="0" lang="en-IN" sz="1800" spc="-1" strike="noStrike">
              <a:solidFill>
                <a:srgbClr val="000000"/>
              </a:solidFill>
              <a:uFill>
                <a:solidFill>
                  <a:srgbClr val="ffffff"/>
                </a:solidFill>
              </a:uFill>
              <a:latin typeface="Arial"/>
            </a:endParaRPr>
          </a:p>
          <a:p>
            <a:pPr marL="343080" indent="-342360">
              <a:lnSpc>
                <a:spcPct val="100000"/>
              </a:lnSpc>
              <a:buClr>
                <a:srgbClr val="000000"/>
              </a:buClr>
              <a:buFont typeface="Wingdings" charset="2"/>
              <a:buChar char=""/>
            </a:pPr>
            <a:r>
              <a:rPr b="0" lang="en-IN" sz="2400" spc="-1" strike="noStrike">
                <a:solidFill>
                  <a:srgbClr val="000000"/>
                </a:solidFill>
                <a:uFill>
                  <a:solidFill>
                    <a:srgbClr val="ffffff"/>
                  </a:solidFill>
                </a:uFill>
                <a:latin typeface="Calibri"/>
                <a:ea typeface="ＭＳ Ｐゴシック"/>
              </a:rPr>
              <a:t>Process illustrated here using a design for a wilderness weather station.</a:t>
            </a:r>
            <a:endParaRPr b="0" lang="en-IN" sz="1800" spc="-1" strike="noStrike">
              <a:solidFill>
                <a:srgbClr val="000000"/>
              </a:solidFill>
              <a:uFill>
                <a:solidFill>
                  <a:srgbClr val="ffffff"/>
                </a:solidFill>
              </a:uFill>
              <a:latin typeface="Arial"/>
            </a:endParaRPr>
          </a:p>
        </p:txBody>
      </p:sp>
      <p:sp>
        <p:nvSpPr>
          <p:cNvPr id="98"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74DF29F-62D8-46A2-B9E4-CEFD14947D2D}"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99"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7 Design and implementation</a:t>
            </a: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System context and interactions</a:t>
            </a:r>
            <a:endParaRPr b="0" lang="en-IN" sz="1800" spc="-1" strike="noStrike">
              <a:solidFill>
                <a:srgbClr val="000000"/>
              </a:solidFill>
              <a:uFill>
                <a:solidFill>
                  <a:srgbClr val="ffffff"/>
                </a:solidFill>
              </a:uFill>
              <a:latin typeface="Arial"/>
            </a:endParaRPr>
          </a:p>
        </p:txBody>
      </p:sp>
      <p:sp>
        <p:nvSpPr>
          <p:cNvPr id="101"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Understanding  the relationships between the software that is being designed and its external environment is essential for deciding how to provide the required system functionality and how to structure the system to communicate with its environment. </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Understanding of the context also lets you establish the boundaries of the system. Setting the system boundaries helps you decide what features are implemented in the system being designed and what features are in other associated systems. </a:t>
            </a:r>
            <a:endParaRPr b="0" lang="en-IN" sz="1800" spc="-1" strike="noStrike">
              <a:solidFill>
                <a:srgbClr val="000000"/>
              </a:solidFill>
              <a:uFill>
                <a:solidFill>
                  <a:srgbClr val="ffffff"/>
                </a:solidFill>
              </a:uFill>
              <a:latin typeface="Arial"/>
            </a:endParaRPr>
          </a:p>
        </p:txBody>
      </p:sp>
      <p:sp>
        <p:nvSpPr>
          <p:cNvPr id="102"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3AFD78B-806B-4609-ADDA-43D162E21818}"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103"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7 Design and implementation</a:t>
            </a:r>
            <a:endParaRPr b="0"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Context and interaction models</a:t>
            </a:r>
            <a:endParaRPr b="0" lang="en-IN" sz="1800" spc="-1" strike="noStrike">
              <a:solidFill>
                <a:srgbClr val="000000"/>
              </a:solidFill>
              <a:uFill>
                <a:solidFill>
                  <a:srgbClr val="ffffff"/>
                </a:solidFill>
              </a:uFill>
              <a:latin typeface="Arial"/>
            </a:endParaRPr>
          </a:p>
        </p:txBody>
      </p:sp>
      <p:sp>
        <p:nvSpPr>
          <p:cNvPr id="10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A system context model is a structural model that demonstrates the other systems in the environment of the system being developed.</a:t>
            </a:r>
            <a:endParaRPr b="0" lang="en-IN" sz="1800" spc="-1" strike="noStrike">
              <a:solidFill>
                <a:srgbClr val="000000"/>
              </a:solidFill>
              <a:uFill>
                <a:solidFill>
                  <a:srgbClr val="ffffff"/>
                </a:solidFill>
              </a:uFill>
              <a:latin typeface="Arial"/>
            </a:endParaRPr>
          </a:p>
          <a:p>
            <a:pPr marL="343080" indent="-342360">
              <a:lnSpc>
                <a:spcPct val="100000"/>
              </a:lnSpc>
              <a:buClr>
                <a:srgbClr val="46424d"/>
              </a:buClr>
              <a:buFont typeface="Wingdings" charset="2"/>
              <a:buChar char=""/>
            </a:pPr>
            <a:r>
              <a:rPr b="0" lang="en-IN" sz="2400" spc="-1" strike="noStrike">
                <a:solidFill>
                  <a:srgbClr val="46424d"/>
                </a:solidFill>
                <a:uFill>
                  <a:solidFill>
                    <a:srgbClr val="ffffff"/>
                  </a:solidFill>
                </a:uFill>
                <a:latin typeface="Arial"/>
                <a:ea typeface="ＭＳ Ｐゴシック"/>
              </a:rPr>
              <a:t>An interaction model is a dynamic model that shows how the system interacts with its environment as it is used.</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06"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F98C338-50EF-4FD9-8994-904CE0DD3E23}"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107" name="CustomShape 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7 Design and implementation</a:t>
            </a:r>
            <a:endParaRPr b="0" lang="en-IN"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457200" y="274680"/>
            <a:ext cx="729252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46424d"/>
                </a:solidFill>
                <a:uFill>
                  <a:solidFill>
                    <a:srgbClr val="ffffff"/>
                  </a:solidFill>
                </a:uFill>
                <a:latin typeface="Arial"/>
                <a:ea typeface="ＭＳ Ｐゴシック"/>
              </a:rPr>
              <a:t>System context for the weather station </a:t>
            </a:r>
            <a:endParaRPr b="0" lang="en-IN" sz="1800" spc="-1" strike="noStrike">
              <a:solidFill>
                <a:srgbClr val="000000"/>
              </a:solidFill>
              <a:uFill>
                <a:solidFill>
                  <a:srgbClr val="ffffff"/>
                </a:solidFill>
              </a:uFill>
              <a:latin typeface="Arial"/>
            </a:endParaRPr>
          </a:p>
        </p:txBody>
      </p:sp>
      <p:pic>
        <p:nvPicPr>
          <p:cNvPr id="109" name="Content Placeholder 3" descr=""/>
          <p:cNvPicPr/>
          <p:nvPr/>
        </p:nvPicPr>
        <p:blipFill>
          <a:blip r:embed="rId1"/>
          <a:srcRect l="-3571" t="0" r="-3571" b="0"/>
          <a:stretch/>
        </p:blipFill>
        <p:spPr>
          <a:xfrm>
            <a:off x="1612800" y="2172240"/>
            <a:ext cx="5628600" cy="3095280"/>
          </a:xfrm>
          <a:prstGeom prst="rect">
            <a:avLst/>
          </a:prstGeom>
          <a:ln>
            <a:noFill/>
          </a:ln>
        </p:spPr>
      </p:pic>
      <p:sp>
        <p:nvSpPr>
          <p:cNvPr id="110"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2C328EB-3787-4D46-8D17-8279E3E8EEC1}" type="slidenum">
              <a:rPr b="0" lang="en-IN" sz="1200" spc="-1" strike="noStrike">
                <a:solidFill>
                  <a:srgbClr val="8b8b8b"/>
                </a:solidFill>
                <a:uFill>
                  <a:solidFill>
                    <a:srgbClr val="ffffff"/>
                  </a:solidFill>
                </a:uFill>
                <a:latin typeface="Calibri"/>
              </a:rPr>
              <a:t>&lt;number&gt;</a:t>
            </a:fld>
            <a:endParaRPr b="0" lang="en-IN" sz="1800" spc="-1" strike="noStrike">
              <a:solidFill>
                <a:srgbClr val="000000"/>
              </a:solidFill>
              <a:uFill>
                <a:solidFill>
                  <a:srgbClr val="ffffff"/>
                </a:solidFill>
              </a:uFill>
              <a:latin typeface="Arial"/>
            </a:endParaRPr>
          </a:p>
        </p:txBody>
      </p:sp>
      <p:sp>
        <p:nvSpPr>
          <p:cNvPr id="111" name="CustomShape 3"/>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rPr>
              <a:t>Chapter 7 Design and implementation</a:t>
            </a:r>
            <a:endParaRPr b="0" lang="en-IN"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SE9.thmx</Template>
  <TotalTime>205</TotalTime>
  <Application>LibreOffice/5.1.6.2$Linux_X86_64 LibreOffice_project/10m0$Build-2</Application>
  <Words>4201</Words>
  <Paragraphs>365</Paragraphs>
  <Company>St Andrews University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2010-01-21T17:21:03Z</dcterms:created>
  <dc:creator>Ian Sommerville</dc:creator>
  <dc:description/>
  <dc:language>en-IN</dc:language>
  <cp:lastModifiedBy/>
  <dcterms:modified xsi:type="dcterms:W3CDTF">2021-11-25T08:58:48Z</dcterms:modified>
  <cp:revision>13</cp:revision>
  <dc:subject/>
  <dc:title>Figures – Chapter 7</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St Andrews University</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3</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56</vt:i4>
  </property>
</Properties>
</file>