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1735560" y="1599840"/>
            <a:ext cx="5671800" cy="4525560"/>
          </a:xfrm>
          <a:prstGeom prst="rect">
            <a:avLst/>
          </a:prstGeom>
          <a:ln>
            <a:noFill/>
          </a:ln>
        </p:spPr>
      </p:pic>
      <p:pic>
        <p:nvPicPr>
          <p:cNvPr id="40"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4680"/>
            <a:ext cx="729288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6"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9"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80" name="" descr=""/>
          <p:cNvPicPr/>
          <p:nvPr/>
        </p:nvPicPr>
        <p:blipFill>
          <a:blip r:embed="rId2"/>
          <a:stretch/>
        </p:blipFill>
        <p:spPr>
          <a:xfrm>
            <a:off x="1735560" y="1599840"/>
            <a:ext cx="5671800" cy="4525560"/>
          </a:xfrm>
          <a:prstGeom prst="rect">
            <a:avLst/>
          </a:prstGeom>
          <a:ln>
            <a:noFill/>
          </a:ln>
        </p:spPr>
      </p:pic>
      <p:pic>
        <p:nvPicPr>
          <p:cNvPr id="81"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29288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400" cy="114264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685800" y="2130480"/>
            <a:ext cx="7772040" cy="146952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b="0" lang="en-US" sz="1800" spc="-1" strike="noStrike">
              <a:solidFill>
                <a:srgbClr val="000000"/>
              </a:solidFill>
              <a:uFill>
                <a:solidFill>
                  <a:srgbClr val="ffffff"/>
                </a:solidFill>
              </a:uFill>
              <a:latin typeface="Calibri"/>
            </a:endParaRPr>
          </a:p>
        </p:txBody>
      </p:sp>
      <p:sp>
        <p:nvSpPr>
          <p:cNvPr id="3"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30/11/21</a:t>
            </a:r>
            <a:endParaRPr b="0" lang="en-IN" sz="1400" spc="-1" strike="noStrike">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BE2B8EFD-DD1F-4F88-B095-2D520EC1FADC}" type="slidenum">
              <a:rPr b="0" lang="en-IN" sz="1200" spc="-1" strike="noStrike">
                <a:solidFill>
                  <a:srgbClr val="8b8b8b"/>
                </a:solidFill>
                <a:uFill>
                  <a:solidFill>
                    <a:srgbClr val="ffffff"/>
                  </a:solidFill>
                </a:uFill>
                <a:latin typeface="Calibri"/>
              </a:rPr>
              <a:t>57</a:t>
            </a:fld>
            <a:endParaRPr b="0" lang="en-IN" sz="1400" spc="-1" strike="noStrike">
              <a:solidFill>
                <a:srgbClr val="000000"/>
              </a:solidFill>
              <a:uFill>
                <a:solidFill>
                  <a:srgbClr val="ffffff"/>
                </a:solidFill>
              </a:uFill>
              <a:latin typeface="Times New Roman"/>
            </a:endParaRPr>
          </a:p>
        </p:txBody>
      </p:sp>
      <p:sp>
        <p:nvSpPr>
          <p:cNvPr id="6"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6" descr=""/>
          <p:cNvPicPr/>
          <p:nvPr/>
        </p:nvPicPr>
        <p:blipFill>
          <a:blip r:embed="rId2"/>
          <a:stretch/>
        </p:blipFill>
        <p:spPr>
          <a:xfrm>
            <a:off x="7750440" y="287280"/>
            <a:ext cx="923400" cy="1142640"/>
          </a:xfrm>
          <a:prstGeom prst="rect">
            <a:avLst/>
          </a:prstGeom>
          <a:ln>
            <a:noFill/>
          </a:ln>
        </p:spPr>
      </p:pic>
      <p:sp>
        <p:nvSpPr>
          <p:cNvPr id="42"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3" name="PlaceHolder 2"/>
          <p:cNvSpPr>
            <a:spLocks noGrp="1"/>
          </p:cNvSpPr>
          <p:nvPr>
            <p:ph type="title"/>
          </p:nvPr>
        </p:nvSpPr>
        <p:spPr>
          <a:xfrm>
            <a:off x="457200" y="274680"/>
            <a:ext cx="7292880" cy="114264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b="0" lang="en-US" sz="1800" spc="-1" strike="noStrike">
              <a:solidFill>
                <a:srgbClr val="000000"/>
              </a:solidFill>
              <a:uFill>
                <a:solidFill>
                  <a:srgbClr val="ffffff"/>
                </a:solidFill>
              </a:uFill>
              <a:latin typeface="Calibri"/>
            </a:endParaRPr>
          </a:p>
        </p:txBody>
      </p:sp>
      <p:sp>
        <p:nvSpPr>
          <p:cNvPr id="44" name="PlaceHolder 3"/>
          <p:cNvSpPr>
            <a:spLocks noGrp="1"/>
          </p:cNvSpPr>
          <p:nvPr>
            <p:ph type="body"/>
          </p:nvPr>
        </p:nvSpPr>
        <p:spPr>
          <a:xfrm>
            <a:off x="457200" y="1600200"/>
            <a:ext cx="8229240" cy="452556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46424d"/>
                </a:solidFill>
                <a:uFill>
                  <a:solidFill>
                    <a:srgbClr val="ffffff"/>
                  </a:solidFill>
                </a:uFill>
                <a:latin typeface="Arial"/>
                <a:ea typeface="ＭＳ Ｐゴシック"/>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46424d"/>
                </a:solidFill>
                <a:uFill>
                  <a:solidFill>
                    <a:srgbClr val="ffffff"/>
                  </a:solidFill>
                </a:uFill>
                <a:latin typeface="Arial"/>
                <a:ea typeface="ＭＳ Ｐゴシック"/>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Sixth Outline Level</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Seventh Outline LevelClick to edit Master text styles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Third level</a:t>
            </a:r>
            <a:endParaRPr b="0" lang="en-US" sz="2400" spc="-1" strike="noStrike">
              <a:solidFill>
                <a:srgbClr val="000000"/>
              </a:solidFill>
              <a:uFill>
                <a:solidFill>
                  <a:srgbClr val="ffffff"/>
                </a:solidFill>
              </a:uFill>
              <a:latin typeface="Calibri"/>
            </a:endParaRPr>
          </a:p>
          <a:p>
            <a:pPr lvl="3" marL="16002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Fourth level</a:t>
            </a:r>
            <a:endParaRPr b="0" lang="en-US" sz="2400" spc="-1" strike="noStrike">
              <a:solidFill>
                <a:srgbClr val="000000"/>
              </a:solidFill>
              <a:uFill>
                <a:solidFill>
                  <a:srgbClr val="ffffff"/>
                </a:solidFill>
              </a:uFill>
              <a:latin typeface="Calibri"/>
            </a:endParaRPr>
          </a:p>
          <a:p>
            <a:pPr lvl="4" marL="20574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Fifth level</a:t>
            </a:r>
            <a:endParaRPr b="0" lang="en-US" sz="2400" spc="-1" strike="noStrike">
              <a:solidFill>
                <a:srgbClr val="000000"/>
              </a:solidFill>
              <a:uFill>
                <a:solidFill>
                  <a:srgbClr val="ffffff"/>
                </a:solidFill>
              </a:uFill>
              <a:latin typeface="Calibri"/>
            </a:endParaRPr>
          </a:p>
        </p:txBody>
      </p:sp>
      <p:sp>
        <p:nvSpPr>
          <p:cNvPr id="45" name="PlaceHolder 4"/>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30/11/21</a:t>
            </a:r>
            <a:endParaRPr b="0" lang="en-IN" sz="1400" spc="-1" strike="noStrike">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9D5C4660-8F4D-48FC-AA5D-5488CBE111CC}"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8 – Software Testing</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1</a:t>
            </a:r>
            <a:endParaRPr b="0" lang="en-IN" sz="3200" spc="-1" strike="noStrike">
              <a:solidFill>
                <a:srgbClr val="000000"/>
              </a:solidFill>
              <a:uFill>
                <a:solidFill>
                  <a:srgbClr val="ffffff"/>
                </a:solidFill>
              </a:uFill>
              <a:latin typeface="Arial"/>
            </a:endParaRPr>
          </a:p>
        </p:txBody>
      </p:sp>
      <p:sp>
        <p:nvSpPr>
          <p:cNvPr id="84" name="TextShape 3"/>
          <p:cNvSpPr txBox="1"/>
          <p:nvPr/>
        </p:nvSpPr>
        <p:spPr>
          <a:xfrm>
            <a:off x="6553080" y="6356520"/>
            <a:ext cx="2133360" cy="364680"/>
          </a:xfrm>
          <a:prstGeom prst="rect">
            <a:avLst/>
          </a:prstGeom>
          <a:noFill/>
          <a:ln>
            <a:noFill/>
          </a:ln>
        </p:spPr>
        <p:txBody>
          <a:bodyPr anchor="ctr"/>
          <a:p>
            <a:pPr algn="r">
              <a:lnSpc>
                <a:spcPct val="100000"/>
              </a:lnSpc>
            </a:pPr>
            <a:fld id="{D056449D-9BC3-49ED-877E-10AC2A39FCBF}"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8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Inspections and testing </a:t>
            </a:r>
            <a:endParaRPr b="0" lang="en-US" sz="1800" spc="-1" strike="noStrike">
              <a:solidFill>
                <a:srgbClr val="000000"/>
              </a:solidFill>
              <a:uFill>
                <a:solidFill>
                  <a:srgbClr val="ffffff"/>
                </a:solidFill>
              </a:uFill>
              <a:latin typeface="Calibri"/>
            </a:endParaRPr>
          </a:p>
        </p:txBody>
      </p:sp>
      <p:pic>
        <p:nvPicPr>
          <p:cNvPr id="119" name="Content Placeholder 3" descr=""/>
          <p:cNvPicPr/>
          <p:nvPr/>
        </p:nvPicPr>
        <p:blipFill>
          <a:blip r:embed="rId1"/>
          <a:srcRect l="0" t="-15593" r="0" b="-15593"/>
          <a:stretch/>
        </p:blipFill>
        <p:spPr>
          <a:xfrm>
            <a:off x="688320" y="1748880"/>
            <a:ext cx="7873920" cy="4330080"/>
          </a:xfrm>
          <a:prstGeom prst="rect">
            <a:avLst/>
          </a:prstGeom>
          <a:ln>
            <a:noFill/>
          </a:ln>
        </p:spPr>
      </p:pic>
      <p:sp>
        <p:nvSpPr>
          <p:cNvPr id="120" name="TextShape 2"/>
          <p:cNvSpPr txBox="1"/>
          <p:nvPr/>
        </p:nvSpPr>
        <p:spPr>
          <a:xfrm>
            <a:off x="6553080" y="6356520"/>
            <a:ext cx="2133360" cy="364680"/>
          </a:xfrm>
          <a:prstGeom prst="rect">
            <a:avLst/>
          </a:prstGeom>
          <a:noFill/>
          <a:ln>
            <a:noFill/>
          </a:ln>
        </p:spPr>
        <p:txBody>
          <a:bodyPr anchor="ctr"/>
          <a:p>
            <a:pPr algn="r">
              <a:lnSpc>
                <a:spcPct val="100000"/>
              </a:lnSpc>
            </a:pPr>
            <a:fld id="{FF76052D-B351-415D-843D-13C088C9A42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1"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inspections</a:t>
            </a:r>
            <a:endParaRPr b="0" lang="en-US" sz="1800" spc="-1" strike="noStrike">
              <a:solidFill>
                <a:srgbClr val="000000"/>
              </a:solidFill>
              <a:uFill>
                <a:solidFill>
                  <a:srgbClr val="ffffff"/>
                </a:solidFill>
              </a:uFill>
              <a:latin typeface="Calibri"/>
            </a:endParaRPr>
          </a:p>
        </p:txBody>
      </p:sp>
      <p:sp>
        <p:nvSpPr>
          <p:cNvPr id="12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These involve people examining the source representation with the aim of discovering anomalies and defects.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Inspections not require execution of a system so may be used before implementation.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They may be applied to any representation of the system (requirements, design,configuration data, test data, etc.).</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They have been shown to be an effective technique for discovering program errors.</a:t>
            </a:r>
            <a:endParaRPr b="0" lang="en-US" sz="3200" spc="-1" strike="noStrike">
              <a:solidFill>
                <a:srgbClr val="000000"/>
              </a:solidFill>
              <a:uFill>
                <a:solidFill>
                  <a:srgbClr val="ffffff"/>
                </a:solidFill>
              </a:uFill>
              <a:latin typeface="Calibri"/>
            </a:endParaRPr>
          </a:p>
        </p:txBody>
      </p:sp>
      <p:sp>
        <p:nvSpPr>
          <p:cNvPr id="124" name="TextShape 3"/>
          <p:cNvSpPr txBox="1"/>
          <p:nvPr/>
        </p:nvSpPr>
        <p:spPr>
          <a:xfrm>
            <a:off x="6553080" y="6356520"/>
            <a:ext cx="2133360" cy="364680"/>
          </a:xfrm>
          <a:prstGeom prst="rect">
            <a:avLst/>
          </a:prstGeom>
          <a:noFill/>
          <a:ln>
            <a:noFill/>
          </a:ln>
        </p:spPr>
        <p:txBody>
          <a:bodyPr anchor="ctr"/>
          <a:p>
            <a:pPr algn="r">
              <a:lnSpc>
                <a:spcPct val="100000"/>
              </a:lnSpc>
            </a:pPr>
            <a:fld id="{621E82DA-9BB4-48B4-AB64-185299972E7D}"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Advantages of inspections</a:t>
            </a:r>
            <a:endParaRPr b="0" lang="en-US" sz="1800" spc="-1" strike="noStrike">
              <a:solidFill>
                <a:srgbClr val="000000"/>
              </a:solidFill>
              <a:uFill>
                <a:solidFill>
                  <a:srgbClr val="ffffff"/>
                </a:solidFill>
              </a:uFill>
              <a:latin typeface="Calibri"/>
            </a:endParaRPr>
          </a:p>
        </p:txBody>
      </p:sp>
      <p:sp>
        <p:nvSpPr>
          <p:cNvPr id="12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During testing, errors can mask (hide) other errors. Because inspection is a static process, you don’t have to be concerned with interactions between errors.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Incomplete versions of a system can be inspected without additional costs. If a program is incomplete, then you need to develop specialized test harnesses to test the parts that are available.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As well as searching for program defects, an inspection can also consider broader quality attributes of a program, such as compliance with standards, portability and maintainability. </a:t>
            </a:r>
            <a:endParaRPr b="0" lang="en-US" sz="3200" spc="-1" strike="noStrike">
              <a:solidFill>
                <a:srgbClr val="000000"/>
              </a:solidFill>
              <a:uFill>
                <a:solidFill>
                  <a:srgbClr val="ffffff"/>
                </a:solidFill>
              </a:uFill>
              <a:latin typeface="Calibri"/>
            </a:endParaRPr>
          </a:p>
        </p:txBody>
      </p:sp>
      <p:sp>
        <p:nvSpPr>
          <p:cNvPr id="128"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29" name="TextShape 4"/>
          <p:cNvSpPr txBox="1"/>
          <p:nvPr/>
        </p:nvSpPr>
        <p:spPr>
          <a:xfrm>
            <a:off x="6553080" y="6356520"/>
            <a:ext cx="2133360" cy="364680"/>
          </a:xfrm>
          <a:prstGeom prst="rect">
            <a:avLst/>
          </a:prstGeom>
          <a:noFill/>
          <a:ln>
            <a:noFill/>
          </a:ln>
        </p:spPr>
        <p:txBody>
          <a:bodyPr anchor="ctr"/>
          <a:p>
            <a:pPr algn="r">
              <a:lnSpc>
                <a:spcPct val="100000"/>
              </a:lnSpc>
            </a:pPr>
            <a:fld id="{FD02F194-90BD-4C10-9070-67DFB567656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Inspections and testing</a:t>
            </a:r>
            <a:endParaRPr b="0" lang="en-US" sz="1800" spc="-1" strike="noStrike">
              <a:solidFill>
                <a:srgbClr val="000000"/>
              </a:solidFill>
              <a:uFill>
                <a:solidFill>
                  <a:srgbClr val="ffffff"/>
                </a:solidFill>
              </a:uFill>
              <a:latin typeface="Calibri"/>
            </a:endParaRPr>
          </a:p>
        </p:txBody>
      </p:sp>
      <p:sp>
        <p:nvSpPr>
          <p:cNvPr id="13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Inspections and testing are complementary and not opposing verification techniques.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Both should be used during the V &amp; V process.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Inspections can check conformance with a specification but not conformance with the customer’s real requirements.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Inspections cannot check non-functional characteristics such as performance, usability, etc.</a:t>
            </a:r>
            <a:endParaRPr b="0" lang="en-US" sz="3200" spc="-1" strike="noStrike">
              <a:solidFill>
                <a:srgbClr val="000000"/>
              </a:solidFill>
              <a:uFill>
                <a:solidFill>
                  <a:srgbClr val="ffffff"/>
                </a:solidFill>
              </a:uFill>
              <a:latin typeface="Calibri"/>
            </a:endParaRPr>
          </a:p>
        </p:txBody>
      </p:sp>
      <p:sp>
        <p:nvSpPr>
          <p:cNvPr id="132" name="TextShape 3"/>
          <p:cNvSpPr txBox="1"/>
          <p:nvPr/>
        </p:nvSpPr>
        <p:spPr>
          <a:xfrm>
            <a:off x="6553080" y="6356520"/>
            <a:ext cx="2133360" cy="364680"/>
          </a:xfrm>
          <a:prstGeom prst="rect">
            <a:avLst/>
          </a:prstGeom>
          <a:noFill/>
          <a:ln>
            <a:noFill/>
          </a:ln>
        </p:spPr>
        <p:txBody>
          <a:bodyPr anchor="ctr"/>
          <a:p>
            <a:pPr algn="r">
              <a:lnSpc>
                <a:spcPct val="100000"/>
              </a:lnSpc>
            </a:pPr>
            <a:fld id="{708A6A58-4D1B-4534-9BE4-B0A12C45FC4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3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model of the software testing process </a:t>
            </a:r>
            <a:endParaRPr b="0" lang="en-US" sz="1800" spc="-1" strike="noStrike">
              <a:solidFill>
                <a:srgbClr val="000000"/>
              </a:solidFill>
              <a:uFill>
                <a:solidFill>
                  <a:srgbClr val="ffffff"/>
                </a:solidFill>
              </a:uFill>
              <a:latin typeface="Calibri"/>
            </a:endParaRPr>
          </a:p>
        </p:txBody>
      </p:sp>
      <p:pic>
        <p:nvPicPr>
          <p:cNvPr id="135" name="Content Placeholder 3" descr=""/>
          <p:cNvPicPr/>
          <p:nvPr/>
        </p:nvPicPr>
        <p:blipFill>
          <a:blip r:embed="rId1"/>
          <a:srcRect l="0" t="-81013" r="0" b="-81013"/>
          <a:stretch/>
        </p:blipFill>
        <p:spPr>
          <a:xfrm>
            <a:off x="457200" y="1600200"/>
            <a:ext cx="8229240" cy="4525560"/>
          </a:xfrm>
          <a:prstGeom prst="rect">
            <a:avLst/>
          </a:prstGeom>
          <a:ln>
            <a:noFill/>
          </a:ln>
        </p:spPr>
      </p:pic>
      <p:sp>
        <p:nvSpPr>
          <p:cNvPr id="136" name="TextShape 2"/>
          <p:cNvSpPr txBox="1"/>
          <p:nvPr/>
        </p:nvSpPr>
        <p:spPr>
          <a:xfrm>
            <a:off x="6553080" y="6356520"/>
            <a:ext cx="2133360" cy="364680"/>
          </a:xfrm>
          <a:prstGeom prst="rect">
            <a:avLst/>
          </a:prstGeom>
          <a:noFill/>
          <a:ln>
            <a:noFill/>
          </a:ln>
        </p:spPr>
        <p:txBody>
          <a:bodyPr anchor="ctr"/>
          <a:p>
            <a:pPr algn="r">
              <a:lnSpc>
                <a:spcPct val="100000"/>
              </a:lnSpc>
            </a:pPr>
            <a:fld id="{72E0D87F-ACEA-4E89-B46C-732BDCBCA790}"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3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Stages of testing</a:t>
            </a:r>
            <a:endParaRPr b="0" lang="en-US" sz="1800" spc="-1" strike="noStrike">
              <a:solidFill>
                <a:srgbClr val="000000"/>
              </a:solidFill>
              <a:uFill>
                <a:solidFill>
                  <a:srgbClr val="ffffff"/>
                </a:solidFill>
              </a:uFill>
              <a:latin typeface="Calibri"/>
            </a:endParaRPr>
          </a:p>
        </p:txBody>
      </p:sp>
      <p:sp>
        <p:nvSpPr>
          <p:cNvPr id="13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Development testing, where the system is tested during development to discover bugs and defects.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Release testing, where a separate testing team test a complete version of the system before it is released to users.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User testing, where users or potential users of a system test the system in their own environment.</a:t>
            </a:r>
            <a:endParaRPr b="0" lang="en-US" sz="3200" spc="-1" strike="noStrike">
              <a:solidFill>
                <a:srgbClr val="000000"/>
              </a:solidFill>
              <a:uFill>
                <a:solidFill>
                  <a:srgbClr val="ffffff"/>
                </a:solidFill>
              </a:uFill>
              <a:latin typeface="Calibri"/>
            </a:endParaRPr>
          </a:p>
        </p:txBody>
      </p:sp>
      <p:sp>
        <p:nvSpPr>
          <p:cNvPr id="140"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41" name="TextShape 4"/>
          <p:cNvSpPr txBox="1"/>
          <p:nvPr/>
        </p:nvSpPr>
        <p:spPr>
          <a:xfrm>
            <a:off x="6553080" y="6356520"/>
            <a:ext cx="2133360" cy="364680"/>
          </a:xfrm>
          <a:prstGeom prst="rect">
            <a:avLst/>
          </a:prstGeom>
          <a:noFill/>
          <a:ln>
            <a:noFill/>
          </a:ln>
        </p:spPr>
        <p:txBody>
          <a:bodyPr anchor="ctr"/>
          <a:p>
            <a:pPr algn="r">
              <a:lnSpc>
                <a:spcPct val="100000"/>
              </a:lnSpc>
            </a:pPr>
            <a:fld id="{EF5A4B7D-EDC3-46A9-A2B3-EC53CDE6040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Development testing</a:t>
            </a:r>
            <a:endParaRPr b="0" lang="en-US" sz="1800" spc="-1" strike="noStrike">
              <a:solidFill>
                <a:srgbClr val="000000"/>
              </a:solidFill>
              <a:uFill>
                <a:solidFill>
                  <a:srgbClr val="ffffff"/>
                </a:solidFill>
              </a:uFill>
              <a:latin typeface="Calibri"/>
            </a:endParaRPr>
          </a:p>
        </p:txBody>
      </p:sp>
      <p:sp>
        <p:nvSpPr>
          <p:cNvPr id="14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Development testing includes all testing activities that are carried out by the team developing the system.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Unit testing, where individual program units or object classes are tested. Unit testing should focus on testing the functionality of objects or methods.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Component testing, where several individual units are integrated to create composite components. Component testing should focus on testing component interfaces.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System testing, where some or all of the components in a system are integrated and the system is tested as a whole. System testing should focus on testing component interactions.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44"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45" name="TextShape 4"/>
          <p:cNvSpPr txBox="1"/>
          <p:nvPr/>
        </p:nvSpPr>
        <p:spPr>
          <a:xfrm>
            <a:off x="6553080" y="6356520"/>
            <a:ext cx="2133360" cy="364680"/>
          </a:xfrm>
          <a:prstGeom prst="rect">
            <a:avLst/>
          </a:prstGeom>
          <a:noFill/>
          <a:ln>
            <a:noFill/>
          </a:ln>
        </p:spPr>
        <p:txBody>
          <a:bodyPr anchor="ctr"/>
          <a:p>
            <a:pPr algn="r">
              <a:lnSpc>
                <a:spcPct val="100000"/>
              </a:lnSpc>
            </a:pPr>
            <a:fld id="{915EBD65-3D50-4107-B876-7110BF86435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Unit testing</a:t>
            </a:r>
            <a:endParaRPr b="0" lang="en-US" sz="1800" spc="-1" strike="noStrike">
              <a:solidFill>
                <a:srgbClr val="000000"/>
              </a:solidFill>
              <a:uFill>
                <a:solidFill>
                  <a:srgbClr val="ffffff"/>
                </a:solidFill>
              </a:uFill>
              <a:latin typeface="Calibri"/>
            </a:endParaRPr>
          </a:p>
        </p:txBody>
      </p:sp>
      <p:sp>
        <p:nvSpPr>
          <p:cNvPr id="14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Unit testing is the process of testing individual components in isolation.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It is a defect testing process.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Units may be: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Individual functions or methods within an object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Object classes with several attributes and methods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Composite components with defined interfaces used to access their functionality.</a:t>
            </a:r>
            <a:endParaRPr b="0" lang="en-US" sz="2400" spc="-1" strike="noStrike">
              <a:solidFill>
                <a:srgbClr val="000000"/>
              </a:solidFill>
              <a:uFill>
                <a:solidFill>
                  <a:srgbClr val="ffffff"/>
                </a:solidFill>
              </a:uFill>
              <a:latin typeface="Calibri"/>
            </a:endParaRPr>
          </a:p>
        </p:txBody>
      </p:sp>
      <p:sp>
        <p:nvSpPr>
          <p:cNvPr id="148" name="TextShape 3"/>
          <p:cNvSpPr txBox="1"/>
          <p:nvPr/>
        </p:nvSpPr>
        <p:spPr>
          <a:xfrm>
            <a:off x="6553080" y="6356520"/>
            <a:ext cx="2133360" cy="364680"/>
          </a:xfrm>
          <a:prstGeom prst="rect">
            <a:avLst/>
          </a:prstGeom>
          <a:noFill/>
          <a:ln>
            <a:noFill/>
          </a:ln>
        </p:spPr>
        <p:txBody>
          <a:bodyPr anchor="ctr"/>
          <a:p>
            <a:pPr algn="r">
              <a:lnSpc>
                <a:spcPct val="100000"/>
              </a:lnSpc>
            </a:pPr>
            <a:fld id="{1CB77CEE-705B-46B7-BB8F-72B952D6748D}"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4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Object class testing</a:t>
            </a:r>
            <a:endParaRPr b="0" lang="en-US" sz="1800" spc="-1" strike="noStrike">
              <a:solidFill>
                <a:srgbClr val="000000"/>
              </a:solidFill>
              <a:uFill>
                <a:solidFill>
                  <a:srgbClr val="ffffff"/>
                </a:solidFill>
              </a:uFill>
              <a:latin typeface="Calibri"/>
            </a:endParaRPr>
          </a:p>
        </p:txBody>
      </p:sp>
      <p:sp>
        <p:nvSpPr>
          <p:cNvPr id="15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Complete test coverage of a class involves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Testing all operations associated with an object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Setting and interrogating all object attributes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Exercising the object in all possible states.</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Inheritance makes it more difficult to design object class tests as the information to be tested is not localised.</a:t>
            </a:r>
            <a:endParaRPr b="0" lang="en-US" sz="3200" spc="-1" strike="noStrike">
              <a:solidFill>
                <a:srgbClr val="000000"/>
              </a:solidFill>
              <a:uFill>
                <a:solidFill>
                  <a:srgbClr val="ffffff"/>
                </a:solidFill>
              </a:uFill>
              <a:latin typeface="Calibri"/>
            </a:endParaRPr>
          </a:p>
        </p:txBody>
      </p:sp>
      <p:sp>
        <p:nvSpPr>
          <p:cNvPr id="152" name="TextShape 3"/>
          <p:cNvSpPr txBox="1"/>
          <p:nvPr/>
        </p:nvSpPr>
        <p:spPr>
          <a:xfrm>
            <a:off x="6553080" y="6356520"/>
            <a:ext cx="2133360" cy="364680"/>
          </a:xfrm>
          <a:prstGeom prst="rect">
            <a:avLst/>
          </a:prstGeom>
          <a:noFill/>
          <a:ln>
            <a:noFill/>
          </a:ln>
        </p:spPr>
        <p:txBody>
          <a:bodyPr anchor="ctr"/>
          <a:p>
            <a:pPr algn="r">
              <a:lnSpc>
                <a:spcPct val="100000"/>
              </a:lnSpc>
            </a:pPr>
            <a:fld id="{DAFAA926-AF26-4869-9B4F-71F104645A19}"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5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weather station object interface </a:t>
            </a:r>
            <a:endParaRPr b="0" lang="en-US" sz="1800" spc="-1" strike="noStrike">
              <a:solidFill>
                <a:srgbClr val="000000"/>
              </a:solidFill>
              <a:uFill>
                <a:solidFill>
                  <a:srgbClr val="ffffff"/>
                </a:solidFill>
              </a:uFill>
              <a:latin typeface="Calibri"/>
            </a:endParaRPr>
          </a:p>
        </p:txBody>
      </p:sp>
      <p:pic>
        <p:nvPicPr>
          <p:cNvPr id="155" name="Content Placeholder 3" descr=""/>
          <p:cNvPicPr/>
          <p:nvPr/>
        </p:nvPicPr>
        <p:blipFill>
          <a:blip r:embed="rId1"/>
          <a:srcRect l="-45970" t="0" r="-45970" b="0"/>
          <a:stretch/>
        </p:blipFill>
        <p:spPr>
          <a:xfrm>
            <a:off x="1269360" y="1886400"/>
            <a:ext cx="6773040" cy="3724560"/>
          </a:xfrm>
          <a:prstGeom prst="rect">
            <a:avLst/>
          </a:prstGeom>
          <a:ln>
            <a:noFill/>
          </a:ln>
        </p:spPr>
      </p:pic>
      <p:sp>
        <p:nvSpPr>
          <p:cNvPr id="156" name="TextShape 2"/>
          <p:cNvSpPr txBox="1"/>
          <p:nvPr/>
        </p:nvSpPr>
        <p:spPr>
          <a:xfrm>
            <a:off x="6553080" y="6356520"/>
            <a:ext cx="2133360" cy="364680"/>
          </a:xfrm>
          <a:prstGeom prst="rect">
            <a:avLst/>
          </a:prstGeom>
          <a:noFill/>
          <a:ln>
            <a:noFill/>
          </a:ln>
        </p:spPr>
        <p:txBody>
          <a:bodyPr anchor="ctr"/>
          <a:p>
            <a:pPr algn="r">
              <a:lnSpc>
                <a:spcPct val="100000"/>
              </a:lnSpc>
            </a:pPr>
            <a:fld id="{676BB574-EC6D-4FF8-B532-876FD29AADE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5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Topics covered</a:t>
            </a:r>
            <a:endParaRPr b="0" lang="en-US" sz="1800" spc="-1" strike="noStrike">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Development testing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Test-driven development</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Release testing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User testing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88" name="TextShape 3"/>
          <p:cNvSpPr txBox="1"/>
          <p:nvPr/>
        </p:nvSpPr>
        <p:spPr>
          <a:xfrm>
            <a:off x="6553080" y="6356520"/>
            <a:ext cx="2133360" cy="364680"/>
          </a:xfrm>
          <a:prstGeom prst="rect">
            <a:avLst/>
          </a:prstGeom>
          <a:noFill/>
          <a:ln>
            <a:noFill/>
          </a:ln>
        </p:spPr>
        <p:txBody>
          <a:bodyPr anchor="ctr"/>
          <a:p>
            <a:pPr algn="r">
              <a:lnSpc>
                <a:spcPct val="100000"/>
              </a:lnSpc>
            </a:pPr>
            <a:fld id="{60B4942E-7878-42B7-97B9-3D2A759A2BD5}"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8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Weather station testing</a:t>
            </a:r>
            <a:endParaRPr b="0" lang="en-US" sz="1800" spc="-1" strike="noStrike">
              <a:solidFill>
                <a:srgbClr val="000000"/>
              </a:solidFill>
              <a:uFill>
                <a:solidFill>
                  <a:srgbClr val="ffffff"/>
                </a:solidFill>
              </a:uFill>
              <a:latin typeface="Calibri"/>
            </a:endParaRPr>
          </a:p>
        </p:txBody>
      </p:sp>
      <p:sp>
        <p:nvSpPr>
          <p:cNvPr id="159"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Need to define test cases for reportWeather, calibrate, test, startup and shutdown.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Using a state model, identify sequences of state transitions to be tested and the event sequences to cause these transitions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For example: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Shutdown -&gt; Running-&gt; Shutdown</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Configuring-&gt; Running-&gt; Testing -&gt; Transmitting -&gt; Running</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Running-&gt; Collecting-&gt; Running-&gt; Summarizing -&gt; Transmitting -&gt; Running</a:t>
            </a:r>
            <a:endParaRPr b="0" lang="en-US" sz="24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p:txBody>
      </p:sp>
      <p:sp>
        <p:nvSpPr>
          <p:cNvPr id="160" name="TextShape 3"/>
          <p:cNvSpPr txBox="1"/>
          <p:nvPr/>
        </p:nvSpPr>
        <p:spPr>
          <a:xfrm>
            <a:off x="6553080" y="6356520"/>
            <a:ext cx="2133360" cy="364680"/>
          </a:xfrm>
          <a:prstGeom prst="rect">
            <a:avLst/>
          </a:prstGeom>
          <a:noFill/>
          <a:ln>
            <a:noFill/>
          </a:ln>
        </p:spPr>
        <p:txBody>
          <a:bodyPr anchor="ctr"/>
          <a:p>
            <a:pPr algn="r">
              <a:lnSpc>
                <a:spcPct val="100000"/>
              </a:lnSpc>
            </a:pPr>
            <a:fld id="{4B5E2BC4-7374-40D4-BBA6-272908665C9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6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Automated testing</a:t>
            </a:r>
            <a:endParaRPr b="0" lang="en-US" sz="1800" spc="-1" strike="noStrike">
              <a:solidFill>
                <a:srgbClr val="000000"/>
              </a:solidFill>
              <a:uFill>
                <a:solidFill>
                  <a:srgbClr val="ffffff"/>
                </a:solidFill>
              </a:uFill>
              <a:latin typeface="Calibri"/>
            </a:endParaRPr>
          </a:p>
        </p:txBody>
      </p:sp>
      <p:sp>
        <p:nvSpPr>
          <p:cNvPr id="16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Whenever possible, unit testing should be automated so that tests are run and checked without manual intervention.</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 automated unit testing, you make use of a test automation framework (such as JUnit) to write and run your program tests.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Unit testing frameworks provide generic test classes that you extend to create specific test cases. They can then run all of the tests that you have implemented and report, often through some GUI, on the success of otherwise of the tests. </a:t>
            </a:r>
            <a:endParaRPr b="0" lang="en-US" sz="3200" spc="-1" strike="noStrike">
              <a:solidFill>
                <a:srgbClr val="000000"/>
              </a:solidFill>
              <a:uFill>
                <a:solidFill>
                  <a:srgbClr val="ffffff"/>
                </a:solidFill>
              </a:uFill>
              <a:latin typeface="Calibri"/>
            </a:endParaRPr>
          </a:p>
        </p:txBody>
      </p:sp>
      <p:sp>
        <p:nvSpPr>
          <p:cNvPr id="164"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65" name="TextShape 4"/>
          <p:cNvSpPr txBox="1"/>
          <p:nvPr/>
        </p:nvSpPr>
        <p:spPr>
          <a:xfrm>
            <a:off x="6553080" y="6356520"/>
            <a:ext cx="2133360" cy="364680"/>
          </a:xfrm>
          <a:prstGeom prst="rect">
            <a:avLst/>
          </a:prstGeom>
          <a:noFill/>
          <a:ln>
            <a:noFill/>
          </a:ln>
        </p:spPr>
        <p:txBody>
          <a:bodyPr anchor="ctr"/>
          <a:p>
            <a:pPr algn="r">
              <a:lnSpc>
                <a:spcPct val="100000"/>
              </a:lnSpc>
            </a:pPr>
            <a:fld id="{FC64E7B4-7B34-4354-A5C4-9AA4767B389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Testing strategies</a:t>
            </a:r>
            <a:endParaRPr b="0" lang="en-US" sz="1800" spc="-1" strike="noStrike">
              <a:solidFill>
                <a:srgbClr val="000000"/>
              </a:solidFill>
              <a:uFill>
                <a:solidFill>
                  <a:srgbClr val="ffffff"/>
                </a:solidFill>
              </a:uFill>
              <a:latin typeface="Calibri"/>
            </a:endParaRPr>
          </a:p>
        </p:txBody>
      </p:sp>
      <p:sp>
        <p:nvSpPr>
          <p:cNvPr id="16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Partition testing, where you identify groups of inputs that have common characteristics and should be processed in the same way.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You should choose tests from within each of these groups.</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Guideline-based testing, where you use testing guidelines to choose test cases.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These guidelines reflect previous experience of the kinds of errors that programmers often make when developing components.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68"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69" name="TextShape 4"/>
          <p:cNvSpPr txBox="1"/>
          <p:nvPr/>
        </p:nvSpPr>
        <p:spPr>
          <a:xfrm>
            <a:off x="6553080" y="6356520"/>
            <a:ext cx="2133360" cy="364680"/>
          </a:xfrm>
          <a:prstGeom prst="rect">
            <a:avLst/>
          </a:prstGeom>
          <a:noFill/>
          <a:ln>
            <a:noFill/>
          </a:ln>
        </p:spPr>
        <p:txBody>
          <a:bodyPr anchor="ctr"/>
          <a:p>
            <a:pPr algn="r">
              <a:lnSpc>
                <a:spcPct val="100000"/>
              </a:lnSpc>
            </a:pPr>
            <a:fld id="{337ABBBB-D825-4F2C-88E9-6CD0E9F3663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Partition testing</a:t>
            </a:r>
            <a:endParaRPr b="0" lang="en-US" sz="1800" spc="-1" strike="noStrike">
              <a:solidFill>
                <a:srgbClr val="000000"/>
              </a:solidFill>
              <a:uFill>
                <a:solidFill>
                  <a:srgbClr val="ffffff"/>
                </a:solidFill>
              </a:uFill>
              <a:latin typeface="Calibri"/>
            </a:endParaRPr>
          </a:p>
        </p:txBody>
      </p:sp>
      <p:sp>
        <p:nvSpPr>
          <p:cNvPr id="17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Input data and output results often fall into different classes where all members of a class are related.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Each of these classes is an </a:t>
            </a:r>
            <a:r>
              <a:rPr b="0" lang="en-US" sz="2400" spc="-1" strike="noStrike">
                <a:solidFill>
                  <a:srgbClr val="ff0000"/>
                </a:solidFill>
                <a:uFill>
                  <a:solidFill>
                    <a:srgbClr val="ffffff"/>
                  </a:solidFill>
                </a:uFill>
                <a:latin typeface="Calibri"/>
                <a:ea typeface="ＭＳ Ｐゴシック"/>
              </a:rPr>
              <a:t>equivalence partition</a:t>
            </a:r>
            <a:r>
              <a:rPr b="0" lang="en-US" sz="2400" spc="-1" strike="noStrike">
                <a:solidFill>
                  <a:srgbClr val="000000"/>
                </a:solidFill>
                <a:uFill>
                  <a:solidFill>
                    <a:srgbClr val="ffffff"/>
                  </a:solidFill>
                </a:uFill>
                <a:latin typeface="Calibri"/>
                <a:ea typeface="ＭＳ Ｐゴシック"/>
              </a:rPr>
              <a:t> or domain where the program behaves in an equivalent way for each class member.</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Test cases should be chosen from each partition.</a:t>
            </a:r>
            <a:endParaRPr b="0" lang="en-US" sz="3200" spc="-1" strike="noStrike">
              <a:solidFill>
                <a:srgbClr val="000000"/>
              </a:solidFill>
              <a:uFill>
                <a:solidFill>
                  <a:srgbClr val="ffffff"/>
                </a:solidFill>
              </a:uFill>
              <a:latin typeface="Calibri"/>
            </a:endParaRPr>
          </a:p>
        </p:txBody>
      </p:sp>
      <p:sp>
        <p:nvSpPr>
          <p:cNvPr id="172" name="TextShape 3"/>
          <p:cNvSpPr txBox="1"/>
          <p:nvPr/>
        </p:nvSpPr>
        <p:spPr>
          <a:xfrm>
            <a:off x="6553080" y="6356520"/>
            <a:ext cx="2133360" cy="364680"/>
          </a:xfrm>
          <a:prstGeom prst="rect">
            <a:avLst/>
          </a:prstGeom>
          <a:noFill/>
          <a:ln>
            <a:noFill/>
          </a:ln>
        </p:spPr>
        <p:txBody>
          <a:bodyPr anchor="ctr"/>
          <a:p>
            <a:pPr algn="r">
              <a:lnSpc>
                <a:spcPct val="100000"/>
              </a:lnSpc>
            </a:pPr>
            <a:fld id="{E4F77795-548D-4E32-B9F3-C2929DEB9B1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7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Equivalence partitioning </a:t>
            </a:r>
            <a:endParaRPr b="0" lang="en-US" sz="1800" spc="-1" strike="noStrike">
              <a:solidFill>
                <a:srgbClr val="000000"/>
              </a:solidFill>
              <a:uFill>
                <a:solidFill>
                  <a:srgbClr val="ffffff"/>
                </a:solidFill>
              </a:uFill>
              <a:latin typeface="Calibri"/>
            </a:endParaRPr>
          </a:p>
        </p:txBody>
      </p:sp>
      <p:pic>
        <p:nvPicPr>
          <p:cNvPr id="175" name="Content Placeholder 3" descr=""/>
          <p:cNvPicPr/>
          <p:nvPr/>
        </p:nvPicPr>
        <p:blipFill>
          <a:blip r:embed="rId1"/>
          <a:srcRect l="-13526" t="0" r="-13526" b="0"/>
          <a:stretch/>
        </p:blipFill>
        <p:spPr>
          <a:xfrm>
            <a:off x="1166400" y="1794600"/>
            <a:ext cx="7013160" cy="3856680"/>
          </a:xfrm>
          <a:prstGeom prst="rect">
            <a:avLst/>
          </a:prstGeom>
          <a:ln>
            <a:noFill/>
          </a:ln>
        </p:spPr>
      </p:pic>
      <p:sp>
        <p:nvSpPr>
          <p:cNvPr id="176" name="TextShape 2"/>
          <p:cNvSpPr txBox="1"/>
          <p:nvPr/>
        </p:nvSpPr>
        <p:spPr>
          <a:xfrm>
            <a:off x="6553080" y="6356520"/>
            <a:ext cx="2133360" cy="364680"/>
          </a:xfrm>
          <a:prstGeom prst="rect">
            <a:avLst/>
          </a:prstGeom>
          <a:noFill/>
          <a:ln>
            <a:noFill/>
          </a:ln>
        </p:spPr>
        <p:txBody>
          <a:bodyPr anchor="ctr"/>
          <a:p>
            <a:pPr algn="r">
              <a:lnSpc>
                <a:spcPct val="100000"/>
              </a:lnSpc>
            </a:pPr>
            <a:fld id="{CC461364-FF05-4D90-8E32-DB79D87B3B3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7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Equivalence partitions </a:t>
            </a:r>
            <a:endParaRPr b="0" lang="en-US" sz="1800" spc="-1" strike="noStrike">
              <a:solidFill>
                <a:srgbClr val="000000"/>
              </a:solidFill>
              <a:uFill>
                <a:solidFill>
                  <a:srgbClr val="ffffff"/>
                </a:solidFill>
              </a:uFill>
              <a:latin typeface="Calibri"/>
            </a:endParaRPr>
          </a:p>
        </p:txBody>
      </p:sp>
      <p:pic>
        <p:nvPicPr>
          <p:cNvPr id="179" name="Content Placeholder 3" descr=""/>
          <p:cNvPicPr/>
          <p:nvPr/>
        </p:nvPicPr>
        <p:blipFill>
          <a:blip r:embed="rId1"/>
          <a:srcRect l="-9406" t="0" r="-9406" b="0"/>
          <a:stretch/>
        </p:blipFill>
        <p:spPr>
          <a:xfrm>
            <a:off x="914760" y="1886400"/>
            <a:ext cx="7310520" cy="4020480"/>
          </a:xfrm>
          <a:prstGeom prst="rect">
            <a:avLst/>
          </a:prstGeom>
          <a:ln>
            <a:noFill/>
          </a:ln>
        </p:spPr>
      </p:pic>
      <p:sp>
        <p:nvSpPr>
          <p:cNvPr id="180" name="TextShape 2"/>
          <p:cNvSpPr txBox="1"/>
          <p:nvPr/>
        </p:nvSpPr>
        <p:spPr>
          <a:xfrm>
            <a:off x="6553080" y="6356520"/>
            <a:ext cx="2133360" cy="364680"/>
          </a:xfrm>
          <a:prstGeom prst="rect">
            <a:avLst/>
          </a:prstGeom>
          <a:noFill/>
          <a:ln>
            <a:noFill/>
          </a:ln>
        </p:spPr>
        <p:txBody>
          <a:bodyPr anchor="ctr"/>
          <a:p>
            <a:pPr algn="r">
              <a:lnSpc>
                <a:spcPct val="100000"/>
              </a:lnSpc>
            </a:pPr>
            <a:fld id="{373D32D6-4A5B-4978-A9CE-7F21188B995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1"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Testing guidelines (sequences)</a:t>
            </a:r>
            <a:endParaRPr b="0" lang="en-US" sz="1800" spc="-1" strike="noStrike">
              <a:solidFill>
                <a:srgbClr val="000000"/>
              </a:solidFill>
              <a:uFill>
                <a:solidFill>
                  <a:srgbClr val="ffffff"/>
                </a:solidFill>
              </a:uFill>
              <a:latin typeface="Calibri"/>
            </a:endParaRPr>
          </a:p>
        </p:txBody>
      </p:sp>
      <p:sp>
        <p:nvSpPr>
          <p:cNvPr id="183" name="TextShape 2"/>
          <p:cNvSpPr txBox="1"/>
          <p:nvPr/>
        </p:nvSpPr>
        <p:spPr>
          <a:xfrm>
            <a:off x="457200" y="1419120"/>
            <a:ext cx="7305480" cy="1080"/>
          </a:xfrm>
          <a:prstGeom prst="rect">
            <a:avLst/>
          </a:prstGeom>
          <a:noFill/>
          <a:ln w="25560">
            <a:solidFill>
              <a:srgbClr val="4f81bd"/>
            </a:solidFill>
            <a:round/>
          </a:ln>
        </p:spPr>
        <p:txBody>
          <a:bodyPr lIns="90720" rIns="90720" tIns="44640" bIns="4464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Test software with sequences which have only a single value.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Use sequences of different sizes in different tests.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Derive tests so that the first, middle and last elements of the sequence are accessed.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Test with sequences of zero length.</a:t>
            </a:r>
            <a:endParaRPr b="0" lang="en-US" sz="3200" spc="-1" strike="noStrike">
              <a:solidFill>
                <a:srgbClr val="000000"/>
              </a:solidFill>
              <a:uFill>
                <a:solidFill>
                  <a:srgbClr val="ffffff"/>
                </a:solidFill>
              </a:uFill>
              <a:latin typeface="Calibri"/>
            </a:endParaRPr>
          </a:p>
        </p:txBody>
      </p:sp>
      <p:sp>
        <p:nvSpPr>
          <p:cNvPr id="184" name="TextShape 3"/>
          <p:cNvSpPr txBox="1"/>
          <p:nvPr/>
        </p:nvSpPr>
        <p:spPr>
          <a:xfrm>
            <a:off x="6553080" y="6356520"/>
            <a:ext cx="2133360" cy="364680"/>
          </a:xfrm>
          <a:prstGeom prst="rect">
            <a:avLst/>
          </a:prstGeom>
          <a:noFill/>
          <a:ln>
            <a:noFill/>
          </a:ln>
        </p:spPr>
        <p:txBody>
          <a:bodyPr anchor="ctr"/>
          <a:p>
            <a:pPr algn="r">
              <a:lnSpc>
                <a:spcPct val="100000"/>
              </a:lnSpc>
            </a:pPr>
            <a:fld id="{6277AAEA-A2B5-4A48-AC22-BA7786EAEFF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General testing guidelines</a:t>
            </a:r>
            <a:endParaRPr b="0" lang="en-US" sz="1800" spc="-1" strike="noStrike">
              <a:solidFill>
                <a:srgbClr val="000000"/>
              </a:solidFill>
              <a:uFill>
                <a:solidFill>
                  <a:srgbClr val="ffffff"/>
                </a:solidFill>
              </a:uFill>
              <a:latin typeface="Calibri"/>
            </a:endParaRPr>
          </a:p>
        </p:txBody>
      </p:sp>
      <p:sp>
        <p:nvSpPr>
          <p:cNvPr id="18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Choose inputs that force the system to generate all error messages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Design inputs that cause input buffers to overflow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Repeat the same input or series of inputs numerous times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Force invalid outputs to be generated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Force computation results to be too large or too small.</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188" name="TextShape 3"/>
          <p:cNvSpPr txBox="1"/>
          <p:nvPr/>
        </p:nvSpPr>
        <p:spPr>
          <a:xfrm>
            <a:off x="6553080" y="6356520"/>
            <a:ext cx="2133360" cy="364680"/>
          </a:xfrm>
          <a:prstGeom prst="rect">
            <a:avLst/>
          </a:prstGeom>
          <a:noFill/>
          <a:ln>
            <a:noFill/>
          </a:ln>
        </p:spPr>
        <p:txBody>
          <a:bodyPr anchor="ctr"/>
          <a:p>
            <a:pPr algn="r">
              <a:lnSpc>
                <a:spcPct val="100000"/>
              </a:lnSpc>
            </a:pPr>
            <a:fld id="{17A64783-8899-4EFF-81B5-7E22A847AC1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b="0" lang="en-US" sz="1800" spc="-1" strike="noStrike">
              <a:solidFill>
                <a:srgbClr val="000000"/>
              </a:solidFill>
              <a:uFill>
                <a:solidFill>
                  <a:srgbClr val="ffffff"/>
                </a:solidFill>
              </a:uFill>
              <a:latin typeface="Calibri"/>
            </a:endParaRPr>
          </a:p>
        </p:txBody>
      </p:sp>
      <p:sp>
        <p:nvSpPr>
          <p:cNvPr id="19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Testing can only show the presence of errors in a program. It cannot demonstrate that there are no remaining faults.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Development testing is the responsibility of the software development team. A separate team should be responsible for testing a system before it is released to customers.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Development testing includes unit testing, in which you test individual objects and methods  component testing in which you test related groups of objects  and system testing, in which you test partial or complete systems.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92"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193" name="TextShape 4"/>
          <p:cNvSpPr txBox="1"/>
          <p:nvPr/>
        </p:nvSpPr>
        <p:spPr>
          <a:xfrm>
            <a:off x="6553080" y="6356520"/>
            <a:ext cx="2133360" cy="364680"/>
          </a:xfrm>
          <a:prstGeom prst="rect">
            <a:avLst/>
          </a:prstGeom>
          <a:noFill/>
          <a:ln>
            <a:noFill/>
          </a:ln>
        </p:spPr>
        <p:txBody>
          <a:bodyPr anchor="ctr"/>
          <a:p>
            <a:pPr algn="r">
              <a:lnSpc>
                <a:spcPct val="100000"/>
              </a:lnSpc>
            </a:pPr>
            <a:fld id="{504FCDC0-F129-435E-9B95-71569512279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8 – Software Testing</a:t>
            </a:r>
            <a:endParaRPr b="0" lang="en-US" sz="1800" spc="-1" strike="noStrike">
              <a:solidFill>
                <a:srgbClr val="000000"/>
              </a:solidFill>
              <a:uFill>
                <a:solidFill>
                  <a:srgbClr val="ffffff"/>
                </a:solidFill>
              </a:uFill>
              <a:latin typeface="Calibri"/>
            </a:endParaRPr>
          </a:p>
        </p:txBody>
      </p:sp>
      <p:sp>
        <p:nvSpPr>
          <p:cNvPr id="195"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2</a:t>
            </a:r>
            <a:endParaRPr b="0" lang="en-IN" sz="3200" spc="-1" strike="noStrike">
              <a:solidFill>
                <a:srgbClr val="000000"/>
              </a:solidFill>
              <a:uFill>
                <a:solidFill>
                  <a:srgbClr val="ffffff"/>
                </a:solidFill>
              </a:uFill>
              <a:latin typeface="Arial"/>
            </a:endParaRPr>
          </a:p>
        </p:txBody>
      </p:sp>
      <p:sp>
        <p:nvSpPr>
          <p:cNvPr id="196" name="TextShape 3"/>
          <p:cNvSpPr txBox="1"/>
          <p:nvPr/>
        </p:nvSpPr>
        <p:spPr>
          <a:xfrm>
            <a:off x="6553080" y="6356520"/>
            <a:ext cx="2133360" cy="364680"/>
          </a:xfrm>
          <a:prstGeom prst="rect">
            <a:avLst/>
          </a:prstGeom>
          <a:noFill/>
          <a:ln>
            <a:noFill/>
          </a:ln>
        </p:spPr>
        <p:txBody>
          <a:bodyPr anchor="ctr"/>
          <a:p>
            <a:pPr algn="r">
              <a:lnSpc>
                <a:spcPct val="100000"/>
              </a:lnSpc>
            </a:pPr>
            <a:fld id="{D9E3FAC1-EE1E-4EDB-8957-2B45955E370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9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Program testing</a:t>
            </a:r>
            <a:endParaRPr b="0" lang="en-U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200" spc="-1" strike="noStrike">
                <a:solidFill>
                  <a:srgbClr val="46424d"/>
                </a:solidFill>
                <a:uFill>
                  <a:solidFill>
                    <a:srgbClr val="ffffff"/>
                  </a:solidFill>
                </a:uFill>
                <a:latin typeface="Arial"/>
                <a:ea typeface="ＭＳ Ｐゴシック"/>
              </a:rPr>
              <a:t>Testing is intended to show that a program does what it is intended to do and to discover program defects before it is put into use.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200" spc="-1" strike="noStrike">
                <a:solidFill>
                  <a:srgbClr val="46424d"/>
                </a:solidFill>
                <a:uFill>
                  <a:solidFill>
                    <a:srgbClr val="ffffff"/>
                  </a:solidFill>
                </a:uFill>
                <a:latin typeface="Arial"/>
                <a:ea typeface="ＭＳ Ｐゴシック"/>
              </a:rPr>
              <a:t>When you test software, you execute a program using artificial data.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200" spc="-1" strike="noStrike">
                <a:solidFill>
                  <a:srgbClr val="46424d"/>
                </a:solidFill>
                <a:uFill>
                  <a:solidFill>
                    <a:srgbClr val="ffffff"/>
                  </a:solidFill>
                </a:uFill>
                <a:latin typeface="Arial"/>
                <a:ea typeface="ＭＳ Ｐゴシック"/>
              </a:rPr>
              <a:t>You check the results of the test run for errors, anomalies or information about the program’s non-functional attributes.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200" spc="-1" strike="noStrike">
                <a:solidFill>
                  <a:srgbClr val="46424d"/>
                </a:solidFill>
                <a:uFill>
                  <a:solidFill>
                    <a:srgbClr val="ffffff"/>
                  </a:solidFill>
                </a:uFill>
                <a:latin typeface="Arial"/>
                <a:ea typeface="ＭＳ Ｐゴシック"/>
              </a:rPr>
              <a:t>Can reveal the presence of errors NOT their </a:t>
            </a:r>
            <a:r>
              <a:rPr b="0" lang="en-US" sz="2200" spc="-1" strike="noStrike">
                <a:solidFill>
                  <a:srgbClr val="46424d"/>
                </a:solidFill>
                <a:uFill>
                  <a:solidFill>
                    <a:srgbClr val="ffffff"/>
                  </a:solidFill>
                </a:uFill>
                <a:latin typeface="Arial"/>
                <a:ea typeface="ＭＳ Ｐゴシック"/>
              </a:rPr>
              <a:t>
</a:t>
            </a:r>
            <a:r>
              <a:rPr b="0" lang="en-US" sz="2200" spc="-1" strike="noStrike">
                <a:solidFill>
                  <a:srgbClr val="46424d"/>
                </a:solidFill>
                <a:uFill>
                  <a:solidFill>
                    <a:srgbClr val="ffffff"/>
                  </a:solidFill>
                </a:uFill>
                <a:latin typeface="Arial"/>
                <a:ea typeface="ＭＳ Ｐゴシック"/>
              </a:rPr>
              <a:t>absence.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200" spc="-1" strike="noStrike">
                <a:solidFill>
                  <a:srgbClr val="46424d"/>
                </a:solidFill>
                <a:uFill>
                  <a:solidFill>
                    <a:srgbClr val="ffffff"/>
                  </a:solidFill>
                </a:uFill>
                <a:latin typeface="Arial"/>
                <a:ea typeface="ＭＳ Ｐゴシック"/>
              </a:rPr>
              <a:t>Testing is part of a more general verification and validation process, which also includes static validation techniques.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92"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93" name="TextShape 4"/>
          <p:cNvSpPr txBox="1"/>
          <p:nvPr/>
        </p:nvSpPr>
        <p:spPr>
          <a:xfrm>
            <a:off x="6553080" y="6356520"/>
            <a:ext cx="2133360" cy="364680"/>
          </a:xfrm>
          <a:prstGeom prst="rect">
            <a:avLst/>
          </a:prstGeom>
          <a:noFill/>
          <a:ln>
            <a:noFill/>
          </a:ln>
        </p:spPr>
        <p:txBody>
          <a:bodyPr anchor="ctr"/>
          <a:p>
            <a:pPr algn="r">
              <a:lnSpc>
                <a:spcPct val="100000"/>
              </a:lnSpc>
            </a:pPr>
            <a:fld id="{D75A062E-03AA-436E-8E3E-5C5A03A3A747}"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Component testing</a:t>
            </a:r>
            <a:endParaRPr b="0" lang="en-US" sz="1800" spc="-1" strike="noStrike">
              <a:solidFill>
                <a:srgbClr val="000000"/>
              </a:solidFill>
              <a:uFill>
                <a:solidFill>
                  <a:srgbClr val="ffffff"/>
                </a:solidFill>
              </a:uFill>
              <a:latin typeface="Calibri"/>
            </a:endParaRPr>
          </a:p>
        </p:txBody>
      </p:sp>
      <p:sp>
        <p:nvSpPr>
          <p:cNvPr id="1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Software components are often composite components that are made up of several interacting objects.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For example, in the weather station system, the reconfiguration component includes objects that deal with each aspect of the reconfiguration. </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You access the functionality of these objects through the defined component interface.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Testing composite components should therefore focus on showing that the component interface behaves according to its specification.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You can assume that unit tests on the individual objects within the component have been completed. </a:t>
            </a:r>
            <a:endParaRPr b="0" lang="en-US" sz="2400" spc="-1" strike="noStrike">
              <a:solidFill>
                <a:srgbClr val="000000"/>
              </a:solidFill>
              <a:uFill>
                <a:solidFill>
                  <a:srgbClr val="ffffff"/>
                </a:solidFill>
              </a:uFill>
              <a:latin typeface="Calibri"/>
            </a:endParaRPr>
          </a:p>
        </p:txBody>
      </p:sp>
      <p:sp>
        <p:nvSpPr>
          <p:cNvPr id="200"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01" name="TextShape 4"/>
          <p:cNvSpPr txBox="1"/>
          <p:nvPr/>
        </p:nvSpPr>
        <p:spPr>
          <a:xfrm>
            <a:off x="6553080" y="6356520"/>
            <a:ext cx="2133360" cy="364680"/>
          </a:xfrm>
          <a:prstGeom prst="rect">
            <a:avLst/>
          </a:prstGeom>
          <a:noFill/>
          <a:ln>
            <a:noFill/>
          </a:ln>
        </p:spPr>
        <p:txBody>
          <a:bodyPr anchor="ctr"/>
          <a:p>
            <a:pPr algn="r">
              <a:lnSpc>
                <a:spcPct val="100000"/>
              </a:lnSpc>
            </a:pPr>
            <a:fld id="{0135AF74-C5C2-413F-90A2-DA17C2A437C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Interface testing </a:t>
            </a:r>
            <a:endParaRPr b="0" lang="en-US" sz="1800" spc="-1" strike="noStrike">
              <a:solidFill>
                <a:srgbClr val="000000"/>
              </a:solidFill>
              <a:uFill>
                <a:solidFill>
                  <a:srgbClr val="ffffff"/>
                </a:solidFill>
              </a:uFill>
              <a:latin typeface="Calibri"/>
            </a:endParaRPr>
          </a:p>
        </p:txBody>
      </p:sp>
      <p:pic>
        <p:nvPicPr>
          <p:cNvPr id="203" name="Content Placeholder 3" descr=""/>
          <p:cNvPicPr/>
          <p:nvPr/>
        </p:nvPicPr>
        <p:blipFill>
          <a:blip r:embed="rId1"/>
          <a:srcRect l="-35385" t="0" r="-35385" b="0"/>
          <a:stretch/>
        </p:blipFill>
        <p:spPr>
          <a:xfrm>
            <a:off x="457200" y="1600200"/>
            <a:ext cx="8229240" cy="4525560"/>
          </a:xfrm>
          <a:prstGeom prst="rect">
            <a:avLst/>
          </a:prstGeom>
          <a:ln>
            <a:noFill/>
          </a:ln>
        </p:spPr>
      </p:pic>
      <p:sp>
        <p:nvSpPr>
          <p:cNvPr id="204" name="TextShape 2"/>
          <p:cNvSpPr txBox="1"/>
          <p:nvPr/>
        </p:nvSpPr>
        <p:spPr>
          <a:xfrm>
            <a:off x="6553080" y="6356520"/>
            <a:ext cx="2133360" cy="364680"/>
          </a:xfrm>
          <a:prstGeom prst="rect">
            <a:avLst/>
          </a:prstGeom>
          <a:noFill/>
          <a:ln>
            <a:noFill/>
          </a:ln>
        </p:spPr>
        <p:txBody>
          <a:bodyPr anchor="ctr"/>
          <a:p>
            <a:pPr algn="r">
              <a:lnSpc>
                <a:spcPct val="100000"/>
              </a:lnSpc>
            </a:pPr>
            <a:fld id="{5E555998-A97A-4966-8BC3-D1519DAA4909}"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05"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testing</a:t>
            </a:r>
            <a:endParaRPr b="0" lang="en-US" sz="1800" spc="-1" strike="noStrike">
              <a:solidFill>
                <a:srgbClr val="000000"/>
              </a:solidFill>
              <a:uFill>
                <a:solidFill>
                  <a:srgbClr val="ffffff"/>
                </a:solidFill>
              </a:uFill>
              <a:latin typeface="Calibri"/>
            </a:endParaRPr>
          </a:p>
        </p:txBody>
      </p:sp>
      <p:sp>
        <p:nvSpPr>
          <p:cNvPr id="207" name="TextShape 2"/>
          <p:cNvSpPr txBox="1"/>
          <p:nvPr/>
        </p:nvSpPr>
        <p:spPr>
          <a:xfrm>
            <a:off x="457200" y="1600200"/>
            <a:ext cx="8229240" cy="4525560"/>
          </a:xfrm>
          <a:prstGeom prst="rect">
            <a:avLst/>
          </a:prstGeom>
          <a:noFill/>
          <a:ln>
            <a:noFill/>
          </a:ln>
        </p:spPr>
        <p:txBody>
          <a:bodyPr lIns="90720" rIns="90720" tIns="44640" bIns="4464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Objectives are to detect faults due to interface errors or invalid assumptions about interfaces.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Interface types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ff0000"/>
              </a:buClr>
              <a:buFont typeface="Wingdings" charset="2"/>
              <a:buChar char=""/>
            </a:pPr>
            <a:r>
              <a:rPr b="0" lang="en-US" sz="2000" spc="-1" strike="noStrike">
                <a:solidFill>
                  <a:srgbClr val="ff0000"/>
                </a:solidFill>
                <a:uFill>
                  <a:solidFill>
                    <a:srgbClr val="ffffff"/>
                  </a:solidFill>
                </a:uFill>
                <a:latin typeface="Arial"/>
                <a:ea typeface="ＭＳ Ｐゴシック"/>
              </a:rPr>
              <a:t>Parameter interfaces </a:t>
            </a:r>
            <a:r>
              <a:rPr b="0" lang="en-US" sz="2000" spc="-1" strike="noStrike">
                <a:solidFill>
                  <a:srgbClr val="46424d"/>
                </a:solidFill>
                <a:uFill>
                  <a:solidFill>
                    <a:srgbClr val="ffffff"/>
                  </a:solidFill>
                </a:uFill>
                <a:latin typeface="Arial"/>
                <a:ea typeface="ＭＳ Ｐゴシック"/>
              </a:rPr>
              <a:t>Data passed from one method or procedure to another.</a:t>
            </a:r>
            <a:endParaRPr b="0" lang="en-US" sz="2400" spc="-1" strike="noStrike">
              <a:solidFill>
                <a:srgbClr val="000000"/>
              </a:solidFill>
              <a:uFill>
                <a:solidFill>
                  <a:srgbClr val="ffffff"/>
                </a:solidFill>
              </a:uFill>
              <a:latin typeface="Calibri"/>
            </a:endParaRPr>
          </a:p>
          <a:p>
            <a:pPr lvl="1" marL="743040" indent="-285480">
              <a:lnSpc>
                <a:spcPct val="100000"/>
              </a:lnSpc>
              <a:buClr>
                <a:srgbClr val="ff0000"/>
              </a:buClr>
              <a:buFont typeface="Wingdings" charset="2"/>
              <a:buChar char=""/>
            </a:pPr>
            <a:r>
              <a:rPr b="0" lang="en-US" sz="2000" spc="-1" strike="noStrike">
                <a:solidFill>
                  <a:srgbClr val="ff0000"/>
                </a:solidFill>
                <a:uFill>
                  <a:solidFill>
                    <a:srgbClr val="ffffff"/>
                  </a:solidFill>
                </a:uFill>
                <a:latin typeface="Arial"/>
                <a:ea typeface="ＭＳ Ｐゴシック"/>
              </a:rPr>
              <a:t>Shared memory interfaces </a:t>
            </a:r>
            <a:r>
              <a:rPr b="0" lang="en-US" sz="2000" spc="-1" strike="noStrike">
                <a:solidFill>
                  <a:srgbClr val="46424d"/>
                </a:solidFill>
                <a:uFill>
                  <a:solidFill>
                    <a:srgbClr val="ffffff"/>
                  </a:solidFill>
                </a:uFill>
                <a:latin typeface="Arial"/>
                <a:ea typeface="ＭＳ Ｐゴシック"/>
              </a:rPr>
              <a:t>Block of memory is shared between procedures or functions.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ff0000"/>
              </a:buClr>
              <a:buFont typeface="Wingdings" charset="2"/>
              <a:buChar char=""/>
            </a:pPr>
            <a:r>
              <a:rPr b="0" lang="en-US" sz="2000" spc="-1" strike="noStrike">
                <a:solidFill>
                  <a:srgbClr val="ff0000"/>
                </a:solidFill>
                <a:uFill>
                  <a:solidFill>
                    <a:srgbClr val="ffffff"/>
                  </a:solidFill>
                </a:uFill>
                <a:latin typeface="Arial"/>
                <a:ea typeface="ＭＳ Ｐゴシック"/>
              </a:rPr>
              <a:t>Procedural interfaces </a:t>
            </a:r>
            <a:r>
              <a:rPr b="0" lang="en-US" sz="2000" spc="-1" strike="noStrike">
                <a:solidFill>
                  <a:srgbClr val="46424d"/>
                </a:solidFill>
                <a:uFill>
                  <a:solidFill>
                    <a:srgbClr val="ffffff"/>
                  </a:solidFill>
                </a:uFill>
                <a:latin typeface="Arial"/>
                <a:ea typeface="ＭＳ Ｐゴシック"/>
              </a:rPr>
              <a:t>Sub-system encapsulates a set of procedures to be called by other sub-systems.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ff0000"/>
              </a:buClr>
              <a:buFont typeface="Wingdings" charset="2"/>
              <a:buChar char=""/>
            </a:pPr>
            <a:r>
              <a:rPr b="0" lang="en-US" sz="2000" spc="-1" strike="noStrike">
                <a:solidFill>
                  <a:srgbClr val="ff0000"/>
                </a:solidFill>
                <a:uFill>
                  <a:solidFill>
                    <a:srgbClr val="ffffff"/>
                  </a:solidFill>
                </a:uFill>
                <a:latin typeface="Arial"/>
                <a:ea typeface="ＭＳ Ｐゴシック"/>
              </a:rPr>
              <a:t>Message passing interfaces </a:t>
            </a:r>
            <a:r>
              <a:rPr b="0" lang="en-US" sz="2000" spc="-1" strike="noStrike">
                <a:solidFill>
                  <a:srgbClr val="46424d"/>
                </a:solidFill>
                <a:uFill>
                  <a:solidFill>
                    <a:srgbClr val="ffffff"/>
                  </a:solidFill>
                </a:uFill>
                <a:latin typeface="Arial"/>
                <a:ea typeface="ＭＳ Ｐゴシック"/>
              </a:rPr>
              <a:t>Sub-systems request services from other sub-systems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08" name="TextShape 3"/>
          <p:cNvSpPr txBox="1"/>
          <p:nvPr/>
        </p:nvSpPr>
        <p:spPr>
          <a:xfrm>
            <a:off x="6553080" y="6356520"/>
            <a:ext cx="2133360" cy="364680"/>
          </a:xfrm>
          <a:prstGeom prst="rect">
            <a:avLst/>
          </a:prstGeom>
          <a:noFill/>
          <a:ln>
            <a:noFill/>
          </a:ln>
        </p:spPr>
        <p:txBody>
          <a:bodyPr anchor="ctr"/>
          <a:p>
            <a:pPr algn="r">
              <a:lnSpc>
                <a:spcPct val="100000"/>
              </a:lnSpc>
            </a:pPr>
            <a:fld id="{B3253303-2E45-48C3-B192-21A1389BCA8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0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errors</a:t>
            </a:r>
            <a:endParaRPr b="0" lang="en-US" sz="1800" spc="-1" strike="noStrike">
              <a:solidFill>
                <a:srgbClr val="000000"/>
              </a:solidFill>
              <a:uFill>
                <a:solidFill>
                  <a:srgbClr val="ffffff"/>
                </a:solidFill>
              </a:uFill>
              <a:latin typeface="Calibri"/>
            </a:endParaRPr>
          </a:p>
        </p:txBody>
      </p:sp>
      <p:sp>
        <p:nvSpPr>
          <p:cNvPr id="211" name="TextShape 2"/>
          <p:cNvSpPr txBox="1"/>
          <p:nvPr/>
        </p:nvSpPr>
        <p:spPr>
          <a:xfrm>
            <a:off x="457200" y="1600200"/>
            <a:ext cx="8229240" cy="4525560"/>
          </a:xfrm>
          <a:prstGeom prst="rect">
            <a:avLst/>
          </a:prstGeom>
          <a:noFill/>
          <a:ln>
            <a:noFill/>
          </a:ln>
        </p:spPr>
        <p:txBody>
          <a:bodyPr lIns="90720" rIns="90720" tIns="44640" bIns="4464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Interface misuse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calling component calls another component and makes an error in its use of its interface e.g. parameters in the wrong order.</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Interface misunderstanding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calling component embeds assumptions about the behaviour of the called component which are incorrect.</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Timing errors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called and the calling component operate at different speeds and out-of-date information is accessed.</a:t>
            </a:r>
            <a:endParaRPr b="0" lang="en-US" sz="2400" spc="-1" strike="noStrike">
              <a:solidFill>
                <a:srgbClr val="000000"/>
              </a:solidFill>
              <a:uFill>
                <a:solidFill>
                  <a:srgbClr val="ffffff"/>
                </a:solidFill>
              </a:uFill>
              <a:latin typeface="Calibri"/>
            </a:endParaRPr>
          </a:p>
        </p:txBody>
      </p:sp>
      <p:sp>
        <p:nvSpPr>
          <p:cNvPr id="212" name="TextShape 3"/>
          <p:cNvSpPr txBox="1"/>
          <p:nvPr/>
        </p:nvSpPr>
        <p:spPr>
          <a:xfrm>
            <a:off x="6553080" y="6356520"/>
            <a:ext cx="2133360" cy="364680"/>
          </a:xfrm>
          <a:prstGeom prst="rect">
            <a:avLst/>
          </a:prstGeom>
          <a:noFill/>
          <a:ln>
            <a:noFill/>
          </a:ln>
        </p:spPr>
        <p:txBody>
          <a:bodyPr anchor="ctr"/>
          <a:p>
            <a:pPr algn="r">
              <a:lnSpc>
                <a:spcPct val="100000"/>
              </a:lnSpc>
            </a:pPr>
            <a:fld id="{4415C99A-9443-4221-84AE-1DAA8E5906F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1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testing guidelines</a:t>
            </a:r>
            <a:endParaRPr b="0" lang="en-US" sz="1800" spc="-1" strike="noStrike">
              <a:solidFill>
                <a:srgbClr val="000000"/>
              </a:solidFill>
              <a:uFill>
                <a:solidFill>
                  <a:srgbClr val="ffffff"/>
                </a:solidFill>
              </a:uFill>
              <a:latin typeface="Calibri"/>
            </a:endParaRPr>
          </a:p>
        </p:txBody>
      </p:sp>
      <p:sp>
        <p:nvSpPr>
          <p:cNvPr id="215" name="TextShape 2"/>
          <p:cNvSpPr txBox="1"/>
          <p:nvPr/>
        </p:nvSpPr>
        <p:spPr>
          <a:xfrm>
            <a:off x="457200" y="1600200"/>
            <a:ext cx="8229240" cy="4525560"/>
          </a:xfrm>
          <a:prstGeom prst="rect">
            <a:avLst/>
          </a:prstGeom>
          <a:noFill/>
          <a:ln>
            <a:noFill/>
          </a:ln>
        </p:spPr>
        <p:txBody>
          <a:bodyPr lIns="90720" rIns="90720" tIns="44640" bIns="4464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Design tests so that parameters to a called procedure are at the extreme ends of their ranges.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Always test pointer parameters with null pointers.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Design tests which cause the component to fail.</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 stress testing in message passing systems.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 shared memory systems, vary the order in which components are activated.</a:t>
            </a:r>
            <a:endParaRPr b="0" lang="en-US" sz="3200" spc="-1" strike="noStrike">
              <a:solidFill>
                <a:srgbClr val="000000"/>
              </a:solidFill>
              <a:uFill>
                <a:solidFill>
                  <a:srgbClr val="ffffff"/>
                </a:solidFill>
              </a:uFill>
              <a:latin typeface="Calibri"/>
            </a:endParaRPr>
          </a:p>
        </p:txBody>
      </p:sp>
      <p:sp>
        <p:nvSpPr>
          <p:cNvPr id="216" name="TextShape 3"/>
          <p:cNvSpPr txBox="1"/>
          <p:nvPr/>
        </p:nvSpPr>
        <p:spPr>
          <a:xfrm>
            <a:off x="6553080" y="6356520"/>
            <a:ext cx="2133360" cy="364680"/>
          </a:xfrm>
          <a:prstGeom prst="rect">
            <a:avLst/>
          </a:prstGeom>
          <a:noFill/>
          <a:ln>
            <a:noFill/>
          </a:ln>
        </p:spPr>
        <p:txBody>
          <a:bodyPr anchor="ctr"/>
          <a:p>
            <a:pPr algn="r">
              <a:lnSpc>
                <a:spcPct val="100000"/>
              </a:lnSpc>
            </a:pPr>
            <a:fld id="{FD184E2A-CF2B-4D97-A9E4-373B4C4A773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1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System testing</a:t>
            </a:r>
            <a:endParaRPr b="0" lang="en-US" sz="1800" spc="-1" strike="noStrike">
              <a:solidFill>
                <a:srgbClr val="000000"/>
              </a:solidFill>
              <a:uFill>
                <a:solidFill>
                  <a:srgbClr val="ffffff"/>
                </a:solidFill>
              </a:uFill>
              <a:latin typeface="Calibri"/>
            </a:endParaRPr>
          </a:p>
        </p:txBody>
      </p:sp>
      <p:sp>
        <p:nvSpPr>
          <p:cNvPr id="21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System testing during development involves integrating components to create a version of the system and then testing the integrated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focus in system testing is testing the interactions between components.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System testing checks that components are compatible, interact correctly and transfer the right data at the right time across their interfaces.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System testing tests the emergent behaviour of a system. </a:t>
            </a:r>
            <a:endParaRPr b="0" lang="en-US" sz="3200" spc="-1" strike="noStrike">
              <a:solidFill>
                <a:srgbClr val="000000"/>
              </a:solidFill>
              <a:uFill>
                <a:solidFill>
                  <a:srgbClr val="ffffff"/>
                </a:solidFill>
              </a:uFill>
              <a:latin typeface="Calibri"/>
            </a:endParaRPr>
          </a:p>
        </p:txBody>
      </p:sp>
      <p:sp>
        <p:nvSpPr>
          <p:cNvPr id="220" name="TextShape 3"/>
          <p:cNvSpPr txBox="1"/>
          <p:nvPr/>
        </p:nvSpPr>
        <p:spPr>
          <a:xfrm>
            <a:off x="6553080" y="6356520"/>
            <a:ext cx="2133360" cy="364680"/>
          </a:xfrm>
          <a:prstGeom prst="rect">
            <a:avLst/>
          </a:prstGeom>
          <a:noFill/>
          <a:ln>
            <a:noFill/>
          </a:ln>
        </p:spPr>
        <p:txBody>
          <a:bodyPr anchor="ctr"/>
          <a:p>
            <a:pPr algn="r">
              <a:lnSpc>
                <a:spcPct val="100000"/>
              </a:lnSpc>
            </a:pPr>
            <a:fld id="{53785DCA-E83F-4251-809A-559C6EF40F6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2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System and component testing</a:t>
            </a:r>
            <a:endParaRPr b="0" lang="en-US" sz="1800" spc="-1" strike="noStrike">
              <a:solidFill>
                <a:srgbClr val="000000"/>
              </a:solidFill>
              <a:uFill>
                <a:solidFill>
                  <a:srgbClr val="ffffff"/>
                </a:solidFill>
              </a:uFill>
              <a:latin typeface="Calibri"/>
            </a:endParaRPr>
          </a:p>
        </p:txBody>
      </p:sp>
      <p:sp>
        <p:nvSpPr>
          <p:cNvPr id="22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During system testing, reusable components that have been separately developed and off-the-shelf systems may be integrated with newly developed components. The complete system is then tested.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Components developed by different team members or sub-teams may be integrated at this stage. System testing is a collective rather than an individual process.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In some companies, system testing may involve a separate testing team with no involvement from designers and programmers. </a:t>
            </a:r>
            <a:endParaRPr b="0" lang="en-US" sz="2400" spc="-1" strike="noStrike">
              <a:solidFill>
                <a:srgbClr val="000000"/>
              </a:solidFill>
              <a:uFill>
                <a:solidFill>
                  <a:srgbClr val="ffffff"/>
                </a:solidFill>
              </a:uFill>
              <a:latin typeface="Calibri"/>
            </a:endParaRPr>
          </a:p>
        </p:txBody>
      </p:sp>
      <p:sp>
        <p:nvSpPr>
          <p:cNvPr id="224"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25" name="TextShape 4"/>
          <p:cNvSpPr txBox="1"/>
          <p:nvPr/>
        </p:nvSpPr>
        <p:spPr>
          <a:xfrm>
            <a:off x="6553080" y="6356520"/>
            <a:ext cx="2133360" cy="364680"/>
          </a:xfrm>
          <a:prstGeom prst="rect">
            <a:avLst/>
          </a:prstGeom>
          <a:noFill/>
          <a:ln>
            <a:noFill/>
          </a:ln>
        </p:spPr>
        <p:txBody>
          <a:bodyPr anchor="ctr"/>
          <a:p>
            <a:pPr algn="r">
              <a:lnSpc>
                <a:spcPct val="100000"/>
              </a:lnSpc>
            </a:pPr>
            <a:fld id="{3BA4514A-A08A-4CDD-BFAA-269B2F473250}"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Use-case testing</a:t>
            </a:r>
            <a:endParaRPr b="0" lang="en-US" sz="1800" spc="-1" strike="noStrike">
              <a:solidFill>
                <a:srgbClr val="000000"/>
              </a:solidFill>
              <a:uFill>
                <a:solidFill>
                  <a:srgbClr val="ffffff"/>
                </a:solidFill>
              </a:uFill>
              <a:latin typeface="Calibri"/>
            </a:endParaRPr>
          </a:p>
        </p:txBody>
      </p:sp>
      <p:sp>
        <p:nvSpPr>
          <p:cNvPr id="22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use-cases developed to identify system interactions can be used as a basis for system testing.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Each use case usually involves several system components so testing the use case forces these interactions to occur.</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sequence diagrams associated with the use case documents the components and interactions that are being tested.</a:t>
            </a:r>
            <a:endParaRPr b="0" lang="en-US" sz="3200" spc="-1" strike="noStrike">
              <a:solidFill>
                <a:srgbClr val="000000"/>
              </a:solidFill>
              <a:uFill>
                <a:solidFill>
                  <a:srgbClr val="ffffff"/>
                </a:solidFill>
              </a:uFill>
              <a:latin typeface="Calibri"/>
            </a:endParaRPr>
          </a:p>
        </p:txBody>
      </p:sp>
      <p:sp>
        <p:nvSpPr>
          <p:cNvPr id="228"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29" name="TextShape 4"/>
          <p:cNvSpPr txBox="1"/>
          <p:nvPr/>
        </p:nvSpPr>
        <p:spPr>
          <a:xfrm>
            <a:off x="6553080" y="6356520"/>
            <a:ext cx="2133360" cy="364680"/>
          </a:xfrm>
          <a:prstGeom prst="rect">
            <a:avLst/>
          </a:prstGeom>
          <a:noFill/>
          <a:ln>
            <a:noFill/>
          </a:ln>
        </p:spPr>
        <p:txBody>
          <a:bodyPr anchor="ctr"/>
          <a:p>
            <a:pPr algn="r">
              <a:lnSpc>
                <a:spcPct val="100000"/>
              </a:lnSpc>
            </a:pPr>
            <a:fld id="{1B2DD885-13AD-4607-A348-35A2A6E1502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Collect weather data sequence chart </a:t>
            </a:r>
            <a:endParaRPr b="0" lang="en-US" sz="1800" spc="-1" strike="noStrike">
              <a:solidFill>
                <a:srgbClr val="000000"/>
              </a:solidFill>
              <a:uFill>
                <a:solidFill>
                  <a:srgbClr val="ffffff"/>
                </a:solidFill>
              </a:uFill>
              <a:latin typeface="Calibri"/>
            </a:endParaRPr>
          </a:p>
        </p:txBody>
      </p:sp>
      <p:pic>
        <p:nvPicPr>
          <p:cNvPr id="231" name="Content Placeholder 3" descr=""/>
          <p:cNvPicPr/>
          <p:nvPr/>
        </p:nvPicPr>
        <p:blipFill>
          <a:blip r:embed="rId1"/>
          <a:srcRect l="-4800" t="0" r="-4800" b="0"/>
          <a:stretch/>
        </p:blipFill>
        <p:spPr>
          <a:xfrm>
            <a:off x="457200" y="1600200"/>
            <a:ext cx="8229240" cy="4525560"/>
          </a:xfrm>
          <a:prstGeom prst="rect">
            <a:avLst/>
          </a:prstGeom>
          <a:ln>
            <a:noFill/>
          </a:ln>
        </p:spPr>
      </p:pic>
      <p:sp>
        <p:nvSpPr>
          <p:cNvPr id="232" name="TextShape 2"/>
          <p:cNvSpPr txBox="1"/>
          <p:nvPr/>
        </p:nvSpPr>
        <p:spPr>
          <a:xfrm>
            <a:off x="6553080" y="6356520"/>
            <a:ext cx="2133360" cy="364680"/>
          </a:xfrm>
          <a:prstGeom prst="rect">
            <a:avLst/>
          </a:prstGeom>
          <a:noFill/>
          <a:ln>
            <a:noFill/>
          </a:ln>
        </p:spPr>
        <p:txBody>
          <a:bodyPr anchor="ctr"/>
          <a:p>
            <a:pPr algn="r">
              <a:lnSpc>
                <a:spcPct val="100000"/>
              </a:lnSpc>
            </a:pPr>
            <a:fld id="{2274FF16-C843-4654-9565-263A6CE3526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33"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Testing policies</a:t>
            </a:r>
            <a:endParaRPr b="0" lang="en-US" sz="1800" spc="-1" strike="noStrike">
              <a:solidFill>
                <a:srgbClr val="000000"/>
              </a:solidFill>
              <a:uFill>
                <a:solidFill>
                  <a:srgbClr val="ffffff"/>
                </a:solidFill>
              </a:uFill>
              <a:latin typeface="Calibri"/>
            </a:endParaRPr>
          </a:p>
        </p:txBody>
      </p:sp>
      <p:sp>
        <p:nvSpPr>
          <p:cNvPr id="23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Exhaustive system testing is impossible so testing policies which define the required system test coverage may be developed.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Examples of testing policies: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All system functions that are accessed through menus should be tested.</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Combinations of functions (e.g. text formatting) that are accessed through the same menu must be tested.</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Where user input is provided, all functions must be tested with both correct and incorrect input.</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36"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37" name="TextShape 4"/>
          <p:cNvSpPr txBox="1"/>
          <p:nvPr/>
        </p:nvSpPr>
        <p:spPr>
          <a:xfrm>
            <a:off x="6553080" y="6356520"/>
            <a:ext cx="2133360" cy="364680"/>
          </a:xfrm>
          <a:prstGeom prst="rect">
            <a:avLst/>
          </a:prstGeom>
          <a:noFill/>
          <a:ln>
            <a:noFill/>
          </a:ln>
        </p:spPr>
        <p:txBody>
          <a:bodyPr anchor="ctr"/>
          <a:p>
            <a:pPr algn="r">
              <a:lnSpc>
                <a:spcPct val="100000"/>
              </a:lnSpc>
            </a:pPr>
            <a:fld id="{9A63724C-380E-4BD2-BB01-9E56F7E9FA4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Program testing goals</a:t>
            </a:r>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To demonstrate to the developer and the customer that the software meets its requirements.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To discover situations in which the behavior of the software is incorrect, undesirable or does not conform to its specification.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Defect testing is concerned with rooting out undesirable system behavior such as system crashes, unwanted interactions with other systems, incorrect computations and data corruption.</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96" name="TextShape 3"/>
          <p:cNvSpPr txBox="1"/>
          <p:nvPr/>
        </p:nvSpPr>
        <p:spPr>
          <a:xfrm>
            <a:off x="6553080" y="6356520"/>
            <a:ext cx="2133360" cy="364680"/>
          </a:xfrm>
          <a:prstGeom prst="rect">
            <a:avLst/>
          </a:prstGeom>
          <a:noFill/>
          <a:ln>
            <a:noFill/>
          </a:ln>
        </p:spPr>
        <p:txBody>
          <a:bodyPr anchor="ctr"/>
          <a:p>
            <a:pPr algn="r">
              <a:lnSpc>
                <a:spcPct val="100000"/>
              </a:lnSpc>
            </a:pPr>
            <a:fld id="{415853A3-8F24-4B1B-ACA7-3160B4D682A4}"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9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Test-driven development</a:t>
            </a:r>
            <a:endParaRPr b="0" lang="en-US" sz="1800" spc="-1" strike="noStrike">
              <a:solidFill>
                <a:srgbClr val="000000"/>
              </a:solidFill>
              <a:uFill>
                <a:solidFill>
                  <a:srgbClr val="ffffff"/>
                </a:solidFill>
              </a:uFill>
              <a:latin typeface="Calibri"/>
            </a:endParaRPr>
          </a:p>
        </p:txBody>
      </p:sp>
      <p:sp>
        <p:nvSpPr>
          <p:cNvPr id="23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Test-driven development (TDD) is an approach to program development in which you inter-leave testing and code development.</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Tests are written before code and ‘passing’ the tests is the critical driver of development.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You develop code incrementally, along with a test for that increment. You don’t move on to the next increment until the code that you have developed passes its test.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TDD was introduced as part of agile methods such as Extreme Programming. However, it can also be used in plan-driven development processes.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40" name="TextShape 3"/>
          <p:cNvSpPr txBox="1"/>
          <p:nvPr/>
        </p:nvSpPr>
        <p:spPr>
          <a:xfrm>
            <a:off x="6553080" y="6356520"/>
            <a:ext cx="2133360" cy="364680"/>
          </a:xfrm>
          <a:prstGeom prst="rect">
            <a:avLst/>
          </a:prstGeom>
          <a:noFill/>
          <a:ln>
            <a:noFill/>
          </a:ln>
        </p:spPr>
        <p:txBody>
          <a:bodyPr anchor="ctr"/>
          <a:p>
            <a:pPr algn="r">
              <a:lnSpc>
                <a:spcPct val="100000"/>
              </a:lnSpc>
            </a:pPr>
            <a:fld id="{2088975C-6B45-4E76-BDC2-E2314D56F3E9}"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4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Test-driven development</a:t>
            </a:r>
            <a:endParaRPr b="0" lang="en-US" sz="1800" spc="-1" strike="noStrike">
              <a:solidFill>
                <a:srgbClr val="000000"/>
              </a:solidFill>
              <a:uFill>
                <a:solidFill>
                  <a:srgbClr val="ffffff"/>
                </a:solidFill>
              </a:uFill>
              <a:latin typeface="Calibri"/>
            </a:endParaRPr>
          </a:p>
        </p:txBody>
      </p:sp>
      <p:pic>
        <p:nvPicPr>
          <p:cNvPr id="243" name="Content Placeholder 3" descr=""/>
          <p:cNvPicPr/>
          <p:nvPr/>
        </p:nvPicPr>
        <p:blipFill>
          <a:blip r:embed="rId1"/>
          <a:srcRect l="0" t="-43650" r="0" b="-43650"/>
          <a:stretch/>
        </p:blipFill>
        <p:spPr>
          <a:xfrm>
            <a:off x="754560" y="2023560"/>
            <a:ext cx="7635960" cy="4199400"/>
          </a:xfrm>
          <a:prstGeom prst="rect">
            <a:avLst/>
          </a:prstGeom>
          <a:ln>
            <a:noFill/>
          </a:ln>
        </p:spPr>
      </p:pic>
      <p:sp>
        <p:nvSpPr>
          <p:cNvPr id="244" name="TextShape 2"/>
          <p:cNvSpPr txBox="1"/>
          <p:nvPr/>
        </p:nvSpPr>
        <p:spPr>
          <a:xfrm>
            <a:off x="6553080" y="6356520"/>
            <a:ext cx="2133360" cy="364680"/>
          </a:xfrm>
          <a:prstGeom prst="rect">
            <a:avLst/>
          </a:prstGeom>
          <a:noFill/>
          <a:ln>
            <a:noFill/>
          </a:ln>
        </p:spPr>
        <p:txBody>
          <a:bodyPr anchor="ctr"/>
          <a:p>
            <a:pPr algn="r">
              <a:lnSpc>
                <a:spcPct val="100000"/>
              </a:lnSpc>
            </a:pPr>
            <a:fld id="{F61F68DB-9305-4087-A08A-6DED02892EE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45"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TDD process activities</a:t>
            </a:r>
            <a:endParaRPr b="0" lang="en-US" sz="1800" spc="-1" strike="noStrike">
              <a:solidFill>
                <a:srgbClr val="000000"/>
              </a:solidFill>
              <a:uFill>
                <a:solidFill>
                  <a:srgbClr val="ffffff"/>
                </a:solidFill>
              </a:uFill>
              <a:latin typeface="Calibri"/>
            </a:endParaRPr>
          </a:p>
        </p:txBody>
      </p:sp>
      <p:sp>
        <p:nvSpPr>
          <p:cNvPr id="24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Start by identifying the increment of functionality that is required. This should normally be small and implementable in a few lines of code.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Write a test for this functionality and implement this as an automated test.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Run the test, along with all other tests that have been implemented. Initially, you have not implemented the functionality so the new test will fail.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Implement the functionality and re-run the test.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Once all tests run successfully, you move on to implementing the next chunk of functionality.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48" name="TextShape 3"/>
          <p:cNvSpPr txBox="1"/>
          <p:nvPr/>
        </p:nvSpPr>
        <p:spPr>
          <a:xfrm>
            <a:off x="6553080" y="6356520"/>
            <a:ext cx="2133360" cy="364680"/>
          </a:xfrm>
          <a:prstGeom prst="rect">
            <a:avLst/>
          </a:prstGeom>
          <a:noFill/>
          <a:ln>
            <a:noFill/>
          </a:ln>
        </p:spPr>
        <p:txBody>
          <a:bodyPr anchor="ctr"/>
          <a:p>
            <a:pPr algn="r">
              <a:lnSpc>
                <a:spcPct val="100000"/>
              </a:lnSpc>
            </a:pPr>
            <a:fld id="{2C650E97-3B33-449C-A933-AD7EF95B653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4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Benefits of test-driven development</a:t>
            </a:r>
            <a:endParaRPr b="0" lang="en-US" sz="1800" spc="-1" strike="noStrike">
              <a:solidFill>
                <a:srgbClr val="000000"/>
              </a:solidFill>
              <a:uFill>
                <a:solidFill>
                  <a:srgbClr val="ffffff"/>
                </a:solidFill>
              </a:uFill>
              <a:latin typeface="Calibri"/>
            </a:endParaRPr>
          </a:p>
        </p:txBody>
      </p:sp>
      <p:sp>
        <p:nvSpPr>
          <p:cNvPr id="25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Arial"/>
                <a:ea typeface="ＭＳ Ｐゴシック"/>
              </a:rPr>
              <a:t>Code coverage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Every code segment that you write has at least one associated test so all code written has at least one test.</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Arial"/>
                <a:ea typeface="ＭＳ Ｐゴシック"/>
              </a:rPr>
              <a:t>Regression testing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regression test suite is developed incrementally as a program is developed. </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Arial"/>
                <a:ea typeface="ＭＳ Ｐゴシック"/>
              </a:rPr>
              <a:t>Simplified debugging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When a test fails, it should be obvious where the problem lies. The newly written code needs to be checked and modified. </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Arial"/>
                <a:ea typeface="ＭＳ Ｐゴシック"/>
              </a:rPr>
              <a:t>System documentation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tests themselves are a form of documentation that describe what the code should be doing. </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52" name="TextShape 3"/>
          <p:cNvSpPr txBox="1"/>
          <p:nvPr/>
        </p:nvSpPr>
        <p:spPr>
          <a:xfrm>
            <a:off x="6553080" y="6356520"/>
            <a:ext cx="2133360" cy="364680"/>
          </a:xfrm>
          <a:prstGeom prst="rect">
            <a:avLst/>
          </a:prstGeom>
          <a:noFill/>
          <a:ln>
            <a:noFill/>
          </a:ln>
        </p:spPr>
        <p:txBody>
          <a:bodyPr anchor="ctr"/>
          <a:p>
            <a:pPr algn="r">
              <a:lnSpc>
                <a:spcPct val="100000"/>
              </a:lnSpc>
            </a:pPr>
            <a:fld id="{F157B54A-5EDA-4026-A28E-D22C6C20ECC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5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Regression testing</a:t>
            </a:r>
            <a:endParaRPr b="0" lang="en-US" sz="1800" spc="-1" strike="noStrike">
              <a:solidFill>
                <a:srgbClr val="000000"/>
              </a:solidFill>
              <a:uFill>
                <a:solidFill>
                  <a:srgbClr val="ffffff"/>
                </a:solidFill>
              </a:uFill>
              <a:latin typeface="Calibri"/>
            </a:endParaRPr>
          </a:p>
        </p:txBody>
      </p:sp>
      <p:sp>
        <p:nvSpPr>
          <p:cNvPr id="25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Regression testing is testing the system to check that changes have not ‘broken’ previously working code.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 a manual testing process, regression testing is expensive but, with automated testing, it is simple and straightforward. All tests are rerun every time a change is made to the program.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Tests must run ‘successfully’ before the change is committed.</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256" name="TextShape 3"/>
          <p:cNvSpPr txBox="1"/>
          <p:nvPr/>
        </p:nvSpPr>
        <p:spPr>
          <a:xfrm>
            <a:off x="6553080" y="6356520"/>
            <a:ext cx="2133360" cy="364680"/>
          </a:xfrm>
          <a:prstGeom prst="rect">
            <a:avLst/>
          </a:prstGeom>
          <a:noFill/>
          <a:ln>
            <a:noFill/>
          </a:ln>
        </p:spPr>
        <p:txBody>
          <a:bodyPr anchor="ctr"/>
          <a:p>
            <a:pPr algn="r">
              <a:lnSpc>
                <a:spcPct val="100000"/>
              </a:lnSpc>
            </a:pPr>
            <a:fld id="{32693D47-36CF-4AE0-AF73-C853D7A4809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5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Release testing</a:t>
            </a:r>
            <a:endParaRPr b="0" lang="en-US" sz="1800" spc="-1" strike="noStrike">
              <a:solidFill>
                <a:srgbClr val="000000"/>
              </a:solidFill>
              <a:uFill>
                <a:solidFill>
                  <a:srgbClr val="ffffff"/>
                </a:solidFill>
              </a:uFill>
              <a:latin typeface="Calibri"/>
            </a:endParaRPr>
          </a:p>
        </p:txBody>
      </p:sp>
      <p:sp>
        <p:nvSpPr>
          <p:cNvPr id="259" name="TextShape 2"/>
          <p:cNvSpPr txBox="1"/>
          <p:nvPr/>
        </p:nvSpPr>
        <p:spPr>
          <a:xfrm>
            <a:off x="229680" y="1600200"/>
            <a:ext cx="863352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Release testing is the process of testing a particular release of a system that is intended for use outside of the development team.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primary goal of the release testing process is to convince the supplier of the system that it is good enough for use.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Release testing, therefore, has to show that the system delivers its specified functionality, performance and dependability, and that it does not fail during normal use. </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Release testing is usually a black-box testing process where tests are only derived from the system specification.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60" name="TextShape 3"/>
          <p:cNvSpPr txBox="1"/>
          <p:nvPr/>
        </p:nvSpPr>
        <p:spPr>
          <a:xfrm>
            <a:off x="6553080" y="6356520"/>
            <a:ext cx="2133360" cy="364680"/>
          </a:xfrm>
          <a:prstGeom prst="rect">
            <a:avLst/>
          </a:prstGeom>
          <a:noFill/>
          <a:ln>
            <a:noFill/>
          </a:ln>
        </p:spPr>
        <p:txBody>
          <a:bodyPr anchor="ctr"/>
          <a:p>
            <a:pPr algn="r">
              <a:lnSpc>
                <a:spcPct val="100000"/>
              </a:lnSpc>
            </a:pPr>
            <a:fld id="{13613E07-537E-4985-9791-00B3D6A188C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6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Release testing and system testing</a:t>
            </a:r>
            <a:endParaRPr b="0" lang="en-US" sz="1800" spc="-1" strike="noStrike">
              <a:solidFill>
                <a:srgbClr val="000000"/>
              </a:solidFill>
              <a:uFill>
                <a:solidFill>
                  <a:srgbClr val="ffffff"/>
                </a:solidFill>
              </a:uFill>
              <a:latin typeface="Calibri"/>
            </a:endParaRPr>
          </a:p>
        </p:txBody>
      </p:sp>
      <p:sp>
        <p:nvSpPr>
          <p:cNvPr id="26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Release testing is a form of system testing.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Important differences: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separate team that has not been involved in the system development, should be responsible for release testing.</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System testing by the development team should focus on discovering bugs in the system (defect testing). The objective of release testing is to check that the system meets its requirements and is good enough for external use (validation testing).</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64" name="TextShape 3"/>
          <p:cNvSpPr txBox="1"/>
          <p:nvPr/>
        </p:nvSpPr>
        <p:spPr>
          <a:xfrm>
            <a:off x="6553080" y="6356520"/>
            <a:ext cx="2133360" cy="364680"/>
          </a:xfrm>
          <a:prstGeom prst="rect">
            <a:avLst/>
          </a:prstGeom>
          <a:noFill/>
          <a:ln>
            <a:noFill/>
          </a:ln>
        </p:spPr>
        <p:txBody>
          <a:bodyPr anchor="ctr"/>
          <a:p>
            <a:pPr algn="r">
              <a:lnSpc>
                <a:spcPct val="100000"/>
              </a:lnSpc>
            </a:pPr>
            <a:fld id="{738CC6EA-BDA3-4152-B66F-1DDE81D0CC1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6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Requirements based testing</a:t>
            </a:r>
            <a:endParaRPr b="0" lang="en-US" sz="1800" spc="-1" strike="noStrike">
              <a:solidFill>
                <a:srgbClr val="000000"/>
              </a:solidFill>
              <a:uFill>
                <a:solidFill>
                  <a:srgbClr val="ffffff"/>
                </a:solidFill>
              </a:uFill>
              <a:latin typeface="Calibri"/>
            </a:endParaRPr>
          </a:p>
        </p:txBody>
      </p:sp>
      <p:sp>
        <p:nvSpPr>
          <p:cNvPr id="26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Requirements-based testing involves examining each requirement and developing a test or tests for it.</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MHC-PMS requirements: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If a patient is known to be allergic to any particular medication, then prescription of that medication shall result in a warning message being issued to the system user.</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If a prescriber chooses to ignore an allergy warning, they shall provide a reason why this has been ignored.</a:t>
            </a:r>
            <a:endParaRPr b="0" lang="en-US" sz="24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p:txBody>
      </p:sp>
      <p:sp>
        <p:nvSpPr>
          <p:cNvPr id="268" name="TextShape 3"/>
          <p:cNvSpPr txBox="1"/>
          <p:nvPr/>
        </p:nvSpPr>
        <p:spPr>
          <a:xfrm>
            <a:off x="6553080" y="6356520"/>
            <a:ext cx="2133360" cy="364680"/>
          </a:xfrm>
          <a:prstGeom prst="rect">
            <a:avLst/>
          </a:prstGeom>
          <a:noFill/>
          <a:ln>
            <a:noFill/>
          </a:ln>
        </p:spPr>
        <p:txBody>
          <a:bodyPr anchor="ctr"/>
          <a:p>
            <a:pPr algn="r">
              <a:lnSpc>
                <a:spcPct val="100000"/>
              </a:lnSpc>
            </a:pPr>
            <a:fld id="{52428A57-E1C8-491D-9D53-0D43C095160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6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Requirements tests</a:t>
            </a:r>
            <a:endParaRPr b="0" lang="en-US" sz="1800" spc="-1" strike="noStrike">
              <a:solidFill>
                <a:srgbClr val="000000"/>
              </a:solidFill>
              <a:uFill>
                <a:solidFill>
                  <a:srgbClr val="ffffff"/>
                </a:solidFill>
              </a:uFill>
              <a:latin typeface="Calibri"/>
            </a:endParaRPr>
          </a:p>
        </p:txBody>
      </p:sp>
      <p:sp>
        <p:nvSpPr>
          <p:cNvPr id="27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1800" spc="-1" strike="noStrike">
                <a:solidFill>
                  <a:srgbClr val="46424d"/>
                </a:solidFill>
                <a:uFill>
                  <a:solidFill>
                    <a:srgbClr val="ffffff"/>
                  </a:solidFill>
                </a:uFill>
                <a:latin typeface="Arial"/>
                <a:ea typeface="ＭＳ Ｐゴシック"/>
              </a:rPr>
              <a:t>Set up a patient record with no known allergies. Prescribe medication for allergies that are known to exist. Check that a warning message is not issued by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1800" spc="-1" strike="noStrike">
                <a:solidFill>
                  <a:srgbClr val="46424d"/>
                </a:solidFill>
                <a:uFill>
                  <a:solidFill>
                    <a:srgbClr val="ffffff"/>
                  </a:solidFill>
                </a:uFill>
                <a:latin typeface="Arial"/>
                <a:ea typeface="ＭＳ Ｐゴシック"/>
              </a:rPr>
              <a:t>Set up a patient record with a known allergy. Prescribe the medication to that the patient is allergic to, and check that the warning is issued by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1800" spc="-1" strike="noStrike">
                <a:solidFill>
                  <a:srgbClr val="46424d"/>
                </a:solidFill>
                <a:uFill>
                  <a:solidFill>
                    <a:srgbClr val="ffffff"/>
                  </a:solidFill>
                </a:uFill>
                <a:latin typeface="Arial"/>
                <a:ea typeface="ＭＳ Ｐゴシック"/>
              </a:rPr>
              <a:t>Set up a patient record in which allergies to two or more drugs are recorded. Prescribe both of these drugs separately and check that the correct warning for each drug is issued.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1800" spc="-1" strike="noStrike">
                <a:solidFill>
                  <a:srgbClr val="46424d"/>
                </a:solidFill>
                <a:uFill>
                  <a:solidFill>
                    <a:srgbClr val="ffffff"/>
                  </a:solidFill>
                </a:uFill>
                <a:latin typeface="Arial"/>
                <a:ea typeface="ＭＳ Ｐゴシック"/>
              </a:rPr>
              <a:t>Prescribe two drugs that the patient is allergic to. Check that two warnings are correctly issued.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1800" spc="-1" strike="noStrike">
                <a:solidFill>
                  <a:srgbClr val="46424d"/>
                </a:solidFill>
                <a:uFill>
                  <a:solidFill>
                    <a:srgbClr val="ffffff"/>
                  </a:solidFill>
                </a:uFill>
                <a:latin typeface="Arial"/>
                <a:ea typeface="ＭＳ Ｐゴシック"/>
              </a:rPr>
              <a:t>Prescribe a drug that issues a warning and overrule that warning. Check that the system requires the user to provide information explaining why the warning was overruled. </a:t>
            </a:r>
            <a:endParaRPr b="0" lang="en-US" sz="3200" spc="-1" strike="noStrike">
              <a:solidFill>
                <a:srgbClr val="000000"/>
              </a:solidFill>
              <a:uFill>
                <a:solidFill>
                  <a:srgbClr val="ffffff"/>
                </a:solidFill>
              </a:uFill>
              <a:latin typeface="Calibri"/>
            </a:endParaRPr>
          </a:p>
        </p:txBody>
      </p:sp>
      <p:sp>
        <p:nvSpPr>
          <p:cNvPr id="272"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73" name="TextShape 4"/>
          <p:cNvSpPr txBox="1"/>
          <p:nvPr/>
        </p:nvSpPr>
        <p:spPr>
          <a:xfrm>
            <a:off x="6553080" y="6356520"/>
            <a:ext cx="2133360" cy="364680"/>
          </a:xfrm>
          <a:prstGeom prst="rect">
            <a:avLst/>
          </a:prstGeom>
          <a:noFill/>
          <a:ln>
            <a:noFill/>
          </a:ln>
        </p:spPr>
        <p:txBody>
          <a:bodyPr anchor="ctr"/>
          <a:p>
            <a:pPr algn="r">
              <a:lnSpc>
                <a:spcPct val="100000"/>
              </a:lnSpc>
            </a:pPr>
            <a:fld id="{E82F3BC5-6464-4BC5-8A48-228AF09AE509}"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Features tested by scenario</a:t>
            </a:r>
            <a:endParaRPr b="0" lang="en-US" sz="1800" spc="-1" strike="noStrike">
              <a:solidFill>
                <a:srgbClr val="000000"/>
              </a:solidFill>
              <a:uFill>
                <a:solidFill>
                  <a:srgbClr val="ffffff"/>
                </a:solidFill>
              </a:uFill>
              <a:latin typeface="Calibri"/>
            </a:endParaRPr>
          </a:p>
        </p:txBody>
      </p:sp>
      <p:sp>
        <p:nvSpPr>
          <p:cNvPr id="27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Authentication by logging on to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Downloading and uploading of specified patient records to a laptop.</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Home visit scheduling.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Encryption and decryption of patient records on a mobile device.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Record retrieval and modification.</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Links with the drugs database that maintains side-effect information.</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system for call prompting.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76"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
        <p:nvSpPr>
          <p:cNvPr id="277" name="TextShape 4"/>
          <p:cNvSpPr txBox="1"/>
          <p:nvPr/>
        </p:nvSpPr>
        <p:spPr>
          <a:xfrm>
            <a:off x="6553080" y="6356520"/>
            <a:ext cx="2133360" cy="364680"/>
          </a:xfrm>
          <a:prstGeom prst="rect">
            <a:avLst/>
          </a:prstGeom>
          <a:noFill/>
          <a:ln>
            <a:noFill/>
          </a:ln>
        </p:spPr>
        <p:txBody>
          <a:bodyPr anchor="ctr"/>
          <a:p>
            <a:pPr algn="r">
              <a:lnSpc>
                <a:spcPct val="100000"/>
              </a:lnSpc>
            </a:pPr>
            <a:fld id="{23BCE4C5-77A5-496F-8DA3-6DF0828A367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Validation and defect testing</a:t>
            </a:r>
            <a:endParaRPr b="0" lang="en-US" sz="1800" spc="-1" strike="noStrike">
              <a:solidFill>
                <a:srgbClr val="000000"/>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first goal leads to </a:t>
            </a:r>
            <a:r>
              <a:rPr b="0" lang="en-US" sz="2400" spc="-1" strike="noStrike">
                <a:solidFill>
                  <a:srgbClr val="ff0000"/>
                </a:solidFill>
                <a:uFill>
                  <a:solidFill>
                    <a:srgbClr val="ffffff"/>
                  </a:solidFill>
                </a:uFill>
                <a:latin typeface="Arial"/>
                <a:ea typeface="ＭＳ Ｐゴシック"/>
              </a:rPr>
              <a:t>validation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You expect the system to perform correctly using a given set of test cases that reflect the system’s expected use. </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second goal leads to </a:t>
            </a:r>
            <a:r>
              <a:rPr b="0" lang="en-US" sz="2400" spc="-1" strike="noStrike">
                <a:solidFill>
                  <a:srgbClr val="ff0000"/>
                </a:solidFill>
                <a:uFill>
                  <a:solidFill>
                    <a:srgbClr val="ffffff"/>
                  </a:solidFill>
                </a:uFill>
                <a:latin typeface="Arial"/>
                <a:ea typeface="ＭＳ Ｐゴシック"/>
              </a:rPr>
              <a:t>defect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test cases are designed to expose defects. The test cases in defect testing can be deliberately obscure and need not reflect how the system is normally used. </a:t>
            </a:r>
            <a:endParaRPr b="0" lang="en-US" sz="2400" spc="-1" strike="noStrike">
              <a:solidFill>
                <a:srgbClr val="000000"/>
              </a:solidFill>
              <a:uFill>
                <a:solidFill>
                  <a:srgbClr val="ffffff"/>
                </a:solidFill>
              </a:uFill>
              <a:latin typeface="Calibri"/>
            </a:endParaRPr>
          </a:p>
        </p:txBody>
      </p:sp>
      <p:sp>
        <p:nvSpPr>
          <p:cNvPr id="100" name="TextShape 3"/>
          <p:cNvSpPr txBox="1"/>
          <p:nvPr/>
        </p:nvSpPr>
        <p:spPr>
          <a:xfrm>
            <a:off x="6553080" y="6356520"/>
            <a:ext cx="2133360" cy="364680"/>
          </a:xfrm>
          <a:prstGeom prst="rect">
            <a:avLst/>
          </a:prstGeom>
          <a:noFill/>
          <a:ln>
            <a:noFill/>
          </a:ln>
        </p:spPr>
        <p:txBody>
          <a:bodyPr anchor="ctr"/>
          <a:p>
            <a:pPr algn="r">
              <a:lnSpc>
                <a:spcPct val="100000"/>
              </a:lnSpc>
            </a:pPr>
            <a:fld id="{6E1B7022-8D8B-425A-AB4C-FFF040731AA1}"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10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usage scenario for the MHC-PMS </a:t>
            </a:r>
            <a:endParaRPr b="0" lang="en-US" sz="1800" spc="-1" strike="noStrike">
              <a:solidFill>
                <a:srgbClr val="000000"/>
              </a:solidFill>
              <a:uFill>
                <a:solidFill>
                  <a:srgbClr val="ffffff"/>
                </a:solidFill>
              </a:uFill>
              <a:latin typeface="Calibri"/>
            </a:endParaRPr>
          </a:p>
        </p:txBody>
      </p:sp>
      <p:sp>
        <p:nvSpPr>
          <p:cNvPr id="279" name="CustomShape 2"/>
          <p:cNvSpPr/>
          <p:nvPr/>
        </p:nvSpPr>
        <p:spPr>
          <a:xfrm>
            <a:off x="766080" y="1315800"/>
            <a:ext cx="7596720" cy="5353560"/>
          </a:xfrm>
          <a:prstGeom prst="rect">
            <a:avLst/>
          </a:prstGeom>
          <a:solidFill>
            <a:srgbClr val="ffff00">
              <a:alpha val="34000"/>
            </a:srgbClr>
          </a:solidFill>
          <a:ln>
            <a:noFill/>
          </a:ln>
        </p:spPr>
        <p:style>
          <a:lnRef idx="0"/>
          <a:fillRef idx="0"/>
          <a:effectRef idx="0"/>
          <a:fontRef idx="minor"/>
        </p:style>
        <p:txBody>
          <a:bodyPr lIns="90000" rIns="90000" tIns="45000" bIns="45000"/>
          <a:p>
            <a:pPr algn="just">
              <a:lnSpc>
                <a:spcPct val="100000"/>
              </a:lnSpc>
            </a:pPr>
            <a:r>
              <a:rPr b="0" lang="en-IN" sz="1600" spc="-1" strike="noStrike">
                <a:solidFill>
                  <a:srgbClr val="000000"/>
                </a:solidFill>
                <a:uFill>
                  <a:solidFill>
                    <a:srgbClr val="ffffff"/>
                  </a:solidFill>
                </a:uFill>
                <a:latin typeface="Arial"/>
                <a:ea typeface="ＭＳ Ｐゴシック"/>
              </a:rPr>
              <a:t>Kate is a nurse who specializes in mental health care. One of her responsibilities is to visit patients at home to check that their treatment is effective and that they are not suffering from medication side -effects.</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Calibri"/>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Calibri"/>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Calibri"/>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b="0" lang="en-IN" sz="1800" spc="-1" strike="noStrike">
              <a:solidFill>
                <a:srgbClr val="000000"/>
              </a:solidFill>
              <a:uFill>
                <a:solidFill>
                  <a:srgbClr val="ffffff"/>
                </a:solidFill>
              </a:uFill>
              <a:latin typeface="Arial"/>
            </a:endParaRPr>
          </a:p>
        </p:txBody>
      </p:sp>
      <p:sp>
        <p:nvSpPr>
          <p:cNvPr id="280" name="TextShape 3"/>
          <p:cNvSpPr txBox="1"/>
          <p:nvPr/>
        </p:nvSpPr>
        <p:spPr>
          <a:xfrm>
            <a:off x="6553080" y="6356520"/>
            <a:ext cx="2133360" cy="364680"/>
          </a:xfrm>
          <a:prstGeom prst="rect">
            <a:avLst/>
          </a:prstGeom>
          <a:noFill/>
          <a:ln>
            <a:noFill/>
          </a:ln>
        </p:spPr>
        <p:txBody>
          <a:bodyPr anchor="ctr"/>
          <a:p>
            <a:pPr algn="r">
              <a:lnSpc>
                <a:spcPct val="100000"/>
              </a:lnSpc>
            </a:pPr>
            <a:fld id="{A2584E78-D831-4315-AFE7-1555781168B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8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Performance testing</a:t>
            </a:r>
            <a:endParaRPr b="0" lang="en-US" sz="1800" spc="-1" strike="noStrike">
              <a:solidFill>
                <a:srgbClr val="000000"/>
              </a:solidFill>
              <a:uFill>
                <a:solidFill>
                  <a:srgbClr val="ffffff"/>
                </a:solidFill>
              </a:uFill>
              <a:latin typeface="Calibri"/>
            </a:endParaRPr>
          </a:p>
        </p:txBody>
      </p:sp>
      <p:sp>
        <p:nvSpPr>
          <p:cNvPr id="28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Part of release testing may involve testing the emergent properties of a system, such as performance and reliability.</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Tests should reflect the profile of use of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Performance tests usually involve planning a series of tests where the load is steadily increased until the system performance becomes unacceptable.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Stress testing is a form of performance testing where the system is deliberately overloaded to test its failure behaviour.</a:t>
            </a:r>
            <a:endParaRPr b="0" lang="en-US" sz="3200" spc="-1" strike="noStrike">
              <a:solidFill>
                <a:srgbClr val="000000"/>
              </a:solidFill>
              <a:uFill>
                <a:solidFill>
                  <a:srgbClr val="ffffff"/>
                </a:solidFill>
              </a:uFill>
              <a:latin typeface="Calibri"/>
            </a:endParaRPr>
          </a:p>
        </p:txBody>
      </p:sp>
      <p:sp>
        <p:nvSpPr>
          <p:cNvPr id="284" name="TextShape 3"/>
          <p:cNvSpPr txBox="1"/>
          <p:nvPr/>
        </p:nvSpPr>
        <p:spPr>
          <a:xfrm>
            <a:off x="6553080" y="6356520"/>
            <a:ext cx="2133360" cy="364680"/>
          </a:xfrm>
          <a:prstGeom prst="rect">
            <a:avLst/>
          </a:prstGeom>
          <a:noFill/>
          <a:ln>
            <a:noFill/>
          </a:ln>
        </p:spPr>
        <p:txBody>
          <a:bodyPr anchor="ctr"/>
          <a:p>
            <a:pPr algn="r">
              <a:lnSpc>
                <a:spcPct val="100000"/>
              </a:lnSpc>
            </a:pPr>
            <a:fld id="{36A46457-AD10-4986-87B6-E5423C0087E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8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User testing</a:t>
            </a:r>
            <a:endParaRPr b="0" lang="en-US" sz="1800" spc="-1" strike="noStrike">
              <a:solidFill>
                <a:srgbClr val="000000"/>
              </a:solidFill>
              <a:uFill>
                <a:solidFill>
                  <a:srgbClr val="ffffff"/>
                </a:solidFill>
              </a:uFill>
              <a:latin typeface="Calibri"/>
            </a:endParaRPr>
          </a:p>
        </p:txBody>
      </p:sp>
      <p:sp>
        <p:nvSpPr>
          <p:cNvPr id="28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User or customer testing is a stage in the testing process in which users or customers provide input and advice on system testing.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User testing is essential, even when comprehensive system and release testing have been carried out.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reason for this is that influences from the user’s working environment have a major effect on the reliability, performance, usability and robustness of a system. These cannot be replicated in a testing environment.</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88" name="TextShape 3"/>
          <p:cNvSpPr txBox="1"/>
          <p:nvPr/>
        </p:nvSpPr>
        <p:spPr>
          <a:xfrm>
            <a:off x="6553080" y="6356520"/>
            <a:ext cx="2133360" cy="364680"/>
          </a:xfrm>
          <a:prstGeom prst="rect">
            <a:avLst/>
          </a:prstGeom>
          <a:noFill/>
          <a:ln>
            <a:noFill/>
          </a:ln>
        </p:spPr>
        <p:txBody>
          <a:bodyPr anchor="ctr"/>
          <a:p>
            <a:pPr algn="r">
              <a:lnSpc>
                <a:spcPct val="100000"/>
              </a:lnSpc>
            </a:pPr>
            <a:fld id="{D7D865A0-565C-4EE3-8A9D-1D66EC48C92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8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Types of user testing</a:t>
            </a:r>
            <a:endParaRPr b="0" lang="en-US" sz="1800" spc="-1" strike="noStrike">
              <a:solidFill>
                <a:srgbClr val="000000"/>
              </a:solidFill>
              <a:uFill>
                <a:solidFill>
                  <a:srgbClr val="ffffff"/>
                </a:solidFill>
              </a:uFill>
              <a:latin typeface="Calibri"/>
            </a:endParaRPr>
          </a:p>
        </p:txBody>
      </p:sp>
      <p:sp>
        <p:nvSpPr>
          <p:cNvPr id="29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Alpha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Users of the software work with the development team to test the software at the developer’s site.</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Beta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release of the software is made available to users to allow them to experiment and to raise problems that they discover with the system developers.</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Acceptance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Customers test a system to decide whether or not it is ready to be accepted from the system developers and deployed in the customer environment. Primarily for custom systems.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92" name="TextShape 3"/>
          <p:cNvSpPr txBox="1"/>
          <p:nvPr/>
        </p:nvSpPr>
        <p:spPr>
          <a:xfrm>
            <a:off x="6553080" y="6356520"/>
            <a:ext cx="2133360" cy="364680"/>
          </a:xfrm>
          <a:prstGeom prst="rect">
            <a:avLst/>
          </a:prstGeom>
          <a:noFill/>
          <a:ln>
            <a:noFill/>
          </a:ln>
        </p:spPr>
        <p:txBody>
          <a:bodyPr anchor="ctr"/>
          <a:p>
            <a:pPr algn="r">
              <a:lnSpc>
                <a:spcPct val="100000"/>
              </a:lnSpc>
            </a:pPr>
            <a:fld id="{37BE2343-6BEC-4D74-AA95-B17064EAAD3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9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acceptance testing process </a:t>
            </a:r>
            <a:endParaRPr b="0" lang="en-US" sz="1800" spc="-1" strike="noStrike">
              <a:solidFill>
                <a:srgbClr val="000000"/>
              </a:solidFill>
              <a:uFill>
                <a:solidFill>
                  <a:srgbClr val="ffffff"/>
                </a:solidFill>
              </a:uFill>
              <a:latin typeface="Calibri"/>
            </a:endParaRPr>
          </a:p>
        </p:txBody>
      </p:sp>
      <p:pic>
        <p:nvPicPr>
          <p:cNvPr id="295" name="Content Placeholder 3" descr=""/>
          <p:cNvPicPr/>
          <p:nvPr/>
        </p:nvPicPr>
        <p:blipFill>
          <a:blip r:embed="rId1"/>
          <a:srcRect l="0" t="-105810" r="0" b="-105810"/>
          <a:stretch/>
        </p:blipFill>
        <p:spPr>
          <a:xfrm>
            <a:off x="457200" y="1600200"/>
            <a:ext cx="8229240" cy="4525560"/>
          </a:xfrm>
          <a:prstGeom prst="rect">
            <a:avLst/>
          </a:prstGeom>
          <a:ln>
            <a:noFill/>
          </a:ln>
        </p:spPr>
      </p:pic>
      <p:sp>
        <p:nvSpPr>
          <p:cNvPr id="296" name="TextShape 2"/>
          <p:cNvSpPr txBox="1"/>
          <p:nvPr/>
        </p:nvSpPr>
        <p:spPr>
          <a:xfrm>
            <a:off x="6553080" y="6356520"/>
            <a:ext cx="2133360" cy="364680"/>
          </a:xfrm>
          <a:prstGeom prst="rect">
            <a:avLst/>
          </a:prstGeom>
          <a:noFill/>
          <a:ln>
            <a:noFill/>
          </a:ln>
        </p:spPr>
        <p:txBody>
          <a:bodyPr anchor="ctr"/>
          <a:p>
            <a:pPr algn="r">
              <a:lnSpc>
                <a:spcPct val="100000"/>
              </a:lnSpc>
            </a:pPr>
            <a:fld id="{AEEFFD3A-560D-4921-9529-E978DA39D44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9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Stages in the acceptance testing process</a:t>
            </a:r>
            <a:endParaRPr b="0" lang="en-US" sz="1800" spc="-1" strike="noStrike">
              <a:solidFill>
                <a:srgbClr val="000000"/>
              </a:solidFill>
              <a:uFill>
                <a:solidFill>
                  <a:srgbClr val="ffffff"/>
                </a:solidFill>
              </a:uFill>
              <a:latin typeface="Calibri"/>
            </a:endParaRPr>
          </a:p>
        </p:txBody>
      </p:sp>
      <p:sp>
        <p:nvSpPr>
          <p:cNvPr id="2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Define acceptance criteria</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Plan acceptance testing</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Derive acceptance tests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Run acceptance tests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Negotiate test results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Reject/accept system</a:t>
            </a:r>
            <a:endParaRPr b="0" lang="en-US" sz="3200" spc="-1" strike="noStrike">
              <a:solidFill>
                <a:srgbClr val="000000"/>
              </a:solidFill>
              <a:uFill>
                <a:solidFill>
                  <a:srgbClr val="ffffff"/>
                </a:solidFill>
              </a:uFill>
              <a:latin typeface="Calibri"/>
            </a:endParaRPr>
          </a:p>
        </p:txBody>
      </p:sp>
      <p:sp>
        <p:nvSpPr>
          <p:cNvPr id="300" name="TextShape 3"/>
          <p:cNvSpPr txBox="1"/>
          <p:nvPr/>
        </p:nvSpPr>
        <p:spPr>
          <a:xfrm>
            <a:off x="6553080" y="6356520"/>
            <a:ext cx="2133360" cy="364680"/>
          </a:xfrm>
          <a:prstGeom prst="rect">
            <a:avLst/>
          </a:prstGeom>
          <a:noFill/>
          <a:ln>
            <a:noFill/>
          </a:ln>
        </p:spPr>
        <p:txBody>
          <a:bodyPr anchor="ctr"/>
          <a:p>
            <a:pPr algn="r">
              <a:lnSpc>
                <a:spcPct val="100000"/>
              </a:lnSpc>
            </a:pPr>
            <a:fld id="{AB1587DE-1BA8-4346-BEA7-903DCB64B6C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0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Agile methods and acceptance testing</a:t>
            </a:r>
            <a:endParaRPr b="0" lang="en-US" sz="1800" spc="-1" strike="noStrike">
              <a:solidFill>
                <a:srgbClr val="000000"/>
              </a:solidFill>
              <a:uFill>
                <a:solidFill>
                  <a:srgbClr val="ffffff"/>
                </a:solidFill>
              </a:uFill>
              <a:latin typeface="Calibri"/>
            </a:endParaRPr>
          </a:p>
        </p:txBody>
      </p:sp>
      <p:sp>
        <p:nvSpPr>
          <p:cNvPr id="30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 agile methods, the user/customer is part of the development team and is responsible for making decisions on the acceptability of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Tests are defined by the user/customer and are integrated with other tests in that they are run automatically when changes are made.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There is no separate acceptance testing process.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Main problem here is whether or not the embedded user is ‘typical’ and can represent the interests of all system stakeholders.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304" name="TextShape 3"/>
          <p:cNvSpPr txBox="1"/>
          <p:nvPr/>
        </p:nvSpPr>
        <p:spPr>
          <a:xfrm>
            <a:off x="6553080" y="6356520"/>
            <a:ext cx="2133360" cy="364680"/>
          </a:xfrm>
          <a:prstGeom prst="rect">
            <a:avLst/>
          </a:prstGeom>
          <a:noFill/>
          <a:ln>
            <a:noFill/>
          </a:ln>
        </p:spPr>
        <p:txBody>
          <a:bodyPr anchor="ctr"/>
          <a:p>
            <a:pPr algn="r">
              <a:lnSpc>
                <a:spcPct val="100000"/>
              </a:lnSpc>
            </a:pPr>
            <a:fld id="{5583335B-9F27-494E-B1DB-34147B35D53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0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b="0" lang="en-US" sz="1800" spc="-1" strike="noStrike">
              <a:solidFill>
                <a:srgbClr val="000000"/>
              </a:solidFill>
              <a:uFill>
                <a:solidFill>
                  <a:srgbClr val="ffffff"/>
                </a:solidFill>
              </a:uFill>
              <a:latin typeface="Calibri"/>
            </a:endParaRPr>
          </a:p>
        </p:txBody>
      </p:sp>
      <p:sp>
        <p:nvSpPr>
          <p:cNvPr id="30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When testing software, you should try to ‘break’ the software by using experience and guidelines to choose types of test case that have been effective in discovering defects in other systems.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Wherever possible, you should write automated tests. The tests are embedded in a program that can be run every time a change is made to a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Test-first development is an approach to development where tests are written before the code to be tested.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Scenario testing involves inventing a typical usage scenario and using this to derive test cases.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Acceptance testing is a user testing process where the aim is to decide if the software is good enough to be deployed and used in its operational environment.</a:t>
            </a:r>
            <a:endParaRPr b="0" lang="en-US" sz="3200" spc="-1" strike="noStrike">
              <a:solidFill>
                <a:srgbClr val="000000"/>
              </a:solidFill>
              <a:uFill>
                <a:solidFill>
                  <a:srgbClr val="ffffff"/>
                </a:solidFill>
              </a:uFill>
              <a:latin typeface="Calibri"/>
            </a:endParaRPr>
          </a:p>
        </p:txBody>
      </p:sp>
      <p:sp>
        <p:nvSpPr>
          <p:cNvPr id="308" name="TextShape 3"/>
          <p:cNvSpPr txBox="1"/>
          <p:nvPr/>
        </p:nvSpPr>
        <p:spPr>
          <a:xfrm>
            <a:off x="6553080" y="6356520"/>
            <a:ext cx="2133360" cy="364680"/>
          </a:xfrm>
          <a:prstGeom prst="rect">
            <a:avLst/>
          </a:prstGeom>
          <a:noFill/>
          <a:ln>
            <a:noFill/>
          </a:ln>
        </p:spPr>
        <p:txBody>
          <a:bodyPr anchor="ctr"/>
          <a:p>
            <a:pPr algn="r">
              <a:lnSpc>
                <a:spcPct val="100000"/>
              </a:lnSpc>
            </a:pPr>
            <a:fld id="{EF5DD6CA-B0AB-4B3B-A4DD-2BCF92F045F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0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Testing process goals</a:t>
            </a:r>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Validation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To demonstrate to the developer and the system customer that the software meets its requirements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A successful test shows that the system operates as intended.</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Defect testing</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To discover faults or defects in the software where its behaviour is incorrect or not in conformance with its specification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A successful test is a test that makes the system perform incorrectly and so exposes a defect in the system.</a:t>
            </a:r>
            <a:endParaRPr b="0" lang="en-US" sz="2400" spc="-1" strike="noStrike">
              <a:solidFill>
                <a:srgbClr val="000000"/>
              </a:solidFill>
              <a:uFill>
                <a:solidFill>
                  <a:srgbClr val="ffffff"/>
                </a:solidFill>
              </a:uFill>
              <a:latin typeface="Calibri"/>
            </a:endParaRPr>
          </a:p>
        </p:txBody>
      </p:sp>
      <p:sp>
        <p:nvSpPr>
          <p:cNvPr id="104" name="TextShape 3"/>
          <p:cNvSpPr txBox="1"/>
          <p:nvPr/>
        </p:nvSpPr>
        <p:spPr>
          <a:xfrm>
            <a:off x="6553080" y="6356520"/>
            <a:ext cx="2133360" cy="364680"/>
          </a:xfrm>
          <a:prstGeom prst="rect">
            <a:avLst/>
          </a:prstGeom>
          <a:noFill/>
          <a:ln>
            <a:noFill/>
          </a:ln>
        </p:spPr>
        <p:txBody>
          <a:bodyPr anchor="ctr"/>
          <a:p>
            <a:pPr algn="r">
              <a:lnSpc>
                <a:spcPct val="100000"/>
              </a:lnSpc>
            </a:pPr>
            <a:fld id="{8A94753D-84B4-455A-898B-EC4CCF6A3E5A}"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10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An input-output model of program testing </a:t>
            </a:r>
            <a:endParaRPr b="0" lang="en-US" sz="1800" spc="-1" strike="noStrike">
              <a:solidFill>
                <a:srgbClr val="000000"/>
              </a:solidFill>
              <a:uFill>
                <a:solidFill>
                  <a:srgbClr val="ffffff"/>
                </a:solidFill>
              </a:uFill>
              <a:latin typeface="Calibri"/>
            </a:endParaRPr>
          </a:p>
        </p:txBody>
      </p:sp>
      <p:pic>
        <p:nvPicPr>
          <p:cNvPr id="107" name="Content Placeholder 3" descr=""/>
          <p:cNvPicPr/>
          <p:nvPr/>
        </p:nvPicPr>
        <p:blipFill>
          <a:blip r:embed="rId1"/>
          <a:srcRect l="-14081" t="0" r="-14081" b="0"/>
          <a:stretch/>
        </p:blipFill>
        <p:spPr>
          <a:xfrm>
            <a:off x="1315080" y="1886400"/>
            <a:ext cx="7097040" cy="3903120"/>
          </a:xfrm>
          <a:prstGeom prst="rect">
            <a:avLst/>
          </a:prstGeom>
          <a:ln>
            <a:noFill/>
          </a:ln>
        </p:spPr>
      </p:pic>
      <p:sp>
        <p:nvSpPr>
          <p:cNvPr id="108" name="TextShape 2"/>
          <p:cNvSpPr txBox="1"/>
          <p:nvPr/>
        </p:nvSpPr>
        <p:spPr>
          <a:xfrm>
            <a:off x="6553080" y="6356520"/>
            <a:ext cx="2133360" cy="364680"/>
          </a:xfrm>
          <a:prstGeom prst="rect">
            <a:avLst/>
          </a:prstGeom>
          <a:noFill/>
          <a:ln>
            <a:noFill/>
          </a:ln>
        </p:spPr>
        <p:txBody>
          <a:bodyPr anchor="ctr"/>
          <a:p>
            <a:pPr algn="r">
              <a:lnSpc>
                <a:spcPct val="100000"/>
              </a:lnSpc>
            </a:pPr>
            <a:fld id="{4EE0C61E-8199-43E1-871A-CAAB05F6FFD4}"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109"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1419120"/>
            <a:ext cx="7305480" cy="1080"/>
          </a:xfrm>
          <a:prstGeom prst="rect">
            <a:avLst/>
          </a:prstGeom>
          <a:noFill/>
          <a:ln w="25560">
            <a:solidFill>
              <a:srgbClr val="4f81bd"/>
            </a:solidFill>
            <a:round/>
          </a:ln>
        </p:spPr>
        <p:txBody>
          <a:bodyPr lIns="90720" rIns="90720" tIns="44640" bIns="4464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Verification: </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"Are we building the product right”.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 software should conform to its specification.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Validation:</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 "Are we building the right product”.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 software should do what the user really requires.</a:t>
            </a:r>
            <a:endParaRPr b="0" lang="en-US" sz="3200" spc="-1" strike="noStrike">
              <a:solidFill>
                <a:srgbClr val="000000"/>
              </a:solidFill>
              <a:uFill>
                <a:solidFill>
                  <a:srgbClr val="ffffff"/>
                </a:solidFill>
              </a:uFill>
              <a:latin typeface="Calibri"/>
            </a:endParaRPr>
          </a:p>
        </p:txBody>
      </p:sp>
      <p:sp>
        <p:nvSpPr>
          <p:cNvPr id="111" name="TextShape 2"/>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Verification vs validation</a:t>
            </a:r>
            <a:endParaRPr b="0" lang="en-US" sz="1800" spc="-1" strike="noStrike">
              <a:solidFill>
                <a:srgbClr val="000000"/>
              </a:solidFill>
              <a:uFill>
                <a:solidFill>
                  <a:srgbClr val="ffffff"/>
                </a:solidFill>
              </a:uFill>
              <a:latin typeface="Calibri"/>
            </a:endParaRPr>
          </a:p>
        </p:txBody>
      </p:sp>
      <p:sp>
        <p:nvSpPr>
          <p:cNvPr id="112" name="TextShape 3"/>
          <p:cNvSpPr txBox="1"/>
          <p:nvPr/>
        </p:nvSpPr>
        <p:spPr>
          <a:xfrm>
            <a:off x="6553080" y="6356520"/>
            <a:ext cx="2133360" cy="364680"/>
          </a:xfrm>
          <a:prstGeom prst="rect">
            <a:avLst/>
          </a:prstGeom>
          <a:noFill/>
          <a:ln>
            <a:noFill/>
          </a:ln>
        </p:spPr>
        <p:txBody>
          <a:bodyPr anchor="ctr"/>
          <a:p>
            <a:pPr algn="r">
              <a:lnSpc>
                <a:spcPct val="100000"/>
              </a:lnSpc>
            </a:pPr>
            <a:fld id="{28FD2917-53F4-4402-947B-D858AC3879CA}"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
        <p:nvSpPr>
          <p:cNvPr id="11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912960" y="1982880"/>
            <a:ext cx="7805520" cy="4128840"/>
          </a:xfrm>
          <a:prstGeom prst="rect">
            <a:avLst/>
          </a:prstGeom>
          <a:noFill/>
          <a:ln w="25560">
            <a:solidFill>
              <a:srgbClr val="4f81bd"/>
            </a:solidFill>
            <a:round/>
          </a:ln>
        </p:spPr>
        <p:txBody>
          <a:bodyPr lIns="90720" rIns="90720" tIns="44640" bIns="44640"/>
          <a:p>
            <a:pPr marL="343080" indent="-342720">
              <a:lnSpc>
                <a:spcPct val="100000"/>
              </a:lnSpc>
              <a:buClr>
                <a:srgbClr val="ff0000"/>
              </a:buClr>
              <a:buFont typeface="Wingdings" charset="2"/>
              <a:buChar char=""/>
            </a:pPr>
            <a:r>
              <a:rPr b="0" lang="en-US" sz="2400" spc="-1" strike="noStrike">
                <a:solidFill>
                  <a:srgbClr val="ff0000"/>
                </a:solidFill>
                <a:uFill>
                  <a:solidFill>
                    <a:srgbClr val="ffffff"/>
                  </a:solidFill>
                </a:uFill>
                <a:latin typeface="Calibri"/>
                <a:ea typeface="ＭＳ Ｐゴシック"/>
              </a:rPr>
              <a:t>Software inspections</a:t>
            </a:r>
            <a:r>
              <a:rPr b="0" i="1" lang="en-US" sz="2400" spc="-1" strike="noStrike">
                <a:solidFill>
                  <a:srgbClr val="ff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Concerned with analysis of </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the static system representation to discover problems</a:t>
            </a:r>
            <a:r>
              <a:rPr b="0" i="1"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static verification)</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May be supplement by tool-based document and code analysis.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Discussed in Chapter 15.</a:t>
            </a:r>
            <a:endParaRPr b="0" lang="en-US" sz="2400" spc="-1" strike="noStrike">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b="0" lang="en-US" sz="2400" spc="-1" strike="noStrike">
                <a:solidFill>
                  <a:srgbClr val="ff0000"/>
                </a:solidFill>
                <a:uFill>
                  <a:solidFill>
                    <a:srgbClr val="ffffff"/>
                  </a:solidFill>
                </a:uFill>
                <a:latin typeface="Calibri"/>
                <a:ea typeface="ＭＳ Ｐゴシック"/>
              </a:rPr>
              <a:t>Software testing</a:t>
            </a:r>
            <a:r>
              <a:rPr b="0" i="1" lang="en-US" sz="2400" spc="-1" strike="noStrike">
                <a:solidFill>
                  <a:srgbClr val="ff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Concerned with exercising and </a:t>
            </a:r>
            <a:r>
              <a:rPr b="0" lang="en-US" sz="2400" spc="-1" strike="noStrike">
                <a:solidFill>
                  <a:srgbClr val="000000"/>
                </a:solidFill>
                <a:uFill>
                  <a:solidFill>
                    <a:srgbClr val="ffffff"/>
                  </a:solidFill>
                </a:uFill>
                <a:latin typeface="Calibri"/>
                <a:ea typeface="ＭＳ Ｐゴシック"/>
              </a:rPr>
              <a:t>
</a:t>
            </a:r>
            <a:r>
              <a:rPr b="0" lang="en-US" sz="2400" spc="-1" strike="noStrike">
                <a:solidFill>
                  <a:srgbClr val="000000"/>
                </a:solidFill>
                <a:uFill>
                  <a:solidFill>
                    <a:srgbClr val="ffffff"/>
                  </a:solidFill>
                </a:uFill>
                <a:latin typeface="Calibri"/>
                <a:ea typeface="ＭＳ Ｐゴシック"/>
              </a:rPr>
              <a:t>observing product behaviour (dynamic verification)</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The system is executed with test data and its operational behaviour is observed.</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15" name="TextShape 2"/>
          <p:cNvSpPr txBox="1"/>
          <p:nvPr/>
        </p:nvSpPr>
        <p:spPr>
          <a:xfrm>
            <a:off x="457200" y="274680"/>
            <a:ext cx="7292880" cy="1142640"/>
          </a:xfrm>
          <a:prstGeom prst="rect">
            <a:avLst/>
          </a:prstGeom>
          <a:noFill/>
          <a:ln>
            <a:noFill/>
          </a:ln>
        </p:spPr>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Inspections and testing</a:t>
            </a:r>
            <a:endParaRPr b="0" lang="en-US" sz="1800" spc="-1" strike="noStrike">
              <a:solidFill>
                <a:srgbClr val="000000"/>
              </a:solidFill>
              <a:uFill>
                <a:solidFill>
                  <a:srgbClr val="ffffff"/>
                </a:solidFill>
              </a:uFill>
              <a:latin typeface="Calibri"/>
            </a:endParaRPr>
          </a:p>
        </p:txBody>
      </p:sp>
      <p:sp>
        <p:nvSpPr>
          <p:cNvPr id="116" name="TextShape 3"/>
          <p:cNvSpPr txBox="1"/>
          <p:nvPr/>
        </p:nvSpPr>
        <p:spPr>
          <a:xfrm>
            <a:off x="6553080" y="6356520"/>
            <a:ext cx="2133360" cy="364680"/>
          </a:xfrm>
          <a:prstGeom prst="rect">
            <a:avLst/>
          </a:prstGeom>
          <a:noFill/>
          <a:ln>
            <a:noFill/>
          </a:ln>
        </p:spPr>
        <p:txBody>
          <a:bodyPr anchor="ctr"/>
          <a:p>
            <a:pPr algn="r">
              <a:lnSpc>
                <a:spcPct val="100000"/>
              </a:lnSpc>
            </a:pPr>
            <a:fld id="{B4CF5AE6-2165-47DA-9D03-05EDE5EB1B5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1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8 Software testing</a:t>
            </a:r>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775</TotalTime>
  <Application>LibreOffice/5.1.6.2$Linux_X86_64 LibreOffice_project/10m0$Build-2</Application>
  <Words>4276</Words>
  <Paragraphs>400</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2010-01-14T08:17:23Z</dcterms:created>
  <dc:creator>Ian Sommerville</dc:creator>
  <dc:description/>
  <dc:language>en-IN</dc:language>
  <cp:lastModifiedBy/>
  <dcterms:modified xsi:type="dcterms:W3CDTF">2021-11-30T09:29:23Z</dcterms:modified>
  <cp:revision>18</cp:revision>
  <dc:subject/>
  <dc:title>Figures – Chapter 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60</vt:i4>
  </property>
</Properties>
</file>