
<file path=[Content_Types].xml><?xml version="1.0" encoding="utf-8"?>
<Types xmlns="http://schemas.openxmlformats.org/package/2006/content-types">
  <Override PartName="/_rels/.rels" ContentType="application/vnd.openxmlformats-package.relationships+xml"/>
  <Override PartName="/ppt/notesSlides/_rels/notesSlide68.xml.rels" ContentType="application/vnd.openxmlformats-package.relationships+xml"/>
  <Override PartName="/ppt/notesSlides/_rels/notesSlide67.xml.rels" ContentType="application/vnd.openxmlformats-package.relationships+xml"/>
  <Override PartName="/ppt/notesSlides/_rels/notesSlide66.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63.xml.rels" ContentType="application/vnd.openxmlformats-package.relationships+xml"/>
  <Override PartName="/ppt/notesSlides/_rels/notesSlide62.xml.rels" ContentType="application/vnd.openxmlformats-package.relationships+xml"/>
  <Override PartName="/ppt/notesSlides/_rels/notesSlide61.xml.rels" ContentType="application/vnd.openxmlformats-package.relationships+xml"/>
  <Override PartName="/ppt/notesSlides/_rels/notesSlide60.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5.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_rels/notesSlide34.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41.xml.rels" ContentType="application/vnd.openxmlformats-package.relationships+xml"/>
  <Override PartName="/ppt/notesSlides/_rels/notesSlide4.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3.xml.rels" ContentType="application/vnd.openxmlformats-package.relationships+xml"/>
  <Override PartName="/ppt/notesSlides/_rels/notesSlide50.xml.rels" ContentType="application/vnd.openxmlformats-package.relationships+xml"/>
  <Override PartName="/ppt/notesSlides/_rels/notesSlide6.xml.rels" ContentType="application/vnd.openxmlformats-package.relationships+xml"/>
  <Override PartName="/ppt/notesSlides/_rels/notesSlide42.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9.xml.rels" ContentType="application/vnd.openxmlformats-package.relationships+xml"/>
  <Override PartName="/ppt/notesSlides/_rels/notesSlide31.xml.rels" ContentType="application/vnd.openxmlformats-package.relationships+xml"/>
  <Override PartName="/ppt/notesSlides/_rels/notesSlide25.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38.xml.rels" ContentType="application/vnd.openxmlformats-package.relationships+xml"/>
  <Override PartName="/ppt/notesSlides/_rels/notesSlide28.xml.rels" ContentType="application/vnd.openxmlformats-package.relationships+xml"/>
  <Override PartName="/ppt/notesSlides/_rels/notesSlide20.xml.rels" ContentType="application/vnd.openxmlformats-package.relationships+xml"/>
  <Override PartName="/ppt/notesSlides/_rels/notesSlide39.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2.xml.rels" ContentType="application/vnd.openxmlformats-package.relationships+xml"/>
  <Override PartName="/ppt/notesSlides/_rels/notesSlide14.xml.rels" ContentType="application/vnd.openxmlformats-package.relationships+xml"/>
  <Override PartName="/ppt/notesSlides/_rels/notesSlide46.xml.rels" ContentType="application/vnd.openxmlformats-package.relationships+xml"/>
  <Override PartName="/ppt/notesSlides/_rels/notesSlide33.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45.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48.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47.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46.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30.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61.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62.xml" ContentType="application/vnd.openxmlformats-officedocument.presentationml.notesSlide+xml"/>
  <Override PartName="/ppt/notesSlides/notesSlide26.xml" ContentType="application/vnd.openxmlformats-officedocument.presentationml.notesSlide+xml"/>
  <Override PartName="/ppt/notesSlides/notesSlide63.xml" ContentType="application/vnd.openxmlformats-officedocument.presentationml.notesSlide+xml"/>
  <Override PartName="/ppt/notesSlides/notesSlide27.xml" ContentType="application/vnd.openxmlformats-officedocument.presentationml.notesSlide+xml"/>
  <Override PartName="/ppt/notesSlides/notesSlide64.xml" ContentType="application/vnd.openxmlformats-officedocument.presentationml.notesSlide+xml"/>
  <Override PartName="/ppt/notesSlides/notesSlide28.xml" ContentType="application/vnd.openxmlformats-officedocument.presentationml.notesSlide+xml"/>
  <Override PartName="/ppt/notesSlides/notesSlide65.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25.png" ContentType="image/png"/>
  <Override PartName="/ppt/media/image24.png" ContentType="image/png"/>
  <Override PartName="/ppt/media/image9.wmf" ContentType="image/x-wmf"/>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wmf" ContentType="image/x-wmf"/>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a:t>
            </a:r>
            <a:r>
              <a:rPr b="0" lang="en-IN" sz="2000" spc="-1" strike="noStrike">
                <a:solidFill>
                  <a:srgbClr val="000000"/>
                </a:solidFill>
                <a:uFill>
                  <a:solidFill>
                    <a:srgbClr val="ffffff"/>
                  </a:solidFill>
                </a:uFill>
                <a:latin typeface="Arial"/>
              </a:rPr>
              <a:t>the notes </a:t>
            </a:r>
            <a:r>
              <a:rPr b="0" lang="en-IN" sz="2000" spc="-1" strike="noStrike">
                <a:solidFill>
                  <a:srgbClr val="000000"/>
                </a:solidFill>
                <a:uFill>
                  <a:solidFill>
                    <a:srgbClr val="ffffff"/>
                  </a:solidFill>
                </a:uFill>
                <a:latin typeface="Arial"/>
              </a:rPr>
              <a:t>format</a:t>
            </a:r>
            <a:endParaRPr b="0" lang="en-IN" sz="2000" spc="-1" strike="noStrike">
              <a:solidFill>
                <a:srgbClr val="000000"/>
              </a:solidFill>
              <a:uFill>
                <a:solidFill>
                  <a:srgbClr val="ffffff"/>
                </a:solidFill>
              </a:uFill>
              <a:latin typeface="Arial"/>
            </a:endParaRPr>
          </a:p>
        </p:txBody>
      </p:sp>
      <p:sp>
        <p:nvSpPr>
          <p:cNvPr id="40"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41"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4278960" y="10157400"/>
            <a:ext cx="3280680" cy="534240"/>
          </a:xfrm>
          <a:prstGeom prst="rect">
            <a:avLst/>
          </a:prstGeom>
        </p:spPr>
        <p:txBody>
          <a:bodyPr lIns="0" rIns="0" tIns="0" bIns="0" anchor="b"/>
          <a:p>
            <a:pPr algn="r"/>
            <a:fld id="{CE694BA8-A2A1-4666-9ABB-000C82D357B5}" type="slidenum">
              <a:rPr b="0" lang="en-IN" sz="1400" spc="-1" strike="noStrike">
                <a:solidFill>
                  <a:srgbClr val="000000"/>
                </a:solidFill>
                <a:uFill>
                  <a:solidFill>
                    <a:srgbClr val="ffffff"/>
                  </a:solidFill>
                </a:uFill>
                <a:latin typeface="Times New Roman"/>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Times New Roman"/>
              </a:rPr>
              <a:t>ls *.[!co]</a:t>
            </a:r>
            <a:r>
              <a:rPr b="0" lang="en-IN" sz="1200" spc="-1" strike="noStrike">
                <a:solidFill>
                  <a:srgbClr val="000000"/>
                </a:solidFill>
                <a:uFill>
                  <a:solidFill>
                    <a:srgbClr val="ffffff"/>
                  </a:solidFill>
                </a:uFill>
                <a:latin typeface="Times New Roman"/>
              </a:rPr>
              <a:t> matches all filenames with a single-character extension but not .c and .o (Not in C Shell) </a:t>
            </a:r>
            <a:r>
              <a:rPr b="1" lang="en-IN" sz="1200" spc="-1" strike="noStrike">
                <a:solidFill>
                  <a:srgbClr val="000000"/>
                </a:solidFill>
                <a:uFill>
                  <a:solidFill>
                    <a:srgbClr val="ffffff"/>
                  </a:solidFill>
                </a:uFill>
                <a:latin typeface="Times New Roman"/>
              </a:rPr>
              <a:t>ls [!a-zA-Z]* </a:t>
            </a:r>
            <a:r>
              <a:rPr b="0" lang="en-IN" sz="1200" spc="-1" strike="noStrike">
                <a:solidFill>
                  <a:srgbClr val="000000"/>
                </a:solidFill>
                <a:uFill>
                  <a:solidFill>
                    <a:srgbClr val="ffffff"/>
                  </a:solidFill>
                </a:uFill>
                <a:latin typeface="Times New Roman"/>
              </a:rPr>
              <a:t>matches all filenames that don’t begin with an alphabetic character (Not in C Shell) </a:t>
            </a:r>
            <a:r>
              <a:rPr b="1" lang="en-IN" sz="1200" spc="-1" strike="noStrike">
                <a:solidFill>
                  <a:srgbClr val="000000"/>
                </a:solidFill>
                <a:uFill>
                  <a:solidFill>
                    <a:srgbClr val="ffffff"/>
                  </a:solidFill>
                </a:uFill>
                <a:latin typeface="Times New Roman"/>
              </a:rPr>
              <a:t>Matching dissimilar patterns: </a:t>
            </a:r>
            <a:r>
              <a:rPr b="0" lang="en-IN" sz="1200" spc="-1" strike="noStrike">
                <a:solidFill>
                  <a:srgbClr val="000000"/>
                </a:solidFill>
                <a:uFill>
                  <a:solidFill>
                    <a:srgbClr val="ffffff"/>
                  </a:solidFill>
                </a:uFill>
                <a:latin typeface="Times New Roman"/>
              </a:rPr>
              <a:t>This feature is not in Bourne shell.</a:t>
            </a:r>
            <a:endParaRPr b="0" lang="en-IN" sz="2000" spc="-1" strike="noStrike">
              <a:solidFill>
                <a:srgbClr val="000000"/>
              </a:solidFill>
              <a:uFill>
                <a:solidFill>
                  <a:srgbClr val="ffffff"/>
                </a:solidFill>
              </a:uFill>
              <a:latin typeface="Arial"/>
            </a:endParaRPr>
          </a:p>
        </p:txBody>
      </p:sp>
      <p:sp>
        <p:nvSpPr>
          <p:cNvPr id="220" name="TextShape 2"/>
          <p:cNvSpPr txBox="1"/>
          <p:nvPr/>
        </p:nvSpPr>
        <p:spPr>
          <a:xfrm>
            <a:off x="3884760" y="8685360"/>
            <a:ext cx="2971440" cy="458280"/>
          </a:xfrm>
          <a:prstGeom prst="rect">
            <a:avLst/>
          </a:prstGeom>
          <a:noFill/>
          <a:ln>
            <a:noFill/>
          </a:ln>
        </p:spPr>
        <p:txBody>
          <a:bodyPr anchor="b"/>
          <a:p>
            <a:pPr algn="r">
              <a:lnSpc>
                <a:spcPct val="100000"/>
              </a:lnSpc>
            </a:pPr>
            <a:fld id="{48AE8986-1857-4EBC-91F4-E25C2A1207B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22" name="TextShape 2"/>
          <p:cNvSpPr txBox="1"/>
          <p:nvPr/>
        </p:nvSpPr>
        <p:spPr>
          <a:xfrm>
            <a:off x="3884760" y="8685360"/>
            <a:ext cx="2971440" cy="458280"/>
          </a:xfrm>
          <a:prstGeom prst="rect">
            <a:avLst/>
          </a:prstGeom>
          <a:noFill/>
          <a:ln>
            <a:noFill/>
          </a:ln>
        </p:spPr>
        <p:txBody>
          <a:bodyPr anchor="b"/>
          <a:p>
            <a:pPr algn="r">
              <a:lnSpc>
                <a:spcPct val="100000"/>
              </a:lnSpc>
            </a:pPr>
            <a:fld id="{DE2E0E84-0B18-4E90-83F4-56B81427620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400640"/>
            <a:ext cx="5486040" cy="3600000"/>
          </a:xfrm>
          <a:prstGeom prst="rect">
            <a:avLst/>
          </a:prstGeom>
        </p:spPr>
        <p:txBody>
          <a:bodyPr/>
          <a:p>
            <a:pPr>
              <a:lnSpc>
                <a:spcPct val="100000"/>
              </a:lnSpc>
            </a:pPr>
            <a:r>
              <a:rPr b="1" i="1" lang="en-IN" sz="1200" spc="-1" strike="noStrike">
                <a:solidFill>
                  <a:srgbClr val="000000"/>
                </a:solidFill>
                <a:uFill>
                  <a:solidFill>
                    <a:srgbClr val="ffffff"/>
                  </a:solidFill>
                </a:uFill>
                <a:latin typeface="+mn-lt"/>
                <a:ea typeface="+mn-ea"/>
              </a:rPr>
              <a:t>rm chap*</a:t>
            </a:r>
            <a:r>
              <a:rPr b="0" lang="en-IN" sz="1200" spc="-1" strike="noStrike">
                <a:solidFill>
                  <a:srgbClr val="000000"/>
                </a:solidFill>
                <a:uFill>
                  <a:solidFill>
                    <a:srgbClr val="ffffff"/>
                  </a:solidFill>
                </a:uFill>
                <a:latin typeface="+mn-lt"/>
                <a:ea typeface="+mn-ea"/>
              </a:rPr>
              <a:t> will remove all files beginning with chap. To suppress the special meaning of *, use </a:t>
            </a:r>
            <a:r>
              <a:rPr b="1" i="1" lang="en-IN" sz="1200" spc="-1" strike="noStrike">
                <a:solidFill>
                  <a:srgbClr val="000000"/>
                </a:solidFill>
                <a:uFill>
                  <a:solidFill>
                    <a:srgbClr val="ffffff"/>
                  </a:solidFill>
                </a:uFill>
                <a:latin typeface="+mn-lt"/>
                <a:ea typeface="+mn-ea"/>
              </a:rPr>
              <a:t>rm chap\* </a:t>
            </a:r>
            <a:r>
              <a:rPr b="0" lang="en-IN" sz="1200" spc="-1" strike="noStrike">
                <a:solidFill>
                  <a:srgbClr val="000000"/>
                </a:solidFill>
                <a:uFill>
                  <a:solidFill>
                    <a:srgbClr val="ffffff"/>
                  </a:solidFill>
                </a:uFill>
                <a:latin typeface="Times New Roman"/>
                <a:ea typeface="+mn-ea"/>
              </a:rPr>
              <a:t>To list the contents of the file chap0[1-3] use </a:t>
            </a:r>
            <a:r>
              <a:rPr b="1" lang="en-IN" sz="1200" spc="-1" strike="noStrike">
                <a:solidFill>
                  <a:srgbClr val="000000"/>
                </a:solidFill>
                <a:uFill>
                  <a:solidFill>
                    <a:srgbClr val="ffffff"/>
                  </a:solidFill>
                </a:uFill>
                <a:latin typeface="Times New Roman"/>
                <a:ea typeface="+mn-ea"/>
              </a:rPr>
              <a:t>cat chap0\[1-3\] </a:t>
            </a:r>
            <a:r>
              <a:rPr b="0" lang="en-IN" sz="1200" spc="-1" strike="noStrike">
                <a:solidFill>
                  <a:srgbClr val="000000"/>
                </a:solidFill>
                <a:uFill>
                  <a:solidFill>
                    <a:srgbClr val="ffffff"/>
                  </a:solidFill>
                </a:uFill>
                <a:latin typeface="Times New Roman"/>
                <a:ea typeface="+mn-ea"/>
              </a:rPr>
              <a:t>To remove a file named My Document.doc, which has a space embedded use </a:t>
            </a:r>
            <a:r>
              <a:rPr b="1" lang="en-IN" sz="1200" spc="-1" strike="noStrike">
                <a:solidFill>
                  <a:srgbClr val="000000"/>
                </a:solidFill>
                <a:uFill>
                  <a:solidFill>
                    <a:srgbClr val="ffffff"/>
                  </a:solidFill>
                </a:uFill>
                <a:latin typeface="Times New Roman"/>
                <a:ea typeface="+mn-ea"/>
              </a:rPr>
              <a:t>rm My\ Document.doc</a:t>
            </a:r>
            <a:endParaRPr b="0" lang="en-IN" sz="2000" spc="-1" strike="noStrike">
              <a:solidFill>
                <a:srgbClr val="000000"/>
              </a:solidFill>
              <a:uFill>
                <a:solidFill>
                  <a:srgbClr val="ffffff"/>
                </a:solidFill>
              </a:uFill>
              <a:latin typeface="Arial"/>
            </a:endParaRPr>
          </a:p>
          <a:p>
            <a:pPr>
              <a:lnSpc>
                <a:spcPct val="100000"/>
              </a:lnSpc>
            </a:pPr>
            <a:endParaRPr b="0" lang="en-IN" sz="2000" spc="-1" strike="noStrike">
              <a:solidFill>
                <a:srgbClr val="000000"/>
              </a:solidFill>
              <a:uFill>
                <a:solidFill>
                  <a:srgbClr val="ffffff"/>
                </a:solidFill>
              </a:uFill>
              <a:latin typeface="Arial"/>
            </a:endParaRPr>
          </a:p>
          <a:p>
            <a:pPr>
              <a:lnSpc>
                <a:spcPct val="100000"/>
              </a:lnSpc>
            </a:pPr>
            <a:endParaRPr b="0" lang="en-IN" sz="2000" spc="-1" strike="noStrike">
              <a:solidFill>
                <a:srgbClr val="000000"/>
              </a:solidFill>
              <a:uFill>
                <a:solidFill>
                  <a:srgbClr val="ffffff"/>
                </a:solidFill>
              </a:uFill>
              <a:latin typeface="Arial"/>
            </a:endParaRPr>
          </a:p>
        </p:txBody>
      </p:sp>
      <p:sp>
        <p:nvSpPr>
          <p:cNvPr id="224" name="TextShape 2"/>
          <p:cNvSpPr txBox="1"/>
          <p:nvPr/>
        </p:nvSpPr>
        <p:spPr>
          <a:xfrm>
            <a:off x="3884760" y="8685360"/>
            <a:ext cx="2971440" cy="458280"/>
          </a:xfrm>
          <a:prstGeom prst="rect">
            <a:avLst/>
          </a:prstGeom>
          <a:noFill/>
          <a:ln>
            <a:noFill/>
          </a:ln>
        </p:spPr>
        <p:txBody>
          <a:bodyPr anchor="b"/>
          <a:p>
            <a:pPr algn="r">
              <a:lnSpc>
                <a:spcPct val="100000"/>
              </a:lnSpc>
            </a:pPr>
            <a:fld id="{6B03EF71-EA6C-4D72-9D80-20AAF099BC7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Arial"/>
              </a:rPr>
              <a:t>2)touch chap\[ ] </a:t>
            </a:r>
            <a:r>
              <a:rPr b="0" lang="en-IN" sz="1200" spc="-1" strike="noStrike">
                <a:solidFill>
                  <a:srgbClr val="000000"/>
                </a:solidFill>
                <a:uFill>
                  <a:solidFill>
                    <a:srgbClr val="ffffff"/>
                  </a:solidFill>
                </a:uFill>
                <a:latin typeface="Arial"/>
              </a:rPr>
              <a:t>, ls-&gt;chap[ ] , rm chap\[ ] , ls(no file of chap[ ]. </a:t>
            </a:r>
            <a:r>
              <a:rPr b="1" lang="en-IN" sz="1200" spc="-1" strike="noStrike">
                <a:solidFill>
                  <a:srgbClr val="000000"/>
                </a:solidFill>
                <a:uFill>
                  <a:solidFill>
                    <a:srgbClr val="ffffff"/>
                  </a:solidFill>
                </a:uFill>
                <a:latin typeface="Arial"/>
              </a:rPr>
              <a:t>3) touch ch\ ap  4) touch ch\\ap</a:t>
            </a:r>
            <a:endParaRPr b="0" lang="en-IN" sz="2000" spc="-1" strike="noStrike">
              <a:solidFill>
                <a:srgbClr val="000000"/>
              </a:solidFill>
              <a:uFill>
                <a:solidFill>
                  <a:srgbClr val="ffffff"/>
                </a:solidFill>
              </a:uFill>
              <a:latin typeface="Arial"/>
            </a:endParaRPr>
          </a:p>
        </p:txBody>
      </p:sp>
      <p:sp>
        <p:nvSpPr>
          <p:cNvPr id="226" name="TextShape 2"/>
          <p:cNvSpPr txBox="1"/>
          <p:nvPr/>
        </p:nvSpPr>
        <p:spPr>
          <a:xfrm>
            <a:off x="3884760" y="8685360"/>
            <a:ext cx="2971440" cy="458280"/>
          </a:xfrm>
          <a:prstGeom prst="rect">
            <a:avLst/>
          </a:prstGeom>
          <a:noFill/>
          <a:ln>
            <a:noFill/>
          </a:ln>
        </p:spPr>
        <p:txBody>
          <a:bodyPr anchor="b"/>
          <a:p>
            <a:pPr algn="r">
              <a:lnSpc>
                <a:spcPct val="100000"/>
              </a:lnSpc>
            </a:pPr>
            <a:fld id="{91D6CAFE-5EE5-48A5-A4AD-250EA1C098C3}"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400640"/>
            <a:ext cx="5486040" cy="3600000"/>
          </a:xfrm>
          <a:prstGeom prst="rect">
            <a:avLst/>
          </a:prstGeom>
        </p:spPr>
        <p:txBody>
          <a:bodyPr/>
          <a:p>
            <a:r>
              <a:rPr b="1" lang="en-IN" sz="1200" spc="-1" strike="noStrike">
                <a:solidFill>
                  <a:srgbClr val="000000"/>
                </a:solidFill>
                <a:uFill>
                  <a:solidFill>
                    <a:srgbClr val="ffffff"/>
                  </a:solidFill>
                </a:uFill>
                <a:latin typeface="+mn-lt"/>
                <a:ea typeface="+mn-ea"/>
              </a:rPr>
              <a:t>Note: Single quotes </a:t>
            </a:r>
            <a:r>
              <a:rPr b="0" lang="en-IN" sz="1200" spc="-1" strike="noStrike">
                <a:solidFill>
                  <a:srgbClr val="000000"/>
                </a:solidFill>
                <a:uFill>
                  <a:solidFill>
                    <a:srgbClr val="ffffff"/>
                  </a:solidFill>
                </a:uFill>
                <a:latin typeface="+mn-lt"/>
                <a:ea typeface="+mn-ea"/>
              </a:rPr>
              <a:t>protect all special characters. </a:t>
            </a:r>
            <a:r>
              <a:rPr b="1" lang="en-IN" sz="1200" spc="-1" strike="noStrike">
                <a:solidFill>
                  <a:srgbClr val="000000"/>
                </a:solidFill>
                <a:uFill>
                  <a:solidFill>
                    <a:srgbClr val="ffffff"/>
                  </a:solidFill>
                </a:uFill>
                <a:latin typeface="+mn-lt"/>
                <a:ea typeface="+mn-ea"/>
              </a:rPr>
              <a:t>Double quotes</a:t>
            </a:r>
            <a:r>
              <a:rPr b="0" lang="en-IN" sz="1200" spc="-1" strike="noStrike">
                <a:solidFill>
                  <a:srgbClr val="000000"/>
                </a:solidFill>
                <a:uFill>
                  <a:solidFill>
                    <a:srgbClr val="ffffff"/>
                  </a:solidFill>
                </a:uFill>
                <a:latin typeface="+mn-lt"/>
                <a:ea typeface="+mn-ea"/>
              </a:rPr>
              <a:t> are more permissive; they don’t protect $ and ` (backquote)</a:t>
            </a:r>
            <a:endParaRPr b="0" lang="en-IN" sz="2000" spc="-1" strike="noStrike">
              <a:solidFill>
                <a:srgbClr val="000000"/>
              </a:solidFill>
              <a:uFill>
                <a:solidFill>
                  <a:srgbClr val="ffffff"/>
                </a:solidFill>
              </a:uFill>
              <a:latin typeface="Arial"/>
            </a:endParaRPr>
          </a:p>
        </p:txBody>
      </p:sp>
      <p:sp>
        <p:nvSpPr>
          <p:cNvPr id="228" name="TextShape 2"/>
          <p:cNvSpPr txBox="1"/>
          <p:nvPr/>
        </p:nvSpPr>
        <p:spPr>
          <a:xfrm>
            <a:off x="3884760" y="8685360"/>
            <a:ext cx="2971440" cy="458280"/>
          </a:xfrm>
          <a:prstGeom prst="rect">
            <a:avLst/>
          </a:prstGeom>
          <a:noFill/>
          <a:ln>
            <a:noFill/>
          </a:ln>
        </p:spPr>
        <p:txBody>
          <a:bodyPr anchor="b"/>
          <a:p>
            <a:pPr algn="r">
              <a:lnSpc>
                <a:spcPct val="100000"/>
              </a:lnSpc>
            </a:pPr>
            <a:fld id="{01A6478A-8BE7-4CE5-87A9-62DFF8C02E5C}"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30" name="TextShape 2"/>
          <p:cNvSpPr txBox="1"/>
          <p:nvPr/>
        </p:nvSpPr>
        <p:spPr>
          <a:xfrm>
            <a:off x="3884760" y="8685360"/>
            <a:ext cx="2971440" cy="458280"/>
          </a:xfrm>
          <a:prstGeom prst="rect">
            <a:avLst/>
          </a:prstGeom>
          <a:noFill/>
          <a:ln>
            <a:noFill/>
          </a:ln>
        </p:spPr>
        <p:txBody>
          <a:bodyPr anchor="b"/>
          <a:p>
            <a:pPr algn="r">
              <a:lnSpc>
                <a:spcPct val="100000"/>
              </a:lnSpc>
            </a:pPr>
            <a:fld id="{4759DDCA-9258-4C43-BC13-F6902AB9DE0C}"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32" name="TextShape 2"/>
          <p:cNvSpPr txBox="1"/>
          <p:nvPr/>
        </p:nvSpPr>
        <p:spPr>
          <a:xfrm>
            <a:off x="3884760" y="8685360"/>
            <a:ext cx="2971440" cy="458280"/>
          </a:xfrm>
          <a:prstGeom prst="rect">
            <a:avLst/>
          </a:prstGeom>
          <a:noFill/>
          <a:ln>
            <a:noFill/>
          </a:ln>
        </p:spPr>
        <p:txBody>
          <a:bodyPr anchor="b"/>
          <a:p>
            <a:pPr algn="r">
              <a:lnSpc>
                <a:spcPct val="100000"/>
              </a:lnSpc>
            </a:pPr>
            <a:fld id="{6644FE31-80BE-4CEE-8A05-9DD0436CB76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34" name="TextShape 2"/>
          <p:cNvSpPr txBox="1"/>
          <p:nvPr/>
        </p:nvSpPr>
        <p:spPr>
          <a:xfrm>
            <a:off x="3884760" y="8685360"/>
            <a:ext cx="2971440" cy="458280"/>
          </a:xfrm>
          <a:prstGeom prst="rect">
            <a:avLst/>
          </a:prstGeom>
          <a:noFill/>
          <a:ln>
            <a:noFill/>
          </a:ln>
        </p:spPr>
        <p:txBody>
          <a:bodyPr anchor="b"/>
          <a:p>
            <a:pPr algn="r">
              <a:lnSpc>
                <a:spcPct val="100000"/>
              </a:lnSpc>
            </a:pPr>
            <a:fld id="{05CE0FF5-8E30-4C56-A0CF-E36304A2C87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mn-lt"/>
                <a:ea typeface="+mn-ea"/>
              </a:rPr>
              <a:t>Shell associates 3 files with the terminal – 2 for display and 1 for the keyboard. </a:t>
            </a:r>
            <a:r>
              <a:rPr b="1" lang="en-IN" sz="1200" spc="-1" strike="noStrike">
                <a:solidFill>
                  <a:srgbClr val="000000"/>
                </a:solidFill>
                <a:uFill>
                  <a:solidFill>
                    <a:srgbClr val="ffffff"/>
                  </a:solidFill>
                </a:uFill>
                <a:latin typeface="Times New Roman"/>
                <a:ea typeface="+mn-ea"/>
              </a:rPr>
              <a:t>Std i/p: </a:t>
            </a:r>
            <a:r>
              <a:rPr b="0" lang="en-IN" sz="1200" spc="-1" strike="noStrike">
                <a:solidFill>
                  <a:srgbClr val="000000"/>
                </a:solidFill>
                <a:uFill>
                  <a:solidFill>
                    <a:srgbClr val="ffffff"/>
                  </a:solidFill>
                </a:uFill>
                <a:latin typeface="Times New Roman"/>
                <a:ea typeface="+mn-ea"/>
              </a:rPr>
              <a:t>The file (stream) representing i/p connected to keyboard. </a:t>
            </a:r>
            <a:r>
              <a:rPr b="1" lang="en-IN" sz="1200" spc="-1" strike="noStrike">
                <a:solidFill>
                  <a:srgbClr val="000000"/>
                </a:solidFill>
                <a:uFill>
                  <a:solidFill>
                    <a:srgbClr val="ffffff"/>
                  </a:solidFill>
                </a:uFill>
                <a:latin typeface="Times New Roman"/>
                <a:ea typeface="+mn-ea"/>
              </a:rPr>
              <a:t>Std o/p: </a:t>
            </a:r>
            <a:r>
              <a:rPr b="0" lang="en-IN" sz="1200" spc="-1" strike="noStrike">
                <a:solidFill>
                  <a:srgbClr val="000000"/>
                </a:solidFill>
                <a:uFill>
                  <a:solidFill>
                    <a:srgbClr val="ffffff"/>
                  </a:solidFill>
                </a:uFill>
                <a:latin typeface="Times New Roman"/>
                <a:ea typeface="+mn-ea"/>
              </a:rPr>
              <a:t>file representing o/p is connected to display. </a:t>
            </a:r>
            <a:r>
              <a:rPr b="1" lang="en-IN" sz="1200" spc="-1" strike="noStrike">
                <a:solidFill>
                  <a:srgbClr val="000000"/>
                </a:solidFill>
                <a:uFill>
                  <a:solidFill>
                    <a:srgbClr val="ffffff"/>
                  </a:solidFill>
                </a:uFill>
                <a:latin typeface="Times New Roman"/>
                <a:ea typeface="+mn-ea"/>
              </a:rPr>
              <a:t>Std error:</a:t>
            </a:r>
            <a:r>
              <a:rPr b="0" lang="en-IN" sz="1200" spc="-1" strike="noStrike">
                <a:solidFill>
                  <a:srgbClr val="000000"/>
                </a:solidFill>
                <a:uFill>
                  <a:solidFill>
                    <a:srgbClr val="ffffff"/>
                  </a:solidFill>
                </a:uFill>
                <a:latin typeface="Times New Roman"/>
                <a:ea typeface="+mn-ea"/>
              </a:rPr>
              <a:t> File representing error messages that emanate from the command or shell, connected to display. </a:t>
            </a:r>
            <a:endParaRPr b="0" lang="en-IN" sz="2000" spc="-1" strike="noStrike">
              <a:solidFill>
                <a:srgbClr val="000000"/>
              </a:solidFill>
              <a:uFill>
                <a:solidFill>
                  <a:srgbClr val="ffffff"/>
                </a:solidFill>
              </a:uFill>
              <a:latin typeface="Arial"/>
            </a:endParaRPr>
          </a:p>
        </p:txBody>
      </p:sp>
      <p:sp>
        <p:nvSpPr>
          <p:cNvPr id="236" name="TextShape 2"/>
          <p:cNvSpPr txBox="1"/>
          <p:nvPr/>
        </p:nvSpPr>
        <p:spPr>
          <a:xfrm>
            <a:off x="3884760" y="8685360"/>
            <a:ext cx="2971440" cy="458280"/>
          </a:xfrm>
          <a:prstGeom prst="rect">
            <a:avLst/>
          </a:prstGeom>
          <a:noFill/>
          <a:ln>
            <a:noFill/>
          </a:ln>
        </p:spPr>
        <p:txBody>
          <a:bodyPr anchor="b"/>
          <a:p>
            <a:pPr algn="r">
              <a:lnSpc>
                <a:spcPct val="100000"/>
              </a:lnSpc>
            </a:pPr>
            <a:fld id="{35DC740D-DDEA-4294-85B5-3507B3FB0FE2}"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400640"/>
            <a:ext cx="5486040" cy="3600000"/>
          </a:xfrm>
          <a:prstGeom prst="rect">
            <a:avLst/>
          </a:prstGeom>
        </p:spPr>
        <p:txBody>
          <a:bodyPr/>
          <a:p>
            <a:pPr algn="just">
              <a:lnSpc>
                <a:spcPct val="100000"/>
              </a:lnSpc>
            </a:pPr>
            <a:r>
              <a:rPr b="0" lang="en-IN" sz="1200" spc="-1" strike="noStrike">
                <a:solidFill>
                  <a:srgbClr val="000000"/>
                </a:solidFill>
                <a:uFill>
                  <a:solidFill>
                    <a:srgbClr val="ffffff"/>
                  </a:solidFill>
                </a:uFill>
                <a:latin typeface="+mn-lt"/>
                <a:ea typeface="+mn-ea"/>
              </a:rPr>
              <a:t>When we log into the system we are given a default shell. When the shell starts up it reads its startup files &amp; set environment variables, command search paths &amp; executes any commands specified in these files. The original shell was the Bourne shell.</a:t>
            </a:r>
            <a:endParaRPr b="0" lang="en-IN" sz="2000" spc="-1" strike="noStrike">
              <a:solidFill>
                <a:srgbClr val="000000"/>
              </a:solidFill>
              <a:uFill>
                <a:solidFill>
                  <a:srgbClr val="ffffff"/>
                </a:solidFill>
              </a:uFill>
              <a:latin typeface="Arial"/>
            </a:endParaRPr>
          </a:p>
        </p:txBody>
      </p:sp>
      <p:sp>
        <p:nvSpPr>
          <p:cNvPr id="204" name="TextShape 2"/>
          <p:cNvSpPr txBox="1"/>
          <p:nvPr/>
        </p:nvSpPr>
        <p:spPr>
          <a:xfrm>
            <a:off x="3884760" y="8685360"/>
            <a:ext cx="2971440" cy="458280"/>
          </a:xfrm>
          <a:prstGeom prst="rect">
            <a:avLst/>
          </a:prstGeom>
          <a:noFill/>
          <a:ln>
            <a:noFill/>
          </a:ln>
        </p:spPr>
        <p:txBody>
          <a:bodyPr anchor="b"/>
          <a:p>
            <a:pPr algn="r">
              <a:lnSpc>
                <a:spcPct val="100000"/>
              </a:lnSpc>
            </a:pPr>
            <a:fld id="{4BA2C334-F05C-4BC4-8452-CC866C5AA8A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38" name="TextShape 2"/>
          <p:cNvSpPr txBox="1"/>
          <p:nvPr/>
        </p:nvSpPr>
        <p:spPr>
          <a:xfrm>
            <a:off x="3884760" y="8685360"/>
            <a:ext cx="2971440" cy="458280"/>
          </a:xfrm>
          <a:prstGeom prst="rect">
            <a:avLst/>
          </a:prstGeom>
          <a:noFill/>
          <a:ln>
            <a:noFill/>
          </a:ln>
        </p:spPr>
        <p:txBody>
          <a:bodyPr anchor="b"/>
          <a:p>
            <a:pPr algn="r">
              <a:lnSpc>
                <a:spcPct val="100000"/>
              </a:lnSpc>
            </a:pPr>
            <a:fld id="{C456F3B1-C0E8-4CF2-BB8D-CD462DAD3EB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40" name="TextShape 2"/>
          <p:cNvSpPr txBox="1"/>
          <p:nvPr/>
        </p:nvSpPr>
        <p:spPr>
          <a:xfrm>
            <a:off x="3884760" y="8685360"/>
            <a:ext cx="2971440" cy="458280"/>
          </a:xfrm>
          <a:prstGeom prst="rect">
            <a:avLst/>
          </a:prstGeom>
          <a:noFill/>
          <a:ln>
            <a:noFill/>
          </a:ln>
        </p:spPr>
        <p:txBody>
          <a:bodyPr anchor="b"/>
          <a:p>
            <a:pPr algn="r">
              <a:lnSpc>
                <a:spcPct val="100000"/>
              </a:lnSpc>
            </a:pPr>
            <a:fld id="{1C2B0BE2-FF2D-47CE-8C6E-8B2EF5DA8A0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mn-lt"/>
                <a:ea typeface="+mn-ea"/>
              </a:rPr>
              <a:t>These descriptors are implicitly prefixed to the redirection symbols. Eg: 1)myoutput</a:t>
            </a:r>
            <a:r>
              <a:rPr b="1" lang="en-IN" sz="1200" spc="-1" strike="noStrike">
                <a:solidFill>
                  <a:srgbClr val="000000"/>
                </a:solidFill>
                <a:uFill>
                  <a:solidFill>
                    <a:srgbClr val="ffffff"/>
                  </a:solidFill>
                </a:uFill>
                <a:latin typeface="+mn-lt"/>
                <a:ea typeface="+mn-ea"/>
              </a:rPr>
              <a:t>2 </a:t>
            </a:r>
            <a:r>
              <a:rPr b="0" lang="en-IN" sz="1200" spc="-1" strike="noStrike">
                <a:solidFill>
                  <a:srgbClr val="000000"/>
                </a:solidFill>
                <a:uFill>
                  <a:solidFill>
                    <a:srgbClr val="ffffff"/>
                  </a:solidFill>
                </a:uFill>
                <a:latin typeface="+mn-lt"/>
                <a:ea typeface="+mn-ea"/>
              </a:rPr>
              <a:t>means std error</a:t>
            </a:r>
            <a:endParaRPr b="0" lang="en-IN" sz="2000" spc="-1" strike="noStrike">
              <a:solidFill>
                <a:srgbClr val="000000"/>
              </a:solidFill>
              <a:uFill>
                <a:solidFill>
                  <a:srgbClr val="ffffff"/>
                </a:solidFill>
              </a:uFill>
              <a:latin typeface="Arial"/>
            </a:endParaRPr>
          </a:p>
        </p:txBody>
      </p:sp>
      <p:sp>
        <p:nvSpPr>
          <p:cNvPr id="242" name="TextShape 2"/>
          <p:cNvSpPr txBox="1"/>
          <p:nvPr/>
        </p:nvSpPr>
        <p:spPr>
          <a:xfrm>
            <a:off x="3884760" y="8685360"/>
            <a:ext cx="2971440" cy="458280"/>
          </a:xfrm>
          <a:prstGeom prst="rect">
            <a:avLst/>
          </a:prstGeom>
          <a:noFill/>
          <a:ln>
            <a:noFill/>
          </a:ln>
        </p:spPr>
        <p:txBody>
          <a:bodyPr anchor="b"/>
          <a:p>
            <a:pPr algn="r">
              <a:lnSpc>
                <a:spcPct val="100000"/>
              </a:lnSpc>
            </a:pPr>
            <a:fld id="{24C0E2A1-4E10-4632-ACC5-90C1E4D5FD7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400640"/>
            <a:ext cx="5486040" cy="3600000"/>
          </a:xfrm>
          <a:prstGeom prst="rect">
            <a:avLst/>
          </a:prstGeom>
        </p:spPr>
        <p:txBody>
          <a:bodyPr/>
          <a:p>
            <a:r>
              <a:rPr b="1" lang="en-IN" sz="1200" spc="-1" strike="noStrike">
                <a:solidFill>
                  <a:srgbClr val="000000"/>
                </a:solidFill>
                <a:uFill>
                  <a:solidFill>
                    <a:srgbClr val="ffffff"/>
                  </a:solidFill>
                </a:uFill>
                <a:latin typeface="+mn-lt"/>
                <a:ea typeface="+mn-ea"/>
              </a:rPr>
              <a:t>Note: </a:t>
            </a:r>
            <a:r>
              <a:rPr b="0" lang="en-IN" sz="1200" spc="-1" strike="noStrike">
                <a:solidFill>
                  <a:srgbClr val="000000"/>
                </a:solidFill>
                <a:uFill>
                  <a:solidFill>
                    <a:srgbClr val="ffffff"/>
                  </a:solidFill>
                </a:uFill>
                <a:latin typeface="+mn-lt"/>
                <a:ea typeface="+mn-ea"/>
              </a:rPr>
              <a:t>When a command takes input from multiple sources (Eg: a file and standard input) the – symbol must be used to indicate the sequence of taking input.</a:t>
            </a:r>
            <a:endParaRPr b="0" lang="en-IN" sz="2000" spc="-1" strike="noStrike">
              <a:solidFill>
                <a:srgbClr val="000000"/>
              </a:solidFill>
              <a:uFill>
                <a:solidFill>
                  <a:srgbClr val="ffffff"/>
                </a:solidFill>
              </a:uFill>
              <a:latin typeface="Arial"/>
            </a:endParaRPr>
          </a:p>
          <a:p>
            <a:r>
              <a:rPr b="1" lang="en-IN" sz="1200" spc="-1" strike="noStrike">
                <a:solidFill>
                  <a:srgbClr val="000000"/>
                </a:solidFill>
                <a:uFill>
                  <a:solidFill>
                    <a:srgbClr val="ffffff"/>
                  </a:solidFill>
                </a:uFill>
                <a:latin typeface="+mn-lt"/>
                <a:ea typeface="+mn-ea"/>
              </a:rPr>
              <a:t>cat file1 – file2 </a:t>
            </a:r>
            <a:r>
              <a:rPr b="0" lang="en-IN" sz="1200" spc="-1" strike="noStrike">
                <a:solidFill>
                  <a:srgbClr val="000000"/>
                </a:solidFill>
                <a:uFill>
                  <a:solidFill>
                    <a:srgbClr val="ffffff"/>
                  </a:solidFill>
                </a:uFill>
                <a:latin typeface="+mn-lt"/>
                <a:ea typeface="+mn-ea"/>
              </a:rPr>
              <a:t>First from file1, then standard input &amp; then from file2</a:t>
            </a:r>
            <a:endParaRPr b="0" lang="en-IN" sz="2000" spc="-1" strike="noStrike">
              <a:solidFill>
                <a:srgbClr val="000000"/>
              </a:solidFill>
              <a:uFill>
                <a:solidFill>
                  <a:srgbClr val="ffffff"/>
                </a:solidFill>
              </a:uFill>
              <a:latin typeface="Arial"/>
            </a:endParaRPr>
          </a:p>
        </p:txBody>
      </p:sp>
      <p:sp>
        <p:nvSpPr>
          <p:cNvPr id="244" name="TextShape 2"/>
          <p:cNvSpPr txBox="1"/>
          <p:nvPr/>
        </p:nvSpPr>
        <p:spPr>
          <a:xfrm>
            <a:off x="3884760" y="8685360"/>
            <a:ext cx="2971440" cy="458280"/>
          </a:xfrm>
          <a:prstGeom prst="rect">
            <a:avLst/>
          </a:prstGeom>
          <a:noFill/>
          <a:ln>
            <a:noFill/>
          </a:ln>
        </p:spPr>
        <p:txBody>
          <a:bodyPr anchor="b"/>
          <a:p>
            <a:pPr algn="r">
              <a:lnSpc>
                <a:spcPct val="100000"/>
              </a:lnSpc>
            </a:pPr>
            <a:fld id="{5508A834-9CB1-42B7-8E4C-0BC2E75BC5E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46" name="TextShape 2"/>
          <p:cNvSpPr txBox="1"/>
          <p:nvPr/>
        </p:nvSpPr>
        <p:spPr>
          <a:xfrm>
            <a:off x="3884760" y="8685360"/>
            <a:ext cx="2971440" cy="458280"/>
          </a:xfrm>
          <a:prstGeom prst="rect">
            <a:avLst/>
          </a:prstGeom>
          <a:noFill/>
          <a:ln>
            <a:noFill/>
          </a:ln>
        </p:spPr>
        <p:txBody>
          <a:bodyPr anchor="b"/>
          <a:p>
            <a:pPr algn="r">
              <a:lnSpc>
                <a:spcPct val="100000"/>
              </a:lnSpc>
            </a:pPr>
            <a:fld id="{E8818A89-1673-40D6-8EAA-C72617881676}"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Times New Roman"/>
              </a:rPr>
              <a:t>We can redirect this stream to a file. But, standard error cannot be redirected in the same way standard output can be (with &gt; or &gt;&gt;).</a:t>
            </a:r>
            <a:endParaRPr b="0" lang="en-IN" sz="2000" spc="-1" strike="noStrike">
              <a:solidFill>
                <a:srgbClr val="000000"/>
              </a:solidFill>
              <a:uFill>
                <a:solidFill>
                  <a:srgbClr val="ffffff"/>
                </a:solidFill>
              </a:uFill>
              <a:latin typeface="Arial"/>
            </a:endParaRPr>
          </a:p>
        </p:txBody>
      </p:sp>
      <p:sp>
        <p:nvSpPr>
          <p:cNvPr id="248" name="TextShape 2"/>
          <p:cNvSpPr txBox="1"/>
          <p:nvPr/>
        </p:nvSpPr>
        <p:spPr>
          <a:xfrm>
            <a:off x="3884760" y="8685360"/>
            <a:ext cx="2971440" cy="458280"/>
          </a:xfrm>
          <a:prstGeom prst="rect">
            <a:avLst/>
          </a:prstGeom>
          <a:noFill/>
          <a:ln>
            <a:noFill/>
          </a:ln>
        </p:spPr>
        <p:txBody>
          <a:bodyPr anchor="b"/>
          <a:p>
            <a:pPr algn="r">
              <a:lnSpc>
                <a:spcPct val="100000"/>
              </a:lnSpc>
            </a:pPr>
            <a:fld id="{B9C3ED1D-AD5C-45E7-91DA-337513C08048}"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50" name="TextShape 2"/>
          <p:cNvSpPr txBox="1"/>
          <p:nvPr/>
        </p:nvSpPr>
        <p:spPr>
          <a:xfrm>
            <a:off x="3884760" y="8685360"/>
            <a:ext cx="2971440" cy="458280"/>
          </a:xfrm>
          <a:prstGeom prst="rect">
            <a:avLst/>
          </a:prstGeom>
          <a:noFill/>
          <a:ln>
            <a:noFill/>
          </a:ln>
        </p:spPr>
        <p:txBody>
          <a:bodyPr anchor="b"/>
          <a:p>
            <a:pPr algn="r">
              <a:lnSpc>
                <a:spcPct val="100000"/>
              </a:lnSpc>
            </a:pPr>
            <a:fld id="{C6646122-9CD6-4D22-A13B-00D1E9D256AF}"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52" name="TextShape 2"/>
          <p:cNvSpPr txBox="1"/>
          <p:nvPr/>
        </p:nvSpPr>
        <p:spPr>
          <a:xfrm>
            <a:off x="3884760" y="8685360"/>
            <a:ext cx="2971440" cy="458280"/>
          </a:xfrm>
          <a:prstGeom prst="rect">
            <a:avLst/>
          </a:prstGeom>
          <a:noFill/>
          <a:ln>
            <a:noFill/>
          </a:ln>
        </p:spPr>
        <p:txBody>
          <a:bodyPr anchor="b"/>
          <a:p>
            <a:pPr algn="r">
              <a:lnSpc>
                <a:spcPct val="100000"/>
              </a:lnSpc>
            </a:pPr>
            <a:fld id="{5F2997A3-F859-4097-A1EE-5B1DA88540A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685800" y="4400640"/>
            <a:ext cx="5486040" cy="3600000"/>
          </a:xfrm>
          <a:prstGeom prst="rect">
            <a:avLst/>
          </a:prstGeom>
        </p:spPr>
        <p:txBody>
          <a:bodyPr/>
          <a:p>
            <a:pPr algn="just">
              <a:lnSpc>
                <a:spcPct val="100000"/>
              </a:lnSpc>
            </a:pPr>
            <a:r>
              <a:rPr b="1" lang="en-IN" sz="1200" spc="-1" strike="noStrike">
                <a:solidFill>
                  <a:srgbClr val="000000"/>
                </a:solidFill>
                <a:uFill>
                  <a:solidFill>
                    <a:srgbClr val="ffffff"/>
                  </a:solidFill>
                </a:uFill>
                <a:latin typeface="Arial"/>
              </a:rPr>
              <a:t>Syntax: </a:t>
            </a:r>
            <a:r>
              <a:rPr b="0" lang="en-IN" sz="1200" spc="-1" strike="noStrike">
                <a:solidFill>
                  <a:srgbClr val="000000"/>
                </a:solidFill>
                <a:uFill>
                  <a:solidFill>
                    <a:srgbClr val="ffffff"/>
                  </a:solidFill>
                </a:uFill>
                <a:latin typeface="+mn-lt"/>
                <a:ea typeface="+mn-ea"/>
              </a:rPr>
              <a:t>Output from command1 is piped into input for command2. </a:t>
            </a:r>
            <a:r>
              <a:rPr b="1" lang="en-IN" sz="1200" spc="-1" strike="noStrike">
                <a:solidFill>
                  <a:srgbClr val="000000"/>
                </a:solidFill>
                <a:uFill>
                  <a:solidFill>
                    <a:srgbClr val="ffffff"/>
                  </a:solidFill>
                </a:uFill>
                <a:latin typeface="Times New Roman"/>
                <a:ea typeface="+mn-ea"/>
              </a:rPr>
              <a:t>$wc –c *.c</a:t>
            </a:r>
            <a:r>
              <a:rPr b="0" lang="en-IN" sz="1200" spc="-1" strike="noStrike">
                <a:solidFill>
                  <a:srgbClr val="000000"/>
                </a:solidFill>
                <a:uFill>
                  <a:solidFill>
                    <a:srgbClr val="ffffff"/>
                  </a:solidFill>
                </a:uFill>
                <a:latin typeface="+mn-lt"/>
                <a:ea typeface="+mn-ea"/>
              </a:rPr>
              <a:t> find total size of all C programs contained in the working directory. Also shows size of each file. </a:t>
            </a:r>
            <a:r>
              <a:rPr b="1" lang="en-IN" sz="1200" spc="-1" strike="noStrike">
                <a:solidFill>
                  <a:srgbClr val="000000"/>
                </a:solidFill>
                <a:uFill>
                  <a:solidFill>
                    <a:srgbClr val="ffffff"/>
                  </a:solidFill>
                </a:uFill>
                <a:latin typeface="Times New Roman"/>
                <a:ea typeface="+mn-ea"/>
              </a:rPr>
              <a:t>cat *.c | wc –c</a:t>
            </a:r>
            <a:r>
              <a:rPr b="0" lang="en-IN" sz="1200" spc="-1" strike="noStrike">
                <a:solidFill>
                  <a:srgbClr val="000000"/>
                </a:solidFill>
                <a:uFill>
                  <a:solidFill>
                    <a:srgbClr val="ffffff"/>
                  </a:solidFill>
                </a:uFill>
                <a:latin typeface="Times New Roman"/>
                <a:ea typeface="+mn-ea"/>
              </a:rPr>
              <a:t> to get total size only, to do this, we must make wc ignorant of its input source. wc acts on a stream this time, it displays a single value.</a:t>
            </a:r>
            <a:endParaRPr b="0" lang="en-IN" sz="2000" spc="-1" strike="noStrike">
              <a:solidFill>
                <a:srgbClr val="000000"/>
              </a:solidFill>
              <a:uFill>
                <a:solidFill>
                  <a:srgbClr val="ffffff"/>
                </a:solidFill>
              </a:uFill>
              <a:latin typeface="Arial"/>
            </a:endParaRPr>
          </a:p>
        </p:txBody>
      </p:sp>
      <p:sp>
        <p:nvSpPr>
          <p:cNvPr id="254" name="TextShape 2"/>
          <p:cNvSpPr txBox="1"/>
          <p:nvPr/>
        </p:nvSpPr>
        <p:spPr>
          <a:xfrm>
            <a:off x="3884760" y="8685360"/>
            <a:ext cx="2971440" cy="458280"/>
          </a:xfrm>
          <a:prstGeom prst="rect">
            <a:avLst/>
          </a:prstGeom>
          <a:noFill/>
          <a:ln>
            <a:noFill/>
          </a:ln>
        </p:spPr>
        <p:txBody>
          <a:bodyPr anchor="b"/>
          <a:p>
            <a:pPr algn="r">
              <a:lnSpc>
                <a:spcPct val="100000"/>
              </a:lnSpc>
            </a:pPr>
            <a:fld id="{9513439C-C4A7-4AA3-8357-2299EB9D1B2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06" name="TextShape 2"/>
          <p:cNvSpPr txBox="1"/>
          <p:nvPr/>
        </p:nvSpPr>
        <p:spPr>
          <a:xfrm>
            <a:off x="3884760" y="8685360"/>
            <a:ext cx="2971440" cy="458280"/>
          </a:xfrm>
          <a:prstGeom prst="rect">
            <a:avLst/>
          </a:prstGeom>
          <a:noFill/>
          <a:ln>
            <a:noFill/>
          </a:ln>
        </p:spPr>
        <p:txBody>
          <a:bodyPr anchor="b"/>
          <a:p>
            <a:pPr algn="r">
              <a:lnSpc>
                <a:spcPct val="100000"/>
              </a:lnSpc>
            </a:pPr>
            <a:fld id="{7E10BDE6-5B18-496E-83F6-3F25C1D3BAA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mn-lt"/>
                <a:ea typeface="+mn-ea"/>
              </a:rPr>
              <a:t>It saves one copy in a file and writes the other to standard output. It is also a filter &amp; can be placed anywhere in a pipeline. </a:t>
            </a:r>
            <a:r>
              <a:rPr b="1" lang="en-IN" sz="1200" spc="-1" strike="noStrike">
                <a:solidFill>
                  <a:srgbClr val="000000"/>
                </a:solidFill>
                <a:uFill>
                  <a:solidFill>
                    <a:srgbClr val="ffffff"/>
                  </a:solidFill>
                </a:uFill>
                <a:latin typeface="Times New Roman"/>
                <a:ea typeface="+mn-ea"/>
              </a:rPr>
              <a:t>who | tee users.lst</a:t>
            </a:r>
            <a:r>
              <a:rPr b="0" lang="en-IN" sz="1200" spc="-1" strike="noStrike">
                <a:solidFill>
                  <a:srgbClr val="000000"/>
                </a:solidFill>
                <a:uFill>
                  <a:solidFill>
                    <a:srgbClr val="ffffff"/>
                  </a:solidFill>
                </a:uFill>
                <a:latin typeface="Times New Roman"/>
                <a:ea typeface="+mn-ea"/>
              </a:rPr>
              <a:t> </a:t>
            </a:r>
            <a:r>
              <a:rPr b="0" lang="en-IN" sz="1200" spc="-1" strike="noStrike">
                <a:solidFill>
                  <a:srgbClr val="000000"/>
                </a:solidFill>
                <a:uFill>
                  <a:solidFill>
                    <a:srgbClr val="ffffff"/>
                  </a:solidFill>
                </a:uFill>
                <a:latin typeface="+mn-lt"/>
                <a:ea typeface="+mn-ea"/>
              </a:rPr>
              <a:t>display the output of who and saves this output in a file as well.</a:t>
            </a:r>
            <a:endParaRPr b="0" lang="en-IN" sz="2000" spc="-1" strike="noStrike">
              <a:solidFill>
                <a:srgbClr val="000000"/>
              </a:solidFill>
              <a:uFill>
                <a:solidFill>
                  <a:srgbClr val="ffffff"/>
                </a:solidFill>
              </a:uFill>
              <a:latin typeface="Arial"/>
            </a:endParaRPr>
          </a:p>
        </p:txBody>
      </p:sp>
      <p:sp>
        <p:nvSpPr>
          <p:cNvPr id="256" name="TextShape 2"/>
          <p:cNvSpPr txBox="1"/>
          <p:nvPr/>
        </p:nvSpPr>
        <p:spPr>
          <a:xfrm>
            <a:off x="3884760" y="8685360"/>
            <a:ext cx="2971440" cy="458280"/>
          </a:xfrm>
          <a:prstGeom prst="rect">
            <a:avLst/>
          </a:prstGeom>
          <a:noFill/>
          <a:ln>
            <a:noFill/>
          </a:ln>
        </p:spPr>
        <p:txBody>
          <a:bodyPr anchor="b"/>
          <a:p>
            <a:pPr algn="r">
              <a:lnSpc>
                <a:spcPct val="100000"/>
              </a:lnSpc>
            </a:pPr>
            <a:fld id="{7984828D-4D29-4E3B-B40D-5F72512DA06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Times New Roman"/>
              </a:rPr>
              <a:t>$ who | tee /dev/tty | wc -l  </a:t>
            </a:r>
            <a:r>
              <a:rPr b="0" lang="en-IN" sz="1200" spc="-1" strike="noStrike">
                <a:solidFill>
                  <a:srgbClr val="000000"/>
                </a:solidFill>
                <a:uFill>
                  <a:solidFill>
                    <a:srgbClr val="ffffff"/>
                  </a:solidFill>
                </a:uFill>
                <a:latin typeface="Times New Roman"/>
              </a:rPr>
              <a:t>displays both the list of users and its count on the terminal.</a:t>
            </a:r>
            <a:endParaRPr b="0" lang="en-IN" sz="2000" spc="-1" strike="noStrike">
              <a:solidFill>
                <a:srgbClr val="000000"/>
              </a:solidFill>
              <a:uFill>
                <a:solidFill>
                  <a:srgbClr val="ffffff"/>
                </a:solidFill>
              </a:uFill>
              <a:latin typeface="Arial"/>
            </a:endParaRPr>
          </a:p>
        </p:txBody>
      </p:sp>
      <p:sp>
        <p:nvSpPr>
          <p:cNvPr id="258" name="TextShape 2"/>
          <p:cNvSpPr txBox="1"/>
          <p:nvPr/>
        </p:nvSpPr>
        <p:spPr>
          <a:xfrm>
            <a:off x="3884760" y="8685360"/>
            <a:ext cx="2971440" cy="458280"/>
          </a:xfrm>
          <a:prstGeom prst="rect">
            <a:avLst/>
          </a:prstGeom>
          <a:noFill/>
          <a:ln>
            <a:noFill/>
          </a:ln>
        </p:spPr>
        <p:txBody>
          <a:bodyPr anchor="b"/>
          <a:p>
            <a:pPr algn="r">
              <a:lnSpc>
                <a:spcPct val="100000"/>
              </a:lnSpc>
            </a:pPr>
            <a:fld id="{9A5FE095-2584-4561-9F47-9237831C065C}"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Arial"/>
              </a:rPr>
              <a:t>Eg: </a:t>
            </a:r>
            <a:r>
              <a:rPr b="0" lang="en-IN" sz="1200" spc="-1" strike="noStrike">
                <a:solidFill>
                  <a:srgbClr val="000000"/>
                </a:solidFill>
                <a:uFill>
                  <a:solidFill>
                    <a:srgbClr val="ffffff"/>
                  </a:solidFill>
                </a:uFill>
                <a:latin typeface="Arial"/>
              </a:rPr>
              <a:t>Here the output of command execution of date is taken as argument of echo. The shell executes the enclosed command &amp; replaces the enclosed command line with the output of the command. </a:t>
            </a:r>
            <a:endParaRPr b="0" lang="en-IN" sz="2000" spc="-1" strike="noStrike">
              <a:solidFill>
                <a:srgbClr val="000000"/>
              </a:solidFill>
              <a:uFill>
                <a:solidFill>
                  <a:srgbClr val="ffffff"/>
                </a:solidFill>
              </a:uFill>
              <a:latin typeface="Arial"/>
            </a:endParaRPr>
          </a:p>
        </p:txBody>
      </p:sp>
      <p:sp>
        <p:nvSpPr>
          <p:cNvPr id="260" name="TextShape 2"/>
          <p:cNvSpPr txBox="1"/>
          <p:nvPr/>
        </p:nvSpPr>
        <p:spPr>
          <a:xfrm>
            <a:off x="3884760" y="8685360"/>
            <a:ext cx="2971440" cy="458280"/>
          </a:xfrm>
          <a:prstGeom prst="rect">
            <a:avLst/>
          </a:prstGeom>
          <a:noFill/>
          <a:ln>
            <a:noFill/>
          </a:ln>
        </p:spPr>
        <p:txBody>
          <a:bodyPr anchor="b"/>
          <a:p>
            <a:pPr algn="r">
              <a:lnSpc>
                <a:spcPct val="100000"/>
              </a:lnSpc>
            </a:pPr>
            <a:fld id="{04103C9F-19ED-4FC5-AA35-01CA183E1E8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400640"/>
            <a:ext cx="5486040" cy="3600000"/>
          </a:xfrm>
          <a:prstGeom prst="rect">
            <a:avLst/>
          </a:prstGeom>
        </p:spPr>
        <p:txBody>
          <a:bodyPr/>
          <a:p>
            <a:pPr algn="just">
              <a:lnSpc>
                <a:spcPct val="100000"/>
              </a:lnSpc>
            </a:pPr>
            <a:r>
              <a:rPr b="1" lang="en-IN" sz="1200" spc="-1" strike="noStrike">
                <a:solidFill>
                  <a:srgbClr val="000000"/>
                </a:solidFill>
                <a:uFill>
                  <a:solidFill>
                    <a:srgbClr val="ffffff"/>
                  </a:solidFill>
                </a:uFill>
                <a:latin typeface="+mn-lt"/>
                <a:ea typeface="+mn-ea"/>
              </a:rPr>
              <a:t>Environmental variables </a:t>
            </a:r>
            <a:r>
              <a:rPr b="0" lang="en-IN" sz="1200" spc="-1" strike="noStrike">
                <a:solidFill>
                  <a:srgbClr val="000000"/>
                </a:solidFill>
                <a:uFill>
                  <a:solidFill>
                    <a:srgbClr val="ffffff"/>
                  </a:solidFill>
                </a:uFill>
                <a:latin typeface="+mn-lt"/>
                <a:ea typeface="+mn-ea"/>
              </a:rPr>
              <a:t>are used to provide information to the programs. All shell variables will be of string type. Shell variables are initialized to null strings by default. </a:t>
            </a:r>
            <a:r>
              <a:rPr b="1" lang="en-IN" sz="1200" spc="-1" strike="noStrike">
                <a:solidFill>
                  <a:srgbClr val="000000"/>
                </a:solidFill>
                <a:uFill>
                  <a:solidFill>
                    <a:srgbClr val="ffffff"/>
                  </a:solidFill>
                </a:uFill>
                <a:latin typeface="+mn-lt"/>
                <a:ea typeface="+mn-ea"/>
              </a:rPr>
              <a:t>Note: </a:t>
            </a:r>
            <a:r>
              <a:rPr b="0" lang="en-IN" sz="1200" spc="-1" strike="noStrike">
                <a:solidFill>
                  <a:srgbClr val="000000"/>
                </a:solidFill>
                <a:uFill>
                  <a:solidFill>
                    <a:srgbClr val="ffffff"/>
                  </a:solidFill>
                </a:uFill>
                <a:latin typeface="+mn-lt"/>
                <a:ea typeface="+mn-ea"/>
              </a:rPr>
              <a:t>There should not be any space around =. i.e. if we say x=5 then the shell interprets x as command running with the =5 as argument!</a:t>
            </a:r>
            <a:endParaRPr b="0" lang="en-IN" sz="2000" spc="-1" strike="noStrike">
              <a:solidFill>
                <a:srgbClr val="000000"/>
              </a:solidFill>
              <a:uFill>
                <a:solidFill>
                  <a:srgbClr val="ffffff"/>
                </a:solidFill>
              </a:uFill>
              <a:latin typeface="Arial"/>
            </a:endParaRPr>
          </a:p>
        </p:txBody>
      </p:sp>
      <p:sp>
        <p:nvSpPr>
          <p:cNvPr id="262" name="TextShape 2"/>
          <p:cNvSpPr txBox="1"/>
          <p:nvPr/>
        </p:nvSpPr>
        <p:spPr>
          <a:xfrm>
            <a:off x="3884760" y="8685360"/>
            <a:ext cx="2971440" cy="458280"/>
          </a:xfrm>
          <a:prstGeom prst="rect">
            <a:avLst/>
          </a:prstGeom>
          <a:noFill/>
          <a:ln>
            <a:noFill/>
          </a:ln>
        </p:spPr>
        <p:txBody>
          <a:bodyPr anchor="b"/>
          <a:p>
            <a:pPr algn="r">
              <a:lnSpc>
                <a:spcPct val="100000"/>
              </a:lnSpc>
            </a:pPr>
            <a:fld id="{E10F853D-75B6-4AE6-BE66-B33B6E3F459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64" name="TextShape 2"/>
          <p:cNvSpPr txBox="1"/>
          <p:nvPr/>
        </p:nvSpPr>
        <p:spPr>
          <a:xfrm>
            <a:off x="3884760" y="8685360"/>
            <a:ext cx="2971440" cy="458280"/>
          </a:xfrm>
          <a:prstGeom prst="rect">
            <a:avLst/>
          </a:prstGeom>
          <a:noFill/>
          <a:ln>
            <a:noFill/>
          </a:ln>
        </p:spPr>
        <p:txBody>
          <a:bodyPr anchor="b"/>
          <a:p>
            <a:pPr algn="r">
              <a:lnSpc>
                <a:spcPct val="100000"/>
              </a:lnSpc>
            </a:pPr>
            <a:fld id="{AB24A95A-B4DB-4D7D-811A-56CCA7C11859}"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66" name="TextShape 2"/>
          <p:cNvSpPr txBox="1"/>
          <p:nvPr/>
        </p:nvSpPr>
        <p:spPr>
          <a:xfrm>
            <a:off x="3884760" y="8685360"/>
            <a:ext cx="2971440" cy="458280"/>
          </a:xfrm>
          <a:prstGeom prst="rect">
            <a:avLst/>
          </a:prstGeom>
          <a:noFill/>
          <a:ln>
            <a:noFill/>
          </a:ln>
        </p:spPr>
        <p:txBody>
          <a:bodyPr anchor="b"/>
          <a:p>
            <a:pPr algn="r">
              <a:lnSpc>
                <a:spcPct val="100000"/>
              </a:lnSpc>
            </a:pPr>
            <a:fld id="{987F1C7B-4F50-49D3-8818-1AD35E1EE279}"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Times New Roman"/>
              </a:rPr>
              <a:t>Note: </a:t>
            </a:r>
            <a:r>
              <a:rPr b="0" lang="en-IN" sz="1200" spc="-1" strike="noStrike">
                <a:solidFill>
                  <a:srgbClr val="000000"/>
                </a:solidFill>
                <a:uFill>
                  <a:solidFill>
                    <a:srgbClr val="ffffff"/>
                  </a:solidFill>
                </a:uFill>
                <a:latin typeface="Times New Roman"/>
              </a:rPr>
              <a:t>$ is evaluated by the shell when it is double-quoted. </a:t>
            </a:r>
            <a:endParaRPr b="0" lang="en-IN" sz="2000" spc="-1" strike="noStrike">
              <a:solidFill>
                <a:srgbClr val="000000"/>
              </a:solidFill>
              <a:uFill>
                <a:solidFill>
                  <a:srgbClr val="ffffff"/>
                </a:solidFill>
              </a:uFill>
              <a:latin typeface="Arial"/>
            </a:endParaRPr>
          </a:p>
        </p:txBody>
      </p:sp>
      <p:sp>
        <p:nvSpPr>
          <p:cNvPr id="268" name="TextShape 2"/>
          <p:cNvSpPr txBox="1"/>
          <p:nvPr/>
        </p:nvSpPr>
        <p:spPr>
          <a:xfrm>
            <a:off x="3884760" y="8685360"/>
            <a:ext cx="2971440" cy="458280"/>
          </a:xfrm>
          <a:prstGeom prst="rect">
            <a:avLst/>
          </a:prstGeom>
          <a:noFill/>
          <a:ln>
            <a:noFill/>
          </a:ln>
        </p:spPr>
        <p:txBody>
          <a:bodyPr anchor="b"/>
          <a:p>
            <a:pPr algn="r">
              <a:lnSpc>
                <a:spcPct val="100000"/>
              </a:lnSpc>
            </a:pPr>
            <a:fld id="{1E7339F3-F98D-4EB8-BE15-7C3AC841375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70" name="TextShape 2"/>
          <p:cNvSpPr txBox="1"/>
          <p:nvPr/>
        </p:nvSpPr>
        <p:spPr>
          <a:xfrm>
            <a:off x="3884760" y="8685360"/>
            <a:ext cx="2971440" cy="458280"/>
          </a:xfrm>
          <a:prstGeom prst="rect">
            <a:avLst/>
          </a:prstGeom>
          <a:noFill/>
          <a:ln>
            <a:noFill/>
          </a:ln>
        </p:spPr>
        <p:txBody>
          <a:bodyPr anchor="b"/>
          <a:p>
            <a:pPr algn="r">
              <a:lnSpc>
                <a:spcPct val="100000"/>
              </a:lnSpc>
            </a:pPr>
            <a:fld id="{233050AB-759B-45F6-8F43-F86CA6FC61DC}"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mn-lt"/>
                <a:ea typeface="+mn-ea"/>
              </a:rPr>
              <a:t>File type &amp; permissions </a:t>
            </a:r>
            <a:r>
              <a:rPr b="0" lang="en-IN" sz="1200" spc="-1" strike="noStrike">
                <a:solidFill>
                  <a:srgbClr val="000000"/>
                </a:solidFill>
                <a:uFill>
                  <a:solidFill>
                    <a:srgbClr val="ffffff"/>
                  </a:solidFill>
                </a:uFill>
                <a:latin typeface="+mn-lt"/>
                <a:ea typeface="+mn-ea"/>
              </a:rPr>
              <a:t>are associated with each file. </a:t>
            </a:r>
            <a:r>
              <a:rPr b="1" lang="en-IN" sz="1200" spc="-1" strike="noStrike">
                <a:solidFill>
                  <a:srgbClr val="000000"/>
                </a:solidFill>
                <a:uFill>
                  <a:solidFill>
                    <a:srgbClr val="ffffff"/>
                  </a:solidFill>
                </a:uFill>
                <a:latin typeface="+mn-lt"/>
                <a:ea typeface="+mn-ea"/>
              </a:rPr>
              <a:t>Links: </a:t>
            </a:r>
            <a:r>
              <a:rPr b="0" lang="en-IN" sz="1200" spc="-1" strike="noStrike">
                <a:solidFill>
                  <a:srgbClr val="000000"/>
                </a:solidFill>
                <a:uFill>
                  <a:solidFill>
                    <a:srgbClr val="ffffff"/>
                  </a:solidFill>
                </a:uFill>
                <a:latin typeface="+mn-lt"/>
                <a:ea typeface="+mn-ea"/>
              </a:rPr>
              <a:t>number of file names maintained by the system. Does not mean many copies of file. </a:t>
            </a:r>
            <a:r>
              <a:rPr b="1" lang="en-IN" sz="1200" spc="-1" strike="noStrike">
                <a:solidFill>
                  <a:srgbClr val="000000"/>
                </a:solidFill>
                <a:uFill>
                  <a:solidFill>
                    <a:srgbClr val="ffffff"/>
                  </a:solidFill>
                </a:uFill>
                <a:latin typeface="+mn-lt"/>
                <a:ea typeface="+mn-ea"/>
              </a:rPr>
              <a:t>Owner: </a:t>
            </a:r>
            <a:r>
              <a:rPr b="0" lang="en-IN" sz="1200" spc="-1" strike="noStrike">
                <a:solidFill>
                  <a:srgbClr val="000000"/>
                </a:solidFill>
                <a:uFill>
                  <a:solidFill>
                    <a:srgbClr val="ffffff"/>
                  </a:solidFill>
                </a:uFill>
                <a:latin typeface="+mn-lt"/>
                <a:ea typeface="+mn-ea"/>
              </a:rPr>
              <a:t>file is created by him. Every user is attached to a group owner. If you change only the permissions or ownership of the file, the </a:t>
            </a:r>
            <a:r>
              <a:rPr b="1" lang="en-IN" sz="1200" spc="-1" strike="noStrike">
                <a:solidFill>
                  <a:srgbClr val="000000"/>
                </a:solidFill>
                <a:uFill>
                  <a:solidFill>
                    <a:srgbClr val="ffffff"/>
                  </a:solidFill>
                </a:uFill>
                <a:latin typeface="+mn-lt"/>
                <a:ea typeface="+mn-ea"/>
              </a:rPr>
              <a:t>modification time </a:t>
            </a:r>
            <a:r>
              <a:rPr b="0" lang="en-IN" sz="1200" spc="-1" strike="noStrike">
                <a:solidFill>
                  <a:srgbClr val="000000"/>
                </a:solidFill>
                <a:uFill>
                  <a:solidFill>
                    <a:srgbClr val="ffffff"/>
                  </a:solidFill>
                </a:uFill>
                <a:latin typeface="+mn-lt"/>
                <a:ea typeface="+mn-ea"/>
              </a:rPr>
              <a:t>remains unchanged. </a:t>
            </a:r>
            <a:endParaRPr b="0" lang="en-IN" sz="2000" spc="-1" strike="noStrike">
              <a:solidFill>
                <a:srgbClr val="000000"/>
              </a:solidFill>
              <a:uFill>
                <a:solidFill>
                  <a:srgbClr val="ffffff"/>
                </a:solidFill>
              </a:uFill>
              <a:latin typeface="Arial"/>
            </a:endParaRPr>
          </a:p>
        </p:txBody>
      </p:sp>
      <p:sp>
        <p:nvSpPr>
          <p:cNvPr id="272" name="TextShape 2"/>
          <p:cNvSpPr txBox="1"/>
          <p:nvPr/>
        </p:nvSpPr>
        <p:spPr>
          <a:xfrm>
            <a:off x="3884760" y="8685360"/>
            <a:ext cx="2971440" cy="458280"/>
          </a:xfrm>
          <a:prstGeom prst="rect">
            <a:avLst/>
          </a:prstGeom>
          <a:noFill/>
          <a:ln>
            <a:noFill/>
          </a:ln>
        </p:spPr>
        <p:txBody>
          <a:bodyPr anchor="b"/>
          <a:p>
            <a:pPr algn="r">
              <a:lnSpc>
                <a:spcPct val="100000"/>
              </a:lnSpc>
            </a:pPr>
            <a:fld id="{62B42B23-3F3C-4CDC-9A5E-4D7C1507B779}"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mn-lt"/>
                <a:ea typeface="+mn-ea"/>
              </a:rPr>
              <a:t>ls -d </a:t>
            </a:r>
            <a:r>
              <a:rPr b="0" lang="en-IN" sz="1200" spc="-1" strike="noStrike">
                <a:solidFill>
                  <a:srgbClr val="000000"/>
                </a:solidFill>
                <a:uFill>
                  <a:solidFill>
                    <a:srgbClr val="ffffff"/>
                  </a:solidFill>
                </a:uFill>
                <a:latin typeface="+mn-lt"/>
                <a:ea typeface="+mn-ea"/>
              </a:rPr>
              <a:t>will not list all subdirectories in the current directory</a:t>
            </a:r>
            <a:endParaRPr b="0" lang="en-IN" sz="2000" spc="-1" strike="noStrike">
              <a:solidFill>
                <a:srgbClr val="000000"/>
              </a:solidFill>
              <a:uFill>
                <a:solidFill>
                  <a:srgbClr val="ffffff"/>
                </a:solidFill>
              </a:uFill>
              <a:latin typeface="Arial"/>
            </a:endParaRPr>
          </a:p>
        </p:txBody>
      </p:sp>
      <p:sp>
        <p:nvSpPr>
          <p:cNvPr id="274" name="TextShape 2"/>
          <p:cNvSpPr txBox="1"/>
          <p:nvPr/>
        </p:nvSpPr>
        <p:spPr>
          <a:xfrm>
            <a:off x="3884760" y="8685360"/>
            <a:ext cx="2971440" cy="458280"/>
          </a:xfrm>
          <a:prstGeom prst="rect">
            <a:avLst/>
          </a:prstGeom>
          <a:noFill/>
          <a:ln>
            <a:noFill/>
          </a:ln>
        </p:spPr>
        <p:txBody>
          <a:bodyPr anchor="b"/>
          <a:p>
            <a:pPr algn="r">
              <a:lnSpc>
                <a:spcPct val="100000"/>
              </a:lnSpc>
            </a:pPr>
            <a:fld id="{E2B4B774-AE86-459D-BB20-BE5E7F07B68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Times New Roman"/>
              </a:rPr>
              <a:t>Then passed on the command line to kernel for execution. Shell waits for the command to complete. After the command execution, prompt reappears &amp; shell returns to its waiting role to start the next cycle. </a:t>
            </a:r>
            <a:endParaRPr b="0" lang="en-IN" sz="2000" spc="-1" strike="noStrike">
              <a:solidFill>
                <a:srgbClr val="000000"/>
              </a:solidFill>
              <a:uFill>
                <a:solidFill>
                  <a:srgbClr val="ffffff"/>
                </a:solidFill>
              </a:uFill>
              <a:latin typeface="Arial"/>
            </a:endParaRPr>
          </a:p>
        </p:txBody>
      </p:sp>
      <p:sp>
        <p:nvSpPr>
          <p:cNvPr id="208" name="TextShape 2"/>
          <p:cNvSpPr txBox="1"/>
          <p:nvPr/>
        </p:nvSpPr>
        <p:spPr>
          <a:xfrm>
            <a:off x="3884760" y="8685360"/>
            <a:ext cx="2971440" cy="458280"/>
          </a:xfrm>
          <a:prstGeom prst="rect">
            <a:avLst/>
          </a:prstGeom>
          <a:noFill/>
          <a:ln>
            <a:noFill/>
          </a:ln>
        </p:spPr>
        <p:txBody>
          <a:bodyPr anchor="b"/>
          <a:p>
            <a:pPr algn="r">
              <a:lnSpc>
                <a:spcPct val="100000"/>
              </a:lnSpc>
            </a:pPr>
            <a:fld id="{BA2406AA-82A7-44DC-A824-0DCE46B4450C}"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400640"/>
            <a:ext cx="5486040" cy="3600000"/>
          </a:xfrm>
          <a:prstGeom prst="rect">
            <a:avLst/>
          </a:prstGeom>
        </p:spPr>
        <p:txBody>
          <a:bodyPr/>
          <a:p>
            <a:pPr algn="just">
              <a:lnSpc>
                <a:spcPct val="100000"/>
              </a:lnSpc>
            </a:pPr>
            <a:r>
              <a:rPr b="0" lang="en-IN" sz="1200" spc="-1" strike="noStrike">
                <a:solidFill>
                  <a:srgbClr val="000000"/>
                </a:solidFill>
                <a:uFill>
                  <a:solidFill>
                    <a:srgbClr val="ffffff"/>
                  </a:solidFill>
                </a:uFill>
                <a:latin typeface="Times New Roman"/>
              </a:rPr>
              <a:t>When we create a file, you become its owner. </a:t>
            </a:r>
            <a:r>
              <a:rPr b="0" lang="en-IN" sz="1200" spc="-1" strike="noStrike">
                <a:solidFill>
                  <a:srgbClr val="000000"/>
                </a:solidFill>
                <a:uFill>
                  <a:solidFill>
                    <a:srgbClr val="ffffff"/>
                  </a:solidFill>
                </a:uFill>
                <a:latin typeface="+mn-lt"/>
                <a:ea typeface="+mn-ea"/>
              </a:rPr>
              <a:t>Every owner is attached to a group owner.  </a:t>
            </a:r>
            <a:endParaRPr b="0" lang="en-IN" sz="2000" spc="-1" strike="noStrike">
              <a:solidFill>
                <a:srgbClr val="000000"/>
              </a:solidFill>
              <a:uFill>
                <a:solidFill>
                  <a:srgbClr val="ffffff"/>
                </a:solidFill>
              </a:uFill>
              <a:latin typeface="Arial"/>
            </a:endParaRPr>
          </a:p>
        </p:txBody>
      </p:sp>
      <p:sp>
        <p:nvSpPr>
          <p:cNvPr id="276" name="TextShape 2"/>
          <p:cNvSpPr txBox="1"/>
          <p:nvPr/>
        </p:nvSpPr>
        <p:spPr>
          <a:xfrm>
            <a:off x="3884760" y="8685360"/>
            <a:ext cx="2971440" cy="458280"/>
          </a:xfrm>
          <a:prstGeom prst="rect">
            <a:avLst/>
          </a:prstGeom>
          <a:noFill/>
          <a:ln>
            <a:noFill/>
          </a:ln>
        </p:spPr>
        <p:txBody>
          <a:bodyPr anchor="b"/>
          <a:p>
            <a:pPr algn="r">
              <a:lnSpc>
                <a:spcPct val="100000"/>
              </a:lnSpc>
            </a:pPr>
            <a:fld id="{04A0F0B6-2B21-4596-BD5B-0A283E005A3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mn-lt"/>
                <a:ea typeface="+mn-ea"/>
              </a:rPr>
              <a:t>We can set different permission for 3 categories of users. 1</a:t>
            </a:r>
            <a:r>
              <a:rPr b="0" lang="en-IN" sz="1200" spc="-1" strike="noStrike" baseline="30000">
                <a:solidFill>
                  <a:srgbClr val="000000"/>
                </a:solidFill>
                <a:uFill>
                  <a:solidFill>
                    <a:srgbClr val="ffffff"/>
                  </a:solidFill>
                </a:uFill>
                <a:latin typeface="+mn-lt"/>
                <a:ea typeface="+mn-ea"/>
              </a:rPr>
              <a:t>st</a:t>
            </a:r>
            <a:r>
              <a:rPr b="0" lang="en-IN" sz="1200" spc="-1" strike="noStrike">
                <a:solidFill>
                  <a:srgbClr val="000000"/>
                </a:solidFill>
                <a:uFill>
                  <a:solidFill>
                    <a:srgbClr val="ffffff"/>
                  </a:solidFill>
                </a:uFill>
                <a:latin typeface="+mn-lt"/>
                <a:ea typeface="+mn-ea"/>
              </a:rPr>
              <a:t> group has all 3 permissions. The 2</a:t>
            </a:r>
            <a:r>
              <a:rPr b="0" lang="en-IN" sz="1200" spc="-1" strike="noStrike" baseline="30000">
                <a:solidFill>
                  <a:srgbClr val="000000"/>
                </a:solidFill>
                <a:uFill>
                  <a:solidFill>
                    <a:srgbClr val="ffffff"/>
                  </a:solidFill>
                </a:uFill>
                <a:latin typeface="+mn-lt"/>
                <a:ea typeface="+mn-ea"/>
              </a:rPr>
              <a:t>nd</a:t>
            </a:r>
            <a:r>
              <a:rPr b="0" lang="en-IN" sz="1200" spc="-1" strike="noStrike">
                <a:solidFill>
                  <a:srgbClr val="000000"/>
                </a:solidFill>
                <a:uFill>
                  <a:solidFill>
                    <a:srgbClr val="ffffff"/>
                  </a:solidFill>
                </a:uFill>
                <a:latin typeface="+mn-lt"/>
                <a:ea typeface="+mn-ea"/>
              </a:rPr>
              <a:t> group has a hyphen in the middle slot, which indicates the absence of write permission by the group owner of the file. The third group has the write and execute bits absent. This set of permissions is applicable to others. </a:t>
            </a:r>
            <a:endParaRPr b="0" lang="en-IN" sz="2000" spc="-1" strike="noStrike">
              <a:solidFill>
                <a:srgbClr val="000000"/>
              </a:solidFill>
              <a:uFill>
                <a:solidFill>
                  <a:srgbClr val="ffffff"/>
                </a:solidFill>
              </a:uFill>
              <a:latin typeface="Arial"/>
            </a:endParaRPr>
          </a:p>
        </p:txBody>
      </p:sp>
      <p:sp>
        <p:nvSpPr>
          <p:cNvPr id="278" name="TextShape 2"/>
          <p:cNvSpPr txBox="1"/>
          <p:nvPr/>
        </p:nvSpPr>
        <p:spPr>
          <a:xfrm>
            <a:off x="3884760" y="8685360"/>
            <a:ext cx="2971440" cy="458280"/>
          </a:xfrm>
          <a:prstGeom prst="rect">
            <a:avLst/>
          </a:prstGeom>
          <a:noFill/>
          <a:ln>
            <a:noFill/>
          </a:ln>
        </p:spPr>
        <p:txBody>
          <a:bodyPr anchor="b"/>
          <a:p>
            <a:pPr algn="r">
              <a:lnSpc>
                <a:spcPct val="100000"/>
              </a:lnSpc>
            </a:pPr>
            <a:fld id="{3EA4CC6B-CFA5-4EDC-BA06-8E4B647B8F9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400640"/>
            <a:ext cx="5486040" cy="3600000"/>
          </a:xfrm>
          <a:prstGeom prst="rect">
            <a:avLst/>
          </a:prstGeom>
        </p:spPr>
        <p:txBody>
          <a:bodyPr/>
          <a:p>
            <a:pPr algn="just">
              <a:lnSpc>
                <a:spcPct val="100000"/>
              </a:lnSpc>
            </a:pPr>
            <a:r>
              <a:rPr b="0" lang="en-IN" sz="1200" spc="-1" strike="noStrike">
                <a:solidFill>
                  <a:srgbClr val="000000"/>
                </a:solidFill>
                <a:uFill>
                  <a:solidFill>
                    <a:srgbClr val="ffffff"/>
                  </a:solidFill>
                </a:uFill>
                <a:latin typeface="+mn-lt"/>
                <a:ea typeface="+mn-ea"/>
              </a:rPr>
              <a:t>Assume that the file permission for the created file is -rw-r--r--. Using </a:t>
            </a:r>
            <a:r>
              <a:rPr b="1" lang="en-IN" sz="1200" spc="-1" strike="noStrike">
                <a:solidFill>
                  <a:srgbClr val="000000"/>
                </a:solidFill>
                <a:uFill>
                  <a:solidFill>
                    <a:srgbClr val="ffffff"/>
                  </a:solidFill>
                </a:uFill>
                <a:latin typeface="+mn-lt"/>
                <a:ea typeface="+mn-ea"/>
              </a:rPr>
              <a:t>chmod</a:t>
            </a:r>
            <a:r>
              <a:rPr b="0" lang="en-IN" sz="1200" spc="-1" strike="noStrike">
                <a:solidFill>
                  <a:srgbClr val="000000"/>
                </a:solidFill>
                <a:uFill>
                  <a:solidFill>
                    <a:srgbClr val="ffffff"/>
                  </a:solidFill>
                </a:uFill>
                <a:latin typeface="+mn-lt"/>
                <a:ea typeface="+mn-ea"/>
              </a:rPr>
              <a:t> command, we can change the file permissions and allow the owner to execute his file.  </a:t>
            </a:r>
            <a:endParaRPr b="0" lang="en-IN" sz="2000" spc="-1" strike="noStrike">
              <a:solidFill>
                <a:srgbClr val="000000"/>
              </a:solidFill>
              <a:uFill>
                <a:solidFill>
                  <a:srgbClr val="ffffff"/>
                </a:solidFill>
              </a:uFill>
              <a:latin typeface="Arial"/>
            </a:endParaRPr>
          </a:p>
        </p:txBody>
      </p:sp>
      <p:sp>
        <p:nvSpPr>
          <p:cNvPr id="280" name="TextShape 2"/>
          <p:cNvSpPr txBox="1"/>
          <p:nvPr/>
        </p:nvSpPr>
        <p:spPr>
          <a:xfrm>
            <a:off x="3884760" y="8685360"/>
            <a:ext cx="2971440" cy="458280"/>
          </a:xfrm>
          <a:prstGeom prst="rect">
            <a:avLst/>
          </a:prstGeom>
          <a:noFill/>
          <a:ln>
            <a:noFill/>
          </a:ln>
        </p:spPr>
        <p:txBody>
          <a:bodyPr anchor="b"/>
          <a:p>
            <a:pPr algn="r">
              <a:lnSpc>
                <a:spcPct val="100000"/>
              </a:lnSpc>
            </a:pPr>
            <a:fld id="{2CFAEA65-7F3B-4DC5-9806-5FEFFF35575D}"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Times New Roman"/>
              </a:rPr>
              <a:t>chmod only changes the permissions specified in the command line and leaves the other permissions unchanged. </a:t>
            </a:r>
            <a:endParaRPr b="0" lang="en-IN" sz="2000" spc="-1" strike="noStrike">
              <a:solidFill>
                <a:srgbClr val="000000"/>
              </a:solidFill>
              <a:uFill>
                <a:solidFill>
                  <a:srgbClr val="ffffff"/>
                </a:solidFill>
              </a:uFill>
              <a:latin typeface="Arial"/>
            </a:endParaRPr>
          </a:p>
        </p:txBody>
      </p:sp>
      <p:sp>
        <p:nvSpPr>
          <p:cNvPr id="282" name="TextShape 2"/>
          <p:cNvSpPr txBox="1"/>
          <p:nvPr/>
        </p:nvSpPr>
        <p:spPr>
          <a:xfrm>
            <a:off x="3884760" y="8685360"/>
            <a:ext cx="2971440" cy="458280"/>
          </a:xfrm>
          <a:prstGeom prst="rect">
            <a:avLst/>
          </a:prstGeom>
          <a:noFill/>
          <a:ln>
            <a:noFill/>
          </a:ln>
        </p:spPr>
        <p:txBody>
          <a:bodyPr anchor="b"/>
          <a:p>
            <a:pPr algn="r">
              <a:lnSpc>
                <a:spcPct val="100000"/>
              </a:lnSpc>
            </a:pPr>
            <a:fld id="{94DF2C32-1ACB-4462-9EEB-F7F351BD99DA}"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mn-lt"/>
                <a:ea typeface="+mn-ea"/>
              </a:rPr>
              <a:t>The command assigns (+) execute (x) permission to the user (u), other permissions remain unchanged. </a:t>
            </a:r>
            <a:endParaRPr b="0" lang="en-IN" sz="2000" spc="-1" strike="noStrike">
              <a:solidFill>
                <a:srgbClr val="000000"/>
              </a:solidFill>
              <a:uFill>
                <a:solidFill>
                  <a:srgbClr val="ffffff"/>
                </a:solidFill>
              </a:uFill>
              <a:latin typeface="Arial"/>
            </a:endParaRPr>
          </a:p>
        </p:txBody>
      </p:sp>
      <p:sp>
        <p:nvSpPr>
          <p:cNvPr id="284" name="TextShape 2"/>
          <p:cNvSpPr txBox="1"/>
          <p:nvPr/>
        </p:nvSpPr>
        <p:spPr>
          <a:xfrm>
            <a:off x="3884760" y="8685360"/>
            <a:ext cx="2971440" cy="458280"/>
          </a:xfrm>
          <a:prstGeom prst="rect">
            <a:avLst/>
          </a:prstGeom>
          <a:noFill/>
          <a:ln>
            <a:noFill/>
          </a:ln>
        </p:spPr>
        <p:txBody>
          <a:bodyPr anchor="b"/>
          <a:p>
            <a:pPr algn="r">
              <a:lnSpc>
                <a:spcPct val="100000"/>
              </a:lnSpc>
            </a:pPr>
            <a:fld id="{B2AC3D77-17A3-4085-963C-3FDBFF40914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86" name="TextShape 2"/>
          <p:cNvSpPr txBox="1"/>
          <p:nvPr/>
        </p:nvSpPr>
        <p:spPr>
          <a:xfrm>
            <a:off x="3884760" y="8685360"/>
            <a:ext cx="2971440" cy="458280"/>
          </a:xfrm>
          <a:prstGeom prst="rect">
            <a:avLst/>
          </a:prstGeom>
          <a:noFill/>
          <a:ln>
            <a:noFill/>
          </a:ln>
        </p:spPr>
        <p:txBody>
          <a:bodyPr anchor="b"/>
          <a:p>
            <a:pPr algn="r">
              <a:lnSpc>
                <a:spcPct val="100000"/>
              </a:lnSpc>
            </a:pPr>
            <a:fld id="{B98CE8A7-8593-496B-889B-452D5430D21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Arial"/>
              </a:rPr>
              <a:t>Here no need </a:t>
            </a:r>
            <a:r>
              <a:rPr b="0" lang="en-IN" sz="1200" spc="-1" strike="noStrike">
                <a:solidFill>
                  <a:srgbClr val="000000"/>
                </a:solidFill>
                <a:uFill>
                  <a:solidFill>
                    <a:srgbClr val="ffffff"/>
                  </a:solidFill>
                </a:uFill>
                <a:latin typeface="+mn-lt"/>
                <a:ea typeface="+mn-ea"/>
              </a:rPr>
              <a:t>to know current file permissions. We can set all 9 permissions explicitly. A string of three octal digits is used as an expression. The permission can be represented by one octal digit for each category.  </a:t>
            </a:r>
            <a:endParaRPr b="0" lang="en-IN" sz="2000" spc="-1" strike="noStrike">
              <a:solidFill>
                <a:srgbClr val="000000"/>
              </a:solidFill>
              <a:uFill>
                <a:solidFill>
                  <a:srgbClr val="ffffff"/>
                </a:solidFill>
              </a:uFill>
              <a:latin typeface="Arial"/>
            </a:endParaRPr>
          </a:p>
        </p:txBody>
      </p:sp>
      <p:sp>
        <p:nvSpPr>
          <p:cNvPr id="288" name="TextShape 2"/>
          <p:cNvSpPr txBox="1"/>
          <p:nvPr/>
        </p:nvSpPr>
        <p:spPr>
          <a:xfrm>
            <a:off x="3884760" y="8685360"/>
            <a:ext cx="2971440" cy="458280"/>
          </a:xfrm>
          <a:prstGeom prst="rect">
            <a:avLst/>
          </a:prstGeom>
          <a:noFill/>
          <a:ln>
            <a:noFill/>
          </a:ln>
        </p:spPr>
        <p:txBody>
          <a:bodyPr anchor="b"/>
          <a:p>
            <a:pPr algn="r">
              <a:lnSpc>
                <a:spcPct val="100000"/>
              </a:lnSpc>
            </a:pPr>
            <a:fld id="{C88B62CB-DF34-408E-947F-E9386DBC0B14}"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mn-lt"/>
                <a:ea typeface="+mn-ea"/>
              </a:rPr>
              <a:t>We have 3 categories &amp; 3 permissions for each category, so 3 octal digits can describe a file’s permissions completely. The most significant digit represents user &amp; the least one represents others. chmod can use this three-digit string as the expression.</a:t>
            </a:r>
            <a:endParaRPr b="0" lang="en-IN" sz="2000" spc="-1" strike="noStrike">
              <a:solidFill>
                <a:srgbClr val="000000"/>
              </a:solidFill>
              <a:uFill>
                <a:solidFill>
                  <a:srgbClr val="ffffff"/>
                </a:solidFill>
              </a:uFill>
              <a:latin typeface="Arial"/>
            </a:endParaRPr>
          </a:p>
        </p:txBody>
      </p:sp>
      <p:sp>
        <p:nvSpPr>
          <p:cNvPr id="290" name="TextShape 2"/>
          <p:cNvSpPr txBox="1"/>
          <p:nvPr/>
        </p:nvSpPr>
        <p:spPr>
          <a:xfrm>
            <a:off x="3884760" y="8685360"/>
            <a:ext cx="2971440" cy="458280"/>
          </a:xfrm>
          <a:prstGeom prst="rect">
            <a:avLst/>
          </a:prstGeom>
          <a:noFill/>
          <a:ln>
            <a:noFill/>
          </a:ln>
        </p:spPr>
        <p:txBody>
          <a:bodyPr anchor="b"/>
          <a:p>
            <a:pPr algn="r">
              <a:lnSpc>
                <a:spcPct val="100000"/>
              </a:lnSpc>
            </a:pPr>
            <a:fld id="{39DF875B-E095-410F-A8EE-4FC2A5A9B424}"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mn-lt"/>
                <a:ea typeface="+mn-ea"/>
              </a:rPr>
              <a:t>777 </a:t>
            </a:r>
            <a:r>
              <a:rPr b="0" lang="en-IN" sz="1200" spc="-1" strike="noStrike">
                <a:solidFill>
                  <a:srgbClr val="000000"/>
                </a:solidFill>
                <a:uFill>
                  <a:solidFill>
                    <a:srgbClr val="ffffff"/>
                  </a:solidFill>
                </a:uFill>
                <a:latin typeface="+mn-lt"/>
                <a:ea typeface="+mn-ea"/>
              </a:rPr>
              <a:t>signify all permissions for all categories, but still we can prevent file from being deleted. </a:t>
            </a:r>
            <a:r>
              <a:rPr b="1" lang="en-IN" sz="1200" spc="-1" strike="noStrike">
                <a:solidFill>
                  <a:srgbClr val="000000"/>
                </a:solidFill>
                <a:uFill>
                  <a:solidFill>
                    <a:srgbClr val="ffffff"/>
                  </a:solidFill>
                </a:uFill>
                <a:latin typeface="+mn-lt"/>
                <a:ea typeface="+mn-ea"/>
              </a:rPr>
              <a:t>000</a:t>
            </a:r>
            <a:r>
              <a:rPr b="0" lang="en-IN" sz="1200" spc="-1" strike="noStrike">
                <a:solidFill>
                  <a:srgbClr val="000000"/>
                </a:solidFill>
                <a:uFill>
                  <a:solidFill>
                    <a:srgbClr val="ffffff"/>
                  </a:solidFill>
                </a:uFill>
                <a:latin typeface="+mn-lt"/>
                <a:ea typeface="+mn-ea"/>
              </a:rPr>
              <a:t> signifies absence of all permissions for all categories, but still we can delete a file. It is the directory permissions that determine whether a file can be deleted or not. Only owner can change the file permissions. User cannot change other user’s file’s permissions. But the system administrator can do anything.</a:t>
            </a:r>
            <a:endParaRPr b="0" lang="en-IN" sz="2000" spc="-1" strike="noStrike">
              <a:solidFill>
                <a:srgbClr val="000000"/>
              </a:solidFill>
              <a:uFill>
                <a:solidFill>
                  <a:srgbClr val="ffffff"/>
                </a:solidFill>
              </a:uFill>
              <a:latin typeface="Arial"/>
            </a:endParaRPr>
          </a:p>
        </p:txBody>
      </p:sp>
      <p:sp>
        <p:nvSpPr>
          <p:cNvPr id="292" name="TextShape 2"/>
          <p:cNvSpPr txBox="1"/>
          <p:nvPr/>
        </p:nvSpPr>
        <p:spPr>
          <a:xfrm>
            <a:off x="3884760" y="8685360"/>
            <a:ext cx="2971440" cy="458280"/>
          </a:xfrm>
          <a:prstGeom prst="rect">
            <a:avLst/>
          </a:prstGeom>
          <a:noFill/>
          <a:ln>
            <a:noFill/>
          </a:ln>
        </p:spPr>
        <p:txBody>
          <a:bodyPr anchor="b"/>
          <a:p>
            <a:pPr algn="r">
              <a:lnSpc>
                <a:spcPct val="100000"/>
              </a:lnSpc>
            </a:pPr>
            <a:fld id="{6D652139-2518-49B7-87C6-5CD10F799665}"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400640"/>
            <a:ext cx="5486040" cy="3600000"/>
          </a:xfrm>
          <a:prstGeom prst="rect">
            <a:avLst/>
          </a:prstGeom>
        </p:spPr>
        <p:txBody>
          <a:bodyPr/>
          <a:p>
            <a:pPr algn="just">
              <a:lnSpc>
                <a:spcPct val="100000"/>
              </a:lnSpc>
            </a:pPr>
            <a:r>
              <a:rPr b="0" lang="en-IN" sz="1200" spc="-1" strike="noStrike">
                <a:solidFill>
                  <a:srgbClr val="000000"/>
                </a:solidFill>
                <a:uFill>
                  <a:solidFill>
                    <a:srgbClr val="ffffff"/>
                  </a:solidFill>
                </a:uFill>
                <a:latin typeface="+mn-lt"/>
                <a:ea typeface="+mn-ea"/>
              </a:rPr>
              <a:t>The metacharacters that are used to construct the generalized pattern for matching filenames belong to a category called wild-cards. </a:t>
            </a:r>
            <a:endParaRPr b="0" lang="en-IN" sz="2000" spc="-1" strike="noStrike">
              <a:solidFill>
                <a:srgbClr val="000000"/>
              </a:solidFill>
              <a:uFill>
                <a:solidFill>
                  <a:srgbClr val="ffffff"/>
                </a:solidFill>
              </a:uFill>
              <a:latin typeface="Arial"/>
            </a:endParaRPr>
          </a:p>
        </p:txBody>
      </p:sp>
      <p:sp>
        <p:nvSpPr>
          <p:cNvPr id="210" name="TextShape 2"/>
          <p:cNvSpPr txBox="1"/>
          <p:nvPr/>
        </p:nvSpPr>
        <p:spPr>
          <a:xfrm>
            <a:off x="3884760" y="8685360"/>
            <a:ext cx="2971440" cy="458280"/>
          </a:xfrm>
          <a:prstGeom prst="rect">
            <a:avLst/>
          </a:prstGeom>
          <a:noFill/>
          <a:ln>
            <a:noFill/>
          </a:ln>
        </p:spPr>
        <p:txBody>
          <a:bodyPr anchor="b"/>
          <a:p>
            <a:pPr algn="r">
              <a:lnSpc>
                <a:spcPct val="100000"/>
              </a:lnSpc>
            </a:pPr>
            <a:fld id="{D594F225-BAEE-4292-946F-B4CE74A691A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mn-lt"/>
                <a:ea typeface="+mn-ea"/>
              </a:rPr>
              <a:t>chmod -R a+x shell_scripts </a:t>
            </a:r>
            <a:r>
              <a:rPr b="0" lang="en-IN" sz="1200" spc="-1" strike="noStrike">
                <a:solidFill>
                  <a:srgbClr val="000000"/>
                </a:solidFill>
                <a:uFill>
                  <a:solidFill>
                    <a:srgbClr val="ffffff"/>
                  </a:solidFill>
                </a:uFill>
                <a:latin typeface="+mn-lt"/>
                <a:ea typeface="+mn-ea"/>
              </a:rPr>
              <a:t>makes all the files and subdirectories found in the shell_scripts directory, executable by all users. </a:t>
            </a:r>
            <a:endParaRPr b="0" lang="en-IN" sz="2000" spc="-1" strike="noStrike">
              <a:solidFill>
                <a:srgbClr val="000000"/>
              </a:solidFill>
              <a:uFill>
                <a:solidFill>
                  <a:srgbClr val="ffffff"/>
                </a:solidFill>
              </a:uFill>
              <a:latin typeface="Arial"/>
            </a:endParaRPr>
          </a:p>
        </p:txBody>
      </p:sp>
      <p:sp>
        <p:nvSpPr>
          <p:cNvPr id="294" name="TextShape 2"/>
          <p:cNvSpPr txBox="1"/>
          <p:nvPr/>
        </p:nvSpPr>
        <p:spPr>
          <a:xfrm>
            <a:off x="3884760" y="8685360"/>
            <a:ext cx="2971440" cy="458280"/>
          </a:xfrm>
          <a:prstGeom prst="rect">
            <a:avLst/>
          </a:prstGeom>
          <a:noFill/>
          <a:ln>
            <a:noFill/>
          </a:ln>
        </p:spPr>
        <p:txBody>
          <a:bodyPr anchor="b"/>
          <a:p>
            <a:pPr algn="r">
              <a:lnSpc>
                <a:spcPct val="100000"/>
              </a:lnSpc>
            </a:pPr>
            <a:fld id="{A6FB5E71-7CCC-4253-8045-2AEC32EF264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400640"/>
            <a:ext cx="5486040" cy="3600000"/>
          </a:xfrm>
          <a:prstGeom prst="rect">
            <a:avLst/>
          </a:prstGeom>
        </p:spPr>
        <p:txBody>
          <a:bodyPr/>
          <a:p>
            <a:r>
              <a:rPr b="0" lang="en-IN" sz="1200" spc="-1" strike="noStrike">
                <a:solidFill>
                  <a:srgbClr val="000000"/>
                </a:solidFill>
                <a:uFill>
                  <a:solidFill>
                    <a:srgbClr val="ffffff"/>
                  </a:solidFill>
                </a:uFill>
                <a:latin typeface="+mn-lt"/>
                <a:ea typeface="+mn-ea"/>
              </a:rPr>
              <a:t>If a directory has write permission for group and others also, be assured that every user can remove every file in the directory. As a rule, you must not make directories universally writable.</a:t>
            </a:r>
            <a:endParaRPr b="0" lang="en-IN" sz="2000" spc="-1" strike="noStrike">
              <a:solidFill>
                <a:srgbClr val="000000"/>
              </a:solidFill>
              <a:uFill>
                <a:solidFill>
                  <a:srgbClr val="ffffff"/>
                </a:solidFill>
              </a:uFill>
              <a:latin typeface="Arial"/>
            </a:endParaRPr>
          </a:p>
        </p:txBody>
      </p:sp>
      <p:sp>
        <p:nvSpPr>
          <p:cNvPr id="296" name="TextShape 2"/>
          <p:cNvSpPr txBox="1"/>
          <p:nvPr/>
        </p:nvSpPr>
        <p:spPr>
          <a:xfrm>
            <a:off x="3884760" y="8685360"/>
            <a:ext cx="2971440" cy="458280"/>
          </a:xfrm>
          <a:prstGeom prst="rect">
            <a:avLst/>
          </a:prstGeom>
          <a:noFill/>
          <a:ln>
            <a:noFill/>
          </a:ln>
        </p:spPr>
        <p:txBody>
          <a:bodyPr anchor="b"/>
          <a:p>
            <a:pPr algn="r">
              <a:lnSpc>
                <a:spcPct val="100000"/>
              </a:lnSpc>
            </a:pPr>
            <a:fld id="{F7FB064A-9B73-416C-B50B-204C21BF07A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Arial"/>
              </a:rPr>
              <a:t>Changing ownership requires superuser permission, so use </a:t>
            </a:r>
            <a:r>
              <a:rPr b="1" lang="en-IN" sz="1200" spc="-1" strike="noStrike">
                <a:solidFill>
                  <a:srgbClr val="000000"/>
                </a:solidFill>
                <a:uFill>
                  <a:solidFill>
                    <a:srgbClr val="ffffff"/>
                  </a:solidFill>
                </a:uFill>
                <a:latin typeface="Arial"/>
              </a:rPr>
              <a:t>su command.</a:t>
            </a:r>
            <a:endParaRPr b="0" lang="en-IN" sz="2000" spc="-1" strike="noStrike">
              <a:solidFill>
                <a:srgbClr val="000000"/>
              </a:solidFill>
              <a:uFill>
                <a:solidFill>
                  <a:srgbClr val="ffffff"/>
                </a:solidFill>
              </a:uFill>
              <a:latin typeface="Arial"/>
            </a:endParaRPr>
          </a:p>
        </p:txBody>
      </p:sp>
      <p:sp>
        <p:nvSpPr>
          <p:cNvPr id="298" name="TextShape 2"/>
          <p:cNvSpPr txBox="1"/>
          <p:nvPr/>
        </p:nvSpPr>
        <p:spPr>
          <a:xfrm>
            <a:off x="3884760" y="8685360"/>
            <a:ext cx="2971440" cy="458280"/>
          </a:xfrm>
          <a:prstGeom prst="rect">
            <a:avLst/>
          </a:prstGeom>
          <a:noFill/>
          <a:ln>
            <a:noFill/>
          </a:ln>
        </p:spPr>
        <p:txBody>
          <a:bodyPr anchor="b"/>
          <a:p>
            <a:pPr algn="r">
              <a:lnSpc>
                <a:spcPct val="100000"/>
              </a:lnSpc>
            </a:pPr>
            <a:fld id="{732E7AFF-002E-4161-9ECF-1F0DFD581B8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400640"/>
            <a:ext cx="5486040" cy="3600000"/>
          </a:xfrm>
          <a:prstGeom prst="rect">
            <a:avLst/>
          </a:prstGeom>
        </p:spPr>
        <p:txBody>
          <a:bodyPr/>
          <a:p>
            <a:pPr>
              <a:lnSpc>
                <a:spcPct val="100000"/>
              </a:lnSpc>
            </a:pPr>
            <a:r>
              <a:rPr b="1" lang="en-IN" sz="2000" spc="-1" strike="noStrike">
                <a:solidFill>
                  <a:srgbClr val="000000"/>
                </a:solidFill>
                <a:uFill>
                  <a:solidFill>
                    <a:srgbClr val="ffffff"/>
                  </a:solidFill>
                </a:uFill>
                <a:latin typeface="Arial"/>
              </a:rPr>
              <a:t>chgrp </a:t>
            </a:r>
            <a:r>
              <a:rPr b="1" lang="en-IN" sz="1200" spc="-1" strike="noStrike">
                <a:solidFill>
                  <a:srgbClr val="000000"/>
                </a:solidFill>
                <a:uFill>
                  <a:solidFill>
                    <a:srgbClr val="ffffff"/>
                  </a:solidFill>
                </a:uFill>
                <a:latin typeface="Arial"/>
              </a:rPr>
              <a:t>command </a:t>
            </a:r>
            <a:r>
              <a:rPr b="0" lang="en-IN" sz="1200" spc="-1" strike="noStrike">
                <a:solidFill>
                  <a:srgbClr val="000000"/>
                </a:solidFill>
                <a:uFill>
                  <a:solidFill>
                    <a:srgbClr val="ffffff"/>
                  </a:solidFill>
                </a:uFill>
                <a:latin typeface="Arial"/>
              </a:rPr>
              <a:t>changes the file’s group owner. Superuser permission is not required.</a:t>
            </a:r>
            <a:endParaRPr b="0" lang="en-IN" sz="2000" spc="-1" strike="noStrike">
              <a:solidFill>
                <a:srgbClr val="000000"/>
              </a:solidFill>
              <a:uFill>
                <a:solidFill>
                  <a:srgbClr val="ffffff"/>
                </a:solidFill>
              </a:uFill>
              <a:latin typeface="Arial"/>
            </a:endParaRPr>
          </a:p>
        </p:txBody>
      </p:sp>
      <p:sp>
        <p:nvSpPr>
          <p:cNvPr id="300" name="TextShape 2"/>
          <p:cNvSpPr txBox="1"/>
          <p:nvPr/>
        </p:nvSpPr>
        <p:spPr>
          <a:xfrm>
            <a:off x="3884760" y="8685360"/>
            <a:ext cx="2971440" cy="458280"/>
          </a:xfrm>
          <a:prstGeom prst="rect">
            <a:avLst/>
          </a:prstGeom>
          <a:noFill/>
          <a:ln>
            <a:noFill/>
          </a:ln>
        </p:spPr>
        <p:txBody>
          <a:bodyPr anchor="b"/>
          <a:p>
            <a:pPr algn="r">
              <a:lnSpc>
                <a:spcPct val="100000"/>
              </a:lnSpc>
            </a:pPr>
            <a:fld id="{F54F2C23-09A7-4D1A-955E-E7306A2B7073}"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400640"/>
            <a:ext cx="5486040" cy="3600000"/>
          </a:xfrm>
          <a:prstGeom prst="rect">
            <a:avLst/>
          </a:prstGeom>
        </p:spPr>
        <p:txBody>
          <a:bodyPr/>
          <a:p>
            <a:r>
              <a:rPr b="0" lang="en-IN" sz="2000" spc="-1" strike="noStrike">
                <a:solidFill>
                  <a:srgbClr val="000000"/>
                </a:solidFill>
                <a:uFill>
                  <a:solidFill>
                    <a:srgbClr val="ffffff"/>
                  </a:solidFill>
                </a:uFill>
                <a:latin typeface="Arial"/>
              </a:rPr>
              <a:t>The hard disk is split into distinct partitions, with a separate file system in each partition. Every file system has a directory structure headed by root. </a:t>
            </a:r>
            <a:r>
              <a:rPr b="1" lang="en-IN" sz="2000" spc="-1" strike="noStrike">
                <a:solidFill>
                  <a:srgbClr val="000000"/>
                </a:solidFill>
                <a:uFill>
                  <a:solidFill>
                    <a:srgbClr val="ffffff"/>
                  </a:solidFill>
                </a:uFill>
                <a:latin typeface="Arial"/>
              </a:rPr>
              <a:t>n partitions = n file systems = n separate root directories</a:t>
            </a:r>
            <a:endParaRPr b="0" lang="en-IN" sz="2000" spc="-1" strike="noStrike">
              <a:solidFill>
                <a:srgbClr val="000000"/>
              </a:solidFill>
              <a:uFill>
                <a:solidFill>
                  <a:srgbClr val="ffffff"/>
                </a:solidFill>
              </a:uFill>
              <a:latin typeface="Arial"/>
            </a:endParaRPr>
          </a:p>
        </p:txBody>
      </p:sp>
      <p:sp>
        <p:nvSpPr>
          <p:cNvPr id="302" name="TextShape 2"/>
          <p:cNvSpPr txBox="1"/>
          <p:nvPr/>
        </p:nvSpPr>
        <p:spPr>
          <a:xfrm>
            <a:off x="3884760" y="8685360"/>
            <a:ext cx="2971440" cy="458280"/>
          </a:xfrm>
          <a:prstGeom prst="rect">
            <a:avLst/>
          </a:prstGeom>
          <a:noFill/>
          <a:ln>
            <a:noFill/>
          </a:ln>
        </p:spPr>
        <p:txBody>
          <a:bodyPr anchor="b"/>
          <a:p>
            <a:pPr algn="r">
              <a:lnSpc>
                <a:spcPct val="100000"/>
              </a:lnSpc>
            </a:pPr>
            <a:fld id="{4CE6B85F-EBA2-4228-B8CC-40D7E8600434}"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400640"/>
            <a:ext cx="5486040" cy="3600000"/>
          </a:xfrm>
          <a:prstGeom prst="rect">
            <a:avLst/>
          </a:prstGeom>
        </p:spPr>
        <p:txBody>
          <a:bodyPr/>
          <a:p>
            <a:r>
              <a:rPr b="1" lang="en-IN" sz="1200" spc="-1" strike="noStrike">
                <a:solidFill>
                  <a:srgbClr val="000000"/>
                </a:solidFill>
                <a:uFill>
                  <a:solidFill>
                    <a:srgbClr val="ffffff"/>
                  </a:solidFill>
                </a:uFill>
                <a:latin typeface="Arial"/>
              </a:rPr>
              <a:t>ls -il tulec05: </a:t>
            </a:r>
            <a:r>
              <a:rPr b="0" lang="en-IN" sz="1200" spc="-1" strike="noStrike">
                <a:solidFill>
                  <a:srgbClr val="000000"/>
                </a:solidFill>
                <a:uFill>
                  <a:solidFill>
                    <a:srgbClr val="ffffff"/>
                  </a:solidFill>
                </a:uFill>
                <a:latin typeface="Arial"/>
              </a:rPr>
              <a:t>To know inode number of a file. Here </a:t>
            </a:r>
            <a:r>
              <a:rPr b="0" lang="en-IN" sz="1200" spc="-1" strike="noStrike">
                <a:solidFill>
                  <a:srgbClr val="000000"/>
                </a:solidFill>
                <a:uFill>
                  <a:solidFill>
                    <a:srgbClr val="ffffff"/>
                  </a:solidFill>
                </a:uFill>
                <a:latin typeface="+mn-lt"/>
                <a:ea typeface="+mn-ea"/>
              </a:rPr>
              <a:t>9059 is the inode number and no other file can have the same inode number in the same file system. </a:t>
            </a:r>
            <a:endParaRPr b="0" lang="en-IN" sz="2000" spc="-1" strike="noStrike">
              <a:solidFill>
                <a:srgbClr val="000000"/>
              </a:solidFill>
              <a:uFill>
                <a:solidFill>
                  <a:srgbClr val="ffffff"/>
                </a:solidFill>
              </a:uFill>
              <a:latin typeface="Arial"/>
            </a:endParaRPr>
          </a:p>
          <a:p>
            <a:endParaRPr b="0" lang="en-IN" sz="2000" spc="-1" strike="noStrike">
              <a:solidFill>
                <a:srgbClr val="000000"/>
              </a:solidFill>
              <a:uFill>
                <a:solidFill>
                  <a:srgbClr val="ffffff"/>
                </a:solidFill>
              </a:uFill>
              <a:latin typeface="Arial"/>
            </a:endParaRPr>
          </a:p>
        </p:txBody>
      </p:sp>
      <p:sp>
        <p:nvSpPr>
          <p:cNvPr id="304" name="TextShape 2"/>
          <p:cNvSpPr txBox="1"/>
          <p:nvPr/>
        </p:nvSpPr>
        <p:spPr>
          <a:xfrm>
            <a:off x="3884760" y="8685360"/>
            <a:ext cx="2971440" cy="458280"/>
          </a:xfrm>
          <a:prstGeom prst="rect">
            <a:avLst/>
          </a:prstGeom>
          <a:noFill/>
          <a:ln>
            <a:noFill/>
          </a:ln>
        </p:spPr>
        <p:txBody>
          <a:bodyPr anchor="b"/>
          <a:p>
            <a:pPr algn="r">
              <a:lnSpc>
                <a:spcPct val="100000"/>
              </a:lnSpc>
            </a:pPr>
            <a:fld id="{58908DE6-ADF4-46F5-A437-1921DE517054}"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400640"/>
            <a:ext cx="5486040" cy="3600000"/>
          </a:xfrm>
          <a:prstGeom prst="rect">
            <a:avLst/>
          </a:prstGeom>
        </p:spPr>
        <p:txBody>
          <a:bodyPr/>
          <a:p>
            <a:pPr algn="just">
              <a:lnSpc>
                <a:spcPct val="100000"/>
              </a:lnSpc>
            </a:pPr>
            <a:r>
              <a:rPr b="0" lang="en-IN" sz="1200" spc="-1" strike="noStrike">
                <a:solidFill>
                  <a:srgbClr val="000000"/>
                </a:solidFill>
                <a:uFill>
                  <a:solidFill>
                    <a:srgbClr val="ffffff"/>
                  </a:solidFill>
                </a:uFill>
                <a:latin typeface="Arial"/>
              </a:rPr>
              <a:t>Hard links cannot be created for directories &amp; files on a different file system or partition. </a:t>
            </a:r>
            <a:r>
              <a:rPr b="1" lang="en-IN" sz="1200" spc="-1" strike="noStrike">
                <a:solidFill>
                  <a:srgbClr val="000000"/>
                </a:solidFill>
                <a:uFill>
                  <a:solidFill>
                    <a:srgbClr val="ffffff"/>
                  </a:solidFill>
                </a:uFill>
                <a:latin typeface="+mn-lt"/>
                <a:ea typeface="+mn-ea"/>
              </a:rPr>
              <a:t>ln</a:t>
            </a:r>
            <a:r>
              <a:rPr b="0" lang="en-IN" sz="1200" spc="-1" strike="noStrike">
                <a:solidFill>
                  <a:srgbClr val="000000"/>
                </a:solidFill>
                <a:uFill>
                  <a:solidFill>
                    <a:srgbClr val="ffffff"/>
                  </a:solidFill>
                </a:uFill>
                <a:latin typeface="+mn-lt"/>
                <a:ea typeface="+mn-ea"/>
              </a:rPr>
              <a:t> cmd creates both hard &amp; soft link. It has syntax similar to the one used by cp.</a:t>
            </a:r>
            <a:r>
              <a:rPr b="1" lang="en-IN" sz="1200" spc="-1" strike="noStrike">
                <a:solidFill>
                  <a:srgbClr val="000000"/>
                </a:solidFill>
                <a:uFill>
                  <a:solidFill>
                    <a:srgbClr val="ffffff"/>
                  </a:solidFill>
                </a:uFill>
                <a:latin typeface="+mn-lt"/>
                <a:ea typeface="+mn-ea"/>
              </a:rPr>
              <a:t> –i option </a:t>
            </a:r>
            <a:r>
              <a:rPr b="0" lang="en-IN" sz="1200" spc="-1" strike="noStrike">
                <a:solidFill>
                  <a:srgbClr val="000000"/>
                </a:solidFill>
                <a:uFill>
                  <a:solidFill>
                    <a:srgbClr val="ffffff"/>
                  </a:solidFill>
                </a:uFill>
                <a:latin typeface="+mn-lt"/>
                <a:ea typeface="+mn-ea"/>
              </a:rPr>
              <a:t>to ls shows that they have the same inode number, meaning that they are actually one end the same file. </a:t>
            </a:r>
            <a:r>
              <a:rPr b="1" lang="en-IN" sz="1200" spc="-1" strike="noStrike">
                <a:solidFill>
                  <a:srgbClr val="000000"/>
                </a:solidFill>
                <a:uFill>
                  <a:solidFill>
                    <a:srgbClr val="ffffff"/>
                  </a:solidFill>
                </a:uFill>
                <a:latin typeface="+mn-lt"/>
                <a:ea typeface="+mn-ea"/>
              </a:rPr>
              <a:t>Link count </a:t>
            </a:r>
            <a:r>
              <a:rPr b="0" lang="en-IN" sz="1200" spc="-1" strike="noStrike">
                <a:solidFill>
                  <a:srgbClr val="000000"/>
                </a:solidFill>
                <a:uFill>
                  <a:solidFill>
                    <a:srgbClr val="ffffff"/>
                  </a:solidFill>
                </a:uFill>
                <a:latin typeface="+mn-lt"/>
                <a:ea typeface="+mn-ea"/>
              </a:rPr>
              <a:t>is normally 1 for unlinked files.</a:t>
            </a:r>
            <a:endParaRPr b="0" lang="en-IN" sz="2000" spc="-1" strike="noStrike">
              <a:solidFill>
                <a:srgbClr val="000000"/>
              </a:solidFill>
              <a:uFill>
                <a:solidFill>
                  <a:srgbClr val="ffffff"/>
                </a:solidFill>
              </a:uFill>
              <a:latin typeface="Arial"/>
            </a:endParaRPr>
          </a:p>
        </p:txBody>
      </p:sp>
      <p:sp>
        <p:nvSpPr>
          <p:cNvPr id="306" name="TextShape 2"/>
          <p:cNvSpPr txBox="1"/>
          <p:nvPr/>
        </p:nvSpPr>
        <p:spPr>
          <a:xfrm>
            <a:off x="3884760" y="8685360"/>
            <a:ext cx="2971440" cy="458280"/>
          </a:xfrm>
          <a:prstGeom prst="rect">
            <a:avLst/>
          </a:prstGeom>
          <a:noFill/>
          <a:ln>
            <a:noFill/>
          </a:ln>
        </p:spPr>
        <p:txBody>
          <a:bodyPr anchor="b"/>
          <a:p>
            <a:pPr algn="r">
              <a:lnSpc>
                <a:spcPct val="100000"/>
              </a:lnSpc>
            </a:pPr>
            <a:fld id="{0C720897-DD9E-4B8B-9D41-A644C254C6C0}"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Arial"/>
              </a:rPr>
              <a:t>ln employee emp.dat ; ls -l emp*</a:t>
            </a:r>
            <a:r>
              <a:rPr b="0" lang="en-IN" sz="1200" spc="-1" strike="noStrike">
                <a:solidFill>
                  <a:srgbClr val="000000"/>
                </a:solidFill>
                <a:uFill>
                  <a:solidFill>
                    <a:srgbClr val="ffffff"/>
                  </a:solidFill>
                </a:uFill>
                <a:latin typeface="Arial"/>
              </a:rPr>
              <a:t> </a:t>
            </a:r>
            <a:r>
              <a:rPr b="0" lang="en-IN" sz="1200" spc="-1" strike="noStrike">
                <a:solidFill>
                  <a:srgbClr val="000000"/>
                </a:solidFill>
                <a:uFill>
                  <a:solidFill>
                    <a:srgbClr val="ffffff"/>
                  </a:solidFill>
                </a:uFill>
                <a:latin typeface="+mn-lt"/>
                <a:ea typeface="+mn-ea"/>
              </a:rPr>
              <a:t>You can link multiple files, but then the destination filename must be a directory. A file is considered to be completely removed from the file system when its link count drops to 0.</a:t>
            </a:r>
            <a:endParaRPr b="0" lang="en-IN" sz="2000" spc="-1" strike="noStrike">
              <a:solidFill>
                <a:srgbClr val="000000"/>
              </a:solidFill>
              <a:uFill>
                <a:solidFill>
                  <a:srgbClr val="ffffff"/>
                </a:solidFill>
              </a:uFill>
              <a:latin typeface="Arial"/>
            </a:endParaRPr>
          </a:p>
        </p:txBody>
      </p:sp>
      <p:sp>
        <p:nvSpPr>
          <p:cNvPr id="308" name="TextShape 2"/>
          <p:cNvSpPr txBox="1"/>
          <p:nvPr/>
        </p:nvSpPr>
        <p:spPr>
          <a:xfrm>
            <a:off x="3884760" y="8685360"/>
            <a:ext cx="2971440" cy="458280"/>
          </a:xfrm>
          <a:prstGeom prst="rect">
            <a:avLst/>
          </a:prstGeom>
          <a:noFill/>
          <a:ln>
            <a:noFill/>
          </a:ln>
        </p:spPr>
        <p:txBody>
          <a:bodyPr anchor="b"/>
          <a:p>
            <a:pPr algn="r">
              <a:lnSpc>
                <a:spcPct val="100000"/>
              </a:lnSpc>
            </a:pPr>
            <a:fld id="{50B5DE9F-0C06-4D44-A632-B295DC9D0586}"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mn-lt"/>
                <a:ea typeface="+mn-ea"/>
              </a:rPr>
              <a:t>Eg: </a:t>
            </a:r>
            <a:r>
              <a:rPr b="0" lang="en-IN" sz="1200" spc="-1" strike="noStrike">
                <a:solidFill>
                  <a:srgbClr val="000000"/>
                </a:solidFill>
                <a:uFill>
                  <a:solidFill>
                    <a:srgbClr val="ffffff"/>
                  </a:solidFill>
                </a:uFill>
                <a:latin typeface="+mn-lt"/>
                <a:ea typeface="+mn-ea"/>
              </a:rPr>
              <a:t>1 indicate symbolic link file category. -&gt; indicates note.sym contains the pathname for the filename note. Size of symbolic link is only 4 bytes; it is the length of the pathname of note.</a:t>
            </a:r>
            <a:endParaRPr b="0" lang="en-IN" sz="2000" spc="-1" strike="noStrike">
              <a:solidFill>
                <a:srgbClr val="000000"/>
              </a:solidFill>
              <a:uFill>
                <a:solidFill>
                  <a:srgbClr val="ffffff"/>
                </a:solidFill>
              </a:uFill>
              <a:latin typeface="Arial"/>
            </a:endParaRPr>
          </a:p>
        </p:txBody>
      </p:sp>
      <p:sp>
        <p:nvSpPr>
          <p:cNvPr id="310" name="TextShape 2"/>
          <p:cNvSpPr txBox="1"/>
          <p:nvPr/>
        </p:nvSpPr>
        <p:spPr>
          <a:xfrm>
            <a:off x="3884760" y="8685360"/>
            <a:ext cx="2971440" cy="458280"/>
          </a:xfrm>
          <a:prstGeom prst="rect">
            <a:avLst/>
          </a:prstGeom>
          <a:noFill/>
          <a:ln>
            <a:noFill/>
          </a:ln>
        </p:spPr>
        <p:txBody>
          <a:bodyPr anchor="b"/>
          <a:p>
            <a:pPr algn="r">
              <a:lnSpc>
                <a:spcPct val="100000"/>
              </a:lnSpc>
            </a:pPr>
            <a:fld id="{9BBE7F79-A3CD-403C-B36C-CB696618054D}"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Times New Roman"/>
              </a:rPr>
              <a:t>ls a*.txt</a:t>
            </a:r>
            <a:r>
              <a:rPr b="0" lang="en-IN" sz="1200" spc="-1" strike="noStrike">
                <a:solidFill>
                  <a:srgbClr val="000000"/>
                </a:solidFill>
                <a:uFill>
                  <a:solidFill>
                    <a:srgbClr val="ffffff"/>
                  </a:solidFill>
                </a:uFill>
                <a:latin typeface="Times New Roman"/>
              </a:rPr>
              <a:t> will list all files that start with “a” and end in “.txt” </a:t>
            </a:r>
            <a:r>
              <a:rPr b="1" lang="en-IN" sz="1200" spc="-1" strike="noStrike">
                <a:solidFill>
                  <a:srgbClr val="000000"/>
                </a:solidFill>
                <a:uFill>
                  <a:solidFill>
                    <a:srgbClr val="ffffff"/>
                  </a:solidFill>
                </a:uFill>
                <a:latin typeface="Times New Roman"/>
              </a:rPr>
              <a:t>cp draft?.doc</a:t>
            </a:r>
            <a:r>
              <a:rPr b="0" lang="en-IN" sz="1200" spc="-1" strike="noStrike">
                <a:solidFill>
                  <a:srgbClr val="000000"/>
                </a:solidFill>
                <a:uFill>
                  <a:solidFill>
                    <a:srgbClr val="ffffff"/>
                  </a:solidFill>
                </a:uFill>
                <a:latin typeface="Times New Roman"/>
              </a:rPr>
              <a:t> will copy draft1.doc, draft2.doc, draftb.doc, etc.</a:t>
            </a:r>
            <a:endParaRPr b="0" lang="en-IN" sz="2000" spc="-1" strike="noStrike">
              <a:solidFill>
                <a:srgbClr val="000000"/>
              </a:solidFill>
              <a:uFill>
                <a:solidFill>
                  <a:srgbClr val="ffffff"/>
                </a:solidFill>
              </a:uFill>
              <a:latin typeface="Arial"/>
            </a:endParaRPr>
          </a:p>
          <a:p>
            <a:pPr>
              <a:lnSpc>
                <a:spcPct val="100000"/>
              </a:lnSpc>
            </a:pPr>
            <a:endParaRPr b="0" lang="en-IN" sz="2000" spc="-1" strike="noStrike">
              <a:solidFill>
                <a:srgbClr val="000000"/>
              </a:solidFill>
              <a:uFill>
                <a:solidFill>
                  <a:srgbClr val="ffffff"/>
                </a:solidFill>
              </a:uFill>
              <a:latin typeface="Arial"/>
            </a:endParaRPr>
          </a:p>
        </p:txBody>
      </p:sp>
      <p:sp>
        <p:nvSpPr>
          <p:cNvPr id="212" name="TextShape 2"/>
          <p:cNvSpPr txBox="1"/>
          <p:nvPr/>
        </p:nvSpPr>
        <p:spPr>
          <a:xfrm>
            <a:off x="3884760" y="8685360"/>
            <a:ext cx="2971440" cy="458280"/>
          </a:xfrm>
          <a:prstGeom prst="rect">
            <a:avLst/>
          </a:prstGeom>
          <a:noFill/>
          <a:ln>
            <a:noFill/>
          </a:ln>
        </p:spPr>
        <p:txBody>
          <a:bodyPr anchor="b"/>
          <a:p>
            <a:pPr algn="r">
              <a:lnSpc>
                <a:spcPct val="100000"/>
              </a:lnSpc>
            </a:pPr>
            <a:fld id="{599631F3-DBC8-46AB-A864-550F38B8D89F}"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12" name="TextShape 2"/>
          <p:cNvSpPr txBox="1"/>
          <p:nvPr/>
        </p:nvSpPr>
        <p:spPr>
          <a:xfrm>
            <a:off x="3884760" y="8685360"/>
            <a:ext cx="2971440" cy="458280"/>
          </a:xfrm>
          <a:prstGeom prst="rect">
            <a:avLst/>
          </a:prstGeom>
          <a:noFill/>
          <a:ln>
            <a:noFill/>
          </a:ln>
        </p:spPr>
        <p:txBody>
          <a:bodyPr anchor="b"/>
          <a:p>
            <a:pPr algn="r">
              <a:lnSpc>
                <a:spcPct val="100000"/>
              </a:lnSpc>
            </a:pPr>
            <a:fld id="{67DF2C70-A965-4E7D-A38F-DEF8D1F032D8}"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mn-lt"/>
                <a:ea typeface="+mn-ea"/>
              </a:rPr>
              <a:t>Default permissions are different from those of ordinary files. User has all permissions, and group and others have read and execute permissions only. </a:t>
            </a:r>
            <a:endParaRPr b="0" lang="en-IN" sz="20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mn-lt"/>
                <a:ea typeface="+mn-ea"/>
              </a:rPr>
              <a:t> </a:t>
            </a:r>
            <a:endParaRPr b="0" lang="en-IN" sz="2000" spc="-1" strike="noStrike">
              <a:solidFill>
                <a:srgbClr val="000000"/>
              </a:solidFill>
              <a:uFill>
                <a:solidFill>
                  <a:srgbClr val="ffffff"/>
                </a:solidFill>
              </a:uFill>
              <a:latin typeface="Arial"/>
            </a:endParaRPr>
          </a:p>
        </p:txBody>
      </p:sp>
      <p:sp>
        <p:nvSpPr>
          <p:cNvPr id="314" name="TextShape 2"/>
          <p:cNvSpPr txBox="1"/>
          <p:nvPr/>
        </p:nvSpPr>
        <p:spPr>
          <a:xfrm>
            <a:off x="3884760" y="8685360"/>
            <a:ext cx="2971440" cy="458280"/>
          </a:xfrm>
          <a:prstGeom prst="rect">
            <a:avLst/>
          </a:prstGeom>
          <a:noFill/>
          <a:ln>
            <a:noFill/>
          </a:ln>
        </p:spPr>
        <p:txBody>
          <a:bodyPr anchor="b"/>
          <a:p>
            <a:pPr algn="r">
              <a:lnSpc>
                <a:spcPct val="100000"/>
              </a:lnSpc>
            </a:pPr>
            <a:fld id="{3E055234-A0C3-4A45-AB35-426BC7041EBF}"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685800" y="4400640"/>
            <a:ext cx="5486040" cy="3600000"/>
          </a:xfrm>
          <a:prstGeom prst="rect">
            <a:avLst/>
          </a:prstGeom>
        </p:spPr>
        <p:txBody>
          <a:bodyPr/>
          <a:p>
            <a:r>
              <a:rPr b="0" lang="en-IN" sz="1200" spc="-1" strike="noStrike">
                <a:solidFill>
                  <a:srgbClr val="000000"/>
                </a:solidFill>
                <a:uFill>
                  <a:solidFill>
                    <a:srgbClr val="ffffff"/>
                  </a:solidFill>
                </a:uFill>
                <a:latin typeface="+mn-lt"/>
                <a:ea typeface="+mn-ea"/>
              </a:rPr>
              <a:t>Read permission for a directory means that the list of filenames stored in that directory is accessible.</a:t>
            </a:r>
            <a:endParaRPr b="0" lang="en-IN" sz="2000" spc="-1" strike="noStrike">
              <a:solidFill>
                <a:srgbClr val="000000"/>
              </a:solidFill>
              <a:uFill>
                <a:solidFill>
                  <a:srgbClr val="ffffff"/>
                </a:solidFill>
              </a:uFill>
              <a:latin typeface="Arial"/>
            </a:endParaRPr>
          </a:p>
        </p:txBody>
      </p:sp>
      <p:sp>
        <p:nvSpPr>
          <p:cNvPr id="316" name="TextShape 2"/>
          <p:cNvSpPr txBox="1"/>
          <p:nvPr/>
        </p:nvSpPr>
        <p:spPr>
          <a:xfrm>
            <a:off x="3884760" y="8685360"/>
            <a:ext cx="2971440" cy="458280"/>
          </a:xfrm>
          <a:prstGeom prst="rect">
            <a:avLst/>
          </a:prstGeom>
          <a:noFill/>
          <a:ln>
            <a:noFill/>
          </a:ln>
        </p:spPr>
        <p:txBody>
          <a:bodyPr anchor="b"/>
          <a:p>
            <a:pPr algn="r">
              <a:lnSpc>
                <a:spcPct val="100000"/>
              </a:lnSpc>
            </a:pPr>
            <a:fld id="{D0482AD3-3651-4143-BBF4-B7AA54C86FD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685800" y="4400640"/>
            <a:ext cx="5486040" cy="3600000"/>
          </a:xfrm>
          <a:prstGeom prst="rect">
            <a:avLst/>
          </a:prstGeom>
        </p:spPr>
        <p:txBody>
          <a:bodyPr/>
          <a:p>
            <a:pPr>
              <a:lnSpc>
                <a:spcPct val="100000"/>
              </a:lnSpc>
            </a:pPr>
            <a:r>
              <a:rPr b="0" lang="en-IN" sz="1200" spc="-1" strike="noStrike">
                <a:solidFill>
                  <a:srgbClr val="000000"/>
                </a:solidFill>
                <a:uFill>
                  <a:solidFill>
                    <a:srgbClr val="ffffff"/>
                  </a:solidFill>
                </a:uFill>
                <a:latin typeface="Arial"/>
              </a:rPr>
              <a:t>We can’t write to a directory file. Only the kernel can do that. If that were possible, any user could destroy the integrity of the file system.  </a:t>
            </a:r>
            <a:endParaRPr b="0" lang="en-IN" sz="2000" spc="-1" strike="noStrike">
              <a:solidFill>
                <a:srgbClr val="000000"/>
              </a:solidFill>
              <a:uFill>
                <a:solidFill>
                  <a:srgbClr val="ffffff"/>
                </a:solidFill>
              </a:uFill>
              <a:latin typeface="Arial"/>
            </a:endParaRPr>
          </a:p>
        </p:txBody>
      </p:sp>
      <p:sp>
        <p:nvSpPr>
          <p:cNvPr id="318" name="TextShape 2"/>
          <p:cNvSpPr txBox="1"/>
          <p:nvPr/>
        </p:nvSpPr>
        <p:spPr>
          <a:xfrm>
            <a:off x="3884760" y="8685360"/>
            <a:ext cx="2971440" cy="458280"/>
          </a:xfrm>
          <a:prstGeom prst="rect">
            <a:avLst/>
          </a:prstGeom>
          <a:noFill/>
          <a:ln>
            <a:noFill/>
          </a:ln>
        </p:spPr>
        <p:txBody>
          <a:bodyPr anchor="b"/>
          <a:p>
            <a:pPr algn="r">
              <a:lnSpc>
                <a:spcPct val="100000"/>
              </a:lnSpc>
            </a:pPr>
            <a:fld id="{6412C65E-849E-4BFE-9C54-0F08586F3D3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685800" y="4400640"/>
            <a:ext cx="5486040" cy="3600000"/>
          </a:xfrm>
          <a:prstGeom prst="rect">
            <a:avLst/>
          </a:prstGeom>
        </p:spPr>
        <p:txBody>
          <a:bodyPr/>
          <a:p>
            <a:r>
              <a:rPr b="1" lang="en-IN" sz="2000" spc="-1" strike="noStrike">
                <a:solidFill>
                  <a:srgbClr val="000000"/>
                </a:solidFill>
                <a:uFill>
                  <a:solidFill>
                    <a:srgbClr val="ffffff"/>
                  </a:solidFill>
                </a:uFill>
                <a:latin typeface="Arial"/>
              </a:rPr>
              <a:t>E</a:t>
            </a:r>
            <a:r>
              <a:rPr b="1" lang="en-IN" sz="1200" spc="-1" strike="noStrike">
                <a:solidFill>
                  <a:srgbClr val="000000"/>
                </a:solidFill>
                <a:uFill>
                  <a:solidFill>
                    <a:srgbClr val="ffffff"/>
                  </a:solidFill>
                </a:uFill>
                <a:latin typeface="+mn-lt"/>
                <a:ea typeface="+mn-ea"/>
              </a:rPr>
              <a:t>xecute</a:t>
            </a:r>
            <a:r>
              <a:rPr b="0" lang="en-IN" sz="1200" spc="-1" strike="noStrike">
                <a:solidFill>
                  <a:srgbClr val="000000"/>
                </a:solidFill>
                <a:uFill>
                  <a:solidFill>
                    <a:srgbClr val="ffffff"/>
                  </a:solidFill>
                </a:uFill>
                <a:latin typeface="+mn-lt"/>
                <a:ea typeface="+mn-ea"/>
              </a:rPr>
              <a:t> privilege of a directory is often referred to as the search permission.  </a:t>
            </a:r>
            <a:endParaRPr b="0" lang="en-IN" sz="2000" spc="-1" strike="noStrike">
              <a:solidFill>
                <a:srgbClr val="000000"/>
              </a:solidFill>
              <a:uFill>
                <a:solidFill>
                  <a:srgbClr val="ffffff"/>
                </a:solidFill>
              </a:uFill>
              <a:latin typeface="Arial"/>
            </a:endParaRPr>
          </a:p>
        </p:txBody>
      </p:sp>
      <p:sp>
        <p:nvSpPr>
          <p:cNvPr id="320" name="TextShape 2"/>
          <p:cNvSpPr txBox="1"/>
          <p:nvPr/>
        </p:nvSpPr>
        <p:spPr>
          <a:xfrm>
            <a:off x="3884760" y="8685360"/>
            <a:ext cx="2971440" cy="458280"/>
          </a:xfrm>
          <a:prstGeom prst="rect">
            <a:avLst/>
          </a:prstGeom>
          <a:noFill/>
          <a:ln>
            <a:noFill/>
          </a:ln>
        </p:spPr>
        <p:txBody>
          <a:bodyPr anchor="b"/>
          <a:p>
            <a:pPr algn="r">
              <a:lnSpc>
                <a:spcPct val="100000"/>
              </a:lnSpc>
            </a:pPr>
            <a:fld id="{1CD18175-44D2-4E3E-91ED-431F730754EE}"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400640"/>
            <a:ext cx="5486040" cy="3600000"/>
          </a:xfrm>
          <a:prstGeom prst="rect">
            <a:avLst/>
          </a:prstGeom>
        </p:spPr>
        <p:txBody>
          <a:bodyPr/>
          <a:p>
            <a:r>
              <a:rPr b="0" lang="en-IN" sz="1200" spc="-1" strike="noStrike">
                <a:solidFill>
                  <a:srgbClr val="000000"/>
                </a:solidFill>
                <a:uFill>
                  <a:solidFill>
                    <a:srgbClr val="ffffff"/>
                  </a:solidFill>
                </a:uFill>
                <a:latin typeface="+mn-lt"/>
                <a:ea typeface="+mn-ea"/>
              </a:rPr>
              <a:t>When we create files and directories, the permissions assigned to them depend on the system’s default setting.  </a:t>
            </a:r>
            <a:endParaRPr b="0" lang="en-IN" sz="2000" spc="-1" strike="noStrike">
              <a:solidFill>
                <a:srgbClr val="000000"/>
              </a:solidFill>
              <a:uFill>
                <a:solidFill>
                  <a:srgbClr val="ffffff"/>
                </a:solidFill>
              </a:uFill>
              <a:latin typeface="Arial"/>
            </a:endParaRPr>
          </a:p>
        </p:txBody>
      </p:sp>
      <p:sp>
        <p:nvSpPr>
          <p:cNvPr id="322" name="TextShape 2"/>
          <p:cNvSpPr txBox="1"/>
          <p:nvPr/>
        </p:nvSpPr>
        <p:spPr>
          <a:xfrm>
            <a:off x="3884760" y="8685360"/>
            <a:ext cx="2971440" cy="458280"/>
          </a:xfrm>
          <a:prstGeom prst="rect">
            <a:avLst/>
          </a:prstGeom>
          <a:noFill/>
          <a:ln>
            <a:noFill/>
          </a:ln>
        </p:spPr>
        <p:txBody>
          <a:bodyPr anchor="b"/>
          <a:p>
            <a:pPr algn="r">
              <a:lnSpc>
                <a:spcPct val="100000"/>
              </a:lnSpc>
            </a:pPr>
            <a:fld id="{97C2EA6E-667F-49A1-82B3-7953CCAD7047}"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685800" y="4400640"/>
            <a:ext cx="5486040" cy="3600000"/>
          </a:xfrm>
          <a:prstGeom prst="rect">
            <a:avLst/>
          </a:prstGeom>
        </p:spPr>
        <p:txBody>
          <a:bodyPr/>
          <a:p>
            <a:r>
              <a:rPr b="0" lang="en-IN" sz="1200" spc="-1" strike="noStrike">
                <a:solidFill>
                  <a:srgbClr val="000000"/>
                </a:solidFill>
                <a:uFill>
                  <a:solidFill>
                    <a:srgbClr val="ffffff"/>
                  </a:solidFill>
                </a:uFill>
                <a:latin typeface="+mn-lt"/>
                <a:ea typeface="+mn-ea"/>
              </a:rPr>
              <a:t>Access time is displayed when ls -l is combined with the -u option.  </a:t>
            </a:r>
            <a:endParaRPr b="0" lang="en-IN" sz="2000" spc="-1" strike="noStrike">
              <a:solidFill>
                <a:srgbClr val="000000"/>
              </a:solidFill>
              <a:uFill>
                <a:solidFill>
                  <a:srgbClr val="ffffff"/>
                </a:solidFill>
              </a:uFill>
              <a:latin typeface="Arial"/>
            </a:endParaRPr>
          </a:p>
        </p:txBody>
      </p:sp>
      <p:sp>
        <p:nvSpPr>
          <p:cNvPr id="324" name="TextShape 2"/>
          <p:cNvSpPr txBox="1"/>
          <p:nvPr/>
        </p:nvSpPr>
        <p:spPr>
          <a:xfrm>
            <a:off x="3884760" y="8685360"/>
            <a:ext cx="2971440" cy="458280"/>
          </a:xfrm>
          <a:prstGeom prst="rect">
            <a:avLst/>
          </a:prstGeom>
          <a:noFill/>
          <a:ln>
            <a:noFill/>
          </a:ln>
        </p:spPr>
        <p:txBody>
          <a:bodyPr anchor="b"/>
          <a:p>
            <a:pPr algn="r">
              <a:lnSpc>
                <a:spcPct val="100000"/>
              </a:lnSpc>
            </a:pPr>
            <a:fld id="{393E1FEB-4170-4E4F-8470-5D9A566AF70F}"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685800" y="4400640"/>
            <a:ext cx="5486040" cy="3600000"/>
          </a:xfrm>
          <a:prstGeom prst="rect">
            <a:avLst/>
          </a:prstGeom>
        </p:spPr>
        <p:txBody>
          <a:bodyPr/>
          <a:p>
            <a:pPr marL="216000" indent="-216000" algn="just">
              <a:lnSpc>
                <a:spcPct val="100000"/>
              </a:lnSpc>
            </a:pPr>
            <a:r>
              <a:rPr b="1" lang="en-IN" sz="2000" spc="-1" strike="noStrike">
                <a:solidFill>
                  <a:srgbClr val="000000"/>
                </a:solidFill>
                <a:uFill>
                  <a:solidFill>
                    <a:srgbClr val="ffffff"/>
                  </a:solidFill>
                </a:uFill>
                <a:latin typeface="Arial"/>
              </a:rPr>
              <a:t>Eg: </a:t>
            </a:r>
            <a:r>
              <a:rPr b="0" lang="en-IN" sz="1200" spc="-1" strike="noStrike">
                <a:solidFill>
                  <a:srgbClr val="000000"/>
                </a:solidFill>
                <a:uFill>
                  <a:solidFill>
                    <a:srgbClr val="ffffff"/>
                  </a:solidFill>
                </a:uFill>
                <a:latin typeface="+mn-lt"/>
                <a:ea typeface="+mn-ea"/>
              </a:rPr>
              <a:t>When touch is used without options but with expression it sets both time to current time. </a:t>
            </a:r>
            <a:r>
              <a:rPr b="1" lang="en-IN" sz="1200" spc="-1" strike="noStrike">
                <a:solidFill>
                  <a:srgbClr val="000000"/>
                </a:solidFill>
                <a:uFill>
                  <a:solidFill>
                    <a:srgbClr val="ffffff"/>
                  </a:solidFill>
                </a:uFill>
                <a:latin typeface="+mn-lt"/>
                <a:ea typeface="+mn-ea"/>
              </a:rPr>
              <a:t>touch 03161430 emp.lst ; ls -l emp.lst</a:t>
            </a:r>
            <a:r>
              <a:rPr b="0" lang="en-IN" sz="1200" spc="-1" strike="noStrike">
                <a:solidFill>
                  <a:srgbClr val="000000"/>
                </a:solidFill>
                <a:uFill>
                  <a:solidFill>
                    <a:srgbClr val="ffffff"/>
                  </a:solidFill>
                </a:uFill>
                <a:latin typeface="+mn-lt"/>
                <a:ea typeface="+mn-ea"/>
              </a:rPr>
              <a:t> expression consists of MMDDhhmm (month, day, hour and minute</a:t>
            </a:r>
            <a:endParaRPr b="0" lang="en-IN" sz="2000" spc="-1" strike="noStrike">
              <a:solidFill>
                <a:srgbClr val="000000"/>
              </a:solidFill>
              <a:uFill>
                <a:solidFill>
                  <a:srgbClr val="ffffff"/>
                </a:solidFill>
              </a:uFill>
              <a:latin typeface="Arial"/>
            </a:endParaRPr>
          </a:p>
        </p:txBody>
      </p:sp>
      <p:sp>
        <p:nvSpPr>
          <p:cNvPr id="326" name="TextShape 2"/>
          <p:cNvSpPr txBox="1"/>
          <p:nvPr/>
        </p:nvSpPr>
        <p:spPr>
          <a:xfrm>
            <a:off x="3884760" y="8685360"/>
            <a:ext cx="2971440" cy="458280"/>
          </a:xfrm>
          <a:prstGeom prst="rect">
            <a:avLst/>
          </a:prstGeom>
          <a:noFill/>
          <a:ln>
            <a:noFill/>
          </a:ln>
        </p:spPr>
        <p:txBody>
          <a:bodyPr anchor="b"/>
          <a:p>
            <a:pPr algn="r">
              <a:lnSpc>
                <a:spcPct val="100000"/>
              </a:lnSpc>
            </a:pPr>
            <a:fld id="{FB4C41E6-9D78-49B1-A75B-D0C686DE3566}" type="slidenum">
              <a:rPr b="0" lang="en-IN" sz="1200" spc="-1" strike="noStrike">
                <a:solidFill>
                  <a:srgbClr val="000000"/>
                </a:solidFill>
                <a:uFill>
                  <a:solidFill>
                    <a:srgbClr val="ffffff"/>
                  </a:solidFill>
                </a:uFill>
                <a:latin typeface="+mn-lt"/>
                <a:ea typeface="+mn-ea"/>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400640"/>
            <a:ext cx="5486040" cy="3600000"/>
          </a:xfrm>
          <a:prstGeom prst="rect">
            <a:avLst/>
          </a:prstGeom>
        </p:spPr>
        <p:txBody>
          <a:bodyPr/>
          <a:p>
            <a:pPr marL="216000" indent="-216000" algn="just">
              <a:lnSpc>
                <a:spcPct val="100000"/>
              </a:lnSpc>
            </a:pPr>
            <a:r>
              <a:rPr b="1" lang="en-IN" sz="1200" spc="-1" strike="noStrike">
                <a:solidFill>
                  <a:srgbClr val="000000"/>
                </a:solidFill>
                <a:uFill>
                  <a:solidFill>
                    <a:srgbClr val="ffffff"/>
                  </a:solidFill>
                </a:uFill>
                <a:latin typeface="+mn-lt"/>
                <a:ea typeface="+mn-ea"/>
              </a:rPr>
              <a:t>-m </a:t>
            </a:r>
            <a:r>
              <a:rPr b="0" lang="en-IN" sz="1200" spc="-1" strike="noStrike">
                <a:solidFill>
                  <a:srgbClr val="000000"/>
                </a:solidFill>
                <a:uFill>
                  <a:solidFill>
                    <a:srgbClr val="ffffff"/>
                  </a:solidFill>
                </a:uFill>
                <a:latin typeface="+mn-lt"/>
                <a:ea typeface="+mn-ea"/>
              </a:rPr>
              <a:t>for changing modification time. </a:t>
            </a:r>
            <a:r>
              <a:rPr b="1" lang="en-IN" sz="1200" spc="-1" strike="noStrike">
                <a:solidFill>
                  <a:srgbClr val="000000"/>
                </a:solidFill>
                <a:uFill>
                  <a:solidFill>
                    <a:srgbClr val="ffffff"/>
                  </a:solidFill>
                </a:uFill>
                <a:latin typeface="+mn-lt"/>
                <a:ea typeface="+mn-ea"/>
              </a:rPr>
              <a:t>-a</a:t>
            </a:r>
            <a:r>
              <a:rPr b="0" lang="en-IN" sz="1200" spc="-1" strike="noStrike">
                <a:solidFill>
                  <a:srgbClr val="000000"/>
                </a:solidFill>
                <a:uFill>
                  <a:solidFill>
                    <a:srgbClr val="ffffff"/>
                  </a:solidFill>
                </a:uFill>
                <a:latin typeface="+mn-lt"/>
                <a:ea typeface="+mn-ea"/>
              </a:rPr>
              <a:t> for changing access time. </a:t>
            </a:r>
            <a:r>
              <a:rPr b="1" lang="en-IN" sz="1200" spc="-1" strike="noStrike">
                <a:solidFill>
                  <a:srgbClr val="000000"/>
                </a:solidFill>
                <a:uFill>
                  <a:solidFill>
                    <a:srgbClr val="ffffff"/>
                  </a:solidFill>
                </a:uFill>
                <a:latin typeface="+mn-lt"/>
                <a:ea typeface="+mn-ea"/>
              </a:rPr>
              <a:t>Find: </a:t>
            </a:r>
            <a:r>
              <a:rPr b="0" lang="en-IN" sz="1200" spc="-1" strike="noStrike">
                <a:solidFill>
                  <a:srgbClr val="000000"/>
                </a:solidFill>
                <a:uFill>
                  <a:solidFill>
                    <a:srgbClr val="ffffff"/>
                  </a:solidFill>
                </a:uFill>
                <a:latin typeface="+mn-lt"/>
                <a:ea typeface="+mn-ea"/>
              </a:rPr>
              <a:t>It</a:t>
            </a:r>
            <a:r>
              <a:rPr b="1" lang="en-IN" sz="1200" spc="-1" strike="noStrike">
                <a:solidFill>
                  <a:srgbClr val="000000"/>
                </a:solidFill>
                <a:uFill>
                  <a:solidFill>
                    <a:srgbClr val="ffffff"/>
                  </a:solidFill>
                </a:uFill>
                <a:latin typeface="+mn-lt"/>
                <a:ea typeface="+mn-ea"/>
              </a:rPr>
              <a:t> </a:t>
            </a:r>
            <a:r>
              <a:rPr b="0" lang="en-IN" sz="1200" spc="-1" strike="noStrike">
                <a:solidFill>
                  <a:srgbClr val="000000"/>
                </a:solidFill>
                <a:uFill>
                  <a:solidFill>
                    <a:srgbClr val="ffffff"/>
                  </a:solidFill>
                </a:uFill>
                <a:latin typeface="+mn-lt"/>
                <a:ea typeface="+mn-ea"/>
              </a:rPr>
              <a:t>look for files matching some criteria, and then takes some action on the selected files. </a:t>
            </a:r>
            <a:r>
              <a:rPr b="1" lang="en-IN" sz="1200" spc="-1" strike="noStrike">
                <a:solidFill>
                  <a:srgbClr val="000000"/>
                </a:solidFill>
                <a:uFill>
                  <a:solidFill>
                    <a:srgbClr val="ffffff"/>
                  </a:solidFill>
                </a:uFill>
                <a:latin typeface="+mn-lt"/>
                <a:ea typeface="+mn-ea"/>
              </a:rPr>
              <a:t>Syntax: </a:t>
            </a:r>
            <a:r>
              <a:rPr b="0" lang="en-IN" sz="1200" spc="-1" strike="noStrike">
                <a:solidFill>
                  <a:srgbClr val="000000"/>
                </a:solidFill>
                <a:uFill>
                  <a:solidFill>
                    <a:srgbClr val="ffffff"/>
                  </a:solidFill>
                </a:uFill>
                <a:latin typeface="+mn-lt"/>
                <a:ea typeface="+mn-ea"/>
              </a:rPr>
              <a:t>Recursively examines all files specified  in path_list. It then matches each file for one or more selection-criteria. It takes some action on those selected files</a:t>
            </a:r>
            <a:endParaRPr b="0" lang="en-IN" sz="2000" spc="-1" strike="noStrike">
              <a:solidFill>
                <a:srgbClr val="000000"/>
              </a:solidFill>
              <a:uFill>
                <a:solidFill>
                  <a:srgbClr val="ffffff"/>
                </a:solidFill>
              </a:uFill>
              <a:latin typeface="Arial"/>
            </a:endParaRPr>
          </a:p>
          <a:p>
            <a:pPr marL="216000" indent="-216000" algn="just">
              <a:lnSpc>
                <a:spcPct val="100000"/>
              </a:lnSpc>
            </a:pPr>
            <a:endParaRPr b="0" lang="en-IN" sz="2000" spc="-1" strike="noStrike">
              <a:solidFill>
                <a:srgbClr val="000000"/>
              </a:solidFill>
              <a:uFill>
                <a:solidFill>
                  <a:srgbClr val="ffffff"/>
                </a:solidFill>
              </a:uFill>
              <a:latin typeface="Arial"/>
            </a:endParaRPr>
          </a:p>
        </p:txBody>
      </p:sp>
      <p:sp>
        <p:nvSpPr>
          <p:cNvPr id="328" name="TextShape 2"/>
          <p:cNvSpPr txBox="1"/>
          <p:nvPr/>
        </p:nvSpPr>
        <p:spPr>
          <a:xfrm>
            <a:off x="3884760" y="8685360"/>
            <a:ext cx="2971440" cy="458280"/>
          </a:xfrm>
          <a:prstGeom prst="rect">
            <a:avLst/>
          </a:prstGeom>
          <a:noFill/>
          <a:ln>
            <a:noFill/>
          </a:ln>
        </p:spPr>
        <p:txBody>
          <a:bodyPr anchor="b"/>
          <a:p>
            <a:pPr algn="r">
              <a:lnSpc>
                <a:spcPct val="100000"/>
              </a:lnSpc>
            </a:pPr>
            <a:fld id="{AAB55196-0B6B-4463-B320-229E6E589C20}" type="slidenum">
              <a:rPr b="0" lang="en-IN" sz="1200" spc="-1" strike="noStrike">
                <a:solidFill>
                  <a:srgbClr val="000000"/>
                </a:solidFill>
                <a:uFill>
                  <a:solidFill>
                    <a:srgbClr val="ffffff"/>
                  </a:solidFill>
                </a:uFill>
                <a:latin typeface="+mn-lt"/>
                <a:ea typeface="+mn-ea"/>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214" name="TextShape 2"/>
          <p:cNvSpPr txBox="1"/>
          <p:nvPr/>
        </p:nvSpPr>
        <p:spPr>
          <a:xfrm>
            <a:off x="3884760" y="8685360"/>
            <a:ext cx="2971440" cy="458280"/>
          </a:xfrm>
          <a:prstGeom prst="rect">
            <a:avLst/>
          </a:prstGeom>
          <a:noFill/>
          <a:ln>
            <a:noFill/>
          </a:ln>
        </p:spPr>
        <p:txBody>
          <a:bodyPr anchor="b"/>
          <a:p>
            <a:pPr algn="r">
              <a:lnSpc>
                <a:spcPct val="100000"/>
              </a:lnSpc>
            </a:pPr>
            <a:fld id="{250E0CB0-B44F-44E1-9890-B2DB384F193F}"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mn-lt"/>
                <a:ea typeface="+mn-ea"/>
              </a:rPr>
              <a:t>ls chap*</a:t>
            </a:r>
            <a:r>
              <a:rPr b="0" lang="en-IN" sz="1200" spc="-1" strike="noStrike">
                <a:solidFill>
                  <a:srgbClr val="000000"/>
                </a:solidFill>
                <a:uFill>
                  <a:solidFill>
                    <a:srgbClr val="ffffff"/>
                  </a:solidFill>
                </a:uFill>
                <a:latin typeface="+mn-lt"/>
                <a:ea typeface="+mn-ea"/>
              </a:rPr>
              <a:t> list all files that begin with </a:t>
            </a:r>
            <a:r>
              <a:rPr b="0" i="1" lang="en-IN" sz="1200" spc="-1" strike="noStrike">
                <a:solidFill>
                  <a:srgbClr val="000000"/>
                </a:solidFill>
                <a:uFill>
                  <a:solidFill>
                    <a:srgbClr val="ffffff"/>
                  </a:solidFill>
                </a:uFill>
                <a:latin typeface="+mn-lt"/>
                <a:ea typeface="+mn-ea"/>
              </a:rPr>
              <a:t>chap</a:t>
            </a:r>
            <a:r>
              <a:rPr b="0" lang="en-IN" sz="1200" spc="-1" strike="noStrike">
                <a:solidFill>
                  <a:srgbClr val="000000"/>
                </a:solidFill>
                <a:uFill>
                  <a:solidFill>
                    <a:srgbClr val="ffffff"/>
                  </a:solidFill>
                </a:uFill>
                <a:latin typeface="+mn-lt"/>
                <a:ea typeface="+mn-ea"/>
              </a:rPr>
              <a:t>. </a:t>
            </a:r>
            <a:r>
              <a:rPr b="1" lang="en-IN" sz="1200" spc="-1" strike="noStrike">
                <a:solidFill>
                  <a:srgbClr val="000000"/>
                </a:solidFill>
                <a:uFill>
                  <a:solidFill>
                    <a:srgbClr val="ffffff"/>
                  </a:solidFill>
                </a:uFill>
                <a:latin typeface="+mn-lt"/>
                <a:ea typeface="+mn-ea"/>
              </a:rPr>
              <a:t>ls chap?? </a:t>
            </a:r>
            <a:r>
              <a:rPr b="0" lang="en-IN" sz="1200" spc="-1" strike="noStrike">
                <a:solidFill>
                  <a:srgbClr val="000000"/>
                </a:solidFill>
                <a:uFill>
                  <a:solidFill>
                    <a:srgbClr val="ffffff"/>
                  </a:solidFill>
                </a:uFill>
                <a:latin typeface="+mn-lt"/>
                <a:ea typeface="+mn-ea"/>
              </a:rPr>
              <a:t>list all files whose filenames are 6 character long and start with chap. </a:t>
            </a:r>
            <a:r>
              <a:rPr b="1" lang="en-IN" sz="1200" spc="-1" strike="noStrike">
                <a:solidFill>
                  <a:srgbClr val="000000"/>
                </a:solidFill>
                <a:uFill>
                  <a:solidFill>
                    <a:srgbClr val="ffffff"/>
                  </a:solidFill>
                </a:uFill>
                <a:latin typeface="Times New Roman"/>
                <a:ea typeface="+mn-ea"/>
              </a:rPr>
              <a:t>ls .???*  cd /usr?local </a:t>
            </a:r>
            <a:r>
              <a:rPr b="0" lang="en-IN" sz="1200" spc="-1" strike="noStrike">
                <a:solidFill>
                  <a:srgbClr val="000000"/>
                </a:solidFill>
                <a:uFill>
                  <a:solidFill>
                    <a:srgbClr val="ffffff"/>
                  </a:solidFill>
                </a:uFill>
                <a:latin typeface="+mn-lt"/>
                <a:ea typeface="+mn-ea"/>
              </a:rPr>
              <a:t>change to /usr/local.</a:t>
            </a:r>
            <a:endParaRPr b="0" lang="en-IN" sz="2000" spc="-1" strike="noStrike">
              <a:solidFill>
                <a:srgbClr val="000000"/>
              </a:solidFill>
              <a:uFill>
                <a:solidFill>
                  <a:srgbClr val="ffffff"/>
                </a:solidFill>
              </a:uFill>
              <a:latin typeface="Arial"/>
            </a:endParaRPr>
          </a:p>
          <a:p>
            <a:pPr>
              <a:lnSpc>
                <a:spcPct val="100000"/>
              </a:lnSpc>
            </a:pPr>
            <a:endParaRPr b="0" lang="en-IN" sz="2000" spc="-1" strike="noStrike">
              <a:solidFill>
                <a:srgbClr val="000000"/>
              </a:solidFill>
              <a:uFill>
                <a:solidFill>
                  <a:srgbClr val="ffffff"/>
                </a:solidFill>
              </a:uFill>
              <a:latin typeface="Arial"/>
            </a:endParaRPr>
          </a:p>
        </p:txBody>
      </p:sp>
      <p:sp>
        <p:nvSpPr>
          <p:cNvPr id="216" name="TextShape 2"/>
          <p:cNvSpPr txBox="1"/>
          <p:nvPr/>
        </p:nvSpPr>
        <p:spPr>
          <a:xfrm>
            <a:off x="3884760" y="8685360"/>
            <a:ext cx="2971440" cy="458280"/>
          </a:xfrm>
          <a:prstGeom prst="rect">
            <a:avLst/>
          </a:prstGeom>
          <a:noFill/>
          <a:ln>
            <a:noFill/>
          </a:ln>
        </p:spPr>
        <p:txBody>
          <a:bodyPr anchor="b"/>
          <a:p>
            <a:pPr algn="r">
              <a:lnSpc>
                <a:spcPct val="100000"/>
              </a:lnSpc>
            </a:pPr>
            <a:fld id="{FB689B27-DD41-4B8E-82BF-D2B0D53F168B}"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400640"/>
            <a:ext cx="5486040" cy="3600000"/>
          </a:xfrm>
          <a:prstGeom prst="rect">
            <a:avLst/>
          </a:prstGeom>
        </p:spPr>
        <p:txBody>
          <a:bodyPr/>
          <a:p>
            <a:pPr>
              <a:lnSpc>
                <a:spcPct val="100000"/>
              </a:lnSpc>
            </a:pPr>
            <a:r>
              <a:rPr b="1" lang="en-IN" sz="1200" spc="-1" strike="noStrike">
                <a:solidFill>
                  <a:srgbClr val="000000"/>
                </a:solidFill>
                <a:uFill>
                  <a:solidFill>
                    <a:srgbClr val="ffffff"/>
                  </a:solidFill>
                </a:uFill>
                <a:latin typeface="Times New Roman"/>
              </a:rPr>
              <a:t>ls data0[124] </a:t>
            </a:r>
            <a:r>
              <a:rPr b="0" lang="en-IN" sz="1200" spc="-1" strike="noStrike">
                <a:solidFill>
                  <a:srgbClr val="000000"/>
                </a:solidFill>
                <a:uFill>
                  <a:solidFill>
                    <a:srgbClr val="ffffff"/>
                  </a:solidFill>
                </a:uFill>
                <a:latin typeface="Times New Roman"/>
              </a:rPr>
              <a:t>matches data01, data02 and data04 </a:t>
            </a:r>
            <a:r>
              <a:rPr b="1" lang="en-IN" sz="1200" spc="-1" strike="noStrike">
                <a:solidFill>
                  <a:srgbClr val="000000"/>
                </a:solidFill>
                <a:uFill>
                  <a:solidFill>
                    <a:srgbClr val="ffffff"/>
                  </a:solidFill>
                </a:uFill>
                <a:latin typeface="Times New Roman"/>
              </a:rPr>
              <a:t>ls chap[1-4] </a:t>
            </a:r>
            <a:r>
              <a:rPr b="0" lang="en-IN" sz="1200" spc="-1" strike="noStrike">
                <a:solidFill>
                  <a:srgbClr val="000000"/>
                </a:solidFill>
                <a:uFill>
                  <a:solidFill>
                    <a:srgbClr val="ffffff"/>
                  </a:solidFill>
                </a:uFill>
                <a:latin typeface="Times New Roman"/>
              </a:rPr>
              <a:t>matches chap1, chap2, chap3 and chap4 </a:t>
            </a:r>
            <a:r>
              <a:rPr b="1" lang="en-IN" sz="1200" spc="-1" strike="noStrike">
                <a:solidFill>
                  <a:srgbClr val="000000"/>
                </a:solidFill>
                <a:uFill>
                  <a:solidFill>
                    <a:srgbClr val="ffffff"/>
                  </a:solidFill>
                </a:uFill>
                <a:latin typeface="Times New Roman"/>
              </a:rPr>
              <a:t>ls file[x-z]</a:t>
            </a:r>
            <a:r>
              <a:rPr b="0" lang="en-IN" sz="1200" spc="-1" strike="noStrike">
                <a:solidFill>
                  <a:srgbClr val="000000"/>
                </a:solidFill>
                <a:uFill>
                  <a:solidFill>
                    <a:srgbClr val="ffffff"/>
                  </a:solidFill>
                </a:uFill>
                <a:latin typeface="Times New Roman"/>
              </a:rPr>
              <a:t> matches filex, filey and filez</a:t>
            </a:r>
            <a:endParaRPr b="0" lang="en-IN" sz="2000" spc="-1" strike="noStrike">
              <a:solidFill>
                <a:srgbClr val="000000"/>
              </a:solidFill>
              <a:uFill>
                <a:solidFill>
                  <a:srgbClr val="ffffff"/>
                </a:solidFill>
              </a:uFill>
              <a:latin typeface="Arial"/>
            </a:endParaRPr>
          </a:p>
        </p:txBody>
      </p:sp>
      <p:sp>
        <p:nvSpPr>
          <p:cNvPr id="218" name="TextShape 2"/>
          <p:cNvSpPr txBox="1"/>
          <p:nvPr/>
        </p:nvSpPr>
        <p:spPr>
          <a:xfrm>
            <a:off x="3884760" y="8685360"/>
            <a:ext cx="2971440" cy="458280"/>
          </a:xfrm>
          <a:prstGeom prst="rect">
            <a:avLst/>
          </a:prstGeom>
          <a:noFill/>
          <a:ln>
            <a:noFill/>
          </a:ln>
        </p:spPr>
        <p:txBody>
          <a:bodyPr anchor="b"/>
          <a:p>
            <a:pPr algn="r">
              <a:lnSpc>
                <a:spcPct val="100000"/>
              </a:lnSpc>
            </a:pPr>
            <a:fld id="{ABC879AE-A484-43FA-9AC2-05B44C576EE4}" type="slidenum">
              <a:rPr b="0" lang="en-IN" sz="1200" spc="-1" strike="noStrike">
                <a:solidFill>
                  <a:srgbClr val="000000"/>
                </a:solidFill>
                <a:uFill>
                  <a:solidFill>
                    <a:srgbClr val="ffffff"/>
                  </a:solidFill>
                </a:uFill>
                <a:latin typeface="+mn-lt"/>
                <a:ea typeface="+mn-ea"/>
              </a:rPr>
              <a:t>1</a:t>
            </a:fld>
            <a:endParaRPr b="0"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a:t>
            </a:r>
            <a:r>
              <a:rPr b="0" lang="en-US" sz="4400" spc="-1" strike="noStrike">
                <a:solidFill>
                  <a:srgbClr val="000000"/>
                </a:solidFill>
                <a:uFill>
                  <a:solidFill>
                    <a:srgbClr val="ffffff"/>
                  </a:solidFill>
                </a:uFill>
                <a:latin typeface="Calibri"/>
              </a:rPr>
              <a:t>to </a:t>
            </a:r>
            <a:r>
              <a:rPr b="0" lang="en-US" sz="4400" spc="-1" strike="noStrike">
                <a:solidFill>
                  <a:srgbClr val="000000"/>
                </a:solidFill>
                <a:uFill>
                  <a:solidFill>
                    <a:srgbClr val="ffffff"/>
                  </a:solidFill>
                </a:uFill>
                <a:latin typeface="Calibri"/>
              </a:rPr>
              <a:t>edit </a:t>
            </a:r>
            <a:r>
              <a:rPr b="0" lang="en-US" sz="4400" spc="-1" strike="noStrike">
                <a:solidFill>
                  <a:srgbClr val="000000"/>
                </a:solidFill>
                <a:uFill>
                  <a:solidFill>
                    <a:srgbClr val="ffffff"/>
                  </a:solidFill>
                </a:uFill>
                <a:latin typeface="Calibri"/>
              </a:rPr>
              <a:t>Mast</a:t>
            </a:r>
            <a:r>
              <a:rPr b="0" lang="en-US" sz="4400" spc="-1" strike="noStrike">
                <a:solidFill>
                  <a:srgbClr val="000000"/>
                </a:solidFill>
                <a:uFill>
                  <a:solidFill>
                    <a:srgbClr val="ffffff"/>
                  </a:solidFill>
                </a:uFill>
                <a:latin typeface="Calibri"/>
              </a:rPr>
              <a:t>er </a:t>
            </a:r>
            <a:r>
              <a:rPr b="0" lang="en-US" sz="4400" spc="-1" strike="noStrike">
                <a:solidFill>
                  <a:srgbClr val="000000"/>
                </a:solidFill>
                <a:uFill>
                  <a:solidFill>
                    <a:srgbClr val="ffffff"/>
                  </a:solidFill>
                </a:uFill>
                <a:latin typeface="Calibri"/>
              </a:rPr>
              <a:t>title </a:t>
            </a:r>
            <a:r>
              <a:rPr b="0" lang="en-US" sz="4400" spc="-1" strike="noStrike">
                <a:solidFill>
                  <a:srgbClr val="000000"/>
                </a:solidFill>
                <a:uFill>
                  <a:solidFill>
                    <a:srgbClr val="ffffff"/>
                  </a:solidFill>
                </a:uFill>
                <a:latin typeface="Calibri"/>
              </a:rPr>
              <a:t>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Calibri"/>
              </a:rPr>
              <a:t>Second Outline Level</a:t>
            </a:r>
            <a:endParaRPr b="0"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Third Outline Level</a:t>
            </a:r>
            <a:endParaRPr b="0"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Calibri"/>
              </a:rPr>
              <a:t>Fourth Outline Level</a:t>
            </a:r>
            <a:endParaRPr b="0"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Fifth Outline Level</a:t>
            </a:r>
            <a:endParaRPr b="0"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Sixth Outline Level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Seventh Outline LevelClick to edit </a:t>
            </a:r>
            <a:r>
              <a:rPr b="0" lang="en-US" sz="3200" spc="-1" strike="noStrike">
                <a:solidFill>
                  <a:srgbClr val="000000"/>
                </a:solidFill>
                <a:uFill>
                  <a:solidFill>
                    <a:srgbClr val="ffffff"/>
                  </a:solidFill>
                </a:uFill>
                <a:latin typeface="Calibri"/>
              </a:rPr>
              <a:t>Master text styles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Second level</a:t>
            </a:r>
            <a:endParaRPr b="0"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Third level</a:t>
            </a:r>
            <a:endParaRPr b="0"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Fourth level</a:t>
            </a:r>
            <a:endParaRPr b="0"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Fifth level</a:t>
            </a:r>
            <a:endParaRPr b="0" lang="en-US" sz="3200" spc="-1" strike="noStrike">
              <a:solidFill>
                <a:srgbClr val="000000"/>
              </a:solidFill>
              <a:uFill>
                <a:solidFill>
                  <a:srgbClr val="ffffff"/>
                </a:solidFill>
              </a:u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18/10/21</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58C3A03-1A3E-4A0A-80DE-9B1CD226819A}"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Relationship Id="rId4"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xml"/><Relationship Id="rId4"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Relationship Id="rId3"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683640" y="1989000"/>
            <a:ext cx="7886520" cy="3168000"/>
          </a:xfrm>
          <a:prstGeom prst="rect">
            <a:avLst/>
          </a:prstGeom>
          <a:noFill/>
          <a:ln>
            <a:noFill/>
          </a:ln>
        </p:spPr>
        <p:txBody>
          <a:bodyPr/>
          <a:p>
            <a:pPr algn="ctr">
              <a:lnSpc>
                <a:spcPct val="100000"/>
              </a:lnSpc>
            </a:pPr>
            <a:r>
              <a:rPr b="1" lang="en-US" sz="4600" spc="-1" strike="noStrike">
                <a:solidFill>
                  <a:srgbClr val="000000"/>
                </a:solidFill>
                <a:uFill>
                  <a:solidFill>
                    <a:srgbClr val="ffffff"/>
                  </a:solidFill>
                </a:uFill>
                <a:latin typeface="Times New Roman"/>
              </a:rPr>
              <a:t>Chapter 3</a:t>
            </a:r>
            <a:endParaRPr b="0" lang="en-US" sz="3200" spc="-1" strike="noStrike">
              <a:solidFill>
                <a:srgbClr val="000000"/>
              </a:solidFill>
              <a:uFill>
                <a:solidFill>
                  <a:srgbClr val="ffffff"/>
                </a:solidFill>
              </a:uFill>
              <a:latin typeface="Calibri"/>
            </a:endParaRPr>
          </a:p>
          <a:p>
            <a:pPr algn="ctr">
              <a:lnSpc>
                <a:spcPct val="100000"/>
              </a:lnSpc>
            </a:pPr>
            <a:r>
              <a:rPr b="1" lang="en-US" sz="4600" spc="-1" strike="noStrike">
                <a:solidFill>
                  <a:srgbClr val="000000"/>
                </a:solidFill>
                <a:uFill>
                  <a:solidFill>
                    <a:srgbClr val="ffffff"/>
                  </a:solidFill>
                </a:uFill>
                <a:latin typeface="Times New Roman"/>
              </a:rPr>
              <a:t>The Shell</a:t>
            </a:r>
            <a:endParaRPr b="0" lang="en-US" sz="3200" spc="-1" strike="noStrike">
              <a:solidFill>
                <a:srgbClr val="000000"/>
              </a:solidFill>
              <a:uFill>
                <a:solidFill>
                  <a:srgbClr val="ffffff"/>
                </a:solidFill>
              </a:uFill>
              <a:latin typeface="Calibri"/>
            </a:endParaRPr>
          </a:p>
        </p:txBody>
      </p:sp>
      <p:sp>
        <p:nvSpPr>
          <p:cNvPr id="45" name="TextShape 2"/>
          <p:cNvSpPr txBox="1"/>
          <p:nvPr/>
        </p:nvSpPr>
        <p:spPr>
          <a:xfrm>
            <a:off x="6553080" y="6356520"/>
            <a:ext cx="2133360" cy="364680"/>
          </a:xfrm>
          <a:prstGeom prst="rect">
            <a:avLst/>
          </a:prstGeom>
          <a:noFill/>
          <a:ln>
            <a:noFill/>
          </a:ln>
        </p:spPr>
        <p:txBody>
          <a:bodyPr anchor="ctr"/>
          <a:p>
            <a:pPr algn="r">
              <a:lnSpc>
                <a:spcPct val="100000"/>
              </a:lnSpc>
            </a:pPr>
            <a:fld id="{6EAF85F4-4C67-4F6E-96FD-0A7CF453EF8A}"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251640" y="188640"/>
            <a:ext cx="8496720" cy="6336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 ls *.[!co]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 ls [!a-zA-Z]* </a:t>
            </a: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Times New Roman"/>
              </a:rPr>
              <a:t>Matching dissimilar patterns: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If we wish to match totally dissimilar patterns, delimit the patterns with a comma and put curly braces around them.</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To copy all the C &amp; Java source programs from another directory, we can delimit the patterns with a comma and then put curly braces around them.</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cp $HOME/prog_sources/*.{c,java}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cp /home/srm/{progs, docs, data}/* .     //Here, all files from 3 subdirectories like progs, docs and data, will be copied to the current directory.</a:t>
            </a:r>
            <a:endParaRPr b="0" lang="en-US" sz="3200" spc="-1" strike="noStrike">
              <a:solidFill>
                <a:srgbClr val="000000"/>
              </a:solidFill>
              <a:uFill>
                <a:solidFill>
                  <a:srgbClr val="ffffff"/>
                </a:solidFill>
              </a:uFill>
              <a:latin typeface="Calibri"/>
            </a:endParaRPr>
          </a:p>
        </p:txBody>
      </p:sp>
      <p:sp>
        <p:nvSpPr>
          <p:cNvPr id="65" name="TextShape 2"/>
          <p:cNvSpPr txBox="1"/>
          <p:nvPr/>
        </p:nvSpPr>
        <p:spPr>
          <a:xfrm>
            <a:off x="6553080" y="6356520"/>
            <a:ext cx="2133360" cy="364680"/>
          </a:xfrm>
          <a:prstGeom prst="rect">
            <a:avLst/>
          </a:prstGeom>
          <a:noFill/>
          <a:ln>
            <a:noFill/>
          </a:ln>
        </p:spPr>
        <p:txBody>
          <a:bodyPr anchor="ctr"/>
          <a:p>
            <a:pPr algn="r">
              <a:lnSpc>
                <a:spcPct val="100000"/>
              </a:lnSpc>
            </a:pPr>
            <a:fld id="{112FA07B-C94E-4567-8804-4557F9D1C123}"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Summary: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67" name="TextShape 2"/>
          <p:cNvSpPr txBox="1"/>
          <p:nvPr/>
        </p:nvSpPr>
        <p:spPr>
          <a:xfrm>
            <a:off x="6553080" y="6356520"/>
            <a:ext cx="2133360" cy="364680"/>
          </a:xfrm>
          <a:prstGeom prst="rect">
            <a:avLst/>
          </a:prstGeom>
          <a:noFill/>
          <a:ln>
            <a:noFill/>
          </a:ln>
        </p:spPr>
        <p:txBody>
          <a:bodyPr anchor="ctr"/>
          <a:p>
            <a:pPr algn="r">
              <a:lnSpc>
                <a:spcPct val="100000"/>
              </a:lnSpc>
            </a:pPr>
            <a:fld id="{BF526BC8-1154-41FA-97D6-125739FF8A11}"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68" name="Picture 6" descr=""/>
          <p:cNvPicPr/>
          <p:nvPr/>
        </p:nvPicPr>
        <p:blipFill>
          <a:blip r:embed="rId1"/>
          <a:stretch/>
        </p:blipFill>
        <p:spPr>
          <a:xfrm>
            <a:off x="222120" y="1340640"/>
            <a:ext cx="8636040" cy="25714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251640" y="188640"/>
            <a:ext cx="8496720" cy="65325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Escaping and Quoting: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Escaping: </a:t>
            </a:r>
            <a:r>
              <a:rPr b="0" lang="en-US" sz="2200" spc="-1" strike="noStrike">
                <a:solidFill>
                  <a:srgbClr val="000000"/>
                </a:solidFill>
                <a:uFill>
                  <a:solidFill>
                    <a:srgbClr val="ffffff"/>
                  </a:solidFill>
                </a:uFill>
                <a:latin typeface="Times New Roman"/>
              </a:rPr>
              <a:t>Providing a \ (backslash) before the wild-card to</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remove its special meaning.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rm chap\*</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cat chap0\[1-3\]</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rm My\ Document.doc</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Quoting: </a:t>
            </a:r>
            <a:r>
              <a:rPr b="0" lang="en-US" sz="2200" spc="-1" strike="noStrike">
                <a:solidFill>
                  <a:srgbClr val="000000"/>
                </a:solidFill>
                <a:uFill>
                  <a:solidFill>
                    <a:srgbClr val="ffffff"/>
                  </a:solidFill>
                </a:uFill>
                <a:latin typeface="Times New Roman"/>
              </a:rPr>
              <a:t>Enclosing the wild-card, or even the entire pattern, within quotes. Anything within these quotes (barring a few exceptions) are left alone by the shell and not interpreted. </a:t>
            </a:r>
            <a:endParaRPr b="0" lang="en-US" sz="3200" spc="-1" strike="noStrike">
              <a:solidFill>
                <a:srgbClr val="000000"/>
              </a:solidFill>
              <a:uFill>
                <a:solidFill>
                  <a:srgbClr val="ffffff"/>
                </a:solidFill>
              </a:uFill>
              <a:latin typeface="Calibri"/>
            </a:endParaRPr>
          </a:p>
        </p:txBody>
      </p:sp>
      <p:sp>
        <p:nvSpPr>
          <p:cNvPr id="70" name="TextShape 2"/>
          <p:cNvSpPr txBox="1"/>
          <p:nvPr/>
        </p:nvSpPr>
        <p:spPr>
          <a:xfrm>
            <a:off x="6553080" y="6356520"/>
            <a:ext cx="2133360" cy="364680"/>
          </a:xfrm>
          <a:prstGeom prst="rect">
            <a:avLst/>
          </a:prstGeom>
          <a:noFill/>
          <a:ln>
            <a:noFill/>
          </a:ln>
        </p:spPr>
        <p:txBody>
          <a:bodyPr anchor="ctr"/>
          <a:p>
            <a:pPr algn="r">
              <a:lnSpc>
                <a:spcPct val="100000"/>
              </a:lnSpc>
            </a:pPr>
            <a:fld id="{08D72085-6196-408C-A454-8FAB71BFFB4D}"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Escaping: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Escaping the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Escaping the [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Escaping the Space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Escaping the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72" name="TextShape 2"/>
          <p:cNvSpPr txBox="1"/>
          <p:nvPr/>
        </p:nvSpPr>
        <p:spPr>
          <a:xfrm>
            <a:off x="6553080" y="6356520"/>
            <a:ext cx="2133360" cy="364680"/>
          </a:xfrm>
          <a:prstGeom prst="rect">
            <a:avLst/>
          </a:prstGeom>
          <a:noFill/>
          <a:ln>
            <a:noFill/>
          </a:ln>
        </p:spPr>
        <p:txBody>
          <a:bodyPr anchor="ctr"/>
          <a:p>
            <a:pPr algn="r">
              <a:lnSpc>
                <a:spcPct val="100000"/>
              </a:lnSpc>
            </a:pPr>
            <a:fld id="{AACB3481-D28F-43C3-BD54-8924E1AFA04F}"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Quoting: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Escaping turns out to be a tedious affair when there are many</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characters to protect. Quoting is a better solution.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 </a:t>
            </a:r>
            <a:endParaRPr b="0" lang="en-US" sz="3200" spc="-1" strike="noStrike">
              <a:solidFill>
                <a:srgbClr val="000000"/>
              </a:solidFill>
              <a:uFill>
                <a:solidFill>
                  <a:srgbClr val="ffffff"/>
                </a:solidFill>
              </a:uFill>
              <a:latin typeface="Calibri"/>
            </a:endParaRPr>
          </a:p>
        </p:txBody>
      </p:sp>
      <p:sp>
        <p:nvSpPr>
          <p:cNvPr id="74" name="TextShape 2"/>
          <p:cNvSpPr txBox="1"/>
          <p:nvPr/>
        </p:nvSpPr>
        <p:spPr>
          <a:xfrm>
            <a:off x="6553080" y="6356520"/>
            <a:ext cx="2133360" cy="364680"/>
          </a:xfrm>
          <a:prstGeom prst="rect">
            <a:avLst/>
          </a:prstGeom>
          <a:noFill/>
          <a:ln>
            <a:noFill/>
          </a:ln>
        </p:spPr>
        <p:txBody>
          <a:bodyPr anchor="ctr"/>
          <a:p>
            <a:pPr algn="r">
              <a:lnSpc>
                <a:spcPct val="100000"/>
              </a:lnSpc>
            </a:pPr>
            <a:fld id="{C7731AFF-AA1E-404D-9642-A04114C75D99}"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75" name="Picture 1" descr=""/>
          <p:cNvPicPr/>
          <p:nvPr/>
        </p:nvPicPr>
        <p:blipFill>
          <a:blip r:embed="rId1"/>
          <a:stretch/>
        </p:blipFill>
        <p:spPr>
          <a:xfrm>
            <a:off x="251640" y="3141000"/>
            <a:ext cx="8712360" cy="25714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457200" y="188640"/>
            <a:ext cx="8229240" cy="593712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touch My Document.doc</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ls   </a:t>
            </a:r>
            <a:r>
              <a:rPr b="0" lang="en-US" sz="2200" spc="-1" strike="noStrike">
                <a:solidFill>
                  <a:srgbClr val="000000"/>
                </a:solidFill>
                <a:uFill>
                  <a:solidFill>
                    <a:srgbClr val="ffffff"/>
                  </a:solidFill>
                </a:uFill>
                <a:latin typeface="Wingdings"/>
              </a:rPr>
              <a:t></a:t>
            </a:r>
            <a:r>
              <a:rPr b="0" lang="en-US" sz="2200" spc="-1" strike="noStrike">
                <a:solidFill>
                  <a:srgbClr val="000000"/>
                </a:solidFill>
                <a:uFill>
                  <a:solidFill>
                    <a:srgbClr val="ffffff"/>
                  </a:solidFill>
                </a:uFill>
                <a:latin typeface="Calibri"/>
              </a:rPr>
              <a:t> Displays Document.doc</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touch My\Document.doc</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ls   </a:t>
            </a:r>
            <a:r>
              <a:rPr b="0" lang="en-US" sz="2200" spc="-1" strike="noStrike">
                <a:solidFill>
                  <a:srgbClr val="000000"/>
                </a:solidFill>
                <a:uFill>
                  <a:solidFill>
                    <a:srgbClr val="ffffff"/>
                  </a:solidFill>
                </a:uFill>
                <a:latin typeface="Wingdings"/>
              </a:rPr>
              <a:t></a:t>
            </a:r>
            <a:r>
              <a:rPr b="0" lang="en-US" sz="2200" spc="-1" strike="noStrike">
                <a:solidFill>
                  <a:srgbClr val="000000"/>
                </a:solidFill>
                <a:uFill>
                  <a:solidFill>
                    <a:srgbClr val="ffffff"/>
                  </a:solidFill>
                </a:uFill>
                <a:latin typeface="Calibri"/>
              </a:rPr>
              <a:t> Displays MyDocument.doc</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touch My\ Document.doc</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ls   </a:t>
            </a:r>
            <a:r>
              <a:rPr b="0" lang="en-US" sz="2200" spc="-1" strike="noStrike">
                <a:solidFill>
                  <a:srgbClr val="000000"/>
                </a:solidFill>
                <a:uFill>
                  <a:solidFill>
                    <a:srgbClr val="ffffff"/>
                  </a:solidFill>
                </a:uFill>
                <a:latin typeface="Wingdings"/>
              </a:rPr>
              <a:t></a:t>
            </a:r>
            <a:r>
              <a:rPr b="0" lang="en-US" sz="2200" spc="-1" strike="noStrike">
                <a:solidFill>
                  <a:srgbClr val="000000"/>
                </a:solidFill>
                <a:uFill>
                  <a:solidFill>
                    <a:srgbClr val="ffffff"/>
                  </a:solidFill>
                </a:uFill>
                <a:latin typeface="Calibri"/>
              </a:rPr>
              <a:t> Displays My Document.doc</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77" name="TextShape 2"/>
          <p:cNvSpPr txBox="1"/>
          <p:nvPr/>
        </p:nvSpPr>
        <p:spPr>
          <a:xfrm>
            <a:off x="6553080" y="6356520"/>
            <a:ext cx="2133360" cy="364680"/>
          </a:xfrm>
          <a:prstGeom prst="rect">
            <a:avLst/>
          </a:prstGeom>
          <a:noFill/>
          <a:ln>
            <a:noFill/>
          </a:ln>
        </p:spPr>
        <p:txBody>
          <a:bodyPr anchor="ctr"/>
          <a:p>
            <a:pPr algn="r">
              <a:lnSpc>
                <a:spcPct val="100000"/>
              </a:lnSpc>
            </a:pPr>
            <a:fld id="{1BBEE29C-5204-4E0A-9968-82A90B8AD6F0}"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6553080" y="6356520"/>
            <a:ext cx="2133360" cy="364680"/>
          </a:xfrm>
          <a:prstGeom prst="rect">
            <a:avLst/>
          </a:prstGeom>
          <a:noFill/>
          <a:ln>
            <a:noFill/>
          </a:ln>
        </p:spPr>
        <p:txBody>
          <a:bodyPr anchor="ctr"/>
          <a:p>
            <a:pPr algn="r">
              <a:lnSpc>
                <a:spcPct val="100000"/>
              </a:lnSpc>
            </a:pPr>
            <a:fld id="{49AF741A-0209-440A-A52B-7BADC1975B53}"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79" name="Picture 5" descr=""/>
          <p:cNvPicPr/>
          <p:nvPr/>
        </p:nvPicPr>
        <p:blipFill>
          <a:blip r:embed="rId1"/>
          <a:stretch/>
        </p:blipFill>
        <p:spPr>
          <a:xfrm>
            <a:off x="374400" y="836640"/>
            <a:ext cx="8312040" cy="31302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The Backquotes: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Putting any Shell command in between backquotes executes the command.</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Syntax: </a:t>
            </a:r>
            <a:r>
              <a:rPr b="0" lang="en-US" sz="2200" spc="-1" strike="noStrike">
                <a:solidFill>
                  <a:srgbClr val="000000"/>
                </a:solidFill>
                <a:uFill>
                  <a:solidFill>
                    <a:srgbClr val="ffffff"/>
                  </a:solidFill>
                </a:uFill>
                <a:latin typeface="Times New Roman"/>
              </a:rPr>
              <a:t>Here is the simple syntax to put any Shell command in between backquotes:</a:t>
            </a:r>
            <a:r>
              <a:rPr b="1" lang="en-US" sz="2200" spc="-1" strike="noStrike">
                <a:solidFill>
                  <a:srgbClr val="000000"/>
                </a:solidFill>
                <a:uFill>
                  <a:solidFill>
                    <a:srgbClr val="ffffff"/>
                  </a:solidFill>
                </a:uFill>
                <a:latin typeface="Times New Roman"/>
              </a:rPr>
              <a:t> var=`command`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 </a:t>
            </a:r>
            <a:r>
              <a:rPr b="0" lang="en-US" sz="2200" spc="-1" strike="noStrike">
                <a:solidFill>
                  <a:srgbClr val="000000"/>
                </a:solidFill>
                <a:uFill>
                  <a:solidFill>
                    <a:srgbClr val="ffffff"/>
                  </a:solidFill>
                </a:uFill>
                <a:latin typeface="Times New Roman"/>
              </a:rPr>
              <a:t>The date command is executed here and the produced result is stored in DATE variable.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DATE=`date`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echo "Current Date: $DATE"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Upon execution, you will receive the following result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Current Date: Thu Jul 2 05:28:45 MST 2009</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81" name="TextShape 2"/>
          <p:cNvSpPr txBox="1"/>
          <p:nvPr/>
        </p:nvSpPr>
        <p:spPr>
          <a:xfrm>
            <a:off x="6553080" y="6356520"/>
            <a:ext cx="2133360" cy="364680"/>
          </a:xfrm>
          <a:prstGeom prst="rect">
            <a:avLst/>
          </a:prstGeom>
          <a:noFill/>
          <a:ln>
            <a:noFill/>
          </a:ln>
        </p:spPr>
        <p:txBody>
          <a:bodyPr anchor="ctr"/>
          <a:p>
            <a:pPr algn="r">
              <a:lnSpc>
                <a:spcPct val="100000"/>
              </a:lnSpc>
            </a:pPr>
            <a:fld id="{03A7C7C5-1A58-4D12-9C1C-A9433FFAB451}"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553080" y="6356520"/>
            <a:ext cx="2133360" cy="364680"/>
          </a:xfrm>
          <a:prstGeom prst="rect">
            <a:avLst/>
          </a:prstGeom>
          <a:noFill/>
          <a:ln>
            <a:noFill/>
          </a:ln>
        </p:spPr>
        <p:txBody>
          <a:bodyPr anchor="ctr"/>
          <a:p>
            <a:pPr algn="r">
              <a:lnSpc>
                <a:spcPct val="100000"/>
              </a:lnSpc>
            </a:pPr>
            <a:fld id="{CC8AB317-8784-4998-A314-AC70FC1D38CD}"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83" name="Picture 2" descr=""/>
          <p:cNvPicPr/>
          <p:nvPr/>
        </p:nvPicPr>
        <p:blipFill>
          <a:blip r:embed="rId1"/>
          <a:stretch/>
        </p:blipFill>
        <p:spPr>
          <a:xfrm>
            <a:off x="179640" y="620640"/>
            <a:ext cx="8770320" cy="42480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Redirection: The three standard files: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shell associates three files with the terminal.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Files are streams of characters which many commands see as input and output.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When a user logs in, the shell makes available three files representing three streams.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There are 3 standard streams: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a) Standard input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b) Standard output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 Standard error</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85" name="TextShape 2"/>
          <p:cNvSpPr txBox="1"/>
          <p:nvPr/>
        </p:nvSpPr>
        <p:spPr>
          <a:xfrm>
            <a:off x="6553080" y="6356520"/>
            <a:ext cx="2133360" cy="364680"/>
          </a:xfrm>
          <a:prstGeom prst="rect">
            <a:avLst/>
          </a:prstGeom>
          <a:noFill/>
          <a:ln>
            <a:noFill/>
          </a:ln>
        </p:spPr>
        <p:txBody>
          <a:bodyPr anchor="ctr"/>
          <a:p>
            <a:pPr algn="r">
              <a:lnSpc>
                <a:spcPct val="100000"/>
              </a:lnSpc>
            </a:pPr>
            <a:fld id="{10859109-BCF9-4375-9ECD-B386CDF63DC3}"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251640" y="188640"/>
            <a:ext cx="8496720" cy="65325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Introduction to Shell:</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When you log in, you are in one of five shells.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1. Bourne Shell – /bin/sh – Steve Bourne (On AT &amp; T UNIX)</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2. Bourne Again Shell – /bin/bash – Improved Bourne shell (On Linux)</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3. C Shell – /bin/csh – Bill Joy (On BSD UNIX)</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4. TC Shell – /bin/tcsh (On Linux)</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5. Korn Shell – /bin/ksh – David Korn (On AT &amp; T UNIX)</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system administrator determines which shell you start in. </a:t>
            </a:r>
            <a:endParaRPr b="0" lang="en-US" sz="3200" spc="-1" strike="noStrike">
              <a:solidFill>
                <a:srgbClr val="000000"/>
              </a:solidFill>
              <a:uFill>
                <a:solidFill>
                  <a:srgbClr val="ffffff"/>
                </a:solidFill>
              </a:uFill>
              <a:latin typeface="Calibri"/>
            </a:endParaRPr>
          </a:p>
        </p:txBody>
      </p:sp>
      <p:sp>
        <p:nvSpPr>
          <p:cNvPr id="47" name="TextShape 2"/>
          <p:cNvSpPr txBox="1"/>
          <p:nvPr/>
        </p:nvSpPr>
        <p:spPr>
          <a:xfrm>
            <a:off x="6553080" y="6356520"/>
            <a:ext cx="2133360" cy="364680"/>
          </a:xfrm>
          <a:prstGeom prst="rect">
            <a:avLst/>
          </a:prstGeom>
          <a:noFill/>
          <a:ln>
            <a:noFill/>
          </a:ln>
        </p:spPr>
        <p:txBody>
          <a:bodyPr anchor="ctr"/>
          <a:p>
            <a:pPr algn="r">
              <a:lnSpc>
                <a:spcPct val="100000"/>
              </a:lnSpc>
            </a:pPr>
            <a:fld id="{1AE38024-58A7-4E08-B33C-7F87885700CA}"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6553080" y="6356520"/>
            <a:ext cx="2133360" cy="364680"/>
          </a:xfrm>
          <a:prstGeom prst="rect">
            <a:avLst/>
          </a:prstGeom>
          <a:noFill/>
          <a:ln>
            <a:noFill/>
          </a:ln>
        </p:spPr>
        <p:txBody>
          <a:bodyPr anchor="ctr"/>
          <a:p>
            <a:pPr algn="r">
              <a:lnSpc>
                <a:spcPct val="100000"/>
              </a:lnSpc>
            </a:pPr>
            <a:fld id="{BA846FC2-C962-484E-870E-A574B1533B1E}"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87" name="Picture 1" descr=""/>
          <p:cNvPicPr/>
          <p:nvPr/>
        </p:nvPicPr>
        <p:blipFill>
          <a:blip r:embed="rId1"/>
          <a:stretch/>
        </p:blipFill>
        <p:spPr>
          <a:xfrm>
            <a:off x="395640" y="1268640"/>
            <a:ext cx="8086680" cy="388800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251640" y="188640"/>
            <a:ext cx="8496720" cy="6532560"/>
          </a:xfrm>
          <a:prstGeom prst="rect">
            <a:avLst/>
          </a:prstGeom>
          <a:noFill/>
          <a:ln>
            <a:noFill/>
          </a:ln>
        </p:spPr>
        <p:txBody>
          <a:bodyPr/>
          <a:p>
            <a:pPr>
              <a:lnSpc>
                <a:spcPct val="100000"/>
              </a:lnSpc>
            </a:pPr>
            <a:r>
              <a:rPr b="1" lang="en-US" sz="2200" spc="-1" strike="noStrike">
                <a:solidFill>
                  <a:srgbClr val="000000"/>
                </a:solidFill>
                <a:uFill>
                  <a:solidFill>
                    <a:srgbClr val="ffffff"/>
                  </a:solidFill>
                </a:uFill>
                <a:latin typeface="Times New Roman"/>
              </a:rPr>
              <a:t>Three Special Files: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Each of these three special files are represented by a number called a </a:t>
            </a:r>
            <a:r>
              <a:rPr b="1" lang="en-US" sz="2200" spc="-1" strike="noStrike">
                <a:solidFill>
                  <a:srgbClr val="000000"/>
                </a:solidFill>
                <a:uFill>
                  <a:solidFill>
                    <a:srgbClr val="ffffff"/>
                  </a:solidFill>
                </a:uFill>
                <a:latin typeface="Times New Roman"/>
              </a:rPr>
              <a:t>file descriptor.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A file is opened by using its pathname, but subsequent read and write operations identify the file by this file descriptor.</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kernel maintains a table of the file descriptors.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first three slots are allocated to the three standard streams.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0 – Standard Input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1 – Standard Output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2 – Standard Error </a:t>
            </a:r>
            <a:endParaRPr b="0" lang="en-US" sz="3200" spc="-1" strike="noStrike">
              <a:solidFill>
                <a:srgbClr val="000000"/>
              </a:solidFill>
              <a:uFill>
                <a:solidFill>
                  <a:srgbClr val="ffffff"/>
                </a:solidFill>
              </a:uFill>
              <a:latin typeface="Calibri"/>
            </a:endParaRPr>
          </a:p>
        </p:txBody>
      </p:sp>
      <p:sp>
        <p:nvSpPr>
          <p:cNvPr id="89" name="TextShape 2"/>
          <p:cNvSpPr txBox="1"/>
          <p:nvPr/>
        </p:nvSpPr>
        <p:spPr>
          <a:xfrm>
            <a:off x="6553080" y="6356520"/>
            <a:ext cx="2133360" cy="364680"/>
          </a:xfrm>
          <a:prstGeom prst="rect">
            <a:avLst/>
          </a:prstGeom>
          <a:noFill/>
          <a:ln>
            <a:noFill/>
          </a:ln>
        </p:spPr>
        <p:txBody>
          <a:bodyPr anchor="ctr"/>
          <a:p>
            <a:pPr algn="r">
              <a:lnSpc>
                <a:spcPct val="100000"/>
              </a:lnSpc>
            </a:pPr>
            <a:fld id="{B155F3DE-DD96-47E3-895F-8901DE4F337A}"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90" name="Picture 1" descr=""/>
          <p:cNvPicPr/>
          <p:nvPr/>
        </p:nvPicPr>
        <p:blipFill>
          <a:blip r:embed="rId1"/>
          <a:stretch/>
        </p:blipFill>
        <p:spPr>
          <a:xfrm>
            <a:off x="4068000" y="4725000"/>
            <a:ext cx="3960000" cy="15116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60640"/>
            <a:ext cx="8229240" cy="5893920"/>
          </a:xfrm>
          <a:prstGeom prst="rect">
            <a:avLst/>
          </a:prstGeom>
          <a:noFill/>
          <a:ln>
            <a:noFill/>
          </a:ln>
        </p:spPr>
        <p:txBody>
          <a:bodyPr/>
          <a:p>
            <a:pPr>
              <a:lnSpc>
                <a:spcPct val="100000"/>
              </a:lnSpc>
            </a:pPr>
            <a:r>
              <a:rPr b="1" lang="en-US" sz="3200" spc="-1" strike="noStrike">
                <a:solidFill>
                  <a:srgbClr val="000000"/>
                </a:solidFill>
                <a:uFill>
                  <a:solidFill>
                    <a:srgbClr val="ffffff"/>
                  </a:solidFill>
                </a:uFill>
                <a:latin typeface="Calibri"/>
              </a:rPr>
              <a:t>Eg:</a:t>
            </a:r>
            <a:endParaRPr b="0" lang="en-US" sz="3200" spc="-1" strike="noStrike">
              <a:solidFill>
                <a:srgbClr val="000000"/>
              </a:solidFill>
              <a:uFill>
                <a:solidFill>
                  <a:srgbClr val="ffffff"/>
                </a:solidFill>
              </a:uFill>
              <a:latin typeface="Calibri"/>
            </a:endParaRPr>
          </a:p>
        </p:txBody>
      </p:sp>
      <p:sp>
        <p:nvSpPr>
          <p:cNvPr id="92" name="TextShape 2"/>
          <p:cNvSpPr txBox="1"/>
          <p:nvPr/>
        </p:nvSpPr>
        <p:spPr>
          <a:xfrm>
            <a:off x="6553080" y="6356520"/>
            <a:ext cx="2133360" cy="364680"/>
          </a:xfrm>
          <a:prstGeom prst="rect">
            <a:avLst/>
          </a:prstGeom>
          <a:noFill/>
          <a:ln>
            <a:noFill/>
          </a:ln>
        </p:spPr>
        <p:txBody>
          <a:bodyPr anchor="ctr"/>
          <a:p>
            <a:pPr algn="r">
              <a:lnSpc>
                <a:spcPct val="100000"/>
              </a:lnSpc>
            </a:pPr>
            <a:fld id="{1B6047B4-47C1-4AD2-98EB-50C9383C90E0}"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pic>
        <p:nvPicPr>
          <p:cNvPr id="93" name="Picture 4" descr=""/>
          <p:cNvPicPr/>
          <p:nvPr/>
        </p:nvPicPr>
        <p:blipFill>
          <a:blip r:embed="rId1"/>
          <a:stretch/>
        </p:blipFill>
        <p:spPr>
          <a:xfrm>
            <a:off x="611640" y="1268640"/>
            <a:ext cx="8202240" cy="28080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Standard Input: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When a command is used without arguments, it reads the file representing the standard input. It can represent three input sources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The keyboard, the default source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A file using redirection with the &lt; symbol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Another program using a pipeline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Example: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wc (without any arguments)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wc &lt; sample.txt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ls | wc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cat file1 – file2 </a:t>
            </a:r>
            <a:endParaRPr b="0" lang="en-US" sz="3200" spc="-1" strike="noStrike">
              <a:solidFill>
                <a:srgbClr val="000000"/>
              </a:solidFill>
              <a:uFill>
                <a:solidFill>
                  <a:srgbClr val="ffffff"/>
                </a:solidFill>
              </a:uFill>
              <a:latin typeface="Calibri"/>
            </a:endParaRPr>
          </a:p>
        </p:txBody>
      </p:sp>
      <p:sp>
        <p:nvSpPr>
          <p:cNvPr id="95" name="TextShape 2"/>
          <p:cNvSpPr txBox="1"/>
          <p:nvPr/>
        </p:nvSpPr>
        <p:spPr>
          <a:xfrm>
            <a:off x="6553080" y="6356520"/>
            <a:ext cx="2133360" cy="364680"/>
          </a:xfrm>
          <a:prstGeom prst="rect">
            <a:avLst/>
          </a:prstGeom>
          <a:noFill/>
          <a:ln>
            <a:noFill/>
          </a:ln>
        </p:spPr>
        <p:txBody>
          <a:bodyPr anchor="ctr"/>
          <a:p>
            <a:pPr algn="r">
              <a:lnSpc>
                <a:spcPct val="100000"/>
              </a:lnSpc>
            </a:pPr>
            <a:fld id="{87A9C1CF-5808-470D-B4B2-2724D7206221}"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95640" y="260640"/>
            <a:ext cx="8290800" cy="586512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Calibri"/>
              </a:rPr>
              <a:t>Taking input both from file &amp; standard input: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cat – foo   //1</a:t>
            </a:r>
            <a:r>
              <a:rPr b="0" lang="en-US" sz="2200" spc="-1" strike="noStrike" baseline="30000">
                <a:solidFill>
                  <a:srgbClr val="000000"/>
                </a:solidFill>
                <a:uFill>
                  <a:solidFill>
                    <a:srgbClr val="ffffff"/>
                  </a:solidFill>
                </a:uFill>
                <a:latin typeface="Calibri"/>
              </a:rPr>
              <a:t>st</a:t>
            </a:r>
            <a:r>
              <a:rPr b="0" lang="en-US" sz="2200" spc="-1" strike="noStrike">
                <a:solidFill>
                  <a:srgbClr val="000000"/>
                </a:solidFill>
                <a:uFill>
                  <a:solidFill>
                    <a:srgbClr val="ffffff"/>
                  </a:solidFill>
                </a:uFill>
                <a:latin typeface="Calibri"/>
              </a:rPr>
              <a:t> from standard input &amp; then from foo</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cat foo – bar  //1</a:t>
            </a:r>
            <a:r>
              <a:rPr b="0" lang="en-US" sz="2200" spc="-1" strike="noStrike" baseline="30000">
                <a:solidFill>
                  <a:srgbClr val="000000"/>
                </a:solidFill>
                <a:uFill>
                  <a:solidFill>
                    <a:srgbClr val="ffffff"/>
                  </a:solidFill>
                </a:uFill>
                <a:latin typeface="Calibri"/>
              </a:rPr>
              <a:t>st</a:t>
            </a:r>
            <a:r>
              <a:rPr b="0" lang="en-US" sz="2200" spc="-1" strike="noStrike">
                <a:solidFill>
                  <a:srgbClr val="000000"/>
                </a:solidFill>
                <a:uFill>
                  <a:solidFill>
                    <a:srgbClr val="ffffff"/>
                  </a:solidFill>
                </a:uFill>
                <a:latin typeface="Calibri"/>
              </a:rPr>
              <a:t> from foo then standard input &amp; then bar</a:t>
            </a:r>
            <a:endParaRPr b="0" lang="en-US" sz="3200" spc="-1" strike="noStrike">
              <a:solidFill>
                <a:srgbClr val="000000"/>
              </a:solidFill>
              <a:uFill>
                <a:solidFill>
                  <a:srgbClr val="ffffff"/>
                </a:solidFill>
              </a:uFill>
              <a:latin typeface="Calibri"/>
            </a:endParaRPr>
          </a:p>
        </p:txBody>
      </p:sp>
      <p:sp>
        <p:nvSpPr>
          <p:cNvPr id="97" name="TextShape 2"/>
          <p:cNvSpPr txBox="1"/>
          <p:nvPr/>
        </p:nvSpPr>
        <p:spPr>
          <a:xfrm>
            <a:off x="6553080" y="6356520"/>
            <a:ext cx="2133360" cy="364680"/>
          </a:xfrm>
          <a:prstGeom prst="rect">
            <a:avLst/>
          </a:prstGeom>
          <a:noFill/>
          <a:ln>
            <a:noFill/>
          </a:ln>
        </p:spPr>
        <p:txBody>
          <a:bodyPr anchor="ctr"/>
          <a:p>
            <a:pPr algn="r">
              <a:lnSpc>
                <a:spcPct val="100000"/>
              </a:lnSpc>
            </a:pPr>
            <a:fld id="{ABD9BAA5-F483-462A-96AF-959760170B82}"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Standard Output: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All commands displaying output on the terminal actually write to</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the standard output file as a stream of characters.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There are three possible destinations of this stream:</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The terminal, the default destination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A file using the redirection symbols &gt; and &gt;&gt;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As input to another program using a pipeline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wc sample.txt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wc sample.txt &gt; outputFile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who | wc –l</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cat *.c &gt; all_C_progs.txt</a:t>
            </a:r>
            <a:endParaRPr b="0" lang="en-US" sz="3200" spc="-1" strike="noStrike">
              <a:solidFill>
                <a:srgbClr val="000000"/>
              </a:solidFill>
              <a:uFill>
                <a:solidFill>
                  <a:srgbClr val="ffffff"/>
                </a:solidFill>
              </a:uFill>
              <a:latin typeface="Calibri"/>
            </a:endParaRPr>
          </a:p>
        </p:txBody>
      </p:sp>
      <p:sp>
        <p:nvSpPr>
          <p:cNvPr id="99" name="TextShape 2"/>
          <p:cNvSpPr txBox="1"/>
          <p:nvPr/>
        </p:nvSpPr>
        <p:spPr>
          <a:xfrm>
            <a:off x="6553080" y="6356520"/>
            <a:ext cx="2133360" cy="364680"/>
          </a:xfrm>
          <a:prstGeom prst="rect">
            <a:avLst/>
          </a:prstGeom>
          <a:noFill/>
          <a:ln>
            <a:noFill/>
          </a:ln>
        </p:spPr>
        <p:txBody>
          <a:bodyPr anchor="ctr"/>
          <a:p>
            <a:pPr algn="r">
              <a:lnSpc>
                <a:spcPct val="100000"/>
              </a:lnSpc>
            </a:pPr>
            <a:fld id="{1EA3347A-0F0B-4032-B9B9-FDCB8274DEA4}"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Standard Error:</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When we enter an incorrect command, or try to open</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nonexistent file, certain diagnostic messages show up on the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screen. This is the standard error stream.</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 </a:t>
            </a:r>
            <a:r>
              <a:rPr b="0" lang="en-US" sz="2200" spc="-1" strike="noStrike">
                <a:solidFill>
                  <a:srgbClr val="000000"/>
                </a:solidFill>
                <a:uFill>
                  <a:solidFill>
                    <a:srgbClr val="ffffff"/>
                  </a:solidFill>
                </a:uFill>
                <a:latin typeface="Times New Roman"/>
              </a:rPr>
              <a:t>trying cat on a non existent file produces the error stream.</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cat file 2&gt;&gt; errorfile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We can redirect this stream to a file. But, standard error cannot be redirected in the same way standard output can be (with &gt; or &gt;&gt;).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To capture the standard error and redirect to a file we have to use 2&gt; symbols.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a:t>
            </a:r>
            <a:r>
              <a:rPr b="0" lang="en-US" sz="2200" spc="-1" strike="noStrike">
                <a:solidFill>
                  <a:srgbClr val="000000"/>
                </a:solidFill>
                <a:uFill>
                  <a:solidFill>
                    <a:srgbClr val="ffffff"/>
                  </a:solidFill>
                </a:uFill>
                <a:latin typeface="Times New Roman"/>
              </a:rPr>
              <a:t> cat file 2&gt; errorfile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01" name="TextShape 2"/>
          <p:cNvSpPr txBox="1"/>
          <p:nvPr/>
        </p:nvSpPr>
        <p:spPr>
          <a:xfrm>
            <a:off x="6553080" y="6356520"/>
            <a:ext cx="2133360" cy="364680"/>
          </a:xfrm>
          <a:prstGeom prst="rect">
            <a:avLst/>
          </a:prstGeom>
          <a:noFill/>
          <a:ln>
            <a:noFill/>
          </a:ln>
        </p:spPr>
        <p:txBody>
          <a:bodyPr anchor="ctr"/>
          <a:p>
            <a:pPr algn="r">
              <a:lnSpc>
                <a:spcPct val="100000"/>
              </a:lnSpc>
            </a:pPr>
            <a:fld id="{E14ABE54-9724-42D0-B85B-310858B87636}"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251640" y="188640"/>
            <a:ext cx="8496720" cy="65325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Filters: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UNIX commands can be grouped into 4 categories: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a) Directory-oriented commands like </a:t>
            </a:r>
            <a:r>
              <a:rPr b="1" lang="en-US" sz="2200" spc="-1" strike="noStrike">
                <a:solidFill>
                  <a:srgbClr val="000000"/>
                </a:solidFill>
                <a:uFill>
                  <a:solidFill>
                    <a:srgbClr val="ffffff"/>
                  </a:solidFill>
                </a:uFill>
                <a:latin typeface="Times New Roman"/>
              </a:rPr>
              <a:t>mkdir</a:t>
            </a:r>
            <a:r>
              <a:rPr b="0" lang="en-US" sz="2200" spc="-1" strike="noStrike">
                <a:solidFill>
                  <a:srgbClr val="000000"/>
                </a:solidFill>
                <a:uFill>
                  <a:solidFill>
                    <a:srgbClr val="ffffff"/>
                  </a:solidFill>
                </a:uFill>
                <a:latin typeface="Times New Roman"/>
              </a:rPr>
              <a:t>, </a:t>
            </a:r>
            <a:r>
              <a:rPr b="1" lang="en-US" sz="2200" spc="-1" strike="noStrike">
                <a:solidFill>
                  <a:srgbClr val="000000"/>
                </a:solidFill>
                <a:uFill>
                  <a:solidFill>
                    <a:srgbClr val="ffffff"/>
                  </a:solidFill>
                </a:uFill>
                <a:latin typeface="Times New Roman"/>
              </a:rPr>
              <a:t>rmdir</a:t>
            </a:r>
            <a:r>
              <a:rPr b="0" lang="en-US" sz="2200" spc="-1" strike="noStrike">
                <a:solidFill>
                  <a:srgbClr val="000000"/>
                </a:solidFill>
                <a:uFill>
                  <a:solidFill>
                    <a:srgbClr val="ffffff"/>
                  </a:solidFill>
                </a:uFill>
                <a:latin typeface="Times New Roman"/>
              </a:rPr>
              <a:t> and </a:t>
            </a:r>
            <a:r>
              <a:rPr b="1" lang="en-US" sz="2200" spc="-1" strike="noStrike">
                <a:solidFill>
                  <a:srgbClr val="000000"/>
                </a:solidFill>
                <a:uFill>
                  <a:solidFill>
                    <a:srgbClr val="ffffff"/>
                  </a:solidFill>
                </a:uFill>
                <a:latin typeface="Times New Roman"/>
              </a:rPr>
              <a:t>cd</a:t>
            </a:r>
            <a:r>
              <a:rPr b="0" lang="en-US" sz="2200" spc="-1" strike="noStrike">
                <a:solidFill>
                  <a:srgbClr val="000000"/>
                </a:solidFill>
                <a:uFill>
                  <a:solidFill>
                    <a:srgbClr val="ffffff"/>
                  </a:solidFill>
                </a:uFill>
                <a:latin typeface="Times New Roman"/>
              </a:rPr>
              <a:t>, and basic</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file handling commands like</a:t>
            </a:r>
            <a:r>
              <a:rPr b="1" lang="en-US" sz="2200" spc="-1" strike="noStrike">
                <a:solidFill>
                  <a:srgbClr val="000000"/>
                </a:solidFill>
                <a:uFill>
                  <a:solidFill>
                    <a:srgbClr val="ffffff"/>
                  </a:solidFill>
                </a:uFill>
                <a:latin typeface="Times New Roman"/>
              </a:rPr>
              <a:t> cp, mv </a:t>
            </a:r>
            <a:r>
              <a:rPr b="0" lang="en-US" sz="2200" spc="-1" strike="noStrike">
                <a:solidFill>
                  <a:srgbClr val="000000"/>
                </a:solidFill>
                <a:uFill>
                  <a:solidFill>
                    <a:srgbClr val="ffffff"/>
                  </a:solidFill>
                </a:uFill>
                <a:latin typeface="Times New Roman"/>
              </a:rPr>
              <a:t>and</a:t>
            </a:r>
            <a:r>
              <a:rPr b="1" lang="en-US" sz="2200" spc="-1" strike="noStrike">
                <a:solidFill>
                  <a:srgbClr val="000000"/>
                </a:solidFill>
                <a:uFill>
                  <a:solidFill>
                    <a:srgbClr val="ffffff"/>
                  </a:solidFill>
                </a:uFill>
                <a:latin typeface="Times New Roman"/>
              </a:rPr>
              <a:t> rm</a:t>
            </a:r>
            <a:r>
              <a:rPr b="0" lang="en-US" sz="2200" spc="-1" strike="noStrike">
                <a:solidFill>
                  <a:srgbClr val="000000"/>
                </a:solidFill>
                <a:uFill>
                  <a:solidFill>
                    <a:srgbClr val="ffffff"/>
                  </a:solidFill>
                </a:uFill>
                <a:latin typeface="Times New Roman"/>
              </a:rPr>
              <a:t> use neither standard</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input nor standard output.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2. Commands like </a:t>
            </a:r>
            <a:r>
              <a:rPr b="1" lang="en-US" sz="2200" spc="-1" strike="noStrike">
                <a:solidFill>
                  <a:srgbClr val="000000"/>
                </a:solidFill>
                <a:uFill>
                  <a:solidFill>
                    <a:srgbClr val="ffffff"/>
                  </a:solidFill>
                </a:uFill>
                <a:latin typeface="Times New Roman"/>
              </a:rPr>
              <a:t>ls, pwd, who </a:t>
            </a:r>
            <a:r>
              <a:rPr b="0" lang="en-US" sz="2200" spc="-1" strike="noStrike">
                <a:solidFill>
                  <a:srgbClr val="000000"/>
                </a:solidFill>
                <a:uFill>
                  <a:solidFill>
                    <a:srgbClr val="ffffff"/>
                  </a:solidFill>
                </a:uFill>
                <a:latin typeface="Times New Roman"/>
              </a:rPr>
              <a:t>etc. don’t read standard input but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they write to standard output.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3. Commands like </a:t>
            </a:r>
            <a:r>
              <a:rPr b="1" lang="en-US" sz="2200" spc="-1" strike="noStrike">
                <a:solidFill>
                  <a:srgbClr val="000000"/>
                </a:solidFill>
                <a:uFill>
                  <a:solidFill>
                    <a:srgbClr val="ffffff"/>
                  </a:solidFill>
                </a:uFill>
                <a:latin typeface="Times New Roman"/>
              </a:rPr>
              <a:t>lp</a:t>
            </a:r>
            <a:r>
              <a:rPr b="0" lang="en-US" sz="2200" spc="-1" strike="noStrike">
                <a:solidFill>
                  <a:srgbClr val="000000"/>
                </a:solidFill>
                <a:uFill>
                  <a:solidFill>
                    <a:srgbClr val="ffffff"/>
                  </a:solidFill>
                </a:uFill>
                <a:latin typeface="Times New Roman"/>
              </a:rPr>
              <a:t> that read standard input but don’t write to</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standard output.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4. Commands like </a:t>
            </a:r>
            <a:r>
              <a:rPr b="1" lang="en-US" sz="2200" spc="-1" strike="noStrike">
                <a:solidFill>
                  <a:srgbClr val="000000"/>
                </a:solidFill>
                <a:uFill>
                  <a:solidFill>
                    <a:srgbClr val="ffffff"/>
                  </a:solidFill>
                </a:uFill>
                <a:latin typeface="Times New Roman"/>
              </a:rPr>
              <a:t>cat, wc, bc</a:t>
            </a:r>
            <a:r>
              <a:rPr b="0" lang="en-US" sz="2200" spc="-1" strike="noStrike">
                <a:solidFill>
                  <a:srgbClr val="000000"/>
                </a:solidFill>
                <a:uFill>
                  <a:solidFill>
                    <a:srgbClr val="ffffff"/>
                  </a:solidFill>
                </a:uFill>
                <a:latin typeface="Times New Roman"/>
              </a:rPr>
              <a:t> etc that use both standard input and</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standard output. </a:t>
            </a:r>
            <a:endParaRPr b="0" lang="en-US" sz="3200" spc="-1" strike="noStrike">
              <a:solidFill>
                <a:srgbClr val="000000"/>
              </a:solidFill>
              <a:uFill>
                <a:solidFill>
                  <a:srgbClr val="ffffff"/>
                </a:solidFill>
              </a:uFill>
              <a:latin typeface="Calibri"/>
            </a:endParaRPr>
          </a:p>
        </p:txBody>
      </p:sp>
      <p:sp>
        <p:nvSpPr>
          <p:cNvPr id="103" name="TextShape 2"/>
          <p:cNvSpPr txBox="1"/>
          <p:nvPr/>
        </p:nvSpPr>
        <p:spPr>
          <a:xfrm>
            <a:off x="6553080" y="6356520"/>
            <a:ext cx="2133360" cy="364680"/>
          </a:xfrm>
          <a:prstGeom prst="rect">
            <a:avLst/>
          </a:prstGeom>
          <a:noFill/>
          <a:ln>
            <a:noFill/>
          </a:ln>
        </p:spPr>
        <p:txBody>
          <a:bodyPr anchor="ctr"/>
          <a:p>
            <a:pPr algn="r">
              <a:lnSpc>
                <a:spcPct val="100000"/>
              </a:lnSpc>
            </a:pPr>
            <a:fld id="{D3A1B016-2F06-41FF-894D-BA348EC1C067}"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/dev/null AND /dev/tty:</a:t>
            </a: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/dev/null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If you would like to execute a command but don’t like to see its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contents on the screen, you may wish to redirect the output to a</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file called /dev/null.</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It is a special file that can accept any stream without growing in</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size. It’s size is always zero.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/dev/tty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This file indicates one’s terminal.</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In a shell script, if you wish to redirect the output of some select statements explicitly to the terminal.</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In such cases you can redirect these explicitly to /dev/tty inside the script.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05" name="TextShape 2"/>
          <p:cNvSpPr txBox="1"/>
          <p:nvPr/>
        </p:nvSpPr>
        <p:spPr>
          <a:xfrm>
            <a:off x="6553080" y="6356520"/>
            <a:ext cx="2133360" cy="364680"/>
          </a:xfrm>
          <a:prstGeom prst="rect">
            <a:avLst/>
          </a:prstGeom>
          <a:noFill/>
          <a:ln>
            <a:noFill/>
          </a:ln>
        </p:spPr>
        <p:txBody>
          <a:bodyPr anchor="ctr"/>
          <a:p>
            <a:pPr algn="r">
              <a:lnSpc>
                <a:spcPct val="100000"/>
              </a:lnSpc>
            </a:pPr>
            <a:fld id="{F439F996-0917-4295-8F1B-4BF248A60F4C}"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Pipes: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With piping, the output of a command can be used as input (piped) to a subsequent command.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Syntax: </a:t>
            </a:r>
            <a:r>
              <a:rPr b="0" lang="en-US" sz="2200" spc="-1" strike="noStrike">
                <a:solidFill>
                  <a:srgbClr val="000000"/>
                </a:solidFill>
                <a:uFill>
                  <a:solidFill>
                    <a:srgbClr val="ffffff"/>
                  </a:solidFill>
                </a:uFill>
                <a:latin typeface="Times New Roman"/>
              </a:rPr>
              <a:t>$ command1 | command2</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 </a:t>
            </a:r>
            <a:r>
              <a:rPr b="0" lang="en-US" sz="2200" spc="-1" strike="noStrike">
                <a:solidFill>
                  <a:srgbClr val="000000"/>
                </a:solidFill>
                <a:uFill>
                  <a:solidFill>
                    <a:srgbClr val="ffffff"/>
                  </a:solidFill>
                </a:uFill>
                <a:latin typeface="Times New Roman"/>
              </a:rPr>
              <a:t>$ls -al | more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$who | sort | lpr</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a:t>
            </a:r>
            <a:r>
              <a:rPr b="0" lang="en-US" sz="2200" spc="-1" strike="noStrike">
                <a:solidFill>
                  <a:srgbClr val="000000"/>
                </a:solidFill>
                <a:uFill>
                  <a:solidFill>
                    <a:srgbClr val="ffffff"/>
                  </a:solidFill>
                </a:uFill>
                <a:latin typeface="Times New Roman"/>
              </a:rPr>
              <a:t> To print a list of users logged into the system without pipes,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who &gt; file1</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lpr file1</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$wc –c *.c</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$cat *.c | wc –c</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07" name="TextShape 2"/>
          <p:cNvSpPr txBox="1"/>
          <p:nvPr/>
        </p:nvSpPr>
        <p:spPr>
          <a:xfrm>
            <a:off x="6553080" y="6356520"/>
            <a:ext cx="2133360" cy="364680"/>
          </a:xfrm>
          <a:prstGeom prst="rect">
            <a:avLst/>
          </a:prstGeom>
          <a:noFill/>
          <a:ln>
            <a:noFill/>
          </a:ln>
        </p:spPr>
        <p:txBody>
          <a:bodyPr anchor="ctr"/>
          <a:p>
            <a:pPr algn="r">
              <a:lnSpc>
                <a:spcPct val="100000"/>
              </a:lnSpc>
            </a:pPr>
            <a:fld id="{E45A8C0D-0552-4B65-B799-02535F40E209}"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The shell and its interpretive cycle: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You communicate with a UNIX system through a command program known as a shell.</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shell interprets the commands that you type on the keyboard.</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There are many different shells available for UNIX computers and on some systems you can choose the shell in which you wish to work.</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We can use shell commands to write simple programs (scripts) to automate many tasks.</a:t>
            </a:r>
            <a:endParaRPr b="0" lang="en-US" sz="3200" spc="-1" strike="noStrike">
              <a:solidFill>
                <a:srgbClr val="000000"/>
              </a:solidFill>
              <a:uFill>
                <a:solidFill>
                  <a:srgbClr val="ffffff"/>
                </a:solidFill>
              </a:uFill>
              <a:latin typeface="Calibri"/>
            </a:endParaRPr>
          </a:p>
        </p:txBody>
      </p:sp>
      <p:sp>
        <p:nvSpPr>
          <p:cNvPr id="49" name="TextShape 2"/>
          <p:cNvSpPr txBox="1"/>
          <p:nvPr/>
        </p:nvSpPr>
        <p:spPr>
          <a:xfrm>
            <a:off x="6553080" y="6356520"/>
            <a:ext cx="2133360" cy="364680"/>
          </a:xfrm>
          <a:prstGeom prst="rect">
            <a:avLst/>
          </a:prstGeom>
          <a:noFill/>
          <a:ln>
            <a:noFill/>
          </a:ln>
        </p:spPr>
        <p:txBody>
          <a:bodyPr anchor="ctr"/>
          <a:p>
            <a:pPr algn="r">
              <a:lnSpc>
                <a:spcPct val="100000"/>
              </a:lnSpc>
            </a:pPr>
            <a:fld id="{AAFDB8CF-62D9-4530-B9EE-8647FF4B2B10}"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tee: Creating a tee: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tee is an external command that handles a character stream by duplicating its input.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tee sends standard input to specified file and also to standard</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output.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It’s often used in command pipelines.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 </a:t>
            </a:r>
            <a:r>
              <a:rPr b="0" lang="en-US" sz="2200" spc="-1" strike="noStrike">
                <a:solidFill>
                  <a:srgbClr val="000000"/>
                </a:solidFill>
                <a:uFill>
                  <a:solidFill>
                    <a:srgbClr val="ffffff"/>
                  </a:solidFill>
                </a:uFill>
                <a:latin typeface="Times New Roman"/>
              </a:rPr>
              <a:t>$who | tee users.lst </a:t>
            </a:r>
            <a:endParaRPr b="0" lang="en-US" sz="3200" spc="-1" strike="noStrike">
              <a:solidFill>
                <a:srgbClr val="000000"/>
              </a:solidFill>
              <a:uFill>
                <a:solidFill>
                  <a:srgbClr val="ffffff"/>
                </a:solidFill>
              </a:uFill>
              <a:latin typeface="Calibri"/>
            </a:endParaRPr>
          </a:p>
        </p:txBody>
      </p:sp>
      <p:sp>
        <p:nvSpPr>
          <p:cNvPr id="109" name="TextShape 2"/>
          <p:cNvSpPr txBox="1"/>
          <p:nvPr/>
        </p:nvSpPr>
        <p:spPr>
          <a:xfrm>
            <a:off x="6553080" y="6356520"/>
            <a:ext cx="2133360" cy="364680"/>
          </a:xfrm>
          <a:prstGeom prst="rect">
            <a:avLst/>
          </a:prstGeom>
          <a:noFill/>
          <a:ln>
            <a:noFill/>
          </a:ln>
        </p:spPr>
        <p:txBody>
          <a:bodyPr anchor="ctr"/>
          <a:p>
            <a:pPr algn="r">
              <a:lnSpc>
                <a:spcPct val="100000"/>
              </a:lnSpc>
            </a:pPr>
            <a:fld id="{7E93054D-C21C-41B7-A3E4-708C86A08A5B}"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110" name="Picture 1" descr=""/>
          <p:cNvPicPr/>
          <p:nvPr/>
        </p:nvPicPr>
        <p:blipFill>
          <a:blip r:embed="rId1"/>
          <a:stretch/>
        </p:blipFill>
        <p:spPr>
          <a:xfrm>
            <a:off x="251640" y="4959720"/>
            <a:ext cx="8521200" cy="143964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251640" y="188640"/>
            <a:ext cx="8496720" cy="6336360"/>
          </a:xfrm>
          <a:prstGeom prst="rect">
            <a:avLst/>
          </a:prstGeom>
          <a:noFill/>
          <a:ln>
            <a:noFill/>
          </a:ln>
        </p:spPr>
        <p:txBody>
          <a:bodyPr/>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$who | tee /dev/tty | wc –l</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Times New Roman"/>
              </a:rPr>
              <a:t>Command Substitution: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While a pipe enables a command to obtain its standard input from the standard output of another command, the shell enables one or more command arguments to be obtained from the standard output of another command. This feature is called </a:t>
            </a:r>
            <a:r>
              <a:rPr b="1" lang="en-US" sz="2200" spc="-1" strike="noStrike">
                <a:solidFill>
                  <a:srgbClr val="000000"/>
                </a:solidFill>
                <a:uFill>
                  <a:solidFill>
                    <a:srgbClr val="ffffff"/>
                  </a:solidFill>
                </a:uFill>
                <a:latin typeface="Times New Roman"/>
              </a:rPr>
              <a:t>command substitution.</a:t>
            </a: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p:txBody>
      </p:sp>
      <p:sp>
        <p:nvSpPr>
          <p:cNvPr id="112" name="TextShape 2"/>
          <p:cNvSpPr txBox="1"/>
          <p:nvPr/>
        </p:nvSpPr>
        <p:spPr>
          <a:xfrm>
            <a:off x="6553080" y="6356520"/>
            <a:ext cx="2133360" cy="364680"/>
          </a:xfrm>
          <a:prstGeom prst="rect">
            <a:avLst/>
          </a:prstGeom>
          <a:noFill/>
          <a:ln>
            <a:noFill/>
          </a:ln>
        </p:spPr>
        <p:txBody>
          <a:bodyPr anchor="ctr"/>
          <a:p>
            <a:pPr algn="r">
              <a:lnSpc>
                <a:spcPct val="100000"/>
              </a:lnSpc>
            </a:pPr>
            <a:fld id="{3D89B617-365E-463F-84DB-538E42FDB641}"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113" name="Picture 1" descr=""/>
          <p:cNvPicPr/>
          <p:nvPr/>
        </p:nvPicPr>
        <p:blipFill>
          <a:blip r:embed="rId1"/>
          <a:stretch/>
        </p:blipFill>
        <p:spPr>
          <a:xfrm>
            <a:off x="467640" y="980640"/>
            <a:ext cx="7560360" cy="126864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251640" y="188640"/>
            <a:ext cx="8496720" cy="6336360"/>
          </a:xfrm>
          <a:prstGeom prst="rect">
            <a:avLst/>
          </a:prstGeom>
          <a:noFill/>
          <a:ln>
            <a:noFill/>
          </a:ln>
        </p:spPr>
        <p:txBody>
          <a:bodyPr/>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 </a:t>
            </a:r>
            <a:r>
              <a:rPr b="0" lang="en-US" sz="2200" spc="-1" strike="noStrike">
                <a:solidFill>
                  <a:srgbClr val="000000"/>
                </a:solidFill>
                <a:uFill>
                  <a:solidFill>
                    <a:srgbClr val="ffffff"/>
                  </a:solidFill>
                </a:uFill>
                <a:latin typeface="Times New Roman"/>
              </a:rPr>
              <a:t>$echo Current date and time is `date`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$echo “There are `ls | wc –l` files in the current directory”</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backquote is not interpreted by the shell if enclosed in single quotes.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15" name="TextShape 2"/>
          <p:cNvSpPr txBox="1"/>
          <p:nvPr/>
        </p:nvSpPr>
        <p:spPr>
          <a:xfrm>
            <a:off x="6553080" y="6356520"/>
            <a:ext cx="2133360" cy="364680"/>
          </a:xfrm>
          <a:prstGeom prst="rect">
            <a:avLst/>
          </a:prstGeom>
          <a:noFill/>
          <a:ln>
            <a:noFill/>
          </a:ln>
        </p:spPr>
        <p:txBody>
          <a:bodyPr anchor="ctr"/>
          <a:p>
            <a:pPr algn="r">
              <a:lnSpc>
                <a:spcPct val="100000"/>
              </a:lnSpc>
            </a:pPr>
            <a:fld id="{7AEB119C-7E4B-46D2-8C85-64B75E26BF15}"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116" name="Picture 1" descr=""/>
          <p:cNvPicPr/>
          <p:nvPr/>
        </p:nvPicPr>
        <p:blipFill>
          <a:blip r:embed="rId1"/>
          <a:stretch/>
        </p:blipFill>
        <p:spPr>
          <a:xfrm>
            <a:off x="291600" y="4077000"/>
            <a:ext cx="8377560" cy="115164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251640" y="188640"/>
            <a:ext cx="8496720" cy="65325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Shell Variables: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Global environment variables </a:t>
            </a:r>
            <a:r>
              <a:rPr b="0" lang="en-US" sz="2200" spc="-1" strike="noStrike">
                <a:solidFill>
                  <a:srgbClr val="000000"/>
                </a:solidFill>
                <a:uFill>
                  <a:solidFill>
                    <a:srgbClr val="ffffff"/>
                  </a:solidFill>
                </a:uFill>
                <a:latin typeface="Times New Roman"/>
              </a:rPr>
              <a:t>are set by your login shell and new programs and shells inherit the environment of their parent shell.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Local shell variables </a:t>
            </a:r>
            <a:r>
              <a:rPr b="0" lang="en-US" sz="2200" spc="-1" strike="noStrike">
                <a:solidFill>
                  <a:srgbClr val="000000"/>
                </a:solidFill>
                <a:uFill>
                  <a:solidFill>
                    <a:srgbClr val="ffffff"/>
                  </a:solidFill>
                </a:uFill>
                <a:latin typeface="Times New Roman"/>
              </a:rPr>
              <a:t>are used only by that shell and are not passed on to other processes.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Declaring local shell variable: </a:t>
            </a:r>
            <a:r>
              <a:rPr b="1" lang="en-US" sz="2200" spc="-1" strike="noStrike">
                <a:solidFill>
                  <a:srgbClr val="000000"/>
                </a:solidFill>
                <a:uFill>
                  <a:solidFill>
                    <a:srgbClr val="ffffff"/>
                  </a:solidFill>
                </a:uFill>
                <a:latin typeface="Times New Roman"/>
              </a:rPr>
              <a:t>variable=value. </a:t>
            </a:r>
            <a:r>
              <a:rPr b="0" lang="en-US" sz="2200" spc="-1" strike="noStrike">
                <a:solidFill>
                  <a:srgbClr val="000000"/>
                </a:solidFill>
                <a:uFill>
                  <a:solidFill>
                    <a:srgbClr val="ffffff"/>
                  </a:solidFill>
                </a:uFill>
                <a:latin typeface="Times New Roman"/>
              </a:rPr>
              <a:t>Its evaluation requires the $ as prefix to the variable name.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 </a:t>
            </a:r>
            <a:r>
              <a:rPr b="0" lang="en-US" sz="2200" spc="-1" strike="noStrike">
                <a:solidFill>
                  <a:srgbClr val="000000"/>
                </a:solidFill>
                <a:uFill>
                  <a:solidFill>
                    <a:srgbClr val="ffffff"/>
                  </a:solidFill>
                </a:uFill>
                <a:latin typeface="Times New Roman"/>
              </a:rPr>
              <a:t>count=5</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echo $count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5</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$total=$count    //Assign value of one variable to another variable echo $total </a:t>
            </a:r>
            <a:endParaRPr b="0" lang="en-US" sz="3200" spc="-1" strike="noStrike">
              <a:solidFill>
                <a:srgbClr val="000000"/>
              </a:solidFill>
              <a:uFill>
                <a:solidFill>
                  <a:srgbClr val="ffffff"/>
                </a:solidFill>
              </a:uFill>
              <a:latin typeface="Calibri"/>
            </a:endParaRPr>
          </a:p>
        </p:txBody>
      </p:sp>
      <p:sp>
        <p:nvSpPr>
          <p:cNvPr id="118" name="TextShape 2"/>
          <p:cNvSpPr txBox="1"/>
          <p:nvPr/>
        </p:nvSpPr>
        <p:spPr>
          <a:xfrm>
            <a:off x="6553080" y="6356520"/>
            <a:ext cx="2133360" cy="364680"/>
          </a:xfrm>
          <a:prstGeom prst="rect">
            <a:avLst/>
          </a:prstGeom>
          <a:noFill/>
          <a:ln>
            <a:noFill/>
          </a:ln>
        </p:spPr>
        <p:txBody>
          <a:bodyPr anchor="ctr"/>
          <a:p>
            <a:pPr algn="r">
              <a:lnSpc>
                <a:spcPct val="100000"/>
              </a:lnSpc>
            </a:pPr>
            <a:fld id="{0D564AA5-78A9-4600-B92C-DDAAE3AC12AA}"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251640" y="188640"/>
            <a:ext cx="8496720" cy="6336360"/>
          </a:xfrm>
          <a:prstGeom prst="rect">
            <a:avLst/>
          </a:prstGeom>
          <a:noFill/>
          <a:ln>
            <a:noFill/>
          </a:ln>
        </p:spPr>
        <p:txBody>
          <a:bodyPr/>
          <a:p>
            <a:pPr>
              <a:lnSpc>
                <a:spcPct val="100000"/>
              </a:lnSpc>
            </a:pPr>
            <a:r>
              <a:rPr b="1" lang="en-US" sz="2200" spc="-1" strike="noStrike">
                <a:solidFill>
                  <a:srgbClr val="000000"/>
                </a:solidFill>
                <a:uFill>
                  <a:solidFill>
                    <a:srgbClr val="ffffff"/>
                  </a:solidFill>
                </a:uFill>
                <a:latin typeface="Times New Roman"/>
              </a:rPr>
              <a:t>Where to use Local Shell variables: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1. Setting pathnames: </a:t>
            </a:r>
            <a:r>
              <a:rPr b="0" lang="en-US" sz="2200" spc="-1" strike="noStrike">
                <a:solidFill>
                  <a:srgbClr val="000000"/>
                </a:solidFill>
                <a:uFill>
                  <a:solidFill>
                    <a:srgbClr val="ffffff"/>
                  </a:solidFill>
                </a:uFill>
                <a:latin typeface="Times New Roman"/>
              </a:rPr>
              <a:t>If a pathname is used several times in a</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script, we can assign it to a variable and use it as an argument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to any command.</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2. Using command substitution: </a:t>
            </a:r>
            <a:r>
              <a:rPr b="0" lang="en-US" sz="2200" spc="-1" strike="noStrike">
                <a:solidFill>
                  <a:srgbClr val="000000"/>
                </a:solidFill>
                <a:uFill>
                  <a:solidFill>
                    <a:srgbClr val="ffffff"/>
                  </a:solidFill>
                </a:uFill>
                <a:latin typeface="Times New Roman"/>
              </a:rPr>
              <a:t>We can assign the result of</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execution of a command to a variable. The command to be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executed must be enclosed in backquotes.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3. Concatenating variables and strings: </a:t>
            </a:r>
            <a:r>
              <a:rPr b="0" lang="en-US" sz="2200" spc="-1" strike="noStrike">
                <a:solidFill>
                  <a:srgbClr val="000000"/>
                </a:solidFill>
                <a:uFill>
                  <a:solidFill>
                    <a:srgbClr val="ffffff"/>
                  </a:solidFill>
                </a:uFill>
                <a:latin typeface="Times New Roman"/>
              </a:rPr>
              <a:t>Two variables can be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concatenated to form a new variable. </a:t>
            </a:r>
            <a:endParaRPr b="0" lang="en-US" sz="3200" spc="-1" strike="noStrike">
              <a:solidFill>
                <a:srgbClr val="000000"/>
              </a:solidFill>
              <a:uFill>
                <a:solidFill>
                  <a:srgbClr val="ffffff"/>
                </a:solidFill>
              </a:uFill>
              <a:latin typeface="Calibri"/>
            </a:endParaRPr>
          </a:p>
        </p:txBody>
      </p:sp>
      <p:sp>
        <p:nvSpPr>
          <p:cNvPr id="120" name="TextShape 2"/>
          <p:cNvSpPr txBox="1"/>
          <p:nvPr/>
        </p:nvSpPr>
        <p:spPr>
          <a:xfrm>
            <a:off x="6553080" y="6356520"/>
            <a:ext cx="2133360" cy="364680"/>
          </a:xfrm>
          <a:prstGeom prst="rect">
            <a:avLst/>
          </a:prstGeom>
          <a:noFill/>
          <a:ln>
            <a:noFill/>
          </a:ln>
        </p:spPr>
        <p:txBody>
          <a:bodyPr anchor="ctr"/>
          <a:p>
            <a:pPr algn="r">
              <a:lnSpc>
                <a:spcPct val="100000"/>
              </a:lnSpc>
            </a:pPr>
            <a:fld id="{3F99AA0D-7AC9-44B5-B539-E920803DEBB6}"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553080" y="6356520"/>
            <a:ext cx="2133360" cy="364680"/>
          </a:xfrm>
          <a:prstGeom prst="rect">
            <a:avLst/>
          </a:prstGeom>
          <a:noFill/>
          <a:ln>
            <a:noFill/>
          </a:ln>
        </p:spPr>
        <p:txBody>
          <a:bodyPr anchor="ctr"/>
          <a:p>
            <a:pPr algn="r">
              <a:lnSpc>
                <a:spcPct val="100000"/>
              </a:lnSpc>
            </a:pPr>
            <a:fld id="{780B4FB1-941C-4E2E-99D9-4346992463FE}"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122" name="Picture 2" descr=""/>
          <p:cNvPicPr/>
          <p:nvPr/>
        </p:nvPicPr>
        <p:blipFill>
          <a:blip r:embed="rId1"/>
          <a:stretch/>
        </p:blipFill>
        <p:spPr>
          <a:xfrm>
            <a:off x="323640" y="476640"/>
            <a:ext cx="8131680" cy="331200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251640" y="188640"/>
            <a:ext cx="8496720" cy="6336360"/>
          </a:xfrm>
          <a:prstGeom prst="rect">
            <a:avLst/>
          </a:prstGeom>
          <a:noFill/>
          <a:ln>
            <a:noFill/>
          </a:ln>
        </p:spPr>
        <p:txBody>
          <a:bodyPr/>
          <a:p>
            <a:pPr>
              <a:lnSpc>
                <a:spcPct val="100000"/>
              </a:lnSpc>
            </a:pPr>
            <a:r>
              <a:rPr b="1" lang="en-US" sz="2200" spc="-1" strike="noStrike">
                <a:solidFill>
                  <a:srgbClr val="000000"/>
                </a:solidFill>
                <a:uFill>
                  <a:solidFill>
                    <a:srgbClr val="ffffff"/>
                  </a:solidFill>
                </a:uFill>
                <a:latin typeface="Times New Roman"/>
              </a:rPr>
              <a:t>Effects of Quoting and Escaping: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To assign a multiword string to a variable, quoting is preferred</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than escaping.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message=You\ didn\’t\ enter\ the\ filename</a:t>
            </a: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O/P: </a:t>
            </a:r>
            <a:r>
              <a:rPr b="0" lang="en-US" sz="2200" spc="-1" strike="noStrike">
                <a:solidFill>
                  <a:srgbClr val="000000"/>
                </a:solidFill>
                <a:uFill>
                  <a:solidFill>
                    <a:srgbClr val="ffffff"/>
                  </a:solidFill>
                </a:uFill>
                <a:latin typeface="Times New Roman"/>
              </a:rPr>
              <a:t>message=“You didn’t enter the filename”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echo The average salary is \$1000</a:t>
            </a: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echo ‘The average salary is $1000’</a:t>
            </a: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O/P:</a:t>
            </a:r>
            <a:r>
              <a:rPr b="0" lang="en-US" sz="2200" spc="-1" strike="noStrike">
                <a:solidFill>
                  <a:srgbClr val="000000"/>
                </a:solidFill>
                <a:uFill>
                  <a:solidFill>
                    <a:srgbClr val="ffffff"/>
                  </a:solidFill>
                </a:uFill>
                <a:latin typeface="Times New Roman"/>
              </a:rPr>
              <a:t> The average salary is $1000</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24" name="TextShape 2"/>
          <p:cNvSpPr txBox="1"/>
          <p:nvPr/>
        </p:nvSpPr>
        <p:spPr>
          <a:xfrm>
            <a:off x="6553080" y="6356520"/>
            <a:ext cx="2133360" cy="364680"/>
          </a:xfrm>
          <a:prstGeom prst="rect">
            <a:avLst/>
          </a:prstGeom>
          <a:noFill/>
          <a:ln>
            <a:noFill/>
          </a:ln>
        </p:spPr>
        <p:txBody>
          <a:bodyPr anchor="ctr"/>
          <a:p>
            <a:pPr algn="r">
              <a:lnSpc>
                <a:spcPct val="100000"/>
              </a:lnSpc>
            </a:pPr>
            <a:fld id="{6CDE3077-C5F5-444B-A198-FC7BBDAE08CD}"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251640" y="188640"/>
            <a:ext cx="8496720" cy="6336360"/>
          </a:xfrm>
          <a:prstGeom prst="rect">
            <a:avLst/>
          </a:prstGeom>
          <a:noFill/>
          <a:ln>
            <a:noFill/>
          </a:ln>
        </p:spPr>
        <p:txBody>
          <a:bodyPr/>
          <a:p>
            <a:pPr algn="ctr">
              <a:lnSpc>
                <a:spcPct val="100000"/>
              </a:lnSpc>
            </a:pPr>
            <a:endParaRPr b="0" lang="en-US" sz="3200" spc="-1" strike="noStrike">
              <a:solidFill>
                <a:srgbClr val="000000"/>
              </a:solidFill>
              <a:uFill>
                <a:solidFill>
                  <a:srgbClr val="ffffff"/>
                </a:solidFill>
              </a:uFill>
              <a:latin typeface="Calibri"/>
            </a:endParaRPr>
          </a:p>
          <a:p>
            <a:pPr algn="ctr">
              <a:lnSpc>
                <a:spcPct val="100000"/>
              </a:lnSpc>
            </a:pPr>
            <a:endParaRPr b="0" lang="en-US" sz="3200" spc="-1" strike="noStrike">
              <a:solidFill>
                <a:srgbClr val="000000"/>
              </a:solidFill>
              <a:uFill>
                <a:solidFill>
                  <a:srgbClr val="ffffff"/>
                </a:solidFill>
              </a:uFill>
              <a:latin typeface="Calibri"/>
            </a:endParaRPr>
          </a:p>
          <a:p>
            <a:pPr algn="ctr">
              <a:lnSpc>
                <a:spcPct val="100000"/>
              </a:lnSpc>
            </a:pPr>
            <a:endParaRPr b="0" lang="en-US" sz="3200" spc="-1" strike="noStrike">
              <a:solidFill>
                <a:srgbClr val="000000"/>
              </a:solidFill>
              <a:uFill>
                <a:solidFill>
                  <a:srgbClr val="ffffff"/>
                </a:solidFill>
              </a:uFill>
              <a:latin typeface="Calibri"/>
            </a:endParaRPr>
          </a:p>
          <a:p>
            <a:pPr algn="ctr">
              <a:lnSpc>
                <a:spcPct val="100000"/>
              </a:lnSpc>
            </a:pPr>
            <a:r>
              <a:rPr b="1" lang="en-US" sz="4600" spc="-1" strike="noStrike">
                <a:solidFill>
                  <a:srgbClr val="000000"/>
                </a:solidFill>
                <a:uFill>
                  <a:solidFill>
                    <a:srgbClr val="ffffff"/>
                  </a:solidFill>
                </a:uFill>
                <a:latin typeface="Times New Roman"/>
              </a:rPr>
              <a:t>Chapter 4: File Attributes </a:t>
            </a:r>
            <a:endParaRPr b="0" lang="en-US" sz="3200" spc="-1" strike="noStrike">
              <a:solidFill>
                <a:srgbClr val="000000"/>
              </a:solidFill>
              <a:uFill>
                <a:solidFill>
                  <a:srgbClr val="ffffff"/>
                </a:solidFill>
              </a:uFill>
              <a:latin typeface="Calibri"/>
            </a:endParaRPr>
          </a:p>
        </p:txBody>
      </p:sp>
      <p:sp>
        <p:nvSpPr>
          <p:cNvPr id="126" name="TextShape 2"/>
          <p:cNvSpPr txBox="1"/>
          <p:nvPr/>
        </p:nvSpPr>
        <p:spPr>
          <a:xfrm>
            <a:off x="6553080" y="6356520"/>
            <a:ext cx="2133360" cy="364680"/>
          </a:xfrm>
          <a:prstGeom prst="rect">
            <a:avLst/>
          </a:prstGeom>
          <a:noFill/>
          <a:ln>
            <a:noFill/>
          </a:ln>
        </p:spPr>
        <p:txBody>
          <a:bodyPr anchor="ctr"/>
          <a:p>
            <a:pPr algn="r">
              <a:lnSpc>
                <a:spcPct val="100000"/>
              </a:lnSpc>
            </a:pPr>
            <a:fld id="{401DCF62-D9CE-4C43-8B80-2C9CDC283E53}"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251640" y="188640"/>
            <a:ext cx="8496720" cy="6336360"/>
          </a:xfrm>
          <a:prstGeom prst="rect">
            <a:avLst/>
          </a:prstGeom>
          <a:noFill/>
          <a:ln>
            <a:noFill/>
          </a:ln>
        </p:spPr>
        <p:txBody>
          <a:bodyPr/>
          <a:p>
            <a:pPr>
              <a:lnSpc>
                <a:spcPct val="100000"/>
              </a:lnSpc>
            </a:pPr>
            <a:r>
              <a:rPr b="1" lang="en-US" sz="2200" spc="-1" strike="noStrike">
                <a:solidFill>
                  <a:srgbClr val="000000"/>
                </a:solidFill>
                <a:uFill>
                  <a:solidFill>
                    <a:srgbClr val="ffffff"/>
                  </a:solidFill>
                </a:uFill>
                <a:latin typeface="Times New Roman"/>
              </a:rPr>
              <a:t>Basic file attributes:</a:t>
            </a: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Listing File Attributes: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A file has a number of attributes (properties) that are stored in the inode.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It lists seven attributes of all files in the current directory they are: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a) File type and Permissions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b) Links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 Ownership</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d) Group ownership</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e) File size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f) Last Modification date and time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g) File name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28" name="TextShape 2"/>
          <p:cNvSpPr txBox="1"/>
          <p:nvPr/>
        </p:nvSpPr>
        <p:spPr>
          <a:xfrm>
            <a:off x="6553080" y="6356520"/>
            <a:ext cx="2133360" cy="364680"/>
          </a:xfrm>
          <a:prstGeom prst="rect">
            <a:avLst/>
          </a:prstGeom>
          <a:noFill/>
          <a:ln>
            <a:noFill/>
          </a:ln>
        </p:spPr>
        <p:txBody>
          <a:bodyPr anchor="ctr"/>
          <a:p>
            <a:pPr algn="r">
              <a:lnSpc>
                <a:spcPct val="100000"/>
              </a:lnSpc>
            </a:pPr>
            <a:fld id="{BC89B3F1-F04C-4D3F-95EB-E4DA9CD50E09}"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251640" y="188640"/>
            <a:ext cx="8496720" cy="6336360"/>
          </a:xfrm>
          <a:prstGeom prst="rect">
            <a:avLst/>
          </a:prstGeom>
          <a:noFill/>
          <a:ln>
            <a:noFill/>
          </a:ln>
        </p:spPr>
        <p:txBody>
          <a:bodyPr/>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Listing Directory Attributes:</a:t>
            </a: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Eg:</a:t>
            </a: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30" name="TextShape 2"/>
          <p:cNvSpPr txBox="1"/>
          <p:nvPr/>
        </p:nvSpPr>
        <p:spPr>
          <a:xfrm>
            <a:off x="6553080" y="6356520"/>
            <a:ext cx="2133360" cy="364680"/>
          </a:xfrm>
          <a:prstGeom prst="rect">
            <a:avLst/>
          </a:prstGeom>
          <a:noFill/>
          <a:ln>
            <a:noFill/>
          </a:ln>
        </p:spPr>
        <p:txBody>
          <a:bodyPr anchor="ctr"/>
          <a:p>
            <a:pPr algn="r">
              <a:lnSpc>
                <a:spcPct val="100000"/>
              </a:lnSpc>
            </a:pPr>
            <a:fld id="{2F8AD97B-CE6B-412D-9574-8A47622306DE}"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131" name="Picture 1" descr=""/>
          <p:cNvPicPr/>
          <p:nvPr/>
        </p:nvPicPr>
        <p:blipFill>
          <a:blip r:embed="rId1"/>
          <a:stretch/>
        </p:blipFill>
        <p:spPr>
          <a:xfrm>
            <a:off x="323640" y="836640"/>
            <a:ext cx="7488360" cy="2649960"/>
          </a:xfrm>
          <a:prstGeom prst="rect">
            <a:avLst/>
          </a:prstGeom>
          <a:ln>
            <a:noFill/>
          </a:ln>
        </p:spPr>
      </p:pic>
      <p:pic>
        <p:nvPicPr>
          <p:cNvPr id="132" name="Picture 2" descr=""/>
          <p:cNvPicPr/>
          <p:nvPr/>
        </p:nvPicPr>
        <p:blipFill>
          <a:blip r:embed="rId2"/>
          <a:stretch/>
        </p:blipFill>
        <p:spPr>
          <a:xfrm>
            <a:off x="291600" y="5301360"/>
            <a:ext cx="6152040" cy="98316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251640" y="188640"/>
            <a:ext cx="8496720" cy="6336360"/>
          </a:xfrm>
          <a:prstGeom prst="rect">
            <a:avLst/>
          </a:prstGeom>
          <a:noFill/>
          <a:ln>
            <a:noFill/>
          </a:ln>
        </p:spPr>
        <p:txBody>
          <a:bodyPr/>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Shell issues the prompt &amp; waits for you to enter a command.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After command is issued, shell scans command line for metacharacters &amp; expands abbreviations to recreate a simplified command line.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Example: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cat &gt; foo</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rm -r *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51" name="TextShape 2"/>
          <p:cNvSpPr txBox="1"/>
          <p:nvPr/>
        </p:nvSpPr>
        <p:spPr>
          <a:xfrm>
            <a:off x="6553080" y="6356520"/>
            <a:ext cx="2133360" cy="364680"/>
          </a:xfrm>
          <a:prstGeom prst="rect">
            <a:avLst/>
          </a:prstGeom>
          <a:noFill/>
          <a:ln>
            <a:noFill/>
          </a:ln>
        </p:spPr>
        <p:txBody>
          <a:bodyPr anchor="ctr"/>
          <a:p>
            <a:pPr algn="r">
              <a:lnSpc>
                <a:spcPct val="100000"/>
              </a:lnSpc>
            </a:pPr>
            <a:fld id="{FFD7A6DE-58BD-4F02-B322-3188BEAC7E80}"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52" name="Picture 1" descr=""/>
          <p:cNvPicPr/>
          <p:nvPr/>
        </p:nvPicPr>
        <p:blipFill>
          <a:blip r:embed="rId1"/>
          <a:stretch/>
        </p:blipFill>
        <p:spPr>
          <a:xfrm>
            <a:off x="496080" y="764640"/>
            <a:ext cx="8007480" cy="20570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251640" y="188640"/>
            <a:ext cx="8496720" cy="6532560"/>
          </a:xfrm>
          <a:prstGeom prst="rect">
            <a:avLst/>
          </a:prstGeom>
          <a:noFill/>
          <a:ln>
            <a:noFill/>
          </a:ln>
        </p:spPr>
        <p:txBody>
          <a:bodyPr/>
          <a:p>
            <a:pPr>
              <a:lnSpc>
                <a:spcPct val="100000"/>
              </a:lnSpc>
            </a:pPr>
            <a:r>
              <a:rPr b="1" lang="en-US" sz="2200" spc="-1" strike="noStrike">
                <a:solidFill>
                  <a:srgbClr val="000000"/>
                </a:solidFill>
                <a:uFill>
                  <a:solidFill>
                    <a:srgbClr val="ffffff"/>
                  </a:solidFill>
                </a:uFill>
                <a:latin typeface="Times New Roman"/>
              </a:rPr>
              <a:t>File Ownership:</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Several users may belong to a single group, but the </a:t>
            </a:r>
            <a:r>
              <a:rPr b="1" lang="en-US" sz="2200" spc="-1" strike="noStrike">
                <a:solidFill>
                  <a:srgbClr val="000000"/>
                </a:solidFill>
                <a:uFill>
                  <a:solidFill>
                    <a:srgbClr val="ffffff"/>
                  </a:solidFill>
                </a:uFill>
                <a:latin typeface="Times New Roman"/>
              </a:rPr>
              <a:t>privileges</a:t>
            </a:r>
            <a:r>
              <a:rPr b="0" lang="en-US" sz="2200" spc="-1" strike="noStrike">
                <a:solidFill>
                  <a:srgbClr val="000000"/>
                </a:solidFill>
                <a:uFill>
                  <a:solidFill>
                    <a:srgbClr val="ffffff"/>
                  </a:solidFill>
                </a:uFill>
                <a:latin typeface="Times New Roman"/>
              </a:rPr>
              <a:t> of the group are set by the owner of the file and not by the group members.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When the system administrator creates a user account, he has to assign these parameters to the user:</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a) The user-id (UID) – both its name and numeric representation</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b) The group-id (GID) – both its name and numeric representation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File Permissions: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UNIX follows a three-tiered file protection system that determines a file’s access rights.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34" name="TextShape 2"/>
          <p:cNvSpPr txBox="1"/>
          <p:nvPr/>
        </p:nvSpPr>
        <p:spPr>
          <a:xfrm>
            <a:off x="6553080" y="6356520"/>
            <a:ext cx="2133360" cy="364680"/>
          </a:xfrm>
          <a:prstGeom prst="rect">
            <a:avLst/>
          </a:prstGeom>
          <a:noFill/>
          <a:ln>
            <a:noFill/>
          </a:ln>
        </p:spPr>
        <p:txBody>
          <a:bodyPr anchor="ctr"/>
          <a:p>
            <a:pPr algn="r">
              <a:lnSpc>
                <a:spcPct val="100000"/>
              </a:lnSpc>
            </a:pPr>
            <a:fld id="{CADDF532-EAB6-4235-A7E5-2D6E952CE195}"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251640" y="188640"/>
            <a:ext cx="8496720" cy="6336360"/>
          </a:xfrm>
          <a:prstGeom prst="rect">
            <a:avLst/>
          </a:prstGeom>
          <a:noFill/>
          <a:ln>
            <a:noFill/>
          </a:ln>
        </p:spPr>
        <p:txBody>
          <a:bodyPr/>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It is displayed in the following format:  </a:t>
            </a:r>
            <a:endParaRPr b="0" lang="en-US" sz="3200" spc="-1" strike="noStrike">
              <a:solidFill>
                <a:srgbClr val="000000"/>
              </a:solidFill>
              <a:uFill>
                <a:solidFill>
                  <a:srgbClr val="ffffff"/>
                </a:solidFill>
              </a:uFill>
              <a:latin typeface="Calibri"/>
            </a:endParaRPr>
          </a:p>
        </p:txBody>
      </p:sp>
      <p:sp>
        <p:nvSpPr>
          <p:cNvPr id="136" name="TextShape 2"/>
          <p:cNvSpPr txBox="1"/>
          <p:nvPr/>
        </p:nvSpPr>
        <p:spPr>
          <a:xfrm>
            <a:off x="6553080" y="6356520"/>
            <a:ext cx="2133360" cy="364680"/>
          </a:xfrm>
          <a:prstGeom prst="rect">
            <a:avLst/>
          </a:prstGeom>
          <a:noFill/>
          <a:ln>
            <a:noFill/>
          </a:ln>
        </p:spPr>
        <p:txBody>
          <a:bodyPr anchor="ctr"/>
          <a:p>
            <a:pPr algn="r">
              <a:lnSpc>
                <a:spcPct val="100000"/>
              </a:lnSpc>
            </a:pPr>
            <a:fld id="{2E0DFA23-732B-4679-A979-9CE958C36833}"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137" name="Picture 1" descr=""/>
          <p:cNvPicPr/>
          <p:nvPr/>
        </p:nvPicPr>
        <p:blipFill>
          <a:blip r:embed="rId1"/>
          <a:stretch/>
        </p:blipFill>
        <p:spPr>
          <a:xfrm>
            <a:off x="611640" y="1628640"/>
            <a:ext cx="5400360" cy="2436840"/>
          </a:xfrm>
          <a:prstGeom prst="rect">
            <a:avLst/>
          </a:prstGeom>
          <a:ln>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251640" y="188640"/>
            <a:ext cx="8496720" cy="6336360"/>
          </a:xfrm>
          <a:prstGeom prst="rect">
            <a:avLst/>
          </a:prstGeom>
          <a:noFill/>
          <a:ln>
            <a:noFill/>
          </a:ln>
        </p:spPr>
        <p:txBody>
          <a:bodyPr/>
          <a:p>
            <a:pPr>
              <a:lnSpc>
                <a:spcPct val="100000"/>
              </a:lnSpc>
            </a:pPr>
            <a:r>
              <a:rPr b="1" lang="en-US" sz="2200" spc="-1" strike="noStrike">
                <a:solidFill>
                  <a:srgbClr val="000000"/>
                </a:solidFill>
                <a:uFill>
                  <a:solidFill>
                    <a:srgbClr val="ffffff"/>
                  </a:solidFill>
                </a:uFill>
                <a:latin typeface="Times New Roman"/>
              </a:rPr>
              <a:t>Changing File Permissions: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A file or a directory is created with a default set of permissions, which can be determined by </a:t>
            </a:r>
            <a:r>
              <a:rPr b="1" lang="en-US" sz="2200" spc="-1" strike="noStrike">
                <a:solidFill>
                  <a:srgbClr val="000000"/>
                </a:solidFill>
                <a:uFill>
                  <a:solidFill>
                    <a:srgbClr val="ffffff"/>
                  </a:solidFill>
                </a:uFill>
                <a:latin typeface="Times New Roman"/>
              </a:rPr>
              <a:t>umask</a:t>
            </a: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command can be used in 2 ways: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a) In a relative manner by specifying the changes to the current permissions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b) In an absolute manner by specifying the final permissions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39" name="TextShape 2"/>
          <p:cNvSpPr txBox="1"/>
          <p:nvPr/>
        </p:nvSpPr>
        <p:spPr>
          <a:xfrm>
            <a:off x="6553080" y="6356520"/>
            <a:ext cx="2133360" cy="364680"/>
          </a:xfrm>
          <a:prstGeom prst="rect">
            <a:avLst/>
          </a:prstGeom>
          <a:noFill/>
          <a:ln>
            <a:noFill/>
          </a:ln>
        </p:spPr>
        <p:txBody>
          <a:bodyPr anchor="ctr"/>
          <a:p>
            <a:pPr algn="r">
              <a:lnSpc>
                <a:spcPct val="100000"/>
              </a:lnSpc>
            </a:pPr>
            <a:fld id="{44737EF4-9B7A-4E0C-A9A1-E47C0C4CBDCE}"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251640" y="188640"/>
            <a:ext cx="8496720" cy="6532560"/>
          </a:xfrm>
          <a:prstGeom prst="rect">
            <a:avLst/>
          </a:prstGeom>
          <a:noFill/>
          <a:ln>
            <a:noFill/>
          </a:ln>
        </p:spPr>
        <p:txBody>
          <a:bodyPr/>
          <a:p>
            <a:pPr>
              <a:lnSpc>
                <a:spcPct val="100000"/>
              </a:lnSpc>
            </a:pPr>
            <a:r>
              <a:rPr b="1" lang="en-US" sz="2200" spc="-1" strike="noStrike">
                <a:solidFill>
                  <a:srgbClr val="000000"/>
                </a:solidFill>
                <a:uFill>
                  <a:solidFill>
                    <a:srgbClr val="ffffff"/>
                  </a:solidFill>
                </a:uFill>
                <a:latin typeface="Times New Roman"/>
              </a:rPr>
              <a:t>Relative Permissions: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Syntax: </a:t>
            </a:r>
            <a:r>
              <a:rPr b="0" lang="en-US" sz="2200" spc="-1" strike="noStrike">
                <a:solidFill>
                  <a:srgbClr val="000000"/>
                </a:solidFill>
                <a:uFill>
                  <a:solidFill>
                    <a:srgbClr val="ffffff"/>
                  </a:solidFill>
                </a:uFill>
                <a:latin typeface="Times New Roman"/>
              </a:rPr>
              <a:t>chmod category operation permission filename(s)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chmod takes an expression as its argument which contains: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a) user category (user, group, others)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b) operation to be performed (assign or remove a permission)</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 type of permission (read, write, execute)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41" name="TextShape 2"/>
          <p:cNvSpPr txBox="1"/>
          <p:nvPr/>
        </p:nvSpPr>
        <p:spPr>
          <a:xfrm>
            <a:off x="6553080" y="6356520"/>
            <a:ext cx="2133360" cy="364680"/>
          </a:xfrm>
          <a:prstGeom prst="rect">
            <a:avLst/>
          </a:prstGeom>
          <a:noFill/>
          <a:ln>
            <a:noFill/>
          </a:ln>
        </p:spPr>
        <p:txBody>
          <a:bodyPr anchor="ctr"/>
          <a:p>
            <a:pPr algn="r">
              <a:lnSpc>
                <a:spcPct val="100000"/>
              </a:lnSpc>
            </a:pPr>
            <a:fld id="{0DFCE549-20BD-4BD6-A554-FCD36739F13F}"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pic>
        <p:nvPicPr>
          <p:cNvPr id="142" name="Picture 1" descr=""/>
          <p:cNvPicPr/>
          <p:nvPr/>
        </p:nvPicPr>
        <p:blipFill>
          <a:blip r:embed="rId1"/>
          <a:stretch/>
        </p:blipFill>
        <p:spPr>
          <a:xfrm>
            <a:off x="395640" y="4005000"/>
            <a:ext cx="4825440" cy="143964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51640" y="188640"/>
            <a:ext cx="8496720" cy="6336360"/>
          </a:xfrm>
          <a:prstGeom prst="rect">
            <a:avLst/>
          </a:prstGeom>
          <a:noFill/>
          <a:ln>
            <a:noFill/>
          </a:ln>
        </p:spPr>
        <p:txBody>
          <a:bodyPr/>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Initially,</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-rw-r--r--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1</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kumar</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metal  1906   sep      23:38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chmod u+x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-rwxr--r--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1</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kumar</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metal  1906   sep      23:38   xstart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chmod ugo+x xstart     or</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chmod a+x xstart         or</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chmod +x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-rwxr-xr-x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1</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kumar</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metal  1906   sep      23:38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44" name="TextShape 2"/>
          <p:cNvSpPr txBox="1"/>
          <p:nvPr/>
        </p:nvSpPr>
        <p:spPr>
          <a:xfrm>
            <a:off x="6553080" y="6356520"/>
            <a:ext cx="2133360" cy="364680"/>
          </a:xfrm>
          <a:prstGeom prst="rect">
            <a:avLst/>
          </a:prstGeom>
          <a:noFill/>
          <a:ln>
            <a:noFill/>
          </a:ln>
        </p:spPr>
        <p:txBody>
          <a:bodyPr anchor="ctr"/>
          <a:p>
            <a:pPr algn="r">
              <a:lnSpc>
                <a:spcPct val="100000"/>
              </a:lnSpc>
            </a:pPr>
            <a:fld id="{EDA313B7-AFFA-457E-8223-FD7F3D26C480}"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51640" y="188640"/>
            <a:ext cx="8496720" cy="6336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chmod accepts multiple file names in command line: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chmod u+x note note1 note3</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Let initially,</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-rwxr-xr-x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1   kumar   metal   1906   sep 23:38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chmod go-r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Then, it becomes: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-rwx--x--x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1   kumar   metal   1906   sep 23:38    xstart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p:txBody>
      </p:sp>
      <p:sp>
        <p:nvSpPr>
          <p:cNvPr id="146" name="TextShape 2"/>
          <p:cNvSpPr txBox="1"/>
          <p:nvPr/>
        </p:nvSpPr>
        <p:spPr>
          <a:xfrm>
            <a:off x="6553080" y="6356520"/>
            <a:ext cx="2133360" cy="364680"/>
          </a:xfrm>
          <a:prstGeom prst="rect">
            <a:avLst/>
          </a:prstGeom>
          <a:noFill/>
          <a:ln>
            <a:noFill/>
          </a:ln>
        </p:spPr>
        <p:txBody>
          <a:bodyPr anchor="ctr"/>
          <a:p>
            <a:pPr algn="r">
              <a:lnSpc>
                <a:spcPct val="100000"/>
              </a:lnSpc>
            </a:pPr>
            <a:fld id="{15FE3ECE-ED69-412B-945E-3803E7C50884}"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Absolute Permissions: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For each category, we add octal digits.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If we represent the permissions of each category by one octal digit, this is how the permission can be represented:</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a) Read permission – 4 (octal 100)</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b) Write permission – 2 (octal 010)</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 Execute permission – 1 (octal 001)</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48" name="TextShape 2"/>
          <p:cNvSpPr txBox="1"/>
          <p:nvPr/>
        </p:nvSpPr>
        <p:spPr>
          <a:xfrm>
            <a:off x="6553080" y="6356520"/>
            <a:ext cx="2133360" cy="364680"/>
          </a:xfrm>
          <a:prstGeom prst="rect">
            <a:avLst/>
          </a:prstGeom>
          <a:noFill/>
          <a:ln>
            <a:noFill/>
          </a:ln>
        </p:spPr>
        <p:txBody>
          <a:bodyPr anchor="ctr"/>
          <a:p>
            <a:pPr algn="r">
              <a:lnSpc>
                <a:spcPct val="100000"/>
              </a:lnSpc>
            </a:pPr>
            <a:fld id="{000423F2-F987-4318-BAD1-97C8AF60F7A6}"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251640" y="188640"/>
            <a:ext cx="8496720" cy="6336360"/>
          </a:xfrm>
          <a:prstGeom prst="rect">
            <a:avLst/>
          </a:prstGeom>
          <a:noFill/>
          <a:ln>
            <a:noFill/>
          </a:ln>
        </p:spPr>
        <p:txBody>
          <a:bodyPr/>
          <a:p>
            <a:pPr>
              <a:lnSpc>
                <a:spcPct val="100000"/>
              </a:lnSpc>
            </a:pP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p:txBody>
      </p:sp>
      <p:sp>
        <p:nvSpPr>
          <p:cNvPr id="150" name="TextShape 2"/>
          <p:cNvSpPr txBox="1"/>
          <p:nvPr/>
        </p:nvSpPr>
        <p:spPr>
          <a:xfrm>
            <a:off x="6553080" y="6356520"/>
            <a:ext cx="2133360" cy="364680"/>
          </a:xfrm>
          <a:prstGeom prst="rect">
            <a:avLst/>
          </a:prstGeom>
          <a:noFill/>
          <a:ln>
            <a:noFill/>
          </a:ln>
        </p:spPr>
        <p:txBody>
          <a:bodyPr anchor="ctr"/>
          <a:p>
            <a:pPr algn="r">
              <a:lnSpc>
                <a:spcPct val="100000"/>
              </a:lnSpc>
            </a:pPr>
            <a:fld id="{C77DD7A2-0EF7-4923-8701-3CD17FF3C163}"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graphicFrame>
        <p:nvGraphicFramePr>
          <p:cNvPr id="151" name="Table 3"/>
          <p:cNvGraphicFramePr/>
          <p:nvPr/>
        </p:nvGraphicFramePr>
        <p:xfrm>
          <a:off x="431640" y="153720"/>
          <a:ext cx="5868360" cy="6237360"/>
        </p:xfrm>
        <a:graphic>
          <a:graphicData uri="http://schemas.openxmlformats.org/drawingml/2006/table">
            <a:tbl>
              <a:tblPr/>
              <a:tblGrid>
                <a:gridCol w="752760"/>
                <a:gridCol w="1730880"/>
                <a:gridCol w="3384720"/>
              </a:tblGrid>
              <a:tr h="693000">
                <a:tc>
                  <a:txBody>
                    <a:bodyPr/>
                    <a:p>
                      <a:pPr>
                        <a:lnSpc>
                          <a:spcPct val="100000"/>
                        </a:lnSpc>
                      </a:pPr>
                      <a:r>
                        <a:rPr b="1" lang="en-IN" sz="1800" spc="-1" strike="noStrike">
                          <a:solidFill>
                            <a:srgbClr val="ffffff"/>
                          </a:solidFill>
                          <a:uFill>
                            <a:solidFill>
                              <a:srgbClr val="ffffff"/>
                            </a:solidFill>
                          </a:uFill>
                          <a:latin typeface="Calibri"/>
                        </a:rPr>
                        <a:t>Octal</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25200">
                      <a:solidFill>
                        <a:srgbClr val="ffffff"/>
                      </a:solidFill>
                    </a:lnB>
                    <a:solidFill>
                      <a:srgbClr val="9bbb59"/>
                    </a:solidFill>
                  </a:tcPr>
                </a:tc>
                <a:tc>
                  <a:txBody>
                    <a:bodyPr/>
                    <a:p>
                      <a:pPr>
                        <a:lnSpc>
                          <a:spcPct val="100000"/>
                        </a:lnSpc>
                      </a:pPr>
                      <a:r>
                        <a:rPr b="1" lang="en-IN" sz="1800" spc="-1" strike="noStrike">
                          <a:solidFill>
                            <a:srgbClr val="ffffff"/>
                          </a:solidFill>
                          <a:uFill>
                            <a:solidFill>
                              <a:srgbClr val="ffffff"/>
                            </a:solidFill>
                          </a:uFill>
                          <a:latin typeface="Calibri"/>
                        </a:rPr>
                        <a:t>Permissions</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25200">
                      <a:solidFill>
                        <a:srgbClr val="ffffff"/>
                      </a:solidFill>
                    </a:lnB>
                    <a:solidFill>
                      <a:srgbClr val="9bbb59"/>
                    </a:solidFill>
                  </a:tcPr>
                </a:tc>
                <a:tc>
                  <a:txBody>
                    <a:bodyPr/>
                    <a:p>
                      <a:pPr>
                        <a:lnSpc>
                          <a:spcPct val="100000"/>
                        </a:lnSpc>
                      </a:pPr>
                      <a:r>
                        <a:rPr b="1" lang="en-IN" sz="1800" spc="-1" strike="noStrike">
                          <a:solidFill>
                            <a:srgbClr val="ffffff"/>
                          </a:solidFill>
                          <a:uFill>
                            <a:solidFill>
                              <a:srgbClr val="ffffff"/>
                            </a:solidFill>
                          </a:uFill>
                          <a:latin typeface="Calibri"/>
                        </a:rPr>
                        <a:t>Significance</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25200">
                      <a:solidFill>
                        <a:srgbClr val="ffffff"/>
                      </a:solidFill>
                    </a:lnB>
                    <a:solidFill>
                      <a:srgbClr val="9bbb59"/>
                    </a:solidFill>
                  </a:tcPr>
                </a:tc>
              </a:tr>
              <a:tr h="693000">
                <a:tc>
                  <a:txBody>
                    <a:bodyPr/>
                    <a:p>
                      <a:pPr>
                        <a:lnSpc>
                          <a:spcPct val="100000"/>
                        </a:lnSpc>
                      </a:pPr>
                      <a:r>
                        <a:rPr b="0" lang="en-IN" sz="1800" spc="-1" strike="noStrike">
                          <a:solidFill>
                            <a:srgbClr val="000000"/>
                          </a:solidFill>
                          <a:uFill>
                            <a:solidFill>
                              <a:srgbClr val="ffffff"/>
                            </a:solidFill>
                          </a:uFill>
                          <a:latin typeface="Calibri"/>
                        </a:rPr>
                        <a:t>0</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c>
                  <a:txBody>
                    <a:bodyPr/>
                    <a:p>
                      <a:pPr>
                        <a:lnSpc>
                          <a:spcPct val="100000"/>
                        </a:lnSpc>
                      </a:pPr>
                      <a:r>
                        <a:rPr b="0" lang="en-IN" sz="1800" spc="-1" strike="noStrike">
                          <a:solidFill>
                            <a:srgbClr val="000000"/>
                          </a:solidFill>
                          <a:uFill>
                            <a:solidFill>
                              <a:srgbClr val="ffffff"/>
                            </a:solidFill>
                          </a:uFill>
                          <a:latin typeface="Calibri"/>
                        </a:rPr>
                        <a:t>- - -</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c>
                  <a:txBody>
                    <a:bodyPr/>
                    <a:p>
                      <a:pPr>
                        <a:lnSpc>
                          <a:spcPct val="100000"/>
                        </a:lnSpc>
                      </a:pPr>
                      <a:r>
                        <a:rPr b="0" lang="en-IN" sz="1800" spc="-1" strike="noStrike">
                          <a:solidFill>
                            <a:srgbClr val="000000"/>
                          </a:solidFill>
                          <a:uFill>
                            <a:solidFill>
                              <a:srgbClr val="ffffff"/>
                            </a:solidFill>
                          </a:uFill>
                          <a:latin typeface="Calibri"/>
                        </a:rPr>
                        <a:t>no permissions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r>
              <a:tr h="693000">
                <a:tc>
                  <a:txBody>
                    <a:bodyPr/>
                    <a:p>
                      <a:pPr>
                        <a:lnSpc>
                          <a:spcPct val="100000"/>
                        </a:lnSpc>
                      </a:pPr>
                      <a:r>
                        <a:rPr b="0" lang="en-IN" sz="1800" spc="-1" strike="noStrike">
                          <a:solidFill>
                            <a:srgbClr val="000000"/>
                          </a:solidFill>
                          <a:uFill>
                            <a:solidFill>
                              <a:srgbClr val="ffffff"/>
                            </a:solidFill>
                          </a:uFill>
                          <a:latin typeface="Calibri"/>
                        </a:rPr>
                        <a:t>1</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c>
                  <a:txBody>
                    <a:bodyPr/>
                    <a:p>
                      <a:pPr>
                        <a:lnSpc>
                          <a:spcPct val="100000"/>
                        </a:lnSpc>
                      </a:pPr>
                      <a:r>
                        <a:rPr b="0" lang="en-IN" sz="1800" spc="-1" strike="noStrike">
                          <a:solidFill>
                            <a:srgbClr val="000000"/>
                          </a:solidFill>
                          <a:uFill>
                            <a:solidFill>
                              <a:srgbClr val="ffffff"/>
                            </a:solidFill>
                          </a:uFill>
                          <a:latin typeface="Calibri"/>
                        </a:rPr>
                        <a:t>- - x</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c>
                  <a:txBody>
                    <a:bodyPr/>
                    <a:p>
                      <a:pPr>
                        <a:lnSpc>
                          <a:spcPct val="100000"/>
                        </a:lnSpc>
                      </a:pPr>
                      <a:r>
                        <a:rPr b="0" lang="en-IN" sz="1800" spc="-1" strike="noStrike">
                          <a:solidFill>
                            <a:srgbClr val="000000"/>
                          </a:solidFill>
                          <a:uFill>
                            <a:solidFill>
                              <a:srgbClr val="ffffff"/>
                            </a:solidFill>
                          </a:uFill>
                          <a:latin typeface="Calibri"/>
                        </a:rPr>
                        <a:t>execute only</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r>
              <a:tr h="693000">
                <a:tc>
                  <a:txBody>
                    <a:bodyPr/>
                    <a:p>
                      <a:pPr>
                        <a:lnSpc>
                          <a:spcPct val="100000"/>
                        </a:lnSpc>
                      </a:pPr>
                      <a:r>
                        <a:rPr b="0" lang="en-IN" sz="1800" spc="-1" strike="noStrike">
                          <a:solidFill>
                            <a:srgbClr val="000000"/>
                          </a:solidFill>
                          <a:uFill>
                            <a:solidFill>
                              <a:srgbClr val="ffffff"/>
                            </a:solidFill>
                          </a:uFill>
                          <a:latin typeface="Calibri"/>
                        </a:rPr>
                        <a:t>2</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c>
                  <a:txBody>
                    <a:bodyPr/>
                    <a:p>
                      <a:pPr>
                        <a:lnSpc>
                          <a:spcPct val="100000"/>
                        </a:lnSpc>
                      </a:pPr>
                      <a:r>
                        <a:rPr b="0" lang="en-IN" sz="1800" spc="-1" strike="noStrike">
                          <a:solidFill>
                            <a:srgbClr val="000000"/>
                          </a:solidFill>
                          <a:uFill>
                            <a:solidFill>
                              <a:srgbClr val="ffffff"/>
                            </a:solidFill>
                          </a:uFill>
                          <a:latin typeface="Calibri"/>
                        </a:rPr>
                        <a:t>- w -</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c>
                  <a:txBody>
                    <a:bodyPr/>
                    <a:p>
                      <a:pPr>
                        <a:lnSpc>
                          <a:spcPct val="100000"/>
                        </a:lnSpc>
                      </a:pPr>
                      <a:r>
                        <a:rPr b="0" lang="en-IN" sz="1800" spc="-1" strike="noStrike">
                          <a:solidFill>
                            <a:srgbClr val="000000"/>
                          </a:solidFill>
                          <a:uFill>
                            <a:solidFill>
                              <a:srgbClr val="ffffff"/>
                            </a:solidFill>
                          </a:uFill>
                          <a:latin typeface="Calibri"/>
                        </a:rPr>
                        <a:t>write only</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r>
              <a:tr h="693000">
                <a:tc>
                  <a:txBody>
                    <a:bodyPr/>
                    <a:p>
                      <a:pPr>
                        <a:lnSpc>
                          <a:spcPct val="100000"/>
                        </a:lnSpc>
                      </a:pPr>
                      <a:r>
                        <a:rPr b="0" lang="en-IN" sz="1800" spc="-1" strike="noStrike">
                          <a:solidFill>
                            <a:srgbClr val="000000"/>
                          </a:solidFill>
                          <a:uFill>
                            <a:solidFill>
                              <a:srgbClr val="ffffff"/>
                            </a:solidFill>
                          </a:uFill>
                          <a:latin typeface="Calibri"/>
                        </a:rPr>
                        <a:t>3</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c>
                  <a:txBody>
                    <a:bodyPr/>
                    <a:p>
                      <a:pPr>
                        <a:lnSpc>
                          <a:spcPct val="100000"/>
                        </a:lnSpc>
                      </a:pPr>
                      <a:r>
                        <a:rPr b="0" lang="en-IN" sz="1800" spc="-1" strike="noStrike">
                          <a:solidFill>
                            <a:srgbClr val="000000"/>
                          </a:solidFill>
                          <a:uFill>
                            <a:solidFill>
                              <a:srgbClr val="ffffff"/>
                            </a:solidFill>
                          </a:uFill>
                          <a:latin typeface="Calibri"/>
                        </a:rPr>
                        <a:t>- w x</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c>
                  <a:txBody>
                    <a:bodyPr/>
                    <a:p>
                      <a:pPr>
                        <a:lnSpc>
                          <a:spcPct val="100000"/>
                        </a:lnSpc>
                      </a:pPr>
                      <a:r>
                        <a:rPr b="0" lang="en-IN" sz="1800" spc="-1" strike="noStrike">
                          <a:solidFill>
                            <a:srgbClr val="000000"/>
                          </a:solidFill>
                          <a:uFill>
                            <a:solidFill>
                              <a:srgbClr val="ffffff"/>
                            </a:solidFill>
                          </a:uFill>
                          <a:latin typeface="Calibri"/>
                        </a:rPr>
                        <a:t>write and execute</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r>
              <a:tr h="693000">
                <a:tc>
                  <a:txBody>
                    <a:bodyPr/>
                    <a:p>
                      <a:pPr>
                        <a:lnSpc>
                          <a:spcPct val="100000"/>
                        </a:lnSpc>
                      </a:pPr>
                      <a:r>
                        <a:rPr b="0" lang="en-IN" sz="1800" spc="-1" strike="noStrike">
                          <a:solidFill>
                            <a:srgbClr val="000000"/>
                          </a:solidFill>
                          <a:uFill>
                            <a:solidFill>
                              <a:srgbClr val="ffffff"/>
                            </a:solidFill>
                          </a:uFill>
                          <a:latin typeface="Calibri"/>
                        </a:rPr>
                        <a:t>4</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c>
                  <a:txBody>
                    <a:bodyPr/>
                    <a:p>
                      <a:pPr>
                        <a:lnSpc>
                          <a:spcPct val="100000"/>
                        </a:lnSpc>
                      </a:pPr>
                      <a:r>
                        <a:rPr b="0" lang="en-IN" sz="1800" spc="-1" strike="noStrike">
                          <a:solidFill>
                            <a:srgbClr val="000000"/>
                          </a:solidFill>
                          <a:uFill>
                            <a:solidFill>
                              <a:srgbClr val="ffffff"/>
                            </a:solidFill>
                          </a:uFill>
                          <a:latin typeface="Calibri"/>
                        </a:rPr>
                        <a:t>r - -</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c>
                  <a:txBody>
                    <a:bodyPr/>
                    <a:p>
                      <a:pPr>
                        <a:lnSpc>
                          <a:spcPct val="100000"/>
                        </a:lnSpc>
                      </a:pPr>
                      <a:r>
                        <a:rPr b="0" lang="en-IN" sz="1800" spc="-1" strike="noStrike">
                          <a:solidFill>
                            <a:srgbClr val="000000"/>
                          </a:solidFill>
                          <a:uFill>
                            <a:solidFill>
                              <a:srgbClr val="ffffff"/>
                            </a:solidFill>
                          </a:uFill>
                          <a:latin typeface="Calibri"/>
                        </a:rPr>
                        <a:t>read only</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r>
              <a:tr h="693000">
                <a:tc>
                  <a:txBody>
                    <a:bodyPr/>
                    <a:p>
                      <a:pPr>
                        <a:lnSpc>
                          <a:spcPct val="100000"/>
                        </a:lnSpc>
                      </a:pPr>
                      <a:r>
                        <a:rPr b="0" lang="en-IN" sz="1800" spc="-1" strike="noStrike">
                          <a:solidFill>
                            <a:srgbClr val="000000"/>
                          </a:solidFill>
                          <a:uFill>
                            <a:solidFill>
                              <a:srgbClr val="ffffff"/>
                            </a:solidFill>
                          </a:uFill>
                          <a:latin typeface="Calibri"/>
                        </a:rPr>
                        <a:t>5</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c>
                  <a:txBody>
                    <a:bodyPr/>
                    <a:p>
                      <a:pPr>
                        <a:lnSpc>
                          <a:spcPct val="100000"/>
                        </a:lnSpc>
                      </a:pPr>
                      <a:r>
                        <a:rPr b="0" lang="en-IN" sz="1800" spc="-1" strike="noStrike">
                          <a:solidFill>
                            <a:srgbClr val="000000"/>
                          </a:solidFill>
                          <a:uFill>
                            <a:solidFill>
                              <a:srgbClr val="ffffff"/>
                            </a:solidFill>
                          </a:uFill>
                          <a:latin typeface="Calibri"/>
                        </a:rPr>
                        <a:t>r – x</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c>
                  <a:txBody>
                    <a:bodyPr/>
                    <a:p>
                      <a:pPr>
                        <a:lnSpc>
                          <a:spcPct val="100000"/>
                        </a:lnSpc>
                      </a:pPr>
                      <a:r>
                        <a:rPr b="0" lang="en-IN" sz="1800" spc="-1" strike="noStrike">
                          <a:solidFill>
                            <a:srgbClr val="000000"/>
                          </a:solidFill>
                          <a:uFill>
                            <a:solidFill>
                              <a:srgbClr val="ffffff"/>
                            </a:solidFill>
                          </a:uFill>
                          <a:latin typeface="Calibri"/>
                        </a:rPr>
                        <a:t>read and execute</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r>
              <a:tr h="693000">
                <a:tc>
                  <a:txBody>
                    <a:bodyPr/>
                    <a:p>
                      <a:pPr>
                        <a:lnSpc>
                          <a:spcPct val="100000"/>
                        </a:lnSpc>
                      </a:pPr>
                      <a:r>
                        <a:rPr b="0" lang="en-IN" sz="1800" spc="-1" strike="noStrike">
                          <a:solidFill>
                            <a:srgbClr val="000000"/>
                          </a:solidFill>
                          <a:uFill>
                            <a:solidFill>
                              <a:srgbClr val="ffffff"/>
                            </a:solidFill>
                          </a:uFill>
                          <a:latin typeface="Calibri"/>
                        </a:rPr>
                        <a:t>6</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c>
                  <a:txBody>
                    <a:bodyPr/>
                    <a:p>
                      <a:pPr>
                        <a:lnSpc>
                          <a:spcPct val="100000"/>
                        </a:lnSpc>
                      </a:pPr>
                      <a:r>
                        <a:rPr b="0" lang="en-IN" sz="1800" spc="-1" strike="noStrike">
                          <a:solidFill>
                            <a:srgbClr val="000000"/>
                          </a:solidFill>
                          <a:uFill>
                            <a:solidFill>
                              <a:srgbClr val="ffffff"/>
                            </a:solidFill>
                          </a:uFill>
                          <a:latin typeface="Calibri"/>
                        </a:rPr>
                        <a:t>r w -</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c>
                  <a:txBody>
                    <a:bodyPr/>
                    <a:p>
                      <a:pPr>
                        <a:lnSpc>
                          <a:spcPct val="100000"/>
                        </a:lnSpc>
                      </a:pPr>
                      <a:r>
                        <a:rPr b="0" lang="en-IN" sz="1800" spc="-1" strike="noStrike">
                          <a:solidFill>
                            <a:srgbClr val="000000"/>
                          </a:solidFill>
                          <a:uFill>
                            <a:solidFill>
                              <a:srgbClr val="ffffff"/>
                            </a:solidFill>
                          </a:uFill>
                          <a:latin typeface="Calibri"/>
                        </a:rPr>
                        <a:t>read and write</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c6e198"/>
                    </a:solidFill>
                  </a:tcPr>
                </a:tc>
              </a:tr>
              <a:tr h="693360">
                <a:tc>
                  <a:txBody>
                    <a:bodyPr/>
                    <a:p>
                      <a:pPr>
                        <a:lnSpc>
                          <a:spcPct val="100000"/>
                        </a:lnSpc>
                      </a:pPr>
                      <a:r>
                        <a:rPr b="0" lang="en-IN" sz="1800" spc="-1" strike="noStrike">
                          <a:solidFill>
                            <a:srgbClr val="000000"/>
                          </a:solidFill>
                          <a:uFill>
                            <a:solidFill>
                              <a:srgbClr val="ffffff"/>
                            </a:solidFill>
                          </a:uFill>
                          <a:latin typeface="Calibri"/>
                        </a:rPr>
                        <a:t>7</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c>
                  <a:txBody>
                    <a:bodyPr/>
                    <a:p>
                      <a:pPr>
                        <a:lnSpc>
                          <a:spcPct val="100000"/>
                        </a:lnSpc>
                      </a:pPr>
                      <a:r>
                        <a:rPr b="0" lang="en-IN" sz="1800" spc="-1" strike="noStrike">
                          <a:solidFill>
                            <a:srgbClr val="000000"/>
                          </a:solidFill>
                          <a:uFill>
                            <a:solidFill>
                              <a:srgbClr val="ffffff"/>
                            </a:solidFill>
                          </a:uFill>
                          <a:latin typeface="Calibri"/>
                        </a:rPr>
                        <a:t>r w x</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c>
                  <a:txBody>
                    <a:bodyPr/>
                    <a:p>
                      <a:pPr>
                        <a:lnSpc>
                          <a:spcPct val="100000"/>
                        </a:lnSpc>
                      </a:pPr>
                      <a:r>
                        <a:rPr b="0" lang="en-IN" sz="1800" spc="-1" strike="noStrike">
                          <a:solidFill>
                            <a:srgbClr val="000000"/>
                          </a:solidFill>
                          <a:uFill>
                            <a:solidFill>
                              <a:srgbClr val="ffffff"/>
                            </a:solidFill>
                          </a:uFill>
                          <a:latin typeface="Calibri"/>
                        </a:rPr>
                        <a:t>read, write and execute</a:t>
                      </a:r>
                      <a:endParaRPr b="0" lang="en-IN" sz="1800" spc="-1" strike="noStrike">
                        <a:solidFill>
                          <a:srgbClr val="000000"/>
                        </a:solidFill>
                        <a:uFill>
                          <a:solidFill>
                            <a:srgbClr val="ffffff"/>
                          </a:solidFill>
                        </a:uFill>
                        <a:latin typeface="Arial"/>
                      </a:endParaRPr>
                    </a:p>
                  </a:txBody>
                  <a:tcPr marL="91440" marR="91440">
                    <a:lnL w="9360">
                      <a:solidFill>
                        <a:srgbClr val="98b855"/>
                      </a:solidFill>
                    </a:lnL>
                    <a:lnR w="9360">
                      <a:solidFill>
                        <a:srgbClr val="98b855"/>
                      </a:solidFill>
                    </a:lnR>
                    <a:lnT w="9360">
                      <a:solidFill>
                        <a:srgbClr val="98b855"/>
                      </a:solidFill>
                    </a:lnT>
                    <a:lnB w="9360">
                      <a:solidFill>
                        <a:srgbClr val="98b855"/>
                      </a:solidFill>
                    </a:lnB>
                    <a:solidFill>
                      <a:srgbClr val="e3fbc2"/>
                    </a:solidFill>
                  </a:tcPr>
                </a:tc>
              </a:tr>
            </a:tbl>
          </a:graphicData>
        </a:graphic>
      </p:graphicFrame>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251640" y="188640"/>
            <a:ext cx="8496720" cy="6336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Using relative permission, we have,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chmod a+rw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Using absolute permission, we have: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chmod 666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chmod 644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chmod 761 xstart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will assign all permissions to the owner, read and write permissions for the group and only execute permission to the others.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53" name="TextShape 2"/>
          <p:cNvSpPr txBox="1"/>
          <p:nvPr/>
        </p:nvSpPr>
        <p:spPr>
          <a:xfrm>
            <a:off x="6553080" y="6356520"/>
            <a:ext cx="2133360" cy="364680"/>
          </a:xfrm>
          <a:prstGeom prst="rect">
            <a:avLst/>
          </a:prstGeom>
          <a:noFill/>
          <a:ln>
            <a:noFill/>
          </a:ln>
        </p:spPr>
        <p:txBody>
          <a:bodyPr anchor="ctr"/>
          <a:p>
            <a:pPr algn="r">
              <a:lnSpc>
                <a:spcPct val="100000"/>
              </a:lnSpc>
            </a:pPr>
            <a:fld id="{6343A511-05B4-465D-94AF-C20EE15F96DC}"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23640" y="188640"/>
            <a:ext cx="8362800" cy="6408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Calibri"/>
              </a:rPr>
              <a:t>The Security Implications: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p:txBody>
      </p:sp>
      <p:sp>
        <p:nvSpPr>
          <p:cNvPr id="155" name="TextShape 2"/>
          <p:cNvSpPr txBox="1"/>
          <p:nvPr/>
        </p:nvSpPr>
        <p:spPr>
          <a:xfrm>
            <a:off x="6553080" y="6356520"/>
            <a:ext cx="2133360" cy="364680"/>
          </a:xfrm>
          <a:prstGeom prst="rect">
            <a:avLst/>
          </a:prstGeom>
          <a:noFill/>
          <a:ln>
            <a:noFill/>
          </a:ln>
        </p:spPr>
        <p:txBody>
          <a:bodyPr anchor="ctr"/>
          <a:p>
            <a:pPr algn="r">
              <a:lnSpc>
                <a:spcPct val="100000"/>
              </a:lnSpc>
            </a:pPr>
            <a:fld id="{0898C319-F250-4CBC-A902-75997CA5667B}"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pic>
        <p:nvPicPr>
          <p:cNvPr id="156" name="Picture 4" descr=""/>
          <p:cNvPicPr/>
          <p:nvPr/>
        </p:nvPicPr>
        <p:blipFill>
          <a:blip r:embed="rId1"/>
          <a:stretch/>
        </p:blipFill>
        <p:spPr>
          <a:xfrm>
            <a:off x="467640" y="908640"/>
            <a:ext cx="7868520" cy="460800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251640" y="188640"/>
            <a:ext cx="8496720" cy="65325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Pattern Matching – The wild-cards: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Listing all filenames beginning with chap.</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most obvious way is to specify all the filenames separately</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ls chap chap01 cha02 chap03 chap04 chapx chapy chapz</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If the filenames are similar as above, we can use the facilities offered by the shell of representing by a single pattern.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chap*</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chap* represents all files beginning with chap.</a:t>
            </a:r>
            <a:endParaRPr b="0" lang="en-US" sz="3200" spc="-1" strike="noStrike">
              <a:solidFill>
                <a:srgbClr val="000000"/>
              </a:solidFill>
              <a:uFill>
                <a:solidFill>
                  <a:srgbClr val="ffffff"/>
                </a:solidFill>
              </a:uFill>
              <a:latin typeface="Calibri"/>
            </a:endParaRPr>
          </a:p>
        </p:txBody>
      </p:sp>
      <p:sp>
        <p:nvSpPr>
          <p:cNvPr id="54" name="TextShape 2"/>
          <p:cNvSpPr txBox="1"/>
          <p:nvPr/>
        </p:nvSpPr>
        <p:spPr>
          <a:xfrm>
            <a:off x="6553080" y="6356520"/>
            <a:ext cx="2133360" cy="364680"/>
          </a:xfrm>
          <a:prstGeom prst="rect">
            <a:avLst/>
          </a:prstGeom>
          <a:noFill/>
          <a:ln>
            <a:noFill/>
          </a:ln>
        </p:spPr>
        <p:txBody>
          <a:bodyPr anchor="ctr"/>
          <a:p>
            <a:pPr algn="r">
              <a:lnSpc>
                <a:spcPct val="100000"/>
              </a:lnSpc>
            </a:pPr>
            <a:fld id="{1CE7126E-EB42-45A4-A61B-0E3B203FB09A}"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We can use chmod Recursively:</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chmod -R a+x shell_scripts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Calibri"/>
              </a:rPr>
              <a:t>Directory Permissions: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It is possible that a file cannot be accessed even though it has read permission, and can be removed even when it is write protected. The default permissions of a directory are,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rwxr-xr-x (755)</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A directory must never be writable by group and others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p:txBody>
      </p:sp>
      <p:sp>
        <p:nvSpPr>
          <p:cNvPr id="158" name="TextShape 2"/>
          <p:cNvSpPr txBox="1"/>
          <p:nvPr/>
        </p:nvSpPr>
        <p:spPr>
          <a:xfrm>
            <a:off x="6553080" y="6356520"/>
            <a:ext cx="2133360" cy="364680"/>
          </a:xfrm>
          <a:prstGeom prst="rect">
            <a:avLst/>
          </a:prstGeom>
          <a:noFill/>
          <a:ln>
            <a:noFill/>
          </a:ln>
        </p:spPr>
        <p:txBody>
          <a:bodyPr anchor="ctr"/>
          <a:p>
            <a:pPr algn="r">
              <a:lnSpc>
                <a:spcPct val="100000"/>
              </a:lnSpc>
            </a:pPr>
            <a:fld id="{76310834-1169-444D-8C88-95F71620D270}"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1" lang="en-US" sz="2600" spc="-1" strike="noStrike">
                <a:solidFill>
                  <a:srgbClr val="000000"/>
                </a:solidFill>
                <a:uFill>
                  <a:solidFill>
                    <a:srgbClr val="ffffff"/>
                  </a:solidFill>
                </a:uFill>
                <a:latin typeface="Calibri"/>
              </a:rPr>
              <a:t>Eg:</a:t>
            </a: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a:lnSpc>
                <a:spcPct val="100000"/>
              </a:lnSpc>
            </a:pPr>
            <a:r>
              <a:rPr b="0" lang="en-US" sz="2600" spc="-1" strike="noStrike">
                <a:solidFill>
                  <a:srgbClr val="000000"/>
                </a:solidFill>
                <a:uFill>
                  <a:solidFill>
                    <a:srgbClr val="ffffff"/>
                  </a:solidFill>
                </a:uFill>
                <a:latin typeface="Calibri"/>
              </a:rPr>
              <a:t>mkdir c_progs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600" spc="-1" strike="noStrike">
                <a:solidFill>
                  <a:srgbClr val="000000"/>
                </a:solidFill>
                <a:uFill>
                  <a:solidFill>
                    <a:srgbClr val="ffffff"/>
                  </a:solidFill>
                </a:uFill>
                <a:latin typeface="Calibri"/>
              </a:rPr>
              <a:t>ls –ld c_progs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600" spc="-1" strike="noStrike">
                <a:solidFill>
                  <a:srgbClr val="000000"/>
                </a:solidFill>
                <a:uFill>
                  <a:solidFill>
                    <a:srgbClr val="ffffff"/>
                  </a:solidFill>
                </a:uFill>
                <a:latin typeface="Calibri"/>
              </a:rPr>
              <a:t>drwxr-xr-x  </a:t>
            </a:r>
            <a:r>
              <a:rPr b="0" lang="en-US" sz="2600" spc="-1" strike="noStrike">
                <a:solidFill>
                  <a:srgbClr val="000000"/>
                </a:solidFill>
                <a:uFill>
                  <a:solidFill>
                    <a:srgbClr val="ffffff"/>
                  </a:solidFill>
                </a:uFill>
                <a:latin typeface="Calibri"/>
              </a:rPr>
              <a:t>	</a:t>
            </a:r>
            <a:r>
              <a:rPr b="0" lang="en-US" sz="2600" spc="-1" strike="noStrike">
                <a:solidFill>
                  <a:srgbClr val="000000"/>
                </a:solidFill>
                <a:uFill>
                  <a:solidFill>
                    <a:srgbClr val="ffffff"/>
                  </a:solidFill>
                </a:uFill>
                <a:latin typeface="Calibri"/>
              </a:rPr>
              <a:t>2  kumar  metal  512  may  9  09:57  c_progs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p:txBody>
      </p:sp>
      <p:sp>
        <p:nvSpPr>
          <p:cNvPr id="160" name="TextShape 2"/>
          <p:cNvSpPr txBox="1"/>
          <p:nvPr/>
        </p:nvSpPr>
        <p:spPr>
          <a:xfrm>
            <a:off x="6553080" y="6356520"/>
            <a:ext cx="2133360" cy="364680"/>
          </a:xfrm>
          <a:prstGeom prst="rect">
            <a:avLst/>
          </a:prstGeom>
          <a:noFill/>
          <a:ln>
            <a:noFill/>
          </a:ln>
        </p:spPr>
        <p:txBody>
          <a:bodyPr anchor="ctr"/>
          <a:p>
            <a:pPr algn="r">
              <a:lnSpc>
                <a:spcPct val="100000"/>
              </a:lnSpc>
            </a:pPr>
            <a:fld id="{39AE82C9-2CE6-4ACE-9DC9-33CB1A76541B}"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23640" y="188640"/>
            <a:ext cx="8362800" cy="6408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Calibri"/>
              </a:rPr>
              <a:t>Changing File Ownership:</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600" spc="-1" strike="noStrike">
                <a:solidFill>
                  <a:srgbClr val="000000"/>
                </a:solidFill>
                <a:uFill>
                  <a:solidFill>
                    <a:srgbClr val="ffffff"/>
                  </a:solidFill>
                </a:uFill>
                <a:latin typeface="Calibri"/>
              </a:rPr>
              <a:t>Eg: </a:t>
            </a:r>
            <a:r>
              <a:rPr b="0" lang="en-US" sz="2600" spc="-1" strike="noStrike">
                <a:solidFill>
                  <a:srgbClr val="000000"/>
                </a:solidFill>
                <a:uFill>
                  <a:solidFill>
                    <a:srgbClr val="ffffff"/>
                  </a:solidFill>
                </a:uFill>
                <a:latin typeface="Calibri"/>
              </a:rPr>
              <a:t>Let kumar be the owner and metal be the group owner. If sharma copies a file of kumar, then sharma will become its owner and he can manipulate the attributes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600" spc="-1" strike="noStrike">
                <a:solidFill>
                  <a:srgbClr val="000000"/>
                </a:solidFill>
                <a:uFill>
                  <a:solidFill>
                    <a:srgbClr val="ffffff"/>
                  </a:solidFill>
                </a:uFill>
                <a:latin typeface="Calibri"/>
              </a:rPr>
              <a:t>chown changing file owner and chgrp changing group owner</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600" spc="-1" strike="noStrike">
                <a:solidFill>
                  <a:srgbClr val="000000"/>
                </a:solidFill>
                <a:uFill>
                  <a:solidFill>
                    <a:srgbClr val="ffffff"/>
                  </a:solidFill>
                </a:uFill>
                <a:latin typeface="Calibri"/>
              </a:rPr>
              <a:t>On BSD, only system administrator can use chown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600" spc="-1" strike="noStrike">
                <a:solidFill>
                  <a:srgbClr val="000000"/>
                </a:solidFill>
                <a:uFill>
                  <a:solidFill>
                    <a:srgbClr val="ffffff"/>
                  </a:solidFill>
                </a:uFill>
                <a:latin typeface="Calibri"/>
              </a:rPr>
              <a:t>On other systems, only the owner can change both</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62" name="TextShape 2"/>
          <p:cNvSpPr txBox="1"/>
          <p:nvPr/>
        </p:nvSpPr>
        <p:spPr>
          <a:xfrm>
            <a:off x="6553080" y="6356520"/>
            <a:ext cx="2133360" cy="364680"/>
          </a:xfrm>
          <a:prstGeom prst="rect">
            <a:avLst/>
          </a:prstGeom>
          <a:noFill/>
          <a:ln>
            <a:noFill/>
          </a:ln>
        </p:spPr>
        <p:txBody>
          <a:bodyPr anchor="ctr"/>
          <a:p>
            <a:pPr algn="r">
              <a:lnSpc>
                <a:spcPct val="100000"/>
              </a:lnSpc>
            </a:pPr>
            <a:fld id="{293F4BA5-B485-48A8-9F9A-E55402D1B55D}"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23640" y="188640"/>
            <a:ext cx="8362800" cy="6408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Calibri"/>
              </a:rPr>
              <a:t>chown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Calibri"/>
              </a:rPr>
              <a:t>Eg: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p:txBody>
      </p:sp>
      <p:sp>
        <p:nvSpPr>
          <p:cNvPr id="164" name="TextShape 2"/>
          <p:cNvSpPr txBox="1"/>
          <p:nvPr/>
        </p:nvSpPr>
        <p:spPr>
          <a:xfrm>
            <a:off x="6553080" y="6356520"/>
            <a:ext cx="2133360" cy="364680"/>
          </a:xfrm>
          <a:prstGeom prst="rect">
            <a:avLst/>
          </a:prstGeom>
          <a:noFill/>
          <a:ln>
            <a:noFill/>
          </a:ln>
        </p:spPr>
        <p:txBody>
          <a:bodyPr anchor="ctr"/>
          <a:p>
            <a:pPr algn="r">
              <a:lnSpc>
                <a:spcPct val="100000"/>
              </a:lnSpc>
            </a:pPr>
            <a:fld id="{E881CC42-7531-4102-A124-AB0CFC51034A}"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pic>
        <p:nvPicPr>
          <p:cNvPr id="165" name="Picture 1" descr=""/>
          <p:cNvPicPr/>
          <p:nvPr/>
        </p:nvPicPr>
        <p:blipFill>
          <a:blip r:embed="rId1"/>
          <a:stretch/>
        </p:blipFill>
        <p:spPr>
          <a:xfrm>
            <a:off x="470160" y="2061000"/>
            <a:ext cx="8069400" cy="288000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23640" y="188640"/>
            <a:ext cx="8362800" cy="6408360"/>
          </a:xfrm>
          <a:prstGeom prst="rect">
            <a:avLst/>
          </a:prstGeom>
          <a:noFill/>
          <a:ln>
            <a:noFill/>
          </a:ln>
        </p:spPr>
        <p:txBody>
          <a:bodyPr/>
          <a:p>
            <a:pPr>
              <a:lnSpc>
                <a:spcPct val="100000"/>
              </a:lnSpc>
            </a:pPr>
            <a:r>
              <a:rPr b="1" lang="en-US" sz="2200" spc="-1" strike="noStrike">
                <a:solidFill>
                  <a:srgbClr val="000000"/>
                </a:solidFill>
                <a:uFill>
                  <a:solidFill>
                    <a:srgbClr val="ffffff"/>
                  </a:solidFill>
                </a:uFill>
                <a:latin typeface="Calibri"/>
              </a:rPr>
              <a:t>Chgrp:</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p:txBody>
      </p:sp>
      <p:sp>
        <p:nvSpPr>
          <p:cNvPr id="167" name="TextShape 2"/>
          <p:cNvSpPr txBox="1"/>
          <p:nvPr/>
        </p:nvSpPr>
        <p:spPr>
          <a:xfrm>
            <a:off x="6553080" y="6356520"/>
            <a:ext cx="2133360" cy="364680"/>
          </a:xfrm>
          <a:prstGeom prst="rect">
            <a:avLst/>
          </a:prstGeom>
          <a:noFill/>
          <a:ln>
            <a:noFill/>
          </a:ln>
        </p:spPr>
        <p:txBody>
          <a:bodyPr anchor="ctr"/>
          <a:p>
            <a:pPr algn="r">
              <a:lnSpc>
                <a:spcPct val="100000"/>
              </a:lnSpc>
            </a:pPr>
            <a:fld id="{1D6A1CF6-C1E0-4900-BB01-5345BA318842}"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pic>
        <p:nvPicPr>
          <p:cNvPr id="168" name="Picture 1" descr=""/>
          <p:cNvPicPr/>
          <p:nvPr/>
        </p:nvPicPr>
        <p:blipFill>
          <a:blip r:embed="rId1"/>
          <a:stretch/>
        </p:blipFill>
        <p:spPr>
          <a:xfrm>
            <a:off x="320040" y="908640"/>
            <a:ext cx="5688360" cy="214272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23640" y="188640"/>
            <a:ext cx="8362800" cy="6408360"/>
          </a:xfrm>
          <a:prstGeom prst="rect">
            <a:avLst/>
          </a:prstGeom>
          <a:noFill/>
          <a:ln>
            <a:noFill/>
          </a:ln>
        </p:spPr>
        <p:txBody>
          <a:bodyPr/>
          <a:p>
            <a:pPr>
              <a:lnSpc>
                <a:spcPct val="100000"/>
              </a:lnSpc>
            </a:pPr>
            <a:r>
              <a:rPr b="1" lang="en-US" sz="3200" spc="-1" strike="noStrike">
                <a:solidFill>
                  <a:srgbClr val="000000"/>
                </a:solidFill>
                <a:uFill>
                  <a:solidFill>
                    <a:srgbClr val="ffffff"/>
                  </a:solidFill>
                </a:uFill>
                <a:latin typeface="Calibri"/>
              </a:rPr>
              <a:t>More File Attributes:</a:t>
            </a: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Calibri"/>
              </a:rPr>
              <a:t>File Systems and inodes: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All attributes of a file except its name and contents are available in a table – inode (index node), accessed by the inode number.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inode contains the following attributes of a file:</a:t>
            </a:r>
            <a:endParaRPr b="0" lang="en-US" sz="32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a) File type</a:t>
            </a:r>
            <a:endParaRPr b="0" lang="en-US" sz="32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b) File permissions</a:t>
            </a:r>
            <a:endParaRPr b="0" lang="en-US" sz="32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c) Number of links</a:t>
            </a:r>
            <a:endParaRPr b="0" lang="en-US" sz="32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d) The UID of the owner</a:t>
            </a:r>
            <a:endParaRPr b="0" lang="en-US" sz="32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e) The GID of the group owner</a:t>
            </a:r>
            <a:endParaRPr b="0" lang="en-US" sz="32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Calibri"/>
              </a:rPr>
              <a:t>f) File size in bytes</a:t>
            </a:r>
            <a:endParaRPr b="0" lang="en-US" sz="3200" spc="-1" strike="noStrike">
              <a:solidFill>
                <a:srgbClr val="000000"/>
              </a:solidFill>
              <a:uFill>
                <a:solidFill>
                  <a:srgbClr val="ffffff"/>
                </a:solidFill>
              </a:uFill>
              <a:latin typeface="Calibri"/>
            </a:endParaRPr>
          </a:p>
          <a:p>
            <a:pPr>
              <a:lnSpc>
                <a:spcPct val="100000"/>
              </a:lnSpc>
            </a:pPr>
            <a:r>
              <a:rPr b="0" lang="en-US" sz="2600" spc="-1" strike="noStrike">
                <a:solidFill>
                  <a:srgbClr val="000000"/>
                </a:solidFill>
                <a:uFill>
                  <a:solidFill>
                    <a:srgbClr val="ffffff"/>
                  </a:solidFill>
                </a:uFill>
                <a:latin typeface="Calibri"/>
              </a:rPr>
              <a:t>g) Date and time of last modification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70" name="TextShape 2"/>
          <p:cNvSpPr txBox="1"/>
          <p:nvPr/>
        </p:nvSpPr>
        <p:spPr>
          <a:xfrm>
            <a:off x="6553080" y="6356520"/>
            <a:ext cx="2133360" cy="364680"/>
          </a:xfrm>
          <a:prstGeom prst="rect">
            <a:avLst/>
          </a:prstGeom>
          <a:noFill/>
          <a:ln>
            <a:noFill/>
          </a:ln>
        </p:spPr>
        <p:txBody>
          <a:bodyPr anchor="ctr"/>
          <a:p>
            <a:pPr algn="r">
              <a:lnSpc>
                <a:spcPct val="100000"/>
              </a:lnSpc>
            </a:pPr>
            <a:fld id="{0586A6B9-BC44-4B8E-AB9D-7F5B19D0FCF8}"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23640" y="188640"/>
            <a:ext cx="8362800" cy="6408360"/>
          </a:xfrm>
          <a:prstGeom prst="rect">
            <a:avLst/>
          </a:prstGeom>
          <a:noFill/>
          <a:ln>
            <a:noFill/>
          </a:ln>
        </p:spPr>
        <p:txBody>
          <a:bodyPr/>
          <a:p>
            <a:pPr>
              <a:lnSpc>
                <a:spcPct val="100000"/>
              </a:lnSpc>
            </a:pPr>
            <a:r>
              <a:rPr b="0" lang="en-US" sz="2000" spc="-1" strike="noStrike">
                <a:solidFill>
                  <a:srgbClr val="000000"/>
                </a:solidFill>
                <a:uFill>
                  <a:solidFill>
                    <a:srgbClr val="ffffff"/>
                  </a:solidFill>
                </a:uFill>
                <a:latin typeface="Calibri"/>
              </a:rPr>
              <a:t>h) Date and time of last access</a:t>
            </a:r>
            <a:endParaRPr b="0" lang="en-US" sz="32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i) Date and time of last change of the inode</a:t>
            </a:r>
            <a:endParaRPr b="0" lang="en-US" sz="32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j) An array of pointers that keep track of all disk blocks used by the file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ls -il tulec05</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9059  -rw-r--r-- 1 kumar  metal  51813 Jan 31 11:15  tulec05</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Calibri"/>
              </a:rPr>
              <a:t>Hard Links: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The link count is displayed in the second column of the listing. This count is normally 1, but the following files have 2 links: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-rwxr-xr--  2  kumar   metal   163   Jull   13 21:36   backup.sh</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-rwxr-xr--  2  kumar   metal   163   Jul   13 21:36   restore.sh</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72" name="TextShape 2"/>
          <p:cNvSpPr txBox="1"/>
          <p:nvPr/>
        </p:nvSpPr>
        <p:spPr>
          <a:xfrm>
            <a:off x="6553080" y="6356520"/>
            <a:ext cx="2133360" cy="364680"/>
          </a:xfrm>
          <a:prstGeom prst="rect">
            <a:avLst/>
          </a:prstGeom>
          <a:noFill/>
          <a:ln>
            <a:noFill/>
          </a:ln>
        </p:spPr>
        <p:txBody>
          <a:bodyPr anchor="ctr"/>
          <a:p>
            <a:pPr algn="r">
              <a:lnSpc>
                <a:spcPct val="100000"/>
              </a:lnSpc>
            </a:pPr>
            <a:fld id="{702C6616-3C81-4132-9618-51C9766920AE}"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Hard links are associating two or more file names with the same inode .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You can create one or more hard links for a single file.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Calibri"/>
              </a:rPr>
              <a:t>ln: Creating Hard Links: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A file is linked with the ln command which takes two filenames as arguments (cp command).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following command links emp.lst with employee:</a:t>
            </a: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ln emp.lst employee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ls -li emp.lst employee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29518 -rwxr-xr-x 2 kumar metal 915 may 4 09:58 emp.lst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29518 -rwxr-xr-x 2 kumar metal 915 may 4 09:58 employee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74" name="TextShape 2"/>
          <p:cNvSpPr txBox="1"/>
          <p:nvPr/>
        </p:nvSpPr>
        <p:spPr>
          <a:xfrm>
            <a:off x="6553080" y="6356520"/>
            <a:ext cx="2133360" cy="364680"/>
          </a:xfrm>
          <a:prstGeom prst="rect">
            <a:avLst/>
          </a:prstGeom>
          <a:noFill/>
          <a:ln>
            <a:noFill/>
          </a:ln>
        </p:spPr>
        <p:txBody>
          <a:bodyPr anchor="ctr"/>
          <a:p>
            <a:pPr algn="r">
              <a:lnSpc>
                <a:spcPct val="100000"/>
              </a:lnSpc>
            </a:pPr>
            <a:fld id="{743954B8-F737-4DAC-85DB-02888DE01146}"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ln employee emp.dat ; ls -l emp*</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29518  -rwxr-xr-x  3  kumar  metal  915 may 4 09:58 emp.dat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29518  -rwxr-xr-x  3  kumar  metal  915 may 4 09:58 emp.lst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29518  -rwxr-xr-x  3  kumar  metal  915 may 4 09:58 employee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Use </a:t>
            </a:r>
            <a:r>
              <a:rPr b="1" lang="en-US" sz="2200" spc="-1" strike="noStrike">
                <a:solidFill>
                  <a:srgbClr val="000000"/>
                </a:solidFill>
                <a:uFill>
                  <a:solidFill>
                    <a:srgbClr val="ffffff"/>
                  </a:solidFill>
                </a:uFill>
                <a:latin typeface="Times New Roman"/>
              </a:rPr>
              <a:t>–f option </a:t>
            </a:r>
            <a:r>
              <a:rPr b="0" lang="en-US" sz="2200" spc="-1" strike="noStrike">
                <a:solidFill>
                  <a:srgbClr val="000000"/>
                </a:solidFill>
                <a:uFill>
                  <a:solidFill>
                    <a:srgbClr val="ffffff"/>
                  </a:solidFill>
                </a:uFill>
                <a:latin typeface="Times New Roman"/>
              </a:rPr>
              <a:t>to force the removal of the existing link before creation of the new one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Times New Roman"/>
              </a:rPr>
              <a:t>Symbolic Links: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Symbolic link doesn’t have the file’s contents, but simply provides the pathname of the file that actually has the contents.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Command to create a Soft link:  ln  -s [original filename] [link name]</a:t>
            </a:r>
            <a:endParaRPr b="0" lang="en-US" sz="3200" spc="-1" strike="noStrike">
              <a:solidFill>
                <a:srgbClr val="000000"/>
              </a:solidFill>
              <a:uFill>
                <a:solidFill>
                  <a:srgbClr val="ffffff"/>
                </a:solidFill>
              </a:uFill>
              <a:latin typeface="Calibri"/>
            </a:endParaRPr>
          </a:p>
        </p:txBody>
      </p:sp>
      <p:sp>
        <p:nvSpPr>
          <p:cNvPr id="176" name="TextShape 2"/>
          <p:cNvSpPr txBox="1"/>
          <p:nvPr/>
        </p:nvSpPr>
        <p:spPr>
          <a:xfrm>
            <a:off x="6553080" y="6356520"/>
            <a:ext cx="2133360" cy="364680"/>
          </a:xfrm>
          <a:prstGeom prst="rect">
            <a:avLst/>
          </a:prstGeom>
          <a:noFill/>
          <a:ln>
            <a:noFill/>
          </a:ln>
        </p:spPr>
        <p:txBody>
          <a:bodyPr anchor="ctr"/>
          <a:p>
            <a:pPr algn="r">
              <a:lnSpc>
                <a:spcPct val="100000"/>
              </a:lnSpc>
            </a:pPr>
            <a:fld id="{E215AAAB-5820-4CB9-943C-7EC8FF75CE24}"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If we change the name of the original file then all the soft links for that file become dangling.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ln -s note note.sym</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ls -li note note.sym</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9948 -rw-r--r--  1  kumar  group  80  feb  16  14:52  note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9952 lrwxrwxrwx 1 kumar group 4 feb16 15:07note.sym -&gt;note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Removing note.sym won’t affect much because we can easily recreate the link. But if we remove note, we would lose the file containing the data.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In that case, note.sym would point to a nonexistent file and become a dangling symbolic link.</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78" name="TextShape 2"/>
          <p:cNvSpPr txBox="1"/>
          <p:nvPr/>
        </p:nvSpPr>
        <p:spPr>
          <a:xfrm>
            <a:off x="6553080" y="6356520"/>
            <a:ext cx="2133360" cy="364680"/>
          </a:xfrm>
          <a:prstGeom prst="rect">
            <a:avLst/>
          </a:prstGeom>
          <a:noFill/>
          <a:ln>
            <a:noFill/>
          </a:ln>
        </p:spPr>
        <p:txBody>
          <a:bodyPr anchor="ctr"/>
          <a:p>
            <a:pPr algn="r">
              <a:lnSpc>
                <a:spcPct val="100000"/>
              </a:lnSpc>
            </a:pPr>
            <a:fld id="{23A64C29-1CB3-4F65-9F4D-B0BD24476A67}"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Pattern Matching – The wildcards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You can substitute the * as a wildcard symbol for any number of</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characters in any filename.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If you type just * after a command, it stands for all files in the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current directory:</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You can mix the * with other characters to form a search pattern:</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ls a*.txt </a:t>
            </a: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 wildcard stands for any single character:</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 </a:t>
            </a:r>
            <a:r>
              <a:rPr b="0" lang="en-US" sz="2200" spc="-1" strike="noStrike">
                <a:solidFill>
                  <a:srgbClr val="000000"/>
                </a:solidFill>
                <a:uFill>
                  <a:solidFill>
                    <a:srgbClr val="ffffff"/>
                  </a:solidFill>
                </a:uFill>
                <a:latin typeface="Times New Roman"/>
              </a:rPr>
              <a:t>cp draft?.doc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p:txBody>
      </p:sp>
      <p:sp>
        <p:nvSpPr>
          <p:cNvPr id="56" name="TextShape 2"/>
          <p:cNvSpPr txBox="1"/>
          <p:nvPr/>
        </p:nvSpPr>
        <p:spPr>
          <a:xfrm>
            <a:off x="6553080" y="6356520"/>
            <a:ext cx="2133360" cy="364680"/>
          </a:xfrm>
          <a:prstGeom prst="rect">
            <a:avLst/>
          </a:prstGeom>
          <a:noFill/>
          <a:ln>
            <a:noFill/>
          </a:ln>
        </p:spPr>
        <p:txBody>
          <a:bodyPr anchor="ctr"/>
          <a:p>
            <a:pPr algn="r">
              <a:lnSpc>
                <a:spcPct val="100000"/>
              </a:lnSpc>
            </a:pPr>
            <a:fld id="{55D40D0E-99A2-43F4-84B9-782846CCAF64}"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Symbolic links can also be used with relative pathnames.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Unlike hard links, they can also span multiple file systems and also link directories.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A symbolic link has an inode number separate from the file that it points to.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Calibri"/>
              </a:rPr>
              <a:t>Difference between Hard links and soft links: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80" name="TextShape 2"/>
          <p:cNvSpPr txBox="1"/>
          <p:nvPr/>
        </p:nvSpPr>
        <p:spPr>
          <a:xfrm>
            <a:off x="6553080" y="6356520"/>
            <a:ext cx="2133360" cy="364680"/>
          </a:xfrm>
          <a:prstGeom prst="rect">
            <a:avLst/>
          </a:prstGeom>
          <a:noFill/>
          <a:ln>
            <a:noFill/>
          </a:ln>
        </p:spPr>
        <p:txBody>
          <a:bodyPr anchor="ctr"/>
          <a:p>
            <a:pPr algn="r">
              <a:lnSpc>
                <a:spcPct val="100000"/>
              </a:lnSpc>
            </a:pPr>
            <a:fld id="{A11A214F-E90A-4A98-85C9-E3ED148C63CC}"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251640" y="188640"/>
            <a:ext cx="8434800" cy="6408360"/>
          </a:xfrm>
          <a:prstGeom prst="rect">
            <a:avLst/>
          </a:prstGeom>
          <a:noFill/>
          <a:ln>
            <a:noFill/>
          </a:ln>
        </p:spPr>
        <p:txBody>
          <a:bodyPr/>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Calibri"/>
              </a:rPr>
              <a:t>The Directory:</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A directory has its own permissions, owners and links.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ls -l -d progs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drwxr-xr-x  2  kumar  metal 320 may 9 09:57 progs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82" name="TextShape 2"/>
          <p:cNvSpPr txBox="1"/>
          <p:nvPr/>
        </p:nvSpPr>
        <p:spPr>
          <a:xfrm>
            <a:off x="6553080" y="6356520"/>
            <a:ext cx="2133360" cy="364680"/>
          </a:xfrm>
          <a:prstGeom prst="rect">
            <a:avLst/>
          </a:prstGeom>
          <a:noFill/>
          <a:ln>
            <a:noFill/>
          </a:ln>
        </p:spPr>
        <p:txBody>
          <a:bodyPr anchor="ctr"/>
          <a:p>
            <a:pPr algn="r">
              <a:lnSpc>
                <a:spcPct val="100000"/>
              </a:lnSpc>
            </a:pPr>
            <a:fld id="{9B3EC88A-633C-4E07-89C4-A3A4652BFB0C}"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pic>
        <p:nvPicPr>
          <p:cNvPr id="183" name="Picture 5" descr=""/>
          <p:cNvPicPr/>
          <p:nvPr/>
        </p:nvPicPr>
        <p:blipFill>
          <a:blip r:embed="rId1"/>
          <a:stretch/>
        </p:blipFill>
        <p:spPr>
          <a:xfrm>
            <a:off x="251640" y="332640"/>
            <a:ext cx="4400280" cy="3352680"/>
          </a:xfrm>
          <a:prstGeom prst="rect">
            <a:avLst/>
          </a:prstGeom>
          <a:ln>
            <a:noFill/>
          </a:ln>
        </p:spPr>
      </p:pic>
      <p:pic>
        <p:nvPicPr>
          <p:cNvPr id="184" name="Picture 6" descr=""/>
          <p:cNvPicPr/>
          <p:nvPr/>
        </p:nvPicPr>
        <p:blipFill>
          <a:blip r:embed="rId2"/>
          <a:stretch/>
        </p:blipFill>
        <p:spPr>
          <a:xfrm>
            <a:off x="4572000" y="316440"/>
            <a:ext cx="4176000" cy="3352680"/>
          </a:xfrm>
          <a:prstGeom prst="rect">
            <a:avLst/>
          </a:prstGeom>
          <a:ln>
            <a:noFill/>
          </a:ln>
        </p:spPr>
      </p:pic>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23640" y="188640"/>
            <a:ext cx="8362800" cy="6408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Calibri"/>
              </a:rPr>
              <a:t>Read permission: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ls reads the directory to display filenames, if a directory’s read permission is removed, ls wont work.</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Eg: </a:t>
            </a:r>
            <a:r>
              <a:rPr b="0" lang="en-US" sz="2200" spc="-1" strike="noStrike">
                <a:solidFill>
                  <a:srgbClr val="000000"/>
                </a:solidFill>
                <a:uFill>
                  <a:solidFill>
                    <a:srgbClr val="ffffff"/>
                  </a:solidFill>
                </a:uFill>
                <a:latin typeface="Calibri"/>
              </a:rPr>
              <a:t>Consider removing the read permission first from the directory progs: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ls -ld progs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drwxr-xr-x  2  kumar  metal 128 jun 18 22:41 progs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chmod -r progs ; ls progs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progs: permission denied</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86" name="TextShape 2"/>
          <p:cNvSpPr txBox="1"/>
          <p:nvPr/>
        </p:nvSpPr>
        <p:spPr>
          <a:xfrm>
            <a:off x="6553080" y="6356520"/>
            <a:ext cx="2133360" cy="364680"/>
          </a:xfrm>
          <a:prstGeom prst="rect">
            <a:avLst/>
          </a:prstGeom>
          <a:noFill/>
          <a:ln>
            <a:noFill/>
          </a:ln>
        </p:spPr>
        <p:txBody>
          <a:bodyPr anchor="ctr"/>
          <a:p>
            <a:pPr algn="r">
              <a:lnSpc>
                <a:spcPct val="100000"/>
              </a:lnSpc>
            </a:pPr>
            <a:fld id="{8C560DF8-4118-4CFA-BE32-A3C8BCF59FA1}"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23640" y="188640"/>
            <a:ext cx="8362800" cy="6408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Calibri"/>
              </a:rPr>
              <a:t>Write permission: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Write permission for a directory implies that you are permitted to create or remove files in it.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To try that out, restore the read permission and remove the write permission from the directory before you try to copy a file to it.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Eg: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88" name="TextShape 2"/>
          <p:cNvSpPr txBox="1"/>
          <p:nvPr/>
        </p:nvSpPr>
        <p:spPr>
          <a:xfrm>
            <a:off x="6553080" y="6356520"/>
            <a:ext cx="2133360" cy="364680"/>
          </a:xfrm>
          <a:prstGeom prst="rect">
            <a:avLst/>
          </a:prstGeom>
          <a:noFill/>
          <a:ln>
            <a:noFill/>
          </a:ln>
        </p:spPr>
        <p:txBody>
          <a:bodyPr anchor="ctr"/>
          <a:p>
            <a:pPr algn="r">
              <a:lnSpc>
                <a:spcPct val="100000"/>
              </a:lnSpc>
            </a:pPr>
            <a:fld id="{4C29B6AB-83FB-4393-AA41-9BECC7C41D4C}"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pic>
        <p:nvPicPr>
          <p:cNvPr id="189" name="Picture 1" descr=""/>
          <p:cNvPicPr/>
          <p:nvPr/>
        </p:nvPicPr>
        <p:blipFill>
          <a:blip r:embed="rId1"/>
          <a:stretch/>
        </p:blipFill>
        <p:spPr>
          <a:xfrm>
            <a:off x="323640" y="4077000"/>
            <a:ext cx="6013440" cy="2024280"/>
          </a:xfrm>
          <a:prstGeom prst="rect">
            <a:avLst/>
          </a:prstGeom>
          <a:ln>
            <a:noFill/>
          </a:ln>
        </p:spPr>
      </p:pic>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The write permission for a directory determines whether we can create or remove files in it because these actions modify the directory</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Whether we can modify a file depends on whether the file itself has write permission. Changing a file doesn't modify its directory entry</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Calibri"/>
              </a:rPr>
              <a:t>Execute permission: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If a single directory in the pathname doesn’t have execute permission, then it can’t be searched for the name of the next directory.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A directory has to be searched for the next directory, so the cd command won’t work if the search permission for the directory is turned off.</a:t>
            </a:r>
            <a:endParaRPr b="0" lang="en-US" sz="3200" spc="-1" strike="noStrike">
              <a:solidFill>
                <a:srgbClr val="000000"/>
              </a:solidFill>
              <a:uFill>
                <a:solidFill>
                  <a:srgbClr val="ffffff"/>
                </a:solidFill>
              </a:uFill>
              <a:latin typeface="Calibri"/>
            </a:endParaRPr>
          </a:p>
        </p:txBody>
      </p:sp>
      <p:sp>
        <p:nvSpPr>
          <p:cNvPr id="191" name="TextShape 2"/>
          <p:cNvSpPr txBox="1"/>
          <p:nvPr/>
        </p:nvSpPr>
        <p:spPr>
          <a:xfrm>
            <a:off x="6553080" y="6356520"/>
            <a:ext cx="2133360" cy="364680"/>
          </a:xfrm>
          <a:prstGeom prst="rect">
            <a:avLst/>
          </a:prstGeom>
          <a:noFill/>
          <a:ln>
            <a:noFill/>
          </a:ln>
        </p:spPr>
        <p:txBody>
          <a:bodyPr anchor="ctr"/>
          <a:p>
            <a:pPr algn="r">
              <a:lnSpc>
                <a:spcPct val="100000"/>
              </a:lnSpc>
            </a:pPr>
            <a:fld id="{E144E75C-57D7-4A6F-9DDC-4F5DBDA5C1BE}"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Eg:</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Calibri"/>
              </a:rPr>
              <a:t>umask: DEFAULT FILE AND DIRECTORY PERMISSIONS: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The UNIX system has the following default permissions for all files and directories: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rw-rw-rw- (octal 666) for regular files</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rwxrwxrwx (octal 777) for directories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93" name="TextShape 2"/>
          <p:cNvSpPr txBox="1"/>
          <p:nvPr/>
        </p:nvSpPr>
        <p:spPr>
          <a:xfrm>
            <a:off x="6553080" y="6356520"/>
            <a:ext cx="2133360" cy="364680"/>
          </a:xfrm>
          <a:prstGeom prst="rect">
            <a:avLst/>
          </a:prstGeom>
          <a:noFill/>
          <a:ln>
            <a:noFill/>
          </a:ln>
        </p:spPr>
        <p:txBody>
          <a:bodyPr anchor="ctr"/>
          <a:p>
            <a:pPr algn="r">
              <a:lnSpc>
                <a:spcPct val="100000"/>
              </a:lnSpc>
            </a:pPr>
            <a:fld id="{F4D4A36A-0F5A-4C98-916A-FD1289626B82}"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pic>
        <p:nvPicPr>
          <p:cNvPr id="194" name="Picture 1" descr=""/>
          <p:cNvPicPr/>
          <p:nvPr/>
        </p:nvPicPr>
        <p:blipFill>
          <a:blip r:embed="rId1"/>
          <a:stretch/>
        </p:blipFill>
        <p:spPr>
          <a:xfrm>
            <a:off x="323640" y="908640"/>
            <a:ext cx="6048360" cy="2170440"/>
          </a:xfrm>
          <a:prstGeom prst="rect">
            <a:avLst/>
          </a:prstGeom>
          <a:ln>
            <a:noFill/>
          </a:ln>
        </p:spPr>
      </p:pic>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The default is transformed by subtracting the user mask from it to remove one or more permissions.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We can evaluate the current value of the mask by using umask without arguments: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umask</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022</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This becomes 644 (666-022) for ordinary files and 755 (777-022) for directories umask 000.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1" lang="en-US" sz="2200" spc="-1" strike="noStrike">
                <a:solidFill>
                  <a:srgbClr val="000000"/>
                </a:solidFill>
                <a:uFill>
                  <a:solidFill>
                    <a:srgbClr val="ffffff"/>
                  </a:solidFill>
                </a:uFill>
                <a:latin typeface="Calibri"/>
              </a:rPr>
              <a:t>Modification and Access Times: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A UNIX file has three time stamps associated with it. Among them, two are: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Time of last file modification</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ls -l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Time of last access</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ls –lu</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196" name="TextShape 2"/>
          <p:cNvSpPr txBox="1"/>
          <p:nvPr/>
        </p:nvSpPr>
        <p:spPr>
          <a:xfrm>
            <a:off x="6553080" y="6356520"/>
            <a:ext cx="2133360" cy="364680"/>
          </a:xfrm>
          <a:prstGeom prst="rect">
            <a:avLst/>
          </a:prstGeom>
          <a:noFill/>
          <a:ln>
            <a:noFill/>
          </a:ln>
        </p:spPr>
        <p:txBody>
          <a:bodyPr anchor="ctr"/>
          <a:p>
            <a:pPr algn="r">
              <a:lnSpc>
                <a:spcPct val="100000"/>
              </a:lnSpc>
            </a:pPr>
            <a:fld id="{1AC75002-9573-437D-8291-7BF30277E706}"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23640" y="188640"/>
            <a:ext cx="8362800" cy="6408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Calibri"/>
              </a:rPr>
              <a:t>Touch Command: changing the time stamps: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To set the modification and access times to predefined values.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Syntax: </a:t>
            </a:r>
            <a:r>
              <a:rPr b="0" lang="en-US" sz="2200" spc="-1" strike="noStrike">
                <a:solidFill>
                  <a:srgbClr val="000000"/>
                </a:solidFill>
                <a:uFill>
                  <a:solidFill>
                    <a:srgbClr val="ffffff"/>
                  </a:solidFill>
                </a:uFill>
                <a:latin typeface="Calibri"/>
              </a:rPr>
              <a:t>touch options expression filename(s)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Eg:</a:t>
            </a:r>
            <a:r>
              <a:rPr b="0" lang="en-US" sz="2200" spc="-1" strike="noStrike">
                <a:solidFill>
                  <a:srgbClr val="000000"/>
                </a:solidFill>
                <a:uFill>
                  <a:solidFill>
                    <a:srgbClr val="ffffff"/>
                  </a:solidFill>
                </a:uFill>
                <a:latin typeface="Calibri"/>
              </a:rPr>
              <a:t> touch emp.lst (without options and expression)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 </a:t>
            </a:r>
            <a:r>
              <a:rPr b="0" lang="en-US" sz="2200" spc="-1" strike="noStrike">
                <a:solidFill>
                  <a:srgbClr val="000000"/>
                </a:solidFill>
                <a:uFill>
                  <a:solidFill>
                    <a:srgbClr val="ffffff"/>
                  </a:solidFill>
                </a:uFill>
                <a:latin typeface="Calibri"/>
              </a:rPr>
              <a:t>touch command (without options but with expression) can be used. The expression consists of MMDDhhmm (month, day, hour and minute).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touch 03161430 emp.lst ; ls -l emp.lst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-rw-r--r-- 1 kumar metal 870 mar 16 14:30 emp.lst</a:t>
            </a:r>
            <a:endParaRPr b="0" lang="en-US" sz="3200" spc="-1" strike="noStrike">
              <a:solidFill>
                <a:srgbClr val="000000"/>
              </a:solidFill>
              <a:uFill>
                <a:solidFill>
                  <a:srgbClr val="ffffff"/>
                </a:solidFill>
              </a:uFill>
              <a:latin typeface="Calibri"/>
            </a:endParaRPr>
          </a:p>
        </p:txBody>
      </p:sp>
      <p:sp>
        <p:nvSpPr>
          <p:cNvPr id="198" name="TextShape 2"/>
          <p:cNvSpPr txBox="1"/>
          <p:nvPr/>
        </p:nvSpPr>
        <p:spPr>
          <a:xfrm>
            <a:off x="6553080" y="6356520"/>
            <a:ext cx="2133360" cy="364680"/>
          </a:xfrm>
          <a:prstGeom prst="rect">
            <a:avLst/>
          </a:prstGeom>
          <a:noFill/>
          <a:ln>
            <a:noFill/>
          </a:ln>
        </p:spPr>
        <p:txBody>
          <a:bodyPr anchor="ctr"/>
          <a:p>
            <a:pPr algn="r">
              <a:lnSpc>
                <a:spcPct val="100000"/>
              </a:lnSpc>
            </a:pPr>
            <a:fld id="{A0F1E547-356C-4C67-B579-E1D04871654B}"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23640" y="188640"/>
            <a:ext cx="8362800" cy="6408360"/>
          </a:xfrm>
          <a:prstGeom prst="rect">
            <a:avLst/>
          </a:prstGeom>
          <a:noFill/>
          <a:ln>
            <a:noFill/>
          </a:ln>
        </p:spPr>
        <p:txBody>
          <a:bodyPr/>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ls -lu emp.lst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-rw-r--r-- 1 kumar metal 870 mar 16 14:30 emp.lst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Eg: </a:t>
            </a:r>
            <a:r>
              <a:rPr b="0" lang="en-US" sz="2200" spc="-1" strike="noStrike">
                <a:solidFill>
                  <a:srgbClr val="000000"/>
                </a:solidFill>
                <a:uFill>
                  <a:solidFill>
                    <a:srgbClr val="ffffff"/>
                  </a:solidFill>
                </a:uFill>
                <a:latin typeface="Calibri"/>
              </a:rPr>
              <a:t>touch -m 02281030 emp.lst ; ls -l emp.lst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-rw-r--r-- 1 kumar metal 870 feb 28 10:30 emp.lst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touch -a 01261650 emp.lst ; ls -lu emp.lst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-rw-r--r-- 1 kumar metal 870 jan 26 16:50 emp.lst</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Calibri"/>
              </a:rPr>
              <a:t> </a:t>
            </a:r>
            <a:endParaRPr b="0" lang="en-US" sz="3200" spc="-1" strike="noStrike">
              <a:solidFill>
                <a:srgbClr val="000000"/>
              </a:solidFill>
              <a:uFill>
                <a:solidFill>
                  <a:srgbClr val="ffffff"/>
                </a:solidFill>
              </a:uFill>
              <a:latin typeface="Calibri"/>
            </a:endParaRPr>
          </a:p>
          <a:p>
            <a:pPr>
              <a:lnSpc>
                <a:spcPct val="100000"/>
              </a:lnSpc>
            </a:pPr>
            <a:r>
              <a:rPr b="1" lang="en-US" sz="2600" spc="-1" strike="noStrike">
                <a:solidFill>
                  <a:srgbClr val="000000"/>
                </a:solidFill>
                <a:uFill>
                  <a:solidFill>
                    <a:srgbClr val="ffffff"/>
                  </a:solidFill>
                </a:uFill>
                <a:latin typeface="Calibri"/>
              </a:rPr>
              <a:t>find : locating files: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Calibri"/>
              </a:rPr>
              <a:t>Syntax: </a:t>
            </a:r>
            <a:r>
              <a:rPr b="0" lang="en-US" sz="2200" spc="-1" strike="noStrike">
                <a:solidFill>
                  <a:srgbClr val="000000"/>
                </a:solidFill>
                <a:uFill>
                  <a:solidFill>
                    <a:srgbClr val="ffffff"/>
                  </a:solidFill>
                </a:uFill>
                <a:latin typeface="Calibri"/>
              </a:rPr>
              <a:t>find    path_list     selecton_criteria     action</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gn="just">
              <a:lnSpc>
                <a:spcPct val="100000"/>
              </a:lnSpc>
              <a:buClr>
                <a:srgbClr val="000000"/>
              </a:buClr>
              <a:buFont typeface="Arial"/>
              <a:buChar char="•"/>
            </a:pPr>
            <a:r>
              <a:rPr b="0" lang="en-US" sz="2200" spc="-1" strike="noStrike">
                <a:solidFill>
                  <a:srgbClr val="000000"/>
                </a:solidFill>
                <a:uFill>
                  <a:solidFill>
                    <a:srgbClr val="ffffff"/>
                  </a:solidFill>
                </a:uFill>
                <a:latin typeface="Calibri"/>
              </a:rPr>
              <a:t>The path_list comprises one or more subdirectories separated by white space. There can also be a host of selection_criteria that you use to match a file, and multiple actions to dispose of the file. </a:t>
            </a:r>
            <a:endParaRPr b="0" lang="en-US" sz="3200" spc="-1" strike="noStrike">
              <a:solidFill>
                <a:srgbClr val="000000"/>
              </a:solidFill>
              <a:uFill>
                <a:solidFill>
                  <a:srgbClr val="ffffff"/>
                </a:solidFill>
              </a:uFill>
              <a:latin typeface="Calibri"/>
            </a:endParaRPr>
          </a:p>
        </p:txBody>
      </p:sp>
      <p:sp>
        <p:nvSpPr>
          <p:cNvPr id="200" name="TextShape 2"/>
          <p:cNvSpPr txBox="1"/>
          <p:nvPr/>
        </p:nvSpPr>
        <p:spPr>
          <a:xfrm>
            <a:off x="6553080" y="6356520"/>
            <a:ext cx="2133360" cy="364680"/>
          </a:xfrm>
          <a:prstGeom prst="rect">
            <a:avLst/>
          </a:prstGeom>
          <a:noFill/>
          <a:ln>
            <a:noFill/>
          </a:ln>
        </p:spPr>
        <p:txBody>
          <a:bodyPr anchor="ctr"/>
          <a:p>
            <a:pPr algn="r">
              <a:lnSpc>
                <a:spcPct val="100000"/>
              </a:lnSpc>
            </a:pPr>
            <a:fld id="{9EBC4685-E700-479B-B65C-071CC12097D9}"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67640" y="2565000"/>
            <a:ext cx="8229240" cy="1142640"/>
          </a:xfrm>
          <a:prstGeom prst="rect">
            <a:avLst/>
          </a:prstGeom>
          <a:noFill/>
          <a:ln>
            <a:noFill/>
          </a:ln>
        </p:spPr>
        <p:txBody>
          <a:bodyPr anchor="ctr"/>
          <a:p>
            <a:pPr algn="ctr">
              <a:lnSpc>
                <a:spcPct val="100000"/>
              </a:lnSpc>
            </a:pPr>
            <a:r>
              <a:rPr b="1" lang="en-US" sz="6600" spc="-1" strike="noStrike">
                <a:solidFill>
                  <a:srgbClr val="000000"/>
                </a:solidFill>
                <a:uFill>
                  <a:solidFill>
                    <a:srgbClr val="ffffff"/>
                  </a:solidFill>
                </a:uFill>
                <a:latin typeface="Times New Roman"/>
              </a:rPr>
              <a:t>Thank You</a:t>
            </a:r>
            <a:endParaRPr b="0" lang="en-US" sz="1800" spc="-1" strike="noStrike">
              <a:solidFill>
                <a:srgbClr val="000000"/>
              </a:solidFill>
              <a:uFill>
                <a:solidFill>
                  <a:srgbClr val="ffffff"/>
                </a:solidFill>
              </a:uFill>
              <a:latin typeface="Calibri"/>
            </a:endParaRPr>
          </a:p>
        </p:txBody>
      </p:sp>
      <p:sp>
        <p:nvSpPr>
          <p:cNvPr id="202" name="TextShape 2"/>
          <p:cNvSpPr txBox="1"/>
          <p:nvPr/>
        </p:nvSpPr>
        <p:spPr>
          <a:xfrm>
            <a:off x="6553080" y="6356520"/>
            <a:ext cx="2133360" cy="364680"/>
          </a:xfrm>
          <a:prstGeom prst="rect">
            <a:avLst/>
          </a:prstGeom>
          <a:noFill/>
          <a:ln>
            <a:noFill/>
          </a:ln>
        </p:spPr>
        <p:txBody>
          <a:bodyPr anchor="ctr"/>
          <a:p>
            <a:pPr algn="r">
              <a:lnSpc>
                <a:spcPct val="100000"/>
              </a:lnSpc>
            </a:pPr>
            <a:fld id="{BF8A04EA-C1A9-495D-BAB9-3392341769CD}"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The Shell’s Wild-cards: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
        <p:nvSpPr>
          <p:cNvPr id="58" name="TextShape 2"/>
          <p:cNvSpPr txBox="1"/>
          <p:nvPr/>
        </p:nvSpPr>
        <p:spPr>
          <a:xfrm>
            <a:off x="6553080" y="6356520"/>
            <a:ext cx="2133360" cy="364680"/>
          </a:xfrm>
          <a:prstGeom prst="rect">
            <a:avLst/>
          </a:prstGeom>
          <a:noFill/>
          <a:ln>
            <a:noFill/>
          </a:ln>
        </p:spPr>
        <p:txBody>
          <a:bodyPr anchor="ctr"/>
          <a:p>
            <a:pPr algn="r">
              <a:lnSpc>
                <a:spcPct val="100000"/>
              </a:lnSpc>
            </a:pPr>
            <a:fld id="{4A188AB6-1BC8-4838-BB8D-12B00946C547}"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graphicFrame>
        <p:nvGraphicFramePr>
          <p:cNvPr id="59" name="Table 3"/>
          <p:cNvGraphicFramePr/>
          <p:nvPr/>
        </p:nvGraphicFramePr>
        <p:xfrm>
          <a:off x="539640" y="1052640"/>
          <a:ext cx="8146800" cy="4248000"/>
        </p:xfrm>
        <a:graphic>
          <a:graphicData uri="http://schemas.openxmlformats.org/drawingml/2006/table">
            <a:tbl>
              <a:tblPr/>
              <a:tblGrid>
                <a:gridCol w="1446840"/>
                <a:gridCol w="6699960"/>
              </a:tblGrid>
              <a:tr h="659880">
                <a:tc>
                  <a:txBody>
                    <a:bodyPr lIns="68400" rIns="68400" tIns="0" bIns="0"/>
                    <a:p>
                      <a:pPr>
                        <a:lnSpc>
                          <a:spcPct val="115000"/>
                        </a:lnSpc>
                      </a:pPr>
                      <a:r>
                        <a:rPr b="1" lang="en-IN" sz="1900" spc="-1" strike="noStrike">
                          <a:solidFill>
                            <a:srgbClr val="ffffff"/>
                          </a:solidFill>
                          <a:uFill>
                            <a:solidFill>
                              <a:srgbClr val="ffffff"/>
                            </a:solidFill>
                          </a:uFill>
                          <a:latin typeface="Calibri"/>
                        </a:rPr>
                        <a:t>Wild-Card</a:t>
                      </a:r>
                      <a:endParaRPr b="0" lang="en-IN" sz="1800" spc="-1" strike="noStrike">
                        <a:solidFill>
                          <a:srgbClr val="000000"/>
                        </a:solidFill>
                        <a:uFill>
                          <a:solidFill>
                            <a:srgbClr val="ffffff"/>
                          </a:solidFill>
                        </a:uFill>
                        <a:latin typeface="Arial"/>
                      </a:endParaRPr>
                    </a:p>
                  </a:txBody>
                  <a:tcPr marL="68400" marR="68400">
                    <a:lnL w="9360">
                      <a:solidFill>
                        <a:srgbClr val="98b855"/>
                      </a:solidFill>
                    </a:lnL>
                    <a:lnR w="25200">
                      <a:solidFill>
                        <a:srgbClr val="9bbb59"/>
                      </a:solidFill>
                    </a:lnR>
                    <a:lnT w="9360">
                      <a:solidFill>
                        <a:srgbClr val="98b855"/>
                      </a:solidFill>
                    </a:lnT>
                    <a:lnB w="9360">
                      <a:solidFill>
                        <a:srgbClr val="98b855"/>
                      </a:solidFill>
                    </a:lnB>
                    <a:solidFill>
                      <a:srgbClr val="9bbb59"/>
                    </a:solidFill>
                  </a:tcPr>
                </a:tc>
                <a:tc>
                  <a:txBody>
                    <a:bodyPr lIns="68400" rIns="68400" tIns="0" bIns="0"/>
                    <a:p>
                      <a:pPr>
                        <a:lnSpc>
                          <a:spcPct val="115000"/>
                        </a:lnSpc>
                      </a:pPr>
                      <a:r>
                        <a:rPr b="1" lang="en-IN" sz="1900" spc="-1" strike="noStrike">
                          <a:solidFill>
                            <a:srgbClr val="ffffff"/>
                          </a:solidFill>
                          <a:uFill>
                            <a:solidFill>
                              <a:srgbClr val="ffffff"/>
                            </a:solidFill>
                          </a:uFill>
                          <a:latin typeface="Calibri"/>
                        </a:rPr>
                        <a:t>Matches</a:t>
                      </a:r>
                      <a:endParaRPr b="0" lang="en-IN" sz="1800" spc="-1" strike="noStrike">
                        <a:solidFill>
                          <a:srgbClr val="000000"/>
                        </a:solidFill>
                        <a:uFill>
                          <a:solidFill>
                            <a:srgbClr val="ffffff"/>
                          </a:solidFill>
                        </a:uFill>
                        <a:latin typeface="Arial"/>
                      </a:endParaRPr>
                    </a:p>
                  </a:txBody>
                  <a:tcPr marL="68400" marR="68400">
                    <a:lnL w="25200">
                      <a:solidFill>
                        <a:srgbClr val="9bbb59"/>
                      </a:solidFill>
                    </a:lnL>
                    <a:lnR w="9360">
                      <a:solidFill>
                        <a:srgbClr val="98b855"/>
                      </a:solidFill>
                    </a:lnR>
                    <a:lnT w="9360">
                      <a:solidFill>
                        <a:srgbClr val="98b855"/>
                      </a:solidFill>
                    </a:lnT>
                    <a:lnB w="9360">
                      <a:solidFill>
                        <a:srgbClr val="98b855"/>
                      </a:solidFill>
                    </a:lnB>
                    <a:solidFill>
                      <a:srgbClr val="9bbb59"/>
                    </a:solidFill>
                  </a:tcPr>
                </a:tc>
              </a:tr>
              <a:tr h="316080">
                <a:tc>
                  <a:txBody>
                    <a:bodyPr lIns="68400" rIns="68400" tIns="0" bIns="0"/>
                    <a:p>
                      <a:pPr>
                        <a:lnSpc>
                          <a:spcPct val="115000"/>
                        </a:lnSpc>
                      </a:pPr>
                      <a:r>
                        <a:rPr b="1" lang="en-IN" sz="1900" spc="-1" strike="noStrike">
                          <a:solidFill>
                            <a:srgbClr val="000000"/>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txBody>
                  <a:tcPr marL="68400" marR="68400">
                    <a:lnL w="9360">
                      <a:solidFill>
                        <a:srgbClr val="98b855"/>
                      </a:solidFill>
                    </a:lnL>
                    <a:lnR w="25200">
                      <a:solidFill>
                        <a:srgbClr val="9bbb59"/>
                      </a:solidFill>
                    </a:lnR>
                    <a:lnT w="9360">
                      <a:solidFill>
                        <a:srgbClr val="98b855"/>
                      </a:solidFill>
                    </a:lnT>
                    <a:lnB w="9360">
                      <a:solidFill>
                        <a:srgbClr val="98b855"/>
                      </a:solidFill>
                    </a:lnB>
                    <a:solidFill>
                      <a:srgbClr val="e3fbc2"/>
                    </a:solidFill>
                  </a:tcPr>
                </a:tc>
                <a:tc>
                  <a:txBody>
                    <a:bodyPr lIns="68400" rIns="68400" tIns="0" bIns="0"/>
                    <a:p>
                      <a:pPr>
                        <a:lnSpc>
                          <a:spcPct val="115000"/>
                        </a:lnSpc>
                      </a:pPr>
                      <a:r>
                        <a:rPr b="0" lang="en-IN" sz="1900" spc="-1" strike="noStrike">
                          <a:solidFill>
                            <a:srgbClr val="000000"/>
                          </a:solidFill>
                          <a:uFill>
                            <a:solidFill>
                              <a:srgbClr val="ffffff"/>
                            </a:solidFill>
                          </a:uFill>
                          <a:latin typeface="Calibri"/>
                        </a:rPr>
                        <a:t>Any number of characters including none</a:t>
                      </a:r>
                      <a:endParaRPr b="0" lang="en-IN" sz="1800" spc="-1" strike="noStrike">
                        <a:solidFill>
                          <a:srgbClr val="000000"/>
                        </a:solidFill>
                        <a:uFill>
                          <a:solidFill>
                            <a:srgbClr val="ffffff"/>
                          </a:solidFill>
                        </a:uFill>
                        <a:latin typeface="Arial"/>
                      </a:endParaRPr>
                    </a:p>
                  </a:txBody>
                  <a:tcPr marL="68400" marR="68400">
                    <a:lnL w="25200">
                      <a:solidFill>
                        <a:srgbClr val="9bbb59"/>
                      </a:solidFill>
                    </a:lnL>
                    <a:lnR w="9360">
                      <a:solidFill>
                        <a:srgbClr val="98b855"/>
                      </a:solidFill>
                    </a:lnR>
                    <a:lnT w="9360">
                      <a:solidFill>
                        <a:srgbClr val="98b855"/>
                      </a:solidFill>
                    </a:lnT>
                    <a:lnB w="9360">
                      <a:solidFill>
                        <a:srgbClr val="98b855"/>
                      </a:solidFill>
                    </a:lnB>
                    <a:solidFill>
                      <a:srgbClr val="e3fbc2"/>
                    </a:solidFill>
                  </a:tcPr>
                </a:tc>
              </a:tr>
              <a:tr h="316080">
                <a:tc>
                  <a:txBody>
                    <a:bodyPr lIns="68400" rIns="68400" tIns="0" bIns="0"/>
                    <a:p>
                      <a:pPr>
                        <a:lnSpc>
                          <a:spcPct val="115000"/>
                        </a:lnSpc>
                      </a:pPr>
                      <a:r>
                        <a:rPr b="1" lang="en-IN" sz="1900" spc="-1" strike="noStrike">
                          <a:solidFill>
                            <a:srgbClr val="000000"/>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a:txBody>
                  <a:tcPr marL="68400" marR="68400">
                    <a:lnL w="9360">
                      <a:solidFill>
                        <a:srgbClr val="98b855"/>
                      </a:solidFill>
                    </a:lnL>
                    <a:lnR w="25200">
                      <a:solidFill>
                        <a:srgbClr val="9bbb59"/>
                      </a:solidFill>
                    </a:lnR>
                    <a:lnT w="9360">
                      <a:solidFill>
                        <a:srgbClr val="98b855"/>
                      </a:solidFill>
                    </a:lnT>
                    <a:lnB w="9360">
                      <a:solidFill>
                        <a:srgbClr val="98b855"/>
                      </a:solidFill>
                    </a:lnB>
                    <a:solidFill>
                      <a:srgbClr val="e3fbc2"/>
                    </a:solidFill>
                  </a:tcPr>
                </a:tc>
                <a:tc>
                  <a:txBody>
                    <a:bodyPr lIns="68400" rIns="68400" tIns="0" bIns="0"/>
                    <a:p>
                      <a:pPr>
                        <a:lnSpc>
                          <a:spcPct val="115000"/>
                        </a:lnSpc>
                      </a:pPr>
                      <a:r>
                        <a:rPr b="0" lang="en-IN" sz="1900" spc="-1" strike="noStrike">
                          <a:solidFill>
                            <a:srgbClr val="000000"/>
                          </a:solidFill>
                          <a:uFill>
                            <a:solidFill>
                              <a:srgbClr val="ffffff"/>
                            </a:solidFill>
                          </a:uFill>
                          <a:latin typeface="Calibri"/>
                        </a:rPr>
                        <a:t>A single character</a:t>
                      </a:r>
                      <a:endParaRPr b="0" lang="en-IN" sz="1800" spc="-1" strike="noStrike">
                        <a:solidFill>
                          <a:srgbClr val="000000"/>
                        </a:solidFill>
                        <a:uFill>
                          <a:solidFill>
                            <a:srgbClr val="ffffff"/>
                          </a:solidFill>
                        </a:uFill>
                        <a:latin typeface="Arial"/>
                      </a:endParaRPr>
                    </a:p>
                  </a:txBody>
                  <a:tcPr marL="68400" marR="68400">
                    <a:lnL w="25200">
                      <a:solidFill>
                        <a:srgbClr val="9bbb59"/>
                      </a:solidFill>
                    </a:lnL>
                    <a:lnR w="9360">
                      <a:solidFill>
                        <a:srgbClr val="98b855"/>
                      </a:solidFill>
                    </a:lnR>
                    <a:lnT w="9360">
                      <a:solidFill>
                        <a:srgbClr val="98b855"/>
                      </a:solidFill>
                    </a:lnT>
                    <a:lnB w="9360">
                      <a:solidFill>
                        <a:srgbClr val="98b855"/>
                      </a:solidFill>
                    </a:lnB>
                    <a:solidFill>
                      <a:srgbClr val="e3fbc2"/>
                    </a:solidFill>
                  </a:tcPr>
                </a:tc>
              </a:tr>
              <a:tr h="316080">
                <a:tc>
                  <a:txBody>
                    <a:bodyPr lIns="68400" rIns="68400" tIns="0" bIns="0"/>
                    <a:p>
                      <a:pPr>
                        <a:lnSpc>
                          <a:spcPct val="115000"/>
                        </a:lnSpc>
                      </a:pPr>
                      <a:r>
                        <a:rPr b="1" lang="en-IN" sz="1900" spc="-1" strike="noStrike">
                          <a:solidFill>
                            <a:srgbClr val="000000"/>
                          </a:solidFill>
                          <a:uFill>
                            <a:solidFill>
                              <a:srgbClr val="ffffff"/>
                            </a:solidFill>
                          </a:uFill>
                          <a:latin typeface="Calibri"/>
                        </a:rPr>
                        <a:t>[ijk]</a:t>
                      </a:r>
                      <a:endParaRPr b="0" lang="en-IN" sz="1800" spc="-1" strike="noStrike">
                        <a:solidFill>
                          <a:srgbClr val="000000"/>
                        </a:solidFill>
                        <a:uFill>
                          <a:solidFill>
                            <a:srgbClr val="ffffff"/>
                          </a:solidFill>
                        </a:uFill>
                        <a:latin typeface="Arial"/>
                      </a:endParaRPr>
                    </a:p>
                  </a:txBody>
                  <a:tcPr marL="68400" marR="68400">
                    <a:lnL w="9360">
                      <a:solidFill>
                        <a:srgbClr val="98b855"/>
                      </a:solidFill>
                    </a:lnL>
                    <a:lnR w="25200">
                      <a:solidFill>
                        <a:srgbClr val="9bbb59"/>
                      </a:solidFill>
                    </a:lnR>
                    <a:lnT w="9360">
                      <a:solidFill>
                        <a:srgbClr val="98b855"/>
                      </a:solidFill>
                    </a:lnT>
                    <a:lnB w="9360">
                      <a:solidFill>
                        <a:srgbClr val="98b855"/>
                      </a:solidFill>
                    </a:lnB>
                    <a:solidFill>
                      <a:srgbClr val="e3fbc2"/>
                    </a:solidFill>
                  </a:tcPr>
                </a:tc>
                <a:tc>
                  <a:txBody>
                    <a:bodyPr lIns="68400" rIns="68400" tIns="0" bIns="0"/>
                    <a:p>
                      <a:pPr>
                        <a:lnSpc>
                          <a:spcPct val="115000"/>
                        </a:lnSpc>
                      </a:pPr>
                      <a:r>
                        <a:rPr b="0" lang="en-IN" sz="1900" spc="-1" strike="noStrike">
                          <a:solidFill>
                            <a:srgbClr val="000000"/>
                          </a:solidFill>
                          <a:uFill>
                            <a:solidFill>
                              <a:srgbClr val="ffffff"/>
                            </a:solidFill>
                          </a:uFill>
                          <a:latin typeface="Calibri"/>
                        </a:rPr>
                        <a:t>A single character – either an i, j  or k</a:t>
                      </a:r>
                      <a:endParaRPr b="0" lang="en-IN" sz="1800" spc="-1" strike="noStrike">
                        <a:solidFill>
                          <a:srgbClr val="000000"/>
                        </a:solidFill>
                        <a:uFill>
                          <a:solidFill>
                            <a:srgbClr val="ffffff"/>
                          </a:solidFill>
                        </a:uFill>
                        <a:latin typeface="Arial"/>
                      </a:endParaRPr>
                    </a:p>
                  </a:txBody>
                  <a:tcPr marL="68400" marR="68400">
                    <a:lnL w="25200">
                      <a:solidFill>
                        <a:srgbClr val="9bbb59"/>
                      </a:solidFill>
                    </a:lnL>
                    <a:lnR w="9360">
                      <a:solidFill>
                        <a:srgbClr val="98b855"/>
                      </a:solidFill>
                    </a:lnR>
                    <a:lnT w="9360">
                      <a:solidFill>
                        <a:srgbClr val="98b855"/>
                      </a:solidFill>
                    </a:lnT>
                    <a:lnB w="9360">
                      <a:solidFill>
                        <a:srgbClr val="98b855"/>
                      </a:solidFill>
                    </a:lnB>
                    <a:solidFill>
                      <a:srgbClr val="c3ea94"/>
                    </a:solidFill>
                  </a:tcPr>
                </a:tc>
              </a:tr>
              <a:tr h="659880">
                <a:tc>
                  <a:txBody>
                    <a:bodyPr lIns="68400" rIns="68400" tIns="0" bIns="0"/>
                    <a:p>
                      <a:pPr>
                        <a:lnSpc>
                          <a:spcPct val="115000"/>
                        </a:lnSpc>
                      </a:pPr>
                      <a:r>
                        <a:rPr b="1" lang="en-IN" sz="1900" spc="-1" strike="noStrike">
                          <a:solidFill>
                            <a:srgbClr val="000000"/>
                          </a:solidFill>
                          <a:uFill>
                            <a:solidFill>
                              <a:srgbClr val="ffffff"/>
                            </a:solidFill>
                          </a:uFill>
                          <a:latin typeface="Calibri"/>
                        </a:rPr>
                        <a:t>[x-z]</a:t>
                      </a:r>
                      <a:endParaRPr b="0" lang="en-IN" sz="1800" spc="-1" strike="noStrike">
                        <a:solidFill>
                          <a:srgbClr val="000000"/>
                        </a:solidFill>
                        <a:uFill>
                          <a:solidFill>
                            <a:srgbClr val="ffffff"/>
                          </a:solidFill>
                        </a:uFill>
                        <a:latin typeface="Arial"/>
                      </a:endParaRPr>
                    </a:p>
                  </a:txBody>
                  <a:tcPr marL="68400" marR="68400">
                    <a:lnL w="9360">
                      <a:solidFill>
                        <a:srgbClr val="98b855"/>
                      </a:solidFill>
                    </a:lnL>
                    <a:lnR w="25200">
                      <a:solidFill>
                        <a:srgbClr val="9bbb59"/>
                      </a:solidFill>
                    </a:lnR>
                    <a:lnT w="9360">
                      <a:solidFill>
                        <a:srgbClr val="98b855"/>
                      </a:solidFill>
                    </a:lnT>
                    <a:lnB w="9360">
                      <a:solidFill>
                        <a:srgbClr val="98b855"/>
                      </a:solidFill>
                    </a:lnB>
                    <a:solidFill>
                      <a:srgbClr val="e3fbc2"/>
                    </a:solidFill>
                  </a:tcPr>
                </a:tc>
                <a:tc>
                  <a:txBody>
                    <a:bodyPr lIns="68400" rIns="68400" tIns="0" bIns="0"/>
                    <a:p>
                      <a:pPr>
                        <a:lnSpc>
                          <a:spcPct val="115000"/>
                        </a:lnSpc>
                      </a:pPr>
                      <a:r>
                        <a:rPr b="0" lang="en-IN" sz="1900" spc="-1" strike="noStrike">
                          <a:solidFill>
                            <a:srgbClr val="000000"/>
                          </a:solidFill>
                          <a:uFill>
                            <a:solidFill>
                              <a:srgbClr val="ffffff"/>
                            </a:solidFill>
                          </a:uFill>
                          <a:latin typeface="Calibri"/>
                        </a:rPr>
                        <a:t>A single character that is within the ASCII range of characters x and x</a:t>
                      </a:r>
                      <a:endParaRPr b="0" lang="en-IN" sz="1800" spc="-1" strike="noStrike">
                        <a:solidFill>
                          <a:srgbClr val="000000"/>
                        </a:solidFill>
                        <a:uFill>
                          <a:solidFill>
                            <a:srgbClr val="ffffff"/>
                          </a:solidFill>
                        </a:uFill>
                        <a:latin typeface="Arial"/>
                      </a:endParaRPr>
                    </a:p>
                  </a:txBody>
                  <a:tcPr marL="68400" marR="68400">
                    <a:lnL w="25200">
                      <a:solidFill>
                        <a:srgbClr val="9bbb59"/>
                      </a:solidFill>
                    </a:lnL>
                    <a:lnR w="9360">
                      <a:solidFill>
                        <a:srgbClr val="98b855"/>
                      </a:solidFill>
                    </a:lnR>
                    <a:lnT w="9360">
                      <a:solidFill>
                        <a:srgbClr val="98b855"/>
                      </a:solidFill>
                    </a:lnT>
                    <a:lnB w="9360">
                      <a:solidFill>
                        <a:srgbClr val="98b855"/>
                      </a:solidFill>
                    </a:lnB>
                    <a:solidFill>
                      <a:srgbClr val="e3fbc2"/>
                    </a:solidFill>
                  </a:tcPr>
                </a:tc>
              </a:tr>
              <a:tr h="659880">
                <a:tc>
                  <a:txBody>
                    <a:bodyPr lIns="68400" rIns="68400" tIns="0" bIns="0"/>
                    <a:p>
                      <a:pPr>
                        <a:lnSpc>
                          <a:spcPct val="115000"/>
                        </a:lnSpc>
                      </a:pPr>
                      <a:r>
                        <a:rPr b="1" lang="en-IN" sz="1900" spc="-1" strike="noStrike">
                          <a:solidFill>
                            <a:srgbClr val="000000"/>
                          </a:solidFill>
                          <a:uFill>
                            <a:solidFill>
                              <a:srgbClr val="ffffff"/>
                            </a:solidFill>
                          </a:uFill>
                          <a:latin typeface="Calibri"/>
                        </a:rPr>
                        <a:t>[!ijk]</a:t>
                      </a:r>
                      <a:endParaRPr b="0" lang="en-IN" sz="1800" spc="-1" strike="noStrike">
                        <a:solidFill>
                          <a:srgbClr val="000000"/>
                        </a:solidFill>
                        <a:uFill>
                          <a:solidFill>
                            <a:srgbClr val="ffffff"/>
                          </a:solidFill>
                        </a:uFill>
                        <a:latin typeface="Arial"/>
                      </a:endParaRPr>
                    </a:p>
                  </a:txBody>
                  <a:tcPr marL="68400" marR="68400">
                    <a:lnL w="9360">
                      <a:solidFill>
                        <a:srgbClr val="98b855"/>
                      </a:solidFill>
                    </a:lnL>
                    <a:lnR w="25200">
                      <a:solidFill>
                        <a:srgbClr val="9bbb59"/>
                      </a:solidFill>
                    </a:lnR>
                    <a:lnT w="9360">
                      <a:solidFill>
                        <a:srgbClr val="98b855"/>
                      </a:solidFill>
                    </a:lnT>
                    <a:lnB w="9360">
                      <a:solidFill>
                        <a:srgbClr val="98b855"/>
                      </a:solidFill>
                    </a:lnB>
                    <a:solidFill>
                      <a:srgbClr val="e3fbc2"/>
                    </a:solidFill>
                  </a:tcPr>
                </a:tc>
                <a:tc>
                  <a:txBody>
                    <a:bodyPr lIns="68400" rIns="68400" tIns="0" bIns="0"/>
                    <a:p>
                      <a:pPr>
                        <a:lnSpc>
                          <a:spcPct val="115000"/>
                        </a:lnSpc>
                      </a:pPr>
                      <a:r>
                        <a:rPr b="0" lang="en-IN" sz="1900" spc="-1" strike="noStrike">
                          <a:solidFill>
                            <a:srgbClr val="000000"/>
                          </a:solidFill>
                          <a:uFill>
                            <a:solidFill>
                              <a:srgbClr val="ffffff"/>
                            </a:solidFill>
                          </a:uFill>
                          <a:latin typeface="Calibri"/>
                        </a:rPr>
                        <a:t>A single character that is not an i,j or k (Not in C shell)</a:t>
                      </a:r>
                      <a:endParaRPr b="0" lang="en-IN" sz="1800" spc="-1" strike="noStrike">
                        <a:solidFill>
                          <a:srgbClr val="000000"/>
                        </a:solidFill>
                        <a:uFill>
                          <a:solidFill>
                            <a:srgbClr val="ffffff"/>
                          </a:solidFill>
                        </a:uFill>
                        <a:latin typeface="Arial"/>
                      </a:endParaRPr>
                    </a:p>
                  </a:txBody>
                  <a:tcPr marL="68400" marR="68400">
                    <a:lnL w="25200">
                      <a:solidFill>
                        <a:srgbClr val="9bbb59"/>
                      </a:solidFill>
                    </a:lnL>
                    <a:lnR w="9360">
                      <a:solidFill>
                        <a:srgbClr val="98b855"/>
                      </a:solidFill>
                    </a:lnR>
                    <a:lnT w="9360">
                      <a:solidFill>
                        <a:srgbClr val="98b855"/>
                      </a:solidFill>
                    </a:lnT>
                    <a:lnB w="9360">
                      <a:solidFill>
                        <a:srgbClr val="98b855"/>
                      </a:solidFill>
                    </a:lnB>
                    <a:solidFill>
                      <a:srgbClr val="e3fbc2"/>
                    </a:solidFill>
                  </a:tcPr>
                </a:tc>
              </a:tr>
              <a:tr h="659880">
                <a:tc>
                  <a:txBody>
                    <a:bodyPr lIns="68400" rIns="68400" tIns="0" bIns="0"/>
                    <a:p>
                      <a:pPr>
                        <a:lnSpc>
                          <a:spcPct val="115000"/>
                        </a:lnSpc>
                      </a:pPr>
                      <a:r>
                        <a:rPr b="1" lang="en-IN" sz="1900" spc="-1" strike="noStrike">
                          <a:solidFill>
                            <a:srgbClr val="000000"/>
                          </a:solidFill>
                          <a:uFill>
                            <a:solidFill>
                              <a:srgbClr val="ffffff"/>
                            </a:solidFill>
                          </a:uFill>
                          <a:latin typeface="Calibri"/>
                        </a:rPr>
                        <a:t>[!x-z]</a:t>
                      </a:r>
                      <a:endParaRPr b="0" lang="en-IN" sz="1800" spc="-1" strike="noStrike">
                        <a:solidFill>
                          <a:srgbClr val="000000"/>
                        </a:solidFill>
                        <a:uFill>
                          <a:solidFill>
                            <a:srgbClr val="ffffff"/>
                          </a:solidFill>
                        </a:uFill>
                        <a:latin typeface="Arial"/>
                      </a:endParaRPr>
                    </a:p>
                  </a:txBody>
                  <a:tcPr marL="68400" marR="68400">
                    <a:lnL w="9360">
                      <a:solidFill>
                        <a:srgbClr val="98b855"/>
                      </a:solidFill>
                    </a:lnL>
                    <a:lnR w="25200">
                      <a:solidFill>
                        <a:srgbClr val="9bbb59"/>
                      </a:solidFill>
                    </a:lnR>
                    <a:lnT w="9360">
                      <a:solidFill>
                        <a:srgbClr val="98b855"/>
                      </a:solidFill>
                    </a:lnT>
                    <a:lnB w="9360">
                      <a:solidFill>
                        <a:srgbClr val="98b855"/>
                      </a:solidFill>
                    </a:lnB>
                    <a:solidFill>
                      <a:srgbClr val="e3fbc2"/>
                    </a:solidFill>
                  </a:tcPr>
                </a:tc>
                <a:tc>
                  <a:txBody>
                    <a:bodyPr lIns="68400" rIns="68400" tIns="0" bIns="0"/>
                    <a:p>
                      <a:pPr>
                        <a:lnSpc>
                          <a:spcPct val="115000"/>
                        </a:lnSpc>
                      </a:pPr>
                      <a:r>
                        <a:rPr b="0" lang="en-IN" sz="1900" spc="-1" strike="noStrike">
                          <a:solidFill>
                            <a:srgbClr val="000000"/>
                          </a:solidFill>
                          <a:uFill>
                            <a:solidFill>
                              <a:srgbClr val="ffffff"/>
                            </a:solidFill>
                          </a:uFill>
                          <a:latin typeface="Calibri"/>
                        </a:rPr>
                        <a:t>A single character that is not within the ASCII range of the characters x and x (Not in C Shell)</a:t>
                      </a:r>
                      <a:endParaRPr b="0" lang="en-IN" sz="1800" spc="-1" strike="noStrike">
                        <a:solidFill>
                          <a:srgbClr val="000000"/>
                        </a:solidFill>
                        <a:uFill>
                          <a:solidFill>
                            <a:srgbClr val="ffffff"/>
                          </a:solidFill>
                        </a:uFill>
                        <a:latin typeface="Arial"/>
                      </a:endParaRPr>
                    </a:p>
                  </a:txBody>
                  <a:tcPr marL="68400" marR="68400">
                    <a:lnL w="25200">
                      <a:solidFill>
                        <a:srgbClr val="9bbb59"/>
                      </a:solidFill>
                    </a:lnL>
                    <a:lnR w="9360">
                      <a:solidFill>
                        <a:srgbClr val="98b855"/>
                      </a:solidFill>
                    </a:lnR>
                    <a:lnT w="9360">
                      <a:solidFill>
                        <a:srgbClr val="98b855"/>
                      </a:solidFill>
                    </a:lnT>
                    <a:lnB w="9360">
                      <a:solidFill>
                        <a:srgbClr val="98b855"/>
                      </a:solidFill>
                    </a:lnB>
                    <a:solidFill>
                      <a:srgbClr val="e3fbc2"/>
                    </a:solidFill>
                  </a:tcPr>
                </a:tc>
              </a:tr>
              <a:tr h="660240">
                <a:tc>
                  <a:txBody>
                    <a:bodyPr lIns="68400" rIns="68400" tIns="0" bIns="0"/>
                    <a:p>
                      <a:pPr>
                        <a:lnSpc>
                          <a:spcPct val="115000"/>
                        </a:lnSpc>
                      </a:pPr>
                      <a:r>
                        <a:rPr b="1" lang="en-IN" sz="1900" spc="-1" strike="noStrike">
                          <a:solidFill>
                            <a:srgbClr val="000000"/>
                          </a:solidFill>
                          <a:uFill>
                            <a:solidFill>
                              <a:srgbClr val="ffffff"/>
                            </a:solidFill>
                          </a:uFill>
                          <a:latin typeface="Calibri"/>
                        </a:rPr>
                        <a:t>{pat1,pat2…}</a:t>
                      </a:r>
                      <a:endParaRPr b="0" lang="en-IN" sz="1800" spc="-1" strike="noStrike">
                        <a:solidFill>
                          <a:srgbClr val="000000"/>
                        </a:solidFill>
                        <a:uFill>
                          <a:solidFill>
                            <a:srgbClr val="ffffff"/>
                          </a:solidFill>
                        </a:uFill>
                        <a:latin typeface="Arial"/>
                      </a:endParaRPr>
                    </a:p>
                  </a:txBody>
                  <a:tcPr marL="68400" marR="68400">
                    <a:lnL w="9360">
                      <a:solidFill>
                        <a:srgbClr val="98b855"/>
                      </a:solidFill>
                    </a:lnL>
                    <a:lnR w="25200">
                      <a:solidFill>
                        <a:srgbClr val="9bbb59"/>
                      </a:solidFill>
                    </a:lnR>
                    <a:lnT w="9360">
                      <a:solidFill>
                        <a:srgbClr val="98b855"/>
                      </a:solidFill>
                    </a:lnT>
                    <a:lnB w="9360">
                      <a:solidFill>
                        <a:srgbClr val="98b855"/>
                      </a:solidFill>
                    </a:lnB>
                    <a:solidFill>
                      <a:srgbClr val="e3fbc2"/>
                    </a:solidFill>
                  </a:tcPr>
                </a:tc>
                <a:tc>
                  <a:txBody>
                    <a:bodyPr lIns="68400" rIns="68400" tIns="0" bIns="0"/>
                    <a:p>
                      <a:pPr>
                        <a:lnSpc>
                          <a:spcPct val="115000"/>
                        </a:lnSpc>
                      </a:pPr>
                      <a:r>
                        <a:rPr b="0" lang="en-IN" sz="1900" spc="-1" strike="noStrike">
                          <a:solidFill>
                            <a:srgbClr val="000000"/>
                          </a:solidFill>
                          <a:uFill>
                            <a:solidFill>
                              <a:srgbClr val="ffffff"/>
                            </a:solidFill>
                          </a:uFill>
                          <a:latin typeface="Calibri"/>
                        </a:rPr>
                        <a:t>Pat1, pat2, etc. (Not in Bourne shell)</a:t>
                      </a:r>
                      <a:endParaRPr b="0" lang="en-IN" sz="1800" spc="-1" strike="noStrike">
                        <a:solidFill>
                          <a:srgbClr val="000000"/>
                        </a:solidFill>
                        <a:uFill>
                          <a:solidFill>
                            <a:srgbClr val="ffffff"/>
                          </a:solidFill>
                        </a:uFill>
                        <a:latin typeface="Arial"/>
                      </a:endParaRPr>
                    </a:p>
                  </a:txBody>
                  <a:tcPr marL="68400" marR="68400">
                    <a:lnL w="25200">
                      <a:solidFill>
                        <a:srgbClr val="9bbb59"/>
                      </a:solidFill>
                    </a:lnL>
                    <a:lnR w="9360">
                      <a:solidFill>
                        <a:srgbClr val="98b855"/>
                      </a:solidFill>
                    </a:lnR>
                    <a:lnT w="9360">
                      <a:solidFill>
                        <a:srgbClr val="98b855"/>
                      </a:solidFill>
                    </a:lnT>
                    <a:lnB w="9360">
                      <a:solidFill>
                        <a:srgbClr val="98b855"/>
                      </a:solidFill>
                    </a:lnB>
                    <a:solidFill>
                      <a:srgbClr val="e3fbc2"/>
                    </a:solidFill>
                  </a:tcPr>
                </a:tc>
              </a:tr>
            </a:tbl>
          </a:graphicData>
        </a:graphic>
      </p:graphicFrame>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More about wild-cards * and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There are two things that the * and ? Can’t match.</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1. They don’t match a filename beginning with a dot, but they can match any number of embedded dots.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2. They don’t match the / in a pathname.</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Hence both a dot (.) and / must be matched explicitly.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ls chap*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ls chap??</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ls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cd /usr?local   //these characters don’t match the / in a pathname</a:t>
            </a:r>
            <a:endParaRPr b="0" lang="en-US" sz="3200" spc="-1" strike="noStrike">
              <a:solidFill>
                <a:srgbClr val="000000"/>
              </a:solidFill>
              <a:uFill>
                <a:solidFill>
                  <a:srgbClr val="ffffff"/>
                </a:solidFill>
              </a:uFill>
              <a:latin typeface="Calibri"/>
            </a:endParaRPr>
          </a:p>
        </p:txBody>
      </p:sp>
      <p:sp>
        <p:nvSpPr>
          <p:cNvPr id="61" name="TextShape 2"/>
          <p:cNvSpPr txBox="1"/>
          <p:nvPr/>
        </p:nvSpPr>
        <p:spPr>
          <a:xfrm>
            <a:off x="6553080" y="6356520"/>
            <a:ext cx="2133360" cy="364680"/>
          </a:xfrm>
          <a:prstGeom prst="rect">
            <a:avLst/>
          </a:prstGeom>
          <a:noFill/>
          <a:ln>
            <a:noFill/>
          </a:ln>
        </p:spPr>
        <p:txBody>
          <a:bodyPr anchor="ctr"/>
          <a:p>
            <a:pPr algn="r">
              <a:lnSpc>
                <a:spcPct val="100000"/>
              </a:lnSpc>
            </a:pPr>
            <a:fld id="{4742CC95-B81A-43E2-B840-FB9ABF97B888}"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251640" y="188640"/>
            <a:ext cx="8496720" cy="6336360"/>
          </a:xfrm>
          <a:prstGeom prst="rect">
            <a:avLst/>
          </a:prstGeom>
          <a:noFill/>
          <a:ln>
            <a:noFill/>
          </a:ln>
        </p:spPr>
        <p:txBody>
          <a:bodyPr/>
          <a:p>
            <a:pPr>
              <a:lnSpc>
                <a:spcPct val="100000"/>
              </a:lnSpc>
            </a:pPr>
            <a:r>
              <a:rPr b="1" lang="en-US" sz="2600" spc="-1" strike="noStrike">
                <a:solidFill>
                  <a:srgbClr val="000000"/>
                </a:solidFill>
                <a:uFill>
                  <a:solidFill>
                    <a:srgbClr val="ffffff"/>
                  </a:solidFill>
                </a:uFill>
                <a:latin typeface="Times New Roman"/>
              </a:rPr>
              <a:t>The character class: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The character class comprises a set of characters enclosed by the rectangular brackets [ and ], but it matches a single character in the class.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200" spc="-1" strike="noStrike">
                <a:solidFill>
                  <a:srgbClr val="000000"/>
                </a:solidFill>
                <a:uFill>
                  <a:solidFill>
                    <a:srgbClr val="ffffff"/>
                  </a:solidFill>
                </a:uFill>
                <a:latin typeface="Times New Roman"/>
              </a:rPr>
              <a:t>Eg:</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ls data0[124]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ls chap[1-4]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a:lnSpc>
                <a:spcPct val="100000"/>
              </a:lnSpc>
            </a:pPr>
            <a:r>
              <a:rPr b="0" lang="en-US" sz="2200" spc="-1" strike="noStrike">
                <a:solidFill>
                  <a:srgbClr val="000000"/>
                </a:solidFill>
                <a:uFill>
                  <a:solidFill>
                    <a:srgbClr val="ffffff"/>
                  </a:solidFill>
                </a:uFill>
                <a:latin typeface="Times New Roman"/>
              </a:rPr>
              <a:t>$ ls file[x-z] </a:t>
            </a:r>
            <a:r>
              <a:rPr b="0" lang="en-US" sz="2200" spc="-1" strike="noStrike">
                <a:solidFill>
                  <a:srgbClr val="000000"/>
                </a:solidFill>
                <a:uFill>
                  <a:solidFill>
                    <a:srgbClr val="ffffff"/>
                  </a:solidFill>
                </a:uFill>
                <a:latin typeface="Times New Roman"/>
              </a:rPr>
              <a:t>	</a:t>
            </a:r>
            <a:r>
              <a:rPr b="0" lang="en-US" sz="2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200" spc="-1" strike="noStrike">
                <a:solidFill>
                  <a:srgbClr val="000000"/>
                </a:solidFill>
                <a:uFill>
                  <a:solidFill>
                    <a:srgbClr val="ffffff"/>
                  </a:solidFill>
                </a:uFill>
                <a:latin typeface="Times New Roman"/>
              </a:rPr>
              <a:t>You can reverse the matching criteria by using ! As the first character in the class.</a:t>
            </a:r>
            <a:endParaRPr b="0" lang="en-US" sz="3200" spc="-1" strike="noStrike">
              <a:solidFill>
                <a:srgbClr val="000000"/>
              </a:solidFill>
              <a:uFill>
                <a:solidFill>
                  <a:srgbClr val="ffffff"/>
                </a:solidFill>
              </a:uFill>
              <a:latin typeface="Calibri"/>
            </a:endParaRPr>
          </a:p>
        </p:txBody>
      </p:sp>
      <p:sp>
        <p:nvSpPr>
          <p:cNvPr id="63" name="TextShape 2"/>
          <p:cNvSpPr txBox="1"/>
          <p:nvPr/>
        </p:nvSpPr>
        <p:spPr>
          <a:xfrm>
            <a:off x="6553080" y="6356520"/>
            <a:ext cx="2133360" cy="364680"/>
          </a:xfrm>
          <a:prstGeom prst="rect">
            <a:avLst/>
          </a:prstGeom>
          <a:noFill/>
          <a:ln>
            <a:noFill/>
          </a:ln>
        </p:spPr>
        <p:txBody>
          <a:bodyPr anchor="ctr"/>
          <a:p>
            <a:pPr algn="r">
              <a:lnSpc>
                <a:spcPct val="100000"/>
              </a:lnSpc>
            </a:pPr>
            <a:fld id="{643BAEC6-2722-415C-A623-CE04AE2A3AC4}" type="slidenum">
              <a:rPr b="0" lang="en-IN" sz="1400" spc="-1" strike="noStrike">
                <a:solidFill>
                  <a:srgbClr val="000000"/>
                </a:solidFill>
                <a:uFill>
                  <a:solidFill>
                    <a:srgbClr val="ffffff"/>
                  </a:solidFill>
                </a:uFill>
                <a:latin typeface="Arial"/>
              </a:rPr>
              <a:t>1</a:t>
            </a:fld>
            <a:endParaRPr b="0" lang="en-IN" sz="1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2662</TotalTime>
  <Application>LibreOffice/5.1.6.2$Linux_X86_64 LibreOffice_project/10m0$Build-2</Application>
  <Words>7665</Words>
  <Paragraphs>1147</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2020-08-31T10:42:48Z</dcterms:created>
  <dc:creator>salian</dc:creator>
  <dc:description/>
  <dc:language>en-IN</dc:language>
  <cp:lastModifiedBy/>
  <dcterms:modified xsi:type="dcterms:W3CDTF">2021-10-18T15:43:38Z</dcterms:modified>
  <cp:revision>1046</cp:revision>
  <dc:subject/>
  <dc:title>19EC302: Digital System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76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100</vt:i4>
  </property>
</Properties>
</file>