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84" r:id="rId2"/>
    <p:sldId id="352" r:id="rId3"/>
    <p:sldId id="353" r:id="rId4"/>
    <p:sldId id="354" r:id="rId5"/>
    <p:sldId id="355" r:id="rId6"/>
    <p:sldId id="356" r:id="rId7"/>
    <p:sldId id="385" r:id="rId8"/>
    <p:sldId id="387" r:id="rId9"/>
    <p:sldId id="403" r:id="rId10"/>
    <p:sldId id="404" r:id="rId11"/>
    <p:sldId id="405" r:id="rId12"/>
    <p:sldId id="406" r:id="rId13"/>
    <p:sldId id="407" r:id="rId14"/>
    <p:sldId id="388" r:id="rId15"/>
    <p:sldId id="389" r:id="rId16"/>
    <p:sldId id="390" r:id="rId17"/>
    <p:sldId id="391" r:id="rId18"/>
    <p:sldId id="392" r:id="rId19"/>
    <p:sldId id="398" r:id="rId20"/>
    <p:sldId id="399" r:id="rId21"/>
    <p:sldId id="400" r:id="rId22"/>
    <p:sldId id="401" r:id="rId23"/>
    <p:sldId id="402" r:id="rId24"/>
    <p:sldId id="393" r:id="rId25"/>
    <p:sldId id="431" r:id="rId26"/>
    <p:sldId id="408" r:id="rId27"/>
    <p:sldId id="409" r:id="rId28"/>
    <p:sldId id="410" r:id="rId29"/>
    <p:sldId id="411" r:id="rId30"/>
    <p:sldId id="429" r:id="rId31"/>
    <p:sldId id="412" r:id="rId32"/>
    <p:sldId id="413" r:id="rId33"/>
    <p:sldId id="414" r:id="rId34"/>
    <p:sldId id="426" r:id="rId35"/>
    <p:sldId id="427" r:id="rId36"/>
    <p:sldId id="428" r:id="rId37"/>
    <p:sldId id="415" r:id="rId38"/>
    <p:sldId id="416" r:id="rId39"/>
    <p:sldId id="417" r:id="rId40"/>
    <p:sldId id="418" r:id="rId41"/>
    <p:sldId id="430" r:id="rId42"/>
    <p:sldId id="27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0838" autoAdjust="0"/>
  </p:normalViewPr>
  <p:slideViewPr>
    <p:cSldViewPr>
      <p:cViewPr varScale="1">
        <p:scale>
          <a:sx n="62" d="100"/>
          <a:sy n="62" d="100"/>
        </p:scale>
        <p:origin x="144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70BF3-C5C1-445E-9339-CCFEDF5DA6BC}" type="datetimeFigureOut">
              <a:rPr lang="en-IN" smtClean="0"/>
              <a:t>25-09-2021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F84B8-78A4-4838-BE23-0ABFF5608293}" type="slidenum">
              <a:rPr lang="en-IN" smtClean="0"/>
              <a:t>‹#›</a:t>
            </a:fld>
            <a:endParaRPr lang="en-IN"/>
          </a:p>
        </p:txBody>
      </p:sp>
    </p:spTree>
    <p:extLst>
      <p:ext uri="{BB962C8B-B14F-4D97-AF65-F5344CB8AC3E}">
        <p14:creationId xmlns:p14="http://schemas.microsoft.com/office/powerpoint/2010/main" val="360974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a:t>
            </a:fld>
            <a:endParaRPr lang="en-IN"/>
          </a:p>
        </p:txBody>
      </p:sp>
    </p:spTree>
    <p:extLst>
      <p:ext uri="{BB962C8B-B14F-4D97-AF65-F5344CB8AC3E}">
        <p14:creationId xmlns:p14="http://schemas.microsoft.com/office/powerpoint/2010/main" val="2635504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10</a:t>
            </a:fld>
            <a:endParaRPr lang="en-IN"/>
          </a:p>
        </p:txBody>
      </p:sp>
    </p:spTree>
    <p:extLst>
      <p:ext uri="{BB962C8B-B14F-4D97-AF65-F5344CB8AC3E}">
        <p14:creationId xmlns:p14="http://schemas.microsoft.com/office/powerpoint/2010/main" val="3460433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11</a:t>
            </a:fld>
            <a:endParaRPr lang="en-IN"/>
          </a:p>
        </p:txBody>
      </p:sp>
    </p:spTree>
    <p:extLst>
      <p:ext uri="{BB962C8B-B14F-4D97-AF65-F5344CB8AC3E}">
        <p14:creationId xmlns:p14="http://schemas.microsoft.com/office/powerpoint/2010/main" val="199807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b="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12</a:t>
            </a:fld>
            <a:endParaRPr lang="en-IN"/>
          </a:p>
        </p:txBody>
      </p:sp>
    </p:spTree>
    <p:extLst>
      <p:ext uri="{BB962C8B-B14F-4D97-AF65-F5344CB8AC3E}">
        <p14:creationId xmlns:p14="http://schemas.microsoft.com/office/powerpoint/2010/main" val="392471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13</a:t>
            </a:fld>
            <a:endParaRPr lang="en-IN"/>
          </a:p>
        </p:txBody>
      </p:sp>
    </p:spTree>
    <p:extLst>
      <p:ext uri="{BB962C8B-B14F-4D97-AF65-F5344CB8AC3E}">
        <p14:creationId xmlns:p14="http://schemas.microsoft.com/office/powerpoint/2010/main" val="395269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14</a:t>
            </a:fld>
            <a:endParaRPr lang="en-IN"/>
          </a:p>
        </p:txBody>
      </p:sp>
    </p:spTree>
    <p:extLst>
      <p:ext uri="{BB962C8B-B14F-4D97-AF65-F5344CB8AC3E}">
        <p14:creationId xmlns:p14="http://schemas.microsoft.com/office/powerpoint/2010/main" val="229809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15</a:t>
            </a:fld>
            <a:endParaRPr lang="en-IN"/>
          </a:p>
        </p:txBody>
      </p:sp>
    </p:spTree>
    <p:extLst>
      <p:ext uri="{BB962C8B-B14F-4D97-AF65-F5344CB8AC3E}">
        <p14:creationId xmlns:p14="http://schemas.microsoft.com/office/powerpoint/2010/main" val="4098997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16</a:t>
            </a:fld>
            <a:endParaRPr lang="en-IN"/>
          </a:p>
        </p:txBody>
      </p:sp>
    </p:spTree>
    <p:extLst>
      <p:ext uri="{BB962C8B-B14F-4D97-AF65-F5344CB8AC3E}">
        <p14:creationId xmlns:p14="http://schemas.microsoft.com/office/powerpoint/2010/main" val="386309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17</a:t>
            </a:fld>
            <a:endParaRPr lang="en-IN"/>
          </a:p>
        </p:txBody>
      </p:sp>
    </p:spTree>
    <p:extLst>
      <p:ext uri="{BB962C8B-B14F-4D97-AF65-F5344CB8AC3E}">
        <p14:creationId xmlns:p14="http://schemas.microsoft.com/office/powerpoint/2010/main" val="93000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18</a:t>
            </a:fld>
            <a:endParaRPr lang="en-IN"/>
          </a:p>
        </p:txBody>
      </p:sp>
    </p:spTree>
    <p:extLst>
      <p:ext uri="{BB962C8B-B14F-4D97-AF65-F5344CB8AC3E}">
        <p14:creationId xmlns:p14="http://schemas.microsoft.com/office/powerpoint/2010/main" val="529058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19</a:t>
            </a:fld>
            <a:endParaRPr lang="en-IN"/>
          </a:p>
        </p:txBody>
      </p:sp>
    </p:spTree>
    <p:extLst>
      <p:ext uri="{BB962C8B-B14F-4D97-AF65-F5344CB8AC3E}">
        <p14:creationId xmlns:p14="http://schemas.microsoft.com/office/powerpoint/2010/main" val="33358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9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2</a:t>
            </a:fld>
            <a:endParaRPr lang="en-IN"/>
          </a:p>
        </p:txBody>
      </p:sp>
    </p:spTree>
    <p:extLst>
      <p:ext uri="{BB962C8B-B14F-4D97-AF65-F5344CB8AC3E}">
        <p14:creationId xmlns:p14="http://schemas.microsoft.com/office/powerpoint/2010/main" val="354234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20</a:t>
            </a:fld>
            <a:endParaRPr lang="en-IN"/>
          </a:p>
        </p:txBody>
      </p:sp>
    </p:spTree>
    <p:extLst>
      <p:ext uri="{BB962C8B-B14F-4D97-AF65-F5344CB8AC3E}">
        <p14:creationId xmlns:p14="http://schemas.microsoft.com/office/powerpoint/2010/main" val="78000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21</a:t>
            </a:fld>
            <a:endParaRPr lang="en-IN"/>
          </a:p>
        </p:txBody>
      </p:sp>
    </p:spTree>
    <p:extLst>
      <p:ext uri="{BB962C8B-B14F-4D97-AF65-F5344CB8AC3E}">
        <p14:creationId xmlns:p14="http://schemas.microsoft.com/office/powerpoint/2010/main" val="3902130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22</a:t>
            </a:fld>
            <a:endParaRPr lang="en-IN"/>
          </a:p>
        </p:txBody>
      </p:sp>
    </p:spTree>
    <p:extLst>
      <p:ext uri="{BB962C8B-B14F-4D97-AF65-F5344CB8AC3E}">
        <p14:creationId xmlns:p14="http://schemas.microsoft.com/office/powerpoint/2010/main" val="3092518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23</a:t>
            </a:fld>
            <a:endParaRPr lang="en-IN"/>
          </a:p>
        </p:txBody>
      </p:sp>
    </p:spTree>
    <p:extLst>
      <p:ext uri="{BB962C8B-B14F-4D97-AF65-F5344CB8AC3E}">
        <p14:creationId xmlns:p14="http://schemas.microsoft.com/office/powerpoint/2010/main" val="1535361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24</a:t>
            </a:fld>
            <a:endParaRPr lang="en-IN"/>
          </a:p>
        </p:txBody>
      </p:sp>
    </p:spTree>
    <p:extLst>
      <p:ext uri="{BB962C8B-B14F-4D97-AF65-F5344CB8AC3E}">
        <p14:creationId xmlns:p14="http://schemas.microsoft.com/office/powerpoint/2010/main" val="476390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AF84B8-78A4-4838-BE23-0ABFF5608293}" type="slidenum">
              <a:rPr lang="en-IN" smtClean="0"/>
              <a:t>25</a:t>
            </a:fld>
            <a:endParaRPr lang="en-IN"/>
          </a:p>
        </p:txBody>
      </p:sp>
    </p:spTree>
    <p:extLst>
      <p:ext uri="{BB962C8B-B14F-4D97-AF65-F5344CB8AC3E}">
        <p14:creationId xmlns:p14="http://schemas.microsoft.com/office/powerpoint/2010/main" val="349226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26</a:t>
            </a:fld>
            <a:endParaRPr lang="en-IN"/>
          </a:p>
        </p:txBody>
      </p:sp>
    </p:spTree>
    <p:extLst>
      <p:ext uri="{BB962C8B-B14F-4D97-AF65-F5344CB8AC3E}">
        <p14:creationId xmlns:p14="http://schemas.microsoft.com/office/powerpoint/2010/main" val="2601783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27</a:t>
            </a:fld>
            <a:endParaRPr lang="en-IN"/>
          </a:p>
        </p:txBody>
      </p:sp>
    </p:spTree>
    <p:extLst>
      <p:ext uri="{BB962C8B-B14F-4D97-AF65-F5344CB8AC3E}">
        <p14:creationId xmlns:p14="http://schemas.microsoft.com/office/powerpoint/2010/main" val="3118590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28</a:t>
            </a:fld>
            <a:endParaRPr lang="en-IN"/>
          </a:p>
        </p:txBody>
      </p:sp>
    </p:spTree>
    <p:extLst>
      <p:ext uri="{BB962C8B-B14F-4D97-AF65-F5344CB8AC3E}">
        <p14:creationId xmlns:p14="http://schemas.microsoft.com/office/powerpoint/2010/main" val="2451221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29</a:t>
            </a:fld>
            <a:endParaRPr lang="en-IN"/>
          </a:p>
        </p:txBody>
      </p:sp>
    </p:spTree>
    <p:extLst>
      <p:ext uri="{BB962C8B-B14F-4D97-AF65-F5344CB8AC3E}">
        <p14:creationId xmlns:p14="http://schemas.microsoft.com/office/powerpoint/2010/main" val="218383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3</a:t>
            </a:fld>
            <a:endParaRPr lang="en-IN"/>
          </a:p>
        </p:txBody>
      </p:sp>
    </p:spTree>
    <p:extLst>
      <p:ext uri="{BB962C8B-B14F-4D97-AF65-F5344CB8AC3E}">
        <p14:creationId xmlns:p14="http://schemas.microsoft.com/office/powerpoint/2010/main" val="273935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30</a:t>
            </a:fld>
            <a:endParaRPr lang="en-IN"/>
          </a:p>
        </p:txBody>
      </p:sp>
    </p:spTree>
    <p:extLst>
      <p:ext uri="{BB962C8B-B14F-4D97-AF65-F5344CB8AC3E}">
        <p14:creationId xmlns:p14="http://schemas.microsoft.com/office/powerpoint/2010/main" val="40645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31</a:t>
            </a:fld>
            <a:endParaRPr lang="en-IN"/>
          </a:p>
        </p:txBody>
      </p:sp>
    </p:spTree>
    <p:extLst>
      <p:ext uri="{BB962C8B-B14F-4D97-AF65-F5344CB8AC3E}">
        <p14:creationId xmlns:p14="http://schemas.microsoft.com/office/powerpoint/2010/main" val="2900697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32</a:t>
            </a:fld>
            <a:endParaRPr lang="en-IN"/>
          </a:p>
        </p:txBody>
      </p:sp>
    </p:spTree>
    <p:extLst>
      <p:ext uri="{BB962C8B-B14F-4D97-AF65-F5344CB8AC3E}">
        <p14:creationId xmlns:p14="http://schemas.microsoft.com/office/powerpoint/2010/main" val="3478323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33</a:t>
            </a:fld>
            <a:endParaRPr lang="en-IN"/>
          </a:p>
        </p:txBody>
      </p:sp>
    </p:spTree>
    <p:extLst>
      <p:ext uri="{BB962C8B-B14F-4D97-AF65-F5344CB8AC3E}">
        <p14:creationId xmlns:p14="http://schemas.microsoft.com/office/powerpoint/2010/main" val="2757845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34</a:t>
            </a:fld>
            <a:endParaRPr lang="en-IN"/>
          </a:p>
        </p:txBody>
      </p:sp>
    </p:spTree>
    <p:extLst>
      <p:ext uri="{BB962C8B-B14F-4D97-AF65-F5344CB8AC3E}">
        <p14:creationId xmlns:p14="http://schemas.microsoft.com/office/powerpoint/2010/main" val="774060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35</a:t>
            </a:fld>
            <a:endParaRPr lang="en-IN"/>
          </a:p>
        </p:txBody>
      </p:sp>
    </p:spTree>
    <p:extLst>
      <p:ext uri="{BB962C8B-B14F-4D97-AF65-F5344CB8AC3E}">
        <p14:creationId xmlns:p14="http://schemas.microsoft.com/office/powerpoint/2010/main" val="71713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36</a:t>
            </a:fld>
            <a:endParaRPr lang="en-IN"/>
          </a:p>
        </p:txBody>
      </p:sp>
    </p:spTree>
    <p:extLst>
      <p:ext uri="{BB962C8B-B14F-4D97-AF65-F5344CB8AC3E}">
        <p14:creationId xmlns:p14="http://schemas.microsoft.com/office/powerpoint/2010/main" val="3934933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37</a:t>
            </a:fld>
            <a:endParaRPr lang="en-IN"/>
          </a:p>
        </p:txBody>
      </p:sp>
    </p:spTree>
    <p:extLst>
      <p:ext uri="{BB962C8B-B14F-4D97-AF65-F5344CB8AC3E}">
        <p14:creationId xmlns:p14="http://schemas.microsoft.com/office/powerpoint/2010/main" val="2410264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38</a:t>
            </a:fld>
            <a:endParaRPr lang="en-IN"/>
          </a:p>
        </p:txBody>
      </p:sp>
    </p:spTree>
    <p:extLst>
      <p:ext uri="{BB962C8B-B14F-4D97-AF65-F5344CB8AC3E}">
        <p14:creationId xmlns:p14="http://schemas.microsoft.com/office/powerpoint/2010/main" val="1717746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39</a:t>
            </a:fld>
            <a:endParaRPr lang="en-IN"/>
          </a:p>
        </p:txBody>
      </p:sp>
    </p:spTree>
    <p:extLst>
      <p:ext uri="{BB962C8B-B14F-4D97-AF65-F5344CB8AC3E}">
        <p14:creationId xmlns:p14="http://schemas.microsoft.com/office/powerpoint/2010/main" val="237034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4</a:t>
            </a:fld>
            <a:endParaRPr lang="en-IN"/>
          </a:p>
        </p:txBody>
      </p:sp>
    </p:spTree>
    <p:extLst>
      <p:ext uri="{BB962C8B-B14F-4D97-AF65-F5344CB8AC3E}">
        <p14:creationId xmlns:p14="http://schemas.microsoft.com/office/powerpoint/2010/main" val="11900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40</a:t>
            </a:fld>
            <a:endParaRPr lang="en-IN"/>
          </a:p>
        </p:txBody>
      </p:sp>
    </p:spTree>
    <p:extLst>
      <p:ext uri="{BB962C8B-B14F-4D97-AF65-F5344CB8AC3E}">
        <p14:creationId xmlns:p14="http://schemas.microsoft.com/office/powerpoint/2010/main" val="2839917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AF84B8-78A4-4838-BE23-0ABFF5608293}" type="slidenum">
              <a:rPr lang="en-IN" smtClean="0"/>
              <a:t>41</a:t>
            </a:fld>
            <a:endParaRPr lang="en-IN"/>
          </a:p>
        </p:txBody>
      </p:sp>
    </p:spTree>
    <p:extLst>
      <p:ext uri="{BB962C8B-B14F-4D97-AF65-F5344CB8AC3E}">
        <p14:creationId xmlns:p14="http://schemas.microsoft.com/office/powerpoint/2010/main" val="13295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5</a:t>
            </a:fld>
            <a:endParaRPr lang="en-IN"/>
          </a:p>
        </p:txBody>
      </p:sp>
    </p:spTree>
    <p:extLst>
      <p:ext uri="{BB962C8B-B14F-4D97-AF65-F5344CB8AC3E}">
        <p14:creationId xmlns:p14="http://schemas.microsoft.com/office/powerpoint/2010/main" val="118006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6</a:t>
            </a:fld>
            <a:endParaRPr lang="en-IN"/>
          </a:p>
        </p:txBody>
      </p:sp>
    </p:spTree>
    <p:extLst>
      <p:ext uri="{BB962C8B-B14F-4D97-AF65-F5344CB8AC3E}">
        <p14:creationId xmlns:p14="http://schemas.microsoft.com/office/powerpoint/2010/main" val="306520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7</a:t>
            </a:fld>
            <a:endParaRPr lang="en-IN"/>
          </a:p>
        </p:txBody>
      </p:sp>
    </p:spTree>
    <p:extLst>
      <p:ext uri="{BB962C8B-B14F-4D97-AF65-F5344CB8AC3E}">
        <p14:creationId xmlns:p14="http://schemas.microsoft.com/office/powerpoint/2010/main" val="393276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AF84B8-78A4-4838-BE23-0ABFF5608293}" type="slidenum">
              <a:rPr lang="en-IN" smtClean="0"/>
              <a:t>8</a:t>
            </a:fld>
            <a:endParaRPr lang="en-IN"/>
          </a:p>
        </p:txBody>
      </p:sp>
    </p:spTree>
    <p:extLst>
      <p:ext uri="{BB962C8B-B14F-4D97-AF65-F5344CB8AC3E}">
        <p14:creationId xmlns:p14="http://schemas.microsoft.com/office/powerpoint/2010/main" val="139520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i="0" dirty="0" smtClean="0"/>
          </a:p>
        </p:txBody>
      </p:sp>
      <p:sp>
        <p:nvSpPr>
          <p:cNvPr id="4" name="Slide Number Placeholder 3"/>
          <p:cNvSpPr>
            <a:spLocks noGrp="1"/>
          </p:cNvSpPr>
          <p:nvPr>
            <p:ph type="sldNum" sz="quarter" idx="10"/>
          </p:nvPr>
        </p:nvSpPr>
        <p:spPr/>
        <p:txBody>
          <a:bodyPr/>
          <a:lstStyle/>
          <a:p>
            <a:fld id="{B5AF84B8-78A4-4838-BE23-0ABFF5608293}" type="slidenum">
              <a:rPr lang="en-IN" smtClean="0"/>
              <a:t>9</a:t>
            </a:fld>
            <a:endParaRPr lang="en-IN"/>
          </a:p>
        </p:txBody>
      </p:sp>
    </p:spTree>
    <p:extLst>
      <p:ext uri="{BB962C8B-B14F-4D97-AF65-F5344CB8AC3E}">
        <p14:creationId xmlns:p14="http://schemas.microsoft.com/office/powerpoint/2010/main" val="20387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17C915-BA76-44C7-BDDC-8F8F19570454}" type="datetime1">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156117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14210D-0329-42C5-892C-08B0999611EA}" type="datetime1">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4205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1664EB-7E60-478C-B15B-BC48107969DA}" type="datetime1">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75728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7860F6-0EEA-4503-BA0E-A6201B6EE156}" type="datetime1">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31407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35762-2A11-4188-A284-C397EBE8FEA4}" type="datetime1">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9889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2E77A2-D7A2-42DF-8020-F8183FC12693}" type="datetime1">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280324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E025C3-CDB9-48CB-8CE5-21CAB91BF7F6}" type="datetime1">
              <a:rPr lang="en-IN" smtClean="0"/>
              <a:t>25-09-2021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64331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DAA538-70F9-44A1-9610-201A6910482A}" type="datetime1">
              <a:rPr lang="en-IN" smtClean="0"/>
              <a:t>25-09-2021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9199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4AF85-58F3-49C6-A3B2-CB0FD70CAF10}" type="datetime1">
              <a:rPr lang="en-IN" smtClean="0"/>
              <a:t>25-09-2021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2422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CE218-87E8-487C-9813-417EB4D77E94}" type="datetime1">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340479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3480F-A924-46C1-AB30-AAE32FC0B71B}" type="datetime1">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3C146-93BA-49DC-B470-6F6D598B8DD8}" type="slidenum">
              <a:rPr lang="en-IN" smtClean="0"/>
              <a:t>‹#›</a:t>
            </a:fld>
            <a:endParaRPr lang="en-IN"/>
          </a:p>
        </p:txBody>
      </p:sp>
    </p:spTree>
    <p:extLst>
      <p:ext uri="{BB962C8B-B14F-4D97-AF65-F5344CB8AC3E}">
        <p14:creationId xmlns:p14="http://schemas.microsoft.com/office/powerpoint/2010/main" val="237810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A516A-9F7A-4F84-A9E0-0A71BE7FB6E2}" type="datetime1">
              <a:rPr lang="en-IN" smtClean="0"/>
              <a:t>25-09-2021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3C146-93BA-49DC-B470-6F6D598B8DD8}" type="slidenum">
              <a:rPr lang="en-IN" smtClean="0"/>
              <a:t>‹#›</a:t>
            </a:fld>
            <a:endParaRPr lang="en-IN"/>
          </a:p>
        </p:txBody>
      </p:sp>
    </p:spTree>
    <p:extLst>
      <p:ext uri="{BB962C8B-B14F-4D97-AF65-F5344CB8AC3E}">
        <p14:creationId xmlns:p14="http://schemas.microsoft.com/office/powerpoint/2010/main" val="57537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endParaRPr lang="en-US" sz="3600" b="1" dirty="0">
              <a:latin typeface="Times New Roman" panose="02020603050405020304" pitchFamily="18" charset="0"/>
              <a:cs typeface="Times New Roman" panose="02020603050405020304" pitchFamily="18" charset="0"/>
            </a:endParaRPr>
          </a:p>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r>
              <a:rPr lang="en-US" sz="3600" b="1" dirty="0" smtClean="0">
                <a:latin typeface="Times New Roman" panose="02020603050405020304" pitchFamily="18" charset="0"/>
                <a:cs typeface="Times New Roman" panose="02020603050405020304" pitchFamily="18" charset="0"/>
              </a:rPr>
              <a:t>Chapter </a:t>
            </a:r>
            <a:r>
              <a:rPr lang="en-US" sz="3600" b="1" dirty="0">
                <a:latin typeface="Times New Roman" panose="02020603050405020304" pitchFamily="18" charset="0"/>
                <a:cs typeface="Times New Roman" panose="02020603050405020304" pitchFamily="18" charset="0"/>
              </a:rPr>
              <a:t>2</a:t>
            </a:r>
          </a:p>
          <a:p>
            <a:pPr marL="0" indent="0" algn="ctr">
              <a:buNone/>
            </a:pPr>
            <a:r>
              <a:rPr lang="en-US" sz="3600" b="1" dirty="0">
                <a:latin typeface="Times New Roman" panose="02020603050405020304" pitchFamily="18" charset="0"/>
                <a:cs typeface="Times New Roman" panose="02020603050405020304" pitchFamily="18" charset="0"/>
              </a:rPr>
              <a:t>File system and some File handling commands</a:t>
            </a:r>
          </a:p>
          <a:p>
            <a:pPr marL="0" indent="0">
              <a:buNone/>
            </a:pPr>
            <a:r>
              <a:rPr lang="en-US"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4298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cd </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change directory to the root </a:t>
            </a:r>
            <a:r>
              <a:rPr lang="en-US" sz="2200" dirty="0" smtClean="0">
                <a:latin typeface="Times New Roman" panose="02020603050405020304" pitchFamily="18" charset="0"/>
                <a:cs typeface="Times New Roman" panose="02020603050405020304" pitchFamily="18" charset="0"/>
              </a:rPr>
              <a:t>directory</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cd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:goes </a:t>
            </a:r>
            <a:r>
              <a:rPr lang="en-US" sz="2200" dirty="0">
                <a:latin typeface="Times New Roman" panose="02020603050405020304" pitchFamily="18" charset="0"/>
                <a:cs typeface="Times New Roman" panose="02020603050405020304" pitchFamily="18" charset="0"/>
              </a:rPr>
              <a:t>up one directory </a:t>
            </a:r>
            <a:r>
              <a:rPr lang="en-US" sz="2200" dirty="0" smtClean="0">
                <a:latin typeface="Times New Roman" panose="02020603050405020304" pitchFamily="18" charset="0"/>
                <a:cs typeface="Times New Roman" panose="02020603050405020304" pitchFamily="18" charset="0"/>
              </a:rPr>
              <a:t>level</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cd ../..  </a:t>
            </a:r>
            <a:r>
              <a:rPr lang="en-US" sz="2200" dirty="0">
                <a:latin typeface="Times New Roman" panose="02020603050405020304" pitchFamily="18" charset="0"/>
                <a:cs typeface="Times New Roman" panose="02020603050405020304" pitchFamily="18" charset="0"/>
              </a:rPr>
              <a:t>:goes up two directory levels</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10</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5122" name="Picture 2" descr="https://media.geeksforgeeks.org/wp-content/uploads/cd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92696"/>
            <a:ext cx="6962775" cy="20287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edia.geeksforgeeks.org/wp-content/uploads/cd5-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87" y="3429001"/>
            <a:ext cx="695325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53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cd </a:t>
            </a:r>
            <a:r>
              <a:rPr lang="en-US" sz="2200" b="1" dirty="0">
                <a:latin typeface="Times New Roman" panose="02020603050405020304" pitchFamily="18" charset="0"/>
                <a:cs typeface="Times New Roman" panose="02020603050405020304" pitchFamily="18" charset="0"/>
              </a:rPr>
              <a:t>dir_1/dir_2/dir_3: </a:t>
            </a:r>
            <a:r>
              <a:rPr lang="en-US" sz="2200" dirty="0">
                <a:latin typeface="Times New Roman" panose="02020603050405020304" pitchFamily="18" charset="0"/>
                <a:cs typeface="Times New Roman" panose="02020603050405020304" pitchFamily="18" charset="0"/>
              </a:rPr>
              <a:t>This command is used to move inside a directory from a directory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cd </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this command is used to change directory to the home directory.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11</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6146" name="Picture 2" descr="https://media.geeksforgeeks.org/wp-content/uploads/cd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14" y="1024595"/>
            <a:ext cx="6934200" cy="16843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edia.geeksforgeeks.org/wp-content/uploads/cd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003" y="3387913"/>
            <a:ext cx="6953250" cy="16114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media.geeksforgeeks.org/wp-content/uploads/cd4.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03" y="5195532"/>
            <a:ext cx="6972300" cy="152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3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712968"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mkdir - make a </a:t>
            </a:r>
            <a:r>
              <a:rPr lang="en-US" sz="2200" b="1" dirty="0" smtClean="0">
                <a:latin typeface="Times New Roman" panose="02020603050405020304" pitchFamily="18" charset="0"/>
                <a:cs typeface="Times New Roman" panose="02020603050405020304" pitchFamily="18" charset="0"/>
              </a:rPr>
              <a:t>directory:</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parent directory should be specified first, followed by the subdirectories to be created under it</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mkdir </a:t>
            </a:r>
            <a:r>
              <a:rPr lang="en-US" sz="2200" dirty="0">
                <a:latin typeface="Times New Roman" panose="02020603050405020304" pitchFamily="18" charset="0"/>
                <a:cs typeface="Times New Roman" panose="02020603050405020304" pitchFamily="18" charset="0"/>
              </a:rPr>
              <a:t>patch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mkdir </a:t>
            </a:r>
            <a:r>
              <a:rPr lang="en-US" sz="2200" dirty="0">
                <a:latin typeface="Times New Roman" panose="02020603050405020304" pitchFamily="18" charset="0"/>
                <a:cs typeface="Times New Roman" panose="02020603050405020304" pitchFamily="18" charset="0"/>
              </a:rPr>
              <a:t>patch </a:t>
            </a:r>
            <a:r>
              <a:rPr lang="en-US" sz="2200" dirty="0" err="1">
                <a:latin typeface="Times New Roman" panose="02020603050405020304" pitchFamily="18" charset="0"/>
                <a:cs typeface="Times New Roman" panose="02020603050405020304" pitchFamily="18" charset="0"/>
              </a:rPr>
              <a:t>dbs</a:t>
            </a:r>
            <a:r>
              <a:rPr lang="en-US" sz="2200" dirty="0">
                <a:latin typeface="Times New Roman" panose="02020603050405020304" pitchFamily="18" charset="0"/>
                <a:cs typeface="Times New Roman" panose="02020603050405020304" pitchFamily="18" charset="0"/>
              </a:rPr>
              <a:t> doc	</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mkdir sample sample/pgms sample/data</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System </a:t>
            </a:r>
            <a:r>
              <a:rPr lang="en-US" sz="2200" dirty="0">
                <a:latin typeface="Times New Roman" panose="02020603050405020304" pitchFamily="18" charset="0"/>
                <a:cs typeface="Times New Roman" panose="02020603050405020304" pitchFamily="18" charset="0"/>
              </a:rPr>
              <a:t>may refuse to create a directory due to the following reasons:</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directory already </a:t>
            </a:r>
            <a:r>
              <a:rPr lang="en-US" sz="2200" dirty="0" smtClean="0">
                <a:latin typeface="Times New Roman" panose="02020603050405020304" pitchFamily="18" charset="0"/>
                <a:cs typeface="Times New Roman" panose="02020603050405020304" pitchFamily="18" charset="0"/>
              </a:rPr>
              <a:t>exists.</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may be an ordinary file by the same name in the current </a:t>
            </a:r>
            <a:r>
              <a:rPr lang="en-US" sz="2200" dirty="0" smtClean="0">
                <a:latin typeface="Times New Roman" panose="02020603050405020304" pitchFamily="18" charset="0"/>
                <a:cs typeface="Times New Roman" panose="02020603050405020304" pitchFamily="18" charset="0"/>
              </a:rPr>
              <a:t>directory.</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permissions set for the current directory don’t permit the creation of files and directories by the user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12</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35561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rmdir - remove </a:t>
            </a:r>
            <a:r>
              <a:rPr lang="en-US" sz="2200" b="1" dirty="0" smtClean="0">
                <a:latin typeface="Times New Roman" panose="02020603050405020304" pitchFamily="18" charset="0"/>
                <a:cs typeface="Times New Roman" panose="02020603050405020304" pitchFamily="18" charset="0"/>
              </a:rPr>
              <a:t>directory:</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can’t remove a directory if it is your present working </a:t>
            </a:r>
            <a:r>
              <a:rPr lang="en-US" sz="2200" dirty="0" smtClean="0">
                <a:latin typeface="Times New Roman" panose="02020603050405020304" pitchFamily="18" charset="0"/>
                <a:cs typeface="Times New Roman" panose="02020603050405020304" pitchFamily="18" charset="0"/>
              </a:rPr>
              <a:t>directory.</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rmdir </a:t>
            </a:r>
            <a:r>
              <a:rPr lang="en-US" sz="2200" dirty="0" smtClean="0">
                <a:latin typeface="Times New Roman" panose="02020603050405020304" pitchFamily="18" charset="0"/>
                <a:cs typeface="Times New Roman" panose="02020603050405020304" pitchFamily="18" charset="0"/>
              </a:rPr>
              <a:t>patch : Directory </a:t>
            </a:r>
            <a:r>
              <a:rPr lang="en-US" sz="2200" dirty="0">
                <a:latin typeface="Times New Roman" panose="02020603050405020304" pitchFamily="18" charset="0"/>
                <a:cs typeface="Times New Roman" panose="02020603050405020304" pitchFamily="18" charset="0"/>
              </a:rPr>
              <a:t>must be empty</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rmdir </a:t>
            </a:r>
            <a:r>
              <a:rPr lang="en-US" sz="2200" dirty="0">
                <a:latin typeface="Times New Roman" panose="02020603050405020304" pitchFamily="18" charset="0"/>
                <a:cs typeface="Times New Roman" panose="02020603050405020304" pitchFamily="18" charset="0"/>
              </a:rPr>
              <a:t>pis pis/progs </a:t>
            </a:r>
            <a:r>
              <a:rPr lang="en-US" sz="2200" dirty="0" smtClean="0">
                <a:latin typeface="Times New Roman" panose="02020603050405020304" pitchFamily="18" charset="0"/>
                <a:cs typeface="Times New Roman" panose="02020603050405020304" pitchFamily="18" charset="0"/>
              </a:rPr>
              <a:t>pis/data : Shows </a:t>
            </a:r>
            <a:r>
              <a:rPr lang="en-US" sz="2200" dirty="0">
                <a:latin typeface="Times New Roman" panose="02020603050405020304" pitchFamily="18" charset="0"/>
                <a:cs typeface="Times New Roman" panose="02020603050405020304" pitchFamily="18" charset="0"/>
              </a:rPr>
              <a:t>error as pis is not empty.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The PATH environment </a:t>
            </a:r>
            <a:r>
              <a:rPr lang="en-IN" sz="2200" b="1" dirty="0" smtClean="0">
                <a:latin typeface="Times New Roman" panose="02020603050405020304" pitchFamily="18" charset="0"/>
                <a:cs typeface="Times New Roman" panose="02020603050405020304" pitchFamily="18" charset="0"/>
              </a:rPr>
              <a:t>variable:</a:t>
            </a:r>
          </a:p>
          <a:p>
            <a:pPr marL="0" indent="0">
              <a:buNone/>
            </a:pPr>
            <a:endParaRPr lang="en-IN"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Environmental variables are used to provide information to the programs you use.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command runs in UNIX by executing a disk file.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13</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2185762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dirty="0">
                <a:latin typeface="Times New Roman" panose="02020603050405020304" pitchFamily="18" charset="0"/>
                <a:cs typeface="Times New Roman" panose="02020603050405020304" pitchFamily="18" charset="0"/>
              </a:rPr>
              <a:t>When </a:t>
            </a:r>
            <a:r>
              <a:rPr lang="en-US" sz="2200" dirty="0" smtClean="0">
                <a:latin typeface="Times New Roman" panose="02020603050405020304" pitchFamily="18" charset="0"/>
                <a:cs typeface="Times New Roman" panose="02020603050405020304" pitchFamily="18" charset="0"/>
              </a:rPr>
              <a:t>we specify date command, system </a:t>
            </a:r>
            <a:r>
              <a:rPr lang="en-US" sz="2200" dirty="0">
                <a:latin typeface="Times New Roman" panose="02020603050405020304" pitchFamily="18" charset="0"/>
                <a:cs typeface="Times New Roman" panose="02020603050405020304" pitchFamily="18" charset="0"/>
              </a:rPr>
              <a:t>will locate the associated file from a list of directories specified in the PATH variable and then executes it.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system goes through the following steps in order to determine which program to execute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Built </a:t>
            </a:r>
            <a:r>
              <a:rPr lang="en-US" sz="2200" dirty="0">
                <a:latin typeface="Times New Roman" panose="02020603050405020304" pitchFamily="18" charset="0"/>
                <a:cs typeface="Times New Roman" panose="02020603050405020304" pitchFamily="18" charset="0"/>
              </a:rPr>
              <a:t>in commands (such as cd and history) are executed within the shell</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an absolute path name (such as /bin/ls) or a relative path name (such as ./</a:t>
            </a:r>
            <a:r>
              <a:rPr lang="en-US" sz="2200" dirty="0" err="1">
                <a:latin typeface="Times New Roman" panose="02020603050405020304" pitchFamily="18" charset="0"/>
                <a:cs typeface="Times New Roman" panose="02020603050405020304" pitchFamily="18" charset="0"/>
              </a:rPr>
              <a:t>myprog</a:t>
            </a:r>
            <a:r>
              <a:rPr lang="en-US" sz="2200" dirty="0">
                <a:latin typeface="Times New Roman" panose="02020603050405020304" pitchFamily="18" charset="0"/>
                <a:cs typeface="Times New Roman" panose="02020603050405020304" pitchFamily="18" charset="0"/>
              </a:rPr>
              <a:t>),   the system executes the program from the specified directory</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Otherwise </a:t>
            </a:r>
            <a:r>
              <a:rPr lang="en-US" sz="2200" dirty="0">
                <a:latin typeface="Times New Roman" panose="02020603050405020304" pitchFamily="18" charset="0"/>
                <a:cs typeface="Times New Roman" panose="02020603050405020304" pitchFamily="18" charset="0"/>
              </a:rPr>
              <a:t>the PATH variable is used.</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14</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394395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lnSpcReduction="10000"/>
          </a:bodyPr>
          <a:lstStyle/>
          <a:p>
            <a:pPr marL="0" indent="0">
              <a:buNone/>
            </a:pPr>
            <a:r>
              <a:rPr lang="en-US" sz="2200" b="1" dirty="0">
                <a:latin typeface="Times New Roman" panose="02020603050405020304" pitchFamily="18" charset="0"/>
                <a:cs typeface="Times New Roman" panose="02020603050405020304" pitchFamily="18" charset="0"/>
              </a:rPr>
              <a:t>ls - list directory </a:t>
            </a:r>
            <a:r>
              <a:rPr lang="en-US" sz="2200" b="1" dirty="0" smtClean="0">
                <a:latin typeface="Times New Roman" panose="02020603050405020304" pitchFamily="18" charset="0"/>
                <a:cs typeface="Times New Roman" panose="02020603050405020304" pitchFamily="18" charset="0"/>
              </a:rPr>
              <a:t>contents:</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Syntax: </a:t>
            </a:r>
            <a:r>
              <a:rPr lang="en-US" sz="2200" dirty="0" smtClean="0">
                <a:latin typeface="Times New Roman" panose="02020603050405020304" pitchFamily="18" charset="0"/>
                <a:cs typeface="Times New Roman" panose="02020603050405020304" pitchFamily="18" charset="0"/>
              </a:rPr>
              <a:t>ls </a:t>
            </a:r>
            <a:r>
              <a:rPr lang="en-US" sz="2200" dirty="0">
                <a:latin typeface="Times New Roman" panose="02020603050405020304" pitchFamily="18" charset="0"/>
                <a:cs typeface="Times New Roman" panose="02020603050405020304" pitchFamily="18" charset="0"/>
              </a:rPr>
              <a:t>[options] [argument</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Options: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 Lists all files, including those beginning with a dot </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 Lists only names of directories, not the files in the </a:t>
            </a:r>
            <a:r>
              <a:rPr lang="en-US" sz="2200" dirty="0" smtClean="0">
                <a:latin typeface="Times New Roman" panose="02020603050405020304" pitchFamily="18" charset="0"/>
                <a:cs typeface="Times New Roman" panose="02020603050405020304" pitchFamily="18" charset="0"/>
              </a:rPr>
              <a:t>directory</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 Indicates type of entry with a trailing symbol: executables with *, directories with / and </a:t>
            </a:r>
            <a:r>
              <a:rPr lang="en-US" sz="2200" dirty="0" smtClean="0">
                <a:latin typeface="Times New Roman" panose="02020603050405020304" pitchFamily="18" charset="0"/>
                <a:cs typeface="Times New Roman" panose="02020603050405020304" pitchFamily="18" charset="0"/>
              </a:rPr>
              <a:t>symbolic </a:t>
            </a:r>
            <a:r>
              <a:rPr lang="en-US" sz="2200" dirty="0">
                <a:latin typeface="Times New Roman" panose="02020603050405020304" pitchFamily="18" charset="0"/>
                <a:cs typeface="Times New Roman" panose="02020603050405020304" pitchFamily="18" charset="0"/>
              </a:rPr>
              <a:t>links with </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 </a:t>
            </a:r>
            <a:r>
              <a:rPr lang="en-US" sz="2200" dirty="0" smtClean="0">
                <a:latin typeface="Times New Roman" panose="02020603050405020304" pitchFamily="18" charset="0"/>
                <a:cs typeface="Times New Roman" panose="02020603050405020304" pitchFamily="18" charset="0"/>
              </a:rPr>
              <a:t>lists all files recursively from current directory</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-u Sorts filenames by last access </a:t>
            </a:r>
            <a:r>
              <a:rPr lang="en-US" sz="2200" dirty="0" smtClean="0">
                <a:latin typeface="Times New Roman" panose="02020603050405020304" pitchFamily="18" charset="0"/>
                <a:cs typeface="Times New Roman" panose="02020603050405020304" pitchFamily="18" charset="0"/>
              </a:rPr>
              <a:t>time</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 Sorts filenames by last modification time</a:t>
            </a: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15</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2280493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 Displays inode </a:t>
            </a:r>
            <a:r>
              <a:rPr lang="en-US" sz="2200" dirty="0" smtClean="0">
                <a:latin typeface="Times New Roman" panose="02020603050405020304" pitchFamily="18" charset="0"/>
                <a:cs typeface="Times New Roman" panose="02020603050405020304" pitchFamily="18" charset="0"/>
              </a:rPr>
              <a:t>number</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-l Long listing: lists the mode, link information, owner, size, last modification (time).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16</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7170" name="Picture 2" descr="https://media.geeksforgeeks.org/wp-content/uploads/l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268"/>
            <a:ext cx="699135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29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rw</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rw</a:t>
            </a:r>
            <a:r>
              <a:rPr lang="en-US" sz="2200" dirty="0">
                <a:latin typeface="Times New Roman" panose="02020603050405020304" pitchFamily="18" charset="0"/>
                <a:cs typeface="Times New Roman" panose="02020603050405020304" pitchFamily="18" charset="0"/>
              </a:rPr>
              <a:t>-r– 1 maverick </a:t>
            </a:r>
            <a:r>
              <a:rPr lang="en-US" sz="2200" dirty="0" err="1">
                <a:latin typeface="Times New Roman" panose="02020603050405020304" pitchFamily="18" charset="0"/>
                <a:cs typeface="Times New Roman" panose="02020603050405020304" pitchFamily="18" charset="0"/>
              </a:rPr>
              <a:t>maverick</a:t>
            </a:r>
            <a:r>
              <a:rPr lang="en-US" sz="2200" dirty="0">
                <a:latin typeface="Times New Roman" panose="02020603050405020304" pitchFamily="18" charset="0"/>
                <a:cs typeface="Times New Roman" panose="02020603050405020304" pitchFamily="18" charset="0"/>
              </a:rPr>
              <a:t> 1176 Feb 16 00:19 1.c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1</a:t>
            </a:r>
            <a:r>
              <a:rPr lang="en-IN" sz="2200" b="1" baseline="30000" dirty="0" smtClean="0">
                <a:latin typeface="Times New Roman" panose="02020603050405020304" pitchFamily="18" charset="0"/>
                <a:cs typeface="Times New Roman" panose="02020603050405020304" pitchFamily="18" charset="0"/>
              </a:rPr>
              <a:t>st</a:t>
            </a:r>
            <a:r>
              <a:rPr lang="en-IN" sz="2200" b="1" dirty="0" smtClean="0">
                <a:latin typeface="Times New Roman" panose="02020603050405020304" pitchFamily="18" charset="0"/>
                <a:cs typeface="Times New Roman" panose="02020603050405020304" pitchFamily="18" charset="0"/>
              </a:rPr>
              <a:t> Character </a:t>
            </a:r>
            <a:r>
              <a:rPr lang="en-IN" sz="2200" b="1" dirty="0">
                <a:latin typeface="Times New Roman" panose="02020603050405020304" pitchFamily="18" charset="0"/>
                <a:cs typeface="Times New Roman" panose="02020603050405020304" pitchFamily="18" charset="0"/>
              </a:rPr>
              <a:t>– File </a:t>
            </a:r>
            <a:r>
              <a:rPr lang="en-IN" sz="2200" b="1" dirty="0" smtClean="0">
                <a:latin typeface="Times New Roman" panose="02020603050405020304" pitchFamily="18" charset="0"/>
                <a:cs typeface="Times New Roman" panose="02020603050405020304" pitchFamily="18" charset="0"/>
              </a:rPr>
              <a:t>Type:</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Possible </a:t>
            </a:r>
            <a:r>
              <a:rPr lang="en-US" sz="2200" dirty="0">
                <a:latin typeface="Times New Roman" panose="02020603050405020304" pitchFamily="18" charset="0"/>
                <a:cs typeface="Times New Roman" panose="02020603050405020304" pitchFamily="18" charset="0"/>
              </a:rPr>
              <a:t>file type options in the 1st character of the ls -l output</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Field </a:t>
            </a:r>
            <a:r>
              <a:rPr lang="en-US" sz="2200" dirty="0" smtClean="0">
                <a:latin typeface="Times New Roman" panose="02020603050405020304" pitchFamily="18" charset="0"/>
                <a:cs typeface="Times New Roman" panose="02020603050405020304" pitchFamily="18" charset="0"/>
              </a:rPr>
              <a:t>Explanation: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a) – </a:t>
            </a:r>
            <a:r>
              <a:rPr lang="en-US" sz="2200" dirty="0">
                <a:latin typeface="Times New Roman" panose="02020603050405020304" pitchFamily="18" charset="0"/>
                <a:cs typeface="Times New Roman" panose="02020603050405020304" pitchFamily="18" charset="0"/>
              </a:rPr>
              <a:t>normal file</a:t>
            </a:r>
          </a:p>
          <a:p>
            <a:pPr marL="0" indent="0">
              <a:buNone/>
            </a:pPr>
            <a:r>
              <a:rPr lang="en-US" sz="2200" dirty="0" smtClean="0">
                <a:latin typeface="Times New Roman" panose="02020603050405020304" pitchFamily="18" charset="0"/>
                <a:cs typeface="Times New Roman" panose="02020603050405020304" pitchFamily="18" charset="0"/>
              </a:rPr>
              <a:t>b) d </a:t>
            </a:r>
            <a:r>
              <a:rPr lang="en-US" sz="2200" dirty="0">
                <a:latin typeface="Times New Roman" panose="02020603050405020304" pitchFamily="18" charset="0"/>
                <a:cs typeface="Times New Roman" panose="02020603050405020304" pitchFamily="18" charset="0"/>
              </a:rPr>
              <a:t>: directory</a:t>
            </a:r>
          </a:p>
          <a:p>
            <a:pPr marL="0" indent="0">
              <a:buNone/>
            </a:pPr>
            <a:r>
              <a:rPr lang="en-US" sz="2200" dirty="0" smtClean="0">
                <a:latin typeface="Times New Roman" panose="02020603050405020304" pitchFamily="18" charset="0"/>
                <a:cs typeface="Times New Roman" panose="02020603050405020304" pitchFamily="18" charset="0"/>
              </a:rPr>
              <a:t>c) s </a:t>
            </a:r>
            <a:r>
              <a:rPr lang="en-US" sz="2200" dirty="0">
                <a:latin typeface="Times New Roman" panose="02020603050405020304" pitchFamily="18" charset="0"/>
                <a:cs typeface="Times New Roman" panose="02020603050405020304" pitchFamily="18" charset="0"/>
              </a:rPr>
              <a:t>: socket file</a:t>
            </a:r>
          </a:p>
          <a:p>
            <a:pPr marL="0" indent="0">
              <a:buNone/>
            </a:pPr>
            <a:r>
              <a:rPr lang="en-US" sz="2200" dirty="0" smtClean="0">
                <a:latin typeface="Times New Roman" panose="02020603050405020304" pitchFamily="18" charset="0"/>
                <a:cs typeface="Times New Roman" panose="02020603050405020304" pitchFamily="18" charset="0"/>
              </a:rPr>
              <a:t>d) l </a:t>
            </a:r>
            <a:r>
              <a:rPr lang="en-US" sz="2200" dirty="0">
                <a:latin typeface="Times New Roman" panose="02020603050405020304" pitchFamily="18" charset="0"/>
                <a:cs typeface="Times New Roman" panose="02020603050405020304" pitchFamily="18" charset="0"/>
              </a:rPr>
              <a:t>: link </a:t>
            </a:r>
            <a:r>
              <a:rPr lang="en-US" sz="2200" dirty="0" smtClean="0">
                <a:latin typeface="Times New Roman" panose="02020603050405020304" pitchFamily="18" charset="0"/>
                <a:cs typeface="Times New Roman" panose="02020603050405020304" pitchFamily="18" charset="0"/>
              </a:rPr>
              <a:t>file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Field 1 – File Permissions: </a:t>
            </a:r>
            <a:endParaRPr lang="en-US"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Next </a:t>
            </a:r>
            <a:r>
              <a:rPr lang="en-US" sz="2200" dirty="0">
                <a:latin typeface="Times New Roman" panose="02020603050405020304" pitchFamily="18" charset="0"/>
                <a:cs typeface="Times New Roman" panose="02020603050405020304" pitchFamily="18" charset="0"/>
              </a:rPr>
              <a:t>9 character specifies the files permission</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rw</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rw</a:t>
            </a:r>
            <a:r>
              <a:rPr lang="en-US" sz="2200" dirty="0">
                <a:latin typeface="Times New Roman" panose="02020603050405020304" pitchFamily="18" charset="0"/>
                <a:cs typeface="Times New Roman" panose="02020603050405020304" pitchFamily="18" charset="0"/>
              </a:rPr>
              <a:t>-r– indicates read-write permission for user(root) , read permission for group, and no permission for others respectively.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17</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4109314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b="1" dirty="0">
                <a:latin typeface="Times New Roman" panose="02020603050405020304" pitchFamily="18" charset="0"/>
                <a:cs typeface="Times New Roman" panose="02020603050405020304" pitchFamily="18" charset="0"/>
              </a:rPr>
              <a:t>Field 2 – Number of </a:t>
            </a:r>
            <a:r>
              <a:rPr lang="en-US" sz="2200" b="1" dirty="0" smtClean="0">
                <a:latin typeface="Times New Roman" panose="02020603050405020304" pitchFamily="18" charset="0"/>
                <a:cs typeface="Times New Roman" panose="02020603050405020304" pitchFamily="18" charset="0"/>
              </a:rPr>
              <a:t>links:</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indicates only one link to this file.</a:t>
            </a:r>
          </a:p>
          <a:p>
            <a:pPr marL="0" indent="0">
              <a:buNone/>
            </a:pPr>
            <a:r>
              <a:rPr lang="en-US" sz="2200" dirty="0" smtClean="0">
                <a:latin typeface="Times New Roman" panose="02020603050405020304" pitchFamily="18" charset="0"/>
                <a:cs typeface="Times New Roman" panose="02020603050405020304" pitchFamily="18" charset="0"/>
              </a:rPr>
              <a:t> </a:t>
            </a:r>
          </a:p>
          <a:p>
            <a:r>
              <a:rPr lang="en-US" sz="2200" b="1" dirty="0" smtClean="0">
                <a:latin typeface="Times New Roman" panose="02020603050405020304" pitchFamily="18" charset="0"/>
                <a:cs typeface="Times New Roman" panose="02020603050405020304" pitchFamily="18" charset="0"/>
              </a:rPr>
              <a:t>Field </a:t>
            </a:r>
            <a:r>
              <a:rPr lang="en-US" sz="2200" b="1" dirty="0">
                <a:latin typeface="Times New Roman" panose="02020603050405020304" pitchFamily="18" charset="0"/>
                <a:cs typeface="Times New Roman" panose="02020603050405020304" pitchFamily="18" charset="0"/>
              </a:rPr>
              <a:t>3 – Owner: </a:t>
            </a:r>
            <a:endParaRPr lang="en-US"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Eg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file is owned by username ‘maverick</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Field 4 – Group: </a:t>
            </a:r>
            <a:endParaRPr lang="en-IN"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Eg: </a:t>
            </a:r>
            <a:r>
              <a:rPr lang="en-US" sz="2200" dirty="0">
                <a:latin typeface="Times New Roman" panose="02020603050405020304" pitchFamily="18" charset="0"/>
                <a:cs typeface="Times New Roman" panose="02020603050405020304" pitchFamily="18" charset="0"/>
              </a:rPr>
              <a:t>file belongs to ”maverick’ group</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Field 5 – </a:t>
            </a:r>
            <a:r>
              <a:rPr lang="en-IN" sz="2200" b="1" dirty="0" smtClean="0">
                <a:latin typeface="Times New Roman" panose="02020603050405020304" pitchFamily="18" charset="0"/>
                <a:cs typeface="Times New Roman" panose="02020603050405020304" pitchFamily="18" charset="0"/>
              </a:rPr>
              <a:t>Size:</a:t>
            </a: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Eg: </a:t>
            </a:r>
            <a:r>
              <a:rPr lang="en-US" sz="2200" dirty="0">
                <a:latin typeface="Times New Roman" panose="02020603050405020304" pitchFamily="18" charset="0"/>
                <a:cs typeface="Times New Roman" panose="02020603050405020304" pitchFamily="18" charset="0"/>
              </a:rPr>
              <a:t>‘1176’ indicates the file size in bytes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Field 6 – Last modified date and time: </a:t>
            </a:r>
            <a:endParaRPr lang="en-US"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Eg: </a:t>
            </a:r>
            <a:r>
              <a:rPr lang="en-US" sz="2200" dirty="0">
                <a:latin typeface="Times New Roman" panose="02020603050405020304" pitchFamily="18" charset="0"/>
                <a:cs typeface="Times New Roman" panose="02020603050405020304" pitchFamily="18" charset="0"/>
              </a:rPr>
              <a:t>‘Feb 16 00:19’ specifies the last modification time of the file.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18</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944638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b="1" dirty="0">
                <a:latin typeface="Times New Roman" panose="02020603050405020304" pitchFamily="18" charset="0"/>
                <a:cs typeface="Times New Roman" panose="02020603050405020304" pitchFamily="18" charset="0"/>
              </a:rPr>
              <a:t>Field 7 – File name: </a:t>
            </a:r>
            <a:endParaRPr lang="en-US" sz="2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b="1" dirty="0" smtClean="0">
                <a:latin typeface="Times New Roman" panose="02020603050405020304" pitchFamily="18" charset="0"/>
                <a:cs typeface="Times New Roman" panose="02020603050405020304" pitchFamily="18" charset="0"/>
              </a:rPr>
              <a:t>Eg</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File </a:t>
            </a:r>
            <a:r>
              <a:rPr lang="en-US" sz="2200" dirty="0">
                <a:latin typeface="Times New Roman" panose="02020603050405020304" pitchFamily="18" charset="0"/>
                <a:cs typeface="Times New Roman" panose="02020603050405020304" pitchFamily="18" charset="0"/>
              </a:rPr>
              <a:t>name is 1.c.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ls -</a:t>
            </a:r>
            <a:r>
              <a:rPr lang="en-US" sz="2200" b="1" dirty="0" err="1">
                <a:latin typeface="Times New Roman" panose="02020603050405020304" pitchFamily="18" charset="0"/>
                <a:cs typeface="Times New Roman" panose="02020603050405020304" pitchFamily="18" charset="0"/>
              </a:rPr>
              <a:t>lh</a:t>
            </a:r>
            <a:r>
              <a:rPr lang="en-US" sz="2200" b="1" dirty="0">
                <a:latin typeface="Times New Roman" panose="02020603050405020304" pitchFamily="18" charset="0"/>
                <a:cs typeface="Times New Roman" panose="02020603050405020304" pitchFamily="18" charset="0"/>
              </a:rPr>
              <a:t> (h stands for human readable form</a:t>
            </a:r>
            <a:r>
              <a:rPr lang="en-US" sz="2200" b="1" dirty="0" smtClean="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19</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8194" name="Picture 2" descr="https://media.geeksforgeeks.org/wp-content/uploads/l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188321"/>
            <a:ext cx="70104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51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The </a:t>
            </a:r>
            <a:r>
              <a:rPr lang="en-US" sz="2600" b="1" dirty="0" smtClean="0">
                <a:latin typeface="Times New Roman" panose="02020603050405020304" pitchFamily="18" charset="0"/>
                <a:cs typeface="Times New Roman" panose="02020603050405020304" pitchFamily="18" charset="0"/>
              </a:rPr>
              <a:t>File: </a:t>
            </a:r>
          </a:p>
          <a:p>
            <a:pPr marL="0" indent="0">
              <a:buNone/>
            </a:pPr>
            <a:endParaRPr lang="en-US" sz="26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File in Unix system is a </a:t>
            </a:r>
            <a:r>
              <a:rPr lang="en-US" sz="2200" dirty="0">
                <a:latin typeface="Times New Roman" panose="02020603050405020304" pitchFamily="18" charset="0"/>
                <a:cs typeface="Times New Roman" panose="02020603050405020304" pitchFamily="18" charset="0"/>
              </a:rPr>
              <a:t>multi-level hierarchy structure known as a directory tree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Each file in a given directory must be unique.</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Unix is Case Sensitive.</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1026" name="Picture 2" descr="https://media.geeksforgeeks.org/wp-content/cdn-uploads/un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717032"/>
            <a:ext cx="6022107" cy="282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361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b="1" dirty="0">
                <a:latin typeface="Times New Roman" panose="02020603050405020304" pitchFamily="18" charset="0"/>
                <a:cs typeface="Times New Roman" panose="02020603050405020304" pitchFamily="18" charset="0"/>
              </a:rPr>
              <a:t>ls -</a:t>
            </a:r>
            <a:r>
              <a:rPr lang="en-US" sz="2200" b="1" dirty="0" err="1">
                <a:latin typeface="Times New Roman" panose="02020603050405020304" pitchFamily="18" charset="0"/>
                <a:cs typeface="Times New Roman" panose="02020603050405020304" pitchFamily="18" charset="0"/>
              </a:rPr>
              <a:t>lt</a:t>
            </a: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 ls -</a:t>
            </a:r>
            <a:r>
              <a:rPr lang="en-US" sz="2200" b="1" dirty="0" err="1">
                <a:latin typeface="Times New Roman" panose="02020603050405020304" pitchFamily="18" charset="0"/>
                <a:cs typeface="Times New Roman" panose="02020603050405020304" pitchFamily="18" charset="0"/>
              </a:rPr>
              <a:t>ltr</a:t>
            </a:r>
            <a:r>
              <a:rPr lang="en-US" sz="2200" b="1"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20</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9218" name="Picture 2" descr="https://media.geeksforgeeks.org/wp-content/uploads/ls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4704"/>
            <a:ext cx="70104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39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ls -a : </a:t>
            </a: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21</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10242" name="Picture 2" descr="https://media.geeksforgeeks.org/wp-content/uploads/ls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260649"/>
            <a:ext cx="6264696" cy="282748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media.geeksforgeeks.org/wp-content/uploads/ls8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356992"/>
            <a:ext cx="6105521" cy="297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413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b="1" dirty="0">
                <a:latin typeface="Times New Roman" panose="02020603050405020304" pitchFamily="18" charset="0"/>
                <a:cs typeface="Times New Roman" panose="02020603050405020304" pitchFamily="18" charset="0"/>
              </a:rPr>
              <a:t>$ ls -A </a:t>
            </a:r>
            <a:r>
              <a:rPr lang="en-US" sz="2200" b="1" dirty="0" smtClean="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$ls –i: </a:t>
            </a:r>
            <a:endParaRPr lang="en-IN"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22</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11266" name="Picture 2" descr="https://media.geeksforgeeks.org/wp-content/uploads/ls8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147543"/>
            <a:ext cx="5406355" cy="319968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media.geeksforgeeks.org/wp-content/uploads/ls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815" y="3590225"/>
            <a:ext cx="5012573" cy="297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39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The UNIX File </a:t>
            </a:r>
            <a:r>
              <a:rPr lang="en-US" sz="2200" b="1" dirty="0" smtClean="0">
                <a:latin typeface="Times New Roman" panose="02020603050405020304" pitchFamily="18" charset="0"/>
                <a:cs typeface="Times New Roman" panose="02020603050405020304" pitchFamily="18" charset="0"/>
              </a:rPr>
              <a:t>System:</a:t>
            </a:r>
          </a:p>
          <a:p>
            <a:r>
              <a:rPr lang="en-US" sz="2200" dirty="0">
                <a:latin typeface="Times New Roman" panose="02020603050405020304" pitchFamily="18" charset="0"/>
                <a:cs typeface="Times New Roman" panose="02020603050405020304" pitchFamily="18" charset="0"/>
              </a:rPr>
              <a:t>Some subdirectories contained under </a:t>
            </a:r>
            <a:r>
              <a:rPr lang="en-US" sz="2200" dirty="0" smtClean="0">
                <a:latin typeface="Times New Roman" panose="02020603050405020304" pitchFamily="18" charset="0"/>
                <a:cs typeface="Times New Roman" panose="02020603050405020304" pitchFamily="18" charset="0"/>
              </a:rPr>
              <a:t>root: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23</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graphicFrame>
        <p:nvGraphicFramePr>
          <p:cNvPr id="2" name="Table 1"/>
          <p:cNvGraphicFramePr>
            <a:graphicFrameLocks noGrp="1"/>
          </p:cNvGraphicFramePr>
          <p:nvPr>
            <p:extLst>
              <p:ext uri="{D42A27DB-BD31-4B8C-83A1-F6EECF244321}">
                <p14:modId xmlns:p14="http://schemas.microsoft.com/office/powerpoint/2010/main" val="2358813175"/>
              </p:ext>
            </p:extLst>
          </p:nvPr>
        </p:nvGraphicFramePr>
        <p:xfrm>
          <a:off x="467544" y="1340768"/>
          <a:ext cx="8136903" cy="4819452"/>
        </p:xfrm>
        <a:graphic>
          <a:graphicData uri="http://schemas.openxmlformats.org/drawingml/2006/table">
            <a:tbl>
              <a:tblPr>
                <a:tableStyleId>{5C22544A-7EE6-4342-B048-85BDC9FD1C3A}</a:tableStyleId>
              </a:tblPr>
              <a:tblGrid>
                <a:gridCol w="1028478">
                  <a:extLst>
                    <a:ext uri="{9D8B030D-6E8A-4147-A177-3AD203B41FA5}">
                      <a16:colId xmlns:a16="http://schemas.microsoft.com/office/drawing/2014/main" val="913247418"/>
                    </a:ext>
                  </a:extLst>
                </a:gridCol>
                <a:gridCol w="7108425">
                  <a:extLst>
                    <a:ext uri="{9D8B030D-6E8A-4147-A177-3AD203B41FA5}">
                      <a16:colId xmlns:a16="http://schemas.microsoft.com/office/drawing/2014/main" val="2516671131"/>
                    </a:ext>
                  </a:extLst>
                </a:gridCol>
              </a:tblGrid>
              <a:tr h="315161">
                <a:tc>
                  <a:txBody>
                    <a:bodyPr/>
                    <a:lstStyle/>
                    <a:p>
                      <a:pPr>
                        <a:lnSpc>
                          <a:spcPct val="115000"/>
                        </a:lnSpc>
                        <a:spcAft>
                          <a:spcPts val="0"/>
                        </a:spcAft>
                      </a:pPr>
                      <a:r>
                        <a:rPr lang="en-US" sz="1600" b="1">
                          <a:effectLst/>
                        </a:rPr>
                        <a:t>Directory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b="1" dirty="0">
                          <a:effectLst/>
                        </a:rPr>
                        <a:t>Content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4509835"/>
                  </a:ext>
                </a:extLst>
              </a:tr>
              <a:tr h="301175">
                <a:tc>
                  <a:txBody>
                    <a:bodyPr/>
                    <a:lstStyle/>
                    <a:p>
                      <a:pPr>
                        <a:lnSpc>
                          <a:spcPct val="115000"/>
                        </a:lnSpc>
                        <a:spcAft>
                          <a:spcPts val="0"/>
                        </a:spcAft>
                      </a:pPr>
                      <a:r>
                        <a:rPr lang="en-US" sz="1600">
                          <a:effectLst/>
                        </a:rPr>
                        <a:t>/bin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Common programs, shared by the system, the system administrator and the users.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5474729"/>
                  </a:ext>
                </a:extLst>
              </a:tr>
              <a:tr h="598154">
                <a:tc>
                  <a:txBody>
                    <a:bodyPr/>
                    <a:lstStyle/>
                    <a:p>
                      <a:pPr>
                        <a:lnSpc>
                          <a:spcPct val="115000"/>
                        </a:lnSpc>
                        <a:spcAft>
                          <a:spcPts val="0"/>
                        </a:spcAft>
                      </a:pPr>
                      <a:r>
                        <a:rPr lang="en-US" sz="1600">
                          <a:effectLst/>
                        </a:rPr>
                        <a:t>/dev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Contains references to all the CPU peripheral hardware, which are represented as files with special properties.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7427834"/>
                  </a:ext>
                </a:extLst>
              </a:tr>
              <a:tr h="598154">
                <a:tc>
                  <a:txBody>
                    <a:bodyPr/>
                    <a:lstStyle/>
                    <a:p>
                      <a:pPr>
                        <a:lnSpc>
                          <a:spcPct val="115000"/>
                        </a:lnSpc>
                        <a:spcAft>
                          <a:spcPts val="0"/>
                        </a:spcAft>
                      </a:pPr>
                      <a:r>
                        <a:rPr lang="en-US" sz="1600">
                          <a:effectLst/>
                        </a:rPr>
                        <a:t>/etc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Most important system configuration files are in /etc, this directory contains data similar to those in the Control Panel in Windows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5282138"/>
                  </a:ext>
                </a:extLst>
              </a:tr>
              <a:tr h="301175">
                <a:tc>
                  <a:txBody>
                    <a:bodyPr/>
                    <a:lstStyle/>
                    <a:p>
                      <a:pPr>
                        <a:lnSpc>
                          <a:spcPct val="115000"/>
                        </a:lnSpc>
                        <a:spcAft>
                          <a:spcPts val="0"/>
                        </a:spcAft>
                      </a:pPr>
                      <a:r>
                        <a:rPr lang="en-US" sz="1600">
                          <a:effectLst/>
                        </a:rPr>
                        <a:t>/home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Home directories of the common users.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8683857"/>
                  </a:ext>
                </a:extLst>
              </a:tr>
              <a:tr h="598154">
                <a:tc>
                  <a:txBody>
                    <a:bodyPr/>
                    <a:lstStyle/>
                    <a:p>
                      <a:pPr>
                        <a:lnSpc>
                          <a:spcPct val="115000"/>
                        </a:lnSpc>
                        <a:spcAft>
                          <a:spcPts val="0"/>
                        </a:spcAft>
                      </a:pPr>
                      <a:r>
                        <a:rPr lang="en-US" sz="1600">
                          <a:effectLst/>
                        </a:rPr>
                        <a:t>/lib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Library files, includes files for all kinds of programs needed by the system and the users.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3114725"/>
                  </a:ext>
                </a:extLst>
              </a:tr>
              <a:tr h="301175">
                <a:tc>
                  <a:txBody>
                    <a:bodyPr/>
                    <a:lstStyle/>
                    <a:p>
                      <a:pPr>
                        <a:lnSpc>
                          <a:spcPct val="115000"/>
                        </a:lnSpc>
                        <a:spcAft>
                          <a:spcPts val="0"/>
                        </a:spcAft>
                      </a:pPr>
                      <a:r>
                        <a:rPr lang="en-US" sz="1600">
                          <a:effectLst/>
                        </a:rPr>
                        <a:t>/sbin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Programs for use by the system and the system administrator.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0696264"/>
                  </a:ext>
                </a:extLst>
              </a:tr>
              <a:tr h="598154">
                <a:tc>
                  <a:txBody>
                    <a:bodyPr/>
                    <a:lstStyle/>
                    <a:p>
                      <a:pPr>
                        <a:lnSpc>
                          <a:spcPct val="115000"/>
                        </a:lnSpc>
                        <a:spcAft>
                          <a:spcPts val="0"/>
                        </a:spcAft>
                      </a:pPr>
                      <a:r>
                        <a:rPr lang="en-US" sz="1600">
                          <a:effectLst/>
                        </a:rPr>
                        <a:t>/tmp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Temporary space for use by the system, cleaned upon reboot, so don't use this for saving any work!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6741815"/>
                  </a:ext>
                </a:extLst>
              </a:tr>
              <a:tr h="301175">
                <a:tc>
                  <a:txBody>
                    <a:bodyPr/>
                    <a:lstStyle/>
                    <a:p>
                      <a:pPr>
                        <a:lnSpc>
                          <a:spcPct val="115000"/>
                        </a:lnSpc>
                        <a:spcAft>
                          <a:spcPts val="0"/>
                        </a:spcAft>
                      </a:pPr>
                      <a:r>
                        <a:rPr lang="en-US" sz="1600">
                          <a:effectLst/>
                        </a:rPr>
                        <a:t>/usr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Programs, libraries, documentation etc. for all user-related programs.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1297464"/>
                  </a:ext>
                </a:extLst>
              </a:tr>
              <a:tr h="906975">
                <a:tc>
                  <a:txBody>
                    <a:bodyPr/>
                    <a:lstStyle/>
                    <a:p>
                      <a:pPr>
                        <a:lnSpc>
                          <a:spcPct val="115000"/>
                        </a:lnSpc>
                        <a:spcAft>
                          <a:spcPts val="0"/>
                        </a:spcAft>
                      </a:pPr>
                      <a:r>
                        <a:rPr lang="en-US" sz="1600">
                          <a:effectLst/>
                        </a:rPr>
                        <a:t>/var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Storage for all variable files and temporary files created by users, such as log files, the mail queue, the print spooler area, space for temporary storage of files downloaded from the Internet, or to keep an image of a CD before burning it.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293488"/>
                  </a:ext>
                </a:extLst>
              </a:tr>
            </a:tbl>
          </a:graphicData>
        </a:graphic>
      </p:graphicFrame>
    </p:spTree>
    <p:extLst>
      <p:ext uri="{BB962C8B-B14F-4D97-AF65-F5344CB8AC3E}">
        <p14:creationId xmlns:p14="http://schemas.microsoft.com/office/powerpoint/2010/main" val="1142100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cat: Displaying and Creating </a:t>
            </a:r>
            <a:r>
              <a:rPr lang="en-US" sz="2200" b="1" dirty="0" smtClean="0">
                <a:latin typeface="Times New Roman" panose="02020603050405020304" pitchFamily="18" charset="0"/>
                <a:cs typeface="Times New Roman" panose="02020603050405020304" pitchFamily="18" charset="0"/>
              </a:rPr>
              <a:t>Files:</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Syntax: </a:t>
            </a:r>
            <a:r>
              <a:rPr lang="en-US" sz="2200" dirty="0">
                <a:latin typeface="Times New Roman" panose="02020603050405020304" pitchFamily="18" charset="0"/>
                <a:cs typeface="Times New Roman" panose="02020603050405020304" pitchFamily="18" charset="0"/>
              </a:rPr>
              <a:t>cat [options] [filenames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Display contents of file </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Eg: </a:t>
            </a:r>
            <a:r>
              <a:rPr lang="en-IN" sz="2200" dirty="0">
                <a:latin typeface="Times New Roman" panose="02020603050405020304" pitchFamily="18" charset="0"/>
                <a:cs typeface="Times New Roman" panose="02020603050405020304" pitchFamily="18" charset="0"/>
              </a:rPr>
              <a:t>cat </a:t>
            </a:r>
            <a:r>
              <a:rPr lang="en-IN" sz="2200" dirty="0" smtClean="0">
                <a:latin typeface="Times New Roman" panose="02020603050405020304" pitchFamily="18" charset="0"/>
                <a:cs typeface="Times New Roman" panose="02020603050405020304" pitchFamily="18" charset="0"/>
              </a:rPr>
              <a:t>file1</a:t>
            </a:r>
          </a:p>
          <a:p>
            <a:endParaRPr lang="en-US" sz="2200" dirty="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Eg: </a:t>
            </a:r>
            <a:r>
              <a:rPr lang="en-IN" sz="2200" dirty="0" smtClean="0">
                <a:latin typeface="Times New Roman" panose="02020603050405020304" pitchFamily="18" charset="0"/>
                <a:cs typeface="Times New Roman" panose="02020603050405020304" pitchFamily="18" charset="0"/>
              </a:rPr>
              <a:t>cat </a:t>
            </a:r>
            <a:r>
              <a:rPr lang="en-IN" sz="2200" dirty="0">
                <a:latin typeface="Times New Roman" panose="02020603050405020304" pitchFamily="18" charset="0"/>
                <a:cs typeface="Times New Roman" panose="02020603050405020304" pitchFamily="18" charset="0"/>
              </a:rPr>
              <a:t>file1 | </a:t>
            </a:r>
            <a:r>
              <a:rPr lang="en-IN" sz="2200" dirty="0" smtClean="0">
                <a:latin typeface="Times New Roman" panose="02020603050405020304" pitchFamily="18" charset="0"/>
                <a:cs typeface="Times New Roman" panose="02020603050405020304" pitchFamily="18" charset="0"/>
              </a:rPr>
              <a:t>less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Numbering Lines (-</a:t>
            </a:r>
            <a:r>
              <a:rPr lang="en-US" sz="2200" dirty="0" smtClean="0">
                <a:latin typeface="Times New Roman" panose="02020603050405020304" pitchFamily="18" charset="0"/>
                <a:cs typeface="Times New Roman" panose="02020603050405020304" pitchFamily="18" charset="0"/>
              </a:rPr>
              <a:t>n): Used </a:t>
            </a:r>
            <a:r>
              <a:rPr lang="en-US" sz="2200" dirty="0">
                <a:latin typeface="Times New Roman" panose="02020603050405020304" pitchFamily="18" charset="0"/>
                <a:cs typeface="Times New Roman" panose="02020603050405020304" pitchFamily="18" charset="0"/>
              </a:rPr>
              <a:t>to display numbered lines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cat for file creation: </a:t>
            </a:r>
            <a:r>
              <a:rPr lang="en-US" sz="2200" b="1" dirty="0">
                <a:latin typeface="Times New Roman" panose="02020603050405020304" pitchFamily="18" charset="0"/>
                <a:cs typeface="Times New Roman" panose="02020603050405020304" pitchFamily="18" charset="0"/>
              </a:rPr>
              <a:t>cat &gt; </a:t>
            </a:r>
            <a:r>
              <a:rPr lang="en-US" sz="2200" b="1" dirty="0" smtClean="0">
                <a:latin typeface="Times New Roman" panose="02020603050405020304" pitchFamily="18" charset="0"/>
                <a:cs typeface="Times New Roman" panose="02020603050405020304" pitchFamily="18" charset="0"/>
              </a:rPr>
              <a:t>file1</a:t>
            </a:r>
          </a:p>
          <a:p>
            <a:endParaRPr lang="en-US" sz="2200" b="1"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cat </a:t>
            </a:r>
            <a:r>
              <a:rPr lang="en-US" sz="2200" b="1" dirty="0">
                <a:latin typeface="Times New Roman" panose="02020603050405020304" pitchFamily="18" charset="0"/>
                <a:cs typeface="Times New Roman" panose="02020603050405020304" pitchFamily="18" charset="0"/>
              </a:rPr>
              <a:t>file1 file2 &gt;file3</a:t>
            </a:r>
            <a:r>
              <a:rPr lang="en-US" sz="2200" dirty="0">
                <a:latin typeface="Times New Roman" panose="02020603050405020304" pitchFamily="18" charset="0"/>
                <a:cs typeface="Times New Roman" panose="02020603050405020304" pitchFamily="18" charset="0"/>
              </a:rPr>
              <a:t> concatenate two files into the third file </a:t>
            </a: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24</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2500907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363272" cy="6023694"/>
          </a:xfrm>
        </p:spPr>
        <p:txBody>
          <a:bodyPr>
            <a:normAutofit/>
          </a:bodyPr>
          <a:lstStyle/>
          <a:p>
            <a:pPr marL="0" indent="0">
              <a:buNone/>
            </a:pPr>
            <a:r>
              <a:rPr lang="en-US" sz="2200" dirty="0"/>
              <a:t> </a:t>
            </a:r>
            <a:r>
              <a:rPr lang="en-US" sz="2200" b="1" dirty="0"/>
              <a:t>cat</a:t>
            </a:r>
            <a:r>
              <a:rPr lang="en-US" sz="2200" dirty="0"/>
              <a:t> is used to create the file with content.</a:t>
            </a:r>
            <a:endParaRPr lang="en-IN" sz="2200" dirty="0"/>
          </a:p>
          <a:p>
            <a:pPr marL="0" indent="0">
              <a:buNone/>
            </a:pPr>
            <a:endParaRPr lang="en-US" sz="2200" b="1" dirty="0" smtClean="0"/>
          </a:p>
          <a:p>
            <a:r>
              <a:rPr lang="en-US" sz="2200" b="1" dirty="0" smtClean="0"/>
              <a:t>touch</a:t>
            </a:r>
            <a:r>
              <a:rPr lang="en-US" sz="2200" dirty="0"/>
              <a:t>: used to create the empty files in Unix system</a:t>
            </a:r>
            <a:r>
              <a:rPr lang="en-US" sz="2200" dirty="0" smtClean="0"/>
              <a:t>.</a:t>
            </a:r>
          </a:p>
          <a:p>
            <a:pPr marL="0" indent="0">
              <a:buNone/>
            </a:pPr>
            <a:endParaRPr lang="en-US" sz="2200" dirty="0"/>
          </a:p>
          <a:p>
            <a:r>
              <a:rPr lang="en-US" sz="2200" b="1" dirty="0" smtClean="0"/>
              <a:t>Syntax</a:t>
            </a:r>
            <a:r>
              <a:rPr lang="en-US" sz="2200" b="1" dirty="0"/>
              <a:t>: </a:t>
            </a:r>
            <a:r>
              <a:rPr lang="en-US" sz="2200" dirty="0"/>
              <a:t>touch </a:t>
            </a:r>
            <a:r>
              <a:rPr lang="en-US" sz="2200" dirty="0" smtClean="0"/>
              <a:t>file_name</a:t>
            </a:r>
          </a:p>
          <a:p>
            <a:pPr marL="0" indent="0">
              <a:buNone/>
            </a:pPr>
            <a:r>
              <a:rPr lang="en-US" sz="2200" dirty="0" smtClean="0"/>
              <a:t>                    </a:t>
            </a:r>
            <a:r>
              <a:rPr lang="en-US" sz="2200" dirty="0"/>
              <a:t>touch File1_name File2_name File3_name </a:t>
            </a:r>
            <a:endParaRPr lang="en-US" sz="2200" dirty="0" smtClean="0"/>
          </a:p>
          <a:p>
            <a:endParaRPr lang="en-US" sz="2200" dirty="0"/>
          </a:p>
          <a:p>
            <a:r>
              <a:rPr lang="en-US" sz="2200" b="1" dirty="0" smtClean="0"/>
              <a:t>touch </a:t>
            </a:r>
            <a:r>
              <a:rPr lang="en-US" sz="2200" b="1" dirty="0"/>
              <a:t>–</a:t>
            </a:r>
            <a:r>
              <a:rPr lang="en-US" sz="2200" b="1" dirty="0" smtClean="0"/>
              <a:t>a </a:t>
            </a:r>
            <a:r>
              <a:rPr lang="en-US" sz="2200" dirty="0"/>
              <a:t>used to change access time </a:t>
            </a:r>
            <a:r>
              <a:rPr lang="en-US" sz="2200" dirty="0" smtClean="0"/>
              <a:t>only</a:t>
            </a:r>
          </a:p>
          <a:p>
            <a:endParaRPr lang="en-US" sz="2200" dirty="0"/>
          </a:p>
          <a:p>
            <a:r>
              <a:rPr lang="en-US" sz="2200" b="1" dirty="0" smtClean="0"/>
              <a:t>touch </a:t>
            </a:r>
            <a:r>
              <a:rPr lang="en-US" sz="2200" b="1" dirty="0"/>
              <a:t>–m </a:t>
            </a:r>
            <a:r>
              <a:rPr lang="en-US" sz="2200" dirty="0"/>
              <a:t>used to change the modification time only. </a:t>
            </a:r>
            <a:endParaRPr lang="en-US" sz="2200" dirty="0" smtClean="0"/>
          </a:p>
          <a:p>
            <a:endParaRPr lang="en-US" sz="2200" dirty="0"/>
          </a:p>
          <a:p>
            <a:r>
              <a:rPr lang="en-US" sz="2200" b="1" dirty="0"/>
              <a:t>touch -t</a:t>
            </a:r>
            <a:r>
              <a:rPr lang="en-US" sz="2200" dirty="0"/>
              <a:t> </a:t>
            </a:r>
            <a:r>
              <a:rPr lang="en-US" sz="2200" dirty="0" smtClean="0"/>
              <a:t>Used </a:t>
            </a:r>
            <a:r>
              <a:rPr lang="en-US" sz="2200" dirty="0"/>
              <a:t>to create a file using a specified time</a:t>
            </a:r>
            <a:r>
              <a:rPr lang="en-US" sz="2200" dirty="0" smtClean="0"/>
              <a:t>.</a:t>
            </a:r>
          </a:p>
          <a:p>
            <a:pPr marL="0" indent="0">
              <a:buNone/>
            </a:pPr>
            <a:r>
              <a:rPr lang="en-US" sz="2200" dirty="0" smtClean="0"/>
              <a:t>      </a:t>
            </a:r>
            <a:r>
              <a:rPr lang="en-US" sz="2200" b="1" dirty="0" smtClean="0"/>
              <a:t>Syntax</a:t>
            </a:r>
            <a:r>
              <a:rPr lang="en-US" sz="2200" b="1" dirty="0"/>
              <a:t>: </a:t>
            </a:r>
            <a:r>
              <a:rPr lang="en-US" sz="2200" dirty="0"/>
              <a:t>touch -t YYMMDDHHMM </a:t>
            </a:r>
            <a:r>
              <a:rPr lang="en-US" sz="2200" dirty="0" err="1"/>
              <a:t>fileName</a:t>
            </a:r>
            <a:endParaRPr lang="en-US" sz="2200" dirty="0" smtClean="0"/>
          </a:p>
          <a:p>
            <a:pPr marL="0" indent="0">
              <a:buNone/>
            </a:pPr>
            <a:endParaRPr lang="en-US" sz="2200" dirty="0"/>
          </a:p>
        </p:txBody>
      </p:sp>
      <p:sp>
        <p:nvSpPr>
          <p:cNvPr id="4" name="Slide Number Placeholder 3"/>
          <p:cNvSpPr>
            <a:spLocks noGrp="1"/>
          </p:cNvSpPr>
          <p:nvPr>
            <p:ph type="sldNum" sz="quarter" idx="12"/>
          </p:nvPr>
        </p:nvSpPr>
        <p:spPr/>
        <p:txBody>
          <a:bodyPr/>
          <a:lstStyle/>
          <a:p>
            <a:fld id="{6973C146-93BA-49DC-B470-6F6D598B8DD8}" type="slidenum">
              <a:rPr lang="en-IN" smtClean="0"/>
              <a:t>25</a:t>
            </a:fld>
            <a:endParaRPr lang="en-IN"/>
          </a:p>
        </p:txBody>
      </p:sp>
    </p:spTree>
    <p:extLst>
      <p:ext uri="{BB962C8B-B14F-4D97-AF65-F5344CB8AC3E}">
        <p14:creationId xmlns:p14="http://schemas.microsoft.com/office/powerpoint/2010/main" val="154190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02208"/>
            <a:ext cx="8640960" cy="6336704"/>
          </a:xfrm>
        </p:spPr>
        <p:txBody>
          <a:bodyPr>
            <a:normAutofit/>
          </a:bodyPr>
          <a:lstStyle/>
          <a:p>
            <a:pPr marL="0" indent="0">
              <a:buNone/>
            </a:pPr>
            <a:r>
              <a:rPr lang="en-US" sz="2200" b="1" dirty="0" err="1">
                <a:latin typeface="Times New Roman" panose="02020603050405020304" pitchFamily="18" charset="0"/>
                <a:cs typeface="Times New Roman" panose="02020603050405020304" pitchFamily="18" charset="0"/>
              </a:rPr>
              <a:t>cp</a:t>
            </a:r>
            <a:r>
              <a:rPr lang="en-US" sz="2200" b="1" dirty="0">
                <a:latin typeface="Times New Roman" panose="02020603050405020304" pitchFamily="18" charset="0"/>
                <a:cs typeface="Times New Roman" panose="02020603050405020304" pitchFamily="18" charset="0"/>
              </a:rPr>
              <a:t>: Copying </a:t>
            </a:r>
            <a:r>
              <a:rPr lang="en-US" sz="2200" b="1" dirty="0" smtClean="0">
                <a:latin typeface="Times New Roman" panose="02020603050405020304" pitchFamily="18" charset="0"/>
                <a:cs typeface="Times New Roman" panose="02020603050405020304" pitchFamily="18" charset="0"/>
              </a:rPr>
              <a:t>files:</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Syntax: </a:t>
            </a:r>
            <a:r>
              <a:rPr lang="en-US" sz="2200" dirty="0" err="1">
                <a:latin typeface="Times New Roman" panose="02020603050405020304" pitchFamily="18" charset="0"/>
                <a:cs typeface="Times New Roman" panose="02020603050405020304" pitchFamily="18" charset="0"/>
              </a:rPr>
              <a:t>cp</a:t>
            </a:r>
            <a:r>
              <a:rPr lang="en-US" sz="2200" dirty="0">
                <a:latin typeface="Times New Roman" panose="02020603050405020304" pitchFamily="18" charset="0"/>
                <a:cs typeface="Times New Roman" panose="02020603050405020304" pitchFamily="18" charset="0"/>
              </a:rPr>
              <a:t> [OPTION</a:t>
            </a:r>
            <a:r>
              <a:rPr lang="en-US" sz="2200" dirty="0" smtClean="0">
                <a:latin typeface="Times New Roman" panose="02020603050405020304" pitchFamily="18" charset="0"/>
                <a:cs typeface="Times New Roman" panose="02020603050405020304" pitchFamily="18" charset="0"/>
              </a:rPr>
              <a:t>] source  destination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err="1">
                <a:latin typeface="Times New Roman" panose="02020603050405020304" pitchFamily="18" charset="0"/>
                <a:cs typeface="Times New Roman" panose="02020603050405020304" pitchFamily="18" charset="0"/>
              </a:rPr>
              <a:t>cp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a:t>
            </a:r>
            <a:r>
              <a:rPr lang="en-US" sz="2200" dirty="0" err="1" smtClean="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Z.c</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IN" sz="2200" b="1" dirty="0" err="1">
                <a:latin typeface="Times New Roman" panose="02020603050405020304" pitchFamily="18" charset="0"/>
                <a:cs typeface="Times New Roman" panose="02020603050405020304" pitchFamily="18" charset="0"/>
              </a:rPr>
              <a:t>rm</a:t>
            </a:r>
            <a:r>
              <a:rPr lang="en-IN" sz="2200" b="1" dirty="0">
                <a:latin typeface="Times New Roman" panose="02020603050405020304" pitchFamily="18" charset="0"/>
                <a:cs typeface="Times New Roman" panose="02020603050405020304" pitchFamily="18" charset="0"/>
              </a:rPr>
              <a:t>: Deleting </a:t>
            </a:r>
            <a:r>
              <a:rPr lang="en-IN" sz="2200" b="1" dirty="0" smtClean="0">
                <a:latin typeface="Times New Roman" panose="02020603050405020304" pitchFamily="18" charset="0"/>
                <a:cs typeface="Times New Roman" panose="02020603050405020304" pitchFamily="18" charset="0"/>
              </a:rPr>
              <a:t>files:</a:t>
            </a:r>
          </a:p>
          <a:p>
            <a:pPr marL="0" indent="0">
              <a:buNone/>
            </a:pPr>
            <a:endParaRPr lang="en-IN" sz="2200" b="1" dirty="0" smtClean="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Eg: </a:t>
            </a:r>
            <a:r>
              <a:rPr lang="en-IN" sz="2200" dirty="0" err="1" smtClean="0">
                <a:latin typeface="Times New Roman" panose="02020603050405020304" pitchFamily="18" charset="0"/>
                <a:cs typeface="Times New Roman" panose="02020603050405020304" pitchFamily="18" charset="0"/>
              </a:rPr>
              <a:t>rm</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chap01 chap02 </a:t>
            </a:r>
            <a:r>
              <a:rPr lang="en-IN" sz="2200" dirty="0" smtClean="0">
                <a:latin typeface="Times New Roman" panose="02020603050405020304" pitchFamily="18" charset="0"/>
                <a:cs typeface="Times New Roman" panose="02020603050405020304" pitchFamily="18" charset="0"/>
              </a:rPr>
              <a:t>chap03</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represents all </a:t>
            </a:r>
            <a:r>
              <a:rPr lang="en-US" sz="2200" dirty="0" smtClean="0">
                <a:latin typeface="Times New Roman" panose="02020603050405020304" pitchFamily="18" charset="0"/>
                <a:cs typeface="Times New Roman" panose="02020603050405020304" pitchFamily="18" charset="0"/>
              </a:rPr>
              <a:t>files.</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rm</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Interactive deletion (-i): </a:t>
            </a:r>
            <a:r>
              <a:rPr lang="en-US" sz="2200" b="1" dirty="0" smtClean="0">
                <a:latin typeface="Times New Roman" panose="02020603050405020304" pitchFamily="18" charset="0"/>
                <a:cs typeface="Times New Roman" panose="02020603050405020304" pitchFamily="18" charset="0"/>
              </a:rPr>
              <a:t>Eg: </a:t>
            </a:r>
            <a:r>
              <a:rPr lang="nl-NL" sz="2200" dirty="0">
                <a:latin typeface="Times New Roman" panose="02020603050405020304" pitchFamily="18" charset="0"/>
                <a:cs typeface="Times New Roman" panose="02020603050405020304" pitchFamily="18" charset="0"/>
              </a:rPr>
              <a:t>rm –i chap01 chap02 </a:t>
            </a:r>
            <a:r>
              <a:rPr lang="nl-NL" sz="2200" dirty="0" smtClean="0">
                <a:latin typeface="Times New Roman" panose="02020603050405020304" pitchFamily="18" charset="0"/>
                <a:cs typeface="Times New Roman" panose="02020603050405020304" pitchFamily="18" charset="0"/>
              </a:rPr>
              <a:t>chap03</a:t>
            </a:r>
          </a:p>
          <a:p>
            <a:endParaRPr lang="nl-NL" sz="2200" dirty="0">
              <a:latin typeface="Times New Roman" panose="02020603050405020304" pitchFamily="18" charset="0"/>
              <a:cs typeface="Times New Roman" panose="02020603050405020304" pitchFamily="18" charset="0"/>
            </a:endParaRPr>
          </a:p>
          <a:p>
            <a:r>
              <a:rPr lang="nl-NL" sz="2200" dirty="0">
                <a:latin typeface="Times New Roman" panose="02020603050405020304" pitchFamily="18" charset="0"/>
                <a:cs typeface="Times New Roman" panose="02020603050405020304" pitchFamily="18" charset="0"/>
              </a:rPr>
              <a:t>Force Deletion (-f): </a:t>
            </a:r>
            <a:r>
              <a:rPr lang="nl-NL" sz="2200" b="1" dirty="0">
                <a:latin typeface="Times New Roman" panose="02020603050405020304" pitchFamily="18" charset="0"/>
                <a:cs typeface="Times New Roman" panose="02020603050405020304" pitchFamily="18" charset="0"/>
              </a:rPr>
              <a:t>Eg: </a:t>
            </a:r>
            <a:r>
              <a:rPr lang="nl-NL" sz="2200" dirty="0">
                <a:latin typeface="Times New Roman" panose="02020603050405020304" pitchFamily="18" charset="0"/>
                <a:cs typeface="Times New Roman" panose="02020603050405020304" pitchFamily="18" charset="0"/>
              </a:rPr>
              <a:t>rm –f </a:t>
            </a:r>
            <a:r>
              <a:rPr lang="nl-NL" sz="2200" dirty="0" smtClean="0">
                <a:latin typeface="Times New Roman" panose="02020603050405020304" pitchFamily="18" charset="0"/>
                <a:cs typeface="Times New Roman" panose="02020603050405020304" pitchFamily="18" charset="0"/>
              </a:rPr>
              <a:t>chap01</a:t>
            </a: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26</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98365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b="1" dirty="0" smtClean="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rm</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rf</a:t>
            </a:r>
            <a:endParaRPr lang="en-US" sz="22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mv: Renaming files</a:t>
            </a:r>
            <a:r>
              <a:rPr lang="en-IN"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Syntax</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mv [Option] source </a:t>
            </a:r>
            <a:r>
              <a:rPr lang="en-US" sz="2200" dirty="0" smtClean="0">
                <a:latin typeface="Times New Roman" panose="02020603050405020304" pitchFamily="18" charset="0"/>
                <a:cs typeface="Times New Roman" panose="02020603050405020304" pitchFamily="18" charset="0"/>
              </a:rPr>
              <a:t>destination</a:t>
            </a:r>
          </a:p>
          <a:p>
            <a:endParaRPr lang="en-IN"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mv does not </a:t>
            </a:r>
            <a:r>
              <a:rPr lang="en-US" sz="2200" dirty="0">
                <a:latin typeface="Times New Roman" panose="02020603050405020304" pitchFamily="18" charset="0"/>
                <a:cs typeface="Times New Roman" panose="02020603050405020304" pitchFamily="18" charset="0"/>
              </a:rPr>
              <a:t>create a copy of the file; it merely renames it</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mv </a:t>
            </a:r>
            <a:r>
              <a:rPr lang="en-US" sz="2200" dirty="0" smtClean="0">
                <a:latin typeface="Times New Roman" panose="02020603050405020304" pitchFamily="18" charset="0"/>
                <a:cs typeface="Times New Roman" panose="02020603050405020304" pitchFamily="18" charset="0"/>
              </a:rPr>
              <a:t>does not </a:t>
            </a:r>
            <a:r>
              <a:rPr lang="en-US" sz="2200" dirty="0">
                <a:latin typeface="Times New Roman" panose="02020603050405020304" pitchFamily="18" charset="0"/>
                <a:cs typeface="Times New Roman" panose="02020603050405020304" pitchFamily="18" charset="0"/>
              </a:rPr>
              <a:t>prompt for overwriting the existing file</a:t>
            </a:r>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27</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3" name="Picture 2"/>
          <p:cNvPicPr>
            <a:picLocks noChangeAspect="1"/>
          </p:cNvPicPr>
          <p:nvPr/>
        </p:nvPicPr>
        <p:blipFill>
          <a:blip r:embed="rId3"/>
          <a:stretch>
            <a:fillRect/>
          </a:stretch>
        </p:blipFill>
        <p:spPr>
          <a:xfrm>
            <a:off x="611560" y="3789040"/>
            <a:ext cx="4248472" cy="2536636"/>
          </a:xfrm>
          <a:prstGeom prst="rect">
            <a:avLst/>
          </a:prstGeom>
        </p:spPr>
      </p:pic>
    </p:spTree>
    <p:extLst>
      <p:ext uri="{BB962C8B-B14F-4D97-AF65-F5344CB8AC3E}">
        <p14:creationId xmlns:p14="http://schemas.microsoft.com/office/powerpoint/2010/main" val="4163497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more: Paging </a:t>
            </a:r>
            <a:r>
              <a:rPr lang="en-US" sz="2200" b="1" dirty="0" smtClean="0">
                <a:latin typeface="Times New Roman" panose="02020603050405020304" pitchFamily="18" charset="0"/>
                <a:cs typeface="Times New Roman" panose="02020603050405020304" pitchFamily="18" charset="0"/>
              </a:rPr>
              <a:t>Output:</a:t>
            </a:r>
          </a:p>
          <a:p>
            <a:r>
              <a:rPr lang="en-US" sz="2200" dirty="0">
                <a:latin typeface="Times New Roman" panose="02020603050405020304" pitchFamily="18" charset="0"/>
                <a:cs typeface="Times New Roman" panose="02020603050405020304" pitchFamily="18" charset="0"/>
              </a:rPr>
              <a:t>More </a:t>
            </a:r>
            <a:r>
              <a:rPr lang="en-US" sz="2200" dirty="0" smtClean="0">
                <a:latin typeface="Times New Roman" panose="02020603050405020304" pitchFamily="18" charset="0"/>
                <a:cs typeface="Times New Roman" panose="02020603050405020304" pitchFamily="18" charset="0"/>
              </a:rPr>
              <a:t>displays </a:t>
            </a:r>
            <a:r>
              <a:rPr lang="en-US" sz="2200" dirty="0">
                <a:latin typeface="Times New Roman" panose="02020603050405020304" pitchFamily="18" charset="0"/>
                <a:cs typeface="Times New Roman" panose="02020603050405020304" pitchFamily="18" charset="0"/>
              </a:rPr>
              <a:t>one screen at a time in case the file is large</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more </a:t>
            </a:r>
            <a:r>
              <a:rPr lang="en-US" sz="2200" dirty="0">
                <a:latin typeface="Times New Roman" panose="02020603050405020304" pitchFamily="18" charset="0"/>
                <a:cs typeface="Times New Roman" panose="02020603050405020304" pitchFamily="18" charset="0"/>
              </a:rPr>
              <a:t>command </a:t>
            </a:r>
            <a:r>
              <a:rPr lang="en-US" sz="2200" dirty="0" smtClean="0">
                <a:latin typeface="Times New Roman" panose="02020603050405020304" pitchFamily="18" charset="0"/>
                <a:cs typeface="Times New Roman" panose="02020603050405020304" pitchFamily="18" charset="0"/>
              </a:rPr>
              <a:t>hit </a:t>
            </a:r>
            <a:r>
              <a:rPr lang="en-US" sz="2200" dirty="0">
                <a:latin typeface="Times New Roman" panose="02020603050405020304" pitchFamily="18" charset="0"/>
                <a:cs typeface="Times New Roman" panose="02020603050405020304" pitchFamily="18" charset="0"/>
              </a:rPr>
              <a:t>the space bar to see more or q to quit.</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more -d sample.txt</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28</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14339" name="Picture 3" descr="https://media.geeksforgeeks.org/wp-content/uploads/sna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12976"/>
            <a:ext cx="5472608" cy="338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613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The </a:t>
            </a:r>
            <a:r>
              <a:rPr lang="en-US" sz="2200" b="1" dirty="0" err="1">
                <a:latin typeface="Times New Roman" panose="02020603050405020304" pitchFamily="18" charset="0"/>
                <a:cs typeface="Times New Roman" panose="02020603050405020304" pitchFamily="18" charset="0"/>
              </a:rPr>
              <a:t>lp</a:t>
            </a:r>
            <a:r>
              <a:rPr lang="en-US" sz="2200" b="1" dirty="0">
                <a:latin typeface="Times New Roman" panose="02020603050405020304" pitchFamily="18" charset="0"/>
                <a:cs typeface="Times New Roman" panose="02020603050405020304" pitchFamily="18" charset="0"/>
              </a:rPr>
              <a:t> subsystem: Printing a </a:t>
            </a:r>
            <a:r>
              <a:rPr lang="en-US" sz="2200" b="1" dirty="0" smtClean="0">
                <a:latin typeface="Times New Roman" panose="02020603050405020304" pitchFamily="18" charset="0"/>
                <a:cs typeface="Times New Roman" panose="02020603050405020304" pitchFamily="18" charset="0"/>
              </a:rPr>
              <a:t>File:</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spooling facility is provided by the </a:t>
            </a:r>
            <a:r>
              <a:rPr lang="en-US" sz="2200" dirty="0" err="1">
                <a:latin typeface="Times New Roman" panose="02020603050405020304" pitchFamily="18" charset="0"/>
                <a:cs typeface="Times New Roman" panose="02020603050405020304" pitchFamily="18" charset="0"/>
              </a:rPr>
              <a:t>lp</a:t>
            </a:r>
            <a:r>
              <a:rPr lang="en-US" sz="2200" dirty="0">
                <a:latin typeface="Times New Roman" panose="02020603050405020304" pitchFamily="18" charset="0"/>
                <a:cs typeface="Times New Roman" panose="02020603050405020304" pitchFamily="18" charset="0"/>
              </a:rPr>
              <a:t>(line printing) command</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Default printer is defined by administrator. If </a:t>
            </a:r>
            <a:r>
              <a:rPr lang="en-US" sz="2200" dirty="0">
                <a:latin typeface="Times New Roman" panose="02020603050405020304" pitchFamily="18" charset="0"/>
                <a:cs typeface="Times New Roman" panose="02020603050405020304" pitchFamily="18" charset="0"/>
              </a:rPr>
              <a:t>printer has been defined the </a:t>
            </a:r>
            <a:r>
              <a:rPr lang="en-US" sz="2200" dirty="0" err="1">
                <a:latin typeface="Times New Roman" panose="02020603050405020304" pitchFamily="18" charset="0"/>
                <a:cs typeface="Times New Roman" panose="02020603050405020304" pitchFamily="18" charset="0"/>
              </a:rPr>
              <a:t>lp</a:t>
            </a:r>
            <a:r>
              <a:rPr lang="en-US" sz="2200" dirty="0">
                <a:latin typeface="Times New Roman" panose="02020603050405020304" pitchFamily="18" charset="0"/>
                <a:cs typeface="Times New Roman" panose="02020603050405020304" pitchFamily="18" charset="0"/>
              </a:rPr>
              <a:t> runs fine.</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printer </a:t>
            </a:r>
            <a:r>
              <a:rPr lang="en-US" sz="2200" dirty="0">
                <a:latin typeface="Times New Roman" panose="02020603050405020304" pitchFamily="18" charset="0"/>
                <a:cs typeface="Times New Roman" panose="02020603050405020304" pitchFamily="18" charset="0"/>
              </a:rPr>
              <a:t>is not defined or if more than one printers are defined,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need to use </a:t>
            </a:r>
            <a:r>
              <a:rPr lang="en-US" sz="2200" dirty="0" smtClean="0">
                <a:latin typeface="Times New Roman" panose="02020603050405020304" pitchFamily="18" charset="0"/>
                <a:cs typeface="Times New Roman" panose="02020603050405020304" pitchFamily="18" charset="0"/>
              </a:rPr>
              <a:t>-d </a:t>
            </a:r>
            <a:r>
              <a:rPr lang="en-US" sz="2200" dirty="0">
                <a:latin typeface="Times New Roman" panose="02020603050405020304" pitchFamily="18" charset="0"/>
                <a:cs typeface="Times New Roman" panose="02020603050405020304" pitchFamily="18" charset="0"/>
              </a:rPr>
              <a:t>with the printer </a:t>
            </a:r>
            <a:r>
              <a:rPr lang="en-US" sz="2200" dirty="0" smtClean="0">
                <a:latin typeface="Times New Roman" panose="02020603050405020304" pitchFamily="18" charset="0"/>
                <a:cs typeface="Times New Roman" panose="02020603050405020304" pitchFamily="18" charset="0"/>
              </a:rPr>
              <a:t>name</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Eg: </a:t>
            </a:r>
            <a:r>
              <a:rPr lang="en-US" sz="2200" dirty="0" err="1">
                <a:latin typeface="Times New Roman" panose="02020603050405020304" pitchFamily="18" charset="0"/>
                <a:cs typeface="Times New Roman" panose="02020603050405020304" pitchFamily="18" charset="0"/>
              </a:rPr>
              <a:t>lp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dlaser</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chap01.ps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lp</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 “First Chapter” </a:t>
            </a:r>
            <a:r>
              <a:rPr lang="en-US" sz="2200" dirty="0" smtClean="0">
                <a:latin typeface="Times New Roman" panose="02020603050405020304" pitchFamily="18" charset="0"/>
                <a:cs typeface="Times New Roman" panose="02020603050405020304" pitchFamily="18" charset="0"/>
              </a:rPr>
              <a:t>chap01.ps</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After file has been printed, we can notify user with –m (mail) option.</a:t>
            </a: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29</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793719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r>
              <a:rPr lang="en-US" sz="2200" dirty="0">
                <a:latin typeface="Times New Roman" panose="02020603050405020304" pitchFamily="18" charset="0"/>
                <a:cs typeface="Times New Roman" panose="02020603050405020304" pitchFamily="18" charset="0"/>
              </a:rPr>
              <a:t>Most files are just files, called regular files; they contain normal </a:t>
            </a:r>
            <a:r>
              <a:rPr lang="en-US" sz="2200" dirty="0" smtClean="0">
                <a:latin typeface="Times New Roman" panose="02020603050405020304" pitchFamily="18" charset="0"/>
                <a:cs typeface="Times New Roman" panose="02020603050405020304" pitchFamily="18" charset="0"/>
              </a:rPr>
              <a:t>data.</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Text </a:t>
            </a:r>
            <a:r>
              <a:rPr lang="en-US" sz="2200" dirty="0">
                <a:latin typeface="Times New Roman" panose="02020603050405020304" pitchFamily="18" charset="0"/>
                <a:cs typeface="Times New Roman" panose="02020603050405020304" pitchFamily="18" charset="0"/>
              </a:rPr>
              <a:t>files, executable files or programs, input for or output from a program and so on.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Directories: </a:t>
            </a:r>
            <a:r>
              <a:rPr lang="en-US" sz="2200" dirty="0">
                <a:latin typeface="Times New Roman" panose="02020603050405020304" pitchFamily="18" charset="0"/>
                <a:cs typeface="Times New Roman" panose="02020603050405020304" pitchFamily="18" charset="0"/>
              </a:rPr>
              <a:t>files that are lists of other files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Special files or Device Files</a:t>
            </a:r>
            <a:r>
              <a:rPr lang="en-US" sz="2200" b="1" dirty="0" smtClean="0">
                <a:latin typeface="Times New Roman" panose="02020603050405020304" pitchFamily="18" charset="0"/>
                <a:cs typeface="Times New Roman" panose="02020603050405020304" pitchFamily="18" charset="0"/>
              </a:rPr>
              <a:t>:</a:t>
            </a:r>
          </a:p>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read or write a device, you have to perform these operations on its associated file. Most special files are in /dev</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Links: </a:t>
            </a:r>
            <a:endParaRPr lang="en-US" sz="2200" b="1"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system to make a file or directory visible in multiple parts of the system's file tree.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3143696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normAutofit/>
          </a:bodyPr>
          <a:lstStyle/>
          <a:p>
            <a:r>
              <a:rPr lang="en-US" sz="2200" dirty="0" err="1">
                <a:latin typeface="Times New Roman" panose="02020603050405020304" pitchFamily="18" charset="0"/>
                <a:cs typeface="Times New Roman" panose="02020603050405020304" pitchFamily="18" charset="0"/>
              </a:rPr>
              <a:t>lp</a:t>
            </a:r>
            <a:r>
              <a:rPr lang="en-US" sz="2200" dirty="0">
                <a:latin typeface="Times New Roman" panose="02020603050405020304" pitchFamily="18" charset="0"/>
                <a:cs typeface="Times New Roman" panose="02020603050405020304" pitchFamily="18" charset="0"/>
              </a:rPr>
              <a:t> –n3 –m chap01.ps     //Prints 3 copies &amp; mails user a </a:t>
            </a:r>
            <a:r>
              <a:rPr lang="en-US" sz="2200" dirty="0" smtClean="0">
                <a:latin typeface="Times New Roman" panose="02020603050405020304" pitchFamily="18" charset="0"/>
                <a:cs typeface="Times New Roman" panose="02020603050405020304" pitchFamily="18" charset="0"/>
              </a:rPr>
              <a:t>message</a:t>
            </a:r>
          </a:p>
          <a:p>
            <a:endParaRPr lang="en-US" sz="2200" dirty="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lp</a:t>
            </a:r>
            <a:r>
              <a:rPr lang="en-US" sz="2200" dirty="0" smtClean="0">
                <a:latin typeface="Times New Roman" panose="02020603050405020304" pitchFamily="18" charset="0"/>
                <a:cs typeface="Times New Roman" panose="02020603050405020304" pitchFamily="18" charset="0"/>
              </a:rPr>
              <a:t> rfc822.ps                        //postscript file</a:t>
            </a:r>
          </a:p>
          <a:p>
            <a:pPr marL="0" indent="0">
              <a:buNone/>
            </a:pPr>
            <a:r>
              <a:rPr lang="en-US" sz="2200" dirty="0" smtClean="0">
                <a:latin typeface="Times New Roman" panose="02020603050405020304" pitchFamily="18" charset="0"/>
                <a:cs typeface="Times New Roman" panose="02020603050405020304" pitchFamily="18" charset="0"/>
              </a:rPr>
              <a:t>     Request id is pr1-320 (1 file)</a:t>
            </a:r>
          </a:p>
          <a:p>
            <a:pPr marL="0" indent="0">
              <a:buNone/>
            </a:pPr>
            <a:r>
              <a:rPr lang="en-US" sz="2200" dirty="0" smtClean="0">
                <a:latin typeface="Times New Roman" panose="02020603050405020304" pitchFamily="18" charset="0"/>
                <a:cs typeface="Times New Roman" panose="02020603050405020304" pitchFamily="18" charset="0"/>
              </a:rPr>
              <a:t>     $_</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file is not printed at the time the command is invoked, by depending on number of jobs already lined up in the queue.</a:t>
            </a:r>
          </a:p>
          <a:p>
            <a:endParaRPr lang="en-US" sz="2200" b="1" dirty="0">
              <a:latin typeface="Times New Roman" panose="02020603050405020304" pitchFamily="18" charset="0"/>
              <a:cs typeface="Times New Roman" panose="02020603050405020304" pitchFamily="18" charset="0"/>
            </a:endParaRPr>
          </a:p>
          <a:p>
            <a:r>
              <a:rPr lang="en-US" sz="2200" b="1" dirty="0" err="1" smtClean="0">
                <a:latin typeface="Times New Roman" panose="02020603050405020304" pitchFamily="18" charset="0"/>
                <a:cs typeface="Times New Roman" panose="02020603050405020304" pitchFamily="18" charset="0"/>
              </a:rPr>
              <a:t>lp</a:t>
            </a:r>
            <a:r>
              <a:rPr lang="en-US" sz="2200" dirty="0" smtClean="0">
                <a:latin typeface="Times New Roman" panose="02020603050405020304" pitchFamily="18" charset="0"/>
                <a:cs typeface="Times New Roman" panose="02020603050405020304" pitchFamily="18" charset="0"/>
              </a:rPr>
              <a:t> notifies request id a combination of printer name (pr1</a:t>
            </a:r>
            <a:r>
              <a:rPr lang="en-IN" sz="2200" dirty="0" smtClean="0">
                <a:latin typeface="Times New Roman" panose="02020603050405020304" pitchFamily="18" charset="0"/>
                <a:cs typeface="Times New Roman" panose="02020603050405020304" pitchFamily="18" charset="0"/>
              </a:rPr>
              <a:t>) and job number (320) which can be later accessed with other commands.</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c</a:t>
            </a:r>
            <a:r>
              <a:rPr lang="en-IN" sz="2200" dirty="0" smtClean="0">
                <a:latin typeface="Times New Roman" panose="02020603050405020304" pitchFamily="18" charset="0"/>
                <a:cs typeface="Times New Roman" panose="02020603050405020304" pitchFamily="18" charset="0"/>
              </a:rPr>
              <a:t>ancel laser           //cancels current job on printer laser</a:t>
            </a:r>
          </a:p>
          <a:p>
            <a:r>
              <a:rPr lang="en-IN" sz="2200" dirty="0">
                <a:latin typeface="Times New Roman" panose="02020603050405020304" pitchFamily="18" charset="0"/>
                <a:cs typeface="Times New Roman" panose="02020603050405020304" pitchFamily="18" charset="0"/>
              </a:rPr>
              <a:t>c</a:t>
            </a:r>
            <a:r>
              <a:rPr lang="en-IN" sz="2200" dirty="0" smtClean="0">
                <a:latin typeface="Times New Roman" panose="02020603050405020304" pitchFamily="18" charset="0"/>
                <a:cs typeface="Times New Roman" panose="02020603050405020304" pitchFamily="18" charset="0"/>
              </a:rPr>
              <a:t>ancel pr1-320     //cancels job with request-is pr1-320 </a:t>
            </a: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3C146-93BA-49DC-B470-6F6D598B8DD8}" type="slidenum">
              <a:rPr lang="en-IN" smtClean="0"/>
              <a:t>30</a:t>
            </a:fld>
            <a:endParaRPr lang="en-IN"/>
          </a:p>
        </p:txBody>
      </p:sp>
    </p:spTree>
    <p:extLst>
      <p:ext uri="{BB962C8B-B14F-4D97-AF65-F5344CB8AC3E}">
        <p14:creationId xmlns:p14="http://schemas.microsoft.com/office/powerpoint/2010/main" val="46125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file: Knowing the File </a:t>
            </a:r>
            <a:r>
              <a:rPr lang="en-US" sz="2200" b="1" dirty="0" smtClean="0">
                <a:latin typeface="Times New Roman" panose="02020603050405020304" pitchFamily="18" charset="0"/>
                <a:cs typeface="Times New Roman" panose="02020603050405020304" pitchFamily="18" charset="0"/>
              </a:rPr>
              <a:t>Types:</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To know more </a:t>
            </a:r>
            <a:r>
              <a:rPr lang="en-US" sz="2200" dirty="0">
                <a:latin typeface="Times New Roman" panose="02020603050405020304" pitchFamily="18" charset="0"/>
                <a:cs typeface="Times New Roman" panose="02020603050405020304" pitchFamily="18" charset="0"/>
              </a:rPr>
              <a:t>about </a:t>
            </a:r>
            <a:r>
              <a:rPr lang="en-US" sz="2200" dirty="0" smtClean="0">
                <a:latin typeface="Times New Roman" panose="02020603050405020304" pitchFamily="18" charset="0"/>
                <a:cs typeface="Times New Roman" panose="02020603050405020304" pitchFamily="18" charset="0"/>
              </a:rPr>
              <a:t>3 types files, we use file command.</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file archive.zip</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File </a:t>
            </a:r>
            <a:r>
              <a:rPr lang="en-US" sz="2200" dirty="0">
                <a:latin typeface="Times New Roman" panose="02020603050405020304" pitchFamily="18" charset="0"/>
                <a:cs typeface="Times New Roman" panose="02020603050405020304" pitchFamily="18" charset="0"/>
              </a:rPr>
              <a:t>correctly identifies the basic file types.</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file </a:t>
            </a:r>
            <a:r>
              <a:rPr lang="en-US"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31</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4199467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wc: Counting Lines, words and </a:t>
            </a:r>
            <a:r>
              <a:rPr lang="en-US" sz="2200" b="1" dirty="0" smtClean="0">
                <a:latin typeface="Times New Roman" panose="02020603050405020304" pitchFamily="18" charset="0"/>
                <a:cs typeface="Times New Roman" panose="02020603050405020304" pitchFamily="18" charset="0"/>
              </a:rPr>
              <a:t>characters:</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takes one or more filenames as arguments and displays a four columnar output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Syntax: </a:t>
            </a:r>
            <a:r>
              <a:rPr lang="en-US" sz="2200" dirty="0" smtClean="0">
                <a:latin typeface="Times New Roman" panose="02020603050405020304" pitchFamily="18" charset="0"/>
                <a:cs typeface="Times New Roman" panose="02020603050405020304" pitchFamily="18" charset="0"/>
              </a:rPr>
              <a:t>wc filename</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Options:</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l Counts the number of lines</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w Counts the number of words</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Counts the number of characters</a:t>
            </a:r>
          </a:p>
          <a:p>
            <a:pPr>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32</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940826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od: Displaying Data in </a:t>
            </a:r>
            <a:r>
              <a:rPr lang="en-US" sz="2200" b="1" dirty="0" smtClean="0">
                <a:latin typeface="Times New Roman" panose="02020603050405020304" pitchFamily="18" charset="0"/>
                <a:cs typeface="Times New Roman" panose="02020603050405020304" pitchFamily="18" charset="0"/>
              </a:rPr>
              <a:t>Octal:</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It can display output in a variety of other </a:t>
            </a:r>
            <a:r>
              <a:rPr lang="en-US" sz="2200" dirty="0" smtClean="0">
                <a:latin typeface="Times New Roman" panose="02020603050405020304" pitchFamily="18" charset="0"/>
                <a:cs typeface="Times New Roman" panose="02020603050405020304" pitchFamily="18" charset="0"/>
              </a:rPr>
              <a:t>formats </a:t>
            </a:r>
            <a:r>
              <a:rPr lang="en-US" sz="2200" dirty="0">
                <a:latin typeface="Times New Roman" panose="02020603050405020304" pitchFamily="18" charset="0"/>
                <a:cs typeface="Times New Roman" panose="02020603050405020304" pitchFamily="18" charset="0"/>
              </a:rPr>
              <a:t>including hexadecimal, decimal, and ASCII.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useful for visualizing data that is not in a human-readable format, like the executable code of a program</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Syntax</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od [OPTION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[FILE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a:latin typeface="Times New Roman" panose="02020603050405020304" pitchFamily="18" charset="0"/>
                <a:cs typeface="Times New Roman" panose="02020603050405020304" pitchFamily="18" charset="0"/>
              </a:rPr>
              <a:t>od –</a:t>
            </a:r>
            <a:r>
              <a:rPr lang="en-US" sz="2200" dirty="0" err="1" smtClean="0">
                <a:latin typeface="Times New Roman" panose="02020603050405020304" pitchFamily="18" charset="0"/>
                <a:cs typeface="Times New Roman" panose="02020603050405020304" pitchFamily="18" charset="0"/>
              </a:rPr>
              <a:t>bc</a:t>
            </a:r>
            <a:r>
              <a:rPr lang="en-US" sz="2200" dirty="0" smtClean="0">
                <a:latin typeface="Times New Roman" panose="02020603050405020304" pitchFamily="18" charset="0"/>
                <a:cs typeface="Times New Roman" panose="02020603050405020304" pitchFamily="18" charset="0"/>
              </a:rPr>
              <a:t> file1</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Options: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-b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Displays </a:t>
            </a:r>
            <a:r>
              <a:rPr lang="en-US" sz="2200" dirty="0">
                <a:latin typeface="Times New Roman" panose="02020603050405020304" pitchFamily="18" charset="0"/>
                <a:cs typeface="Times New Roman" panose="02020603050405020304" pitchFamily="18" charset="0"/>
              </a:rPr>
              <a:t>the contents of input in octal format</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Displays </a:t>
            </a:r>
            <a:r>
              <a:rPr lang="en-US" sz="2200" dirty="0">
                <a:latin typeface="Times New Roman" panose="02020603050405020304" pitchFamily="18" charset="0"/>
                <a:cs typeface="Times New Roman" panose="02020603050405020304" pitchFamily="18" charset="0"/>
              </a:rPr>
              <a:t>the contents of input in character format.</a:t>
            </a:r>
            <a:endParaRPr lang="en-US"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33</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2053073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73C146-93BA-49DC-B470-6F6D598B8DD8}" type="slidenum">
              <a:rPr lang="en-IN" smtClean="0"/>
              <a:t>34</a:t>
            </a:fld>
            <a:endParaRPr lang="en-IN"/>
          </a:p>
        </p:txBody>
      </p:sp>
      <p:pic>
        <p:nvPicPr>
          <p:cNvPr id="5" name="Picture 4"/>
          <p:cNvPicPr>
            <a:picLocks noChangeAspect="1"/>
          </p:cNvPicPr>
          <p:nvPr/>
        </p:nvPicPr>
        <p:blipFill>
          <a:blip r:embed="rId3"/>
          <a:stretch>
            <a:fillRect/>
          </a:stretch>
        </p:blipFill>
        <p:spPr>
          <a:xfrm>
            <a:off x="300703" y="260648"/>
            <a:ext cx="7295633" cy="1800200"/>
          </a:xfrm>
          <a:prstGeom prst="rect">
            <a:avLst/>
          </a:prstGeom>
        </p:spPr>
      </p:pic>
      <p:pic>
        <p:nvPicPr>
          <p:cNvPr id="7" name="Picture 6"/>
          <p:cNvPicPr>
            <a:picLocks noChangeAspect="1"/>
          </p:cNvPicPr>
          <p:nvPr/>
        </p:nvPicPr>
        <p:blipFill>
          <a:blip r:embed="rId4"/>
          <a:stretch>
            <a:fillRect/>
          </a:stretch>
        </p:blipFill>
        <p:spPr>
          <a:xfrm>
            <a:off x="300703" y="2630729"/>
            <a:ext cx="7620392" cy="3886400"/>
          </a:xfrm>
          <a:prstGeom prst="rect">
            <a:avLst/>
          </a:prstGeom>
        </p:spPr>
      </p:pic>
    </p:spTree>
    <p:extLst>
      <p:ext uri="{BB962C8B-B14F-4D97-AF65-F5344CB8AC3E}">
        <p14:creationId xmlns:p14="http://schemas.microsoft.com/office/powerpoint/2010/main" val="41024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6095702"/>
          </a:xfrm>
        </p:spPr>
        <p:txBody>
          <a:bodyPr>
            <a:normAutofit/>
          </a:bodyPr>
          <a:lstStyle/>
          <a:p>
            <a:pPr marL="0" indent="0">
              <a:buNone/>
            </a:pPr>
            <a:r>
              <a:rPr lang="en-US" sz="2200" dirty="0"/>
              <a:t>We can display this file in octal format by using the od command without any options:</a:t>
            </a:r>
            <a:endParaRPr lang="en-US" sz="2200" dirty="0" smtClean="0"/>
          </a:p>
          <a:p>
            <a:pPr marL="0" indent="0">
              <a:buNone/>
            </a:pPr>
            <a:endParaRPr lang="en-US" sz="2200" b="1" dirty="0"/>
          </a:p>
          <a:p>
            <a:pPr marL="0" indent="0">
              <a:buNone/>
            </a:pPr>
            <a:endParaRPr lang="en-US" sz="2200" b="1" dirty="0" smtClean="0"/>
          </a:p>
          <a:p>
            <a:pPr marL="0" indent="0">
              <a:buNone/>
            </a:pPr>
            <a:endParaRPr lang="en-US" sz="2200" b="1" dirty="0"/>
          </a:p>
          <a:p>
            <a:pPr marL="0" indent="0">
              <a:buNone/>
            </a:pPr>
            <a:endParaRPr lang="en-US" sz="2200" b="1" dirty="0" smtClean="0"/>
          </a:p>
          <a:p>
            <a:pPr marL="0" indent="0">
              <a:buNone/>
            </a:pPr>
            <a:endParaRPr lang="en-US" sz="2200" b="1" dirty="0"/>
          </a:p>
          <a:p>
            <a:pPr marL="0" indent="0">
              <a:buNone/>
            </a:pPr>
            <a:r>
              <a:rPr lang="en-US" sz="2200" b="1" dirty="0" smtClean="0"/>
              <a:t>od –x:</a:t>
            </a:r>
          </a:p>
          <a:p>
            <a:pPr marL="0" indent="0">
              <a:buNone/>
            </a:pPr>
            <a:endParaRPr lang="en-US" sz="2200" b="1" dirty="0"/>
          </a:p>
          <a:p>
            <a:pPr marL="0" indent="0">
              <a:buNone/>
            </a:pPr>
            <a:endParaRPr lang="en-US" sz="2200" b="1" dirty="0" smtClean="0"/>
          </a:p>
          <a:p>
            <a:pPr marL="0" indent="0">
              <a:buNone/>
            </a:pPr>
            <a:endParaRPr lang="en-US" sz="2200" b="1" dirty="0"/>
          </a:p>
          <a:p>
            <a:pPr marL="0" indent="0">
              <a:buNone/>
            </a:pPr>
            <a:endParaRPr lang="en-US" sz="2200" b="1" dirty="0" smtClean="0"/>
          </a:p>
          <a:p>
            <a:pPr marL="0" indent="0">
              <a:buNone/>
            </a:pPr>
            <a:endParaRPr lang="en-US" sz="2200" b="1" dirty="0"/>
          </a:p>
        </p:txBody>
      </p:sp>
      <p:sp>
        <p:nvSpPr>
          <p:cNvPr id="4" name="Slide Number Placeholder 3"/>
          <p:cNvSpPr>
            <a:spLocks noGrp="1"/>
          </p:cNvSpPr>
          <p:nvPr>
            <p:ph type="sldNum" sz="quarter" idx="12"/>
          </p:nvPr>
        </p:nvSpPr>
        <p:spPr/>
        <p:txBody>
          <a:bodyPr/>
          <a:lstStyle/>
          <a:p>
            <a:fld id="{6973C146-93BA-49DC-B470-6F6D598B8DD8}" type="slidenum">
              <a:rPr lang="en-IN" smtClean="0"/>
              <a:t>35</a:t>
            </a:fld>
            <a:endParaRPr lang="en-IN"/>
          </a:p>
        </p:txBody>
      </p:sp>
      <p:pic>
        <p:nvPicPr>
          <p:cNvPr id="1026" name="Picture 2" descr="linux od 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692696"/>
            <a:ext cx="608647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od hexadecim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573016"/>
            <a:ext cx="61150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7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74216"/>
            <a:ext cx="8507288" cy="6264696"/>
          </a:xfrm>
        </p:spPr>
        <p:txBody>
          <a:bodyPr/>
          <a:lstStyle/>
          <a:p>
            <a:pPr marL="0" indent="0">
              <a:buNone/>
            </a:pPr>
            <a:r>
              <a:rPr lang="en-US" b="1" dirty="0"/>
              <a:t>od –i</a:t>
            </a:r>
            <a:r>
              <a:rPr lang="en-US" b="1" dirty="0" smtClean="0"/>
              <a:t>:</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a:t>od –c:</a:t>
            </a:r>
          </a:p>
          <a:p>
            <a:pPr marL="0" indent="0">
              <a:buNone/>
            </a:pPr>
            <a:endParaRPr lang="en-IN" dirty="0"/>
          </a:p>
        </p:txBody>
      </p:sp>
      <p:sp>
        <p:nvSpPr>
          <p:cNvPr id="4" name="Slide Number Placeholder 3"/>
          <p:cNvSpPr>
            <a:spLocks noGrp="1"/>
          </p:cNvSpPr>
          <p:nvPr>
            <p:ph type="sldNum" sz="quarter" idx="12"/>
          </p:nvPr>
        </p:nvSpPr>
        <p:spPr/>
        <p:txBody>
          <a:bodyPr/>
          <a:lstStyle/>
          <a:p>
            <a:fld id="{6973C146-93BA-49DC-B470-6F6D598B8DD8}" type="slidenum">
              <a:rPr lang="en-IN" smtClean="0"/>
              <a:t>36</a:t>
            </a:fld>
            <a:endParaRPr lang="en-IN"/>
          </a:p>
        </p:txBody>
      </p:sp>
      <p:pic>
        <p:nvPicPr>
          <p:cNvPr id="2052" name="Picture 4" descr="linux od deci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04664"/>
            <a:ext cx="609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nux od charac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97312"/>
            <a:ext cx="61150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9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IN" sz="2200" b="1" dirty="0" err="1">
                <a:latin typeface="Times New Roman" panose="02020603050405020304" pitchFamily="18" charset="0"/>
                <a:cs typeface="Times New Roman" panose="02020603050405020304" pitchFamily="18" charset="0"/>
              </a:rPr>
              <a:t>cmp</a:t>
            </a:r>
            <a:r>
              <a:rPr lang="en-IN" sz="2200" b="1" dirty="0">
                <a:latin typeface="Times New Roman" panose="02020603050405020304" pitchFamily="18" charset="0"/>
                <a:cs typeface="Times New Roman" panose="02020603050405020304" pitchFamily="18" charset="0"/>
              </a:rPr>
              <a:t>: Comparing two </a:t>
            </a:r>
            <a:r>
              <a:rPr lang="en-IN" sz="2200" b="1" dirty="0" smtClean="0">
                <a:latin typeface="Times New Roman" panose="02020603050405020304" pitchFamily="18" charset="0"/>
                <a:cs typeface="Times New Roman" panose="02020603050405020304" pitchFamily="18" charset="0"/>
              </a:rPr>
              <a:t>files:</a:t>
            </a:r>
          </a:p>
          <a:p>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It </a:t>
            </a: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used to compare the two files byte by byte and helps </a:t>
            </a: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find out whether the two files are identical or not</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err="1">
                <a:latin typeface="Times New Roman" panose="02020603050405020304" pitchFamily="18" charset="0"/>
                <a:cs typeface="Times New Roman" panose="02020603050405020304" pitchFamily="18" charset="0"/>
              </a:rPr>
              <a:t>cmp</a:t>
            </a:r>
            <a:r>
              <a:rPr lang="en-US" sz="2200" dirty="0">
                <a:latin typeface="Times New Roman" panose="02020603050405020304" pitchFamily="18" charset="0"/>
                <a:cs typeface="Times New Roman" panose="02020603050405020304" pitchFamily="18" charset="0"/>
              </a:rPr>
              <a:t> chap01 chap02</a:t>
            </a:r>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37</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539552" y="2420888"/>
            <a:ext cx="5933278" cy="3384376"/>
          </a:xfrm>
          <a:prstGeom prst="rect">
            <a:avLst/>
          </a:prstGeom>
        </p:spPr>
      </p:pic>
    </p:spTree>
    <p:extLst>
      <p:ext uri="{BB962C8B-B14F-4D97-AF65-F5344CB8AC3E}">
        <p14:creationId xmlns:p14="http://schemas.microsoft.com/office/powerpoint/2010/main" val="2563010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err="1">
                <a:latin typeface="Times New Roman" panose="02020603050405020304" pitchFamily="18" charset="0"/>
                <a:cs typeface="Times New Roman" panose="02020603050405020304" pitchFamily="18" charset="0"/>
              </a:rPr>
              <a:t>comm</a:t>
            </a:r>
            <a:r>
              <a:rPr lang="en-US" sz="2200" b="1" dirty="0">
                <a:latin typeface="Times New Roman" panose="02020603050405020304" pitchFamily="18" charset="0"/>
                <a:cs typeface="Times New Roman" panose="02020603050405020304" pitchFamily="18" charset="0"/>
              </a:rPr>
              <a:t>: What is Common</a:t>
            </a:r>
            <a:r>
              <a:rPr lang="en-US" sz="2200" b="1" dirty="0" smtClean="0">
                <a:latin typeface="Times New Roman" panose="02020603050405020304" pitchFamily="18" charset="0"/>
                <a:cs typeface="Times New Roman" panose="02020603050405020304" pitchFamily="18" charset="0"/>
              </a:rPr>
              <a:t>?</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Unix family of computer operating systems is a utility that is used to compare two files for common and distinct lines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comm</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outputs one file, which contains three columns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Syntax</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comm</a:t>
            </a:r>
            <a:r>
              <a:rPr lang="en-US" sz="2200" dirty="0">
                <a:latin typeface="Times New Roman" panose="02020603050405020304" pitchFamily="18" charset="0"/>
                <a:cs typeface="Times New Roman" panose="02020603050405020304" pitchFamily="18" charset="0"/>
              </a:rPr>
              <a:t> [name-of-first-file] [name-of-second-file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'file1' and 'file2' are </a:t>
            </a:r>
            <a:r>
              <a:rPr lang="en-US" sz="2200" dirty="0" smtClean="0">
                <a:latin typeface="Times New Roman" panose="02020603050405020304" pitchFamily="18" charset="0"/>
                <a:cs typeface="Times New Roman" panose="02020603050405020304" pitchFamily="18" charset="0"/>
              </a:rPr>
              <a:t>2 files. </a:t>
            </a:r>
            <a:r>
              <a:rPr lang="en-US" sz="2200" dirty="0">
                <a:latin typeface="Times New Roman" panose="02020603050405020304" pitchFamily="18" charset="0"/>
                <a:cs typeface="Times New Roman" panose="02020603050405020304" pitchFamily="18" charset="0"/>
              </a:rPr>
              <a:t>The </a:t>
            </a:r>
            <a:r>
              <a:rPr lang="en-US" sz="2200" dirty="0" smtClean="0">
                <a:latin typeface="Times New Roman" panose="02020603050405020304" pitchFamily="18" charset="0"/>
                <a:cs typeface="Times New Roman" panose="02020603050405020304" pitchFamily="18" charset="0"/>
              </a:rPr>
              <a:t>file1 contains:</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file 2 contains: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38</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3" name="Picture 2"/>
          <p:cNvPicPr>
            <a:picLocks noChangeAspect="1"/>
          </p:cNvPicPr>
          <p:nvPr/>
        </p:nvPicPr>
        <p:blipFill>
          <a:blip r:embed="rId3"/>
          <a:stretch>
            <a:fillRect/>
          </a:stretch>
        </p:blipFill>
        <p:spPr>
          <a:xfrm>
            <a:off x="611560" y="4149080"/>
            <a:ext cx="648072" cy="1274895"/>
          </a:xfrm>
          <a:prstGeom prst="rect">
            <a:avLst/>
          </a:prstGeom>
        </p:spPr>
      </p:pic>
      <p:pic>
        <p:nvPicPr>
          <p:cNvPr id="6" name="Picture 5"/>
          <p:cNvPicPr>
            <a:picLocks noChangeAspect="1"/>
          </p:cNvPicPr>
          <p:nvPr/>
        </p:nvPicPr>
        <p:blipFill>
          <a:blip r:embed="rId4"/>
          <a:stretch>
            <a:fillRect/>
          </a:stretch>
        </p:blipFill>
        <p:spPr>
          <a:xfrm>
            <a:off x="611560" y="5770523"/>
            <a:ext cx="576064" cy="968106"/>
          </a:xfrm>
          <a:prstGeom prst="rect">
            <a:avLst/>
          </a:prstGeom>
        </p:spPr>
      </p:pic>
      <p:pic>
        <p:nvPicPr>
          <p:cNvPr id="2051" name="Picture 3" descr="https://www.howtoforge.com/images/linux_comm_command/comm-output.png?ezimgfmt=rs:402x138/rscb5/ng:webp/ngcb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950" y="5041899"/>
            <a:ext cx="382905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76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diff: Converting one file to </a:t>
            </a:r>
            <a:r>
              <a:rPr lang="en-US" sz="2200" b="1" dirty="0" smtClean="0">
                <a:latin typeface="Times New Roman" panose="02020603050405020304" pitchFamily="18" charset="0"/>
                <a:cs typeface="Times New Roman" panose="02020603050405020304" pitchFamily="18" charset="0"/>
              </a:rPr>
              <a:t>other:</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It </a:t>
            </a:r>
            <a:r>
              <a:rPr lang="en-US" sz="2200" dirty="0">
                <a:latin typeface="Times New Roman" panose="02020603050405020304" pitchFamily="18" charset="0"/>
                <a:cs typeface="Times New Roman" panose="02020603050405020304" pitchFamily="18" charset="0"/>
              </a:rPr>
              <a:t>is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file comparison utility that outputs the differences between two files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Syntax</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diff </a:t>
            </a:r>
            <a:r>
              <a:rPr lang="en-US" sz="2200" dirty="0">
                <a:latin typeface="Times New Roman" panose="02020603050405020304" pitchFamily="18" charset="0"/>
                <a:cs typeface="Times New Roman" panose="02020603050405020304" pitchFamily="18" charset="0"/>
              </a:rPr>
              <a:t>file1 </a:t>
            </a:r>
            <a:r>
              <a:rPr lang="en-US" sz="2200" dirty="0" smtClean="0">
                <a:latin typeface="Times New Roman" panose="02020603050405020304" pitchFamily="18" charset="0"/>
                <a:cs typeface="Times New Roman" panose="02020603050405020304" pitchFamily="18" charset="0"/>
              </a:rPr>
              <a:t>file2</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diff uses certain special symbols and instructions that are required to make two files identical.</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tells you the instructions on how to change the first file to make it match the second file.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39</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683568" y="5035482"/>
            <a:ext cx="1826513" cy="1489862"/>
          </a:xfrm>
          <a:prstGeom prst="rect">
            <a:avLst/>
          </a:prstGeom>
        </p:spPr>
      </p:pic>
    </p:spTree>
    <p:extLst>
      <p:ext uri="{BB962C8B-B14F-4D97-AF65-F5344CB8AC3E}">
        <p14:creationId xmlns:p14="http://schemas.microsoft.com/office/powerpoint/2010/main" val="2254589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(Domain) sockets: </a:t>
            </a:r>
            <a:endParaRPr lang="en-US" sz="2200" b="1"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special file type, similar to TCP/IP sockets, providing </a:t>
            </a:r>
            <a:r>
              <a:rPr lang="en-US" sz="2200" dirty="0" smtClean="0">
                <a:latin typeface="Times New Roman" panose="02020603050405020304" pitchFamily="18" charset="0"/>
                <a:cs typeface="Times New Roman" panose="02020603050405020304" pitchFamily="18" charset="0"/>
              </a:rPr>
              <a:t>inter-process </a:t>
            </a:r>
            <a:r>
              <a:rPr lang="en-US" sz="2200" dirty="0">
                <a:latin typeface="Times New Roman" panose="02020603050405020304" pitchFamily="18" charset="0"/>
                <a:cs typeface="Times New Roman" panose="02020603050405020304" pitchFamily="18" charset="0"/>
              </a:rPr>
              <a:t>networking protected by the file system's access control.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Named pipes: </a:t>
            </a:r>
            <a:endParaRPr lang="en-US" sz="2200" b="1"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act as </a:t>
            </a:r>
            <a:r>
              <a:rPr lang="en-US" sz="2200" dirty="0">
                <a:latin typeface="Times New Roman" panose="02020603050405020304" pitchFamily="18" charset="0"/>
                <a:cs typeface="Times New Roman" panose="02020603050405020304" pitchFamily="18" charset="0"/>
              </a:rPr>
              <a:t>more or less like sockets and form a way for processes to communicate with each other, without using network socket semantics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Types of file:</a:t>
            </a:r>
          </a:p>
          <a:p>
            <a:pPr marL="457200" indent="-457200">
              <a:buAutoNum type="alphaLcParenR"/>
            </a:pPr>
            <a:r>
              <a:rPr lang="en-US" sz="2200" b="1" dirty="0" smtClean="0">
                <a:latin typeface="Times New Roman" panose="02020603050405020304" pitchFamily="18" charset="0"/>
                <a:cs typeface="Times New Roman" panose="02020603050405020304" pitchFamily="18" charset="0"/>
              </a:rPr>
              <a:t>Ordinary </a:t>
            </a:r>
            <a:r>
              <a:rPr lang="en-US" sz="2200" b="1" dirty="0">
                <a:latin typeface="Times New Roman" panose="02020603050405020304" pitchFamily="18" charset="0"/>
                <a:cs typeface="Times New Roman" panose="02020603050405020304" pitchFamily="18" charset="0"/>
              </a:rPr>
              <a:t>(Regular) </a:t>
            </a:r>
            <a:r>
              <a:rPr lang="en-US" sz="2200" b="1" dirty="0" smtClean="0">
                <a:latin typeface="Times New Roman" panose="02020603050405020304" pitchFamily="18" charset="0"/>
                <a:cs typeface="Times New Roman" panose="02020603050405020304" pitchFamily="18" charset="0"/>
              </a:rPr>
              <a:t>File:</a:t>
            </a:r>
          </a:p>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can be either a text file or a binary file.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4</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19593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40</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3" name="Picture 2"/>
          <p:cNvPicPr>
            <a:picLocks noChangeAspect="1"/>
          </p:cNvPicPr>
          <p:nvPr/>
        </p:nvPicPr>
        <p:blipFill>
          <a:blip r:embed="rId3"/>
          <a:stretch>
            <a:fillRect/>
          </a:stretch>
        </p:blipFill>
        <p:spPr>
          <a:xfrm>
            <a:off x="467544" y="260648"/>
            <a:ext cx="2376264" cy="5655686"/>
          </a:xfrm>
          <a:prstGeom prst="rect">
            <a:avLst/>
          </a:prstGeom>
        </p:spPr>
      </p:pic>
    </p:spTree>
    <p:extLst>
      <p:ext uri="{BB962C8B-B14F-4D97-AF65-F5344CB8AC3E}">
        <p14:creationId xmlns:p14="http://schemas.microsoft.com/office/powerpoint/2010/main" val="2022852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539552" y="260648"/>
            <a:ext cx="1944216" cy="5187264"/>
          </a:xfrm>
          <a:prstGeom prst="rect">
            <a:avLst/>
          </a:prstGeom>
        </p:spPr>
      </p:pic>
      <p:sp>
        <p:nvSpPr>
          <p:cNvPr id="4" name="Slide Number Placeholder 3"/>
          <p:cNvSpPr>
            <a:spLocks noGrp="1"/>
          </p:cNvSpPr>
          <p:nvPr>
            <p:ph type="sldNum" sz="quarter" idx="12"/>
          </p:nvPr>
        </p:nvSpPr>
        <p:spPr/>
        <p:txBody>
          <a:bodyPr/>
          <a:lstStyle/>
          <a:p>
            <a:fld id="{6973C146-93BA-49DC-B470-6F6D598B8DD8}" type="slidenum">
              <a:rPr lang="en-IN" smtClean="0"/>
              <a:t>41</a:t>
            </a:fld>
            <a:endParaRPr lang="en-IN"/>
          </a:p>
        </p:txBody>
      </p:sp>
      <p:pic>
        <p:nvPicPr>
          <p:cNvPr id="6" name="Picture 5"/>
          <p:cNvPicPr>
            <a:picLocks noChangeAspect="1"/>
          </p:cNvPicPr>
          <p:nvPr/>
        </p:nvPicPr>
        <p:blipFill>
          <a:blip r:embed="rId4"/>
          <a:stretch>
            <a:fillRect/>
          </a:stretch>
        </p:blipFill>
        <p:spPr>
          <a:xfrm>
            <a:off x="3995936" y="2348880"/>
            <a:ext cx="2160241" cy="2670996"/>
          </a:xfrm>
          <a:prstGeom prst="rect">
            <a:avLst/>
          </a:prstGeom>
        </p:spPr>
      </p:pic>
    </p:spTree>
    <p:extLst>
      <p:ext uri="{BB962C8B-B14F-4D97-AF65-F5344CB8AC3E}">
        <p14:creationId xmlns:p14="http://schemas.microsoft.com/office/powerpoint/2010/main" val="45997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normAutofit/>
          </a:bodyPr>
          <a:lstStyle/>
          <a:p>
            <a:r>
              <a:rPr lang="en-IN" sz="6600" b="1" dirty="0" smtClean="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973C146-93BA-49DC-B470-6F6D598B8DD8}" type="slidenum">
              <a:rPr lang="en-IN" smtClean="0"/>
              <a:t>42</a:t>
            </a:fld>
            <a:endParaRPr lang="en-IN"/>
          </a:p>
        </p:txBody>
      </p:sp>
    </p:spTree>
    <p:extLst>
      <p:ext uri="{BB962C8B-B14F-4D97-AF65-F5344CB8AC3E}">
        <p14:creationId xmlns:p14="http://schemas.microsoft.com/office/powerpoint/2010/main" val="172291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inary file contains </a:t>
            </a:r>
            <a:r>
              <a:rPr lang="en-US" sz="2200" dirty="0">
                <a:latin typeface="Times New Roman" panose="02020603050405020304" pitchFamily="18" charset="0"/>
                <a:cs typeface="Times New Roman" panose="02020603050405020304" pitchFamily="18" charset="0"/>
              </a:rPr>
              <a:t>both printable </a:t>
            </a:r>
            <a:r>
              <a:rPr lang="en-US" sz="2200" dirty="0" smtClean="0">
                <a:latin typeface="Times New Roman" panose="02020603050405020304" pitchFamily="18" charset="0"/>
                <a:cs typeface="Times New Roman" panose="02020603050405020304" pitchFamily="18" charset="0"/>
              </a:rPr>
              <a:t>&amp; </a:t>
            </a:r>
            <a:r>
              <a:rPr lang="en-US" sz="2200" dirty="0">
                <a:latin typeface="Times New Roman" panose="02020603050405020304" pitchFamily="18" charset="0"/>
                <a:cs typeface="Times New Roman" panose="02020603050405020304" pitchFamily="18" charset="0"/>
              </a:rPr>
              <a:t>nonprintable characters that cover the entire ASCII range.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object code and executables that you produce by compiling C programs are binary files.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Directory </a:t>
            </a:r>
            <a:r>
              <a:rPr lang="en-US" sz="2200" b="1" dirty="0" smtClean="0">
                <a:latin typeface="Times New Roman" panose="02020603050405020304" pitchFamily="18" charset="0"/>
                <a:cs typeface="Times New Roman" panose="02020603050405020304" pitchFamily="18" charset="0"/>
              </a:rPr>
              <a:t>File:</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directory file contains one entry for every file and subdirectory that it houses.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entry has </a:t>
            </a:r>
            <a:r>
              <a:rPr lang="en-US"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components </a:t>
            </a:r>
            <a:r>
              <a:rPr lang="en-US" sz="2200" dirty="0" smtClean="0">
                <a:latin typeface="Times New Roman" panose="02020603050405020304" pitchFamily="18" charset="0"/>
                <a:cs typeface="Times New Roman" panose="02020603050405020304" pitchFamily="18" charset="0"/>
              </a:rPr>
              <a:t>: Filename &amp; Unique </a:t>
            </a:r>
            <a:r>
              <a:rPr lang="en-US" sz="2200" dirty="0">
                <a:latin typeface="Times New Roman" panose="02020603050405020304" pitchFamily="18" charset="0"/>
                <a:cs typeface="Times New Roman" panose="02020603050405020304" pitchFamily="18" charset="0"/>
              </a:rPr>
              <a:t>identification number of the file or </a:t>
            </a:r>
            <a:r>
              <a:rPr lang="en-US" sz="2200" dirty="0" smtClean="0">
                <a:latin typeface="Times New Roman" panose="02020603050405020304" pitchFamily="18" charset="0"/>
                <a:cs typeface="Times New Roman" panose="02020603050405020304" pitchFamily="18" charset="0"/>
              </a:rPr>
              <a:t>directory.</a:t>
            </a:r>
          </a:p>
          <a:p>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create or remove a file, the kernel automatically updates its corresponding directory by adding or removing the entry (filename and inode number) associated with the file.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5</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212916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c</a:t>
            </a:r>
            <a:r>
              <a:rPr lang="en-US" sz="2200" b="1" dirty="0">
                <a:latin typeface="Times New Roman" panose="02020603050405020304" pitchFamily="18" charset="0"/>
                <a:cs typeface="Times New Roman" panose="02020603050405020304" pitchFamily="18" charset="0"/>
              </a:rPr>
              <a:t>) Device </a:t>
            </a:r>
            <a:r>
              <a:rPr lang="en-US" sz="2200" b="1" dirty="0" smtClean="0">
                <a:latin typeface="Times New Roman" panose="02020603050405020304" pitchFamily="18" charset="0"/>
                <a:cs typeface="Times New Roman" panose="02020603050405020304" pitchFamily="18" charset="0"/>
              </a:rPr>
              <a:t>File:</a:t>
            </a:r>
          </a:p>
          <a:p>
            <a:pPr marL="0" indent="0">
              <a:buNone/>
            </a:pPr>
            <a:endParaRPr lang="en-US" sz="2200" b="1"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They </a:t>
            </a:r>
            <a:r>
              <a:rPr lang="en-US" sz="2200" dirty="0">
                <a:latin typeface="Times New Roman" panose="02020603050405020304" pitchFamily="18" charset="0"/>
                <a:cs typeface="Times New Roman" panose="02020603050405020304" pitchFamily="18" charset="0"/>
              </a:rPr>
              <a:t>appear in a file system just like an ordinary file or a directory</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attributes of the file that entirely govern the operation of the device.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kernel identifies a device from its attributes and uses them to operate the device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Absolute path:</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is </a:t>
            </a:r>
            <a:r>
              <a:rPr lang="en-US" sz="2200" dirty="0">
                <a:latin typeface="Times New Roman" panose="02020603050405020304" pitchFamily="18" charset="0"/>
                <a:cs typeface="Times New Roman" panose="02020603050405020304" pitchFamily="18" charset="0"/>
              </a:rPr>
              <a:t>defined as the specifying the location of a file or directory from the root directory(/).</a:t>
            </a:r>
          </a:p>
          <a:p>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/boot/grub/</a:t>
            </a:r>
            <a:r>
              <a:rPr lang="en-US" sz="2200" dirty="0" err="1" smtClean="0">
                <a:latin typeface="Times New Roman" panose="02020603050405020304" pitchFamily="18" charset="0"/>
                <a:cs typeface="Times New Roman" panose="02020603050405020304" pitchFamily="18" charset="0"/>
              </a:rPr>
              <a:t>grub.conf</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6</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340962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Relative path:</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is </a:t>
            </a:r>
            <a:r>
              <a:rPr lang="en-US" sz="2200" dirty="0">
                <a:latin typeface="Times New Roman" panose="02020603050405020304" pitchFamily="18" charset="0"/>
                <a:cs typeface="Times New Roman" panose="02020603050405020304" pitchFamily="18" charset="0"/>
              </a:rPr>
              <a:t>defined as path related to the present working directory(pwd).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UNIX offers a shortcut in the relative </a:t>
            </a:r>
            <a:r>
              <a:rPr lang="en-US" sz="2200" dirty="0" smtClean="0">
                <a:latin typeface="Times New Roman" panose="02020603050405020304" pitchFamily="18" charset="0"/>
                <a:cs typeface="Times New Roman" panose="02020603050405020304" pitchFamily="18" charset="0"/>
              </a:rPr>
              <a:t>pathname </a:t>
            </a:r>
            <a:r>
              <a:rPr lang="en-US" sz="2200" dirty="0">
                <a:latin typeface="Times New Roman" panose="02020603050405020304" pitchFamily="18" charset="0"/>
                <a:cs typeface="Times New Roman" panose="02020603050405020304" pitchFamily="18" charset="0"/>
              </a:rPr>
              <a:t>that uses either the current or parent directory as reference and specifies the path relative to it</a:t>
            </a:r>
            <a:r>
              <a:rPr lang="en-US" sz="2200" dirty="0" smtClean="0">
                <a:latin typeface="Times New Roman" panose="02020603050405020304" pitchFamily="18" charset="0"/>
                <a:cs typeface="Times New Roman" panose="02020603050405020304" pitchFamily="18" charset="0"/>
              </a:rPr>
              <a:t>.</a:t>
            </a:r>
          </a:p>
          <a:p>
            <a:pPr marL="457200" indent="-457200">
              <a:buAutoNum type="alphaLcParenR"/>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 single dot) - this represents the current directory</a:t>
            </a:r>
            <a:r>
              <a:rPr lang="en-US" sz="2200" dirty="0" smtClean="0">
                <a:latin typeface="Times New Roman" panose="02020603050405020304" pitchFamily="18" charset="0"/>
                <a:cs typeface="Times New Roman" panose="02020603050405020304" pitchFamily="18" charset="0"/>
              </a:rPr>
              <a:t>.</a:t>
            </a:r>
          </a:p>
          <a:p>
            <a:pPr marL="457200" indent="-457200">
              <a:buAutoNum type="alphaLcParenR"/>
            </a:pPr>
            <a:r>
              <a:rPr lang="en-US" sz="2200" dirty="0">
                <a:latin typeface="Times New Roman" panose="02020603050405020304" pitchFamily="18" charset="0"/>
                <a:cs typeface="Times New Roman" panose="02020603050405020304" pitchFamily="18" charset="0"/>
              </a:rPr>
              <a:t>..(two dots) - this represents the parent directory.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7</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7" name="Picture 6"/>
          <p:cNvPicPr>
            <a:picLocks noChangeAspect="1"/>
          </p:cNvPicPr>
          <p:nvPr/>
        </p:nvPicPr>
        <p:blipFill>
          <a:blip r:embed="rId3"/>
          <a:stretch>
            <a:fillRect/>
          </a:stretch>
        </p:blipFill>
        <p:spPr>
          <a:xfrm>
            <a:off x="395536" y="3933056"/>
            <a:ext cx="4680520" cy="1224136"/>
          </a:xfrm>
          <a:prstGeom prst="rect">
            <a:avLst/>
          </a:prstGeom>
        </p:spPr>
      </p:pic>
      <p:pic>
        <p:nvPicPr>
          <p:cNvPr id="8" name="Picture 7"/>
          <p:cNvPicPr>
            <a:picLocks noChangeAspect="1"/>
          </p:cNvPicPr>
          <p:nvPr/>
        </p:nvPicPr>
        <p:blipFill>
          <a:blip r:embed="rId4"/>
          <a:stretch>
            <a:fillRect/>
          </a:stretch>
        </p:blipFill>
        <p:spPr>
          <a:xfrm>
            <a:off x="3563888" y="5357751"/>
            <a:ext cx="3867349" cy="1181161"/>
          </a:xfrm>
          <a:prstGeom prst="rect">
            <a:avLst/>
          </a:prstGeom>
        </p:spPr>
      </p:pic>
    </p:spTree>
    <p:extLst>
      <p:ext uri="{BB962C8B-B14F-4D97-AF65-F5344CB8AC3E}">
        <p14:creationId xmlns:p14="http://schemas.microsoft.com/office/powerpoint/2010/main" val="3321858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The HOME </a:t>
            </a:r>
            <a:r>
              <a:rPr lang="en-US" sz="2200" b="1" dirty="0" smtClean="0">
                <a:latin typeface="Times New Roman" panose="02020603050405020304" pitchFamily="18" charset="0"/>
                <a:cs typeface="Times New Roman" panose="02020603050405020304" pitchFamily="18" charset="0"/>
              </a:rPr>
              <a:t>variable:</a:t>
            </a:r>
          </a:p>
          <a:p>
            <a:r>
              <a:rPr lang="en-US" sz="2200" dirty="0">
                <a:latin typeface="Times New Roman" panose="02020603050405020304" pitchFamily="18" charset="0"/>
                <a:cs typeface="Times New Roman" panose="02020603050405020304" pitchFamily="18" charset="0"/>
              </a:rPr>
              <a:t> When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log onto the system, UNIX automatically places </a:t>
            </a: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a directory called the home directory.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shell variable HOME indicates the home directory of the user.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echo </a:t>
            </a:r>
            <a:r>
              <a:rPr lang="en-US" sz="2200" dirty="0">
                <a:latin typeface="Times New Roman" panose="02020603050405020304" pitchFamily="18" charset="0"/>
                <a:cs typeface="Times New Roman" panose="02020603050405020304" pitchFamily="18" charset="0"/>
              </a:rPr>
              <a:t>$HOME</a:t>
            </a:r>
          </a:p>
          <a:p>
            <a:pPr marL="0" indent="0">
              <a:buNone/>
            </a:pPr>
            <a:r>
              <a:rPr lang="en-US" sz="2200" dirty="0" smtClean="0">
                <a:latin typeface="Times New Roman" panose="02020603050405020304" pitchFamily="18" charset="0"/>
                <a:cs typeface="Times New Roman" panose="02020603050405020304" pitchFamily="18" charset="0"/>
              </a:rPr>
              <a:t>/home/kumar</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pwd - print working </a:t>
            </a:r>
            <a:r>
              <a:rPr lang="en-US" sz="2200" b="1" dirty="0" smtClean="0">
                <a:latin typeface="Times New Roman" panose="02020603050405020304" pitchFamily="18" charset="0"/>
                <a:cs typeface="Times New Roman" panose="02020603050405020304" pitchFamily="18" charset="0"/>
              </a:rPr>
              <a:t>directory:</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wd </a:t>
            </a:r>
            <a:r>
              <a:rPr lang="en-US" sz="2200" dirty="0">
                <a:latin typeface="Times New Roman" panose="02020603050405020304" pitchFamily="18" charset="0"/>
                <a:cs typeface="Times New Roman" panose="02020603050405020304" pitchFamily="18" charset="0"/>
              </a:rPr>
              <a:t>determines where you are in the file system </a:t>
            </a:r>
            <a:r>
              <a:rPr lang="en-US" sz="2200" dirty="0" smtClean="0">
                <a:latin typeface="Times New Roman" panose="02020603050405020304" pitchFamily="18" charset="0"/>
                <a:cs typeface="Times New Roman" panose="02020603050405020304" pitchFamily="18" charset="0"/>
              </a:rPr>
              <a:t>hierarchy.</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Eg:  </a:t>
            </a:r>
            <a:r>
              <a:rPr lang="en-US" sz="2200" dirty="0" smtClean="0">
                <a:latin typeface="Times New Roman" panose="02020603050405020304" pitchFamily="18" charset="0"/>
                <a:cs typeface="Times New Roman" panose="02020603050405020304" pitchFamily="18" charset="0"/>
              </a:rPr>
              <a:t>$pwd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/home/frank/</a:t>
            </a:r>
            <a:r>
              <a:rPr lang="en-US" sz="2200" dirty="0" err="1">
                <a:latin typeface="Times New Roman" panose="02020603050405020304" pitchFamily="18" charset="0"/>
                <a:cs typeface="Times New Roman" panose="02020603050405020304" pitchFamily="18" charset="0"/>
              </a:rPr>
              <a:t>src</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8</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spTree>
    <p:extLst>
      <p:ext uri="{BB962C8B-B14F-4D97-AF65-F5344CB8AC3E}">
        <p14:creationId xmlns:p14="http://schemas.microsoft.com/office/powerpoint/2010/main" val="3251059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496944" cy="63367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a:t>
            </a:r>
            <a:r>
              <a:rPr lang="en-US" sz="2200" b="1" dirty="0" smtClean="0">
                <a:latin typeface="Times New Roman" panose="02020603050405020304" pitchFamily="18" charset="0"/>
                <a:cs typeface="Times New Roman" panose="02020603050405020304" pitchFamily="18" charset="0"/>
              </a:rPr>
              <a:t>d - </a:t>
            </a:r>
            <a:r>
              <a:rPr lang="en-US" sz="2200" b="1" dirty="0">
                <a:latin typeface="Times New Roman" panose="02020603050405020304" pitchFamily="18" charset="0"/>
                <a:cs typeface="Times New Roman" panose="02020603050405020304" pitchFamily="18" charset="0"/>
              </a:rPr>
              <a:t>change </a:t>
            </a:r>
            <a:r>
              <a:rPr lang="en-US" sz="2200" b="1" dirty="0" smtClean="0">
                <a:latin typeface="Times New Roman" panose="02020603050405020304" pitchFamily="18" charset="0"/>
                <a:cs typeface="Times New Roman" panose="02020603050405020304" pitchFamily="18" charset="0"/>
              </a:rPr>
              <a:t>directory:</a:t>
            </a:r>
          </a:p>
          <a:p>
            <a:r>
              <a:rPr lang="en-US" sz="2200" dirty="0">
                <a:latin typeface="Times New Roman" panose="02020603050405020304" pitchFamily="18" charset="0"/>
                <a:cs typeface="Times New Roman" panose="02020603050405020304" pitchFamily="18" charset="0"/>
              </a:rPr>
              <a:t> It </a:t>
            </a:r>
            <a:r>
              <a:rPr lang="en-US" sz="2200" dirty="0" smtClean="0">
                <a:latin typeface="Times New Roman" panose="02020603050405020304" pitchFamily="18" charset="0"/>
                <a:cs typeface="Times New Roman" panose="02020603050405020304" pitchFamily="18" charset="0"/>
              </a:rPr>
              <a:t>accepts </a:t>
            </a:r>
            <a:r>
              <a:rPr lang="en-US" sz="2200" dirty="0">
                <a:latin typeface="Times New Roman" panose="02020603050405020304" pitchFamily="18" charset="0"/>
                <a:cs typeface="Times New Roman" panose="02020603050405020304" pitchFamily="18" charset="0"/>
              </a:rPr>
              <a:t>both absolute and relative path names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Syntax: </a:t>
            </a:r>
            <a:r>
              <a:rPr lang="en-IN" sz="2200" dirty="0" smtClean="0">
                <a:latin typeface="Times New Roman" panose="02020603050405020304" pitchFamily="18" charset="0"/>
                <a:cs typeface="Times New Roman" panose="02020603050405020304" pitchFamily="18" charset="0"/>
              </a:rPr>
              <a:t>cd </a:t>
            </a:r>
            <a:r>
              <a:rPr lang="en-IN" sz="2200" dirty="0">
                <a:latin typeface="Times New Roman" panose="02020603050405020304" pitchFamily="18" charset="0"/>
                <a:cs typeface="Times New Roman" panose="02020603050405020304" pitchFamily="18" charset="0"/>
              </a:rPr>
              <a:t>[directory</a:t>
            </a:r>
            <a:r>
              <a:rPr lang="en-IN"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Eg:</a:t>
            </a: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cd</a:t>
            </a:r>
            <a:r>
              <a:rPr lang="en-US" sz="2200" dirty="0">
                <a:latin typeface="Times New Roman" panose="02020603050405020304" pitchFamily="18" charset="0"/>
                <a:cs typeface="Times New Roman" panose="02020603050405020304" pitchFamily="18" charset="0"/>
              </a:rPr>
              <a:t> 	changes to user's home directory</a:t>
            </a:r>
          </a:p>
          <a:p>
            <a:pPr marL="0" indent="0">
              <a:buNone/>
            </a:pPr>
            <a:endParaRPr lang="en-IN"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0CD4F8C7-904A-4B4C-B30B-13D4EC2646B5}" type="slidenum">
              <a:rPr kumimoji="0" lang="en-IN" sz="1400" b="0" i="0" u="none" strike="noStrike" kern="1200" cap="none" spc="0" normalizeH="0" baseline="0" noProof="0" smtClean="0">
                <a:ln>
                  <a:noFill/>
                </a:ln>
                <a:solidFill>
                  <a:schemeClr val="tx1"/>
                </a:solidFill>
                <a:effectLst/>
                <a:uLnTx/>
                <a:uFillTx/>
                <a:latin typeface="Arial"/>
                <a:ea typeface="+mj-ea"/>
                <a:cs typeface="+mj-cs"/>
              </a:rPr>
              <a:pPr marL="0" marR="0" lvl="0" indent="0" defTabSz="914400" rtl="0" eaLnBrk="1" fontAlgn="auto" latinLnBrk="0" hangingPunct="1">
                <a:lnSpc>
                  <a:spcPct val="100000"/>
                </a:lnSpc>
                <a:spcBef>
                  <a:spcPts val="0"/>
                </a:spcBef>
                <a:spcAft>
                  <a:spcPts val="0"/>
                </a:spcAft>
                <a:buClrTx/>
                <a:buSzTx/>
                <a:buFontTx/>
                <a:buNone/>
                <a:tabLst/>
                <a:defRPr/>
              </a:pPr>
              <a:t>9</a:t>
            </a:fld>
            <a:endParaRPr kumimoji="0" lang="en-IN" sz="1400" b="0" i="0" u="none" strike="noStrike" kern="1200" cap="none" spc="0" normalizeH="0" baseline="0" noProof="0">
              <a:ln>
                <a:noFill/>
              </a:ln>
              <a:solidFill>
                <a:schemeClr val="tx1"/>
              </a:solidFill>
              <a:effectLst/>
              <a:uLnTx/>
              <a:uFillTx/>
              <a:latin typeface="Arial"/>
              <a:ea typeface="+mj-ea"/>
              <a:cs typeface="+mj-cs"/>
            </a:endParaRPr>
          </a:p>
        </p:txBody>
      </p:sp>
      <p:pic>
        <p:nvPicPr>
          <p:cNvPr id="4100" name="Picture 4" descr="https://media.geeksforgeeks.org/wp-content/uploads/Screenshot-from-2018-12-20-10-56-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380146"/>
            <a:ext cx="6962775"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44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2276</Words>
  <Application>Microsoft Office PowerPoint</Application>
  <PresentationFormat>On-screen Show (4:3)</PresentationFormat>
  <Paragraphs>502</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19EC302: Digital System Design</dc:title>
  <dc:creator>salian</dc:creator>
  <cp:lastModifiedBy>Pratheeksha</cp:lastModifiedBy>
  <cp:revision>598</cp:revision>
  <dcterms:created xsi:type="dcterms:W3CDTF">2020-08-31T10:42:48Z</dcterms:created>
  <dcterms:modified xsi:type="dcterms:W3CDTF">2021-09-25T01:45:49Z</dcterms:modified>
</cp:coreProperties>
</file>