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801960"/>
            <a:ext cx="9142920" cy="30549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37" name="CustomShape 2"/>
          <p:cNvSpPr/>
          <p:nvPr/>
        </p:nvSpPr>
        <p:spPr>
          <a:xfrm>
            <a:off x="-1440" y="0"/>
            <a:ext cx="9144360" cy="5296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" name="Line 3"/>
          <p:cNvSpPr/>
          <p:nvPr/>
        </p:nvSpPr>
        <p:spPr>
          <a:xfrm>
            <a:off x="0" y="4841640"/>
            <a:ext cx="2084040" cy="9720"/>
          </a:xfrm>
          <a:prstGeom prst="line">
            <a:avLst/>
          </a:prstGeom>
          <a:ln w="190440">
            <a:solidFill>
              <a:srgbClr val="ec810f"/>
            </a:solidFill>
            <a:round/>
          </a:ln>
        </p:spPr>
      </p:sp>
      <p:sp>
        <p:nvSpPr>
          <p:cNvPr id="39" name="Line 4"/>
          <p:cNvSpPr/>
          <p:nvPr/>
        </p:nvSpPr>
        <p:spPr>
          <a:xfrm>
            <a:off x="2084040" y="4851360"/>
            <a:ext cx="449280" cy="534960"/>
          </a:xfrm>
          <a:prstGeom prst="line">
            <a:avLst/>
          </a:prstGeom>
          <a:ln w="190440">
            <a:solidFill>
              <a:srgbClr val="ec810f"/>
            </a:solidFill>
            <a:round/>
          </a:ln>
        </p:spPr>
      </p:sp>
      <p:sp>
        <p:nvSpPr>
          <p:cNvPr id="40" name="Line 5"/>
          <p:cNvSpPr/>
          <p:nvPr/>
        </p:nvSpPr>
        <p:spPr>
          <a:xfrm flipV="1">
            <a:off x="2533320" y="4422600"/>
            <a:ext cx="471600" cy="963720"/>
          </a:xfrm>
          <a:prstGeom prst="line">
            <a:avLst/>
          </a:prstGeom>
          <a:ln w="190440">
            <a:solidFill>
              <a:srgbClr val="ec810f"/>
            </a:solidFill>
            <a:round/>
          </a:ln>
        </p:spPr>
      </p:sp>
      <p:sp>
        <p:nvSpPr>
          <p:cNvPr id="41" name="Line 6"/>
          <p:cNvSpPr/>
          <p:nvPr/>
        </p:nvSpPr>
        <p:spPr>
          <a:xfrm>
            <a:off x="3004920" y="4424040"/>
            <a:ext cx="6139080" cy="0"/>
          </a:xfrm>
          <a:prstGeom prst="line">
            <a:avLst/>
          </a:prstGeom>
          <a:ln w="190440">
            <a:solidFill>
              <a:srgbClr val="ec810f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679320" y="1690560"/>
            <a:ext cx="7625160" cy="3136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ts val="351"/>
              </a:lnSpc>
            </a:pPr>
            <a:r>
              <a:rPr lang="en-IN" sz="4800">
                <a:solidFill>
                  <a:srgbClr val="e46c0a"/>
                </a:solidFill>
                <a:latin typeface="Calibri"/>
              </a:rPr>
              <a:t>	</a:t>
            </a:r>
            <a:r>
              <a:rPr lang="en-IN" sz="4800">
                <a:solidFill>
                  <a:srgbClr val="e46c0a"/>
                </a:solidFill>
                <a:latin typeface="Calibri"/>
              </a:rPr>
              <a:t>	</a:t>
            </a:r>
            <a:r>
              <a:rPr lang="en-IN" sz="4800">
                <a:solidFill>
                  <a:srgbClr val="e46c0a"/>
                </a:solidFill>
                <a:latin typeface="Calibri"/>
              </a:rPr>
              <a:t>	</a:t>
            </a:r>
            <a:r>
              <a:rPr lang="en-IN" sz="4800">
                <a:solidFill>
                  <a:srgbClr val="e46c0a"/>
                </a:solidFill>
                <a:latin typeface="Calibri"/>
              </a:rPr>
              <a:t>UNIT-7</a:t>
            </a:r>
            <a:endParaRPr/>
          </a:p>
          <a:p>
            <a:pPr>
              <a:lnSpc>
                <a:spcPts val="351"/>
              </a:lnSpc>
            </a:pPr>
            <a:r>
              <a:rPr lang="en-IN" sz="4800">
                <a:solidFill>
                  <a:srgbClr val="e46c0a"/>
                </a:solidFill>
                <a:latin typeface="Calibri"/>
              </a:rPr>
              <a:t>    </a:t>
            </a:r>
            <a:r>
              <a:rPr lang="en-IN" sz="4800">
                <a:solidFill>
                  <a:srgbClr val="e46c0a"/>
                </a:solidFill>
                <a:latin typeface="Calibri"/>
              </a:rPr>
              <a:t>awk- An advanced Filter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92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93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94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95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96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000000"/>
                </a:solidFill>
                <a:latin typeface="Calibri"/>
              </a:rPr>
              <a:t>Variables and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awk provides no operator for concatenating strings. Strings are concatenated by simply placing them side by side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x=“sun”;y=“com”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print x y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//prints suncom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print x”.”y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//prints sun.com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awk makes automatic conversions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x=“5”;y=6;z=“A”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print x y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//y converted to string; prints 56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print x+y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//x converted to number; prints 11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print y+z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//z converted to numeric 0;prints 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98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99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0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1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2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Comparison Operators: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 -F”|”  ‘$3 = = “director”  || $3 = =“chairman”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printf  “%-20s %-12s %d\n”, $2, $3, $6 }’ 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n.k.     gupta               chairman      5400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lalait    choudhary      director        8200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barun   sengupta         director       7800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jai         sharma           director       7000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chanchal   singahvi     director      6700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In the above example, the pattern is matched with a field.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For negating the above condition, we should use the != and &amp;&amp; operators: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$3!= “director”  &amp;&amp; $3 ! = “chairman”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04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5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6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7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08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~ and !~ : The Regular Expression Operators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operators ~ and !~ work only with field specifiers ($1,$2 etc.).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 matching a pattern in a  specific field,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offers 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~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~!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   operators to match and negate a match, respectively.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$2  ~ /[cC] ho[wu]dh?ury/  || $2  ~ /sa [xk]s?ena/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//matches 2</a:t>
            </a:r>
            <a:r>
              <a:rPr lang="en-IN" sz="2200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field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$2  ~ /[cC]ho[wu]dh?ury|sa[xk]s? ena/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//same as above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$3 !~ /director|chairman/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//neither director nor chairman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10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11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12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13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14" name="CustomShape 6"/>
          <p:cNvSpPr/>
          <p:nvPr/>
        </p:nvSpPr>
        <p:spPr>
          <a:xfrm>
            <a:off x="457200" y="838080"/>
            <a:ext cx="7771320" cy="205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Number Comparison: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can also handle numbers –both integer and floating type-and make relational tests on them.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comparison and regular expression matching operators is as shown 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3034800"/>
            <a:ext cx="5323320" cy="3085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17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18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19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20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21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For example, to print pay-slips for people whose basic pay exceeds 7500: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$ awk –F”|” ‘$6 &gt; 7500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printf  “%-20s  %-12s %d \n”, $2,$3,$6 }’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v.k.     agarwal      g.m.        9000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j.b.       saxena       g.m.        8000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lalit     choudhary   director   8200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barun  sengupta     director    7800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To match the people born in 1945 or drawing a basic pay greater than 8000: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–F”|” ‘$6 &gt; 8000  ||  $5  ~/45$/’ 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Here, the context address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/45$/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matches the string 45 at the end ($) of the field.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23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24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25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26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27" name="CustomShape 6"/>
          <p:cNvSpPr/>
          <p:nvPr/>
        </p:nvSpPr>
        <p:spPr>
          <a:xfrm>
            <a:off x="457200" y="838080"/>
            <a:ext cx="8228520" cy="52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Number Processing: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can perform computations on numbers using the arithmetic operators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+, -, *,  /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and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 %.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handles decimal numbers also.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to print a  rudimentary pay slip for 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director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–F”|”  ‘$3 = = “director”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&gt; printf “%-20s  %-12s %d %d %d\n”, $2,$3,$6,$6*0.4,$6*0.15}’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lalait    choudhary      director        8200   3280    1230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barun   sengupta         director       7800    3120    1170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jai         sharma           director       7000    2800     1050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chanchal   singahvi     director       6700    2680     1005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29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0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1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2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3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Variables: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has certain built-in variables, like NR and $0. It also allows the user to variables of his/her choice.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 -F”|” ‘$3 = = director” &amp;&amp; $6 &gt; 6700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&gt;kount = kount + 1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&gt;printf “%3d %-20s %-12s %d\n”, kount,$2,$3,$6 }’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1   lalit     choudhary     director   8200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2   barun   sengupta       director   7800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3    jai       sharma          director   7000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Here, the initial value of   kount is zero (0) by default.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35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6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7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8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39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–f option :Storing awk Programs in  a File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awk programs take the extension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.awk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previous program is stored in the file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empawk.awk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cat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empawk.awk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$3 = = “director” &amp;&amp; $6 &gt; 6700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printf  “%3d -20s %-12s %d\n”,  ++kount, $2,$3,$6 }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now we can use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in the following way to get the same output as before: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–F”|”  –f   empawk.awk  empn.lst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41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42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43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44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45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BEGIN and END sections: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BEGIN and END sections are used to do some pre- and post –processing work.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To print something before processing the first line, for example, a heading, then the BEGIN section can be used.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END section is useful in printing some totals after processing is over.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BEGIN and END sections are optional and take the form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BEGIN   { action }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END  { action }                // both require curly braces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These 2 sections , when present, are delimited by the body of 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program.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Consider the following awk program , stored in a file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empawk2.awk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 Here, a suitable is heading is printed at the beginning and average salary at the end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47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48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49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50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51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BEGIN 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printf  “\t \tEmployee abstract \n \n “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} $6 &gt; 7500 {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kount++ ; tot+= $6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printf  “:%3d %-20s %-12s %d\n”, kount, $2,$3,$6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END  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printf ‘\n \t The average basic pay is %6d\n “, tot/kount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To execute this program, use the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–f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 option: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$ awk  –F “|” -f empawk2.awk empn.lst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Employee abstract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44" name="Line 2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45" name="Line 3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46" name="Line 4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47" name="CustomShape 5"/>
          <p:cNvSpPr/>
          <p:nvPr/>
        </p:nvSpPr>
        <p:spPr>
          <a:xfrm>
            <a:off x="6959520" y="44280"/>
            <a:ext cx="2032560" cy="45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ts val="61"/>
              </a:lnSpc>
            </a:pPr>
            <a:r>
              <a:rPr lang="en-IN" sz="1200">
                <a:solidFill>
                  <a:srgbClr val="ffffff"/>
                </a:solidFill>
                <a:latin typeface="Museo 300"/>
              </a:rPr>
              <a:t>Engineered for Tomorrow</a:t>
            </a:r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457200" y="838080"/>
            <a:ext cx="8228520" cy="52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awk- An Advanced Filter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1f497d"/>
                </a:solidFill>
                <a:latin typeface="Calibri"/>
              </a:rPr>
              <a:t>The awk filter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combines features of several filters.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Named after its authors ,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ho,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W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einberger and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ernighan,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, is the most powerful utility for text manipulation.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Simple awk Filtering: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syntax of awk command is 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</a:t>
            </a:r>
            <a:r>
              <a:rPr b="1" i="1" lang="en-IN" sz="2200">
                <a:solidFill>
                  <a:srgbClr val="000000"/>
                </a:solidFill>
                <a:latin typeface="Calibri"/>
              </a:rPr>
              <a:t>options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 ‘selection_criteria  {action}’  file(s)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selection_criteria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filters input and selects lines for 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action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component to act upon.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selection_criteria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and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action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 is surrounded by a set of single quotes.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53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54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55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56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57" name="CustomShape 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1 v.k.     agarwal          g.m.          9000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 j.b.      saxena           g.m.           8000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 lalit     choudhary     director     8200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 barun   sengupta       director     7800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The average basic pay  is    8250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We can also perform floating point arithmetic with awk 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$ awk ‘BEGIN { printf  %f\n”,  22/7 }’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3.142857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59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0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1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2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3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Built-in Variables: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awk has several built-in variables. They are all assigned automatically</a:t>
            </a:r>
            <a:endParaRPr/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733840"/>
            <a:ext cx="6247440" cy="3361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66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7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8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69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70" name="CustomShape 6"/>
          <p:cNvSpPr/>
          <p:nvPr/>
        </p:nvSpPr>
        <p:spPr>
          <a:xfrm>
            <a:off x="304920" y="990720"/>
            <a:ext cx="8076240" cy="586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NR variable: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signifies the record number of the current line.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FS variable: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uses a contiguous string of spaces as the default field delimiter.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FS redefines this filed separator as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 |.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it must occur in the BEGIN section so that the body of the program knows its value before it starts processing: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BEGIN {  FS= “|”  }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this is an alternative to the  –F  option which does the same thing.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OFS variable: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awk’s default output field separator can be reassigned using the variable OFS in the BEGIN section: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BEGIN {  OFS=“~”  }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72" name="Line 2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73" name="Line 3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74" name="Line 4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75" name="CustomShape 5"/>
          <p:cNvSpPr/>
          <p:nvPr/>
        </p:nvSpPr>
        <p:spPr>
          <a:xfrm>
            <a:off x="457200" y="838080"/>
            <a:ext cx="8228520" cy="52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NF variable: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by using this variable on  a file , say,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empx.lst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, we can locate those lines not having 6 fields as shown 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$ awk  ‘BEGIN {  FS = “|”  }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&gt; NF ! = 6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print “Record No “, NR, “has” , NF,  “FIELDS”}’  empx.lst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Record No 6 has 4 fields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Record No 17 has 5 fields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The FILENAME variable: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FILENAME stores the name of the current file being processed.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can also handle multiple filenames the command line.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By default, awk doesn’t print the filename, but we can instruct it to do so: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‘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$6  &lt;  4000 {  print FILENAME,  $0 }’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0" y="360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78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79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0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1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2" name="CustomShape 6"/>
          <p:cNvSpPr/>
          <p:nvPr/>
        </p:nvSpPr>
        <p:spPr>
          <a:xfrm>
            <a:off x="457200" y="838080"/>
            <a:ext cx="8228520" cy="52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Arrays: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An array is a variable that can store a set of values or elements.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Each value is accessed by a subscript called the index.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arrays are different from the ones used in other programming languages in many ways:</a:t>
            </a:r>
            <a:endParaRPr/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They are not formally defined. An array is considered declared the moment it is used.</a:t>
            </a:r>
            <a:endParaRPr/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Array elements are initialized to zero or an empty string unless initialized explicitly.</a:t>
            </a:r>
            <a:endParaRPr/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Arrays expand automatically.</a:t>
            </a:r>
            <a:endParaRPr/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index can be virtually anything ; it can even be a string.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Consider the program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empawk3.awk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, which uses arrays to store the totals of the basic pay ,da, hra and gross pay of the sales and marketing people. Assume that the da is 25% , and hra is 50% of basic pay. 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4" name="Line 2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5" name="Line 3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6" name="Line 4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87" name="CustomShape 5"/>
          <p:cNvSpPr/>
          <p:nvPr/>
        </p:nvSpPr>
        <p:spPr>
          <a:xfrm>
            <a:off x="6959520" y="44280"/>
            <a:ext cx="2032560" cy="45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ts val="61"/>
              </a:lnSpc>
            </a:pPr>
            <a:r>
              <a:rPr lang="en-IN" sz="1200">
                <a:solidFill>
                  <a:srgbClr val="ffffff"/>
                </a:solidFill>
                <a:latin typeface="Museo 300"/>
              </a:rPr>
              <a:t>Engineered for Tomorrow</a:t>
            </a:r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457200" y="762120"/>
            <a:ext cx="8304840" cy="59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BEGIN 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FS = “|”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printf   “%46s\n”, “Basic       Da     Hra    Gross”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}   /sales|marketing/  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da = 0.25*$6 ;  hra = 0.50*$6  ; gp = $6+hra+da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tot[1] += $6  ; tot[2] += da  ; tot[3] += hra  ; tot[4] += gp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kount++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END  {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printf  “\t     Average   %5d  %5d  %5d \n”, \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tot[1]/kount , tot[2]/kount , tot[3]/kount, tot[4]/kount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Now run this program: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$ awk –f empawk3.awk empn.lst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Basic       Da           Hra       Gross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Average       6812        1703      3406     11921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0" y="360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91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92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93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94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95" name="CustomShape 6"/>
          <p:cNvSpPr/>
          <p:nvPr/>
        </p:nvSpPr>
        <p:spPr>
          <a:xfrm>
            <a:off x="457200" y="762120"/>
            <a:ext cx="8304840" cy="594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$ awk ‘BEGIN {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direction[“N”]=“North”;direction[“S”]=“South”;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direction[“E”]=“East”;direction[“W”]=“West”;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printf(“N is %s and W is %s\n”,direction[“N”],direction[“W”]);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mon[1]=“jan”;mon[“1”]=“january”;mon[“01”]=“JAN”;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printf(“mon[1] is %s\n”,mon[1]);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printf(“mon[01] is also %s\n”,mon[01]);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printf(“mon[\”1\”] is also %s\n”,mon[“1”]);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printf(“But mon[\”01\”] is %s\n”, mon[“01”]);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}’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N is North and W is West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Mon[1] is january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Mon[01] is also january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Mon[“1”] is also january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But mon[“01”] is JAN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197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98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199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00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01" name="CustomShape 6"/>
          <p:cNvSpPr/>
          <p:nvPr/>
        </p:nvSpPr>
        <p:spPr>
          <a:xfrm>
            <a:off x="457200" y="838080"/>
            <a:ext cx="8457120" cy="571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Functions: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has several built-in functions, performing both arithmetic and string operations.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arguments are passed to a function , delimited by commas and enclosed by a matched pair of parentheses.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some functions take a variable number of arguments.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also has some of the common string handling functions 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length: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determines the length of its argument and if no argument is present, the entire line is assumed to be the argument.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we can use length (without any argument ) to locate lines whose length exceeds 1024 characters: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–F“|”  ‘length  &gt; 1024’ empn.lst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we can use length with a field as shown: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–F”|” ‘length($2)  &lt;  11’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03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04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05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06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07" name="CustomShape 6"/>
          <p:cNvSpPr/>
          <p:nvPr/>
        </p:nvSpPr>
        <p:spPr>
          <a:xfrm>
            <a:off x="380880" y="609480"/>
            <a:ext cx="8304840" cy="563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index: 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index(s1,s2) determines the position of a string s2 within a larger string s1.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x = index(“abcde”, “b”)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returns the value 2.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substr: T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he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substr (stg,m,n)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 function extracts a substring from a string stg.  m  represents the starting point of extraction and n indicates the number of characters to be extracted.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09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0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1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2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3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split : split(stg,arr,ch)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breaks up a string </a:t>
            </a:r>
            <a:r>
              <a:rPr b="1" i="1" lang="en-IN" sz="2200">
                <a:solidFill>
                  <a:srgbClr val="000000"/>
                </a:solidFill>
                <a:latin typeface="Calibri"/>
              </a:rPr>
              <a:t>stg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on the delimiter </a:t>
            </a:r>
            <a:r>
              <a:rPr b="1" i="1" lang="en-IN" sz="2200">
                <a:solidFill>
                  <a:srgbClr val="000000"/>
                </a:solidFill>
                <a:latin typeface="Calibri"/>
              </a:rPr>
              <a:t>ch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and stores the fields in an array </a:t>
            </a:r>
            <a:r>
              <a:rPr b="1" i="1" lang="en-IN" sz="2200">
                <a:solidFill>
                  <a:srgbClr val="000000"/>
                </a:solidFill>
                <a:latin typeface="Calibri"/>
              </a:rPr>
              <a:t>arr[].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$ awk –F\| ‘{split($5,ar,”/”) ; print “19” ar[3] ar[2] ar[1]}’ empn.lst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19521212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19501203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19431904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……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system: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system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function executes a UNIX command within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BEGIN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system(“tput clear”)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//clears the screen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system(“date”)        }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//executes the UNIX date command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50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1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2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3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4" name="CustomShape 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 typically complete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command specifies the selection criteria and action. The following command selects 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director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 from emp.lst: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‘/director/   { print }’  emp.lst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9876 | jai      sharma        |director |production |12/03/50 |7000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2365 |barun     gupta          |director|personnel |11/05/47   |7800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1006 |chanchal  singhavi   |director |sales        |03/09/38  |6700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15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6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7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8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19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$ awk –F”|” ‘substr ($5,7,2) &gt; 45  &amp;&amp; substr($5,7,2)  &lt; 52’  empn.lst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2365 | barun   sengupta |director |personnel |11/05/47|7800|2365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3564|sudhirAgarwal|executive|personnel|06/07/47|7500|2365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4290|jayantchoudhary|executive|production|07/09/50|6000|9876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9876|jai  sharma |director |production |12/03/50 |7000|9876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21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22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23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24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25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CONTROL FLOW-The  if  statement: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conditional structure (such as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if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statement) and loops (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for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while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) execute a body of statements depending on the success or failure of the </a:t>
            </a:r>
            <a:r>
              <a:rPr b="1" i="1" lang="en-IN" sz="2200">
                <a:solidFill>
                  <a:srgbClr val="000000"/>
                </a:solidFill>
                <a:latin typeface="Calibri"/>
              </a:rPr>
              <a:t>control command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if statement takes the following form: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if ( condition is true) 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statements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}  else {                                //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else is optional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statements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27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28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29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30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31" name="CustomShape 6"/>
          <p:cNvSpPr/>
          <p:nvPr/>
        </p:nvSpPr>
        <p:spPr>
          <a:xfrm>
            <a:off x="457200" y="1066680"/>
            <a:ext cx="8685720" cy="540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Example:  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–F”|” ‘{ if  ($6  &gt; 7500)  printf………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if statement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can be used with the comparison operators and the special symbols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~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!~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to match a regular expression.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if statement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can also be used with the logical operators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||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&amp;&amp;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Examples:   if ( NR &gt;=3  &amp;&amp; NR   &lt;=6  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if ( $2  !~  /[aA\gg?[ar]+wal/  )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if-else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structure: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if (  $6  &lt;  6000)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da  =  0.25*$6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da =  1000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The above code can be replaced with a compact conditional structure: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$6   &lt;  6000   ?  da = 0.25*$6  : da = 1000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33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34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35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36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37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LOOPING with for: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for statement executes the loop body as long as the control command returns a true value .   The for has 2 forms. The first form is: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for ( K = 1 ;  K&lt;=9  ;  K+=   2)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This form consists of 3 components: the first component initializes the value of  K,  the second checks the condition with every iteration , while the third sets the increment used for every iteration.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39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0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1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2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3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Using for with an Associative Array: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second form of for loop exploits the associative feature of awk’s arrays.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loop selects each index of an array: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for (  k in array)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commands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Here,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 k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is the subscript of the array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arr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 The k can also  be string and hence we can use this loop to print all environment variables.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 ‘BEGIN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 for ( key in ENVIRON)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         print key  “=”  ENVIRON[key]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 }’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45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6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7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8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49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LOGNAME=sumit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MAIL=/var/mail/sumit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PATH=/usr/bin::/usr/local/bin:/usr/ccs/bin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TERM=xterm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HOME=/home/sumit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SHELL=/bin/bash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………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We can use any field as the index because the index is actually a string. We can use the string value of $3 as the subscript of the array kount[]: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–F”|”  ‘{  kount[$3]++  }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END {  for (  desig in kount )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  print desig,  kount[desig]  }’  empn.lst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51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52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53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54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55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Output: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g.m.           4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chairman     1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executive     2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director        4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manager       2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d.g.m          2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LOOPING with while: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while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loop repeats a set of instructions as long as its control command returns a true value. 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previous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for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loop used for centering text can be easily replaced with a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while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loop as shown below: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57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58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59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60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61" name="CustomShape 6"/>
          <p:cNvSpPr/>
          <p:nvPr/>
        </p:nvSpPr>
        <p:spPr>
          <a:xfrm>
            <a:off x="457200" y="1143000"/>
            <a:ext cx="8228520" cy="498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k = 0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while (k  &lt; (55  - length($0))/2)   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      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printf “%s”, “ ”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      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k++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print $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263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64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65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66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267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$ echo  “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&gt; Income statement\nfor \nthe month of August , 2002\nDepartemnt : Sales” |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&gt; awk ‘{ for (k = 1 ; k &lt; (55 –length($0))  /2  ; k++)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&gt; printf  “%s”, “ ”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&gt; printf  $0  }’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Output: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                Income statement 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month  of   August, 2002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Department  : Sales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56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7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8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59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selection_criteria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(/director/) selects lines that are processed in 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action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section ({ print }).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If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selection_criteria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is missing, then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action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applies to all lines. If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action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is missing, the entire line is printed. Either of the two (but not both) is optional, but they must be enclosed within a pair of single quotes.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statement, when used without any field specifiers, prints the entire line. Also,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print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is the default action of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following 3 forms are equivalent: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awk ‘ /director/’ emp.lst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         //printing is the default action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awk  ‘/director/{  print  }’ emp.lst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//whitespce is permitted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awk ‘ /director/ { print $0}’ emp.lst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//$0 is the complete line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62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63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64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65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66" name="CustomShape 6"/>
          <p:cNvSpPr/>
          <p:nvPr/>
        </p:nvSpPr>
        <p:spPr>
          <a:xfrm>
            <a:off x="457200" y="914400"/>
            <a:ext cx="822852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 pattern matching, awk uses regular expressions in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sed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-style: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$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awk  -F “|”  ‘/sa[kx]s*ena/’  emp.lst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3212 |shyam   saksena       |d.g.m.      |accounts   |12/12/55 |6000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2345 |j.b.     saxena          |g.m.         |marketing |12/04/67 |8000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The regular expressions used by awk belong to the basic BRE and ERE used by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grep –E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egrep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Splitting a Line into Fields: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uses special parameter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,$0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, to indicate the entire line. It also identifies fields by $1,$2, $3 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awk uses a contiguous sequence of spaces and tabs as a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single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delimiter.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To print the name, designation, department and  salary of all the </a:t>
            </a:r>
            <a:r>
              <a:rPr i="1" lang="en-IN" sz="2200">
                <a:solidFill>
                  <a:srgbClr val="000000"/>
                </a:solidFill>
                <a:latin typeface="Calibri"/>
              </a:rPr>
              <a:t>sales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people: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68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69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0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1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2" name="CustomShape 6"/>
          <p:cNvSpPr/>
          <p:nvPr/>
        </p:nvSpPr>
        <p:spPr>
          <a:xfrm>
            <a:off x="457200" y="990720"/>
            <a:ext cx="8228520" cy="518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–F “|” ‘/sales/ { print $2,$3,$4,$6 }’ emp.lst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a.k           shukla       g.m.          sales     6000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chanchal   singhavi    diector      sales    6700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s.n.           dasgupta     manager   sales   5600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anil         aggarwal     manager    sales   5000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Here, a comma (,) has been used to delimit the filed specifications. This ensures that each filed is separated from the other by a space.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we can use awk with a line addressing to select lines.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–F “|” ‘NR ==3, NR ==6  { print NR, $2,$3,$6 }’ empn.lst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3  n.k.   gupta        chairman   5400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4   v.k.   agarwal   g.m.           9000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5  j.b.     saxena    g.m.           8000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6   sumit   chakrobarty   d.g.m.     6000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74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5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6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7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78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printf: Formatting Output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In the printf format, %s is used for string data and %d for numeric.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$ awk  -F”|”  ‘/[aA]gg?[ar]+wal/ 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&gt;printf “%3d  %-20s %-12s %d\n”, NR,$2,$3,$6 }’ empn.lst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4   v.k.         agarwal        g.m.             9000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9   sumit     Agarwal        execuitve   7500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15   anil       aggarwal      manager     5000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The name and designation are printed in spaces 20 and 12 characters wide ,respectively. The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 –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symbol  </a:t>
            </a:r>
            <a:r>
              <a:rPr b="1" lang="en-IN" sz="2200">
                <a:solidFill>
                  <a:srgbClr val="000000"/>
                </a:solidFill>
                <a:latin typeface="Calibri"/>
              </a:rPr>
              <a:t>left-justifies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 the output.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80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1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2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3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4" name="CustomShape 6"/>
          <p:cNvSpPr/>
          <p:nvPr/>
        </p:nvSpPr>
        <p:spPr>
          <a:xfrm>
            <a:off x="457200" y="838080"/>
            <a:ext cx="8228520" cy="52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600">
                <a:solidFill>
                  <a:srgbClr val="000000"/>
                </a:solidFill>
                <a:latin typeface="Calibri"/>
              </a:rPr>
              <a:t>Redirecting Standard Output: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every print and printf can be separately redirected with the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 &gt;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 and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 |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symbols.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printf “%s %-10s %-12s %-8s \n”, $1, $3, $4,$6  &gt; “mslist”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The following command 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sorts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 the output of the 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printf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 statement: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IN" sz="2600">
                <a:solidFill>
                  <a:srgbClr val="000000"/>
                </a:solidFill>
                <a:latin typeface="Calibri"/>
              </a:rPr>
              <a:t>printf “%s %-10s %-12s %-8s \n”, $1, $3, $4,$6  |  “sort”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command or filename that follows the 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 &gt; 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 and</a:t>
            </a:r>
            <a:r>
              <a:rPr b="1" lang="en-IN" sz="2600">
                <a:solidFill>
                  <a:srgbClr val="000000"/>
                </a:solidFill>
                <a:latin typeface="Calibri"/>
              </a:rPr>
              <a:t>  |</a:t>
            </a:r>
            <a:r>
              <a:rPr lang="en-IN" sz="2600">
                <a:solidFill>
                  <a:srgbClr val="000000"/>
                </a:solidFill>
                <a:latin typeface="Calibri"/>
              </a:rPr>
              <a:t>  symbols is enclosed within double quotes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7920"/>
            <a:ext cx="9142920" cy="914760"/>
          </a:xfrm>
          <a:prstGeom prst="rect">
            <a:avLst/>
          </a:prstGeom>
          <a:solidFill>
            <a:srgbClr val="ae0000"/>
          </a:solidFill>
          <a:ln w="9360">
            <a:noFill/>
          </a:ln>
        </p:spPr>
      </p:sp>
      <p:sp>
        <p:nvSpPr>
          <p:cNvPr id="86" name="Line 2"/>
          <p:cNvSpPr/>
          <p:nvPr/>
        </p:nvSpPr>
        <p:spPr>
          <a:xfrm flipV="1">
            <a:off x="977760" y="415800"/>
            <a:ext cx="309600" cy="4935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7" name="Line 3"/>
          <p:cNvSpPr/>
          <p:nvPr/>
        </p:nvSpPr>
        <p:spPr>
          <a:xfrm>
            <a:off x="1287360" y="415800"/>
            <a:ext cx="7856640" cy="1116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8" name="Line 4"/>
          <p:cNvSpPr/>
          <p:nvPr/>
        </p:nvSpPr>
        <p:spPr>
          <a:xfrm>
            <a:off x="691920" y="585720"/>
            <a:ext cx="285840" cy="32364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89" name="Line 5"/>
          <p:cNvSpPr/>
          <p:nvPr/>
        </p:nvSpPr>
        <p:spPr>
          <a:xfrm>
            <a:off x="0" y="585720"/>
            <a:ext cx="688680" cy="0"/>
          </a:xfrm>
          <a:prstGeom prst="line">
            <a:avLst/>
          </a:prstGeom>
          <a:ln w="57240">
            <a:solidFill>
              <a:srgbClr val="ec810f"/>
            </a:solidFill>
            <a:round/>
          </a:ln>
        </p:spPr>
      </p:sp>
      <p:sp>
        <p:nvSpPr>
          <p:cNvPr id="90" name="CustomShape 6"/>
          <p:cNvSpPr/>
          <p:nvPr/>
        </p:nvSpPr>
        <p:spPr>
          <a:xfrm>
            <a:off x="457200" y="990720"/>
            <a:ext cx="8228520" cy="51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000000"/>
                </a:solidFill>
                <a:latin typeface="Calibri"/>
              </a:rPr>
              <a:t>Variables and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Expressions comprise strings,numbers,variables and entities that are built by combining them with operators eg: (x+5)*12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awk allows user defined variables but without declaring them;implicitly initialised to zero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Variables are case sensitive;x is different from 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Unlike shell variables, awk variables don’t use $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</a:rPr>
              <a:t>Strings in awk are always double quoted and can contain any character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