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7.jp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5.jp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67" r:id="rId2"/>
    <p:sldId id="257" r:id="rId3"/>
    <p:sldId id="258" r:id="rId4"/>
    <p:sldId id="259" r:id="rId5"/>
    <p:sldId id="260" r:id="rId6"/>
    <p:sldId id="261" r:id="rId7"/>
    <p:sldId id="311" r:id="rId8"/>
    <p:sldId id="312" r:id="rId9"/>
    <p:sldId id="313" r:id="rId10"/>
    <p:sldId id="314" r:id="rId11"/>
    <p:sldId id="315" r:id="rId12"/>
    <p:sldId id="319" r:id="rId13"/>
    <p:sldId id="316" r:id="rId14"/>
    <p:sldId id="317" r:id="rId15"/>
    <p:sldId id="318" r:id="rId16"/>
    <p:sldId id="308" r:id="rId17"/>
    <p:sldId id="270" r:id="rId18"/>
    <p:sldId id="264" r:id="rId19"/>
    <p:sldId id="265" r:id="rId20"/>
    <p:sldId id="266" r:id="rId21"/>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p:cViewPr varScale="1">
        <p:scale>
          <a:sx n="78" d="100"/>
          <a:sy n="78" d="100"/>
        </p:scale>
        <p:origin x="157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8D6EA32-AF8A-4D59-970D-B339F3745BB8}" type="datetimeFigureOut">
              <a:rPr lang="en-IN" smtClean="0"/>
              <a:t>06-04-2025</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0B2EE3C-87E8-47BF-8230-B6E55F0C7E94}" type="slidenum">
              <a:rPr lang="en-IN" smtClean="0"/>
              <a:t>‹#›</a:t>
            </a:fld>
            <a:endParaRPr lang="en-IN"/>
          </a:p>
        </p:txBody>
      </p:sp>
    </p:spTree>
    <p:extLst>
      <p:ext uri="{BB962C8B-B14F-4D97-AF65-F5344CB8AC3E}">
        <p14:creationId xmlns:p14="http://schemas.microsoft.com/office/powerpoint/2010/main" val="156326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B2EE3C-87E8-47BF-8230-B6E55F0C7E94}" type="slidenum">
              <a:rPr lang="en-IN" smtClean="0"/>
              <a:t>6</a:t>
            </a:fld>
            <a:endParaRPr lang="en-IN"/>
          </a:p>
        </p:txBody>
      </p:sp>
    </p:spTree>
    <p:extLst>
      <p:ext uri="{BB962C8B-B14F-4D97-AF65-F5344CB8AC3E}">
        <p14:creationId xmlns:p14="http://schemas.microsoft.com/office/powerpoint/2010/main" val="3279866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A58EF-9751-80AC-257C-338F685F7B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AC74AA-BA93-EABF-3B0C-2F1687045B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ACBCF3-7B39-DF0C-1727-26E8B7BB894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B4F33F6-003C-AA92-3070-EAFC55FBDBEE}"/>
              </a:ext>
            </a:extLst>
          </p:cNvPr>
          <p:cNvSpPr>
            <a:spLocks noGrp="1"/>
          </p:cNvSpPr>
          <p:nvPr>
            <p:ph type="sldNum" sz="quarter" idx="5"/>
          </p:nvPr>
        </p:nvSpPr>
        <p:spPr/>
        <p:txBody>
          <a:bodyPr/>
          <a:lstStyle/>
          <a:p>
            <a:fld id="{E0B2EE3C-87E8-47BF-8230-B6E55F0C7E94}" type="slidenum">
              <a:rPr lang="en-IN" smtClean="0"/>
              <a:t>15</a:t>
            </a:fld>
            <a:endParaRPr lang="en-IN"/>
          </a:p>
        </p:txBody>
      </p:sp>
    </p:spTree>
    <p:extLst>
      <p:ext uri="{BB962C8B-B14F-4D97-AF65-F5344CB8AC3E}">
        <p14:creationId xmlns:p14="http://schemas.microsoft.com/office/powerpoint/2010/main" val="2820272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6CDE6-922B-BBAE-DDF7-D05A96A874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519DB5-CB47-ADD2-6ED5-1D1B2F6386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2582C7-A937-72E0-7FEF-12A28118C8A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2DC365B-17A7-E491-9F25-3943524348D7}"/>
              </a:ext>
            </a:extLst>
          </p:cNvPr>
          <p:cNvSpPr>
            <a:spLocks noGrp="1"/>
          </p:cNvSpPr>
          <p:nvPr>
            <p:ph type="sldNum" sz="quarter" idx="5"/>
          </p:nvPr>
        </p:nvSpPr>
        <p:spPr/>
        <p:txBody>
          <a:bodyPr/>
          <a:lstStyle/>
          <a:p>
            <a:fld id="{E0B2EE3C-87E8-47BF-8230-B6E55F0C7E94}" type="slidenum">
              <a:rPr lang="en-IN" smtClean="0"/>
              <a:t>16</a:t>
            </a:fld>
            <a:endParaRPr lang="en-IN"/>
          </a:p>
        </p:txBody>
      </p:sp>
    </p:spTree>
    <p:extLst>
      <p:ext uri="{BB962C8B-B14F-4D97-AF65-F5344CB8AC3E}">
        <p14:creationId xmlns:p14="http://schemas.microsoft.com/office/powerpoint/2010/main" val="3098183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2B9B50-EA5D-D0D0-4514-36FDCCF670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A8A989-AA37-742B-65F3-C14E0C30DF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508522-6EE0-0B07-B3C3-7A74D2C3839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F0CB5D1-C661-7EEC-9ABF-F2284E2A12C6}"/>
              </a:ext>
            </a:extLst>
          </p:cNvPr>
          <p:cNvSpPr>
            <a:spLocks noGrp="1"/>
          </p:cNvSpPr>
          <p:nvPr>
            <p:ph type="sldNum" sz="quarter" idx="5"/>
          </p:nvPr>
        </p:nvSpPr>
        <p:spPr/>
        <p:txBody>
          <a:bodyPr/>
          <a:lstStyle/>
          <a:p>
            <a:fld id="{E0B2EE3C-87E8-47BF-8230-B6E55F0C7E94}" type="slidenum">
              <a:rPr lang="en-IN" smtClean="0"/>
              <a:t>17</a:t>
            </a:fld>
            <a:endParaRPr lang="en-IN"/>
          </a:p>
        </p:txBody>
      </p:sp>
    </p:spTree>
    <p:extLst>
      <p:ext uri="{BB962C8B-B14F-4D97-AF65-F5344CB8AC3E}">
        <p14:creationId xmlns:p14="http://schemas.microsoft.com/office/powerpoint/2010/main" val="192767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0CF3D-BD5C-22AD-5931-7EBE610379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BB1620-D715-EADA-217B-716E23C07D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FF4323-B222-7780-FE53-292495A8B29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A1B2004-53DE-531B-BE93-12C28D58EC51}"/>
              </a:ext>
            </a:extLst>
          </p:cNvPr>
          <p:cNvSpPr>
            <a:spLocks noGrp="1"/>
          </p:cNvSpPr>
          <p:nvPr>
            <p:ph type="sldNum" sz="quarter" idx="5"/>
          </p:nvPr>
        </p:nvSpPr>
        <p:spPr/>
        <p:txBody>
          <a:bodyPr/>
          <a:lstStyle/>
          <a:p>
            <a:fld id="{E0B2EE3C-87E8-47BF-8230-B6E55F0C7E94}" type="slidenum">
              <a:rPr lang="en-IN" smtClean="0"/>
              <a:t>7</a:t>
            </a:fld>
            <a:endParaRPr lang="en-IN"/>
          </a:p>
        </p:txBody>
      </p:sp>
    </p:spTree>
    <p:extLst>
      <p:ext uri="{BB962C8B-B14F-4D97-AF65-F5344CB8AC3E}">
        <p14:creationId xmlns:p14="http://schemas.microsoft.com/office/powerpoint/2010/main" val="2383604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834AC-E80E-491A-4015-8C000CCE7B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C43FD6-9378-C8CD-F42D-D6BB5FD743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CE8517-5B51-628D-C0D3-F2255ABDC99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E5A315E-9A11-5302-77BC-842467B14A81}"/>
              </a:ext>
            </a:extLst>
          </p:cNvPr>
          <p:cNvSpPr>
            <a:spLocks noGrp="1"/>
          </p:cNvSpPr>
          <p:nvPr>
            <p:ph type="sldNum" sz="quarter" idx="5"/>
          </p:nvPr>
        </p:nvSpPr>
        <p:spPr/>
        <p:txBody>
          <a:bodyPr/>
          <a:lstStyle/>
          <a:p>
            <a:fld id="{E0B2EE3C-87E8-47BF-8230-B6E55F0C7E94}" type="slidenum">
              <a:rPr lang="en-IN" smtClean="0"/>
              <a:t>8</a:t>
            </a:fld>
            <a:endParaRPr lang="en-IN"/>
          </a:p>
        </p:txBody>
      </p:sp>
    </p:spTree>
    <p:extLst>
      <p:ext uri="{BB962C8B-B14F-4D97-AF65-F5344CB8AC3E}">
        <p14:creationId xmlns:p14="http://schemas.microsoft.com/office/powerpoint/2010/main" val="352253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85E8F-64C1-4621-67BF-ABBEA7B16D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92A8D1-5F00-66F6-625E-065305266A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FE1B7B-A464-A429-0D6A-DAD70544BF9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EFEB834-E5EA-4D0E-C453-9B82ED101D6E}"/>
              </a:ext>
            </a:extLst>
          </p:cNvPr>
          <p:cNvSpPr>
            <a:spLocks noGrp="1"/>
          </p:cNvSpPr>
          <p:nvPr>
            <p:ph type="sldNum" sz="quarter" idx="5"/>
          </p:nvPr>
        </p:nvSpPr>
        <p:spPr/>
        <p:txBody>
          <a:bodyPr/>
          <a:lstStyle/>
          <a:p>
            <a:fld id="{E0B2EE3C-87E8-47BF-8230-B6E55F0C7E94}" type="slidenum">
              <a:rPr lang="en-IN" smtClean="0"/>
              <a:t>9</a:t>
            </a:fld>
            <a:endParaRPr lang="en-IN"/>
          </a:p>
        </p:txBody>
      </p:sp>
    </p:spTree>
    <p:extLst>
      <p:ext uri="{BB962C8B-B14F-4D97-AF65-F5344CB8AC3E}">
        <p14:creationId xmlns:p14="http://schemas.microsoft.com/office/powerpoint/2010/main" val="1296253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D4684-F49F-B0BA-3371-A3E89A9825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2E67DB-60E3-639C-A58B-89AAC721A4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643458-C2E3-761A-B80C-66423BDBFEB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C3C35AE-A6F9-73F6-AA5E-60C8F79F9EF3}"/>
              </a:ext>
            </a:extLst>
          </p:cNvPr>
          <p:cNvSpPr>
            <a:spLocks noGrp="1"/>
          </p:cNvSpPr>
          <p:nvPr>
            <p:ph type="sldNum" sz="quarter" idx="5"/>
          </p:nvPr>
        </p:nvSpPr>
        <p:spPr/>
        <p:txBody>
          <a:bodyPr/>
          <a:lstStyle/>
          <a:p>
            <a:fld id="{E0B2EE3C-87E8-47BF-8230-B6E55F0C7E94}" type="slidenum">
              <a:rPr lang="en-IN" smtClean="0"/>
              <a:t>10</a:t>
            </a:fld>
            <a:endParaRPr lang="en-IN"/>
          </a:p>
        </p:txBody>
      </p:sp>
    </p:spTree>
    <p:extLst>
      <p:ext uri="{BB962C8B-B14F-4D97-AF65-F5344CB8AC3E}">
        <p14:creationId xmlns:p14="http://schemas.microsoft.com/office/powerpoint/2010/main" val="3116710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FC9DA-4A3F-ECAC-0A0C-7397CF79B8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CCFE94-7D73-4704-9250-6982B17BB1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671DB5-77DA-EC0C-1FEA-C516B6A9C0E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632FD8B-2ED5-8BE7-FA75-37B3F0B96DF4}"/>
              </a:ext>
            </a:extLst>
          </p:cNvPr>
          <p:cNvSpPr>
            <a:spLocks noGrp="1"/>
          </p:cNvSpPr>
          <p:nvPr>
            <p:ph type="sldNum" sz="quarter" idx="5"/>
          </p:nvPr>
        </p:nvSpPr>
        <p:spPr/>
        <p:txBody>
          <a:bodyPr/>
          <a:lstStyle/>
          <a:p>
            <a:fld id="{E0B2EE3C-87E8-47BF-8230-B6E55F0C7E94}" type="slidenum">
              <a:rPr lang="en-IN" smtClean="0"/>
              <a:t>11</a:t>
            </a:fld>
            <a:endParaRPr lang="en-IN"/>
          </a:p>
        </p:txBody>
      </p:sp>
    </p:spTree>
    <p:extLst>
      <p:ext uri="{BB962C8B-B14F-4D97-AF65-F5344CB8AC3E}">
        <p14:creationId xmlns:p14="http://schemas.microsoft.com/office/powerpoint/2010/main" val="3061721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781E8-CB05-A97A-527D-4AE57101D1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61E9DB-63C1-D67B-338A-A5E1EE7784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223B94-F83A-B5C2-2AFB-B411505233B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433FE81-30F5-1615-B20F-781620B8FD9C}"/>
              </a:ext>
            </a:extLst>
          </p:cNvPr>
          <p:cNvSpPr>
            <a:spLocks noGrp="1"/>
          </p:cNvSpPr>
          <p:nvPr>
            <p:ph type="sldNum" sz="quarter" idx="5"/>
          </p:nvPr>
        </p:nvSpPr>
        <p:spPr/>
        <p:txBody>
          <a:bodyPr/>
          <a:lstStyle/>
          <a:p>
            <a:fld id="{E0B2EE3C-87E8-47BF-8230-B6E55F0C7E94}" type="slidenum">
              <a:rPr lang="en-IN" smtClean="0"/>
              <a:t>12</a:t>
            </a:fld>
            <a:endParaRPr lang="en-IN"/>
          </a:p>
        </p:txBody>
      </p:sp>
    </p:spTree>
    <p:extLst>
      <p:ext uri="{BB962C8B-B14F-4D97-AF65-F5344CB8AC3E}">
        <p14:creationId xmlns:p14="http://schemas.microsoft.com/office/powerpoint/2010/main" val="2430491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93676-6C7B-6565-C776-E559E5282E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770754-085C-43E1-91E9-C25AA456CE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593FC7-DD22-94AA-C5E0-D6D81367920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69676B9-533C-9D4A-52B0-4A13A8DAED96}"/>
              </a:ext>
            </a:extLst>
          </p:cNvPr>
          <p:cNvSpPr>
            <a:spLocks noGrp="1"/>
          </p:cNvSpPr>
          <p:nvPr>
            <p:ph type="sldNum" sz="quarter" idx="5"/>
          </p:nvPr>
        </p:nvSpPr>
        <p:spPr/>
        <p:txBody>
          <a:bodyPr/>
          <a:lstStyle/>
          <a:p>
            <a:fld id="{E0B2EE3C-87E8-47BF-8230-B6E55F0C7E94}" type="slidenum">
              <a:rPr lang="en-IN" smtClean="0"/>
              <a:t>13</a:t>
            </a:fld>
            <a:endParaRPr lang="en-IN"/>
          </a:p>
        </p:txBody>
      </p:sp>
    </p:spTree>
    <p:extLst>
      <p:ext uri="{BB962C8B-B14F-4D97-AF65-F5344CB8AC3E}">
        <p14:creationId xmlns:p14="http://schemas.microsoft.com/office/powerpoint/2010/main" val="48849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5814F-8B16-91EF-56E0-62DBC9E9DD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888B01-8BA4-F4F3-DBC3-3D39918B60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06BE97-7255-C3E6-A88B-04F702D848B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75CCAA5-1F74-1FCE-6F4D-9788DC9858F0}"/>
              </a:ext>
            </a:extLst>
          </p:cNvPr>
          <p:cNvSpPr>
            <a:spLocks noGrp="1"/>
          </p:cNvSpPr>
          <p:nvPr>
            <p:ph type="sldNum" sz="quarter" idx="5"/>
          </p:nvPr>
        </p:nvSpPr>
        <p:spPr/>
        <p:txBody>
          <a:bodyPr/>
          <a:lstStyle/>
          <a:p>
            <a:fld id="{E0B2EE3C-87E8-47BF-8230-B6E55F0C7E94}" type="slidenum">
              <a:rPr lang="en-IN" smtClean="0"/>
              <a:t>14</a:t>
            </a:fld>
            <a:endParaRPr lang="en-IN"/>
          </a:p>
        </p:txBody>
      </p:sp>
    </p:spTree>
    <p:extLst>
      <p:ext uri="{BB962C8B-B14F-4D97-AF65-F5344CB8AC3E}">
        <p14:creationId xmlns:p14="http://schemas.microsoft.com/office/powerpoint/2010/main" val="3971801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600" b="1" i="0">
                <a:solidFill>
                  <a:srgbClr val="775F54"/>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775F54"/>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775F54"/>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775F54"/>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280160"/>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DD8046"/>
          </a:solidFill>
        </p:spPr>
        <p:txBody>
          <a:bodyPr wrap="square" lIns="0" tIns="0" rIns="0" bIns="0" rtlCol="0"/>
          <a:lstStyle/>
          <a:p>
            <a:endParaRPr/>
          </a:p>
        </p:txBody>
      </p:sp>
      <p:sp>
        <p:nvSpPr>
          <p:cNvPr id="17" name="bg object 17"/>
          <p:cNvSpPr/>
          <p:nvPr/>
        </p:nvSpPr>
        <p:spPr>
          <a:xfrm>
            <a:off x="590550" y="1280160"/>
            <a:ext cx="8553450" cy="228600"/>
          </a:xfrm>
          <a:custGeom>
            <a:avLst/>
            <a:gdLst/>
            <a:ahLst/>
            <a:cxnLst/>
            <a:rect l="l" t="t" r="r" b="b"/>
            <a:pathLst>
              <a:path w="8553450" h="228600">
                <a:moveTo>
                  <a:pt x="8553450" y="0"/>
                </a:moveTo>
                <a:lnTo>
                  <a:pt x="0" y="0"/>
                </a:lnTo>
                <a:lnTo>
                  <a:pt x="0" y="228600"/>
                </a:lnTo>
                <a:lnTo>
                  <a:pt x="8553450" y="228600"/>
                </a:lnTo>
                <a:lnTo>
                  <a:pt x="8553450" y="0"/>
                </a:lnTo>
                <a:close/>
              </a:path>
            </a:pathLst>
          </a:custGeom>
          <a:solidFill>
            <a:srgbClr val="93B6D2"/>
          </a:solidFill>
        </p:spPr>
        <p:txBody>
          <a:bodyPr wrap="square" lIns="0" tIns="0" rIns="0" bIns="0" rtlCol="0"/>
          <a:lstStyle/>
          <a:p>
            <a:endParaRPr/>
          </a:p>
        </p:txBody>
      </p:sp>
      <p:sp>
        <p:nvSpPr>
          <p:cNvPr id="2" name="Holder 2"/>
          <p:cNvSpPr>
            <a:spLocks noGrp="1"/>
          </p:cNvSpPr>
          <p:nvPr>
            <p:ph type="title"/>
          </p:nvPr>
        </p:nvSpPr>
        <p:spPr>
          <a:xfrm>
            <a:off x="1261872" y="406349"/>
            <a:ext cx="6620255" cy="574675"/>
          </a:xfrm>
          <a:prstGeom prst="rect">
            <a:avLst/>
          </a:prstGeom>
        </p:spPr>
        <p:txBody>
          <a:bodyPr wrap="square" lIns="0" tIns="0" rIns="0" bIns="0">
            <a:spAutoFit/>
          </a:bodyPr>
          <a:lstStyle>
            <a:lvl1pPr>
              <a:defRPr sz="3600" b="1" i="0">
                <a:solidFill>
                  <a:srgbClr val="775F54"/>
                </a:solidFill>
                <a:latin typeface="Times New Roman"/>
                <a:cs typeface="Times New Roman"/>
              </a:defRPr>
            </a:lvl1pPr>
          </a:lstStyle>
          <a:p>
            <a:endParaRPr/>
          </a:p>
        </p:txBody>
      </p:sp>
      <p:sp>
        <p:nvSpPr>
          <p:cNvPr id="3" name="Holder 3"/>
          <p:cNvSpPr>
            <a:spLocks noGrp="1"/>
          </p:cNvSpPr>
          <p:nvPr>
            <p:ph type="body" idx="1"/>
          </p:nvPr>
        </p:nvSpPr>
        <p:spPr>
          <a:xfrm>
            <a:off x="535940" y="1729867"/>
            <a:ext cx="8073390" cy="4084954"/>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4/6/2025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6.jpeg"/><Relationship Id="rId5" Type="http://schemas.openxmlformats.org/officeDocument/2006/relationships/image" Target="../media/image15.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C4D8-1170-581F-BEDB-AC3647FEB5B1}"/>
              </a:ext>
            </a:extLst>
          </p:cNvPr>
          <p:cNvSpPr>
            <a:spLocks noGrp="1"/>
          </p:cNvSpPr>
          <p:nvPr>
            <p:ph type="title"/>
          </p:nvPr>
        </p:nvSpPr>
        <p:spPr>
          <a:xfrm>
            <a:off x="1115961" y="138586"/>
            <a:ext cx="6967728" cy="1477328"/>
          </a:xfrm>
        </p:spPr>
        <p:txBody>
          <a:bodyPr/>
          <a:lstStyle/>
          <a:p>
            <a:pPr algn="ctr"/>
            <a:r>
              <a:rPr lang="en-IN" sz="3200" dirty="0"/>
              <a:t>STARTX : SMART ENTRY SYSTEM FOR STARTUP ECOSYSTEMS</a:t>
            </a:r>
          </a:p>
        </p:txBody>
      </p:sp>
      <p:grpSp>
        <p:nvGrpSpPr>
          <p:cNvPr id="8" name="object 8"/>
          <p:cNvGrpSpPr/>
          <p:nvPr/>
        </p:nvGrpSpPr>
        <p:grpSpPr>
          <a:xfrm>
            <a:off x="-76199" y="22122"/>
            <a:ext cx="9219655" cy="1273167"/>
            <a:chOff x="152400" y="304800"/>
            <a:chExt cx="8600567" cy="1466088"/>
          </a:xfrm>
        </p:grpSpPr>
        <p:pic>
          <p:nvPicPr>
            <p:cNvPr id="9" name="object 9"/>
            <p:cNvPicPr/>
            <p:nvPr/>
          </p:nvPicPr>
          <p:blipFill>
            <a:blip r:embed="rId2" cstate="print"/>
            <a:stretch>
              <a:fillRect/>
            </a:stretch>
          </p:blipFill>
          <p:spPr>
            <a:xfrm>
              <a:off x="7687225" y="304800"/>
              <a:ext cx="1065742" cy="1331976"/>
            </a:xfrm>
            <a:prstGeom prst="rect">
              <a:avLst/>
            </a:prstGeom>
          </p:spPr>
        </p:pic>
        <p:pic>
          <p:nvPicPr>
            <p:cNvPr id="10" name="object 10"/>
            <p:cNvPicPr/>
            <p:nvPr/>
          </p:nvPicPr>
          <p:blipFill>
            <a:blip r:embed="rId3" cstate="print"/>
            <a:stretch>
              <a:fillRect/>
            </a:stretch>
          </p:blipFill>
          <p:spPr>
            <a:xfrm>
              <a:off x="152400" y="438912"/>
              <a:ext cx="1137331" cy="1331976"/>
            </a:xfrm>
            <a:prstGeom prst="rect">
              <a:avLst/>
            </a:prstGeom>
          </p:spPr>
        </p:pic>
      </p:grpSp>
      <p:sp>
        <p:nvSpPr>
          <p:cNvPr id="11" name="object 11"/>
          <p:cNvSpPr txBox="1"/>
          <p:nvPr/>
        </p:nvSpPr>
        <p:spPr>
          <a:xfrm>
            <a:off x="1524000" y="2601527"/>
            <a:ext cx="1287780" cy="1814599"/>
          </a:xfrm>
          <a:prstGeom prst="rect">
            <a:avLst/>
          </a:prstGeom>
        </p:spPr>
        <p:txBody>
          <a:bodyPr vert="horz" wrap="square" lIns="0" tIns="12065" rIns="0" bIns="0" rtlCol="0">
            <a:spAutoFit/>
          </a:bodyPr>
          <a:lstStyle/>
          <a:p>
            <a:pPr marL="12700" marR="141605">
              <a:lnSpc>
                <a:spcPct val="150100"/>
              </a:lnSpc>
              <a:spcBef>
                <a:spcPts val="95"/>
              </a:spcBef>
            </a:pPr>
            <a:r>
              <a:rPr sz="1600" spc="-10" dirty="0">
                <a:solidFill>
                  <a:schemeClr val="tx1"/>
                </a:solidFill>
                <a:latin typeface="Times New Roman"/>
                <a:cs typeface="Times New Roman"/>
              </a:rPr>
              <a:t>Theme </a:t>
            </a:r>
            <a:r>
              <a:rPr sz="1600" dirty="0">
                <a:solidFill>
                  <a:schemeClr val="tx1"/>
                </a:solidFill>
                <a:latin typeface="Times New Roman"/>
                <a:cs typeface="Times New Roman"/>
              </a:rPr>
              <a:t>Project</a:t>
            </a:r>
            <a:r>
              <a:rPr sz="1600" spc="-40" dirty="0">
                <a:solidFill>
                  <a:schemeClr val="tx1"/>
                </a:solidFill>
                <a:latin typeface="Times New Roman"/>
                <a:cs typeface="Times New Roman"/>
              </a:rPr>
              <a:t> </a:t>
            </a:r>
            <a:r>
              <a:rPr sz="1600" spc="-20" dirty="0">
                <a:solidFill>
                  <a:schemeClr val="tx1"/>
                </a:solidFill>
                <a:latin typeface="Times New Roman"/>
                <a:cs typeface="Times New Roman"/>
              </a:rPr>
              <a:t>Guide </a:t>
            </a:r>
            <a:r>
              <a:rPr sz="1600" dirty="0">
                <a:solidFill>
                  <a:schemeClr val="tx1"/>
                </a:solidFill>
                <a:latin typeface="Times New Roman"/>
                <a:cs typeface="Times New Roman"/>
              </a:rPr>
              <a:t>NMNT</a:t>
            </a:r>
            <a:r>
              <a:rPr sz="1600" spc="-75" dirty="0">
                <a:solidFill>
                  <a:schemeClr val="tx1"/>
                </a:solidFill>
                <a:latin typeface="Times New Roman"/>
                <a:cs typeface="Times New Roman"/>
              </a:rPr>
              <a:t> </a:t>
            </a:r>
            <a:r>
              <a:rPr sz="1600" spc="-25" dirty="0">
                <a:solidFill>
                  <a:schemeClr val="tx1"/>
                </a:solidFill>
                <a:latin typeface="Times New Roman"/>
                <a:cs typeface="Times New Roman"/>
              </a:rPr>
              <a:t>ID</a:t>
            </a:r>
            <a:endParaRPr sz="1600" dirty="0">
              <a:solidFill>
                <a:schemeClr val="tx1"/>
              </a:solidFill>
              <a:latin typeface="Times New Roman"/>
              <a:cs typeface="Times New Roman"/>
            </a:endParaRPr>
          </a:p>
          <a:p>
            <a:pPr marL="12700" marR="5080">
              <a:lnSpc>
                <a:spcPct val="150000"/>
              </a:lnSpc>
            </a:pPr>
            <a:r>
              <a:rPr sz="1600" spc="-20" dirty="0">
                <a:solidFill>
                  <a:schemeClr val="tx1"/>
                </a:solidFill>
                <a:latin typeface="Times New Roman"/>
                <a:cs typeface="Times New Roman"/>
              </a:rPr>
              <a:t>Team</a:t>
            </a:r>
            <a:r>
              <a:rPr sz="1600" spc="-65" dirty="0">
                <a:solidFill>
                  <a:schemeClr val="tx1"/>
                </a:solidFill>
                <a:latin typeface="Times New Roman"/>
                <a:cs typeface="Times New Roman"/>
              </a:rPr>
              <a:t> </a:t>
            </a:r>
            <a:r>
              <a:rPr sz="1600" spc="-20" dirty="0">
                <a:solidFill>
                  <a:schemeClr val="tx1"/>
                </a:solidFill>
                <a:latin typeface="Times New Roman"/>
                <a:cs typeface="Times New Roman"/>
              </a:rPr>
              <a:t>Name Team</a:t>
            </a:r>
            <a:r>
              <a:rPr sz="1600" spc="-65" dirty="0">
                <a:solidFill>
                  <a:schemeClr val="tx1"/>
                </a:solidFill>
                <a:latin typeface="Times New Roman"/>
                <a:cs typeface="Times New Roman"/>
              </a:rPr>
              <a:t> </a:t>
            </a:r>
            <a:r>
              <a:rPr sz="1600" spc="-20" dirty="0">
                <a:solidFill>
                  <a:schemeClr val="tx1"/>
                </a:solidFill>
                <a:latin typeface="Times New Roman"/>
                <a:cs typeface="Times New Roman"/>
              </a:rPr>
              <a:t>Members</a:t>
            </a:r>
            <a:endParaRPr sz="1600" dirty="0">
              <a:solidFill>
                <a:schemeClr val="tx1"/>
              </a:solidFill>
              <a:latin typeface="Times New Roman"/>
              <a:cs typeface="Times New Roman"/>
            </a:endParaRPr>
          </a:p>
        </p:txBody>
      </p:sp>
      <p:sp>
        <p:nvSpPr>
          <p:cNvPr id="12" name="object 12"/>
          <p:cNvSpPr txBox="1"/>
          <p:nvPr/>
        </p:nvSpPr>
        <p:spPr>
          <a:xfrm>
            <a:off x="3305936" y="2574041"/>
            <a:ext cx="4019096" cy="2217274"/>
          </a:xfrm>
          <a:prstGeom prst="rect">
            <a:avLst/>
          </a:prstGeom>
        </p:spPr>
        <p:txBody>
          <a:bodyPr vert="horz" wrap="square" lIns="0" tIns="133985" rIns="0" bIns="0" rtlCol="0">
            <a:spAutoFit/>
          </a:bodyPr>
          <a:lstStyle/>
          <a:p>
            <a:pPr marL="12700">
              <a:lnSpc>
                <a:spcPct val="100000"/>
              </a:lnSpc>
              <a:spcBef>
                <a:spcPts val="1055"/>
              </a:spcBef>
            </a:pPr>
            <a:r>
              <a:rPr sz="1600" b="1" dirty="0">
                <a:solidFill>
                  <a:schemeClr val="tx1"/>
                </a:solidFill>
                <a:latin typeface="Times New Roman"/>
                <a:cs typeface="Times New Roman"/>
              </a:rPr>
              <a:t>:</a:t>
            </a:r>
            <a:r>
              <a:rPr sz="1600" b="1" spc="20" dirty="0">
                <a:solidFill>
                  <a:schemeClr val="tx1"/>
                </a:solidFill>
                <a:latin typeface="Times New Roman"/>
                <a:cs typeface="Times New Roman"/>
              </a:rPr>
              <a:t> </a:t>
            </a:r>
            <a:r>
              <a:rPr lang="en-US" sz="1600" b="1" spc="20" dirty="0">
                <a:solidFill>
                  <a:schemeClr val="tx1"/>
                </a:solidFill>
                <a:latin typeface="Times New Roman"/>
                <a:cs typeface="Times New Roman"/>
              </a:rPr>
              <a:t> </a:t>
            </a:r>
            <a:r>
              <a:rPr lang="en-IN" sz="1600" b="1" spc="20" dirty="0">
                <a:solidFill>
                  <a:schemeClr val="tx1"/>
                </a:solidFill>
                <a:latin typeface="Times New Roman" panose="02020603050405020304" pitchFamily="18" charset="0"/>
                <a:cs typeface="Times New Roman" panose="02020603050405020304" pitchFamily="18" charset="0"/>
              </a:rPr>
              <a:t>Information </a:t>
            </a:r>
            <a:r>
              <a:rPr lang="en-IN" sz="1600" b="1" dirty="0">
                <a:solidFill>
                  <a:schemeClr val="tx1"/>
                </a:solidFill>
                <a:latin typeface="Times New Roman" panose="02020603050405020304" pitchFamily="18" charset="0"/>
                <a:cs typeface="Times New Roman" panose="02020603050405020304" pitchFamily="18" charset="0"/>
              </a:rPr>
              <a:t>/ Communication Technology</a:t>
            </a:r>
          </a:p>
          <a:p>
            <a:pPr marL="12700">
              <a:lnSpc>
                <a:spcPct val="100000"/>
              </a:lnSpc>
              <a:spcBef>
                <a:spcPts val="1055"/>
              </a:spcBef>
            </a:pPr>
            <a:r>
              <a:rPr sz="1600" b="1" dirty="0">
                <a:solidFill>
                  <a:schemeClr val="tx1"/>
                </a:solidFill>
                <a:latin typeface="Times New Roman"/>
                <a:cs typeface="Times New Roman"/>
              </a:rPr>
              <a:t>:</a:t>
            </a:r>
            <a:r>
              <a:rPr sz="1600" b="1" spc="-30" dirty="0">
                <a:solidFill>
                  <a:schemeClr val="tx1"/>
                </a:solidFill>
                <a:latin typeface="Times New Roman"/>
                <a:cs typeface="Times New Roman"/>
              </a:rPr>
              <a:t> </a:t>
            </a:r>
            <a:r>
              <a:rPr lang="en-US" sz="1600" b="1" spc="-30" dirty="0">
                <a:solidFill>
                  <a:schemeClr val="tx1"/>
                </a:solidFill>
                <a:latin typeface="Times New Roman"/>
                <a:cs typeface="Times New Roman"/>
              </a:rPr>
              <a:t> </a:t>
            </a:r>
            <a:r>
              <a:rPr sz="1600" b="1" dirty="0">
                <a:solidFill>
                  <a:schemeClr val="tx1"/>
                </a:solidFill>
                <a:latin typeface="Times New Roman"/>
                <a:cs typeface="Times New Roman"/>
              </a:rPr>
              <a:t>M</a:t>
            </a:r>
            <a:r>
              <a:rPr lang="en-IN" sz="1600" b="1" dirty="0" err="1">
                <a:solidFill>
                  <a:schemeClr val="tx1"/>
                </a:solidFill>
                <a:latin typeface="Times New Roman"/>
                <a:cs typeface="Times New Roman"/>
              </a:rPr>
              <a:t>rs</a:t>
            </a:r>
            <a:r>
              <a:rPr lang="en-IN" sz="1600" b="1" dirty="0">
                <a:solidFill>
                  <a:schemeClr val="tx1"/>
                </a:solidFill>
                <a:latin typeface="Times New Roman"/>
                <a:cs typeface="Times New Roman"/>
              </a:rPr>
              <a:t> . N . Anu Lavanya</a:t>
            </a:r>
            <a:r>
              <a:rPr sz="1600" b="1" spc="-15" dirty="0">
                <a:solidFill>
                  <a:schemeClr val="tx1"/>
                </a:solidFill>
                <a:latin typeface="Times New Roman"/>
                <a:cs typeface="Times New Roman"/>
              </a:rPr>
              <a:t> </a:t>
            </a:r>
            <a:r>
              <a:rPr sz="1600" b="1" dirty="0">
                <a:solidFill>
                  <a:schemeClr val="tx1"/>
                </a:solidFill>
                <a:latin typeface="Times New Roman"/>
                <a:cs typeface="Times New Roman"/>
              </a:rPr>
              <a:t>,</a:t>
            </a:r>
            <a:r>
              <a:rPr sz="1600" b="1" spc="-100" dirty="0">
                <a:solidFill>
                  <a:schemeClr val="tx1"/>
                </a:solidFill>
                <a:latin typeface="Times New Roman"/>
                <a:cs typeface="Times New Roman"/>
              </a:rPr>
              <a:t> </a:t>
            </a:r>
            <a:r>
              <a:rPr sz="1600" b="1" spc="-10" dirty="0">
                <a:solidFill>
                  <a:schemeClr val="tx1"/>
                </a:solidFill>
                <a:latin typeface="Times New Roman"/>
                <a:cs typeface="Times New Roman"/>
              </a:rPr>
              <a:t>AP/CS</a:t>
            </a:r>
            <a:r>
              <a:rPr lang="en-US" sz="1600" b="1" spc="-10" dirty="0">
                <a:solidFill>
                  <a:schemeClr val="tx1"/>
                </a:solidFill>
                <a:latin typeface="Times New Roman"/>
                <a:cs typeface="Times New Roman"/>
              </a:rPr>
              <a:t>BS</a:t>
            </a:r>
            <a:endParaRPr sz="1600" b="1" dirty="0">
              <a:solidFill>
                <a:schemeClr val="tx1"/>
              </a:solidFill>
              <a:latin typeface="Times New Roman"/>
              <a:cs typeface="Times New Roman"/>
            </a:endParaRPr>
          </a:p>
          <a:p>
            <a:pPr marL="12700">
              <a:lnSpc>
                <a:spcPct val="100000"/>
              </a:lnSpc>
              <a:spcBef>
                <a:spcPts val="960"/>
              </a:spcBef>
            </a:pPr>
            <a:r>
              <a:rPr sz="1600" dirty="0">
                <a:solidFill>
                  <a:schemeClr val="tx1"/>
                </a:solidFill>
                <a:latin typeface="Times New Roman"/>
                <a:cs typeface="Times New Roman"/>
              </a:rPr>
              <a:t>:</a:t>
            </a:r>
            <a:r>
              <a:rPr sz="1600" spc="-5" dirty="0">
                <a:solidFill>
                  <a:schemeClr val="tx1"/>
                </a:solidFill>
                <a:latin typeface="Times New Roman"/>
                <a:cs typeface="Times New Roman"/>
              </a:rPr>
              <a:t> </a:t>
            </a:r>
            <a:r>
              <a:rPr lang="en-US" sz="1600" spc="-5" dirty="0">
                <a:solidFill>
                  <a:schemeClr val="tx1"/>
                </a:solidFill>
                <a:latin typeface="Times New Roman"/>
                <a:cs typeface="Times New Roman"/>
              </a:rPr>
              <a:t> </a:t>
            </a:r>
            <a:r>
              <a:rPr lang="en-IN" sz="1600" b="1" spc="-5" dirty="0">
                <a:solidFill>
                  <a:schemeClr val="tx1"/>
                </a:solidFill>
                <a:latin typeface="Times New Roman"/>
                <a:cs typeface="Times New Roman"/>
              </a:rPr>
              <a:t>NMNTSTD9213832</a:t>
            </a:r>
            <a:endParaRPr lang="en-US" sz="1600" b="1" spc="-5" dirty="0">
              <a:solidFill>
                <a:schemeClr val="tx1"/>
              </a:solidFill>
              <a:latin typeface="Times New Roman"/>
              <a:cs typeface="Times New Roman"/>
            </a:endParaRPr>
          </a:p>
          <a:p>
            <a:pPr marL="12700">
              <a:lnSpc>
                <a:spcPct val="100000"/>
              </a:lnSpc>
              <a:spcBef>
                <a:spcPts val="960"/>
              </a:spcBef>
            </a:pPr>
            <a:r>
              <a:rPr sz="1600" dirty="0">
                <a:solidFill>
                  <a:schemeClr val="tx1"/>
                </a:solidFill>
                <a:latin typeface="Times New Roman"/>
                <a:cs typeface="Times New Roman"/>
              </a:rPr>
              <a:t>:</a:t>
            </a:r>
            <a:r>
              <a:rPr sz="1600" spc="-70" dirty="0">
                <a:solidFill>
                  <a:schemeClr val="tx1"/>
                </a:solidFill>
                <a:latin typeface="Times New Roman"/>
                <a:cs typeface="Times New Roman"/>
              </a:rPr>
              <a:t> </a:t>
            </a:r>
            <a:r>
              <a:rPr lang="en-US" sz="1600" spc="-70" dirty="0">
                <a:solidFill>
                  <a:schemeClr val="tx1"/>
                </a:solidFill>
                <a:latin typeface="Times New Roman"/>
                <a:cs typeface="Times New Roman"/>
              </a:rPr>
              <a:t> </a:t>
            </a:r>
            <a:r>
              <a:rPr lang="en-IN" sz="1600" b="1" spc="-70" dirty="0" err="1">
                <a:solidFill>
                  <a:schemeClr val="tx1"/>
                </a:solidFill>
                <a:latin typeface="Times New Roman"/>
                <a:cs typeface="Times New Roman"/>
              </a:rPr>
              <a:t>Medeors</a:t>
            </a:r>
            <a:endParaRPr lang="en-IN" sz="1600" b="1" spc="-70" dirty="0">
              <a:solidFill>
                <a:schemeClr val="tx1"/>
              </a:solidFill>
              <a:latin typeface="Times New Roman"/>
              <a:cs typeface="Times New Roman"/>
            </a:endParaRPr>
          </a:p>
          <a:p>
            <a:pPr marL="12700">
              <a:lnSpc>
                <a:spcPct val="100000"/>
              </a:lnSpc>
              <a:spcBef>
                <a:spcPts val="960"/>
              </a:spcBef>
            </a:pPr>
            <a:r>
              <a:rPr sz="1600" b="1" dirty="0">
                <a:solidFill>
                  <a:schemeClr val="tx1"/>
                </a:solidFill>
                <a:latin typeface="Times New Roman"/>
                <a:cs typeface="Times New Roman"/>
              </a:rPr>
              <a:t>:</a:t>
            </a:r>
            <a:r>
              <a:rPr sz="1600" b="1" spc="-40" dirty="0">
                <a:solidFill>
                  <a:schemeClr val="tx1"/>
                </a:solidFill>
                <a:latin typeface="Times New Roman"/>
                <a:cs typeface="Times New Roman"/>
              </a:rPr>
              <a:t> </a:t>
            </a:r>
            <a:r>
              <a:rPr lang="en-US" sz="1600" b="1" spc="-40" dirty="0">
                <a:solidFill>
                  <a:schemeClr val="tx1"/>
                </a:solidFill>
                <a:latin typeface="Times New Roman"/>
                <a:cs typeface="Times New Roman"/>
              </a:rPr>
              <a:t> Saranya P </a:t>
            </a:r>
            <a:r>
              <a:rPr sz="1600" b="1" spc="-10" dirty="0">
                <a:solidFill>
                  <a:schemeClr val="tx1"/>
                </a:solidFill>
                <a:latin typeface="Times New Roman"/>
                <a:cs typeface="Times New Roman"/>
              </a:rPr>
              <a:t>(921321</a:t>
            </a:r>
            <a:r>
              <a:rPr lang="en-US" sz="1600" b="1" spc="-10" dirty="0">
                <a:solidFill>
                  <a:schemeClr val="tx1"/>
                </a:solidFill>
                <a:latin typeface="Times New Roman"/>
                <a:cs typeface="Times New Roman"/>
              </a:rPr>
              <a:t>244046</a:t>
            </a:r>
            <a:r>
              <a:rPr sz="1600" b="1" spc="-10" dirty="0">
                <a:solidFill>
                  <a:schemeClr val="tx1"/>
                </a:solidFill>
                <a:latin typeface="Times New Roman"/>
                <a:cs typeface="Times New Roman"/>
              </a:rPr>
              <a:t>)</a:t>
            </a:r>
            <a:endParaRPr sz="1600" b="1" dirty="0">
              <a:solidFill>
                <a:schemeClr val="tx1"/>
              </a:solidFill>
              <a:latin typeface="Times New Roman"/>
              <a:cs typeface="Times New Roman"/>
            </a:endParaRPr>
          </a:p>
          <a:p>
            <a:pPr marL="114300" marR="894080">
              <a:lnSpc>
                <a:spcPct val="150000"/>
              </a:lnSpc>
              <a:spcBef>
                <a:spcPts val="5"/>
              </a:spcBef>
            </a:pPr>
            <a:r>
              <a:rPr lang="en-IN" sz="1600" b="1" spc="-15" dirty="0">
                <a:solidFill>
                  <a:schemeClr val="tx1"/>
                </a:solidFill>
                <a:latin typeface="Times New Roman"/>
                <a:cs typeface="Times New Roman"/>
              </a:rPr>
              <a:t> </a:t>
            </a:r>
            <a:r>
              <a:rPr lang="en-IN" sz="1600" b="1" spc="-15" dirty="0" err="1">
                <a:solidFill>
                  <a:schemeClr val="tx1"/>
                </a:solidFill>
                <a:latin typeface="Times New Roman"/>
                <a:cs typeface="Times New Roman"/>
              </a:rPr>
              <a:t>Swedha</a:t>
            </a:r>
            <a:r>
              <a:rPr lang="en-IN" sz="1600" b="1" spc="-15" dirty="0">
                <a:solidFill>
                  <a:schemeClr val="tx1"/>
                </a:solidFill>
                <a:latin typeface="Times New Roman"/>
                <a:cs typeface="Times New Roman"/>
              </a:rPr>
              <a:t> S </a:t>
            </a:r>
            <a:r>
              <a:rPr sz="1600" b="1" spc="-10" dirty="0">
                <a:solidFill>
                  <a:schemeClr val="tx1"/>
                </a:solidFill>
                <a:latin typeface="Times New Roman"/>
                <a:cs typeface="Times New Roman"/>
              </a:rPr>
              <a:t>(921321</a:t>
            </a:r>
            <a:r>
              <a:rPr lang="en-US" sz="1600" b="1" spc="-10" dirty="0">
                <a:solidFill>
                  <a:schemeClr val="tx1"/>
                </a:solidFill>
                <a:latin typeface="Times New Roman"/>
                <a:cs typeface="Times New Roman"/>
              </a:rPr>
              <a:t>244056</a:t>
            </a:r>
            <a:r>
              <a:rPr sz="1600" b="1" spc="-10" dirty="0">
                <a:solidFill>
                  <a:schemeClr val="tx1"/>
                </a:solidFill>
                <a:latin typeface="Times New Roman"/>
                <a:cs typeface="Times New Roman"/>
              </a:rPr>
              <a:t>) </a:t>
            </a:r>
            <a:endParaRPr sz="1600" b="1" dirty="0">
              <a:solidFill>
                <a:schemeClr val="tx1"/>
              </a:solidFill>
              <a:latin typeface="Times New Roman"/>
              <a:cs typeface="Times New Roman"/>
            </a:endParaRPr>
          </a:p>
        </p:txBody>
      </p:sp>
    </p:spTree>
    <p:extLst>
      <p:ext uri="{BB962C8B-B14F-4D97-AF65-F5344CB8AC3E}">
        <p14:creationId xmlns:p14="http://schemas.microsoft.com/office/powerpoint/2010/main" val="3500277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9DE2D-F300-4647-9B84-BEE39F9C6E0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0DC0A1A-FE9B-99ED-CA4E-DDAB375FF7E3}"/>
              </a:ext>
            </a:extLst>
          </p:cNvPr>
          <p:cNvSpPr/>
          <p:nvPr/>
        </p:nvSpPr>
        <p:spPr>
          <a:xfrm>
            <a:off x="0" y="892452"/>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DD8046"/>
          </a:solidFill>
        </p:spPr>
        <p:txBody>
          <a:bodyPr wrap="square" lIns="0" tIns="0" rIns="0" bIns="0" rtlCol="0"/>
          <a:lstStyle/>
          <a:p>
            <a:endParaRPr/>
          </a:p>
        </p:txBody>
      </p:sp>
      <p:sp>
        <p:nvSpPr>
          <p:cNvPr id="3" name="object 3">
            <a:extLst>
              <a:ext uri="{FF2B5EF4-FFF2-40B4-BE49-F238E27FC236}">
                <a16:creationId xmlns:a16="http://schemas.microsoft.com/office/drawing/2014/main" id="{8E751612-073E-DF4D-10A0-853EFB00CA76}"/>
              </a:ext>
            </a:extLst>
          </p:cNvPr>
          <p:cNvSpPr/>
          <p:nvPr/>
        </p:nvSpPr>
        <p:spPr>
          <a:xfrm>
            <a:off x="545690" y="892452"/>
            <a:ext cx="8553450" cy="228600"/>
          </a:xfrm>
          <a:custGeom>
            <a:avLst/>
            <a:gdLst/>
            <a:ahLst/>
            <a:cxnLst/>
            <a:rect l="l" t="t" r="r" b="b"/>
            <a:pathLst>
              <a:path w="8553450" h="228600">
                <a:moveTo>
                  <a:pt x="8553450" y="0"/>
                </a:moveTo>
                <a:lnTo>
                  <a:pt x="0" y="0"/>
                </a:lnTo>
                <a:lnTo>
                  <a:pt x="0" y="228600"/>
                </a:lnTo>
                <a:lnTo>
                  <a:pt x="8553450" y="228600"/>
                </a:lnTo>
                <a:lnTo>
                  <a:pt x="8553450" y="0"/>
                </a:lnTo>
                <a:close/>
              </a:path>
            </a:pathLst>
          </a:custGeom>
          <a:solidFill>
            <a:srgbClr val="93B6D2"/>
          </a:solidFill>
        </p:spPr>
        <p:txBody>
          <a:bodyPr wrap="square" lIns="0" tIns="0" rIns="0" bIns="0" rtlCol="0"/>
          <a:lstStyle/>
          <a:p>
            <a:endParaRPr/>
          </a:p>
        </p:txBody>
      </p:sp>
      <p:sp>
        <p:nvSpPr>
          <p:cNvPr id="4" name="object 4">
            <a:extLst>
              <a:ext uri="{FF2B5EF4-FFF2-40B4-BE49-F238E27FC236}">
                <a16:creationId xmlns:a16="http://schemas.microsoft.com/office/drawing/2014/main" id="{74AD55A8-C304-EA03-E5EF-B801BD44272A}"/>
              </a:ext>
            </a:extLst>
          </p:cNvPr>
          <p:cNvSpPr txBox="1">
            <a:spLocks noGrp="1"/>
          </p:cNvSpPr>
          <p:nvPr>
            <p:ph type="title"/>
          </p:nvPr>
        </p:nvSpPr>
        <p:spPr>
          <a:xfrm>
            <a:off x="1049309" y="64573"/>
            <a:ext cx="6620255" cy="574675"/>
          </a:xfrm>
          <a:prstGeom prst="rect">
            <a:avLst/>
          </a:prstGeom>
        </p:spPr>
        <p:txBody>
          <a:bodyPr vert="horz" wrap="square" lIns="0" tIns="12700" rIns="0" bIns="0" rtlCol="0">
            <a:spAutoFit/>
          </a:bodyPr>
          <a:lstStyle/>
          <a:p>
            <a:pPr marL="241300">
              <a:lnSpc>
                <a:spcPct val="100000"/>
              </a:lnSpc>
              <a:spcBef>
                <a:spcPts val="100"/>
              </a:spcBef>
            </a:pPr>
            <a:endParaRPr spc="-10" dirty="0"/>
          </a:p>
        </p:txBody>
      </p:sp>
      <p:pic>
        <p:nvPicPr>
          <p:cNvPr id="6" name="object 6">
            <a:extLst>
              <a:ext uri="{FF2B5EF4-FFF2-40B4-BE49-F238E27FC236}">
                <a16:creationId xmlns:a16="http://schemas.microsoft.com/office/drawing/2014/main" id="{0994F187-986C-DAC9-CA35-7B59210D5A40}"/>
              </a:ext>
            </a:extLst>
          </p:cNvPr>
          <p:cNvPicPr/>
          <p:nvPr/>
        </p:nvPicPr>
        <p:blipFill>
          <a:blip r:embed="rId3" cstate="print"/>
          <a:stretch>
            <a:fillRect/>
          </a:stretch>
        </p:blipFill>
        <p:spPr>
          <a:xfrm>
            <a:off x="150078" y="115277"/>
            <a:ext cx="618567" cy="619109"/>
          </a:xfrm>
          <a:prstGeom prst="rect">
            <a:avLst/>
          </a:prstGeom>
        </p:spPr>
      </p:pic>
      <p:pic>
        <p:nvPicPr>
          <p:cNvPr id="7" name="object 7">
            <a:extLst>
              <a:ext uri="{FF2B5EF4-FFF2-40B4-BE49-F238E27FC236}">
                <a16:creationId xmlns:a16="http://schemas.microsoft.com/office/drawing/2014/main" id="{9400EE1C-1BA2-CEA5-6B86-6C8D7346BF68}"/>
              </a:ext>
            </a:extLst>
          </p:cNvPr>
          <p:cNvPicPr/>
          <p:nvPr/>
        </p:nvPicPr>
        <p:blipFill>
          <a:blip r:embed="rId4" cstate="print"/>
          <a:stretch>
            <a:fillRect/>
          </a:stretch>
        </p:blipFill>
        <p:spPr>
          <a:xfrm>
            <a:off x="7972774" y="45966"/>
            <a:ext cx="736104" cy="687899"/>
          </a:xfrm>
          <a:prstGeom prst="rect">
            <a:avLst/>
          </a:prstGeom>
        </p:spPr>
      </p:pic>
      <p:sp>
        <p:nvSpPr>
          <p:cNvPr id="5" name="TextBox 4">
            <a:extLst>
              <a:ext uri="{FF2B5EF4-FFF2-40B4-BE49-F238E27FC236}">
                <a16:creationId xmlns:a16="http://schemas.microsoft.com/office/drawing/2014/main" id="{3967189D-CA9D-76AD-F72B-1FE8AA7C6D34}"/>
              </a:ext>
            </a:extLst>
          </p:cNvPr>
          <p:cNvSpPr txBox="1"/>
          <p:nvPr/>
        </p:nvSpPr>
        <p:spPr>
          <a:xfrm>
            <a:off x="97469" y="1219205"/>
            <a:ext cx="8949062" cy="2158924"/>
          </a:xfrm>
          <a:prstGeom prst="rect">
            <a:avLst/>
          </a:prstGeom>
          <a:noFill/>
        </p:spPr>
        <p:txBody>
          <a:bodyPr wrap="square" rtlCol="0">
            <a:spAutoFit/>
          </a:bodyPr>
          <a:lstStyle/>
          <a:p>
            <a:pPr marL="228600">
              <a:lnSpc>
                <a:spcPct val="107000"/>
              </a:lnSpc>
              <a:spcAft>
                <a:spcPts val="800"/>
              </a:spcAft>
              <a:buNone/>
            </a:pPr>
            <a:r>
              <a:rPr lang="en-IN" sz="1800" b="1" u="sng" kern="100" dirty="0">
                <a:effectLst/>
                <a:latin typeface="Times New Roman" panose="02020603050405020304" pitchFamily="18" charset="0"/>
                <a:ea typeface="Calibri" panose="020F0502020204030204" pitchFamily="34" charset="0"/>
                <a:cs typeface="Times New Roman" panose="02020603050405020304" pitchFamily="18" charset="0"/>
              </a:rPr>
              <a:t>D. </a:t>
            </a:r>
            <a:r>
              <a:rPr lang="en-US" sz="1800" b="1" u="sng" kern="100" dirty="0">
                <a:effectLst/>
                <a:latin typeface="Times New Roman" panose="02020603050405020304" pitchFamily="18" charset="0"/>
                <a:ea typeface="Calibri" panose="020F0502020204030204" pitchFamily="34" charset="0"/>
                <a:cs typeface="Times New Roman" panose="02020603050405020304" pitchFamily="18" charset="0"/>
              </a:rPr>
              <a:t>Real-Time Application Tracking &amp; Notifications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Dashboard showing application status ( Approved, Rejected). Instant  Email to the Entrepreneurs. The mail gets rejected due to </a:t>
            </a:r>
            <a:r>
              <a:rPr lang="en-IN" dirty="0">
                <a:latin typeface="Times New Roman" panose="02020603050405020304" pitchFamily="18" charset="0"/>
                <a:cs typeface="Times New Roman" panose="02020603050405020304" pitchFamily="18" charset="0"/>
              </a:rPr>
              <a:t>incomplete application form , missing or invalid documents , mismatched information , unverified identity etc </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07000"/>
              </a:lnSpc>
              <a:spcAft>
                <a:spcPts val="800"/>
              </a:spcAft>
            </a:pP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10D08EC7-3B6B-A5D6-5676-717E613090EB}"/>
              </a:ext>
            </a:extLst>
          </p:cNvPr>
          <p:cNvPicPr>
            <a:picLocks noChangeAspect="1"/>
          </p:cNvPicPr>
          <p:nvPr/>
        </p:nvPicPr>
        <p:blipFill>
          <a:blip r:embed="rId5" cstate="print">
            <a:extLst>
              <a:ext uri="{28A0092B-C50C-407E-A947-70E740481C1C}">
                <a14:useLocalDpi xmlns:a14="http://schemas.microsoft.com/office/drawing/2010/main" val="0"/>
              </a:ext>
            </a:extLst>
          </a:blip>
          <a:srcRect r="3631"/>
          <a:stretch>
            <a:fillRect/>
          </a:stretch>
        </p:blipFill>
        <p:spPr bwMode="auto">
          <a:xfrm>
            <a:off x="373224" y="3392129"/>
            <a:ext cx="4374126" cy="3143690"/>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E495DE12-8C90-D29A-B7C1-5B465B50847F}"/>
              </a:ext>
            </a:extLst>
          </p:cNvPr>
          <p:cNvPicPr>
            <a:picLocks noChangeAspect="1"/>
          </p:cNvPicPr>
          <p:nvPr/>
        </p:nvPicPr>
        <p:blipFill>
          <a:blip r:embed="rId6">
            <a:extLst>
              <a:ext uri="{28A0092B-C50C-407E-A947-70E740481C1C}">
                <a14:useLocalDpi xmlns:a14="http://schemas.microsoft.com/office/drawing/2010/main" val="0"/>
              </a:ext>
            </a:extLst>
          </a:blip>
          <a:srcRect l="-3372" t="8459" r="1521" b="44383"/>
          <a:stretch/>
        </p:blipFill>
        <p:spPr>
          <a:xfrm>
            <a:off x="5181600" y="3258583"/>
            <a:ext cx="3670462" cy="3410781"/>
          </a:xfrm>
          <a:prstGeom prst="rect">
            <a:avLst/>
          </a:prstGeom>
        </p:spPr>
      </p:pic>
    </p:spTree>
    <p:extLst>
      <p:ext uri="{BB962C8B-B14F-4D97-AF65-F5344CB8AC3E}">
        <p14:creationId xmlns:p14="http://schemas.microsoft.com/office/powerpoint/2010/main" val="4044895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3F9C3-4D0D-5AFA-80D8-A3DDD5D83A2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FF81934-7C2F-5246-B176-7B88066A4911}"/>
              </a:ext>
            </a:extLst>
          </p:cNvPr>
          <p:cNvSpPr/>
          <p:nvPr/>
        </p:nvSpPr>
        <p:spPr>
          <a:xfrm>
            <a:off x="0" y="892452"/>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DD8046"/>
          </a:solidFill>
        </p:spPr>
        <p:txBody>
          <a:bodyPr wrap="square" lIns="0" tIns="0" rIns="0" bIns="0" rtlCol="0"/>
          <a:lstStyle/>
          <a:p>
            <a:endParaRPr/>
          </a:p>
        </p:txBody>
      </p:sp>
      <p:sp>
        <p:nvSpPr>
          <p:cNvPr id="3" name="object 3">
            <a:extLst>
              <a:ext uri="{FF2B5EF4-FFF2-40B4-BE49-F238E27FC236}">
                <a16:creationId xmlns:a16="http://schemas.microsoft.com/office/drawing/2014/main" id="{5CE04276-93CA-6AA2-AA24-37E08C426EB5}"/>
              </a:ext>
            </a:extLst>
          </p:cNvPr>
          <p:cNvSpPr/>
          <p:nvPr/>
        </p:nvSpPr>
        <p:spPr>
          <a:xfrm>
            <a:off x="545690" y="892452"/>
            <a:ext cx="8553450" cy="228600"/>
          </a:xfrm>
          <a:custGeom>
            <a:avLst/>
            <a:gdLst/>
            <a:ahLst/>
            <a:cxnLst/>
            <a:rect l="l" t="t" r="r" b="b"/>
            <a:pathLst>
              <a:path w="8553450" h="228600">
                <a:moveTo>
                  <a:pt x="8553450" y="0"/>
                </a:moveTo>
                <a:lnTo>
                  <a:pt x="0" y="0"/>
                </a:lnTo>
                <a:lnTo>
                  <a:pt x="0" y="228600"/>
                </a:lnTo>
                <a:lnTo>
                  <a:pt x="8553450" y="228600"/>
                </a:lnTo>
                <a:lnTo>
                  <a:pt x="8553450" y="0"/>
                </a:lnTo>
                <a:close/>
              </a:path>
            </a:pathLst>
          </a:custGeom>
          <a:solidFill>
            <a:srgbClr val="93B6D2"/>
          </a:solidFill>
        </p:spPr>
        <p:txBody>
          <a:bodyPr wrap="square" lIns="0" tIns="0" rIns="0" bIns="0" rtlCol="0"/>
          <a:lstStyle/>
          <a:p>
            <a:endParaRPr/>
          </a:p>
        </p:txBody>
      </p:sp>
      <p:sp>
        <p:nvSpPr>
          <p:cNvPr id="4" name="object 4">
            <a:extLst>
              <a:ext uri="{FF2B5EF4-FFF2-40B4-BE49-F238E27FC236}">
                <a16:creationId xmlns:a16="http://schemas.microsoft.com/office/drawing/2014/main" id="{D38EEBA8-A848-7362-4379-81202750B55C}"/>
              </a:ext>
            </a:extLst>
          </p:cNvPr>
          <p:cNvSpPr txBox="1">
            <a:spLocks noGrp="1"/>
          </p:cNvSpPr>
          <p:nvPr>
            <p:ph type="title"/>
          </p:nvPr>
        </p:nvSpPr>
        <p:spPr>
          <a:xfrm>
            <a:off x="1049309" y="64573"/>
            <a:ext cx="6620255" cy="574675"/>
          </a:xfrm>
          <a:prstGeom prst="rect">
            <a:avLst/>
          </a:prstGeom>
        </p:spPr>
        <p:txBody>
          <a:bodyPr vert="horz" wrap="square" lIns="0" tIns="12700" rIns="0" bIns="0" rtlCol="0">
            <a:spAutoFit/>
          </a:bodyPr>
          <a:lstStyle/>
          <a:p>
            <a:pPr marL="241300">
              <a:lnSpc>
                <a:spcPct val="100000"/>
              </a:lnSpc>
              <a:spcBef>
                <a:spcPts val="100"/>
              </a:spcBef>
            </a:pPr>
            <a:r>
              <a:rPr lang="en-IN" spc="-10" dirty="0"/>
              <a:t> </a:t>
            </a:r>
            <a:endParaRPr spc="-10" dirty="0"/>
          </a:p>
        </p:txBody>
      </p:sp>
      <p:pic>
        <p:nvPicPr>
          <p:cNvPr id="6" name="object 6">
            <a:extLst>
              <a:ext uri="{FF2B5EF4-FFF2-40B4-BE49-F238E27FC236}">
                <a16:creationId xmlns:a16="http://schemas.microsoft.com/office/drawing/2014/main" id="{E54E77EE-5AED-A82B-25EB-B5F2429CD635}"/>
              </a:ext>
            </a:extLst>
          </p:cNvPr>
          <p:cNvPicPr/>
          <p:nvPr/>
        </p:nvPicPr>
        <p:blipFill>
          <a:blip r:embed="rId3" cstate="print"/>
          <a:stretch>
            <a:fillRect/>
          </a:stretch>
        </p:blipFill>
        <p:spPr>
          <a:xfrm>
            <a:off x="150078" y="115277"/>
            <a:ext cx="618567" cy="619109"/>
          </a:xfrm>
          <a:prstGeom prst="rect">
            <a:avLst/>
          </a:prstGeom>
        </p:spPr>
      </p:pic>
      <p:pic>
        <p:nvPicPr>
          <p:cNvPr id="7" name="object 7">
            <a:extLst>
              <a:ext uri="{FF2B5EF4-FFF2-40B4-BE49-F238E27FC236}">
                <a16:creationId xmlns:a16="http://schemas.microsoft.com/office/drawing/2014/main" id="{3F47F07F-5046-40E7-AC4F-77291958BCC2}"/>
              </a:ext>
            </a:extLst>
          </p:cNvPr>
          <p:cNvPicPr/>
          <p:nvPr/>
        </p:nvPicPr>
        <p:blipFill>
          <a:blip r:embed="rId4" cstate="print"/>
          <a:stretch>
            <a:fillRect/>
          </a:stretch>
        </p:blipFill>
        <p:spPr>
          <a:xfrm>
            <a:off x="7972774" y="45966"/>
            <a:ext cx="736104" cy="687899"/>
          </a:xfrm>
          <a:prstGeom prst="rect">
            <a:avLst/>
          </a:prstGeom>
        </p:spPr>
      </p:pic>
      <p:sp>
        <p:nvSpPr>
          <p:cNvPr id="5" name="TextBox 4">
            <a:extLst>
              <a:ext uri="{FF2B5EF4-FFF2-40B4-BE49-F238E27FC236}">
                <a16:creationId xmlns:a16="http://schemas.microsoft.com/office/drawing/2014/main" id="{D6BD553D-0B0A-5D01-C0F7-7B75A91E3635}"/>
              </a:ext>
            </a:extLst>
          </p:cNvPr>
          <p:cNvSpPr txBox="1"/>
          <p:nvPr/>
        </p:nvSpPr>
        <p:spPr>
          <a:xfrm>
            <a:off x="140246" y="1261391"/>
            <a:ext cx="8763000" cy="1463029"/>
          </a:xfrm>
          <a:prstGeom prst="rect">
            <a:avLst/>
          </a:prstGeom>
          <a:noFill/>
        </p:spPr>
        <p:txBody>
          <a:bodyPr wrap="square" rtlCol="0">
            <a:spAutoFit/>
          </a:bodyPr>
          <a:lstStyle/>
          <a:p>
            <a:pPr marL="228600">
              <a:lnSpc>
                <a:spcPct val="107000"/>
              </a:lnSpc>
              <a:spcAft>
                <a:spcPts val="800"/>
              </a:spcAft>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b="1" u="sng"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u="sng" kern="100" dirty="0">
                <a:effectLst/>
                <a:latin typeface="Times New Roman" panose="02020603050405020304" pitchFamily="18" charset="0"/>
                <a:ea typeface="Calibri" panose="020F0502020204030204" pitchFamily="34" charset="0"/>
                <a:cs typeface="Times New Roman" panose="02020603050405020304" pitchFamily="18" charset="0"/>
              </a:rPr>
              <a:t>Blockchain-Based Licensing &amp; Certification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Once approved, the system auto-generates business licenses, GST numbers, and tax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IDs.Entrepreneurs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can download official certificates from the Mail. </a:t>
            </a:r>
          </a:p>
          <a:p>
            <a:pPr marL="228600">
              <a:lnSpc>
                <a:spcPct val="107000"/>
              </a:lnSpc>
              <a:spcAft>
                <a:spcPts val="800"/>
              </a:spcAft>
            </a:pP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BAEC4A07-77D3-E43C-B88B-9C42F164D51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76400" y="2514600"/>
            <a:ext cx="5105400" cy="3962400"/>
          </a:xfrm>
          <a:prstGeom prst="rect">
            <a:avLst/>
          </a:prstGeom>
        </p:spPr>
      </p:pic>
      <p:pic>
        <p:nvPicPr>
          <p:cNvPr id="10" name="Picture 9">
            <a:extLst>
              <a:ext uri="{FF2B5EF4-FFF2-40B4-BE49-F238E27FC236}">
                <a16:creationId xmlns:a16="http://schemas.microsoft.com/office/drawing/2014/main" id="{6F19E463-AA89-0B6D-4EDD-82F1E05937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2600" y="5257800"/>
            <a:ext cx="1057550" cy="965589"/>
          </a:xfrm>
          <a:prstGeom prst="rect">
            <a:avLst/>
          </a:prstGeom>
        </p:spPr>
      </p:pic>
    </p:spTree>
    <p:extLst>
      <p:ext uri="{BB962C8B-B14F-4D97-AF65-F5344CB8AC3E}">
        <p14:creationId xmlns:p14="http://schemas.microsoft.com/office/powerpoint/2010/main" val="2664600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BFA1D-0AA6-D149-A61E-B53169BEE17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1D0655B-BC60-0C9D-BB2A-36873D692402}"/>
              </a:ext>
            </a:extLst>
          </p:cNvPr>
          <p:cNvSpPr/>
          <p:nvPr/>
        </p:nvSpPr>
        <p:spPr>
          <a:xfrm>
            <a:off x="0" y="1280160"/>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DD8046"/>
          </a:solidFill>
        </p:spPr>
        <p:txBody>
          <a:bodyPr wrap="square" lIns="0" tIns="0" rIns="0" bIns="0" rtlCol="0"/>
          <a:lstStyle/>
          <a:p>
            <a:endParaRPr/>
          </a:p>
        </p:txBody>
      </p:sp>
      <p:sp>
        <p:nvSpPr>
          <p:cNvPr id="3" name="object 3">
            <a:extLst>
              <a:ext uri="{FF2B5EF4-FFF2-40B4-BE49-F238E27FC236}">
                <a16:creationId xmlns:a16="http://schemas.microsoft.com/office/drawing/2014/main" id="{E6023BC8-C642-6B76-DA02-989857F19A19}"/>
              </a:ext>
            </a:extLst>
          </p:cNvPr>
          <p:cNvSpPr/>
          <p:nvPr/>
        </p:nvSpPr>
        <p:spPr>
          <a:xfrm>
            <a:off x="590550" y="1280160"/>
            <a:ext cx="8553450" cy="228600"/>
          </a:xfrm>
          <a:custGeom>
            <a:avLst/>
            <a:gdLst/>
            <a:ahLst/>
            <a:cxnLst/>
            <a:rect l="l" t="t" r="r" b="b"/>
            <a:pathLst>
              <a:path w="8553450" h="228600">
                <a:moveTo>
                  <a:pt x="8553450" y="0"/>
                </a:moveTo>
                <a:lnTo>
                  <a:pt x="0" y="0"/>
                </a:lnTo>
                <a:lnTo>
                  <a:pt x="0" y="228600"/>
                </a:lnTo>
                <a:lnTo>
                  <a:pt x="8553450" y="228600"/>
                </a:lnTo>
                <a:lnTo>
                  <a:pt x="8553450" y="0"/>
                </a:lnTo>
                <a:close/>
              </a:path>
            </a:pathLst>
          </a:custGeom>
          <a:solidFill>
            <a:srgbClr val="93B6D2"/>
          </a:solidFill>
        </p:spPr>
        <p:txBody>
          <a:bodyPr wrap="square" lIns="0" tIns="0" rIns="0" bIns="0" rtlCol="0"/>
          <a:lstStyle/>
          <a:p>
            <a:endParaRPr/>
          </a:p>
        </p:txBody>
      </p:sp>
      <p:sp>
        <p:nvSpPr>
          <p:cNvPr id="4" name="object 4">
            <a:extLst>
              <a:ext uri="{FF2B5EF4-FFF2-40B4-BE49-F238E27FC236}">
                <a16:creationId xmlns:a16="http://schemas.microsoft.com/office/drawing/2014/main" id="{1C8D3724-4432-5649-711D-3E24274D439A}"/>
              </a:ext>
            </a:extLst>
          </p:cNvPr>
          <p:cNvSpPr txBox="1">
            <a:spLocks noGrp="1"/>
          </p:cNvSpPr>
          <p:nvPr>
            <p:ph type="title"/>
          </p:nvPr>
        </p:nvSpPr>
        <p:spPr>
          <a:xfrm>
            <a:off x="1547360" y="401314"/>
            <a:ext cx="6620255" cy="566822"/>
          </a:xfrm>
          <a:prstGeom prst="rect">
            <a:avLst/>
          </a:prstGeom>
        </p:spPr>
        <p:txBody>
          <a:bodyPr vert="horz" wrap="square" lIns="0" tIns="12700" rIns="0" bIns="0" rtlCol="0">
            <a:spAutoFit/>
          </a:bodyPr>
          <a:lstStyle/>
          <a:p>
            <a:pPr marL="241300">
              <a:lnSpc>
                <a:spcPct val="100000"/>
              </a:lnSpc>
              <a:spcBef>
                <a:spcPts val="100"/>
              </a:spcBef>
            </a:pPr>
            <a:r>
              <a:rPr lang="en-IN" spc="-10" dirty="0"/>
              <a:t>FUTURE ENHANCEMENT </a:t>
            </a:r>
            <a:endParaRPr spc="-10" dirty="0"/>
          </a:p>
        </p:txBody>
      </p:sp>
      <p:pic>
        <p:nvPicPr>
          <p:cNvPr id="6" name="object 6">
            <a:extLst>
              <a:ext uri="{FF2B5EF4-FFF2-40B4-BE49-F238E27FC236}">
                <a16:creationId xmlns:a16="http://schemas.microsoft.com/office/drawing/2014/main" id="{D5A46AF1-AADD-AD3D-F9E4-83B7B40B5E2B}"/>
              </a:ext>
            </a:extLst>
          </p:cNvPr>
          <p:cNvPicPr/>
          <p:nvPr/>
        </p:nvPicPr>
        <p:blipFill>
          <a:blip r:embed="rId3" cstate="print"/>
          <a:stretch>
            <a:fillRect/>
          </a:stretch>
        </p:blipFill>
        <p:spPr>
          <a:xfrm>
            <a:off x="221129" y="329694"/>
            <a:ext cx="618567" cy="619109"/>
          </a:xfrm>
          <a:prstGeom prst="rect">
            <a:avLst/>
          </a:prstGeom>
        </p:spPr>
      </p:pic>
      <p:pic>
        <p:nvPicPr>
          <p:cNvPr id="7" name="object 7">
            <a:extLst>
              <a:ext uri="{FF2B5EF4-FFF2-40B4-BE49-F238E27FC236}">
                <a16:creationId xmlns:a16="http://schemas.microsoft.com/office/drawing/2014/main" id="{C2AF5216-86F0-AFA3-0B24-09BCAEFC5011}"/>
              </a:ext>
            </a:extLst>
          </p:cNvPr>
          <p:cNvPicPr/>
          <p:nvPr/>
        </p:nvPicPr>
        <p:blipFill>
          <a:blip r:embed="rId4" cstate="print"/>
          <a:stretch>
            <a:fillRect/>
          </a:stretch>
        </p:blipFill>
        <p:spPr>
          <a:xfrm>
            <a:off x="7943088" y="256797"/>
            <a:ext cx="736104" cy="687899"/>
          </a:xfrm>
          <a:prstGeom prst="rect">
            <a:avLst/>
          </a:prstGeom>
        </p:spPr>
      </p:pic>
      <p:pic>
        <p:nvPicPr>
          <p:cNvPr id="18" name="Picture 17">
            <a:extLst>
              <a:ext uri="{FF2B5EF4-FFF2-40B4-BE49-F238E27FC236}">
                <a16:creationId xmlns:a16="http://schemas.microsoft.com/office/drawing/2014/main" id="{FE8FBEB0-120E-818A-4EFB-3E14FDCABC59}"/>
              </a:ext>
            </a:extLst>
          </p:cNvPr>
          <p:cNvPicPr>
            <a:picLocks noChangeAspect="1"/>
          </p:cNvPicPr>
          <p:nvPr/>
        </p:nvPicPr>
        <p:blipFill>
          <a:blip r:embed="rId5" cstate="print">
            <a:extLst>
              <a:ext uri="{28A0092B-C50C-407E-A947-70E740481C1C}">
                <a14:useLocalDpi xmlns:a14="http://schemas.microsoft.com/office/drawing/2010/main" val="0"/>
              </a:ext>
            </a:extLst>
          </a:blip>
          <a:srcRect l="39167" t="10081" r="37806" b="9667"/>
          <a:stretch/>
        </p:blipFill>
        <p:spPr>
          <a:xfrm>
            <a:off x="3257965" y="1505107"/>
            <a:ext cx="2105599" cy="4819494"/>
          </a:xfrm>
          <a:prstGeom prst="rect">
            <a:avLst/>
          </a:prstGeom>
        </p:spPr>
      </p:pic>
      <p:pic>
        <p:nvPicPr>
          <p:cNvPr id="20" name="Picture 19">
            <a:extLst>
              <a:ext uri="{FF2B5EF4-FFF2-40B4-BE49-F238E27FC236}">
                <a16:creationId xmlns:a16="http://schemas.microsoft.com/office/drawing/2014/main" id="{5ACD8813-FB0B-E513-CC2B-3504A4F7D1D8}"/>
              </a:ext>
            </a:extLst>
          </p:cNvPr>
          <p:cNvPicPr>
            <a:picLocks noChangeAspect="1"/>
          </p:cNvPicPr>
          <p:nvPr/>
        </p:nvPicPr>
        <p:blipFill>
          <a:blip r:embed="rId6" cstate="print">
            <a:extLst>
              <a:ext uri="{28A0092B-C50C-407E-A947-70E740481C1C}">
                <a14:useLocalDpi xmlns:a14="http://schemas.microsoft.com/office/drawing/2010/main" val="0"/>
              </a:ext>
            </a:extLst>
          </a:blip>
          <a:srcRect l="5951" t="25904" r="4782" b="23294"/>
          <a:stretch/>
        </p:blipFill>
        <p:spPr>
          <a:xfrm>
            <a:off x="3644869" y="1933653"/>
            <a:ext cx="1143000" cy="2133600"/>
          </a:xfrm>
          <a:prstGeom prst="rect">
            <a:avLst/>
          </a:prstGeom>
        </p:spPr>
      </p:pic>
      <p:cxnSp>
        <p:nvCxnSpPr>
          <p:cNvPr id="22" name="Straight Arrow Connector 21">
            <a:extLst>
              <a:ext uri="{FF2B5EF4-FFF2-40B4-BE49-F238E27FC236}">
                <a16:creationId xmlns:a16="http://schemas.microsoft.com/office/drawing/2014/main" id="{4DD9116F-94A5-91AA-7679-7DC0F010CDA0}"/>
              </a:ext>
            </a:extLst>
          </p:cNvPr>
          <p:cNvCxnSpPr/>
          <p:nvPr/>
        </p:nvCxnSpPr>
        <p:spPr>
          <a:xfrm>
            <a:off x="4572000" y="2473054"/>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47362E2-F440-0C77-FB11-3C15CCA94E55}"/>
              </a:ext>
            </a:extLst>
          </p:cNvPr>
          <p:cNvCxnSpPr/>
          <p:nvPr/>
        </p:nvCxnSpPr>
        <p:spPr>
          <a:xfrm>
            <a:off x="4572000" y="4166114"/>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82F8D4A-4906-D082-62D3-1E17F277C44E}"/>
              </a:ext>
            </a:extLst>
          </p:cNvPr>
          <p:cNvCxnSpPr/>
          <p:nvPr/>
        </p:nvCxnSpPr>
        <p:spPr>
          <a:xfrm>
            <a:off x="4238625" y="4240968"/>
            <a:ext cx="12573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ED710A5-D533-EB19-5F0B-609A076F28EB}"/>
              </a:ext>
            </a:extLst>
          </p:cNvPr>
          <p:cNvCxnSpPr/>
          <p:nvPr/>
        </p:nvCxnSpPr>
        <p:spPr>
          <a:xfrm flipH="1">
            <a:off x="2819400" y="4253569"/>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073F371-5079-B1B7-227A-302B5D4EA2B9}"/>
              </a:ext>
            </a:extLst>
          </p:cNvPr>
          <p:cNvSpPr txBox="1"/>
          <p:nvPr/>
        </p:nvSpPr>
        <p:spPr>
          <a:xfrm>
            <a:off x="5943600" y="2309005"/>
            <a:ext cx="4572000"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TOUCHSCREEN DISPLAY </a:t>
            </a:r>
          </a:p>
          <a:p>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Fill Forms, Upload Documents,</a:t>
            </a:r>
          </a:p>
          <a:p>
            <a:r>
              <a:rPr lang="en-US" dirty="0">
                <a:latin typeface="Times New Roman" panose="02020603050405020304" pitchFamily="18" charset="0"/>
                <a:cs typeface="Times New Roman" panose="02020603050405020304" pitchFamily="18" charset="0"/>
              </a:rPr>
              <a:t> View Status)</a:t>
            </a:r>
            <a:endParaRPr lang="en-IN"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41873A93-19DC-ADB3-CCE4-573465340DFD}"/>
              </a:ext>
            </a:extLst>
          </p:cNvPr>
          <p:cNvSpPr txBox="1"/>
          <p:nvPr/>
        </p:nvSpPr>
        <p:spPr>
          <a:xfrm>
            <a:off x="381000" y="4076775"/>
            <a:ext cx="2842719" cy="64633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DOCUMENT SCANNER </a:t>
            </a:r>
          </a:p>
          <a:p>
            <a:r>
              <a:rPr lang="en-IN" dirty="0">
                <a:latin typeface="Times New Roman" panose="02020603050405020304" pitchFamily="18" charset="0"/>
                <a:cs typeface="Times New Roman" panose="02020603050405020304" pitchFamily="18" charset="0"/>
              </a:rPr>
              <a:t>(Scan Physical Documents )</a:t>
            </a:r>
          </a:p>
        </p:txBody>
      </p:sp>
      <p:sp>
        <p:nvSpPr>
          <p:cNvPr id="38" name="TextBox 37">
            <a:extLst>
              <a:ext uri="{FF2B5EF4-FFF2-40B4-BE49-F238E27FC236}">
                <a16:creationId xmlns:a16="http://schemas.microsoft.com/office/drawing/2014/main" id="{249D6B13-F3C2-6D6B-464B-96C1D989B132}"/>
              </a:ext>
            </a:extLst>
          </p:cNvPr>
          <p:cNvSpPr txBox="1"/>
          <p:nvPr/>
        </p:nvSpPr>
        <p:spPr>
          <a:xfrm>
            <a:off x="5622556" y="4931509"/>
            <a:ext cx="5034116" cy="64633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USB PORT</a:t>
            </a:r>
          </a:p>
          <a:p>
            <a:r>
              <a:rPr lang="en-IN" dirty="0">
                <a:latin typeface="Times New Roman" panose="02020603050405020304" pitchFamily="18" charset="0"/>
                <a:cs typeface="Times New Roman" panose="02020603050405020304" pitchFamily="18" charset="0"/>
              </a:rPr>
              <a:t>(Upload Digital Documents )</a:t>
            </a:r>
          </a:p>
        </p:txBody>
      </p:sp>
      <p:sp>
        <p:nvSpPr>
          <p:cNvPr id="40" name="TextBox 39">
            <a:extLst>
              <a:ext uri="{FF2B5EF4-FFF2-40B4-BE49-F238E27FC236}">
                <a16:creationId xmlns:a16="http://schemas.microsoft.com/office/drawing/2014/main" id="{608FCC29-F57C-71B8-693C-F185E90840EB}"/>
              </a:ext>
            </a:extLst>
          </p:cNvPr>
          <p:cNvSpPr txBox="1"/>
          <p:nvPr/>
        </p:nvSpPr>
        <p:spPr>
          <a:xfrm>
            <a:off x="5730737" y="3981448"/>
            <a:ext cx="5334000" cy="64633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FINGER PRINT SENSOR </a:t>
            </a:r>
          </a:p>
          <a:p>
            <a:r>
              <a:rPr lang="en-IN" dirty="0"/>
              <a:t>( </a:t>
            </a:r>
            <a:r>
              <a:rPr lang="en-IN" dirty="0">
                <a:latin typeface="Times New Roman" panose="02020603050405020304" pitchFamily="18" charset="0"/>
                <a:cs typeface="Times New Roman" panose="02020603050405020304" pitchFamily="18" charset="0"/>
              </a:rPr>
              <a:t>User Authentication )</a:t>
            </a:r>
          </a:p>
        </p:txBody>
      </p:sp>
      <p:sp>
        <p:nvSpPr>
          <p:cNvPr id="43" name="TextBox 42">
            <a:extLst>
              <a:ext uri="{FF2B5EF4-FFF2-40B4-BE49-F238E27FC236}">
                <a16:creationId xmlns:a16="http://schemas.microsoft.com/office/drawing/2014/main" id="{9D40150B-8F1D-AE90-D5AE-8B3FF362A87F}"/>
              </a:ext>
            </a:extLst>
          </p:cNvPr>
          <p:cNvSpPr txBox="1"/>
          <p:nvPr/>
        </p:nvSpPr>
        <p:spPr>
          <a:xfrm>
            <a:off x="3048000" y="6255445"/>
            <a:ext cx="2758937" cy="369332"/>
          </a:xfrm>
          <a:prstGeom prst="rect">
            <a:avLst/>
          </a:prstGeom>
          <a:solidFill>
            <a:schemeClr val="accent5">
              <a:lumMod val="60000"/>
              <a:lumOff val="40000"/>
            </a:schemeClr>
          </a:solidFill>
        </p:spPr>
        <p:txBody>
          <a:bodyPr wrap="square" rtlCol="0">
            <a:spAutoFit/>
          </a:bodyPr>
          <a:lstStyle/>
          <a:p>
            <a:r>
              <a:rPr lang="en-IN" dirty="0">
                <a:solidFill>
                  <a:schemeClr val="accent2">
                    <a:lumMod val="75000"/>
                  </a:schemeClr>
                </a:solidFill>
              </a:rPr>
              <a:t>        SMART KIOSK </a:t>
            </a:r>
          </a:p>
        </p:txBody>
      </p:sp>
    </p:spTree>
    <p:extLst>
      <p:ext uri="{BB962C8B-B14F-4D97-AF65-F5344CB8AC3E}">
        <p14:creationId xmlns:p14="http://schemas.microsoft.com/office/powerpoint/2010/main" val="3270154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E3AB4-7FCC-C06E-B94D-4F47F82597F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B63C69F-1238-F64B-BEEB-D901D32DAA05}"/>
              </a:ext>
            </a:extLst>
          </p:cNvPr>
          <p:cNvSpPr/>
          <p:nvPr/>
        </p:nvSpPr>
        <p:spPr>
          <a:xfrm>
            <a:off x="0" y="1060632"/>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DD8046"/>
          </a:solidFill>
        </p:spPr>
        <p:txBody>
          <a:bodyPr wrap="square" lIns="0" tIns="0" rIns="0" bIns="0" rtlCol="0"/>
          <a:lstStyle/>
          <a:p>
            <a:endParaRPr/>
          </a:p>
        </p:txBody>
      </p:sp>
      <p:sp>
        <p:nvSpPr>
          <p:cNvPr id="3" name="object 3">
            <a:extLst>
              <a:ext uri="{FF2B5EF4-FFF2-40B4-BE49-F238E27FC236}">
                <a16:creationId xmlns:a16="http://schemas.microsoft.com/office/drawing/2014/main" id="{C59100FC-921B-73B9-0BCE-C5E8E43C805F}"/>
              </a:ext>
            </a:extLst>
          </p:cNvPr>
          <p:cNvSpPr/>
          <p:nvPr/>
        </p:nvSpPr>
        <p:spPr>
          <a:xfrm>
            <a:off x="590550" y="1072185"/>
            <a:ext cx="8553450" cy="228600"/>
          </a:xfrm>
          <a:custGeom>
            <a:avLst/>
            <a:gdLst/>
            <a:ahLst/>
            <a:cxnLst/>
            <a:rect l="l" t="t" r="r" b="b"/>
            <a:pathLst>
              <a:path w="8553450" h="228600">
                <a:moveTo>
                  <a:pt x="8553450" y="0"/>
                </a:moveTo>
                <a:lnTo>
                  <a:pt x="0" y="0"/>
                </a:lnTo>
                <a:lnTo>
                  <a:pt x="0" y="228600"/>
                </a:lnTo>
                <a:lnTo>
                  <a:pt x="8553450" y="228600"/>
                </a:lnTo>
                <a:lnTo>
                  <a:pt x="8553450" y="0"/>
                </a:lnTo>
                <a:close/>
              </a:path>
            </a:pathLst>
          </a:custGeom>
          <a:solidFill>
            <a:srgbClr val="93B6D2"/>
          </a:solidFill>
        </p:spPr>
        <p:txBody>
          <a:bodyPr wrap="square" lIns="0" tIns="0" rIns="0" bIns="0" rtlCol="0"/>
          <a:lstStyle/>
          <a:p>
            <a:endParaRPr/>
          </a:p>
        </p:txBody>
      </p:sp>
      <p:sp>
        <p:nvSpPr>
          <p:cNvPr id="4" name="object 4">
            <a:extLst>
              <a:ext uri="{FF2B5EF4-FFF2-40B4-BE49-F238E27FC236}">
                <a16:creationId xmlns:a16="http://schemas.microsoft.com/office/drawing/2014/main" id="{4AB46CBD-9969-2DB0-5CE4-29AD42DF19C7}"/>
              </a:ext>
            </a:extLst>
          </p:cNvPr>
          <p:cNvSpPr txBox="1">
            <a:spLocks noGrp="1"/>
          </p:cNvSpPr>
          <p:nvPr>
            <p:ph type="title"/>
          </p:nvPr>
        </p:nvSpPr>
        <p:spPr>
          <a:xfrm>
            <a:off x="1933195" y="384286"/>
            <a:ext cx="6620255" cy="1120820"/>
          </a:xfrm>
          <a:prstGeom prst="rect">
            <a:avLst/>
          </a:prstGeom>
        </p:spPr>
        <p:txBody>
          <a:bodyPr vert="horz" wrap="square" lIns="0" tIns="12700" rIns="0" bIns="0" rtlCol="0">
            <a:spAutoFit/>
          </a:bodyPr>
          <a:lstStyle/>
          <a:p>
            <a:pPr marL="241300">
              <a:lnSpc>
                <a:spcPct val="100000"/>
              </a:lnSpc>
              <a:spcBef>
                <a:spcPts val="100"/>
              </a:spcBef>
            </a:pPr>
            <a:r>
              <a:rPr lang="en-US" spc="-10" dirty="0"/>
              <a:t>  </a:t>
            </a:r>
            <a:br>
              <a:rPr lang="en-US" spc="-10" dirty="0"/>
            </a:br>
            <a:endParaRPr spc="-10" dirty="0"/>
          </a:p>
        </p:txBody>
      </p:sp>
      <p:pic>
        <p:nvPicPr>
          <p:cNvPr id="6" name="object 6">
            <a:extLst>
              <a:ext uri="{FF2B5EF4-FFF2-40B4-BE49-F238E27FC236}">
                <a16:creationId xmlns:a16="http://schemas.microsoft.com/office/drawing/2014/main" id="{22934D90-EC78-53E4-2B22-97A0837C9504}"/>
              </a:ext>
            </a:extLst>
          </p:cNvPr>
          <p:cNvPicPr/>
          <p:nvPr/>
        </p:nvPicPr>
        <p:blipFill>
          <a:blip r:embed="rId3" cstate="print"/>
          <a:stretch>
            <a:fillRect/>
          </a:stretch>
        </p:blipFill>
        <p:spPr>
          <a:xfrm>
            <a:off x="221129" y="329694"/>
            <a:ext cx="618567" cy="619109"/>
          </a:xfrm>
          <a:prstGeom prst="rect">
            <a:avLst/>
          </a:prstGeom>
        </p:spPr>
      </p:pic>
      <p:pic>
        <p:nvPicPr>
          <p:cNvPr id="7" name="object 7">
            <a:extLst>
              <a:ext uri="{FF2B5EF4-FFF2-40B4-BE49-F238E27FC236}">
                <a16:creationId xmlns:a16="http://schemas.microsoft.com/office/drawing/2014/main" id="{FDE19FD8-35E2-ECA4-01F4-CB3C50B8038F}"/>
              </a:ext>
            </a:extLst>
          </p:cNvPr>
          <p:cNvPicPr/>
          <p:nvPr/>
        </p:nvPicPr>
        <p:blipFill>
          <a:blip r:embed="rId4" cstate="print"/>
          <a:stretch>
            <a:fillRect/>
          </a:stretch>
        </p:blipFill>
        <p:spPr>
          <a:xfrm>
            <a:off x="7943088" y="256797"/>
            <a:ext cx="736104" cy="687899"/>
          </a:xfrm>
          <a:prstGeom prst="rect">
            <a:avLst/>
          </a:prstGeom>
        </p:spPr>
      </p:pic>
      <p:sp>
        <p:nvSpPr>
          <p:cNvPr id="10" name="Rectangle 1">
            <a:extLst>
              <a:ext uri="{FF2B5EF4-FFF2-40B4-BE49-F238E27FC236}">
                <a16:creationId xmlns:a16="http://schemas.microsoft.com/office/drawing/2014/main" id="{117738DE-2CBA-CB6D-151A-29E426CDE0D0}"/>
              </a:ext>
            </a:extLst>
          </p:cNvPr>
          <p:cNvSpPr>
            <a:spLocks noChangeArrowheads="1"/>
          </p:cNvSpPr>
          <p:nvPr/>
        </p:nvSpPr>
        <p:spPr bwMode="auto">
          <a:xfrm>
            <a:off x="132904" y="1616935"/>
            <a:ext cx="8878191"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Self-Service Kiosk Setup</a:t>
            </a:r>
            <a:endParaRPr kumimoji="0" lang="en-US" altLang="en-US" sz="18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physical kiosk machine will be developed and installed in government offices.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kiosk will serve as a one-stop self-service portal for entrepreneurs to apply for business licenses.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Registration</a:t>
            </a:r>
            <a:endParaRPr kumimoji="0" lang="en-US" altLang="en-US" sz="18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(entrepreneurs) can start by filling in their personal and business details on the kiosk interface.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user-friendly form will guide them through the registration process.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Document Upload</a:t>
            </a:r>
            <a:endParaRPr kumimoji="0" lang="en-US" altLang="en-US" sz="18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Based on the type of business license required, the system will display a list of necessary documents.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upload these documents directly through:</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USB drive</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 (via login)</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Built-in Document Scanner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scanning physical copies on the spot.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756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68ED3-EC73-57E4-5347-F2EC6A93608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B532979-8454-7CC0-9861-7CA1C18273E1}"/>
              </a:ext>
            </a:extLst>
          </p:cNvPr>
          <p:cNvSpPr/>
          <p:nvPr/>
        </p:nvSpPr>
        <p:spPr>
          <a:xfrm>
            <a:off x="0" y="1280160"/>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DD8046"/>
          </a:solidFill>
        </p:spPr>
        <p:txBody>
          <a:bodyPr wrap="square" lIns="0" tIns="0" rIns="0" bIns="0" rtlCol="0"/>
          <a:lstStyle/>
          <a:p>
            <a:endParaRPr/>
          </a:p>
        </p:txBody>
      </p:sp>
      <p:sp>
        <p:nvSpPr>
          <p:cNvPr id="3" name="object 3">
            <a:extLst>
              <a:ext uri="{FF2B5EF4-FFF2-40B4-BE49-F238E27FC236}">
                <a16:creationId xmlns:a16="http://schemas.microsoft.com/office/drawing/2014/main" id="{68EB292E-BFA4-8EE2-60AA-7B3963901F72}"/>
              </a:ext>
            </a:extLst>
          </p:cNvPr>
          <p:cNvSpPr/>
          <p:nvPr/>
        </p:nvSpPr>
        <p:spPr>
          <a:xfrm>
            <a:off x="590550" y="1280160"/>
            <a:ext cx="8553450" cy="228600"/>
          </a:xfrm>
          <a:custGeom>
            <a:avLst/>
            <a:gdLst/>
            <a:ahLst/>
            <a:cxnLst/>
            <a:rect l="l" t="t" r="r" b="b"/>
            <a:pathLst>
              <a:path w="8553450" h="228600">
                <a:moveTo>
                  <a:pt x="8553450" y="0"/>
                </a:moveTo>
                <a:lnTo>
                  <a:pt x="0" y="0"/>
                </a:lnTo>
                <a:lnTo>
                  <a:pt x="0" y="228600"/>
                </a:lnTo>
                <a:lnTo>
                  <a:pt x="8553450" y="228600"/>
                </a:lnTo>
                <a:lnTo>
                  <a:pt x="8553450" y="0"/>
                </a:lnTo>
                <a:close/>
              </a:path>
            </a:pathLst>
          </a:custGeom>
          <a:solidFill>
            <a:srgbClr val="93B6D2"/>
          </a:solidFill>
        </p:spPr>
        <p:txBody>
          <a:bodyPr wrap="square" lIns="0" tIns="0" rIns="0" bIns="0" rtlCol="0"/>
          <a:lstStyle/>
          <a:p>
            <a:endParaRPr/>
          </a:p>
        </p:txBody>
      </p:sp>
      <p:sp>
        <p:nvSpPr>
          <p:cNvPr id="4" name="object 4">
            <a:extLst>
              <a:ext uri="{FF2B5EF4-FFF2-40B4-BE49-F238E27FC236}">
                <a16:creationId xmlns:a16="http://schemas.microsoft.com/office/drawing/2014/main" id="{1F9C8283-3E1D-B7E3-FF3D-5CE17BB7F3AA}"/>
              </a:ext>
            </a:extLst>
          </p:cNvPr>
          <p:cNvSpPr txBox="1">
            <a:spLocks noGrp="1"/>
          </p:cNvSpPr>
          <p:nvPr>
            <p:ph type="title"/>
          </p:nvPr>
        </p:nvSpPr>
        <p:spPr>
          <a:xfrm>
            <a:off x="1933195" y="384286"/>
            <a:ext cx="6620255" cy="1120820"/>
          </a:xfrm>
          <a:prstGeom prst="rect">
            <a:avLst/>
          </a:prstGeom>
        </p:spPr>
        <p:txBody>
          <a:bodyPr vert="horz" wrap="square" lIns="0" tIns="12700" rIns="0" bIns="0" rtlCol="0">
            <a:spAutoFit/>
          </a:bodyPr>
          <a:lstStyle/>
          <a:p>
            <a:pPr marL="241300">
              <a:lnSpc>
                <a:spcPct val="100000"/>
              </a:lnSpc>
              <a:spcBef>
                <a:spcPts val="100"/>
              </a:spcBef>
            </a:pPr>
            <a:br>
              <a:rPr lang="en-US" spc="-10" dirty="0"/>
            </a:br>
            <a:endParaRPr spc="-10" dirty="0"/>
          </a:p>
        </p:txBody>
      </p:sp>
      <p:pic>
        <p:nvPicPr>
          <p:cNvPr id="6" name="object 6">
            <a:extLst>
              <a:ext uri="{FF2B5EF4-FFF2-40B4-BE49-F238E27FC236}">
                <a16:creationId xmlns:a16="http://schemas.microsoft.com/office/drawing/2014/main" id="{25DEFD8A-B940-B7B1-2129-7966F1CE9345}"/>
              </a:ext>
            </a:extLst>
          </p:cNvPr>
          <p:cNvPicPr/>
          <p:nvPr/>
        </p:nvPicPr>
        <p:blipFill>
          <a:blip r:embed="rId3" cstate="print"/>
          <a:stretch>
            <a:fillRect/>
          </a:stretch>
        </p:blipFill>
        <p:spPr>
          <a:xfrm>
            <a:off x="221129" y="329694"/>
            <a:ext cx="618567" cy="619109"/>
          </a:xfrm>
          <a:prstGeom prst="rect">
            <a:avLst/>
          </a:prstGeom>
        </p:spPr>
      </p:pic>
      <p:pic>
        <p:nvPicPr>
          <p:cNvPr id="7" name="object 7">
            <a:extLst>
              <a:ext uri="{FF2B5EF4-FFF2-40B4-BE49-F238E27FC236}">
                <a16:creationId xmlns:a16="http://schemas.microsoft.com/office/drawing/2014/main" id="{AA3148CC-D263-EA63-EC61-BB4C4D003717}"/>
              </a:ext>
            </a:extLst>
          </p:cNvPr>
          <p:cNvPicPr/>
          <p:nvPr/>
        </p:nvPicPr>
        <p:blipFill>
          <a:blip r:embed="rId4" cstate="print"/>
          <a:stretch>
            <a:fillRect/>
          </a:stretch>
        </p:blipFill>
        <p:spPr>
          <a:xfrm>
            <a:off x="7943088" y="256797"/>
            <a:ext cx="736104" cy="687899"/>
          </a:xfrm>
          <a:prstGeom prst="rect">
            <a:avLst/>
          </a:prstGeom>
        </p:spPr>
      </p:pic>
      <p:sp>
        <p:nvSpPr>
          <p:cNvPr id="10" name="Rectangle 1">
            <a:extLst>
              <a:ext uri="{FF2B5EF4-FFF2-40B4-BE49-F238E27FC236}">
                <a16:creationId xmlns:a16="http://schemas.microsoft.com/office/drawing/2014/main" id="{B9A4FCD6-123F-D137-BEF3-E91DEB35A8FE}"/>
              </a:ext>
            </a:extLst>
          </p:cNvPr>
          <p:cNvSpPr>
            <a:spLocks noChangeArrowheads="1"/>
          </p:cNvSpPr>
          <p:nvPr/>
        </p:nvSpPr>
        <p:spPr bwMode="auto">
          <a:xfrm>
            <a:off x="113409" y="4030890"/>
            <a:ext cx="88781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277BD8DF-BB8B-B6F9-CA65-8EE58880CB15}"/>
              </a:ext>
            </a:extLst>
          </p:cNvPr>
          <p:cNvSpPr txBox="1"/>
          <p:nvPr/>
        </p:nvSpPr>
        <p:spPr>
          <a:xfrm>
            <a:off x="125699" y="4996934"/>
            <a:ext cx="8878191" cy="369332"/>
          </a:xfrm>
          <a:prstGeom prst="rect">
            <a:avLst/>
          </a:prstGeom>
          <a:noFill/>
        </p:spPr>
        <p:txBody>
          <a:bodyPr wrap="square" rtlCol="0">
            <a:spAutoFit/>
          </a:bodyPr>
          <a:lstStyle/>
          <a:p>
            <a:r>
              <a:rPr lang="en-US" dirty="0"/>
              <a:t> </a:t>
            </a:r>
            <a:endParaRPr lang="en-IN" dirty="0"/>
          </a:p>
        </p:txBody>
      </p:sp>
      <p:sp>
        <p:nvSpPr>
          <p:cNvPr id="13" name="Rectangle 2">
            <a:extLst>
              <a:ext uri="{FF2B5EF4-FFF2-40B4-BE49-F238E27FC236}">
                <a16:creationId xmlns:a16="http://schemas.microsoft.com/office/drawing/2014/main" id="{57A6C1AC-3120-E0BF-4179-E1FA2283D45E}"/>
              </a:ext>
            </a:extLst>
          </p:cNvPr>
          <p:cNvSpPr>
            <a:spLocks noChangeArrowheads="1"/>
          </p:cNvSpPr>
          <p:nvPr/>
        </p:nvSpPr>
        <p:spPr bwMode="auto">
          <a:xfrm>
            <a:off x="261784" y="1567226"/>
            <a:ext cx="795602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Automatic Document Verification</a:t>
            </a:r>
            <a:endParaRPr kumimoji="0" lang="en-US" altLang="en-US" sz="18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kiosk will verify the uploaded or scanned documents using AI-based </a:t>
            </a:r>
          </a:p>
          <a:p>
            <a:pPr marR="0" lvl="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validation techniques.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will check for completeness, authenticity, and validity of documents.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Fingerprint Authentication</a:t>
            </a:r>
            <a:endParaRPr kumimoji="0" lang="en-US" altLang="en-US" sz="18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added security, the kiosk will include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built-in fingerprint sensor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must authenticate themselves using their fingerprint to proceed further.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License Approval &amp; Print</a:t>
            </a:r>
            <a:endParaRPr kumimoji="0" lang="en-US" altLang="en-US" sz="18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Once the documents are verified and the application is approved:</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approval letter/business license will be automatically generated.</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directly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their approved license from the kiosk.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646EA099-0CAE-0091-8C1B-EB82E0BF1999}"/>
              </a:ext>
            </a:extLst>
          </p:cNvPr>
          <p:cNvSpPr txBox="1"/>
          <p:nvPr/>
        </p:nvSpPr>
        <p:spPr>
          <a:xfrm>
            <a:off x="113409" y="1676400"/>
            <a:ext cx="8878191" cy="369332"/>
          </a:xfrm>
          <a:prstGeom prst="rect">
            <a:avLst/>
          </a:prstGeom>
          <a:noFill/>
        </p:spPr>
        <p:txBody>
          <a:bodyPr wrap="square" rtlCol="0">
            <a:spAutoFit/>
          </a:bodyPr>
          <a:lstStyle/>
          <a:p>
            <a:r>
              <a:rPr lang="en-US" dirty="0"/>
              <a:t> </a:t>
            </a:r>
            <a:endParaRPr lang="en-IN" dirty="0"/>
          </a:p>
        </p:txBody>
      </p:sp>
    </p:spTree>
    <p:extLst>
      <p:ext uri="{BB962C8B-B14F-4D97-AF65-F5344CB8AC3E}">
        <p14:creationId xmlns:p14="http://schemas.microsoft.com/office/powerpoint/2010/main" val="1048603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57109-49E4-1BB6-3A17-43B31628B05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897A518-89A8-A884-75B8-776EB38BA954}"/>
              </a:ext>
            </a:extLst>
          </p:cNvPr>
          <p:cNvSpPr/>
          <p:nvPr/>
        </p:nvSpPr>
        <p:spPr>
          <a:xfrm>
            <a:off x="-5446" y="1122329"/>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DD8046"/>
          </a:solidFill>
        </p:spPr>
        <p:txBody>
          <a:bodyPr wrap="square" lIns="0" tIns="0" rIns="0" bIns="0" rtlCol="0"/>
          <a:lstStyle/>
          <a:p>
            <a:endParaRPr/>
          </a:p>
        </p:txBody>
      </p:sp>
      <p:sp>
        <p:nvSpPr>
          <p:cNvPr id="3" name="object 3">
            <a:extLst>
              <a:ext uri="{FF2B5EF4-FFF2-40B4-BE49-F238E27FC236}">
                <a16:creationId xmlns:a16="http://schemas.microsoft.com/office/drawing/2014/main" id="{1457A67B-26D8-BC36-F909-59E9E47EBCF9}"/>
              </a:ext>
            </a:extLst>
          </p:cNvPr>
          <p:cNvSpPr/>
          <p:nvPr/>
        </p:nvSpPr>
        <p:spPr>
          <a:xfrm>
            <a:off x="590550" y="1131447"/>
            <a:ext cx="8553450" cy="228600"/>
          </a:xfrm>
          <a:custGeom>
            <a:avLst/>
            <a:gdLst/>
            <a:ahLst/>
            <a:cxnLst/>
            <a:rect l="l" t="t" r="r" b="b"/>
            <a:pathLst>
              <a:path w="8553450" h="228600">
                <a:moveTo>
                  <a:pt x="8553450" y="0"/>
                </a:moveTo>
                <a:lnTo>
                  <a:pt x="0" y="0"/>
                </a:lnTo>
                <a:lnTo>
                  <a:pt x="0" y="228600"/>
                </a:lnTo>
                <a:lnTo>
                  <a:pt x="8553450" y="228600"/>
                </a:lnTo>
                <a:lnTo>
                  <a:pt x="8553450" y="0"/>
                </a:lnTo>
                <a:close/>
              </a:path>
            </a:pathLst>
          </a:custGeom>
          <a:solidFill>
            <a:srgbClr val="93B6D2"/>
          </a:solidFill>
        </p:spPr>
        <p:txBody>
          <a:bodyPr wrap="square" lIns="0" tIns="0" rIns="0" bIns="0" rtlCol="0"/>
          <a:lstStyle/>
          <a:p>
            <a:endParaRPr/>
          </a:p>
        </p:txBody>
      </p:sp>
      <p:sp>
        <p:nvSpPr>
          <p:cNvPr id="4" name="object 4">
            <a:extLst>
              <a:ext uri="{FF2B5EF4-FFF2-40B4-BE49-F238E27FC236}">
                <a16:creationId xmlns:a16="http://schemas.microsoft.com/office/drawing/2014/main" id="{15129EB1-5973-0CD0-C8A7-182A8DE8C12F}"/>
              </a:ext>
            </a:extLst>
          </p:cNvPr>
          <p:cNvSpPr txBox="1">
            <a:spLocks noGrp="1"/>
          </p:cNvSpPr>
          <p:nvPr>
            <p:ph type="title"/>
          </p:nvPr>
        </p:nvSpPr>
        <p:spPr>
          <a:xfrm>
            <a:off x="1933195" y="384286"/>
            <a:ext cx="6620255" cy="1120820"/>
          </a:xfrm>
          <a:prstGeom prst="rect">
            <a:avLst/>
          </a:prstGeom>
        </p:spPr>
        <p:txBody>
          <a:bodyPr vert="horz" wrap="square" lIns="0" tIns="12700" rIns="0" bIns="0" rtlCol="0">
            <a:spAutoFit/>
          </a:bodyPr>
          <a:lstStyle/>
          <a:p>
            <a:pPr marL="241300">
              <a:lnSpc>
                <a:spcPct val="100000"/>
              </a:lnSpc>
              <a:spcBef>
                <a:spcPts val="100"/>
              </a:spcBef>
            </a:pPr>
            <a:r>
              <a:rPr lang="en-US" spc="-10" dirty="0"/>
              <a:t>    </a:t>
            </a:r>
            <a:br>
              <a:rPr lang="en-US" spc="-10" dirty="0"/>
            </a:br>
            <a:endParaRPr spc="-10" dirty="0"/>
          </a:p>
        </p:txBody>
      </p:sp>
      <p:pic>
        <p:nvPicPr>
          <p:cNvPr id="6" name="object 6">
            <a:extLst>
              <a:ext uri="{FF2B5EF4-FFF2-40B4-BE49-F238E27FC236}">
                <a16:creationId xmlns:a16="http://schemas.microsoft.com/office/drawing/2014/main" id="{946B32B0-0E8D-469B-A948-D5594901CD14}"/>
              </a:ext>
            </a:extLst>
          </p:cNvPr>
          <p:cNvPicPr/>
          <p:nvPr/>
        </p:nvPicPr>
        <p:blipFill>
          <a:blip r:embed="rId3" cstate="print"/>
          <a:stretch>
            <a:fillRect/>
          </a:stretch>
        </p:blipFill>
        <p:spPr>
          <a:xfrm>
            <a:off x="221129" y="329694"/>
            <a:ext cx="618567" cy="619109"/>
          </a:xfrm>
          <a:prstGeom prst="rect">
            <a:avLst/>
          </a:prstGeom>
        </p:spPr>
      </p:pic>
      <p:pic>
        <p:nvPicPr>
          <p:cNvPr id="7" name="object 7">
            <a:extLst>
              <a:ext uri="{FF2B5EF4-FFF2-40B4-BE49-F238E27FC236}">
                <a16:creationId xmlns:a16="http://schemas.microsoft.com/office/drawing/2014/main" id="{1CA209F3-1737-E734-5DB4-CD1E04246354}"/>
              </a:ext>
            </a:extLst>
          </p:cNvPr>
          <p:cNvPicPr/>
          <p:nvPr/>
        </p:nvPicPr>
        <p:blipFill>
          <a:blip r:embed="rId4" cstate="print"/>
          <a:stretch>
            <a:fillRect/>
          </a:stretch>
        </p:blipFill>
        <p:spPr>
          <a:xfrm>
            <a:off x="7943088" y="256797"/>
            <a:ext cx="736104" cy="687899"/>
          </a:xfrm>
          <a:prstGeom prst="rect">
            <a:avLst/>
          </a:prstGeom>
        </p:spPr>
      </p:pic>
      <p:sp>
        <p:nvSpPr>
          <p:cNvPr id="10" name="Rectangle 1">
            <a:extLst>
              <a:ext uri="{FF2B5EF4-FFF2-40B4-BE49-F238E27FC236}">
                <a16:creationId xmlns:a16="http://schemas.microsoft.com/office/drawing/2014/main" id="{078F4121-A01E-4A27-7D6E-D40C078F82BE}"/>
              </a:ext>
            </a:extLst>
          </p:cNvPr>
          <p:cNvSpPr>
            <a:spLocks noChangeArrowheads="1"/>
          </p:cNvSpPr>
          <p:nvPr/>
        </p:nvSpPr>
        <p:spPr bwMode="auto">
          <a:xfrm>
            <a:off x="113409" y="4030890"/>
            <a:ext cx="88781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F3A6A7F8-81AC-4E50-1E7D-2C5E6E80EEF5}"/>
              </a:ext>
            </a:extLst>
          </p:cNvPr>
          <p:cNvSpPr>
            <a:spLocks noChangeArrowheads="1"/>
          </p:cNvSpPr>
          <p:nvPr/>
        </p:nvSpPr>
        <p:spPr bwMode="auto">
          <a:xfrm>
            <a:off x="527954" y="1907231"/>
            <a:ext cx="798808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Rejection Handling</a:t>
            </a:r>
            <a:endParaRPr kumimoji="0" lang="en-US" altLang="en-US"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the application is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rejected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kiosk will:</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 the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reason for rejection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clearly on the screen.</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Optionally, suggest steps or documents required to resolve the issue.</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Notification System (Optional Enhancement)</a:t>
            </a:r>
            <a:endParaRPr kumimoji="0" lang="en-US" altLang="en-US"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opt-in to receive updates via:</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SMS</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Email</a:t>
            </a:r>
          </a:p>
          <a:p>
            <a:pPr marL="457200" marR="0" lvl="1"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US" altLang="en-US" b="1" u="sng" dirty="0">
                <a:solidFill>
                  <a:schemeClr val="tx1"/>
                </a:solidFill>
                <a:latin typeface="Times New Roman" panose="02020603050405020304" pitchFamily="18" charset="0"/>
                <a:cs typeface="Times New Roman" panose="02020603050405020304" pitchFamily="18" charset="0"/>
              </a:rPr>
              <a:t>Future scalability </a:t>
            </a:r>
            <a:endParaRPr kumimoji="0" lang="en-US" altLang="en-US"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kiosks can be deployed across multiple government locations.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be expanded to support other services like renewal, feedback submission, or </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helpdesk chat.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6761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0AAB9-5D8D-0321-2D9F-2CEA6E00C7F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E394BDC-1A7C-99BE-4EB6-0599F9C07EA1}"/>
              </a:ext>
            </a:extLst>
          </p:cNvPr>
          <p:cNvSpPr/>
          <p:nvPr/>
        </p:nvSpPr>
        <p:spPr>
          <a:xfrm>
            <a:off x="0" y="1280160"/>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DD8046"/>
          </a:solidFill>
        </p:spPr>
        <p:txBody>
          <a:bodyPr wrap="square" lIns="0" tIns="0" rIns="0" bIns="0" rtlCol="0"/>
          <a:lstStyle/>
          <a:p>
            <a:endParaRPr/>
          </a:p>
        </p:txBody>
      </p:sp>
      <p:sp>
        <p:nvSpPr>
          <p:cNvPr id="3" name="object 3">
            <a:extLst>
              <a:ext uri="{FF2B5EF4-FFF2-40B4-BE49-F238E27FC236}">
                <a16:creationId xmlns:a16="http://schemas.microsoft.com/office/drawing/2014/main" id="{EAAFF4CC-88D7-C7E4-7F4C-09079E224416}"/>
              </a:ext>
            </a:extLst>
          </p:cNvPr>
          <p:cNvSpPr/>
          <p:nvPr/>
        </p:nvSpPr>
        <p:spPr>
          <a:xfrm>
            <a:off x="590550" y="1280160"/>
            <a:ext cx="8553450" cy="228600"/>
          </a:xfrm>
          <a:custGeom>
            <a:avLst/>
            <a:gdLst/>
            <a:ahLst/>
            <a:cxnLst/>
            <a:rect l="l" t="t" r="r" b="b"/>
            <a:pathLst>
              <a:path w="8553450" h="228600">
                <a:moveTo>
                  <a:pt x="8553450" y="0"/>
                </a:moveTo>
                <a:lnTo>
                  <a:pt x="0" y="0"/>
                </a:lnTo>
                <a:lnTo>
                  <a:pt x="0" y="228600"/>
                </a:lnTo>
                <a:lnTo>
                  <a:pt x="8553450" y="228600"/>
                </a:lnTo>
                <a:lnTo>
                  <a:pt x="8553450" y="0"/>
                </a:lnTo>
                <a:close/>
              </a:path>
            </a:pathLst>
          </a:custGeom>
          <a:solidFill>
            <a:srgbClr val="93B6D2"/>
          </a:solidFill>
        </p:spPr>
        <p:txBody>
          <a:bodyPr wrap="square" lIns="0" tIns="0" rIns="0" bIns="0" rtlCol="0"/>
          <a:lstStyle/>
          <a:p>
            <a:endParaRPr/>
          </a:p>
        </p:txBody>
      </p:sp>
      <p:sp>
        <p:nvSpPr>
          <p:cNvPr id="4" name="object 4">
            <a:extLst>
              <a:ext uri="{FF2B5EF4-FFF2-40B4-BE49-F238E27FC236}">
                <a16:creationId xmlns:a16="http://schemas.microsoft.com/office/drawing/2014/main" id="{22F8DFF9-4713-5050-A7FE-D9EBFCB22D9B}"/>
              </a:ext>
            </a:extLst>
          </p:cNvPr>
          <p:cNvSpPr txBox="1">
            <a:spLocks noGrp="1"/>
          </p:cNvSpPr>
          <p:nvPr>
            <p:ph type="title"/>
          </p:nvPr>
        </p:nvSpPr>
        <p:spPr>
          <a:xfrm>
            <a:off x="1933195" y="384286"/>
            <a:ext cx="6620255" cy="1120820"/>
          </a:xfrm>
          <a:prstGeom prst="rect">
            <a:avLst/>
          </a:prstGeom>
        </p:spPr>
        <p:txBody>
          <a:bodyPr vert="horz" wrap="square" lIns="0" tIns="12700" rIns="0" bIns="0" rtlCol="0">
            <a:spAutoFit/>
          </a:bodyPr>
          <a:lstStyle/>
          <a:p>
            <a:pPr marL="241300">
              <a:lnSpc>
                <a:spcPct val="100000"/>
              </a:lnSpc>
              <a:spcBef>
                <a:spcPts val="100"/>
              </a:spcBef>
            </a:pPr>
            <a:r>
              <a:rPr lang="en-US" spc="-10" dirty="0"/>
              <a:t>    DEPARTMENTS</a:t>
            </a:r>
            <a:br>
              <a:rPr lang="en-US" spc="-10" dirty="0"/>
            </a:br>
            <a:endParaRPr spc="-10" dirty="0"/>
          </a:p>
        </p:txBody>
      </p:sp>
      <p:pic>
        <p:nvPicPr>
          <p:cNvPr id="6" name="object 6">
            <a:extLst>
              <a:ext uri="{FF2B5EF4-FFF2-40B4-BE49-F238E27FC236}">
                <a16:creationId xmlns:a16="http://schemas.microsoft.com/office/drawing/2014/main" id="{ADE6F741-46FD-C6A3-6782-CD5DBB9F5BAF}"/>
              </a:ext>
            </a:extLst>
          </p:cNvPr>
          <p:cNvPicPr/>
          <p:nvPr/>
        </p:nvPicPr>
        <p:blipFill>
          <a:blip r:embed="rId3" cstate="print"/>
          <a:stretch>
            <a:fillRect/>
          </a:stretch>
        </p:blipFill>
        <p:spPr>
          <a:xfrm>
            <a:off x="221129" y="329694"/>
            <a:ext cx="618567" cy="619109"/>
          </a:xfrm>
          <a:prstGeom prst="rect">
            <a:avLst/>
          </a:prstGeom>
        </p:spPr>
      </p:pic>
      <p:pic>
        <p:nvPicPr>
          <p:cNvPr id="7" name="object 7">
            <a:extLst>
              <a:ext uri="{FF2B5EF4-FFF2-40B4-BE49-F238E27FC236}">
                <a16:creationId xmlns:a16="http://schemas.microsoft.com/office/drawing/2014/main" id="{47EB3F5E-DBED-F9EB-666A-42B8C6BFE34D}"/>
              </a:ext>
            </a:extLst>
          </p:cNvPr>
          <p:cNvPicPr/>
          <p:nvPr/>
        </p:nvPicPr>
        <p:blipFill>
          <a:blip r:embed="rId4" cstate="print"/>
          <a:stretch>
            <a:fillRect/>
          </a:stretch>
        </p:blipFill>
        <p:spPr>
          <a:xfrm>
            <a:off x="7943088" y="256797"/>
            <a:ext cx="736104" cy="687899"/>
          </a:xfrm>
          <a:prstGeom prst="rect">
            <a:avLst/>
          </a:prstGeom>
        </p:spPr>
      </p:pic>
      <p:sp>
        <p:nvSpPr>
          <p:cNvPr id="5" name="TextBox 4">
            <a:extLst>
              <a:ext uri="{FF2B5EF4-FFF2-40B4-BE49-F238E27FC236}">
                <a16:creationId xmlns:a16="http://schemas.microsoft.com/office/drawing/2014/main" id="{7E9DD6BE-4220-1EAA-6514-85DA0DEE012F}"/>
              </a:ext>
            </a:extLst>
          </p:cNvPr>
          <p:cNvSpPr txBox="1"/>
          <p:nvPr/>
        </p:nvSpPr>
        <p:spPr>
          <a:xfrm>
            <a:off x="457200" y="1981200"/>
            <a:ext cx="6627904"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Protection &amp; Privacy Regulatory Authorities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Corporate Affairs Department</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Technology &amp; Innovation Regulatory Authorities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Environmental Protection Department</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Energy Regulatory Commission</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Taxation Department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Quality and Environmental Management Standards Organization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t>
            </a:r>
            <a:r>
              <a:rPr lang="en-IN" dirty="0" err="1">
                <a:latin typeface="Times New Roman" panose="02020603050405020304" pitchFamily="18" charset="0"/>
                <a:cs typeface="Times New Roman" panose="02020603050405020304" pitchFamily="18" charset="0"/>
              </a:rPr>
              <a:t>ealth</a:t>
            </a:r>
            <a:r>
              <a:rPr lang="en-IN" dirty="0">
                <a:latin typeface="Times New Roman" panose="02020603050405020304" pitchFamily="18" charset="0"/>
                <a:cs typeface="Times New Roman" panose="02020603050405020304" pitchFamily="18" charset="0"/>
              </a:rPr>
              <a:t> &amp; Medical Regulatory Department</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529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D4684-9BE6-B422-B98E-7BBD959B815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07349CC-BEA7-2A56-F236-C248BB7A5698}"/>
              </a:ext>
            </a:extLst>
          </p:cNvPr>
          <p:cNvSpPr/>
          <p:nvPr/>
        </p:nvSpPr>
        <p:spPr>
          <a:xfrm>
            <a:off x="0" y="1280160"/>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DD8046"/>
          </a:solidFill>
        </p:spPr>
        <p:txBody>
          <a:bodyPr wrap="square" lIns="0" tIns="0" rIns="0" bIns="0" rtlCol="0"/>
          <a:lstStyle/>
          <a:p>
            <a:endParaRPr/>
          </a:p>
        </p:txBody>
      </p:sp>
      <p:sp>
        <p:nvSpPr>
          <p:cNvPr id="3" name="object 3">
            <a:extLst>
              <a:ext uri="{FF2B5EF4-FFF2-40B4-BE49-F238E27FC236}">
                <a16:creationId xmlns:a16="http://schemas.microsoft.com/office/drawing/2014/main" id="{33F198C8-4336-2FA0-889E-2AED9356CB64}"/>
              </a:ext>
            </a:extLst>
          </p:cNvPr>
          <p:cNvSpPr/>
          <p:nvPr/>
        </p:nvSpPr>
        <p:spPr>
          <a:xfrm>
            <a:off x="590550" y="1280160"/>
            <a:ext cx="8553450" cy="228600"/>
          </a:xfrm>
          <a:custGeom>
            <a:avLst/>
            <a:gdLst/>
            <a:ahLst/>
            <a:cxnLst/>
            <a:rect l="l" t="t" r="r" b="b"/>
            <a:pathLst>
              <a:path w="8553450" h="228600">
                <a:moveTo>
                  <a:pt x="8553450" y="0"/>
                </a:moveTo>
                <a:lnTo>
                  <a:pt x="0" y="0"/>
                </a:lnTo>
                <a:lnTo>
                  <a:pt x="0" y="228600"/>
                </a:lnTo>
                <a:lnTo>
                  <a:pt x="8553450" y="228600"/>
                </a:lnTo>
                <a:lnTo>
                  <a:pt x="8553450" y="0"/>
                </a:lnTo>
                <a:close/>
              </a:path>
            </a:pathLst>
          </a:custGeom>
          <a:solidFill>
            <a:srgbClr val="93B6D2"/>
          </a:solidFill>
        </p:spPr>
        <p:txBody>
          <a:bodyPr wrap="square" lIns="0" tIns="0" rIns="0" bIns="0" rtlCol="0"/>
          <a:lstStyle/>
          <a:p>
            <a:endParaRPr/>
          </a:p>
        </p:txBody>
      </p:sp>
      <p:sp>
        <p:nvSpPr>
          <p:cNvPr id="4" name="object 4">
            <a:extLst>
              <a:ext uri="{FF2B5EF4-FFF2-40B4-BE49-F238E27FC236}">
                <a16:creationId xmlns:a16="http://schemas.microsoft.com/office/drawing/2014/main" id="{6F1728DD-784A-D2F3-5916-87C10D5210A8}"/>
              </a:ext>
            </a:extLst>
          </p:cNvPr>
          <p:cNvSpPr txBox="1">
            <a:spLocks noGrp="1"/>
          </p:cNvSpPr>
          <p:nvPr>
            <p:ph type="title"/>
          </p:nvPr>
        </p:nvSpPr>
        <p:spPr>
          <a:xfrm>
            <a:off x="802826" y="398338"/>
            <a:ext cx="8120046" cy="566822"/>
          </a:xfrm>
          <a:prstGeom prst="rect">
            <a:avLst/>
          </a:prstGeom>
        </p:spPr>
        <p:txBody>
          <a:bodyPr vert="horz" wrap="square" lIns="0" tIns="12700" rIns="0" bIns="0" rtlCol="0">
            <a:spAutoFit/>
          </a:bodyPr>
          <a:lstStyle/>
          <a:p>
            <a:pPr marL="241300">
              <a:lnSpc>
                <a:spcPct val="100000"/>
              </a:lnSpc>
              <a:spcBef>
                <a:spcPts val="100"/>
              </a:spcBef>
            </a:pPr>
            <a:r>
              <a:rPr lang="en-US" spc="-10" dirty="0"/>
              <a:t>STARTUP AND DEPARTMENTS</a:t>
            </a:r>
            <a:endParaRPr spc="-10" dirty="0"/>
          </a:p>
        </p:txBody>
      </p:sp>
      <p:pic>
        <p:nvPicPr>
          <p:cNvPr id="6" name="object 6">
            <a:extLst>
              <a:ext uri="{FF2B5EF4-FFF2-40B4-BE49-F238E27FC236}">
                <a16:creationId xmlns:a16="http://schemas.microsoft.com/office/drawing/2014/main" id="{D2483BCE-2CDD-D547-6219-646DA32BD455}"/>
              </a:ext>
            </a:extLst>
          </p:cNvPr>
          <p:cNvPicPr/>
          <p:nvPr/>
        </p:nvPicPr>
        <p:blipFill>
          <a:blip r:embed="rId3" cstate="print"/>
          <a:stretch>
            <a:fillRect/>
          </a:stretch>
        </p:blipFill>
        <p:spPr>
          <a:xfrm>
            <a:off x="221129" y="329694"/>
            <a:ext cx="618567" cy="619109"/>
          </a:xfrm>
          <a:prstGeom prst="rect">
            <a:avLst/>
          </a:prstGeom>
        </p:spPr>
      </p:pic>
      <p:pic>
        <p:nvPicPr>
          <p:cNvPr id="7" name="object 7">
            <a:extLst>
              <a:ext uri="{FF2B5EF4-FFF2-40B4-BE49-F238E27FC236}">
                <a16:creationId xmlns:a16="http://schemas.microsoft.com/office/drawing/2014/main" id="{911C27AB-DDED-6BA3-141C-3BFBD854D374}"/>
              </a:ext>
            </a:extLst>
          </p:cNvPr>
          <p:cNvPicPr/>
          <p:nvPr/>
        </p:nvPicPr>
        <p:blipFill>
          <a:blip r:embed="rId4" cstate="print"/>
          <a:stretch>
            <a:fillRect/>
          </a:stretch>
        </p:blipFill>
        <p:spPr>
          <a:xfrm>
            <a:off x="7943088" y="256797"/>
            <a:ext cx="736104" cy="687899"/>
          </a:xfrm>
          <a:prstGeom prst="rect">
            <a:avLst/>
          </a:prstGeom>
        </p:spPr>
      </p:pic>
      <p:sp>
        <p:nvSpPr>
          <p:cNvPr id="9" name="Rectangle 1">
            <a:extLst>
              <a:ext uri="{FF2B5EF4-FFF2-40B4-BE49-F238E27FC236}">
                <a16:creationId xmlns:a16="http://schemas.microsoft.com/office/drawing/2014/main" id="{E9D739EA-8476-CEA3-1064-40C6DF322351}"/>
              </a:ext>
            </a:extLst>
          </p:cNvPr>
          <p:cNvSpPr>
            <a:spLocks noChangeArrowheads="1"/>
          </p:cNvSpPr>
          <p:nvPr/>
        </p:nvSpPr>
        <p:spPr bwMode="auto">
          <a:xfrm rot="10800000" flipV="1">
            <a:off x="381000" y="2057400"/>
            <a:ext cx="867919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E-commerce</a:t>
            </a:r>
            <a:r>
              <a:rPr lang="en-US" altLang="en-US" dirty="0">
                <a:solidFill>
                  <a:schemeClr val="tx1"/>
                </a:solidFill>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Home &amp; Service-Based Businesses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Renewable Energy &amp; Sustainability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Health &amp; AI-Based Businesses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Times New Roman" panose="02020603050405020304" pitchFamily="18" charset="0"/>
                <a:cs typeface="Times New Roman" panose="02020603050405020304" pitchFamily="18" charset="0"/>
              </a:rPr>
              <a:t>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Transportation &amp; Mobility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Times New Roman" panose="02020603050405020304" pitchFamily="18" charset="0"/>
                <a:cs typeface="Times New Roman" panose="02020603050405020304" pitchFamily="18" charset="0"/>
              </a:rPr>
              <a:t>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Automobile &amp; Maintenance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Times New Roman" panose="02020603050405020304" pitchFamily="18" charset="0"/>
                <a:cs typeface="Times New Roman" panose="02020603050405020304" pitchFamily="18" charset="0"/>
              </a:rPr>
              <a:t>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Technology &amp; Automation</a:t>
            </a:r>
          </a:p>
        </p:txBody>
      </p:sp>
    </p:spTree>
    <p:extLst>
      <p:ext uri="{BB962C8B-B14F-4D97-AF65-F5344CB8AC3E}">
        <p14:creationId xmlns:p14="http://schemas.microsoft.com/office/powerpoint/2010/main" val="775841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3168" y="386614"/>
            <a:ext cx="6620255" cy="505267"/>
          </a:xfrm>
          <a:prstGeom prst="rect">
            <a:avLst/>
          </a:prstGeom>
        </p:spPr>
        <p:txBody>
          <a:bodyPr vert="horz" wrap="square" lIns="0" tIns="12700" rIns="0" bIns="0" rtlCol="0">
            <a:spAutoFit/>
          </a:bodyPr>
          <a:lstStyle/>
          <a:p>
            <a:pPr marL="12700" algn="ctr">
              <a:lnSpc>
                <a:spcPct val="100000"/>
              </a:lnSpc>
              <a:spcBef>
                <a:spcPts val="100"/>
              </a:spcBef>
            </a:pPr>
            <a:r>
              <a:rPr sz="3200" spc="-35" dirty="0"/>
              <a:t>HARDWARE</a:t>
            </a:r>
            <a:r>
              <a:rPr lang="en-IN" sz="3200" spc="-35" dirty="0"/>
              <a:t> REQUIREMENTS</a:t>
            </a:r>
            <a:endParaRPr sz="3200" spc="-10" dirty="0"/>
          </a:p>
        </p:txBody>
      </p:sp>
      <p:sp>
        <p:nvSpPr>
          <p:cNvPr id="3" name="object 3"/>
          <p:cNvSpPr txBox="1"/>
          <p:nvPr/>
        </p:nvSpPr>
        <p:spPr>
          <a:xfrm>
            <a:off x="530412" y="1905000"/>
            <a:ext cx="7007860" cy="8009693"/>
          </a:xfrm>
          <a:prstGeom prst="rect">
            <a:avLst/>
          </a:prstGeom>
        </p:spPr>
        <p:txBody>
          <a:bodyPr vert="horz" wrap="square" lIns="0" tIns="12700" rIns="0" bIns="0" rtlCol="0">
            <a:spAutoFit/>
          </a:bodyPr>
          <a:lstStyle/>
          <a:p>
            <a:pPr marL="285750" indent="-285750">
              <a:lnSpc>
                <a:spcPct val="107000"/>
              </a:lnSpc>
              <a:spcAft>
                <a:spcPts val="800"/>
              </a:spcAft>
              <a:buFont typeface="Arial" panose="020B0604020202020204" pitchFamily="34" charset="0"/>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Fingerprint Sensor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USB Biometric Scanner</a:t>
            </a: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QR Code Generation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Python QR Code Library.</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Processor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Intel Core i5 or higher</a:t>
            </a:r>
          </a:p>
          <a:p>
            <a:pPr marL="285750" indent="-285750">
              <a:lnSpc>
                <a:spcPct val="107000"/>
              </a:lnSpc>
              <a:spcAft>
                <a:spcPts val="800"/>
              </a:spcAft>
              <a:buFont typeface="Arial" panose="020B0604020202020204" pitchFamily="34" charset="0"/>
              <a:buChar char="•"/>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RAM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Minimum 8GB.</a:t>
            </a:r>
          </a:p>
          <a:p>
            <a:pPr marL="285750" indent="-285750">
              <a:lnSpc>
                <a:spcPct val="107000"/>
              </a:lnSpc>
              <a:spcAft>
                <a:spcPts val="800"/>
              </a:spcAft>
              <a:buFont typeface="Arial" panose="020B0604020202020204" pitchFamily="34" charset="0"/>
              <a:buChar char="•"/>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Storage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256GB SSD or more.</a:t>
            </a:r>
          </a:p>
          <a:p>
            <a:pPr>
              <a:lnSpc>
                <a:spcPct val="107000"/>
              </a:lnSpc>
              <a:spcAft>
                <a:spcPts val="800"/>
              </a:spcAft>
            </a:pP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15000"/>
              </a:lnSpc>
              <a:spcAft>
                <a:spcPts val="1000"/>
              </a:spcAft>
              <a:buFont typeface="Arial" panose="020B0604020202020204" pitchFamily="34" charset="0"/>
              <a:buChar char="•"/>
              <a:tabLst>
                <a:tab pos="269875" algn="l"/>
              </a:tabLst>
            </a:pPr>
            <a:endParaRPr lang="en-US" altLang="en-US" sz="2000" dirty="0">
              <a:solidFill>
                <a:schemeClr val="tx1">
                  <a:lumMod val="95000"/>
                  <a:lumOff val="5000"/>
                </a:schemeClr>
              </a:solidFill>
              <a:latin typeface="Times New Roman" panose="02020603050405020304" charset="0"/>
              <a:cs typeface="Times New Roman" panose="02020603050405020304" charset="0"/>
              <a:sym typeface="+mn-ea"/>
            </a:endParaRPr>
          </a:p>
        </p:txBody>
      </p:sp>
      <p:pic>
        <p:nvPicPr>
          <p:cNvPr id="4" name="object 4"/>
          <p:cNvPicPr/>
          <p:nvPr/>
        </p:nvPicPr>
        <p:blipFill>
          <a:blip r:embed="rId2" cstate="print"/>
          <a:stretch>
            <a:fillRect/>
          </a:stretch>
        </p:blipFill>
        <p:spPr>
          <a:xfrm>
            <a:off x="221129" y="329694"/>
            <a:ext cx="618567" cy="619109"/>
          </a:xfrm>
          <a:prstGeom prst="rect">
            <a:avLst/>
          </a:prstGeom>
        </p:spPr>
      </p:pic>
      <p:pic>
        <p:nvPicPr>
          <p:cNvPr id="5" name="object 5"/>
          <p:cNvPicPr/>
          <p:nvPr/>
        </p:nvPicPr>
        <p:blipFill>
          <a:blip r:embed="rId3" cstate="print"/>
          <a:stretch>
            <a:fillRect/>
          </a:stretch>
        </p:blipFill>
        <p:spPr>
          <a:xfrm>
            <a:off x="7943088" y="256797"/>
            <a:ext cx="736104" cy="68789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8900">
              <a:lnSpc>
                <a:spcPct val="100000"/>
              </a:lnSpc>
              <a:spcBef>
                <a:spcPts val="100"/>
              </a:spcBef>
            </a:pPr>
            <a:r>
              <a:rPr spc="-30" dirty="0"/>
              <a:t>SOFTWARE</a:t>
            </a:r>
            <a:r>
              <a:rPr spc="-175" dirty="0"/>
              <a:t> </a:t>
            </a:r>
            <a:r>
              <a:rPr spc="-10" dirty="0"/>
              <a:t>REQUIREMENTS</a:t>
            </a:r>
          </a:p>
        </p:txBody>
      </p:sp>
      <p:pic>
        <p:nvPicPr>
          <p:cNvPr id="4" name="object 4"/>
          <p:cNvPicPr/>
          <p:nvPr/>
        </p:nvPicPr>
        <p:blipFill>
          <a:blip r:embed="rId2" cstate="print"/>
          <a:stretch>
            <a:fillRect/>
          </a:stretch>
        </p:blipFill>
        <p:spPr>
          <a:xfrm>
            <a:off x="221129" y="329694"/>
            <a:ext cx="618567" cy="619109"/>
          </a:xfrm>
          <a:prstGeom prst="rect">
            <a:avLst/>
          </a:prstGeom>
        </p:spPr>
      </p:pic>
      <p:pic>
        <p:nvPicPr>
          <p:cNvPr id="5" name="object 5"/>
          <p:cNvPicPr/>
          <p:nvPr/>
        </p:nvPicPr>
        <p:blipFill>
          <a:blip r:embed="rId3" cstate="print"/>
          <a:stretch>
            <a:fillRect/>
          </a:stretch>
        </p:blipFill>
        <p:spPr>
          <a:xfrm>
            <a:off x="7943088" y="256797"/>
            <a:ext cx="736104" cy="687899"/>
          </a:xfrm>
          <a:prstGeom prst="rect">
            <a:avLst/>
          </a:prstGeom>
        </p:spPr>
      </p:pic>
      <p:sp>
        <p:nvSpPr>
          <p:cNvPr id="6" name="TextBox 5">
            <a:extLst>
              <a:ext uri="{FF2B5EF4-FFF2-40B4-BE49-F238E27FC236}">
                <a16:creationId xmlns:a16="http://schemas.microsoft.com/office/drawing/2014/main" id="{D843D62D-3ADB-CBFE-F260-A360BB34BC2F}"/>
              </a:ext>
            </a:extLst>
          </p:cNvPr>
          <p:cNvSpPr txBox="1"/>
          <p:nvPr/>
        </p:nvSpPr>
        <p:spPr>
          <a:xfrm>
            <a:off x="685800" y="1981200"/>
            <a:ext cx="7010400" cy="3693319"/>
          </a:xfrm>
          <a:prstGeom prst="rect">
            <a:avLst/>
          </a:prstGeom>
          <a:noFill/>
        </p:spPr>
        <p:txBody>
          <a:bodyPr wrap="square" rtlCol="0">
            <a:spAutoFit/>
          </a:bodyPr>
          <a:lstStyle/>
          <a:p>
            <a:pPr marL="285750" indent="-285750">
              <a:buFont typeface="Arial" panose="020B0604020202020204" pitchFamily="34" charset="0"/>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Frontend Development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HTML, CSS, JavaScript .</a:t>
            </a:r>
          </a:p>
          <a:p>
            <a:pPr marL="285750" indent="-285750">
              <a:buFont typeface="Arial" panose="020B0604020202020204" pitchFamily="34" charset="0"/>
              <a:buChar char="•"/>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Backend Development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Python (Flask).</a:t>
            </a:r>
          </a:p>
          <a:p>
            <a:pPr marL="285750" indent="-285750">
              <a:buFont typeface="Arial" panose="020B0604020202020204" pitchFamily="34" charset="0"/>
              <a:buChar char="•"/>
            </a:pP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Operating System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Windows</a:t>
            </a:r>
          </a:p>
          <a:p>
            <a:pPr marL="285750" indent="-285750">
              <a:buFont typeface="Arial" panose="020B0604020202020204" pitchFamily="34" charset="0"/>
              <a:buChar char="•"/>
            </a:pP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Database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MySQL.</a:t>
            </a:r>
          </a:p>
          <a:p>
            <a:pPr marL="285750" indent="-285750">
              <a:buFont typeface="Arial" panose="020B0604020202020204" pitchFamily="34" charset="0"/>
              <a:buChar char="•"/>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Blockchain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Hyperledger Fabric. (Private Blockchain)</a:t>
            </a:r>
          </a:p>
          <a:p>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Cloud Storage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Google Cloud.</a:t>
            </a:r>
          </a:p>
          <a:p>
            <a:pPr marL="285750" indent="-285750">
              <a:buFont typeface="Arial" panose="020B0604020202020204" pitchFamily="34" charset="0"/>
              <a:buChar char="•"/>
            </a:pP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694055">
              <a:lnSpc>
                <a:spcPct val="100000"/>
              </a:lnSpc>
              <a:spcBef>
                <a:spcPts val="100"/>
              </a:spcBef>
            </a:pPr>
            <a:r>
              <a:rPr dirty="0"/>
              <a:t>PROBLEM</a:t>
            </a:r>
            <a:r>
              <a:rPr spc="-25" dirty="0"/>
              <a:t> </a:t>
            </a:r>
            <a:r>
              <a:rPr spc="-55" dirty="0"/>
              <a:t>STATEMENT</a:t>
            </a:r>
          </a:p>
        </p:txBody>
      </p:sp>
      <p:sp>
        <p:nvSpPr>
          <p:cNvPr id="3" name="object 3"/>
          <p:cNvSpPr txBox="1">
            <a:spLocks noGrp="1"/>
          </p:cNvSpPr>
          <p:nvPr>
            <p:ph type="body" idx="1"/>
          </p:nvPr>
        </p:nvSpPr>
        <p:spPr>
          <a:xfrm>
            <a:off x="605802" y="2438400"/>
            <a:ext cx="8073390" cy="2162451"/>
          </a:xfrm>
          <a:prstGeom prst="rect">
            <a:avLst/>
          </a:prstGeom>
        </p:spPr>
        <p:txBody>
          <a:bodyPr vert="horz" wrap="square" lIns="0" tIns="12700" rIns="0" bIns="0" rtlCol="0">
            <a:spAutoFit/>
          </a:bodyPr>
          <a:lstStyle/>
          <a:p>
            <a:pPr marL="12700" marR="5080" algn="just">
              <a:lnSpc>
                <a:spcPct val="150000"/>
              </a:lnSpc>
              <a:spcBef>
                <a:spcPts val="100"/>
              </a:spcBef>
            </a:pPr>
            <a:r>
              <a:rPr lang="en-US" sz="2400" dirty="0"/>
              <a:t>How might we simplify the approval process by creating a single-window platform that allows entrepreneurs to easily obtain all necessary approvals from various government agencies, reducing delays and improving efficiency?</a:t>
            </a:r>
            <a:endParaRPr sz="2400" spc="-10" dirty="0"/>
          </a:p>
        </p:txBody>
      </p:sp>
      <p:pic>
        <p:nvPicPr>
          <p:cNvPr id="4" name="object 4"/>
          <p:cNvPicPr/>
          <p:nvPr/>
        </p:nvPicPr>
        <p:blipFill>
          <a:blip r:embed="rId2" cstate="print"/>
          <a:stretch>
            <a:fillRect/>
          </a:stretch>
        </p:blipFill>
        <p:spPr>
          <a:xfrm>
            <a:off x="221129" y="329694"/>
            <a:ext cx="618567" cy="619109"/>
          </a:xfrm>
          <a:prstGeom prst="rect">
            <a:avLst/>
          </a:prstGeom>
        </p:spPr>
      </p:pic>
      <p:pic>
        <p:nvPicPr>
          <p:cNvPr id="5" name="object 5"/>
          <p:cNvPicPr/>
          <p:nvPr/>
        </p:nvPicPr>
        <p:blipFill>
          <a:blip r:embed="rId3" cstate="print"/>
          <a:stretch>
            <a:fillRect/>
          </a:stretch>
        </p:blipFill>
        <p:spPr>
          <a:xfrm>
            <a:off x="7943088" y="256797"/>
            <a:ext cx="736104" cy="68789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sp>
          <p:nvSpPr>
            <p:cNvPr id="3" name="object 3"/>
            <p:cNvSpPr/>
            <p:nvPr/>
          </p:nvSpPr>
          <p:spPr>
            <a:xfrm>
              <a:off x="0" y="0"/>
              <a:ext cx="9144000" cy="5971540"/>
            </a:xfrm>
            <a:custGeom>
              <a:avLst/>
              <a:gdLst/>
              <a:ahLst/>
              <a:cxnLst/>
              <a:rect l="l" t="t" r="r" b="b"/>
              <a:pathLst>
                <a:path w="9144000" h="5971540">
                  <a:moveTo>
                    <a:pt x="0" y="5971032"/>
                  </a:moveTo>
                  <a:lnTo>
                    <a:pt x="9144000" y="5971032"/>
                  </a:lnTo>
                  <a:lnTo>
                    <a:pt x="9144000" y="0"/>
                  </a:lnTo>
                  <a:lnTo>
                    <a:pt x="0" y="0"/>
                  </a:lnTo>
                  <a:lnTo>
                    <a:pt x="0" y="5971032"/>
                  </a:lnTo>
                  <a:close/>
                </a:path>
              </a:pathLst>
            </a:custGeom>
            <a:solidFill>
              <a:srgbClr val="775F54"/>
            </a:solidFill>
          </p:spPr>
          <p:txBody>
            <a:bodyPr wrap="square" lIns="0" tIns="0" rIns="0" bIns="0" rtlCol="0"/>
            <a:lstStyle/>
            <a:p>
              <a:endParaRPr/>
            </a:p>
          </p:txBody>
        </p:sp>
        <p:sp>
          <p:nvSpPr>
            <p:cNvPr id="4" name="object 4"/>
            <p:cNvSpPr/>
            <p:nvPr/>
          </p:nvSpPr>
          <p:spPr>
            <a:xfrm>
              <a:off x="0" y="5971032"/>
              <a:ext cx="9144000" cy="887094"/>
            </a:xfrm>
            <a:custGeom>
              <a:avLst/>
              <a:gdLst/>
              <a:ahLst/>
              <a:cxnLst/>
              <a:rect l="l" t="t" r="r" b="b"/>
              <a:pathLst>
                <a:path w="9144000" h="887095">
                  <a:moveTo>
                    <a:pt x="9144000" y="0"/>
                  </a:moveTo>
                  <a:lnTo>
                    <a:pt x="0" y="0"/>
                  </a:lnTo>
                  <a:lnTo>
                    <a:pt x="0" y="886968"/>
                  </a:lnTo>
                  <a:lnTo>
                    <a:pt x="9144000" y="886968"/>
                  </a:lnTo>
                  <a:lnTo>
                    <a:pt x="9144000" y="0"/>
                  </a:lnTo>
                  <a:close/>
                </a:path>
              </a:pathLst>
            </a:custGeom>
            <a:solidFill>
              <a:srgbClr val="FFFFFF"/>
            </a:solidFill>
          </p:spPr>
          <p:txBody>
            <a:bodyPr wrap="square" lIns="0" tIns="0" rIns="0" bIns="0" rtlCol="0"/>
            <a:lstStyle/>
            <a:p>
              <a:endParaRPr/>
            </a:p>
          </p:txBody>
        </p:sp>
        <p:sp>
          <p:nvSpPr>
            <p:cNvPr id="5" name="object 5"/>
            <p:cNvSpPr/>
            <p:nvPr/>
          </p:nvSpPr>
          <p:spPr>
            <a:xfrm>
              <a:off x="0" y="6053328"/>
              <a:ext cx="2240280" cy="713740"/>
            </a:xfrm>
            <a:custGeom>
              <a:avLst/>
              <a:gdLst/>
              <a:ahLst/>
              <a:cxnLst/>
              <a:rect l="l" t="t" r="r" b="b"/>
              <a:pathLst>
                <a:path w="2240280" h="713740">
                  <a:moveTo>
                    <a:pt x="2240280" y="0"/>
                  </a:moveTo>
                  <a:lnTo>
                    <a:pt x="0" y="0"/>
                  </a:lnTo>
                  <a:lnTo>
                    <a:pt x="0" y="713232"/>
                  </a:lnTo>
                  <a:lnTo>
                    <a:pt x="2240280" y="713232"/>
                  </a:lnTo>
                  <a:lnTo>
                    <a:pt x="2240280" y="0"/>
                  </a:lnTo>
                  <a:close/>
                </a:path>
              </a:pathLst>
            </a:custGeom>
            <a:solidFill>
              <a:srgbClr val="DD8046"/>
            </a:solidFill>
          </p:spPr>
          <p:txBody>
            <a:bodyPr wrap="square" lIns="0" tIns="0" rIns="0" bIns="0" rtlCol="0"/>
            <a:lstStyle/>
            <a:p>
              <a:endParaRPr/>
            </a:p>
          </p:txBody>
        </p:sp>
        <p:sp>
          <p:nvSpPr>
            <p:cNvPr id="6" name="object 6"/>
            <p:cNvSpPr/>
            <p:nvPr/>
          </p:nvSpPr>
          <p:spPr>
            <a:xfrm>
              <a:off x="2359151" y="6044184"/>
              <a:ext cx="6784975" cy="713740"/>
            </a:xfrm>
            <a:custGeom>
              <a:avLst/>
              <a:gdLst/>
              <a:ahLst/>
              <a:cxnLst/>
              <a:rect l="l" t="t" r="r" b="b"/>
              <a:pathLst>
                <a:path w="6784975" h="713740">
                  <a:moveTo>
                    <a:pt x="6784848" y="0"/>
                  </a:moveTo>
                  <a:lnTo>
                    <a:pt x="0" y="0"/>
                  </a:lnTo>
                  <a:lnTo>
                    <a:pt x="0" y="713231"/>
                  </a:lnTo>
                  <a:lnTo>
                    <a:pt x="6784848" y="713231"/>
                  </a:lnTo>
                  <a:lnTo>
                    <a:pt x="6784848" y="0"/>
                  </a:lnTo>
                  <a:close/>
                </a:path>
              </a:pathLst>
            </a:custGeom>
            <a:solidFill>
              <a:srgbClr val="93B6D2"/>
            </a:solidFill>
          </p:spPr>
          <p:txBody>
            <a:bodyPr wrap="square" lIns="0" tIns="0" rIns="0" bIns="0" rtlCol="0"/>
            <a:lstStyle/>
            <a:p>
              <a:endParaRPr/>
            </a:p>
          </p:txBody>
        </p:sp>
      </p:grpSp>
      <p:sp>
        <p:nvSpPr>
          <p:cNvPr id="7" name="object 7"/>
          <p:cNvSpPr txBox="1">
            <a:spLocks noGrp="1"/>
          </p:cNvSpPr>
          <p:nvPr>
            <p:ph type="title"/>
          </p:nvPr>
        </p:nvSpPr>
        <p:spPr>
          <a:xfrm>
            <a:off x="1807845" y="2402789"/>
            <a:ext cx="5606415" cy="1123315"/>
          </a:xfrm>
          <a:prstGeom prst="rect">
            <a:avLst/>
          </a:prstGeom>
        </p:spPr>
        <p:txBody>
          <a:bodyPr vert="horz" wrap="square" lIns="0" tIns="12700" rIns="0" bIns="0" rtlCol="0">
            <a:spAutoFit/>
          </a:bodyPr>
          <a:lstStyle/>
          <a:p>
            <a:pPr marL="12700">
              <a:lnSpc>
                <a:spcPct val="100000"/>
              </a:lnSpc>
              <a:spcBef>
                <a:spcPts val="100"/>
              </a:spcBef>
            </a:pPr>
            <a:r>
              <a:rPr sz="7200" dirty="0">
                <a:solidFill>
                  <a:srgbClr val="EBDDC3"/>
                </a:solidFill>
              </a:rPr>
              <a:t>THANK</a:t>
            </a:r>
            <a:r>
              <a:rPr sz="7200" spc="-275" dirty="0">
                <a:solidFill>
                  <a:srgbClr val="EBDDC3"/>
                </a:solidFill>
              </a:rPr>
              <a:t> </a:t>
            </a:r>
            <a:r>
              <a:rPr sz="7200" spc="-25" dirty="0">
                <a:solidFill>
                  <a:srgbClr val="EBDDC3"/>
                </a:solidFill>
              </a:rPr>
              <a:t>YOU</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064385">
              <a:lnSpc>
                <a:spcPct val="100000"/>
              </a:lnSpc>
              <a:spcBef>
                <a:spcPts val="100"/>
              </a:spcBef>
            </a:pPr>
            <a:r>
              <a:rPr spc="-10" dirty="0"/>
              <a:t>ABSTRACT</a:t>
            </a:r>
          </a:p>
        </p:txBody>
      </p:sp>
      <p:pic>
        <p:nvPicPr>
          <p:cNvPr id="4" name="object 4"/>
          <p:cNvPicPr/>
          <p:nvPr/>
        </p:nvPicPr>
        <p:blipFill>
          <a:blip r:embed="rId2" cstate="print"/>
          <a:stretch>
            <a:fillRect/>
          </a:stretch>
        </p:blipFill>
        <p:spPr>
          <a:xfrm>
            <a:off x="221129" y="329694"/>
            <a:ext cx="618567" cy="619109"/>
          </a:xfrm>
          <a:prstGeom prst="rect">
            <a:avLst/>
          </a:prstGeom>
        </p:spPr>
      </p:pic>
      <p:pic>
        <p:nvPicPr>
          <p:cNvPr id="5" name="object 5"/>
          <p:cNvPicPr/>
          <p:nvPr/>
        </p:nvPicPr>
        <p:blipFill>
          <a:blip r:embed="rId3" cstate="print"/>
          <a:stretch>
            <a:fillRect/>
          </a:stretch>
        </p:blipFill>
        <p:spPr>
          <a:xfrm>
            <a:off x="7943088" y="256797"/>
            <a:ext cx="736104" cy="687899"/>
          </a:xfrm>
          <a:prstGeom prst="rect">
            <a:avLst/>
          </a:prstGeom>
        </p:spPr>
      </p:pic>
      <p:sp>
        <p:nvSpPr>
          <p:cNvPr id="8" name="Rectangle 1">
            <a:extLst>
              <a:ext uri="{FF2B5EF4-FFF2-40B4-BE49-F238E27FC236}">
                <a16:creationId xmlns:a16="http://schemas.microsoft.com/office/drawing/2014/main" id="{71352A4E-EB01-2F88-EE1E-41B8DDA4CDEF}"/>
              </a:ext>
            </a:extLst>
          </p:cNvPr>
          <p:cNvSpPr>
            <a:spLocks noChangeArrowheads="1"/>
          </p:cNvSpPr>
          <p:nvPr/>
        </p:nvSpPr>
        <p:spPr bwMode="auto">
          <a:xfrm>
            <a:off x="248167" y="5167700"/>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a:p>
            <a:endParaRPr lang="en-US" dirty="0"/>
          </a:p>
          <a:p>
            <a:endParaRPr lang="en-US" dirty="0"/>
          </a:p>
        </p:txBody>
      </p:sp>
      <p:sp>
        <p:nvSpPr>
          <p:cNvPr id="10" name="Rectangle 3">
            <a:extLst>
              <a:ext uri="{FF2B5EF4-FFF2-40B4-BE49-F238E27FC236}">
                <a16:creationId xmlns:a16="http://schemas.microsoft.com/office/drawing/2014/main" id="{1C18FB57-2D0C-0A2A-48F1-7316CB5178F6}"/>
              </a:ext>
            </a:extLst>
          </p:cNvPr>
          <p:cNvSpPr>
            <a:spLocks noChangeArrowheads="1"/>
          </p:cNvSpPr>
          <p:nvPr/>
        </p:nvSpPr>
        <p:spPr bwMode="auto">
          <a:xfrm>
            <a:off x="246133" y="117693"/>
            <a:ext cx="8065007"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C6BD43B2-2037-F2B1-D700-ED9B835A17E4}"/>
              </a:ext>
            </a:extLst>
          </p:cNvPr>
          <p:cNvSpPr txBox="1"/>
          <p:nvPr/>
        </p:nvSpPr>
        <p:spPr>
          <a:xfrm>
            <a:off x="221129" y="1752600"/>
            <a:ext cx="8770471" cy="4678204"/>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Streamlined Approval Workflow - </a:t>
            </a:r>
            <a:r>
              <a:rPr lang="en-US" sz="1600" dirty="0">
                <a:latin typeface="Times New Roman" panose="02020603050405020304" pitchFamily="18" charset="0"/>
                <a:cs typeface="Times New Roman" panose="02020603050405020304" pitchFamily="18" charset="0"/>
              </a:rPr>
              <a:t>Multi-stage approval process - business startup approvals involve multiple regulatory bodies, causing inefficiencies and delays.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Unified Digital Platform - i</a:t>
            </a:r>
            <a:r>
              <a:rPr lang="en-US" sz="1600" dirty="0">
                <a:latin typeface="Times New Roman" panose="02020603050405020304" pitchFamily="18" charset="0"/>
                <a:cs typeface="Times New Roman" panose="02020603050405020304" pitchFamily="18" charset="0"/>
              </a:rPr>
              <a:t>t creates a unified web application platform  where entrepreneurs can submit documents, track approval statuses, and receive real-time updates.</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Biometric Authentication - </a:t>
            </a:r>
            <a:r>
              <a:rPr lang="en-US" sz="1600" dirty="0">
                <a:latin typeface="Times New Roman" panose="02020603050405020304" pitchFamily="18" charset="0"/>
                <a:cs typeface="Times New Roman" panose="02020603050405020304" pitchFamily="18" charset="0"/>
              </a:rPr>
              <a:t>Fingerprint sensor authentication - provides biometric identity verification, preventing impersonation and unauthorized access.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Tamper-Proof Security - </a:t>
            </a:r>
            <a:r>
              <a:rPr lang="en-US" sz="1600" dirty="0">
                <a:latin typeface="Times New Roman" panose="02020603050405020304" pitchFamily="18" charset="0"/>
                <a:cs typeface="Times New Roman" panose="02020603050405020304" pitchFamily="18" charset="0"/>
              </a:rPr>
              <a:t>Blockchain integration - ensures data integrity and prevents tampering.</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Scalable &amp; Secure Storage - </a:t>
            </a:r>
            <a:r>
              <a:rPr lang="en-US" sz="1600" dirty="0">
                <a:latin typeface="Times New Roman" panose="02020603050405020304" pitchFamily="18" charset="0"/>
                <a:cs typeface="Times New Roman" panose="02020603050405020304" pitchFamily="18" charset="0"/>
              </a:rPr>
              <a:t>Cloud computing - provides secure storage and seamless access to documents.</a:t>
            </a:r>
          </a:p>
          <a:p>
            <a:pPr>
              <a:buNone/>
            </a:pPr>
            <a:endParaRPr lang="en-US" dirty="0"/>
          </a:p>
          <a:p>
            <a:pPr>
              <a:buNone/>
            </a:pPr>
            <a:endParaRPr lang="en-US" dirty="0"/>
          </a:p>
          <a:p>
            <a:pPr>
              <a:buNone/>
            </a:pPr>
            <a:endParaRPr lang="en-US" dirty="0"/>
          </a:p>
          <a:p>
            <a:pPr>
              <a:buNone/>
            </a:pPr>
            <a:endParaRPr lang="en-US"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193800">
              <a:lnSpc>
                <a:spcPct val="100000"/>
              </a:lnSpc>
              <a:spcBef>
                <a:spcPts val="100"/>
              </a:spcBef>
            </a:pPr>
            <a:r>
              <a:rPr dirty="0"/>
              <a:t>EXISTING</a:t>
            </a:r>
            <a:r>
              <a:rPr spc="10" dirty="0"/>
              <a:t> </a:t>
            </a:r>
            <a:r>
              <a:rPr spc="-10" dirty="0"/>
              <a:t>SYSTEM</a:t>
            </a:r>
          </a:p>
        </p:txBody>
      </p:sp>
      <p:pic>
        <p:nvPicPr>
          <p:cNvPr id="4" name="object 4"/>
          <p:cNvPicPr/>
          <p:nvPr/>
        </p:nvPicPr>
        <p:blipFill>
          <a:blip r:embed="rId2" cstate="print"/>
          <a:stretch>
            <a:fillRect/>
          </a:stretch>
        </p:blipFill>
        <p:spPr>
          <a:xfrm>
            <a:off x="221129" y="329694"/>
            <a:ext cx="618567" cy="619109"/>
          </a:xfrm>
          <a:prstGeom prst="rect">
            <a:avLst/>
          </a:prstGeom>
        </p:spPr>
      </p:pic>
      <p:pic>
        <p:nvPicPr>
          <p:cNvPr id="5" name="object 5"/>
          <p:cNvPicPr/>
          <p:nvPr/>
        </p:nvPicPr>
        <p:blipFill>
          <a:blip r:embed="rId3" cstate="print"/>
          <a:stretch>
            <a:fillRect/>
          </a:stretch>
        </p:blipFill>
        <p:spPr>
          <a:xfrm>
            <a:off x="7943088" y="256797"/>
            <a:ext cx="736104" cy="687899"/>
          </a:xfrm>
          <a:prstGeom prst="rect">
            <a:avLst/>
          </a:prstGeom>
        </p:spPr>
      </p:pic>
      <p:sp>
        <p:nvSpPr>
          <p:cNvPr id="7" name="Text Placeholder 6">
            <a:extLst>
              <a:ext uri="{FF2B5EF4-FFF2-40B4-BE49-F238E27FC236}">
                <a16:creationId xmlns:a16="http://schemas.microsoft.com/office/drawing/2014/main" id="{C9B5EB4F-5484-2EA5-8B0A-6B73592DDF9A}"/>
              </a:ext>
            </a:extLst>
          </p:cNvPr>
          <p:cNvSpPr>
            <a:spLocks noGrp="1"/>
          </p:cNvSpPr>
          <p:nvPr>
            <p:ph type="body" idx="1"/>
          </p:nvPr>
        </p:nvSpPr>
        <p:spPr>
          <a:xfrm>
            <a:off x="535940" y="1729867"/>
            <a:ext cx="8073390" cy="5262979"/>
          </a:xfrm>
        </p:spPr>
        <p:txBody>
          <a:bodyPr/>
          <a:lstStyle/>
          <a:p>
            <a:pPr marL="285750" indent="-285750">
              <a:buFont typeface="Arial" panose="020B0604020202020204" pitchFamily="34" charset="0"/>
              <a:buChar char="•"/>
            </a:pPr>
            <a:r>
              <a:rPr lang="en-US" b="1" dirty="0"/>
              <a:t>Lack of Biometric Security - </a:t>
            </a:r>
            <a:r>
              <a:rPr lang="en-US" dirty="0"/>
              <a:t>The absence of biometric authentication increases the risk of identity fraud and duplicate registrations.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Manual Verification Challenges - </a:t>
            </a:r>
            <a:r>
              <a:rPr lang="en-US" dirty="0"/>
              <a:t>Government systems rely on in-person document checks, causing delays and inefficiencies.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b="1" dirty="0"/>
              <a:t>Fragmented Document Submission - </a:t>
            </a:r>
            <a:r>
              <a:rPr lang="en-US" dirty="0"/>
              <a:t>Verification processes require physical submissions and multiple touchpoints, making them cumbersome.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b="1" dirty="0"/>
              <a:t>Paper-Intensive Approval System - </a:t>
            </a:r>
            <a:r>
              <a:rPr lang="en-US" dirty="0"/>
              <a:t>The lack of digital workflows results in slow approvals with no real-time tracking, reducing transparency.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b="1" dirty="0"/>
              <a:t>Administrative Bottlenecks -</a:t>
            </a:r>
            <a:r>
              <a:rPr lang="en-US" dirty="0"/>
              <a:t>Manual reviews overload officials, while applicants face long wait times without status updates.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Need for a Smart Digital Solution -</a:t>
            </a:r>
            <a:r>
              <a:rPr lang="en-US" dirty="0"/>
              <a:t>An automated web application , secure system with biometric integration and end-to-end tracking is essential for efficiency and transparency.</a:t>
            </a:r>
            <a:endParaRPr lang="en-IN" dirty="0"/>
          </a:p>
          <a:p>
            <a:pPr marL="285750" indent="-285750">
              <a:buFont typeface="Arial" panose="020B0604020202020204" pitchFamily="34" charset="0"/>
              <a:buChar cha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067435">
              <a:lnSpc>
                <a:spcPct val="100000"/>
              </a:lnSpc>
              <a:spcBef>
                <a:spcPts val="100"/>
              </a:spcBef>
            </a:pPr>
            <a:r>
              <a:rPr dirty="0"/>
              <a:t>PROPOSED</a:t>
            </a:r>
            <a:r>
              <a:rPr spc="-15" dirty="0"/>
              <a:t> </a:t>
            </a:r>
            <a:r>
              <a:rPr spc="-10" dirty="0"/>
              <a:t>SYSTEM</a:t>
            </a:r>
          </a:p>
        </p:txBody>
      </p:sp>
      <p:sp>
        <p:nvSpPr>
          <p:cNvPr id="3" name="object 3"/>
          <p:cNvSpPr txBox="1">
            <a:spLocks noGrp="1"/>
          </p:cNvSpPr>
          <p:nvPr>
            <p:ph type="body" idx="1"/>
          </p:nvPr>
        </p:nvSpPr>
        <p:spPr>
          <a:xfrm>
            <a:off x="297192" y="1676400"/>
            <a:ext cx="8382000" cy="4998804"/>
          </a:xfrm>
          <a:prstGeom prst="rect">
            <a:avLst/>
          </a:prstGeom>
        </p:spPr>
        <p:txBody>
          <a:bodyPr vert="horz" wrap="square" lIns="0" tIns="12700" rIns="0" bIns="0" rtlCol="0">
            <a:spAutoFit/>
          </a:bodyPr>
          <a:lstStyle/>
          <a:p>
            <a:pPr marL="285750" indent="-285750">
              <a:buFont typeface="Arial" panose="020B0604020202020204" pitchFamily="34" charset="0"/>
              <a:buChar char="•"/>
            </a:pPr>
            <a:r>
              <a:rPr lang="en-US" dirty="0"/>
              <a:t> </a:t>
            </a:r>
            <a:r>
              <a:rPr lang="en-US" b="1" dirty="0">
                <a:latin typeface="Times New Roman" panose="02020603050405020304" pitchFamily="18" charset="0"/>
                <a:cs typeface="Times New Roman" panose="02020603050405020304" pitchFamily="18" charset="0"/>
              </a:rPr>
              <a:t>Secure User Registration - </a:t>
            </a:r>
            <a:r>
              <a:rPr lang="en-US" dirty="0">
                <a:latin typeface="Times New Roman" panose="02020603050405020304" pitchFamily="18" charset="0"/>
                <a:cs typeface="Times New Roman" panose="02020603050405020304" pitchFamily="18" charset="0"/>
              </a:rPr>
              <a:t>Users provide personal details (name, email, password) and upload identification documents (Aadhaar front/back, PAN card) for verification</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Biometric Authentication for Security - </a:t>
            </a:r>
            <a:r>
              <a:rPr lang="en-US" dirty="0">
                <a:latin typeface="Times New Roman" panose="02020603050405020304" pitchFamily="18" charset="0"/>
                <a:cs typeface="Times New Roman" panose="02020603050405020304" pitchFamily="18" charset="0"/>
              </a:rPr>
              <a:t>Fingerprint-based OTP authentication enhances security and ensures user identity verification.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Seamless Government Service Requests -</a:t>
            </a:r>
            <a:r>
              <a:rPr lang="en-US" dirty="0">
                <a:latin typeface="Times New Roman" panose="02020603050405020304" pitchFamily="18" charset="0"/>
                <a:cs typeface="Times New Roman" panose="02020603050405020304" pitchFamily="18" charset="0"/>
              </a:rPr>
              <a:t>Registered users can submit forms for government services, initiating an approval request.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Efficient Document Verification Process -</a:t>
            </a:r>
            <a:r>
              <a:rPr lang="en-IN" dirty="0">
                <a:latin typeface="Times New Roman" panose="02020603050405020304" pitchFamily="18" charset="0"/>
                <a:cs typeface="Times New Roman" panose="02020603050405020304" pitchFamily="18" charset="0"/>
              </a:rPr>
              <a:t>Administrators review applications, verify identity documents, and assess user submissions for accuracy.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Approval and Digital Certification -</a:t>
            </a:r>
            <a:r>
              <a:rPr lang="en-US" dirty="0">
                <a:latin typeface="Times New Roman" panose="02020603050405020304" pitchFamily="18" charset="0"/>
                <a:cs typeface="Times New Roman" panose="02020603050405020304" pitchFamily="18" charset="0"/>
              </a:rPr>
              <a:t>Approved users receive a digital certificate via email, confirming their successful registration and authentication.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Rejection Handling and Notifications -</a:t>
            </a:r>
            <a:r>
              <a:rPr lang="en-US" dirty="0">
                <a:latin typeface="Times New Roman" panose="02020603050405020304" pitchFamily="18" charset="0"/>
                <a:cs typeface="Times New Roman" panose="02020603050405020304" pitchFamily="18" charset="0"/>
              </a:rPr>
              <a:t>If rejected, users receive a rejection notice with details to address any discrepancies.</a:t>
            </a:r>
          </a:p>
          <a:p>
            <a:pPr marL="285750" indent="-285750" algn="just">
              <a:buFont typeface="Arial" panose="020B0604020202020204" pitchFamily="34" charset="0"/>
              <a:buChar char="•"/>
            </a:pPr>
            <a:endParaRPr lang="en-US" dirty="0">
              <a:solidFill>
                <a:schemeClr val="tx1"/>
              </a:solidFill>
            </a:endParaRPr>
          </a:p>
        </p:txBody>
      </p:sp>
      <p:pic>
        <p:nvPicPr>
          <p:cNvPr id="4" name="object 4"/>
          <p:cNvPicPr/>
          <p:nvPr/>
        </p:nvPicPr>
        <p:blipFill>
          <a:blip r:embed="rId2" cstate="print"/>
          <a:stretch>
            <a:fillRect/>
          </a:stretch>
        </p:blipFill>
        <p:spPr>
          <a:xfrm>
            <a:off x="221129" y="329694"/>
            <a:ext cx="618567" cy="619109"/>
          </a:xfrm>
          <a:prstGeom prst="rect">
            <a:avLst/>
          </a:prstGeom>
        </p:spPr>
      </p:pic>
      <p:pic>
        <p:nvPicPr>
          <p:cNvPr id="5" name="object 5"/>
          <p:cNvPicPr/>
          <p:nvPr/>
        </p:nvPicPr>
        <p:blipFill>
          <a:blip r:embed="rId3" cstate="print"/>
          <a:stretch>
            <a:fillRect/>
          </a:stretch>
        </p:blipFill>
        <p:spPr>
          <a:xfrm>
            <a:off x="7943088" y="256797"/>
            <a:ext cx="736104" cy="6878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892452"/>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DD8046"/>
          </a:solidFill>
        </p:spPr>
        <p:txBody>
          <a:bodyPr wrap="square" lIns="0" tIns="0" rIns="0" bIns="0" rtlCol="0"/>
          <a:lstStyle/>
          <a:p>
            <a:endParaRPr/>
          </a:p>
        </p:txBody>
      </p:sp>
      <p:sp>
        <p:nvSpPr>
          <p:cNvPr id="3" name="object 3"/>
          <p:cNvSpPr/>
          <p:nvPr/>
        </p:nvSpPr>
        <p:spPr>
          <a:xfrm>
            <a:off x="545690" y="892452"/>
            <a:ext cx="8553450" cy="228600"/>
          </a:xfrm>
          <a:custGeom>
            <a:avLst/>
            <a:gdLst/>
            <a:ahLst/>
            <a:cxnLst/>
            <a:rect l="l" t="t" r="r" b="b"/>
            <a:pathLst>
              <a:path w="8553450" h="228600">
                <a:moveTo>
                  <a:pt x="8553450" y="0"/>
                </a:moveTo>
                <a:lnTo>
                  <a:pt x="0" y="0"/>
                </a:lnTo>
                <a:lnTo>
                  <a:pt x="0" y="228600"/>
                </a:lnTo>
                <a:lnTo>
                  <a:pt x="8553450" y="228600"/>
                </a:lnTo>
                <a:lnTo>
                  <a:pt x="8553450" y="0"/>
                </a:lnTo>
                <a:close/>
              </a:path>
            </a:pathLst>
          </a:custGeom>
          <a:solidFill>
            <a:srgbClr val="93B6D2"/>
          </a:solidFill>
        </p:spPr>
        <p:txBody>
          <a:bodyPr wrap="square" lIns="0" tIns="0" rIns="0" bIns="0" rtlCol="0"/>
          <a:lstStyle/>
          <a:p>
            <a:endParaRPr/>
          </a:p>
        </p:txBody>
      </p:sp>
      <p:sp>
        <p:nvSpPr>
          <p:cNvPr id="4" name="object 4"/>
          <p:cNvSpPr txBox="1">
            <a:spLocks noGrp="1"/>
          </p:cNvSpPr>
          <p:nvPr>
            <p:ph type="title"/>
          </p:nvPr>
        </p:nvSpPr>
        <p:spPr>
          <a:xfrm>
            <a:off x="2667000" y="203477"/>
            <a:ext cx="6620255" cy="574675"/>
          </a:xfrm>
          <a:prstGeom prst="rect">
            <a:avLst/>
          </a:prstGeom>
        </p:spPr>
        <p:txBody>
          <a:bodyPr vert="horz" wrap="square" lIns="0" tIns="12700" rIns="0" bIns="0" rtlCol="0">
            <a:spAutoFit/>
          </a:bodyPr>
          <a:lstStyle/>
          <a:p>
            <a:pPr marL="241300">
              <a:lnSpc>
                <a:spcPct val="100000"/>
              </a:lnSpc>
              <a:spcBef>
                <a:spcPts val="100"/>
              </a:spcBef>
            </a:pPr>
            <a:r>
              <a:rPr lang="en-IN" spc="-10" dirty="0"/>
              <a:t>WORKFLOW </a:t>
            </a:r>
            <a:endParaRPr spc="-10" dirty="0"/>
          </a:p>
        </p:txBody>
      </p:sp>
      <p:pic>
        <p:nvPicPr>
          <p:cNvPr id="6" name="object 6"/>
          <p:cNvPicPr/>
          <p:nvPr/>
        </p:nvPicPr>
        <p:blipFill>
          <a:blip r:embed="rId3" cstate="print"/>
          <a:stretch>
            <a:fillRect/>
          </a:stretch>
        </p:blipFill>
        <p:spPr>
          <a:xfrm>
            <a:off x="150078" y="115277"/>
            <a:ext cx="618567" cy="619109"/>
          </a:xfrm>
          <a:prstGeom prst="rect">
            <a:avLst/>
          </a:prstGeom>
        </p:spPr>
      </p:pic>
      <p:pic>
        <p:nvPicPr>
          <p:cNvPr id="7" name="object 7"/>
          <p:cNvPicPr/>
          <p:nvPr/>
        </p:nvPicPr>
        <p:blipFill>
          <a:blip r:embed="rId4" cstate="print"/>
          <a:stretch>
            <a:fillRect/>
          </a:stretch>
        </p:blipFill>
        <p:spPr>
          <a:xfrm>
            <a:off x="7972774" y="45966"/>
            <a:ext cx="736104" cy="687899"/>
          </a:xfrm>
          <a:prstGeom prst="rect">
            <a:avLst/>
          </a:prstGeom>
        </p:spPr>
      </p:pic>
      <p:pic>
        <p:nvPicPr>
          <p:cNvPr id="8" name="Picture 7">
            <a:extLst>
              <a:ext uri="{FF2B5EF4-FFF2-40B4-BE49-F238E27FC236}">
                <a16:creationId xmlns:a16="http://schemas.microsoft.com/office/drawing/2014/main" id="{AEE2DD33-4205-BB49-3E52-E72063439D48}"/>
              </a:ext>
            </a:extLst>
          </p:cNvPr>
          <p:cNvPicPr>
            <a:picLocks noChangeAspect="1"/>
          </p:cNvPicPr>
          <p:nvPr/>
        </p:nvPicPr>
        <p:blipFill>
          <a:blip r:embed="rId5">
            <a:extLst>
              <a:ext uri="{28A0092B-C50C-407E-A947-70E740481C1C}">
                <a14:useLocalDpi xmlns:a14="http://schemas.microsoft.com/office/drawing/2010/main" val="0"/>
              </a:ext>
            </a:extLst>
          </a:blip>
          <a:srcRect l="9136" t="7896" r="6217"/>
          <a:stretch/>
        </p:blipFill>
        <p:spPr>
          <a:xfrm>
            <a:off x="1828800" y="1121052"/>
            <a:ext cx="5181600" cy="56246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23481-74F8-3E23-A0CC-DA1F94C297E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CAE0EEA-A249-8465-D3E6-12C8F0F27627}"/>
              </a:ext>
            </a:extLst>
          </p:cNvPr>
          <p:cNvSpPr/>
          <p:nvPr/>
        </p:nvSpPr>
        <p:spPr>
          <a:xfrm>
            <a:off x="0" y="892452"/>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DD8046"/>
          </a:solidFill>
        </p:spPr>
        <p:txBody>
          <a:bodyPr wrap="square" lIns="0" tIns="0" rIns="0" bIns="0" rtlCol="0"/>
          <a:lstStyle/>
          <a:p>
            <a:endParaRPr/>
          </a:p>
        </p:txBody>
      </p:sp>
      <p:sp>
        <p:nvSpPr>
          <p:cNvPr id="3" name="object 3">
            <a:extLst>
              <a:ext uri="{FF2B5EF4-FFF2-40B4-BE49-F238E27FC236}">
                <a16:creationId xmlns:a16="http://schemas.microsoft.com/office/drawing/2014/main" id="{893A83CE-DE31-1316-720B-4F2D718248D9}"/>
              </a:ext>
            </a:extLst>
          </p:cNvPr>
          <p:cNvSpPr/>
          <p:nvPr/>
        </p:nvSpPr>
        <p:spPr>
          <a:xfrm>
            <a:off x="545690" y="892452"/>
            <a:ext cx="8553450" cy="228600"/>
          </a:xfrm>
          <a:custGeom>
            <a:avLst/>
            <a:gdLst/>
            <a:ahLst/>
            <a:cxnLst/>
            <a:rect l="l" t="t" r="r" b="b"/>
            <a:pathLst>
              <a:path w="8553450" h="228600">
                <a:moveTo>
                  <a:pt x="8553450" y="0"/>
                </a:moveTo>
                <a:lnTo>
                  <a:pt x="0" y="0"/>
                </a:lnTo>
                <a:lnTo>
                  <a:pt x="0" y="228600"/>
                </a:lnTo>
                <a:lnTo>
                  <a:pt x="8553450" y="228600"/>
                </a:lnTo>
                <a:lnTo>
                  <a:pt x="8553450" y="0"/>
                </a:lnTo>
                <a:close/>
              </a:path>
            </a:pathLst>
          </a:custGeom>
          <a:solidFill>
            <a:srgbClr val="93B6D2"/>
          </a:solidFill>
        </p:spPr>
        <p:txBody>
          <a:bodyPr wrap="square" lIns="0" tIns="0" rIns="0" bIns="0" rtlCol="0"/>
          <a:lstStyle/>
          <a:p>
            <a:endParaRPr/>
          </a:p>
        </p:txBody>
      </p:sp>
      <p:sp>
        <p:nvSpPr>
          <p:cNvPr id="4" name="object 4">
            <a:extLst>
              <a:ext uri="{FF2B5EF4-FFF2-40B4-BE49-F238E27FC236}">
                <a16:creationId xmlns:a16="http://schemas.microsoft.com/office/drawing/2014/main" id="{25162869-5906-16EE-6306-8183B0F68D5F}"/>
              </a:ext>
            </a:extLst>
          </p:cNvPr>
          <p:cNvSpPr txBox="1">
            <a:spLocks noGrp="1"/>
          </p:cNvSpPr>
          <p:nvPr>
            <p:ph type="title"/>
          </p:nvPr>
        </p:nvSpPr>
        <p:spPr>
          <a:xfrm>
            <a:off x="1357435" y="122840"/>
            <a:ext cx="6620255" cy="574675"/>
          </a:xfrm>
          <a:prstGeom prst="rect">
            <a:avLst/>
          </a:prstGeom>
        </p:spPr>
        <p:txBody>
          <a:bodyPr vert="horz" wrap="square" lIns="0" tIns="12700" rIns="0" bIns="0" rtlCol="0">
            <a:spAutoFit/>
          </a:bodyPr>
          <a:lstStyle/>
          <a:p>
            <a:pPr marL="241300">
              <a:lnSpc>
                <a:spcPct val="100000"/>
              </a:lnSpc>
              <a:spcBef>
                <a:spcPts val="100"/>
              </a:spcBef>
            </a:pPr>
            <a:r>
              <a:rPr lang="en-US" spc="-10" dirty="0"/>
              <a:t>MODULE DESCRIPTION</a:t>
            </a:r>
            <a:endParaRPr spc="-10" dirty="0"/>
          </a:p>
        </p:txBody>
      </p:sp>
      <p:pic>
        <p:nvPicPr>
          <p:cNvPr id="6" name="object 6">
            <a:extLst>
              <a:ext uri="{FF2B5EF4-FFF2-40B4-BE49-F238E27FC236}">
                <a16:creationId xmlns:a16="http://schemas.microsoft.com/office/drawing/2014/main" id="{88087DE9-2BD7-CA79-7B77-04A07D509C16}"/>
              </a:ext>
            </a:extLst>
          </p:cNvPr>
          <p:cNvPicPr/>
          <p:nvPr/>
        </p:nvPicPr>
        <p:blipFill>
          <a:blip r:embed="rId3" cstate="print"/>
          <a:stretch>
            <a:fillRect/>
          </a:stretch>
        </p:blipFill>
        <p:spPr>
          <a:xfrm>
            <a:off x="150078" y="115277"/>
            <a:ext cx="618567" cy="619109"/>
          </a:xfrm>
          <a:prstGeom prst="rect">
            <a:avLst/>
          </a:prstGeom>
        </p:spPr>
      </p:pic>
      <p:pic>
        <p:nvPicPr>
          <p:cNvPr id="7" name="object 7">
            <a:extLst>
              <a:ext uri="{FF2B5EF4-FFF2-40B4-BE49-F238E27FC236}">
                <a16:creationId xmlns:a16="http://schemas.microsoft.com/office/drawing/2014/main" id="{335FFF37-25AA-7A2A-3E03-0CCAC9C0B702}"/>
              </a:ext>
            </a:extLst>
          </p:cNvPr>
          <p:cNvPicPr/>
          <p:nvPr/>
        </p:nvPicPr>
        <p:blipFill>
          <a:blip r:embed="rId4" cstate="print"/>
          <a:stretch>
            <a:fillRect/>
          </a:stretch>
        </p:blipFill>
        <p:spPr>
          <a:xfrm>
            <a:off x="7972774" y="45966"/>
            <a:ext cx="736104" cy="687899"/>
          </a:xfrm>
          <a:prstGeom prst="rect">
            <a:avLst/>
          </a:prstGeom>
        </p:spPr>
      </p:pic>
      <p:sp>
        <p:nvSpPr>
          <p:cNvPr id="5" name="TextBox 4">
            <a:extLst>
              <a:ext uri="{FF2B5EF4-FFF2-40B4-BE49-F238E27FC236}">
                <a16:creationId xmlns:a16="http://schemas.microsoft.com/office/drawing/2014/main" id="{2090057D-976F-C0EB-4212-09F3058A0B2C}"/>
              </a:ext>
            </a:extLst>
          </p:cNvPr>
          <p:cNvSpPr txBox="1"/>
          <p:nvPr/>
        </p:nvSpPr>
        <p:spPr>
          <a:xfrm>
            <a:off x="88342" y="1315989"/>
            <a:ext cx="8841522" cy="2461508"/>
          </a:xfrm>
          <a:prstGeom prst="rect">
            <a:avLst/>
          </a:prstGeom>
          <a:noFill/>
        </p:spPr>
        <p:txBody>
          <a:bodyPr wrap="square" rtlCol="0">
            <a:spAutoFit/>
          </a:bodyPr>
          <a:lstStyle/>
          <a:p>
            <a:pPr algn="just">
              <a:lnSpc>
                <a:spcPct val="107000"/>
              </a:lnSpc>
              <a:spcAft>
                <a:spcPts val="800"/>
              </a:spcAft>
            </a:pPr>
            <a:r>
              <a:rPr lang="en-US" sz="1800" b="1" u="sng" kern="100" dirty="0">
                <a:effectLst/>
                <a:latin typeface="Times New Roman" panose="02020603050405020304" pitchFamily="18" charset="0"/>
                <a:ea typeface="Calibri" panose="020F0502020204030204" pitchFamily="34" charset="0"/>
                <a:cs typeface="Times New Roman" panose="02020603050405020304" pitchFamily="18" charset="0"/>
              </a:rPr>
              <a:t>A . User Registration &amp; Authentication -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module ensures secure user onboarding for entrepreneurs, allowing them to register, log in, and access business approval services. It incorporates  Multi-factor authentication (MFA) and role-based access control to prevent unauthorized access </a:t>
            </a:r>
            <a:r>
              <a:rPr lang="en-US" sz="1800" dirty="0">
                <a:latin typeface="Times New Roman" pitchFamily="18" charset="0"/>
                <a:cs typeface="Times New Roman" pitchFamily="18" charset="0"/>
              </a:rPr>
              <a:t>and authenticating via fingerprint-based OTP. </a:t>
            </a:r>
          </a:p>
          <a:p>
            <a:pPr algn="just">
              <a:lnSpc>
                <a:spcPct val="107000"/>
              </a:lnSpc>
              <a:spcAft>
                <a:spcPts val="800"/>
              </a:spcAf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C8E911AC-9B6F-041C-E1D8-ACDC7A77181D}"/>
              </a:ext>
            </a:extLst>
          </p:cNvPr>
          <p:cNvPicPr>
            <a:picLocks noChangeAspect="1"/>
          </p:cNvPicPr>
          <p:nvPr/>
        </p:nvPicPr>
        <p:blipFill>
          <a:blip r:embed="rId5">
            <a:extLst>
              <a:ext uri="{28A0092B-C50C-407E-A947-70E740481C1C}">
                <a14:useLocalDpi xmlns:a14="http://schemas.microsoft.com/office/drawing/2010/main" val="0"/>
              </a:ext>
            </a:extLst>
          </a:blip>
          <a:srcRect l="8133" t="6166" r="4277" b="3244"/>
          <a:stretch/>
        </p:blipFill>
        <p:spPr>
          <a:xfrm>
            <a:off x="495698" y="2616296"/>
            <a:ext cx="4000102" cy="4126427"/>
          </a:xfrm>
          <a:prstGeom prst="rect">
            <a:avLst/>
          </a:prstGeom>
        </p:spPr>
      </p:pic>
      <p:pic>
        <p:nvPicPr>
          <p:cNvPr id="16" name="Picture 15">
            <a:extLst>
              <a:ext uri="{FF2B5EF4-FFF2-40B4-BE49-F238E27FC236}">
                <a16:creationId xmlns:a16="http://schemas.microsoft.com/office/drawing/2014/main" id="{4D178F54-BB5D-15E0-8C25-FA1D888E7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0202" y="2819400"/>
            <a:ext cx="3260624" cy="3562859"/>
          </a:xfrm>
          <a:prstGeom prst="rect">
            <a:avLst/>
          </a:prstGeom>
        </p:spPr>
      </p:pic>
    </p:spTree>
    <p:extLst>
      <p:ext uri="{BB962C8B-B14F-4D97-AF65-F5344CB8AC3E}">
        <p14:creationId xmlns:p14="http://schemas.microsoft.com/office/powerpoint/2010/main" val="646519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13F66-FD65-243F-97A0-AD60353646B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1D893E9-E95E-4D0E-B6E0-6413F2805CF4}"/>
              </a:ext>
            </a:extLst>
          </p:cNvPr>
          <p:cNvSpPr/>
          <p:nvPr/>
        </p:nvSpPr>
        <p:spPr>
          <a:xfrm>
            <a:off x="0" y="892452"/>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DD8046"/>
          </a:solidFill>
        </p:spPr>
        <p:txBody>
          <a:bodyPr wrap="square" lIns="0" tIns="0" rIns="0" bIns="0" rtlCol="0"/>
          <a:lstStyle/>
          <a:p>
            <a:endParaRPr/>
          </a:p>
        </p:txBody>
      </p:sp>
      <p:sp>
        <p:nvSpPr>
          <p:cNvPr id="3" name="object 3">
            <a:extLst>
              <a:ext uri="{FF2B5EF4-FFF2-40B4-BE49-F238E27FC236}">
                <a16:creationId xmlns:a16="http://schemas.microsoft.com/office/drawing/2014/main" id="{5E015655-7AD8-08D8-79E1-F7400F0DE87A}"/>
              </a:ext>
            </a:extLst>
          </p:cNvPr>
          <p:cNvSpPr/>
          <p:nvPr/>
        </p:nvSpPr>
        <p:spPr>
          <a:xfrm>
            <a:off x="545690" y="892452"/>
            <a:ext cx="8553450" cy="228600"/>
          </a:xfrm>
          <a:custGeom>
            <a:avLst/>
            <a:gdLst/>
            <a:ahLst/>
            <a:cxnLst/>
            <a:rect l="l" t="t" r="r" b="b"/>
            <a:pathLst>
              <a:path w="8553450" h="228600">
                <a:moveTo>
                  <a:pt x="8553450" y="0"/>
                </a:moveTo>
                <a:lnTo>
                  <a:pt x="0" y="0"/>
                </a:lnTo>
                <a:lnTo>
                  <a:pt x="0" y="228600"/>
                </a:lnTo>
                <a:lnTo>
                  <a:pt x="8553450" y="228600"/>
                </a:lnTo>
                <a:lnTo>
                  <a:pt x="8553450" y="0"/>
                </a:lnTo>
                <a:close/>
              </a:path>
            </a:pathLst>
          </a:custGeom>
          <a:solidFill>
            <a:srgbClr val="93B6D2"/>
          </a:solidFill>
        </p:spPr>
        <p:txBody>
          <a:bodyPr wrap="square" lIns="0" tIns="0" rIns="0" bIns="0" rtlCol="0"/>
          <a:lstStyle/>
          <a:p>
            <a:endParaRPr/>
          </a:p>
        </p:txBody>
      </p:sp>
      <p:sp>
        <p:nvSpPr>
          <p:cNvPr id="4" name="object 4">
            <a:extLst>
              <a:ext uri="{FF2B5EF4-FFF2-40B4-BE49-F238E27FC236}">
                <a16:creationId xmlns:a16="http://schemas.microsoft.com/office/drawing/2014/main" id="{7E0D2F23-89D2-5B0D-7BCA-D390ED6BC52B}"/>
              </a:ext>
            </a:extLst>
          </p:cNvPr>
          <p:cNvSpPr txBox="1">
            <a:spLocks noGrp="1"/>
          </p:cNvSpPr>
          <p:nvPr>
            <p:ph type="title"/>
          </p:nvPr>
        </p:nvSpPr>
        <p:spPr>
          <a:xfrm>
            <a:off x="1049309" y="64573"/>
            <a:ext cx="6620255" cy="574675"/>
          </a:xfrm>
          <a:prstGeom prst="rect">
            <a:avLst/>
          </a:prstGeom>
        </p:spPr>
        <p:txBody>
          <a:bodyPr vert="horz" wrap="square" lIns="0" tIns="12700" rIns="0" bIns="0" rtlCol="0">
            <a:spAutoFit/>
          </a:bodyPr>
          <a:lstStyle/>
          <a:p>
            <a:pPr marL="241300">
              <a:lnSpc>
                <a:spcPct val="100000"/>
              </a:lnSpc>
              <a:spcBef>
                <a:spcPts val="100"/>
              </a:spcBef>
            </a:pPr>
            <a:endParaRPr spc="-10" dirty="0"/>
          </a:p>
        </p:txBody>
      </p:sp>
      <p:pic>
        <p:nvPicPr>
          <p:cNvPr id="6" name="object 6">
            <a:extLst>
              <a:ext uri="{FF2B5EF4-FFF2-40B4-BE49-F238E27FC236}">
                <a16:creationId xmlns:a16="http://schemas.microsoft.com/office/drawing/2014/main" id="{EB830100-D6C3-A27B-7B04-FD22430DADC0}"/>
              </a:ext>
            </a:extLst>
          </p:cNvPr>
          <p:cNvPicPr/>
          <p:nvPr/>
        </p:nvPicPr>
        <p:blipFill>
          <a:blip r:embed="rId3" cstate="print"/>
          <a:stretch>
            <a:fillRect/>
          </a:stretch>
        </p:blipFill>
        <p:spPr>
          <a:xfrm>
            <a:off x="150078" y="115277"/>
            <a:ext cx="618567" cy="619109"/>
          </a:xfrm>
          <a:prstGeom prst="rect">
            <a:avLst/>
          </a:prstGeom>
        </p:spPr>
      </p:pic>
      <p:pic>
        <p:nvPicPr>
          <p:cNvPr id="7" name="object 7">
            <a:extLst>
              <a:ext uri="{FF2B5EF4-FFF2-40B4-BE49-F238E27FC236}">
                <a16:creationId xmlns:a16="http://schemas.microsoft.com/office/drawing/2014/main" id="{38035105-FF06-1A19-1EFC-8727B2879F7C}"/>
              </a:ext>
            </a:extLst>
          </p:cNvPr>
          <p:cNvPicPr/>
          <p:nvPr/>
        </p:nvPicPr>
        <p:blipFill>
          <a:blip r:embed="rId4" cstate="print"/>
          <a:stretch>
            <a:fillRect/>
          </a:stretch>
        </p:blipFill>
        <p:spPr>
          <a:xfrm>
            <a:off x="7972774" y="45966"/>
            <a:ext cx="736104" cy="687899"/>
          </a:xfrm>
          <a:prstGeom prst="rect">
            <a:avLst/>
          </a:prstGeom>
        </p:spPr>
      </p:pic>
      <p:sp>
        <p:nvSpPr>
          <p:cNvPr id="5" name="TextBox 4">
            <a:extLst>
              <a:ext uri="{FF2B5EF4-FFF2-40B4-BE49-F238E27FC236}">
                <a16:creationId xmlns:a16="http://schemas.microsoft.com/office/drawing/2014/main" id="{25B0A338-37BD-2290-8C8B-1100625F4C17}"/>
              </a:ext>
            </a:extLst>
          </p:cNvPr>
          <p:cNvSpPr txBox="1"/>
          <p:nvPr/>
        </p:nvSpPr>
        <p:spPr>
          <a:xfrm>
            <a:off x="190500" y="1279118"/>
            <a:ext cx="8763000" cy="2308324"/>
          </a:xfrm>
          <a:prstGeom prst="rect">
            <a:avLst/>
          </a:prstGeom>
          <a:noFill/>
        </p:spPr>
        <p:txBody>
          <a:bodyPr wrap="square" rtlCol="0">
            <a:spAutoFit/>
          </a:bodyPr>
          <a:lstStyle/>
          <a:p>
            <a:pPr algn="just"/>
            <a: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kern="100" dirty="0">
                <a:effectLst/>
                <a:latin typeface="Times New Roman" panose="02020603050405020304" pitchFamily="18" charset="0"/>
                <a:ea typeface="Calibri" panose="020F0502020204030204" pitchFamily="34" charset="0"/>
                <a:cs typeface="Times New Roman" panose="02020603050405020304" pitchFamily="18" charset="0"/>
              </a:rPr>
              <a:t>Business Profile &amp; Document Submission -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module is designed to streamline the business registration process by allowing entrepreneurs to submit essential business details and required documents digitally. It ensures accuracy, efficiency, and compliance with regulatory requirements, reducing delays in approvals. It consists of approvals like ( E-commerce, home services, smart Home automation ) </a:t>
            </a:r>
          </a:p>
          <a:p>
            <a:pPr algn="just"/>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 </a:t>
            </a:r>
          </a:p>
        </p:txBody>
      </p:sp>
      <p:pic>
        <p:nvPicPr>
          <p:cNvPr id="8" name="Picture 7">
            <a:extLst>
              <a:ext uri="{FF2B5EF4-FFF2-40B4-BE49-F238E27FC236}">
                <a16:creationId xmlns:a16="http://schemas.microsoft.com/office/drawing/2014/main" id="{F68E1295-AEE8-25EF-BE2F-BAD72056B00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9309" y="3048000"/>
            <a:ext cx="7104090" cy="3352800"/>
          </a:xfrm>
          <a:prstGeom prst="rect">
            <a:avLst/>
          </a:prstGeom>
        </p:spPr>
      </p:pic>
    </p:spTree>
    <p:extLst>
      <p:ext uri="{BB962C8B-B14F-4D97-AF65-F5344CB8AC3E}">
        <p14:creationId xmlns:p14="http://schemas.microsoft.com/office/powerpoint/2010/main" val="291928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39088-4282-5A2E-52B5-B27CA178B3A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D31ECEF-BBA1-A3E4-2E63-3B20141CA149}"/>
              </a:ext>
            </a:extLst>
          </p:cNvPr>
          <p:cNvSpPr/>
          <p:nvPr/>
        </p:nvSpPr>
        <p:spPr>
          <a:xfrm>
            <a:off x="0" y="892452"/>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DD8046"/>
          </a:solidFill>
        </p:spPr>
        <p:txBody>
          <a:bodyPr wrap="square" lIns="0" tIns="0" rIns="0" bIns="0" rtlCol="0"/>
          <a:lstStyle/>
          <a:p>
            <a:endParaRPr/>
          </a:p>
        </p:txBody>
      </p:sp>
      <p:sp>
        <p:nvSpPr>
          <p:cNvPr id="3" name="object 3">
            <a:extLst>
              <a:ext uri="{FF2B5EF4-FFF2-40B4-BE49-F238E27FC236}">
                <a16:creationId xmlns:a16="http://schemas.microsoft.com/office/drawing/2014/main" id="{D9FCDDB8-395B-D9E9-FAD0-9D86C9EC447B}"/>
              </a:ext>
            </a:extLst>
          </p:cNvPr>
          <p:cNvSpPr/>
          <p:nvPr/>
        </p:nvSpPr>
        <p:spPr>
          <a:xfrm>
            <a:off x="545690" y="892452"/>
            <a:ext cx="8553450" cy="228600"/>
          </a:xfrm>
          <a:custGeom>
            <a:avLst/>
            <a:gdLst/>
            <a:ahLst/>
            <a:cxnLst/>
            <a:rect l="l" t="t" r="r" b="b"/>
            <a:pathLst>
              <a:path w="8553450" h="228600">
                <a:moveTo>
                  <a:pt x="8553450" y="0"/>
                </a:moveTo>
                <a:lnTo>
                  <a:pt x="0" y="0"/>
                </a:lnTo>
                <a:lnTo>
                  <a:pt x="0" y="228600"/>
                </a:lnTo>
                <a:lnTo>
                  <a:pt x="8553450" y="228600"/>
                </a:lnTo>
                <a:lnTo>
                  <a:pt x="8553450" y="0"/>
                </a:lnTo>
                <a:close/>
              </a:path>
            </a:pathLst>
          </a:custGeom>
          <a:solidFill>
            <a:srgbClr val="93B6D2"/>
          </a:solidFill>
        </p:spPr>
        <p:txBody>
          <a:bodyPr wrap="square" lIns="0" tIns="0" rIns="0" bIns="0" rtlCol="0"/>
          <a:lstStyle/>
          <a:p>
            <a:endParaRPr/>
          </a:p>
        </p:txBody>
      </p:sp>
      <p:sp>
        <p:nvSpPr>
          <p:cNvPr id="4" name="object 4">
            <a:extLst>
              <a:ext uri="{FF2B5EF4-FFF2-40B4-BE49-F238E27FC236}">
                <a16:creationId xmlns:a16="http://schemas.microsoft.com/office/drawing/2014/main" id="{107E09C1-10A3-F349-CD30-41ED5B927BC0}"/>
              </a:ext>
            </a:extLst>
          </p:cNvPr>
          <p:cNvSpPr txBox="1">
            <a:spLocks noGrp="1"/>
          </p:cNvSpPr>
          <p:nvPr>
            <p:ph type="title"/>
          </p:nvPr>
        </p:nvSpPr>
        <p:spPr>
          <a:xfrm>
            <a:off x="1049309" y="64573"/>
            <a:ext cx="6620255" cy="574675"/>
          </a:xfrm>
          <a:prstGeom prst="rect">
            <a:avLst/>
          </a:prstGeom>
        </p:spPr>
        <p:txBody>
          <a:bodyPr vert="horz" wrap="square" lIns="0" tIns="12700" rIns="0" bIns="0" rtlCol="0">
            <a:spAutoFit/>
          </a:bodyPr>
          <a:lstStyle/>
          <a:p>
            <a:pPr marL="241300">
              <a:lnSpc>
                <a:spcPct val="100000"/>
              </a:lnSpc>
              <a:spcBef>
                <a:spcPts val="100"/>
              </a:spcBef>
            </a:pPr>
            <a:endParaRPr spc="-10" dirty="0"/>
          </a:p>
        </p:txBody>
      </p:sp>
      <p:pic>
        <p:nvPicPr>
          <p:cNvPr id="6" name="object 6">
            <a:extLst>
              <a:ext uri="{FF2B5EF4-FFF2-40B4-BE49-F238E27FC236}">
                <a16:creationId xmlns:a16="http://schemas.microsoft.com/office/drawing/2014/main" id="{48BF0AA4-5C9C-4304-CB49-EE9C7F9B5808}"/>
              </a:ext>
            </a:extLst>
          </p:cNvPr>
          <p:cNvPicPr/>
          <p:nvPr/>
        </p:nvPicPr>
        <p:blipFill>
          <a:blip r:embed="rId3" cstate="print"/>
          <a:stretch>
            <a:fillRect/>
          </a:stretch>
        </p:blipFill>
        <p:spPr>
          <a:xfrm>
            <a:off x="150078" y="115277"/>
            <a:ext cx="618567" cy="619109"/>
          </a:xfrm>
          <a:prstGeom prst="rect">
            <a:avLst/>
          </a:prstGeom>
        </p:spPr>
      </p:pic>
      <p:pic>
        <p:nvPicPr>
          <p:cNvPr id="7" name="object 7">
            <a:extLst>
              <a:ext uri="{FF2B5EF4-FFF2-40B4-BE49-F238E27FC236}">
                <a16:creationId xmlns:a16="http://schemas.microsoft.com/office/drawing/2014/main" id="{E7785C25-98F9-2D02-5323-9378295B38B5}"/>
              </a:ext>
            </a:extLst>
          </p:cNvPr>
          <p:cNvPicPr/>
          <p:nvPr/>
        </p:nvPicPr>
        <p:blipFill>
          <a:blip r:embed="rId4" cstate="print"/>
          <a:stretch>
            <a:fillRect/>
          </a:stretch>
        </p:blipFill>
        <p:spPr>
          <a:xfrm>
            <a:off x="7972774" y="45966"/>
            <a:ext cx="736104" cy="687899"/>
          </a:xfrm>
          <a:prstGeom prst="rect">
            <a:avLst/>
          </a:prstGeom>
        </p:spPr>
      </p:pic>
      <p:sp>
        <p:nvSpPr>
          <p:cNvPr id="13" name="TextBox 12">
            <a:extLst>
              <a:ext uri="{FF2B5EF4-FFF2-40B4-BE49-F238E27FC236}">
                <a16:creationId xmlns:a16="http://schemas.microsoft.com/office/drawing/2014/main" id="{E163A9C4-3C58-534E-7318-92D6A557BF9C}"/>
              </a:ext>
            </a:extLst>
          </p:cNvPr>
          <p:cNvSpPr txBox="1"/>
          <p:nvPr/>
        </p:nvSpPr>
        <p:spPr>
          <a:xfrm>
            <a:off x="2286000" y="2847760"/>
            <a:ext cx="4572000" cy="470000"/>
          </a:xfrm>
          <a:prstGeom prst="rect">
            <a:avLst/>
          </a:prstGeom>
          <a:noFill/>
        </p:spPr>
        <p:txBody>
          <a:bodyPr wrap="square">
            <a:spAutoFit/>
          </a:bodyPr>
          <a:lstStyle/>
          <a:p>
            <a:pPr algn="just">
              <a:lnSpc>
                <a:spcPct val="107000"/>
              </a:lnSpc>
              <a:spcAft>
                <a:spcPts val="800"/>
              </a:spcAf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93083517-A112-B74F-8D47-DF18D6ECDE57}"/>
              </a:ext>
            </a:extLst>
          </p:cNvPr>
          <p:cNvSpPr txBox="1"/>
          <p:nvPr/>
        </p:nvSpPr>
        <p:spPr>
          <a:xfrm>
            <a:off x="226278" y="1251360"/>
            <a:ext cx="8841522" cy="1663597"/>
          </a:xfrm>
          <a:prstGeom prst="rect">
            <a:avLst/>
          </a:prstGeom>
          <a:noFill/>
        </p:spPr>
        <p:txBody>
          <a:bodyPr wrap="square" rtlCol="0">
            <a:spAutoFit/>
          </a:bodyPr>
          <a:lstStyle/>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a:t>
            </a:r>
            <a:r>
              <a:rPr lang="en-IN" sz="1800" b="1" i="1" u="sng"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u="sng" kern="100" dirty="0">
                <a:effectLst/>
                <a:latin typeface="Times New Roman" panose="02020603050405020304" pitchFamily="18" charset="0"/>
                <a:ea typeface="Calibri" panose="020F0502020204030204" pitchFamily="34" charset="0"/>
                <a:cs typeface="Times New Roman" panose="02020603050405020304" pitchFamily="18" charset="0"/>
              </a:rPr>
              <a:t>Government Approval System for Business Registration -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Mandatory registration with the Registrar of Firms (ROF)  and according to the level of small-scale company level, Businesses must secure relevant licenses like FSSAI (Food), Trade License, Import-Export Code (IEC), and MSME Registration.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F9B3A33E-057E-1318-28D0-3001518229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700" y="2667000"/>
            <a:ext cx="3352800" cy="3810000"/>
          </a:xfrm>
          <a:prstGeom prst="rect">
            <a:avLst/>
          </a:prstGeom>
        </p:spPr>
      </p:pic>
      <p:pic>
        <p:nvPicPr>
          <p:cNvPr id="17" name="Picture 16">
            <a:extLst>
              <a:ext uri="{FF2B5EF4-FFF2-40B4-BE49-F238E27FC236}">
                <a16:creationId xmlns:a16="http://schemas.microsoft.com/office/drawing/2014/main" id="{4F345F0A-4B13-8CE5-A881-BC9699B471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7800" y="2590800"/>
            <a:ext cx="3352800" cy="3886200"/>
          </a:xfrm>
          <a:prstGeom prst="rect">
            <a:avLst/>
          </a:prstGeom>
        </p:spPr>
      </p:pic>
    </p:spTree>
    <p:extLst>
      <p:ext uri="{BB962C8B-B14F-4D97-AF65-F5344CB8AC3E}">
        <p14:creationId xmlns:p14="http://schemas.microsoft.com/office/powerpoint/2010/main" val="3108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1086</TotalTime>
  <Words>1182</Words>
  <Application>Microsoft Office PowerPoint</Application>
  <PresentationFormat>On-screen Show (4:3)</PresentationFormat>
  <Paragraphs>203</Paragraphs>
  <Slides>20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Office Theme</vt:lpstr>
      <vt:lpstr>STARTX : SMART ENTRY SYSTEM FOR STARTUP ECOSYSTEMS</vt:lpstr>
      <vt:lpstr>PROBLEM STATEMENT</vt:lpstr>
      <vt:lpstr>ABSTRACT</vt:lpstr>
      <vt:lpstr>EXISTING SYSTEM</vt:lpstr>
      <vt:lpstr>PROPOSED SYSTEM</vt:lpstr>
      <vt:lpstr>WORKFLOW </vt:lpstr>
      <vt:lpstr>MODULE DESCRIPTION</vt:lpstr>
      <vt:lpstr>PowerPoint Presentation</vt:lpstr>
      <vt:lpstr>PowerPoint Presentation</vt:lpstr>
      <vt:lpstr>PowerPoint Presentation</vt:lpstr>
      <vt:lpstr> </vt:lpstr>
      <vt:lpstr>FUTURE ENHANCEMENT </vt:lpstr>
      <vt:lpstr>   </vt:lpstr>
      <vt:lpstr> </vt:lpstr>
      <vt:lpstr>     </vt:lpstr>
      <vt:lpstr>    DEPARTMENTS </vt:lpstr>
      <vt:lpstr>STARTUP AND DEPARTMENTS</vt:lpstr>
      <vt:lpstr>HARDWARE REQUIREMENTS</vt:lpstr>
      <vt:lpstr>SOFTWARE REQUIREMENTS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SYSTEM USING FINGERPRINT</dc:title>
  <dc:creator>Administrator</dc:creator>
  <cp:lastModifiedBy>SWEDHA S</cp:lastModifiedBy>
  <cp:revision>45</cp:revision>
  <dcterms:created xsi:type="dcterms:W3CDTF">2025-03-18T04:46:32Z</dcterms:created>
  <dcterms:modified xsi:type="dcterms:W3CDTF">2025-04-06T13:17:42Z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2025-03-17T00:00:00Z</vt:filetime>
  </property>
  <property fmtid="{D5CDD505-2E9C-101B-9397-08002B2CF9AE}" pid="3" name="Creator">
    <vt:lpwstr>Microsoft® PowerPoint® 2021</vt:lpwstr>
  </property>
  <property fmtid="{D5CDD505-2E9C-101B-9397-08002B2CF9AE}" pid="4" name="LastSaved">
    <vt:filetime>2025-03-18T00:00:00Z</vt:filetime>
  </property>
  <property fmtid="{D5CDD505-2E9C-101B-9397-08002B2CF9AE}" pid="5" name="Producer">
    <vt:lpwstr>Microsoft® PowerPoint® 2021</vt:lpwstr>
  </property>
</Properties>
</file>