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70" r:id="rId6"/>
    <p:sldId id="271" r:id="rId7"/>
    <p:sldId id="259" r:id="rId8"/>
    <p:sldId id="260" r:id="rId9"/>
    <p:sldId id="268" r:id="rId10"/>
    <p:sldId id="261" r:id="rId11"/>
    <p:sldId id="272" r:id="rId12"/>
    <p:sldId id="262" r:id="rId13"/>
    <p:sldId id="263" r:id="rId14"/>
    <p:sldId id="264" r:id="rId15"/>
    <p:sldId id="269" r:id="rId16"/>
    <p:sldId id="265" r:id="rId17"/>
    <p:sldId id="266"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7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1984500000350172"/>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735191064178766"/>
          <c:y val="0.11158349940234351"/>
          <c:w val="0.42306027645354516"/>
          <c:h val="0.57973447832577485"/>
        </c:manualLayout>
      </c:layout>
      <c:pieChart>
        <c:varyColors val="1"/>
        <c:ser>
          <c:idx val="0"/>
          <c:order val="0"/>
          <c:tx>
            <c:strRef>
              <c:f>Sheet1!$B$1</c:f>
              <c:strCache>
                <c:ptCount val="1"/>
                <c:pt idx="0">
                  <c:v>STOCKS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7D4-462C-A3FF-66EE0CB359A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7D4-462C-A3FF-66EE0CB359A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7D4-462C-A3FF-66EE0CB359A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7D4-462C-A3FF-66EE0CB359A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7D4-462C-A3FF-66EE0CB359A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7D4-462C-A3FF-66EE0CB359A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7D4-462C-A3FF-66EE0CB359A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7D4-462C-A3FF-66EE0CB359A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7D4-462C-A3FF-66EE0CB359A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7D4-462C-A3FF-66EE0CB359A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Sheet1!$A$2:$A$11</c:f>
              <c:strCache>
                <c:ptCount val="10"/>
                <c:pt idx="0">
                  <c:v>Health</c:v>
                </c:pt>
                <c:pt idx="1">
                  <c:v>Industrial</c:v>
                </c:pt>
                <c:pt idx="2">
                  <c:v>Consumer Discretionary</c:v>
                </c:pt>
                <c:pt idx="3">
                  <c:v>Financial</c:v>
                </c:pt>
                <c:pt idx="4">
                  <c:v>Real Estate</c:v>
                </c:pt>
                <c:pt idx="5">
                  <c:v>IT</c:v>
                </c:pt>
                <c:pt idx="6">
                  <c:v>Utilities</c:v>
                </c:pt>
                <c:pt idx="7">
                  <c:v>Materials</c:v>
                </c:pt>
                <c:pt idx="8">
                  <c:v>Consumer Staples</c:v>
                </c:pt>
                <c:pt idx="9">
                  <c:v>Energy</c:v>
                </c:pt>
              </c:strCache>
            </c:strRef>
          </c:cat>
          <c:val>
            <c:numRef>
              <c:f>Sheet1!$B$2:$B$11</c:f>
              <c:numCache>
                <c:formatCode>General</c:formatCode>
                <c:ptCount val="10"/>
                <c:pt idx="0">
                  <c:v>6</c:v>
                </c:pt>
                <c:pt idx="1">
                  <c:v>6</c:v>
                </c:pt>
                <c:pt idx="2">
                  <c:v>5</c:v>
                </c:pt>
                <c:pt idx="3">
                  <c:v>6</c:v>
                </c:pt>
                <c:pt idx="4">
                  <c:v>4</c:v>
                </c:pt>
                <c:pt idx="5">
                  <c:v>4</c:v>
                </c:pt>
                <c:pt idx="6">
                  <c:v>6</c:v>
                </c:pt>
                <c:pt idx="7">
                  <c:v>4</c:v>
                </c:pt>
                <c:pt idx="8">
                  <c:v>4</c:v>
                </c:pt>
                <c:pt idx="9">
                  <c:v>4</c:v>
                </c:pt>
              </c:numCache>
            </c:numRef>
          </c:val>
          <c:extLst>
            <c:ext xmlns:c16="http://schemas.microsoft.com/office/drawing/2014/chart" uri="{C3380CC4-5D6E-409C-BE32-E72D297353CC}">
              <c16:uniqueId val="{00000000-8625-4011-B0A0-29CED71CF53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27227004400257449"/>
          <c:y val="0.70350623544546886"/>
          <c:w val="0.62000558874015943"/>
          <c:h val="0.2964937645545311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407555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120964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2683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3398219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224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1950181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3330322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155003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28944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E58F0-4454-4441-B84A-40ED22A1017E}"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163161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E58F0-4454-4441-B84A-40ED22A1017E}"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173263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E58F0-4454-4441-B84A-40ED22A1017E}" type="datetimeFigureOut">
              <a:rPr lang="en-IN" smtClean="0"/>
              <a:t>25-06-2020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296793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E58F0-4454-4441-B84A-40ED22A1017E}"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105850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E58F0-4454-4441-B84A-40ED22A1017E}" type="datetimeFigureOut">
              <a:rPr lang="en-IN" smtClean="0"/>
              <a:t>25-06-2020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48716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3E58F0-4454-4441-B84A-40ED22A1017E}"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401808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3E58F0-4454-4441-B84A-40ED22A1017E}"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48FB7E-63AC-4109-9DE9-3B2D1A2AA263}" type="slidenum">
              <a:rPr lang="en-IN" smtClean="0"/>
              <a:t>‹#›</a:t>
            </a:fld>
            <a:endParaRPr lang="en-IN"/>
          </a:p>
        </p:txBody>
      </p:sp>
    </p:spTree>
    <p:extLst>
      <p:ext uri="{BB962C8B-B14F-4D97-AF65-F5344CB8AC3E}">
        <p14:creationId xmlns:p14="http://schemas.microsoft.com/office/powerpoint/2010/main" val="18799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3E58F0-4454-4441-B84A-40ED22A1017E}" type="datetimeFigureOut">
              <a:rPr lang="en-IN" smtClean="0"/>
              <a:t>25-06-2020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48FB7E-63AC-4109-9DE9-3B2D1A2AA263}" type="slidenum">
              <a:rPr lang="en-IN" smtClean="0"/>
              <a:t>‹#›</a:t>
            </a:fld>
            <a:endParaRPr lang="en-IN"/>
          </a:p>
        </p:txBody>
      </p:sp>
    </p:spTree>
    <p:extLst>
      <p:ext uri="{BB962C8B-B14F-4D97-AF65-F5344CB8AC3E}">
        <p14:creationId xmlns:p14="http://schemas.microsoft.com/office/powerpoint/2010/main" val="269571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sraf.nd.edu/textual-analysis/resources/#LM%20Sentiment%20Word%20Lists" TargetMode="External"/><Relationship Id="rId3" Type="http://schemas.openxmlformats.org/officeDocument/2006/relationships/hyperlink" Target="https://en.wikipedia.org/wiki/List_of_S%26P_500_companies" TargetMode="External"/><Relationship Id="rId7" Type="http://schemas.openxmlformats.org/officeDocument/2006/relationships/hyperlink" Target="https://www.uts.edu.au/sites/default/files/ADG_Cons2015_Loughran%20McDonald%20JE%202011.pdf" TargetMode="External"/><Relationship Id="rId2" Type="http://schemas.openxmlformats.org/officeDocument/2006/relationships/hyperlink" Target="http://laurenhcohen.com/wp-content/uploads/2017/09/lazyprices.pdf" TargetMode="External"/><Relationship Id="rId1" Type="http://schemas.openxmlformats.org/officeDocument/2006/relationships/slideLayout" Target="../slideLayouts/slideLayout2.xml"/><Relationship Id="rId6" Type="http://schemas.openxmlformats.org/officeDocument/2006/relationships/hyperlink" Target="https://medium.com/datadriveninvestor/why-financial-time-series-lstm-prediction-fails-4d1486d336e0" TargetMode="External"/><Relationship Id="rId5" Type="http://schemas.openxmlformats.org/officeDocument/2006/relationships/hyperlink" Target="https://arxiv.org/pdf/1803.06917.pdf" TargetMode="External"/><Relationship Id="rId4" Type="http://schemas.openxmlformats.org/officeDocument/2006/relationships/hyperlink" Target="https://github.com/WillKoehrsen/Data-Analysis/tree/master/stocker" TargetMode="External"/><Relationship Id="rId9" Type="http://schemas.openxmlformats.org/officeDocument/2006/relationships/hyperlink" Target="https://seekingalpha.com/article/1710142-the-most-rewarding-portfolio-construction-techniques-an-unbiased-evalu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52FB-0119-4495-9752-27627CB68C33}"/>
              </a:ext>
            </a:extLst>
          </p:cNvPr>
          <p:cNvSpPr>
            <a:spLocks noGrp="1"/>
          </p:cNvSpPr>
          <p:nvPr>
            <p:ph type="ctrTitle"/>
          </p:nvPr>
        </p:nvSpPr>
        <p:spPr/>
        <p:txBody>
          <a:bodyPr/>
          <a:lstStyle/>
          <a:p>
            <a:r>
              <a:rPr lang="en-IN" dirty="0"/>
              <a:t>Portfolio Optimisation using Machine Learning </a:t>
            </a:r>
          </a:p>
        </p:txBody>
      </p:sp>
      <p:sp>
        <p:nvSpPr>
          <p:cNvPr id="3" name="Subtitle 2">
            <a:extLst>
              <a:ext uri="{FF2B5EF4-FFF2-40B4-BE49-F238E27FC236}">
                <a16:creationId xmlns:a16="http://schemas.microsoft.com/office/drawing/2014/main" id="{EBCB8D6A-5BC1-4BEE-A3AF-88BD2B10A74E}"/>
              </a:ext>
            </a:extLst>
          </p:cNvPr>
          <p:cNvSpPr>
            <a:spLocks noGrp="1"/>
          </p:cNvSpPr>
          <p:nvPr>
            <p:ph type="subTitle" idx="1"/>
          </p:nvPr>
        </p:nvSpPr>
        <p:spPr/>
        <p:txBody>
          <a:bodyPr>
            <a:normAutofit/>
          </a:bodyPr>
          <a:lstStyle/>
          <a:p>
            <a:r>
              <a:rPr lang="en-IN" dirty="0"/>
              <a:t>By: Tanay Dubey</a:t>
            </a:r>
          </a:p>
          <a:p>
            <a:r>
              <a:rPr lang="en-IN" dirty="0"/>
              <a:t>Mentors: Bharath Vaddi &amp; Satish Padmanabhan</a:t>
            </a:r>
          </a:p>
        </p:txBody>
      </p:sp>
    </p:spTree>
    <p:extLst>
      <p:ext uri="{BB962C8B-B14F-4D97-AF65-F5344CB8AC3E}">
        <p14:creationId xmlns:p14="http://schemas.microsoft.com/office/powerpoint/2010/main" val="744555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58FE-AA41-497C-8289-0E2383470865}"/>
              </a:ext>
            </a:extLst>
          </p:cNvPr>
          <p:cNvSpPr>
            <a:spLocks noGrp="1"/>
          </p:cNvSpPr>
          <p:nvPr>
            <p:ph type="title"/>
          </p:nvPr>
        </p:nvSpPr>
        <p:spPr/>
        <p:txBody>
          <a:bodyPr/>
          <a:lstStyle/>
          <a:p>
            <a:r>
              <a:rPr lang="en-IN" dirty="0"/>
              <a:t>Constructing stable Portfolios</a:t>
            </a:r>
          </a:p>
        </p:txBody>
      </p:sp>
      <p:sp>
        <p:nvSpPr>
          <p:cNvPr id="3" name="Content Placeholder 2">
            <a:extLst>
              <a:ext uri="{FF2B5EF4-FFF2-40B4-BE49-F238E27FC236}">
                <a16:creationId xmlns:a16="http://schemas.microsoft.com/office/drawing/2014/main" id="{744276C5-8728-4AFD-B0C1-FA610A8DE9C3}"/>
              </a:ext>
            </a:extLst>
          </p:cNvPr>
          <p:cNvSpPr>
            <a:spLocks noGrp="1"/>
          </p:cNvSpPr>
          <p:nvPr>
            <p:ph idx="1"/>
          </p:nvPr>
        </p:nvSpPr>
        <p:spPr>
          <a:xfrm>
            <a:off x="677334" y="1808895"/>
            <a:ext cx="8596668" cy="4578049"/>
          </a:xfrm>
        </p:spPr>
        <p:txBody>
          <a:bodyPr>
            <a:normAutofit/>
          </a:bodyPr>
          <a:lstStyle/>
          <a:p>
            <a:r>
              <a:rPr lang="en-IN" dirty="0"/>
              <a:t>The strategy followed in order to create stable portfolios is to keep uncorrelated stocks in same portfolio to avoid any huge loss in a portfolio, because if one stock goes down the others will balance the loss.</a:t>
            </a:r>
          </a:p>
          <a:p>
            <a:r>
              <a:rPr lang="en-IN" dirty="0"/>
              <a:t>Considered a correlation value less than 0.5, and a covariance value less than mean covariance. Based on analysed the “pairable” stocks and “</a:t>
            </a:r>
            <a:r>
              <a:rPr lang="en-IN" dirty="0" err="1"/>
              <a:t>unpairable</a:t>
            </a:r>
            <a:r>
              <a:rPr lang="en-IN" dirty="0"/>
              <a:t>” stocks using the plot shown on next page.</a:t>
            </a:r>
          </a:p>
          <a:p>
            <a:r>
              <a:rPr lang="en-IN" dirty="0"/>
              <a:t>The Sharpe ratio is calculated by subtracting the risk-free rate from the return of the portfolio and dividing that result by the standard deviation of the portfolio’s excess return.</a:t>
            </a:r>
          </a:p>
          <a:p>
            <a:r>
              <a:rPr lang="en-IN" dirty="0"/>
              <a:t>A higher value of Sharpe ratio means better risk-adjusted return. A </a:t>
            </a:r>
            <a:r>
              <a:rPr lang="en-IN" dirty="0" err="1"/>
              <a:t>sharpe</a:t>
            </a:r>
            <a:r>
              <a:rPr lang="en-IN" dirty="0"/>
              <a:t> ratio greater than 1 is considered good, greater than 2 is considered very good and greater than 3 is considered excellent.</a:t>
            </a:r>
          </a:p>
          <a:p>
            <a:r>
              <a:rPr lang="en-IN" dirty="0"/>
              <a:t>Based on the above three parameters, stable portfolios were predicted.</a:t>
            </a:r>
          </a:p>
        </p:txBody>
      </p:sp>
    </p:spTree>
    <p:extLst>
      <p:ext uri="{BB962C8B-B14F-4D97-AF65-F5344CB8AC3E}">
        <p14:creationId xmlns:p14="http://schemas.microsoft.com/office/powerpoint/2010/main" val="175783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298C-C8FC-4C61-A392-3ECBF2AA3D3A}"/>
              </a:ext>
            </a:extLst>
          </p:cNvPr>
          <p:cNvSpPr>
            <a:spLocks noGrp="1"/>
          </p:cNvSpPr>
          <p:nvPr>
            <p:ph type="title"/>
          </p:nvPr>
        </p:nvSpPr>
        <p:spPr/>
        <p:txBody>
          <a:bodyPr>
            <a:normAutofit/>
          </a:bodyPr>
          <a:lstStyle/>
          <a:p>
            <a:r>
              <a:rPr lang="en-IN" sz="3200" dirty="0"/>
              <a:t>Plot showing pairable and </a:t>
            </a:r>
            <a:r>
              <a:rPr lang="en-IN" sz="3200" dirty="0" err="1"/>
              <a:t>unpairable</a:t>
            </a:r>
            <a:r>
              <a:rPr lang="en-IN" sz="3200" dirty="0"/>
              <a:t> stocks.</a:t>
            </a:r>
          </a:p>
        </p:txBody>
      </p:sp>
      <p:pic>
        <p:nvPicPr>
          <p:cNvPr id="5" name="Content Placeholder 4">
            <a:extLst>
              <a:ext uri="{FF2B5EF4-FFF2-40B4-BE49-F238E27FC236}">
                <a16:creationId xmlns:a16="http://schemas.microsoft.com/office/drawing/2014/main" id="{72A6A2ED-595C-42A7-AA71-A1FABF51A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14" y="1343891"/>
            <a:ext cx="8942088" cy="4752830"/>
          </a:xfrm>
        </p:spPr>
      </p:pic>
    </p:spTree>
    <p:extLst>
      <p:ext uri="{BB962C8B-B14F-4D97-AF65-F5344CB8AC3E}">
        <p14:creationId xmlns:p14="http://schemas.microsoft.com/office/powerpoint/2010/main" val="90028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172D-35E3-46D3-8CB6-1F12F6D7C262}"/>
              </a:ext>
            </a:extLst>
          </p:cNvPr>
          <p:cNvSpPr>
            <a:spLocks noGrp="1"/>
          </p:cNvSpPr>
          <p:nvPr>
            <p:ph type="title"/>
          </p:nvPr>
        </p:nvSpPr>
        <p:spPr>
          <a:xfrm>
            <a:off x="677334" y="384517"/>
            <a:ext cx="8596668" cy="1320800"/>
          </a:xfrm>
        </p:spPr>
        <p:txBody>
          <a:bodyPr>
            <a:normAutofit/>
          </a:bodyPr>
          <a:lstStyle/>
          <a:p>
            <a:r>
              <a:rPr lang="en-IN" sz="3200" dirty="0"/>
              <a:t>Heat map showing the correlations between various stocks</a:t>
            </a:r>
          </a:p>
        </p:txBody>
      </p:sp>
      <p:pic>
        <p:nvPicPr>
          <p:cNvPr id="4" name="Picture 3">
            <a:extLst>
              <a:ext uri="{FF2B5EF4-FFF2-40B4-BE49-F238E27FC236}">
                <a16:creationId xmlns:a16="http://schemas.microsoft.com/office/drawing/2014/main" id="{E65C8587-13F5-4586-9611-087DD2516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74917"/>
            <a:ext cx="8910011" cy="5483083"/>
          </a:xfrm>
          <a:prstGeom prst="rect">
            <a:avLst/>
          </a:prstGeom>
        </p:spPr>
      </p:pic>
    </p:spTree>
    <p:extLst>
      <p:ext uri="{BB962C8B-B14F-4D97-AF65-F5344CB8AC3E}">
        <p14:creationId xmlns:p14="http://schemas.microsoft.com/office/powerpoint/2010/main" val="355992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0247-6D48-415A-8AE3-128B92463987}"/>
              </a:ext>
            </a:extLst>
          </p:cNvPr>
          <p:cNvSpPr>
            <a:spLocks noGrp="1"/>
          </p:cNvSpPr>
          <p:nvPr>
            <p:ph type="title"/>
          </p:nvPr>
        </p:nvSpPr>
        <p:spPr/>
        <p:txBody>
          <a:bodyPr/>
          <a:lstStyle/>
          <a:p>
            <a:r>
              <a:rPr lang="en-IN" dirty="0"/>
              <a:t>Portfolio Rebalancing</a:t>
            </a:r>
          </a:p>
        </p:txBody>
      </p:sp>
      <p:sp>
        <p:nvSpPr>
          <p:cNvPr id="3" name="Content Placeholder 2">
            <a:extLst>
              <a:ext uri="{FF2B5EF4-FFF2-40B4-BE49-F238E27FC236}">
                <a16:creationId xmlns:a16="http://schemas.microsoft.com/office/drawing/2014/main" id="{4653DB1E-802A-4DFD-BBDF-CD6BE41E548A}"/>
              </a:ext>
            </a:extLst>
          </p:cNvPr>
          <p:cNvSpPr>
            <a:spLocks noGrp="1"/>
          </p:cNvSpPr>
          <p:nvPr>
            <p:ph idx="1"/>
          </p:nvPr>
        </p:nvSpPr>
        <p:spPr>
          <a:xfrm>
            <a:off x="677334" y="1930400"/>
            <a:ext cx="8596668" cy="3880773"/>
          </a:xfrm>
        </p:spPr>
        <p:txBody>
          <a:bodyPr/>
          <a:lstStyle/>
          <a:p>
            <a:r>
              <a:rPr lang="en-IN" dirty="0"/>
              <a:t>Rebalancing was performed on one of the stable predicted portfolio.</a:t>
            </a:r>
          </a:p>
          <a:p>
            <a:r>
              <a:rPr lang="en-IN" dirty="0"/>
              <a:t>CNN model (Convolutional networks are simply neural networks that use convolution in place of general matrix multiplication in at least one of their layers.) was used with Sharpe ratio for predicting the weights of the assets in the portfolio.</a:t>
            </a:r>
          </a:p>
          <a:p>
            <a:r>
              <a:rPr lang="en-IN" dirty="0"/>
              <a:t>The model was trained to rebalance the portfolio every 90 days initially and evaluation of results were carried on keeping this assumption in mind.</a:t>
            </a:r>
          </a:p>
          <a:p>
            <a:r>
              <a:rPr lang="en-IN" dirty="0"/>
              <a:t>Rebalancing was done taking in consideration the transaction costs incurred while rebalancing.</a:t>
            </a:r>
          </a:p>
        </p:txBody>
      </p:sp>
    </p:spTree>
    <p:extLst>
      <p:ext uri="{BB962C8B-B14F-4D97-AF65-F5344CB8AC3E}">
        <p14:creationId xmlns:p14="http://schemas.microsoft.com/office/powerpoint/2010/main" val="331469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0BE1-7D0F-4E55-8AD6-B81DB96ABA9D}"/>
              </a:ext>
            </a:extLst>
          </p:cNvPr>
          <p:cNvSpPr>
            <a:spLocks noGrp="1"/>
          </p:cNvSpPr>
          <p:nvPr>
            <p:ph type="title"/>
          </p:nvPr>
        </p:nvSpPr>
        <p:spPr/>
        <p:txBody>
          <a:bodyPr/>
          <a:lstStyle/>
          <a:p>
            <a:r>
              <a:rPr lang="en-IN" dirty="0"/>
              <a:t>Results Indicating Total Portfolio Value</a:t>
            </a:r>
          </a:p>
        </p:txBody>
      </p:sp>
      <p:pic>
        <p:nvPicPr>
          <p:cNvPr id="6" name="Content Placeholder 5">
            <a:extLst>
              <a:ext uri="{FF2B5EF4-FFF2-40B4-BE49-F238E27FC236}">
                <a16:creationId xmlns:a16="http://schemas.microsoft.com/office/drawing/2014/main" id="{8AC5067C-CEBB-4AF9-8ECD-9986885B7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3212" y="1404763"/>
            <a:ext cx="7455877" cy="5059293"/>
          </a:xfrm>
        </p:spPr>
      </p:pic>
    </p:spTree>
    <p:extLst>
      <p:ext uri="{BB962C8B-B14F-4D97-AF65-F5344CB8AC3E}">
        <p14:creationId xmlns:p14="http://schemas.microsoft.com/office/powerpoint/2010/main" val="129188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3FBB-3061-48E5-9535-745856B4988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A6E171A-42EB-4B1D-8FDF-B3574DA78F03}"/>
              </a:ext>
            </a:extLst>
          </p:cNvPr>
          <p:cNvSpPr>
            <a:spLocks noGrp="1"/>
          </p:cNvSpPr>
          <p:nvPr>
            <p:ph idx="1"/>
          </p:nvPr>
        </p:nvSpPr>
        <p:spPr>
          <a:xfrm>
            <a:off x="677334" y="1617785"/>
            <a:ext cx="8596668" cy="4423577"/>
          </a:xfrm>
        </p:spPr>
        <p:txBody>
          <a:bodyPr>
            <a:normAutofit/>
          </a:bodyPr>
          <a:lstStyle/>
          <a:p>
            <a:r>
              <a:rPr lang="en-IN" dirty="0"/>
              <a:t>Learning about finance domain to understand what can potentially work was definitely a challenge. Moreover, working on how to manipulate time-series data, windowing methods, and training LSTM and CNN models using that proved interesting. </a:t>
            </a:r>
          </a:p>
          <a:p>
            <a:r>
              <a:rPr lang="en-IN" dirty="0"/>
              <a:t>Sentiments extracted from financial news are significant to predict future stock trends. Learnt to extract sentiments on very large text data (100,000 words in some case) using NTLK VADER.</a:t>
            </a:r>
          </a:p>
          <a:p>
            <a:r>
              <a:rPr lang="en-IN" dirty="0"/>
              <a:t>Learned how to construct portfolios by leveraging concepts such as correlation, covariance, Sharpe ratio and volatility. Relevant visualizations such as colormaps and correlation matrix were very useful in confirming the obtained results.</a:t>
            </a:r>
          </a:p>
          <a:p>
            <a:r>
              <a:rPr lang="en-IN" dirty="0"/>
              <a:t>Rebalancing of portfolio using CNN model for training gave satisfactory results in for a 90 day time window which is also visualized in the graphs plotted for it.</a:t>
            </a:r>
          </a:p>
        </p:txBody>
      </p:sp>
    </p:spTree>
    <p:extLst>
      <p:ext uri="{BB962C8B-B14F-4D97-AF65-F5344CB8AC3E}">
        <p14:creationId xmlns:p14="http://schemas.microsoft.com/office/powerpoint/2010/main" val="2129803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F36D-51EA-4149-A580-2D3BFC544236}"/>
              </a:ext>
            </a:extLst>
          </p:cNvPr>
          <p:cNvSpPr>
            <a:spLocks noGrp="1"/>
          </p:cNvSpPr>
          <p:nvPr>
            <p:ph type="title"/>
          </p:nvPr>
        </p:nvSpPr>
        <p:spPr/>
        <p:txBody>
          <a:bodyPr/>
          <a:lstStyle/>
          <a:p>
            <a:r>
              <a:rPr lang="en-IN" dirty="0"/>
              <a:t>Assumptions/Limitations</a:t>
            </a:r>
          </a:p>
        </p:txBody>
      </p:sp>
      <p:sp>
        <p:nvSpPr>
          <p:cNvPr id="3" name="Content Placeholder 2">
            <a:extLst>
              <a:ext uri="{FF2B5EF4-FFF2-40B4-BE49-F238E27FC236}">
                <a16:creationId xmlns:a16="http://schemas.microsoft.com/office/drawing/2014/main" id="{8DB5F7FE-334F-4115-BDEA-6A1C492B1B5B}"/>
              </a:ext>
            </a:extLst>
          </p:cNvPr>
          <p:cNvSpPr>
            <a:spLocks noGrp="1"/>
          </p:cNvSpPr>
          <p:nvPr>
            <p:ph idx="1"/>
          </p:nvPr>
        </p:nvSpPr>
        <p:spPr>
          <a:xfrm>
            <a:off x="677334" y="1724491"/>
            <a:ext cx="8596668" cy="3880773"/>
          </a:xfrm>
        </p:spPr>
        <p:txBody>
          <a:bodyPr>
            <a:normAutofit/>
          </a:bodyPr>
          <a:lstStyle/>
          <a:p>
            <a:r>
              <a:rPr lang="en-IN" dirty="0"/>
              <a:t>Currently, have trained separate models for each of the stocks considered. This was done because we obtained very poor results after training a single model.</a:t>
            </a:r>
          </a:p>
          <a:p>
            <a:r>
              <a:rPr lang="en-IN" dirty="0"/>
              <a:t>Due to constraints on hardware resources, failed to train a single model using all the 500 S&amp;P stocks data and had to eventually limit it to 50 stocks.</a:t>
            </a:r>
          </a:p>
          <a:p>
            <a:r>
              <a:rPr lang="en-IN" dirty="0"/>
              <a:t>Twitter was used for sentiment analysis data due to constraints on the requests to be sent on severs of financial news sites.</a:t>
            </a:r>
          </a:p>
          <a:p>
            <a:r>
              <a:rPr lang="en-IN" dirty="0"/>
              <a:t>Transaction cost during rebalancing was considered to be 20%.</a:t>
            </a:r>
          </a:p>
          <a:p>
            <a:r>
              <a:rPr lang="en-IN" dirty="0"/>
              <a:t>Risk free rate was assumed to be 2% based on the source referred in appendix.</a:t>
            </a:r>
          </a:p>
        </p:txBody>
      </p:sp>
    </p:spTree>
    <p:extLst>
      <p:ext uri="{BB962C8B-B14F-4D97-AF65-F5344CB8AC3E}">
        <p14:creationId xmlns:p14="http://schemas.microsoft.com/office/powerpoint/2010/main" val="78488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FBA2-5B32-4953-A3FE-23C6152855C5}"/>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E6737EA7-49DB-40F6-B2B0-8ED76D2B1EB3}"/>
              </a:ext>
            </a:extLst>
          </p:cNvPr>
          <p:cNvSpPr>
            <a:spLocks noGrp="1"/>
          </p:cNvSpPr>
          <p:nvPr>
            <p:ph idx="1"/>
          </p:nvPr>
        </p:nvSpPr>
        <p:spPr>
          <a:xfrm>
            <a:off x="677334" y="1727764"/>
            <a:ext cx="8596668" cy="3880773"/>
          </a:xfrm>
        </p:spPr>
        <p:txBody>
          <a:bodyPr>
            <a:normAutofit/>
          </a:bodyPr>
          <a:lstStyle/>
          <a:p>
            <a:r>
              <a:rPr lang="en-IN" dirty="0"/>
              <a:t>For sentiment analysis, we can consider word-embedding models namely: Word2Vec, </a:t>
            </a:r>
            <a:r>
              <a:rPr lang="en-IN" dirty="0" err="1"/>
              <a:t>FastText</a:t>
            </a:r>
            <a:r>
              <a:rPr lang="en-IN" dirty="0"/>
              <a:t> and Universal Sentence Encoder.</a:t>
            </a:r>
          </a:p>
          <a:p>
            <a:r>
              <a:rPr lang="en-IN" dirty="0"/>
              <a:t>Extracted only positive, negative and neutral sentiments. There are a lot of other sentiments tied to the financial industry, like uncertainty, litigious, constraining, superfluous, which can be extracted and analysed further.</a:t>
            </a:r>
          </a:p>
          <a:p>
            <a:r>
              <a:rPr lang="en-IN" dirty="0"/>
              <a:t>There are a lot of other portfolio construction methods like ‘Global Minimum Variance Portfolio (GMV)’ and ‘Inverse Volatility Portfolio IVP’, etc.</a:t>
            </a:r>
          </a:p>
          <a:p>
            <a:r>
              <a:rPr lang="en-IN" dirty="0"/>
              <a:t>Also various fundamental factors such as Beta, Alpha, Volatility, etc that can be considered while prediction.</a:t>
            </a:r>
          </a:p>
        </p:txBody>
      </p:sp>
    </p:spTree>
    <p:extLst>
      <p:ext uri="{BB962C8B-B14F-4D97-AF65-F5344CB8AC3E}">
        <p14:creationId xmlns:p14="http://schemas.microsoft.com/office/powerpoint/2010/main" val="207962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C192-17FE-4C47-B215-1BA652C733F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2667C24-927C-49B9-BDDD-AA2D6FC6B63A}"/>
              </a:ext>
            </a:extLst>
          </p:cNvPr>
          <p:cNvSpPr>
            <a:spLocks noGrp="1"/>
          </p:cNvSpPr>
          <p:nvPr>
            <p:ph idx="1"/>
          </p:nvPr>
        </p:nvSpPr>
        <p:spPr>
          <a:xfrm>
            <a:off x="677334" y="1537855"/>
            <a:ext cx="8596668" cy="4710545"/>
          </a:xfrm>
        </p:spPr>
        <p:txBody>
          <a:bodyPr>
            <a:normAutofit fontScale="92500" lnSpcReduction="10000"/>
          </a:bodyPr>
          <a:lstStyle/>
          <a:p>
            <a:pPr algn="l">
              <a:buFont typeface="+mj-lt"/>
              <a:buAutoNum type="arabicPeriod"/>
            </a:pPr>
            <a:r>
              <a:rPr lang="en-IN" b="0" i="0" dirty="0">
                <a:solidFill>
                  <a:srgbClr val="292929"/>
                </a:solidFill>
                <a:effectLst/>
                <a:latin typeface="medium-content-serif-font"/>
              </a:rPr>
              <a:t>Lazy Prices </a:t>
            </a:r>
            <a:r>
              <a:rPr lang="en-IN" b="0" i="0" u="none" strike="noStrike" dirty="0">
                <a:solidFill>
                  <a:srgbClr val="292929"/>
                </a:solidFill>
                <a:effectLst/>
                <a:latin typeface="medium-content-serif-font"/>
                <a:hlinkClick r:id="rId2"/>
              </a:rPr>
              <a:t>http://laurenhcohen.com/wp-content/uploads/2017/09/lazyprices.pdf</a:t>
            </a:r>
            <a:endParaRPr lang="en-IN" b="0" i="0" dirty="0">
              <a:solidFill>
                <a:srgbClr val="292929"/>
              </a:solidFill>
              <a:effectLst/>
              <a:latin typeface="medium-content-serif-font"/>
            </a:endParaRPr>
          </a:p>
          <a:p>
            <a:pPr algn="l">
              <a:buFont typeface="+mj-lt"/>
              <a:buAutoNum type="arabicPeriod"/>
            </a:pPr>
            <a:r>
              <a:rPr lang="en-IN" b="0" i="0" dirty="0">
                <a:solidFill>
                  <a:srgbClr val="292929"/>
                </a:solidFill>
                <a:effectLst/>
                <a:latin typeface="medium-content-serif-font"/>
              </a:rPr>
              <a:t>S&amp;P 500 Companies </a:t>
            </a:r>
            <a:r>
              <a:rPr lang="en-IN" b="0" i="0" u="none" strike="noStrike" dirty="0">
                <a:solidFill>
                  <a:srgbClr val="292929"/>
                </a:solidFill>
                <a:effectLst/>
                <a:latin typeface="medium-content-serif-font"/>
                <a:hlinkClick r:id="rId3"/>
              </a:rPr>
              <a:t>https://en.wikipedia.org/wiki/List_of_S%26P_500_companies</a:t>
            </a:r>
            <a:endParaRPr lang="en-IN" b="0" i="0" dirty="0">
              <a:solidFill>
                <a:srgbClr val="292929"/>
              </a:solidFill>
              <a:effectLst/>
              <a:latin typeface="medium-content-serif-font"/>
            </a:endParaRPr>
          </a:p>
          <a:p>
            <a:pPr algn="l">
              <a:buFont typeface="+mj-lt"/>
              <a:buAutoNum type="arabicPeriod"/>
            </a:pPr>
            <a:r>
              <a:rPr lang="en-IN" b="0" i="0" dirty="0">
                <a:solidFill>
                  <a:srgbClr val="292929"/>
                </a:solidFill>
                <a:effectLst/>
                <a:latin typeface="medium-content-serif-font"/>
              </a:rPr>
              <a:t>Python Stocker </a:t>
            </a:r>
            <a:r>
              <a:rPr lang="en-IN" b="0" i="0" u="none" strike="noStrike" dirty="0">
                <a:solidFill>
                  <a:srgbClr val="292929"/>
                </a:solidFill>
                <a:effectLst/>
                <a:latin typeface="medium-content-serif-font"/>
                <a:hlinkClick r:id="rId4"/>
              </a:rPr>
              <a:t>https://github.com/WillKoehrsen/Data-Analysis/tree/master/stocker</a:t>
            </a:r>
            <a:endParaRPr lang="en-IN" b="0" i="0" dirty="0">
              <a:solidFill>
                <a:srgbClr val="292929"/>
              </a:solidFill>
              <a:effectLst/>
              <a:latin typeface="medium-content-serif-font"/>
            </a:endParaRPr>
          </a:p>
          <a:p>
            <a:pPr algn="l">
              <a:buFont typeface="+mj-lt"/>
              <a:buAutoNum type="arabicPeriod"/>
            </a:pPr>
            <a:r>
              <a:rPr lang="en-IN" b="0" i="0" dirty="0">
                <a:solidFill>
                  <a:srgbClr val="292929"/>
                </a:solidFill>
                <a:effectLst/>
                <a:latin typeface="medium-content-serif-font"/>
              </a:rPr>
              <a:t>Universal features of price formation in financial markets: perspectives from Deep Learning </a:t>
            </a:r>
            <a:r>
              <a:rPr lang="en-IN" b="0" i="0" u="none" strike="noStrike" dirty="0">
                <a:solidFill>
                  <a:srgbClr val="292929"/>
                </a:solidFill>
                <a:effectLst/>
                <a:latin typeface="medium-content-serif-font"/>
                <a:hlinkClick r:id="rId5"/>
              </a:rPr>
              <a:t>https://arxiv.org/pdf/1803.06917.pdf</a:t>
            </a:r>
            <a:endParaRPr lang="en-IN" b="0" i="0" dirty="0">
              <a:solidFill>
                <a:srgbClr val="292929"/>
              </a:solidFill>
              <a:effectLst/>
              <a:latin typeface="medium-content-serif-font"/>
            </a:endParaRPr>
          </a:p>
          <a:p>
            <a:pPr algn="l">
              <a:buFont typeface="+mj-lt"/>
              <a:buAutoNum type="arabicPeriod"/>
            </a:pPr>
            <a:r>
              <a:rPr lang="en-IN" b="0" i="0" u="none" strike="noStrike" dirty="0">
                <a:solidFill>
                  <a:srgbClr val="292929"/>
                </a:solidFill>
                <a:effectLst/>
                <a:latin typeface="medium-content-serif-font"/>
                <a:hlinkClick r:id="rId6"/>
              </a:rPr>
              <a:t>https://medium.com/datadriveninvestor/why-financial-time-series-lstm-prediction-fails-4d1486d336e0</a:t>
            </a:r>
            <a:endParaRPr lang="en-IN" b="0" i="0" dirty="0">
              <a:solidFill>
                <a:srgbClr val="292929"/>
              </a:solidFill>
              <a:effectLst/>
              <a:latin typeface="medium-content-serif-font"/>
            </a:endParaRPr>
          </a:p>
          <a:p>
            <a:pPr algn="l">
              <a:buFont typeface="+mj-lt"/>
              <a:buAutoNum type="arabicPeriod"/>
            </a:pPr>
            <a:r>
              <a:rPr lang="en-IN" b="0" i="0" dirty="0">
                <a:solidFill>
                  <a:srgbClr val="292929"/>
                </a:solidFill>
                <a:effectLst/>
                <a:latin typeface="medium-content-serif-font"/>
              </a:rPr>
              <a:t>When Is a Liability Not a Liability? Textual Analysis, Dictionaries, and</a:t>
            </a:r>
            <a:r>
              <a:rPr lang="en-IN" b="1" i="0" dirty="0">
                <a:solidFill>
                  <a:srgbClr val="292929"/>
                </a:solidFill>
                <a:effectLst/>
                <a:latin typeface="medium-content-serif-font"/>
              </a:rPr>
              <a:t> </a:t>
            </a:r>
            <a:r>
              <a:rPr lang="en-IN" b="0" i="0" dirty="0">
                <a:solidFill>
                  <a:srgbClr val="292929"/>
                </a:solidFill>
                <a:effectLst/>
                <a:latin typeface="medium-content-serif-font"/>
              </a:rPr>
              <a:t>10-Ks </a:t>
            </a:r>
            <a:r>
              <a:rPr lang="en-IN" b="0" i="0" u="none" strike="noStrike" dirty="0">
                <a:solidFill>
                  <a:srgbClr val="292929"/>
                </a:solidFill>
                <a:effectLst/>
                <a:latin typeface="medium-content-serif-font"/>
                <a:hlinkClick r:id="rId7"/>
              </a:rPr>
              <a:t>https://www.uts.edu.au/sites/default/files/ADG_Cons2015_Loughran%20McDonald%20JE%202011.pdf</a:t>
            </a:r>
            <a:endParaRPr lang="en-IN" b="0" i="0" dirty="0">
              <a:solidFill>
                <a:srgbClr val="292929"/>
              </a:solidFill>
              <a:effectLst/>
              <a:latin typeface="medium-content-serif-font"/>
            </a:endParaRPr>
          </a:p>
          <a:p>
            <a:pPr algn="l">
              <a:buFont typeface="+mj-lt"/>
              <a:buAutoNum type="arabicPeriod"/>
            </a:pPr>
            <a:r>
              <a:rPr lang="en-IN" b="0" i="0" dirty="0">
                <a:solidFill>
                  <a:srgbClr val="292929"/>
                </a:solidFill>
                <a:effectLst/>
                <a:latin typeface="medium-content-serif-font"/>
              </a:rPr>
              <a:t>Financial lexicon from Loughran-McDonald Sentiment Word Lists. </a:t>
            </a:r>
            <a:r>
              <a:rPr lang="en-IN" b="0" i="0" u="none" strike="noStrike" dirty="0">
                <a:solidFill>
                  <a:srgbClr val="292929"/>
                </a:solidFill>
                <a:effectLst/>
                <a:latin typeface="medium-content-serif-font"/>
                <a:hlinkClick r:id="rId8"/>
              </a:rPr>
              <a:t>https://sraf.nd.edu/textual-analysis/resources/#LM%20Sentiment%20Word%20Lists</a:t>
            </a:r>
            <a:endParaRPr lang="en-IN" b="0" i="0" dirty="0">
              <a:solidFill>
                <a:srgbClr val="292929"/>
              </a:solidFill>
              <a:effectLst/>
              <a:latin typeface="medium-content-serif-font"/>
            </a:endParaRPr>
          </a:p>
          <a:p>
            <a:pPr algn="l">
              <a:buFont typeface="+mj-lt"/>
              <a:buAutoNum type="arabicPeriod"/>
            </a:pPr>
            <a:r>
              <a:rPr lang="en-IN" b="0" i="0" dirty="0">
                <a:solidFill>
                  <a:srgbClr val="292929"/>
                </a:solidFill>
                <a:effectLst/>
                <a:latin typeface="medium-content-serif-font"/>
              </a:rPr>
              <a:t>The Most Rewarding Portfolio Construction Techniques </a:t>
            </a:r>
            <a:r>
              <a:rPr lang="en-IN" b="0" i="0" u="none" strike="noStrike" dirty="0">
                <a:solidFill>
                  <a:srgbClr val="292929"/>
                </a:solidFill>
                <a:effectLst/>
                <a:latin typeface="medium-content-serif-font"/>
                <a:hlinkClick r:id="rId9"/>
              </a:rPr>
              <a:t>https://seekingalpha.com/article/1710142-the-most-rewarding-portfolio-construction-techniques-an-unbiased-evaluation</a:t>
            </a:r>
            <a:endParaRPr lang="en-IN" b="0" i="0" dirty="0">
              <a:solidFill>
                <a:srgbClr val="292929"/>
              </a:solidFill>
              <a:effectLst/>
              <a:latin typeface="medium-content-serif-font"/>
            </a:endParaRPr>
          </a:p>
          <a:p>
            <a:endParaRPr lang="en-IN" dirty="0"/>
          </a:p>
        </p:txBody>
      </p:sp>
    </p:spTree>
    <p:extLst>
      <p:ext uri="{BB962C8B-B14F-4D97-AF65-F5344CB8AC3E}">
        <p14:creationId xmlns:p14="http://schemas.microsoft.com/office/powerpoint/2010/main" val="139959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BE53-9210-4CBE-95D7-8FFB61AA0E67}"/>
              </a:ext>
            </a:extLst>
          </p:cNvPr>
          <p:cNvSpPr>
            <a:spLocks noGrp="1"/>
          </p:cNvSpPr>
          <p:nvPr>
            <p:ph type="title"/>
          </p:nvPr>
        </p:nvSpPr>
        <p:spPr/>
        <p:txBody>
          <a:bodyPr/>
          <a:lstStyle/>
          <a:p>
            <a:r>
              <a:rPr lang="en-IN" b="1" dirty="0"/>
              <a:t> Problem Statement</a:t>
            </a:r>
            <a:endParaRPr lang="en-IN" dirty="0"/>
          </a:p>
        </p:txBody>
      </p:sp>
      <p:sp>
        <p:nvSpPr>
          <p:cNvPr id="3" name="Content Placeholder 2">
            <a:extLst>
              <a:ext uri="{FF2B5EF4-FFF2-40B4-BE49-F238E27FC236}">
                <a16:creationId xmlns:a16="http://schemas.microsoft.com/office/drawing/2014/main" id="{FDEAF32D-5B13-419F-8EBA-D4A7AA66085D}"/>
              </a:ext>
            </a:extLst>
          </p:cNvPr>
          <p:cNvSpPr>
            <a:spLocks noGrp="1"/>
          </p:cNvSpPr>
          <p:nvPr>
            <p:ph idx="1"/>
          </p:nvPr>
        </p:nvSpPr>
        <p:spPr>
          <a:xfrm>
            <a:off x="677334" y="1738558"/>
            <a:ext cx="8596668" cy="3880773"/>
          </a:xfrm>
        </p:spPr>
        <p:txBody>
          <a:bodyPr>
            <a:normAutofit/>
          </a:bodyPr>
          <a:lstStyle/>
          <a:p>
            <a:r>
              <a:rPr lang="en-IN" sz="2000" dirty="0"/>
              <a:t>Using historic stock price data to predict future returns.</a:t>
            </a:r>
          </a:p>
          <a:p>
            <a:r>
              <a:rPr lang="en-IN" sz="2000" dirty="0"/>
              <a:t>How does including the sentiments of financial news report change the prediction of stock prices.</a:t>
            </a:r>
          </a:p>
          <a:p>
            <a:r>
              <a:rPr lang="en-IN" sz="2000" dirty="0"/>
              <a:t>Building a stable portfolio based on these predicted values.</a:t>
            </a:r>
          </a:p>
          <a:p>
            <a:r>
              <a:rPr lang="en-IN" sz="2000" dirty="0"/>
              <a:t>Rebalancing the portfolios and optimising the rebalancing time window for optimal profits.</a:t>
            </a:r>
          </a:p>
        </p:txBody>
      </p:sp>
    </p:spTree>
    <p:extLst>
      <p:ext uri="{BB962C8B-B14F-4D97-AF65-F5344CB8AC3E}">
        <p14:creationId xmlns:p14="http://schemas.microsoft.com/office/powerpoint/2010/main" val="272047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0E1A-EA56-4A2D-AA41-E65BB5970F11}"/>
              </a:ext>
            </a:extLst>
          </p:cNvPr>
          <p:cNvSpPr>
            <a:spLocks noGrp="1"/>
          </p:cNvSpPr>
          <p:nvPr>
            <p:ph type="title"/>
          </p:nvPr>
        </p:nvSpPr>
        <p:spPr/>
        <p:txBody>
          <a:bodyPr/>
          <a:lstStyle/>
          <a:p>
            <a:r>
              <a:rPr lang="en-IN" dirty="0"/>
              <a:t>Technology Stack</a:t>
            </a:r>
          </a:p>
        </p:txBody>
      </p:sp>
      <p:pic>
        <p:nvPicPr>
          <p:cNvPr id="7" name="Content Placeholder 6">
            <a:extLst>
              <a:ext uri="{FF2B5EF4-FFF2-40B4-BE49-F238E27FC236}">
                <a16:creationId xmlns:a16="http://schemas.microsoft.com/office/drawing/2014/main" id="{5F3CCF13-7B59-4082-AD39-1711701951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119" y="1109028"/>
            <a:ext cx="5891097" cy="8331374"/>
          </a:xfrm>
        </p:spPr>
      </p:pic>
    </p:spTree>
    <p:extLst>
      <p:ext uri="{BB962C8B-B14F-4D97-AF65-F5344CB8AC3E}">
        <p14:creationId xmlns:p14="http://schemas.microsoft.com/office/powerpoint/2010/main" val="353467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CF23-8D73-4216-96D1-9D070FF5A06B}"/>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5E70A1F0-2E71-4134-B8CD-2705966AA21D}"/>
              </a:ext>
            </a:extLst>
          </p:cNvPr>
          <p:cNvSpPr>
            <a:spLocks noGrp="1"/>
          </p:cNvSpPr>
          <p:nvPr>
            <p:ph idx="1"/>
          </p:nvPr>
        </p:nvSpPr>
        <p:spPr>
          <a:xfrm>
            <a:off x="480386" y="1488613"/>
            <a:ext cx="6483121" cy="4307276"/>
          </a:xfrm>
        </p:spPr>
        <p:txBody>
          <a:bodyPr>
            <a:normAutofit/>
          </a:bodyPr>
          <a:lstStyle/>
          <a:p>
            <a:pPr algn="just"/>
            <a:r>
              <a:rPr lang="en-IN" sz="2400" dirty="0"/>
              <a:t>OHLC data from Yahoo Finance</a:t>
            </a:r>
          </a:p>
          <a:p>
            <a:pPr marL="0" indent="0" algn="just">
              <a:buNone/>
            </a:pPr>
            <a:r>
              <a:rPr lang="en-IN" dirty="0"/>
              <a:t>OHLC (open-high-low-close) is a type of dataset that provides open, high, low, and close prices for a stock for each and every business day from 2005. This was collected for a pool of 50 stocks.</a:t>
            </a:r>
          </a:p>
          <a:p>
            <a:pPr marL="0" indent="0" algn="just">
              <a:buNone/>
            </a:pPr>
            <a:r>
              <a:rPr lang="en-IN" dirty="0"/>
              <a:t>The data was imported in </a:t>
            </a:r>
            <a:r>
              <a:rPr lang="en-IN" b="1" dirty="0"/>
              <a:t>Cassandra</a:t>
            </a:r>
            <a:r>
              <a:rPr lang="en-IN" dirty="0"/>
              <a:t> and was exported directly out of it for further use.</a:t>
            </a:r>
          </a:p>
          <a:p>
            <a:pPr algn="just"/>
            <a:r>
              <a:rPr lang="en-IN" sz="2400" dirty="0"/>
              <a:t>Sentiment Analysis data</a:t>
            </a:r>
          </a:p>
          <a:p>
            <a:pPr marL="0" indent="0" algn="just">
              <a:buNone/>
            </a:pPr>
            <a:r>
              <a:rPr lang="en-IN" dirty="0"/>
              <a:t>News headlines were collected for last two years using selected accounts from twitter using </a:t>
            </a:r>
            <a:r>
              <a:rPr lang="en-IN" dirty="0" err="1"/>
              <a:t>tweepy</a:t>
            </a:r>
            <a:r>
              <a:rPr lang="en-IN" dirty="0"/>
              <a:t> </a:t>
            </a:r>
            <a:r>
              <a:rPr lang="en-IN" dirty="0" err="1"/>
              <a:t>Api</a:t>
            </a:r>
            <a:r>
              <a:rPr lang="en-IN" dirty="0"/>
              <a:t>.</a:t>
            </a:r>
          </a:p>
        </p:txBody>
      </p:sp>
      <p:graphicFrame>
        <p:nvGraphicFramePr>
          <p:cNvPr id="6" name="Chart 5">
            <a:extLst>
              <a:ext uri="{FF2B5EF4-FFF2-40B4-BE49-F238E27FC236}">
                <a16:creationId xmlns:a16="http://schemas.microsoft.com/office/drawing/2014/main" id="{CBED6E35-5819-4518-975B-D06BDDE29CE7}"/>
              </a:ext>
            </a:extLst>
          </p:cNvPr>
          <p:cNvGraphicFramePr/>
          <p:nvPr>
            <p:extLst>
              <p:ext uri="{D42A27DB-BD31-4B8C-83A1-F6EECF244321}">
                <p14:modId xmlns:p14="http://schemas.microsoft.com/office/powerpoint/2010/main" val="78246257"/>
              </p:ext>
            </p:extLst>
          </p:nvPr>
        </p:nvGraphicFramePr>
        <p:xfrm>
          <a:off x="5655213" y="759655"/>
          <a:ext cx="5711484" cy="4167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554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9C2E-4A7F-4ED2-BE74-271DE615C3DC}"/>
              </a:ext>
            </a:extLst>
          </p:cNvPr>
          <p:cNvSpPr>
            <a:spLocks noGrp="1"/>
          </p:cNvSpPr>
          <p:nvPr>
            <p:ph type="title"/>
          </p:nvPr>
        </p:nvSpPr>
        <p:spPr/>
        <p:txBody>
          <a:bodyPr/>
          <a:lstStyle/>
          <a:p>
            <a:r>
              <a:rPr lang="en-IN" dirty="0"/>
              <a:t>Correlation between various sectors</a:t>
            </a:r>
          </a:p>
        </p:txBody>
      </p:sp>
      <p:pic>
        <p:nvPicPr>
          <p:cNvPr id="4" name="Content Placeholder 3">
            <a:extLst>
              <a:ext uri="{FF2B5EF4-FFF2-40B4-BE49-F238E27FC236}">
                <a16:creationId xmlns:a16="http://schemas.microsoft.com/office/drawing/2014/main" id="{3E8A2E2A-09CC-4A8A-84CB-ACA9F088CB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907"/>
          <a:stretch/>
        </p:blipFill>
        <p:spPr>
          <a:xfrm>
            <a:off x="559433" y="2057010"/>
            <a:ext cx="8714569" cy="3032751"/>
          </a:xfrm>
          <a:prstGeom prst="rect">
            <a:avLst/>
          </a:prstGeom>
        </p:spPr>
      </p:pic>
    </p:spTree>
    <p:extLst>
      <p:ext uri="{BB962C8B-B14F-4D97-AF65-F5344CB8AC3E}">
        <p14:creationId xmlns:p14="http://schemas.microsoft.com/office/powerpoint/2010/main" val="38847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0282-142C-4C7E-A86A-CC27D15C5972}"/>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920F9685-0C01-4634-B0FA-D689AE453BF8}"/>
              </a:ext>
            </a:extLst>
          </p:cNvPr>
          <p:cNvSpPr>
            <a:spLocks noGrp="1"/>
          </p:cNvSpPr>
          <p:nvPr>
            <p:ph idx="1"/>
          </p:nvPr>
        </p:nvSpPr>
        <p:spPr>
          <a:xfrm>
            <a:off x="677334" y="1930400"/>
            <a:ext cx="8596668" cy="4448089"/>
          </a:xfrm>
        </p:spPr>
        <p:txBody>
          <a:bodyPr>
            <a:normAutofit/>
          </a:bodyPr>
          <a:lstStyle/>
          <a:p>
            <a:pPr algn="l"/>
            <a:r>
              <a:rPr lang="en-IN" b="1" i="0" dirty="0">
                <a:solidFill>
                  <a:srgbClr val="292929"/>
                </a:solidFill>
                <a:effectLst/>
                <a:latin typeface="medium-content-serif-font"/>
              </a:rPr>
              <a:t>OHLC data</a:t>
            </a:r>
            <a:endParaRPr lang="en-IN" b="0" i="0" dirty="0">
              <a:solidFill>
                <a:srgbClr val="292929"/>
              </a:solidFill>
              <a:effectLst/>
              <a:latin typeface="medium-content-serif-font"/>
            </a:endParaRPr>
          </a:p>
          <a:p>
            <a:pPr marL="0" indent="0" algn="l">
              <a:buNone/>
            </a:pPr>
            <a:r>
              <a:rPr lang="en-IN" b="0" i="0" dirty="0">
                <a:solidFill>
                  <a:srgbClr val="292929"/>
                </a:solidFill>
                <a:effectLst/>
                <a:latin typeface="medium-content-serif-font"/>
              </a:rPr>
              <a:t>Python Stocker module makes it relatively easy to get OHLC data for each ticker as a Pandas data frame. </a:t>
            </a:r>
            <a:r>
              <a:rPr lang="en-IN" dirty="0">
                <a:solidFill>
                  <a:srgbClr val="292929"/>
                </a:solidFill>
                <a:latin typeface="medium-content-serif-font"/>
              </a:rPr>
              <a:t>U</a:t>
            </a:r>
            <a:r>
              <a:rPr lang="en-IN" b="0" i="0" dirty="0">
                <a:solidFill>
                  <a:srgbClr val="292929"/>
                </a:solidFill>
                <a:effectLst/>
                <a:latin typeface="medium-content-serif-font"/>
              </a:rPr>
              <a:t>sed a 90 day window (a quarter) to construct each row as X containing all OHLC data for that period and put Adj. Close as Y. </a:t>
            </a:r>
          </a:p>
          <a:p>
            <a:pPr algn="l"/>
            <a:endParaRPr lang="en-IN" b="1" i="0" dirty="0">
              <a:solidFill>
                <a:srgbClr val="292929"/>
              </a:solidFill>
              <a:effectLst/>
              <a:latin typeface="medium-content-serif-font"/>
            </a:endParaRPr>
          </a:p>
          <a:p>
            <a:r>
              <a:rPr lang="en-IN" b="1" i="0" dirty="0">
                <a:solidFill>
                  <a:srgbClr val="292929"/>
                </a:solidFill>
                <a:effectLst/>
                <a:latin typeface="medium-content-serif-font"/>
              </a:rPr>
              <a:t>Sentimenta</a:t>
            </a:r>
            <a:r>
              <a:rPr lang="en-IN" b="1" dirty="0">
                <a:solidFill>
                  <a:srgbClr val="292929"/>
                </a:solidFill>
                <a:latin typeface="medium-content-serif-font"/>
              </a:rPr>
              <a:t>l Data</a:t>
            </a:r>
            <a:endParaRPr lang="en-IN" b="0" i="0" dirty="0">
              <a:solidFill>
                <a:srgbClr val="292929"/>
              </a:solidFill>
              <a:effectLst/>
              <a:latin typeface="medium-content-serif-font"/>
            </a:endParaRPr>
          </a:p>
          <a:p>
            <a:pPr marL="0" indent="0" algn="l">
              <a:buNone/>
            </a:pPr>
            <a:r>
              <a:rPr lang="en-IN" dirty="0">
                <a:solidFill>
                  <a:srgbClr val="292929"/>
                </a:solidFill>
                <a:latin typeface="medium-content-serif-font"/>
              </a:rPr>
              <a:t>T</a:t>
            </a:r>
            <a:r>
              <a:rPr lang="en-IN" b="0" i="0" dirty="0">
                <a:solidFill>
                  <a:srgbClr val="292929"/>
                </a:solidFill>
                <a:effectLst/>
                <a:latin typeface="medium-content-serif-font"/>
              </a:rPr>
              <a:t>he scraped data was highly unstructured as it contains </a:t>
            </a:r>
            <a:r>
              <a:rPr lang="en-IN" dirty="0">
                <a:solidFill>
                  <a:srgbClr val="292929"/>
                </a:solidFill>
                <a:latin typeface="medium-content-serif-font"/>
              </a:rPr>
              <a:t>hash</a:t>
            </a:r>
            <a:r>
              <a:rPr lang="en-IN" b="0" i="0" dirty="0">
                <a:solidFill>
                  <a:srgbClr val="292929"/>
                </a:solidFill>
                <a:effectLst/>
                <a:latin typeface="medium-content-serif-font"/>
              </a:rPr>
              <a:t>tags, symbols and numerical tables. </a:t>
            </a:r>
            <a:r>
              <a:rPr lang="en-IN" dirty="0">
                <a:solidFill>
                  <a:srgbClr val="292929"/>
                </a:solidFill>
                <a:latin typeface="medium-content-serif-font"/>
              </a:rPr>
              <a:t>C</a:t>
            </a:r>
            <a:r>
              <a:rPr lang="en-IN" b="0" i="0" dirty="0">
                <a:solidFill>
                  <a:srgbClr val="292929"/>
                </a:solidFill>
                <a:effectLst/>
                <a:latin typeface="medium-content-serif-font"/>
              </a:rPr>
              <a:t>leaned these files by removing unrelated data and then used them to parse HTML into clean text data which was then used to analyse the sentiments. For cleaning and parsing, regex, NumPy and BeautifulSoup</a:t>
            </a:r>
            <a:r>
              <a:rPr lang="en-IN" dirty="0">
                <a:solidFill>
                  <a:srgbClr val="292929"/>
                </a:solidFill>
                <a:latin typeface="medium-content-serif-font"/>
              </a:rPr>
              <a:t> were used.</a:t>
            </a:r>
          </a:p>
          <a:p>
            <a:pPr marL="0" indent="0" algn="l">
              <a:buNone/>
            </a:pPr>
            <a:r>
              <a:rPr lang="en-IN" b="0" i="0" dirty="0">
                <a:solidFill>
                  <a:srgbClr val="292929"/>
                </a:solidFill>
                <a:effectLst/>
                <a:latin typeface="medium-content-serif-font"/>
              </a:rPr>
              <a:t>The data was fil</a:t>
            </a:r>
            <a:r>
              <a:rPr lang="en-IN" dirty="0">
                <a:solidFill>
                  <a:srgbClr val="292929"/>
                </a:solidFill>
                <a:latin typeface="medium-content-serif-font"/>
              </a:rPr>
              <a:t>tered to remove the duplicate headlines and was paired with the tickers.</a:t>
            </a:r>
            <a:endParaRPr lang="en-IN" b="0" i="0" dirty="0">
              <a:solidFill>
                <a:srgbClr val="292929"/>
              </a:solidFill>
              <a:effectLst/>
              <a:latin typeface="medium-content-serif-font"/>
            </a:endParaRPr>
          </a:p>
          <a:p>
            <a:pPr algn="l"/>
            <a:endParaRPr lang="en-IN" dirty="0"/>
          </a:p>
        </p:txBody>
      </p:sp>
    </p:spTree>
    <p:extLst>
      <p:ext uri="{BB962C8B-B14F-4D97-AF65-F5344CB8AC3E}">
        <p14:creationId xmlns:p14="http://schemas.microsoft.com/office/powerpoint/2010/main" val="146196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8620A-5BFD-48CD-8A60-7E03270C9FB7}"/>
              </a:ext>
            </a:extLst>
          </p:cNvPr>
          <p:cNvSpPr>
            <a:spLocks noGrp="1"/>
          </p:cNvSpPr>
          <p:nvPr>
            <p:ph idx="1"/>
          </p:nvPr>
        </p:nvSpPr>
        <p:spPr>
          <a:xfrm>
            <a:off x="424114" y="440005"/>
            <a:ext cx="8596668" cy="5489740"/>
          </a:xfrm>
        </p:spPr>
        <p:txBody>
          <a:bodyPr>
            <a:normAutofit/>
          </a:bodyPr>
          <a:lstStyle/>
          <a:p>
            <a:pPr marL="0" indent="0">
              <a:buNone/>
            </a:pPr>
            <a:r>
              <a:rPr lang="en-IN" sz="2800" b="1" dirty="0">
                <a:solidFill>
                  <a:srgbClr val="92D050"/>
                </a:solidFill>
              </a:rPr>
              <a:t>Sentiment Analysis Using NLTK VADER</a:t>
            </a:r>
          </a:p>
          <a:p>
            <a:pPr marL="0" indent="0">
              <a:buNone/>
            </a:pPr>
            <a:endParaRPr lang="en-IN" sz="1600" dirty="0"/>
          </a:p>
          <a:p>
            <a:pPr marL="0" indent="0">
              <a:buNone/>
            </a:pPr>
            <a:r>
              <a:rPr lang="en-IN" dirty="0"/>
              <a:t>Used NLTK VADER (Valence Aware Dictionary and </a:t>
            </a:r>
            <a:r>
              <a:rPr lang="en-IN" dirty="0" err="1"/>
              <a:t>sEntiment</a:t>
            </a:r>
            <a:r>
              <a:rPr lang="en-IN" dirty="0"/>
              <a:t> Reasoner) sentiment analyser. In this approach, each of the words is rated as to whether it is positive, negative or neutral and scores are calculated based on how positive, negative or neutral a sentiment is. VADER was updated with financial terms using existing Financial Sentiment Word Lists from Loughran-McDonald.</a:t>
            </a:r>
          </a:p>
          <a:p>
            <a:pPr marL="0" indent="0">
              <a:buNone/>
            </a:pPr>
            <a:r>
              <a:rPr lang="en-IN" dirty="0">
                <a:solidFill>
                  <a:srgbClr val="292929"/>
                </a:solidFill>
              </a:rPr>
              <a:t>O</a:t>
            </a:r>
            <a:r>
              <a:rPr lang="en-IN" b="0" i="0" dirty="0">
                <a:solidFill>
                  <a:srgbClr val="292929"/>
                </a:solidFill>
                <a:effectLst/>
              </a:rPr>
              <a:t>btained positive, negative and neutral sentiment scores for the entire sections of each of the headlines using VADER model.</a:t>
            </a:r>
            <a:endParaRPr lang="en-IN" dirty="0"/>
          </a:p>
        </p:txBody>
      </p:sp>
      <p:pic>
        <p:nvPicPr>
          <p:cNvPr id="5" name="Picture 4">
            <a:extLst>
              <a:ext uri="{FF2B5EF4-FFF2-40B4-BE49-F238E27FC236}">
                <a16:creationId xmlns:a16="http://schemas.microsoft.com/office/drawing/2014/main" id="{91C5F6BF-0001-42CD-9476-EC3CC592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80" y="3429000"/>
            <a:ext cx="8257736" cy="3312640"/>
          </a:xfrm>
          <a:prstGeom prst="rect">
            <a:avLst/>
          </a:prstGeom>
        </p:spPr>
      </p:pic>
    </p:spTree>
    <p:extLst>
      <p:ext uri="{BB962C8B-B14F-4D97-AF65-F5344CB8AC3E}">
        <p14:creationId xmlns:p14="http://schemas.microsoft.com/office/powerpoint/2010/main" val="417005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42D1-1D64-46F9-811E-0441265A5FBE}"/>
              </a:ext>
            </a:extLst>
          </p:cNvPr>
          <p:cNvSpPr>
            <a:spLocks noGrp="1"/>
          </p:cNvSpPr>
          <p:nvPr>
            <p:ph type="title"/>
          </p:nvPr>
        </p:nvSpPr>
        <p:spPr/>
        <p:txBody>
          <a:bodyPr/>
          <a:lstStyle/>
          <a:p>
            <a:r>
              <a:rPr lang="en-IN" dirty="0"/>
              <a:t>Stock Price Prediction</a:t>
            </a:r>
          </a:p>
        </p:txBody>
      </p:sp>
      <p:sp>
        <p:nvSpPr>
          <p:cNvPr id="3" name="Content Placeholder 2">
            <a:extLst>
              <a:ext uri="{FF2B5EF4-FFF2-40B4-BE49-F238E27FC236}">
                <a16:creationId xmlns:a16="http://schemas.microsoft.com/office/drawing/2014/main" id="{DDD9E813-2351-4874-AB50-6C808375D04A}"/>
              </a:ext>
            </a:extLst>
          </p:cNvPr>
          <p:cNvSpPr>
            <a:spLocks noGrp="1"/>
          </p:cNvSpPr>
          <p:nvPr>
            <p:ph idx="1"/>
          </p:nvPr>
        </p:nvSpPr>
        <p:spPr>
          <a:xfrm>
            <a:off x="677334" y="1488613"/>
            <a:ext cx="8596668" cy="3880773"/>
          </a:xfrm>
        </p:spPr>
        <p:txBody>
          <a:bodyPr>
            <a:normAutofit/>
          </a:bodyPr>
          <a:lstStyle/>
          <a:p>
            <a:pPr marL="0" indent="0">
              <a:buNone/>
            </a:pPr>
            <a:endParaRPr lang="en-IN" b="1" dirty="0"/>
          </a:p>
          <a:p>
            <a:pPr algn="just"/>
            <a:r>
              <a:rPr lang="en-IN" dirty="0"/>
              <a:t>Constructed pandas data frame for each stock using a 90 day window.</a:t>
            </a:r>
          </a:p>
          <a:p>
            <a:pPr algn="just"/>
            <a:r>
              <a:rPr lang="en-IN" dirty="0"/>
              <a:t>Pre-processing and analysing was done on the data.</a:t>
            </a:r>
          </a:p>
          <a:p>
            <a:pPr algn="just"/>
            <a:r>
              <a:rPr lang="en-IN" dirty="0"/>
              <a:t>Transformed the data into respective train, validation and test dataset for each of these stocks.</a:t>
            </a:r>
          </a:p>
          <a:p>
            <a:pPr algn="just"/>
            <a:r>
              <a:rPr lang="en-IN" dirty="0"/>
              <a:t>Stock price prediction was done using LSTM model(</a:t>
            </a:r>
            <a:r>
              <a:rPr lang="en-IN" b="1" dirty="0"/>
              <a:t>Long short-term memory</a:t>
            </a:r>
            <a:r>
              <a:rPr lang="en-IN" dirty="0"/>
              <a:t>) is an artificial recurrent neural network (RNN) architecture used in the field of deep learning. Unlike standard feedforward neural networks, LSTM has feedback connections) </a:t>
            </a:r>
          </a:p>
          <a:p>
            <a:pPr algn="just"/>
            <a:r>
              <a:rPr lang="en-IN" dirty="0"/>
              <a:t>The predicted price and sentiment scores were then combined to produce the final predicted prices for the stocks.</a:t>
            </a:r>
          </a:p>
          <a:p>
            <a:pPr marL="0" indent="0">
              <a:buNone/>
            </a:pPr>
            <a:endParaRPr lang="en-IN" dirty="0"/>
          </a:p>
        </p:txBody>
      </p:sp>
    </p:spTree>
    <p:extLst>
      <p:ext uri="{BB962C8B-B14F-4D97-AF65-F5344CB8AC3E}">
        <p14:creationId xmlns:p14="http://schemas.microsoft.com/office/powerpoint/2010/main" val="14871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9D29-E5B8-4102-B21D-DFB77257AA4C}"/>
              </a:ext>
            </a:extLst>
          </p:cNvPr>
          <p:cNvSpPr>
            <a:spLocks noGrp="1"/>
          </p:cNvSpPr>
          <p:nvPr>
            <p:ph type="title"/>
          </p:nvPr>
        </p:nvSpPr>
        <p:spPr/>
        <p:txBody>
          <a:bodyPr>
            <a:normAutofit/>
          </a:bodyPr>
          <a:lstStyle/>
          <a:p>
            <a:r>
              <a:rPr lang="en-IN" sz="2400" dirty="0"/>
              <a:t>Plots comparing actual Adj. Closing prices for GWW with predicted prices with and without negative sentiment scores</a:t>
            </a:r>
          </a:p>
        </p:txBody>
      </p:sp>
      <p:pic>
        <p:nvPicPr>
          <p:cNvPr id="4" name="Picture 3">
            <a:extLst>
              <a:ext uri="{FF2B5EF4-FFF2-40B4-BE49-F238E27FC236}">
                <a16:creationId xmlns:a16="http://schemas.microsoft.com/office/drawing/2014/main" id="{4EB57026-593E-4BF3-925F-5431A0FF9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51353"/>
            <a:ext cx="8596667" cy="4900197"/>
          </a:xfrm>
          <a:prstGeom prst="rect">
            <a:avLst/>
          </a:prstGeom>
        </p:spPr>
      </p:pic>
    </p:spTree>
    <p:extLst>
      <p:ext uri="{BB962C8B-B14F-4D97-AF65-F5344CB8AC3E}">
        <p14:creationId xmlns:p14="http://schemas.microsoft.com/office/powerpoint/2010/main" val="17098312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2540</TotalTime>
  <Words>1310</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medium-content-serif-font</vt:lpstr>
      <vt:lpstr>Trebuchet MS</vt:lpstr>
      <vt:lpstr>Wingdings 3</vt:lpstr>
      <vt:lpstr>Facet</vt:lpstr>
      <vt:lpstr>Portfolio Optimisation using Machine Learning </vt:lpstr>
      <vt:lpstr> Problem Statement</vt:lpstr>
      <vt:lpstr>Technology Stack</vt:lpstr>
      <vt:lpstr>Data Collection</vt:lpstr>
      <vt:lpstr>Correlation between various sectors</vt:lpstr>
      <vt:lpstr>Data Preparation</vt:lpstr>
      <vt:lpstr>PowerPoint Presentation</vt:lpstr>
      <vt:lpstr>Stock Price Prediction</vt:lpstr>
      <vt:lpstr>Plots comparing actual Adj. Closing prices for GWW with predicted prices with and without negative sentiment scores</vt:lpstr>
      <vt:lpstr>Constructing stable Portfolios</vt:lpstr>
      <vt:lpstr>Plot showing pairable and unpairable stocks.</vt:lpstr>
      <vt:lpstr>Heat map showing the correlations between various stocks</vt:lpstr>
      <vt:lpstr>Portfolio Rebalancing</vt:lpstr>
      <vt:lpstr>Results Indicating Total Portfolio Value</vt:lpstr>
      <vt:lpstr>Conclusion</vt:lpstr>
      <vt:lpstr>Assumptions/Limitations</vt:lpstr>
      <vt:lpstr>Future works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Optimisation using</dc:title>
  <dc:creator>Tanay Dubey</dc:creator>
  <cp:lastModifiedBy>Tanay Dubey</cp:lastModifiedBy>
  <cp:revision>33</cp:revision>
  <dcterms:created xsi:type="dcterms:W3CDTF">2020-06-17T20:53:25Z</dcterms:created>
  <dcterms:modified xsi:type="dcterms:W3CDTF">2020-06-25T20:29:52Z</dcterms:modified>
</cp:coreProperties>
</file>