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9" r:id="rId18"/>
    <p:sldId id="280" r:id="rId19"/>
    <p:sldId id="281" r:id="rId20"/>
    <p:sldId id="282" r:id="rId21"/>
    <p:sldId id="283" r:id="rId22"/>
    <p:sldId id="284" r:id="rId23"/>
    <p:sldId id="285" r:id="rId24"/>
    <p:sldId id="258" r:id="rId25"/>
    <p:sldId id="260" r:id="rId26"/>
    <p:sldId id="261"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latin typeface="Lato Medium" panose="020F0602020204030203" charset="0"/>
                <a:cs typeface="Lato Medium" panose="020F0602020204030203" charset="0"/>
              </a:rPr>
              <a:t>Chapter 1</a:t>
            </a:r>
            <a:br>
              <a:rPr lang="en-US" altLang="zh-CN">
                <a:latin typeface="Lato Medium" panose="020F0602020204030203" charset="0"/>
                <a:cs typeface="Lato Medium" panose="020F0602020204030203" charset="0"/>
              </a:rPr>
            </a:br>
            <a:r>
              <a:rPr lang="en-US" altLang="zh-CN">
                <a:latin typeface="Lato Medium" panose="020F0602020204030203" charset="0"/>
                <a:cs typeface="Lato Medium" panose="020F0602020204030203" charset="0"/>
              </a:rPr>
              <a:t>Fundamentals of Testing</a:t>
            </a:r>
            <a:endParaRPr lang="en-US" altLang="zh-CN">
              <a:latin typeface="Lato Medium" panose="020F0602020204030203" charset="0"/>
              <a:cs typeface="Lato Medium" panose="020F0602020204030203" charset="0"/>
            </a:endParaRPr>
          </a:p>
        </p:txBody>
      </p:sp>
      <p:sp>
        <p:nvSpPr>
          <p:cNvPr id="5" name="副标题 4"/>
          <p:cNvSpPr>
            <a:spLocks noGrp="1"/>
          </p:cNvSpPr>
          <p:nvPr>
            <p:ph type="subTitle" idx="1"/>
          </p:nvPr>
        </p:nvSpPr>
        <p:spPr/>
        <p:txBody>
          <a:bodyPr/>
          <a:lstStyle/>
          <a:p>
            <a:endParaRPr lang="en-US" altLang="zh-CN" i="1">
              <a:latin typeface="Lato Medium" panose="020F0602020204030203" charset="0"/>
              <a:cs typeface="Lato Medium" panose="020F0602020204030203" charset="0"/>
            </a:endParaRPr>
          </a:p>
          <a:p>
            <a:r>
              <a:rPr lang="en-US" altLang="zh-CN" i="1">
                <a:latin typeface="Lato Medium" panose="020F0602020204030203" charset="0"/>
                <a:cs typeface="Lato Medium" panose="020F0602020204030203" charset="0"/>
              </a:rPr>
              <a:t>Ch</a:t>
            </a:r>
            <a:r>
              <a:rPr lang="vi-VN" altLang="en-US" i="1">
                <a:latin typeface="Lato Medium" panose="020F0602020204030203" charset="0"/>
                <a:cs typeface="Lato Medium" panose="020F0602020204030203" charset="0"/>
              </a:rPr>
              <a:t>ương 1</a:t>
            </a:r>
            <a:endParaRPr lang="vi-VN" altLang="en-US" i="1">
              <a:latin typeface="Lato Medium" panose="020F0602020204030203" charset="0"/>
              <a:cs typeface="Lato Medium" panose="020F0602020204030203" charset="0"/>
            </a:endParaRPr>
          </a:p>
          <a:p>
            <a:r>
              <a:rPr lang="vi-VN" altLang="en-US" i="1">
                <a:latin typeface="Lato Medium" panose="020F0602020204030203" charset="0"/>
                <a:cs typeface="Lato Medium" panose="020F0602020204030203" charset="0"/>
              </a:rPr>
              <a:t>Kiến thức cơ bản về kiểm thử</a:t>
            </a:r>
            <a:endParaRPr lang="vi-VN" altLang="en-US" i="1">
              <a:latin typeface="Lato Medium" panose="020F0602020204030203" charset="0"/>
              <a:cs typeface="Lato Medium" panose="020F060202020403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2</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Tại sao kiểm thử là cần thiết?</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1.2.2. Đảm bảo chất lượng (Quality Assurance) và Kiểm thử (Testing).</a:t>
            </a:r>
            <a:endParaRPr lang="vi-VN" altLang="en-US" b="1">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Mặc dù mọi người thường sử dụng thuật ngữ đảm bảo chất lượng (hoặc chỉ gọi là QA) để ám chỉ kiểm thử, đảm bảo chất lượng và kiểm thử không giống nhau, nhưng chúng liên quan đến nhau.</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Đảm bảo chất lượng thường tập trung vào việc tuân thủ các quy trình đúng đắn, nhằm mang lại sự tự tin rằng mức độ chất lượng thích hợp sẽ đạt được. Khi các quy trình được thực hiện đúng cách, các sản phẩm làm việc được tạo ra thông qua những quy trình đó thường có chất lượng cao hơn, đóng góp vào việc ngăn chặn các lỗi.</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Kiểm soát chất lượng bao gồm nhiều hoạt động, bao gồm cả các hoạt động kiểm thử, để hỗ trợ việc đạt được mức độ chất lượng thích hợp. Các hoạt động kiểm thử là một phần của quá trình phát triển hoặc bảo trì phần mềm tổng thể.</a:t>
            </a:r>
            <a:endParaRPr lang="vi-VN">
              <a:latin typeface="Lato Medium" panose="020F0602020204030203" charset="0"/>
              <a:cs typeface="Lato Medium" panose="020F060202020403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2</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Tại sao kiểm thử là cần thiết?</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1.2.3. Error, Defect &amp; Failures.</a:t>
            </a:r>
            <a:endParaRPr lang="vi-VN" altLang="en-US" b="1">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E</a:t>
            </a:r>
            <a:r>
              <a:rPr lang="en-US" altLang="vi-VN">
                <a:latin typeface="Lato Medium" panose="020F0602020204030203" charset="0"/>
                <a:cs typeface="Lato Medium" panose="020F0602020204030203" charset="0"/>
              </a:rPr>
              <a:t>rror (Mistake): Một hành động của con người tạo ra kết quả không chính xác.</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&gt; Defect</a:t>
            </a:r>
            <a:r>
              <a:rPr lang="vi-VN" altLang="en-US">
                <a:latin typeface="Lato Medium" panose="020F0602020204030203" charset="0"/>
                <a:cs typeface="Lato Medium" panose="020F0602020204030203" charset="0"/>
              </a:rPr>
              <a:t> (</a:t>
            </a:r>
            <a:r>
              <a:rPr lang="en-US" altLang="vi-VN">
                <a:latin typeface="Lato Medium" panose="020F0602020204030203" charset="0"/>
                <a:cs typeface="Lato Medium" panose="020F0602020204030203" charset="0"/>
              </a:rPr>
              <a:t>Bug)</a:t>
            </a:r>
            <a:r>
              <a:rPr lang="vi-VN" altLang="en-US">
                <a:latin typeface="Lato Medium" panose="020F0602020204030203" charset="0"/>
                <a:cs typeface="Lato Medium" panose="020F0602020204030203" charset="0"/>
              </a:rPr>
              <a:t>: </a:t>
            </a:r>
            <a:r>
              <a:rPr lang="en-US" altLang="vi-VN">
                <a:latin typeface="Lato Medium" panose="020F0602020204030203" charset="0"/>
                <a:cs typeface="Lato Medium" panose="020F0602020204030203" charset="0"/>
              </a:rPr>
              <a:t>L</a:t>
            </a:r>
            <a:r>
              <a:rPr lang="vi-VN" altLang="en-US">
                <a:latin typeface="Lato Medium" panose="020F0602020204030203" charset="0"/>
                <a:cs typeface="Lato Medium" panose="020F0602020204030203" charset="0"/>
              </a:rPr>
              <a:t>à</a:t>
            </a:r>
            <a:r>
              <a:rPr lang="en-US" altLang="vi-VN">
                <a:latin typeface="Lato Medium" panose="020F0602020204030203" charset="0"/>
                <a:cs typeface="Lato Medium" panose="020F0602020204030203" charset="0"/>
              </a:rPr>
              <a:t> biểu hiện của lỗi trong phần mềm. Nếu </a:t>
            </a:r>
            <a:r>
              <a:rPr lang="vi-VN" altLang="en-US">
                <a:latin typeface="Lato Medium" panose="020F0602020204030203" charset="0"/>
                <a:cs typeface="Lato Medium" panose="020F0602020204030203" charset="0"/>
              </a:rPr>
              <a:t>xảy ra</a:t>
            </a:r>
            <a:r>
              <a:rPr lang="en-US" altLang="vi-VN">
                <a:latin typeface="Lato Medium" panose="020F0602020204030203" charset="0"/>
                <a:cs typeface="Lato Medium" panose="020F0602020204030203" charset="0"/>
              </a:rPr>
              <a:t>, một lỗi có thể gây ra một sự cố</a:t>
            </a:r>
            <a:r>
              <a:rPr lang="vi-VN" altLang="en-US">
                <a:latin typeface="Lato Medium" panose="020F0602020204030203" charset="0"/>
                <a:cs typeface="Lato Medium" panose="020F0602020204030203" charset="0"/>
              </a:rPr>
              <a:t> (failure)</a:t>
            </a:r>
            <a:r>
              <a:rPr lang="en-US" altLang="vi-VN">
                <a:latin typeface="Lato Medium" panose="020F0602020204030203" charset="0"/>
                <a:cs typeface="Lato Medium" panose="020F0602020204030203" charset="0"/>
              </a:rPr>
              <a:t>.</a:t>
            </a:r>
            <a:endParaRPr lang="en-US" altLang="vi-VN">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Failure: Là sự cố xảy ra với phần mềm không có trong dự kiến.</a:t>
            </a:r>
            <a:endParaRPr lang="vi-VN" altLang="en-US">
              <a:latin typeface="Lato Medium" panose="020F0602020204030203" charset="0"/>
              <a:cs typeface="Lato Medium" panose="020F060202020403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2</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Tại sao kiểm thử là cần thiết?</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1.2.4. Nguyên nhân xảy ra lỗi phần mềm.</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Lỗi có thể xảy ra vì nhiều lý do, như:</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Do áp lực về thời gian</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Do con người</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Các thành viên tham gia dự án thiếu kinh nghiệm và không đủ trình độ</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Sự giao tiếp sai lệch giữa các thành viên dự án, bao gồm sự hiểu lầm về yêu cầu và thiết kế</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Sự phức tạp của mã nguồn, thiết kế, kiến trúc, vấn đề cơ bản cần giải quyết và/hoặc các công nghệ được sử dụng</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Sự hiểu lầm về giao diện trong hệ thống và giữa các hệ thống, đặc biệt khi giao tiếp nội hệ thống và giữa hệ thống lớn về số lượng</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Sử dụng các công nghệ mới, không quen thuộc</a:t>
            </a:r>
            <a:endParaRPr lang="vi-VN" altLang="en-US">
              <a:latin typeface="Lato Medium" panose="020F0602020204030203" charset="0"/>
              <a:cs typeface="Lato Medium" panose="020F060202020403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2</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Tại sao kiểm thử là cần thiết?</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1.2.4. Nguyên nhân xảy ra lỗi phần mềm.</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Nguyên nhân gốc rễ của lỗi phần mềm là các hành động hoặc điều kiện ban đầu đã đóng góp vào việc tạo ra các lỗi.</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Lỗi phần mềm (Bug) có thể được phân tích để xác định nguyên nhân gốc rễ của chúng, nhằm giảm thiểu sự xuất hiện của các lỗi tương tự trong tương lai.</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Phân tích nguyên nhân gốc rễ có thể dẫn đến cải tiến quy trình để ngăn ngừa sự xuất hiện của một số lượng đáng kể các khuyết điểm trong tương lai.</a:t>
            </a:r>
            <a:endParaRPr lang="vi-VN" altLang="en-US">
              <a:latin typeface="Lato Medium" panose="020F0602020204030203" charset="0"/>
              <a:cs typeface="Lato Medium" panose="020F060202020403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a:latin typeface="Lato Medium" panose="020F0602020204030203" charset="0"/>
                <a:cs typeface="Lato Medium" panose="020F0602020204030203" charset="0"/>
              </a:rPr>
              <a:t>Bao gồm:</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1. Kiểm thử chỉ ra sự hiện diện của các lỗi phần mềm (bug), không phải sự vắng mặt của chúng.</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2. Kiểm thử tất cả hay kiểm thử toàn bộ là không thể.</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3. Kiểm thử sớm tiết kiệm thời gian và tiền bạc.</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4. Các cụm lỗi.</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5. Nguyên lý Thuốc trừ sâu.</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6. Kiểm thử phụ thuộc vào ngữ cảnh.</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7. Không có lỗi là một sai lầm.</a:t>
            </a:r>
            <a:endParaRPr lang="vi-VN" altLang="en-US">
              <a:latin typeface="Lato Medium" panose="020F0602020204030203" charset="0"/>
              <a:cs typeface="Lato Medium" panose="020F060202020403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1.3.1. Kiểm thử chỉ ra sự hiện diện của các lỗi phần mềm (bug), không phải sự vắng mặt của chúng.</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Kiểm thử có thể chỉ ra rằng có sự hiện diện của các lỗi trong phần mềm hệ thống, nhưng dù ta tìm thấy bao nhiêu lỗi đi chăng nữa, tại bất kỳ thời điểm nào, chúng ta không thể nói rằng không còn lỗi nào cả. </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Hơn nữa, trong trường hợp không tìm thấy lỗi, điều này không phải là bằng chứng của tính đúng đắn.</a:t>
            </a:r>
            <a:endParaRPr lang="vi-VN" altLang="en-US">
              <a:latin typeface="Lato Medium" panose="020F0602020204030203" charset="0"/>
              <a:cs typeface="Lato Medium" panose="020F060202020403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1.3.2. Kiểm thử tất cả hay kiểm thử toàn bộ là không thể.</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Kiểm thử tất cả, tức là kiểm thử tất cả các kết hợp có thể của đầu vào và điều kiện tiên quyết, thường không khả thi để thực hiện.</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Thay vì kiểm thử toàn bộ, việc phân tích rủi ro và ưu tiên nên được sử dụng để tập trung vào nỗ lực kiểm thử.</a:t>
            </a:r>
            <a:endParaRPr lang="vi-VN" altLang="en-US">
              <a:latin typeface="Lato Medium" panose="020F0602020204030203" charset="0"/>
              <a:cs typeface="Lato Medium" panose="020F060202020403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1.3.3. Kiểm thử sớm tiết kiệm thời gian và tiền bạc.</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Để tìm ra các khuyết điểm sớm hơn hoặc ngăn ngừa việc xuất hiện khuyết điểm, những kiểm thử viên nên tham gia càng sớm càng tốt vào vòng đời phát triển. Các hoạt động kiểm thử phải được phối hợp với các hoạt động phát triển tương ứng.</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Người kiểm thử là người đóng góp tốt trong việc đánh giá và nên tham gia vào đó. Điều này giúp họ hiểu rõ các yêu cầu sớm hơn và chuẩn bị các trường hợp kiểm thử (test case) sớm hơn trong vòng đời phát triển</a:t>
            </a:r>
            <a:endParaRPr lang="vi-VN" altLang="en-US">
              <a:latin typeface="Lato Medium" panose="020F0602020204030203" charset="0"/>
              <a:cs typeface="Lato Medium" panose="020F06020202040302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1.3.</a:t>
            </a:r>
            <a:r>
              <a:rPr lang="en-US" altLang="vi-VN" b="1">
                <a:latin typeface="Lato Medium" panose="020F0602020204030203" charset="0"/>
                <a:cs typeface="Lato Medium" panose="020F0602020204030203" charset="0"/>
              </a:rPr>
              <a:t>4</a:t>
            </a:r>
            <a:r>
              <a:rPr lang="vi-VN" altLang="en-US" b="1">
                <a:latin typeface="Lato Medium" panose="020F0602020204030203" charset="0"/>
                <a:cs typeface="Lato Medium" panose="020F0602020204030203" charset="0"/>
              </a:rPr>
              <a:t>. </a:t>
            </a:r>
            <a:r>
              <a:rPr lang="vi-VN" altLang="en-US" b="1">
                <a:latin typeface="Lato Medium" panose="020F0602020204030203" charset="0"/>
                <a:cs typeface="Lato Medium" panose="020F0602020204030203" charset="0"/>
                <a:sym typeface="+mn-ea"/>
              </a:rPr>
              <a:t>Các cụm lỗi</a:t>
            </a:r>
            <a:r>
              <a:rPr lang="vi-VN" altLang="en-US" b="1">
                <a:latin typeface="Lato Medium" panose="020F0602020204030203" charset="0"/>
                <a:cs typeface="Lato Medium" panose="020F0602020204030203" charset="0"/>
              </a:rPr>
              <a:t>.</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Có thể xảy ra tình huống nhiều </a:t>
            </a:r>
            <a:r>
              <a:rPr lang="en-US" altLang="vi-VN">
                <a:latin typeface="Lato Medium" panose="020F0602020204030203" charset="0"/>
                <a:cs typeface="Lato Medium" panose="020F0602020204030203" charset="0"/>
              </a:rPr>
              <a:t>l</a:t>
            </a:r>
            <a:r>
              <a:rPr lang="vi-VN" altLang="en-US">
                <a:latin typeface="Lato Medium" panose="020F0602020204030203" charset="0"/>
                <a:cs typeface="Lato Medium" panose="020F0602020204030203" charset="0"/>
              </a:rPr>
              <a:t>ỗi phần mềm được tập trung trong các mô-đun nhỏ hơn so với việc chúng phân tán trong các mô-đun lớn hơn và khác nhau.</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Trong trường hợp này, </a:t>
            </a:r>
            <a:r>
              <a:rPr lang="en-US" altLang="vi-VN">
                <a:latin typeface="Lato Medium" panose="020F0602020204030203" charset="0"/>
                <a:cs typeface="Lato Medium" panose="020F0602020204030203" charset="0"/>
              </a:rPr>
              <a:t>ki</a:t>
            </a:r>
            <a:r>
              <a:rPr lang="vi-VN" altLang="en-US">
                <a:latin typeface="Lato Medium" panose="020F0602020204030203" charset="0"/>
                <a:cs typeface="Lato Medium" panose="020F0602020204030203" charset="0"/>
              </a:rPr>
              <a:t>ểm thử viên cần xem xét và chuẩn bị các ca kiểm thử tương ứng để kiểm thử hệ thống như vậy.</a:t>
            </a:r>
            <a:endParaRPr lang="vi-VN" altLang="en-US">
              <a:latin typeface="Lato Medium" panose="020F0602020204030203" charset="0"/>
              <a:cs typeface="Lato Medium" panose="020F060202020403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1.3.5. </a:t>
            </a:r>
            <a:r>
              <a:rPr lang="vi-VN" altLang="en-US" b="1">
                <a:latin typeface="Lato Medium" panose="020F0602020204030203" charset="0"/>
                <a:cs typeface="Lato Medium" panose="020F0602020204030203" charset="0"/>
                <a:sym typeface="+mn-ea"/>
              </a:rPr>
              <a:t>Nguyên lý Thuốc trừ sâu.</a:t>
            </a:r>
            <a:endParaRPr lang="vi-VN" altLang="en-US" b="1">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a:t>
            </a:r>
            <a:r>
              <a:rPr>
                <a:latin typeface="Lato Medium" panose="020F0602020204030203" charset="0"/>
                <a:cs typeface="Lato Medium" panose="020F0602020204030203" charset="0"/>
              </a:rPr>
              <a:t>Nếu các </a:t>
            </a:r>
            <a:r>
              <a:rPr lang="vi-VN">
                <a:latin typeface="Lato Medium" panose="020F0602020204030203" charset="0"/>
                <a:cs typeface="Lato Medium" panose="020F0602020204030203" charset="0"/>
              </a:rPr>
              <a:t>trường hợp kiểm thử</a:t>
            </a:r>
            <a:r>
              <a:rPr>
                <a:latin typeface="Lato Medium" panose="020F0602020204030203" charset="0"/>
                <a:cs typeface="Lato Medium" panose="020F0602020204030203" charset="0"/>
              </a:rPr>
              <a:t> giống nhau được lặp đi lặp lại nhiều lần, cuối cùng cùng bộ kiểm thử</a:t>
            </a:r>
            <a:r>
              <a:rPr lang="vi-VN">
                <a:latin typeface="Lato Medium" panose="020F0602020204030203" charset="0"/>
                <a:cs typeface="Lato Medium" panose="020F0602020204030203" charset="0"/>
              </a:rPr>
              <a:t> đó</a:t>
            </a:r>
            <a:r>
              <a:rPr>
                <a:latin typeface="Lato Medium" panose="020F0602020204030203" charset="0"/>
                <a:cs typeface="Lato Medium" panose="020F0602020204030203" charset="0"/>
              </a:rPr>
              <a:t> sẽ không còn giúp tìm ra các khuyết điểm mới.</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a:t>
            </a:r>
            <a:r>
              <a:rPr>
                <a:latin typeface="Lato Medium" panose="020F0602020204030203" charset="0"/>
                <a:cs typeface="Lato Medium" panose="020F0602020204030203" charset="0"/>
              </a:rPr>
              <a:t> Để vượt qua hiện tượng này, các </a:t>
            </a:r>
            <a:r>
              <a:rPr lang="vi-VN">
                <a:latin typeface="Lato Medium" panose="020F0602020204030203" charset="0"/>
                <a:cs typeface="Lato Medium" panose="020F0602020204030203" charset="0"/>
              </a:rPr>
              <a:t>trường hợp </a:t>
            </a:r>
            <a:r>
              <a:rPr>
                <a:latin typeface="Lato Medium" panose="020F0602020204030203" charset="0"/>
                <a:cs typeface="Lato Medium" panose="020F0602020204030203" charset="0"/>
              </a:rPr>
              <a:t>kiểm thử cần được xem xét và điều chỉnh định kỳ.</a:t>
            </a:r>
            <a:endParaRPr>
              <a:latin typeface="Lato Medium" panose="020F0602020204030203" charset="0"/>
              <a:cs typeface="Lato Medium" panose="020F060202020403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K</a:t>
            </a:r>
            <a:r>
              <a:rPr lang="vi-VN" altLang="en-US">
                <a:latin typeface="Lato Medium" panose="020F0602020204030203" charset="0"/>
                <a:cs typeface="Lato Medium" panose="020F0602020204030203" charset="0"/>
                <a:sym typeface="+mn-ea"/>
              </a:rPr>
              <a:t>iến thức cở bản về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Nội dung:</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1. Kiểm thử là gì?</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2. Tại sao kiểm thử là cần thiết?</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3. 7 nguyên tắc kiểm thử.</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4. Quy trình kiểm thử.</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5. Tâm lý học trong kiểm thử</a:t>
            </a:r>
            <a:endParaRPr lang="vi-VN" altLang="en-US">
              <a:latin typeface="Lato Medium" panose="020F0602020204030203" charset="0"/>
              <a:cs typeface="Lato Medium" panose="020F060202020403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1.3.6. </a:t>
            </a:r>
            <a:r>
              <a:rPr lang="vi-VN" altLang="en-US" b="1">
                <a:latin typeface="Lato Medium" panose="020F0602020204030203" charset="0"/>
                <a:cs typeface="Lato Medium" panose="020F0602020204030203" charset="0"/>
                <a:sym typeface="+mn-ea"/>
              </a:rPr>
              <a:t>Kiểm thử phụ thuộc vào ngữ cảnh.</a:t>
            </a:r>
            <a:endParaRPr lang="vi-VN" altLang="en-US">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Kiểm thử được thực hiện một cách khác nhau trong các ngữ cảnh khác nhau.</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Hai phần mềm khác nhau được kiểm thử với chiến lược khác nhau.</a:t>
            </a:r>
            <a:endParaRPr lang="vi-VN">
              <a:latin typeface="Lato Medium" panose="020F0602020204030203" charset="0"/>
              <a:cs typeface="Lato Medium" panose="020F06020202040302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3</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7 nguyên tắc trong kiểm thử.</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1.3.7. </a:t>
            </a:r>
            <a:r>
              <a:rPr lang="vi-VN" altLang="en-US" b="1">
                <a:latin typeface="Lato Medium" panose="020F0602020204030203" charset="0"/>
                <a:cs typeface="Lato Medium" panose="020F0602020204030203" charset="0"/>
                <a:sym typeface="+mn-ea"/>
              </a:rPr>
              <a:t>Không có lỗi là một sai lầm.</a:t>
            </a:r>
            <a:endParaRPr lang="vi-VN" altLang="en-US" b="1">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Đáp ứng yêu cầu là một phần quan trọng không kém.</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Tìm ra và sửa chữa các lỗi phần mềm không giúp ích nếu hệ thống xây dựng không thỏa mãn nhu cầu và kỳ vọng của người dùng.</a:t>
            </a:r>
            <a:endParaRPr lang="vi-VN">
              <a:latin typeface="Lato Medium" panose="020F0602020204030203" charset="0"/>
              <a:cs typeface="Lato Medium" panose="020F060202020403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fontScale="90000" lnSpcReduction="20000"/>
          </a:bodyPr>
          <a:p>
            <a:pPr marL="0" indent="0" algn="just">
              <a:lnSpc>
                <a:spcPct val="150000"/>
              </a:lnSpc>
              <a:buNone/>
            </a:pPr>
            <a:r>
              <a:rPr lang="en-US" altLang="vi-VN" b="1">
                <a:latin typeface="Lato Medium" panose="020F0602020204030203" charset="0"/>
                <a:cs typeface="Lato Medium" panose="020F0602020204030203" charset="0"/>
              </a:rPr>
              <a:t>1.4.1. Test Process in Context. </a:t>
            </a:r>
            <a:r>
              <a:rPr lang="en-US" altLang="vi-VN" i="1">
                <a:latin typeface="Lato Medium" panose="020F0602020204030203" charset="0"/>
                <a:cs typeface="Lato Medium" panose="020F0602020204030203" charset="0"/>
              </a:rPr>
              <a:t>Quy </a:t>
            </a:r>
            <a:r>
              <a:rPr lang="vi-VN" altLang="en-US" i="1">
                <a:latin typeface="Lato Medium" panose="020F0602020204030203" charset="0"/>
                <a:cs typeface="Lato Medium" panose="020F0602020204030203" charset="0"/>
              </a:rPr>
              <a:t>trình kiểm thử trong ngữ cảnh.</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b="1">
                <a:latin typeface="Lato Medium" panose="020F0602020204030203" charset="0"/>
                <a:cs typeface="Lato Medium" panose="020F0602020204030203" charset="0"/>
              </a:rPr>
              <a:t>Contextual </a:t>
            </a:r>
            <a:r>
              <a:rPr lang="en-US" altLang="vi-VN" b="1">
                <a:latin typeface="Lato Medium" panose="020F0602020204030203" charset="0"/>
                <a:cs typeface="Lato Medium" panose="020F0602020204030203" charset="0"/>
              </a:rPr>
              <a:t>factors that influence the test process for an organization, include, but are not limited to:</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i="1">
                <a:latin typeface="Lato Medium" panose="020F0602020204030203" charset="0"/>
                <a:cs typeface="Lato Medium" panose="020F0602020204030203" charset="0"/>
              </a:rPr>
              <a:t>Các yếu tố ngữ cảnh ảnh hưởng đến quy trình kiểm thử của một tổ chức bao gồm, nhưng không giới hạn trong:</a:t>
            </a:r>
            <a:endParaRPr lang="en-US" altLang="vi-VN" i="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&gt; Software development lifecycle model and project methodologies being used.</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a:t>
            </a:r>
            <a:r>
              <a:rPr lang="vi-VN" altLang="en-US" i="1">
                <a:latin typeface="Lato Medium" panose="020F0602020204030203" charset="0"/>
                <a:cs typeface="Lato Medium" panose="020F0602020204030203" charset="0"/>
              </a:rPr>
              <a:t>Mô hình vòng đời phát triển phần mềm và phương pháp dự án đang sử dụng.</a:t>
            </a:r>
            <a:endParaRPr lang="vi-VN" altLang="en-US" b="1" i="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&gt; Test levels and test types being considered. </a:t>
            </a:r>
            <a:r>
              <a:rPr lang="vi-VN" altLang="en-US" i="1">
                <a:latin typeface="Lato Medium" panose="020F0602020204030203" charset="0"/>
                <a:cs typeface="Lato Medium" panose="020F0602020204030203" charset="0"/>
              </a:rPr>
              <a:t>Các cấp độ kiểm thử và loại kiểm thử được xem xét.</a:t>
            </a:r>
            <a:endParaRPr lang="vi-VN" altLang="en-US">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&gt; Product and project risks.</a:t>
            </a:r>
            <a:r>
              <a:rPr lang="vi-VN" altLang="en-US" b="1">
                <a:latin typeface="Lato Medium" panose="020F0602020204030203" charset="0"/>
                <a:cs typeface="Lato Medium" panose="020F0602020204030203" charset="0"/>
              </a:rPr>
              <a:t> </a:t>
            </a:r>
            <a:r>
              <a:rPr lang="vi-VN" altLang="en-US" i="1">
                <a:latin typeface="Lato Medium" panose="020F0602020204030203" charset="0"/>
                <a:cs typeface="Lato Medium" panose="020F0602020204030203" charset="0"/>
              </a:rPr>
              <a:t>Rủi ro của sản phẩm và dự án.</a:t>
            </a:r>
            <a:endParaRPr lang="vi-VN" altLang="en-US" i="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&gt; Business domain.</a:t>
            </a:r>
            <a:r>
              <a:rPr lang="vi-VN" altLang="en-US">
                <a:latin typeface="Lato Medium" panose="020F0602020204030203" charset="0"/>
                <a:cs typeface="Lato Medium" panose="020F0602020204030203" charset="0"/>
              </a:rPr>
              <a:t> </a:t>
            </a:r>
            <a:r>
              <a:rPr lang="vi-VN" altLang="en-US" i="1">
                <a:latin typeface="Lato Medium" panose="020F0602020204030203" charset="0"/>
                <a:cs typeface="Lato Medium" panose="020F0602020204030203" charset="0"/>
              </a:rPr>
              <a:t>Lĩnh vực kinh doanh.</a:t>
            </a:r>
            <a:endParaRPr lang="vi-VN" altLang="en-US" i="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&gt; Operational constraints (Budgets and resources, Timescales, Complexity, Contractual and Regulatory requirements).</a:t>
            </a:r>
            <a:r>
              <a:rPr lang="vi-VN" altLang="en-US">
                <a:latin typeface="Lato Medium" panose="020F0602020204030203" charset="0"/>
                <a:cs typeface="Lato Medium" panose="020F0602020204030203" charset="0"/>
              </a:rPr>
              <a:t> </a:t>
            </a:r>
            <a:r>
              <a:rPr lang="vi-VN" altLang="en-US" i="1">
                <a:latin typeface="Lato Medium" panose="020F0602020204030203" charset="0"/>
                <a:cs typeface="Lato Medium" panose="020F0602020204030203" charset="0"/>
              </a:rPr>
              <a:t>Ràng buộc vận hành (Ngân sách và tài nguyên, Khung thời gian, Mức độ phức tạp, Yêu cầu hợp đồng và quy định).</a:t>
            </a:r>
            <a:endParaRPr lang="vi-VN" altLang="en-US" i="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&gt; Organization policies and practices.</a:t>
            </a:r>
            <a:r>
              <a:rPr lang="vi-VN" altLang="en-US" b="1">
                <a:latin typeface="Lato Medium" panose="020F0602020204030203" charset="0"/>
                <a:cs typeface="Lato Medium" panose="020F0602020204030203" charset="0"/>
              </a:rPr>
              <a:t> </a:t>
            </a:r>
            <a:r>
              <a:rPr lang="vi-VN" altLang="en-US" i="1">
                <a:latin typeface="Lato Medium" panose="020F0602020204030203" charset="0"/>
                <a:cs typeface="Lato Medium" panose="020F0602020204030203" charset="0"/>
              </a:rPr>
              <a:t>Chính sách và thực tiện của tổ chức.</a:t>
            </a:r>
            <a:endParaRPr lang="vi-VN" altLang="en-US" i="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&gt; Required internal and external standards.</a:t>
            </a:r>
            <a:r>
              <a:rPr lang="vi-VN" altLang="en-US" b="1">
                <a:latin typeface="Lato Medium" panose="020F0602020204030203" charset="0"/>
                <a:cs typeface="Lato Medium" panose="020F0602020204030203" charset="0"/>
              </a:rPr>
              <a:t> </a:t>
            </a:r>
            <a:r>
              <a:rPr lang="vi-VN" altLang="en-US" i="1">
                <a:latin typeface="Lato Medium" panose="020F0602020204030203" charset="0"/>
                <a:cs typeface="Lato Medium" panose="020F0602020204030203" charset="0"/>
              </a:rPr>
              <a:t>Các tiêu chuẩn nội bộ và ngoại vi được yêu cầu.</a:t>
            </a:r>
            <a:endParaRPr lang="vi-VN" altLang="en-US" i="1">
              <a:latin typeface="Lato Medium" panose="020F0602020204030203" charset="0"/>
              <a:cs typeface="Lato Medium" panose="020F060202020403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rPr>
              <a:t>1.4. </a:t>
            </a:r>
            <a:r>
              <a:rPr lang="vi-VN" altLang="en-US">
                <a:latin typeface="Lato Medium" panose="020F0602020204030203" charset="0"/>
                <a:cs typeface="Lato Medium" panose="020F0602020204030203" charset="0"/>
              </a:rPr>
              <a:t>Quy trình kiểm thử.</a:t>
            </a:r>
            <a:endParaRPr lang="vi-VN" altLang="en-US" b="0">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1.4.1. Quy </a:t>
            </a:r>
            <a:r>
              <a:rPr lang="vi-VN" altLang="en-US" b="1">
                <a:latin typeface="Lato Medium" panose="020F0602020204030203" charset="0"/>
                <a:cs typeface="Lato Medium" panose="020F0602020204030203" charset="0"/>
              </a:rPr>
              <a:t>trình kiểm thử trong ngữ cảnh.</a:t>
            </a:r>
            <a:endParaRPr lang="vi-VN" altLang="en-US" b="1">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Một quy trình kiểm thử bao gồm các hoạt động chính sau:</a:t>
            </a:r>
            <a:endParaRPr lang="en-US">
              <a:latin typeface="Lato Medium" panose="020F0602020204030203" charset="0"/>
              <a:cs typeface="Lato Medium" panose="020F0602020204030203" charset="0"/>
            </a:endParaRPr>
          </a:p>
          <a:p>
            <a:pPr marL="0" algn="just">
              <a:lnSpc>
                <a:spcPct val="150000"/>
              </a:lnSpc>
              <a:buClrTx/>
              <a:buSzTx/>
              <a:buNone/>
            </a:pPr>
            <a:r>
              <a:rPr lang="en-US">
                <a:latin typeface="Lato Medium" panose="020F0602020204030203" charset="0"/>
                <a:cs typeface="Lato Medium" panose="020F0602020204030203" charset="0"/>
              </a:rPr>
              <a:t>	1. L</a:t>
            </a:r>
            <a:r>
              <a:rPr lang="vi-VN" altLang="en-US">
                <a:latin typeface="Lato Medium" panose="020F0602020204030203" charset="0"/>
                <a:cs typeface="Lato Medium" panose="020F0602020204030203" charset="0"/>
              </a:rPr>
              <a:t>ập kế hoạch kiểm thử.</a:t>
            </a:r>
            <a:endParaRPr lang="en-US">
              <a:latin typeface="Lato Medium" panose="020F0602020204030203" charset="0"/>
              <a:cs typeface="Lato Medium" panose="020F0602020204030203" charset="0"/>
            </a:endParaRPr>
          </a:p>
          <a:p>
            <a:pPr marL="0" algn="just">
              <a:lnSpc>
                <a:spcPct val="150000"/>
              </a:lnSpc>
              <a:buClrTx/>
              <a:buSzTx/>
              <a:buNone/>
            </a:pPr>
            <a:r>
              <a:rPr lang="en-US">
                <a:latin typeface="Lato Medium" panose="020F0602020204030203" charset="0"/>
                <a:cs typeface="Lato Medium" panose="020F0602020204030203" charset="0"/>
              </a:rPr>
              <a:t>	2.</a:t>
            </a:r>
            <a:r>
              <a:rPr lang="vi-VN" altLang="en-US">
                <a:latin typeface="Lato Medium" panose="020F0602020204030203" charset="0"/>
                <a:cs typeface="Lato Medium" panose="020F0602020204030203" charset="0"/>
              </a:rPr>
              <a:t> Giám sát và điều khiển kiểm thử.</a:t>
            </a:r>
            <a:endParaRPr lang="en-US">
              <a:latin typeface="Lato Medium" panose="020F0602020204030203" charset="0"/>
              <a:cs typeface="Lato Medium" panose="020F0602020204030203" charset="0"/>
            </a:endParaRPr>
          </a:p>
          <a:p>
            <a:pPr marL="0" algn="just">
              <a:lnSpc>
                <a:spcPct val="150000"/>
              </a:lnSpc>
              <a:buClrTx/>
              <a:buSzTx/>
              <a:buNone/>
            </a:pPr>
            <a:r>
              <a:rPr lang="en-US">
                <a:latin typeface="Lato Medium" panose="020F0602020204030203" charset="0"/>
                <a:cs typeface="Lato Medium" panose="020F0602020204030203" charset="0"/>
              </a:rPr>
              <a:t>	3.</a:t>
            </a:r>
            <a:r>
              <a:rPr lang="vi-VN" altLang="en-US">
                <a:latin typeface="Lato Medium" panose="020F0602020204030203" charset="0"/>
                <a:cs typeface="Lato Medium" panose="020F0602020204030203" charset="0"/>
              </a:rPr>
              <a:t> Phân tích kiểm thử.</a:t>
            </a:r>
            <a:endParaRPr lang="en-US">
              <a:latin typeface="Lato Medium" panose="020F0602020204030203" charset="0"/>
              <a:cs typeface="Lato Medium" panose="020F0602020204030203" charset="0"/>
            </a:endParaRPr>
          </a:p>
          <a:p>
            <a:pPr marL="0" algn="just">
              <a:lnSpc>
                <a:spcPct val="150000"/>
              </a:lnSpc>
              <a:buClrTx/>
              <a:buSzTx/>
              <a:buNone/>
            </a:pPr>
            <a:r>
              <a:rPr lang="en-US">
                <a:latin typeface="Lato Medium" panose="020F0602020204030203" charset="0"/>
                <a:cs typeface="Lato Medium" panose="020F0602020204030203" charset="0"/>
              </a:rPr>
              <a:t>	4</a:t>
            </a:r>
            <a:r>
              <a:rPr lang="vi-VN" altLang="en-US">
                <a:latin typeface="Lato Medium" panose="020F0602020204030203" charset="0"/>
                <a:cs typeface="Lato Medium" panose="020F0602020204030203" charset="0"/>
              </a:rPr>
              <a:t>. Thiết kế kiểm thử.</a:t>
            </a:r>
            <a:endParaRPr lang="en-US">
              <a:latin typeface="Lato Medium" panose="020F0602020204030203" charset="0"/>
              <a:cs typeface="Lato Medium" panose="020F0602020204030203" charset="0"/>
            </a:endParaRPr>
          </a:p>
          <a:p>
            <a:pPr marL="0" algn="just">
              <a:lnSpc>
                <a:spcPct val="150000"/>
              </a:lnSpc>
              <a:buClrTx/>
              <a:buSzTx/>
              <a:buNone/>
            </a:pPr>
            <a:r>
              <a:rPr lang="en-US">
                <a:latin typeface="Lato Medium" panose="020F0602020204030203" charset="0"/>
                <a:cs typeface="Lato Medium" panose="020F0602020204030203" charset="0"/>
              </a:rPr>
              <a:t>	5</a:t>
            </a:r>
            <a:r>
              <a:rPr lang="vi-VN" altLang="en-US">
                <a:latin typeface="Lato Medium" panose="020F0602020204030203" charset="0"/>
                <a:cs typeface="Lato Medium" panose="020F0602020204030203" charset="0"/>
              </a:rPr>
              <a:t>. Triển khai kiểm thử.</a:t>
            </a:r>
            <a:endParaRPr lang="en-US">
              <a:latin typeface="Lato Medium" panose="020F0602020204030203" charset="0"/>
              <a:cs typeface="Lato Medium" panose="020F0602020204030203" charset="0"/>
            </a:endParaRPr>
          </a:p>
          <a:p>
            <a:pPr marL="0" algn="just">
              <a:lnSpc>
                <a:spcPct val="150000"/>
              </a:lnSpc>
              <a:buClrTx/>
              <a:buSzTx/>
              <a:buNone/>
            </a:pPr>
            <a:r>
              <a:rPr lang="en-US">
                <a:latin typeface="Lato Medium" panose="020F0602020204030203" charset="0"/>
                <a:cs typeface="Lato Medium" panose="020F0602020204030203" charset="0"/>
              </a:rPr>
              <a:t>	6.</a:t>
            </a:r>
            <a:r>
              <a:rPr lang="vi-VN" altLang="en-US">
                <a:latin typeface="Lato Medium" panose="020F0602020204030203" charset="0"/>
                <a:cs typeface="Lato Medium" panose="020F0602020204030203" charset="0"/>
              </a:rPr>
              <a:t> Thực hiện kiểm thử.</a:t>
            </a:r>
            <a:endParaRPr lang="en-US">
              <a:latin typeface="Lato Medium" panose="020F0602020204030203" charset="0"/>
              <a:cs typeface="Lato Medium" panose="020F0602020204030203" charset="0"/>
            </a:endParaRPr>
          </a:p>
          <a:p>
            <a:pPr marL="0" algn="just">
              <a:lnSpc>
                <a:spcPct val="150000"/>
              </a:lnSpc>
              <a:buClrTx/>
              <a:buSzTx/>
              <a:buNone/>
            </a:pPr>
            <a:r>
              <a:rPr lang="en-US">
                <a:latin typeface="Lato Medium" panose="020F0602020204030203" charset="0"/>
                <a:cs typeface="Lato Medium" panose="020F0602020204030203" charset="0"/>
              </a:rPr>
              <a:t>	7.</a:t>
            </a:r>
            <a:r>
              <a:rPr lang="vi-VN" altLang="en-US">
                <a:latin typeface="Lato Medium" panose="020F0602020204030203" charset="0"/>
                <a:cs typeface="Lato Medium" panose="020F0602020204030203" charset="0"/>
              </a:rPr>
              <a:t> Kết thúc kiểm thử.</a:t>
            </a:r>
            <a:endParaRPr lang="vi-VN" altLang="en-US">
              <a:latin typeface="Lato Medium" panose="020F0602020204030203" charset="0"/>
              <a:cs typeface="Lato Medium" panose="020F060202020403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lnSpcReduction="10000"/>
          </a:bodyPr>
          <a:p>
            <a:pPr marL="0" indent="0" algn="just">
              <a:lnSpc>
                <a:spcPct val="150000"/>
              </a:lnSpc>
              <a:buNone/>
            </a:pPr>
            <a:r>
              <a:rPr lang="en-US" altLang="vi-VN" b="1">
                <a:latin typeface="Lato Medium" panose="020F0602020204030203" charset="0"/>
                <a:cs typeface="Lato Medium" panose="020F0602020204030203" charset="0"/>
              </a:rPr>
              <a:t>1.4.1. Quy </a:t>
            </a:r>
            <a:r>
              <a:rPr lang="vi-VN" altLang="en-US" b="1">
                <a:latin typeface="Lato Medium" panose="020F0602020204030203" charset="0"/>
                <a:cs typeface="Lato Medium" panose="020F0602020204030203" charset="0"/>
              </a:rPr>
              <a:t>trình kiểm thử trong ngữ cảnh.</a:t>
            </a:r>
            <a:endParaRPr lang="vi-VN" altLang="en-US"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1. </a:t>
            </a:r>
            <a:r>
              <a:rPr lang="vi-VN" altLang="en-US" b="1">
                <a:latin typeface="Lato Medium" panose="020F0602020204030203" charset="0"/>
                <a:cs typeface="Lato Medium" panose="020F0602020204030203" charset="0"/>
              </a:rPr>
              <a:t>Lập kế hoạch kiểm thử.</a:t>
            </a:r>
            <a:endParaRPr lang="vi-VN" altLang="en-US"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Lập kế hoạch kiểm thử bao gồm các hoạt động:</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	&gt; </a:t>
            </a:r>
            <a:r>
              <a:rPr lang="vi-VN" altLang="en-US">
                <a:latin typeface="Lato Medium" panose="020F0602020204030203" charset="0"/>
                <a:cs typeface="Lato Medium" panose="020F0602020204030203" charset="0"/>
              </a:rPr>
              <a:t>Xác định phạm vi và rủi ro và xác định mục tiêu của kiểm thử.</a:t>
            </a:r>
            <a:endParaRPr lang="vi-VN" altLang="en-US">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	&gt; Định nghĩa phương pháp tổng thể của kiểm thử.</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Lên lịch các hoạt động kiểm thử, phân công tài nguyên cho các hoạt động.</a:t>
            </a:r>
            <a:endParaRPr>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	&gt; Xác định lượng, chi tiết và mẫu cho tài liệu.</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	&gt; </a:t>
            </a:r>
            <a:r>
              <a:rPr lang="en-US" altLang="vi-VN">
                <a:latin typeface="Lato Medium" panose="020F0602020204030203" charset="0"/>
                <a:cs typeface="Lato Medium" panose="020F0602020204030203" charset="0"/>
                <a:sym typeface="+mn-ea"/>
              </a:rPr>
              <a:t>Lựa chọn các chỉ số để theo dõi và điều khiển.</a:t>
            </a:r>
            <a:endParaRPr lang="en-US" altLang="vi-VN">
              <a:latin typeface="Lato Medium" panose="020F0602020204030203" charset="0"/>
              <a:cs typeface="Lato Medium" panose="020F0602020204030203" charset="0"/>
              <a:sym typeface="+mn-ea"/>
            </a:endParaRPr>
          </a:p>
          <a:p>
            <a:pPr marL="0" indent="0" algn="just">
              <a:lnSpc>
                <a:spcPct val="150000"/>
              </a:lnSpc>
              <a:buNone/>
            </a:pPr>
            <a:r>
              <a:rPr lang="en-US" altLang="vi-VN">
                <a:latin typeface="Lato Medium" panose="020F0602020204030203" charset="0"/>
                <a:cs typeface="Lato Medium" panose="020F0602020204030203" charset="0"/>
              </a:rPr>
              <a:t>	&gt; Xác định tiêu chuẩn vào và ra khỏi quy trình.</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	&gt; Quyết định về tự động hóa.</a:t>
            </a:r>
            <a:endParaRPr lang="en-US" altLang="vi-VN">
              <a:latin typeface="Lato Medium" panose="020F0602020204030203" charset="0"/>
              <a:cs typeface="Lato Medium" panose="020F06020202040302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566420"/>
                <a:ext cx="12192000" cy="6291580"/>
              </a:xfrm>
            </p:spPr>
            <p:txBody>
              <a:bodyPr>
                <a:normAutofit lnSpcReduction="20000"/>
              </a:bodyPr>
              <a:p>
                <a:pPr marL="0" indent="0" algn="just">
                  <a:lnSpc>
                    <a:spcPct val="150000"/>
                  </a:lnSpc>
                  <a:buNone/>
                </a:pPr>
                <a:r>
                  <a:rPr lang="en-US" altLang="vi-VN" b="1">
                    <a:latin typeface="Lato Medium" panose="020F0602020204030203" charset="0"/>
                    <a:cs typeface="Lato Medium" panose="020F0602020204030203" charset="0"/>
                  </a:rPr>
                  <a:t>1.4.1. Quy trình kiểm thử trong ngữ cảnh.</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2. Giám sát và Kiểm soát kiểm thử.</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&gt; Giám sát kiểm thử</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a:t>
                </a:r>
                <a:r>
                  <a:rPr lang="en-US" altLang="vi-VN">
                    <a:latin typeface="Lato Medium" panose="020F0602020204030203" charset="0"/>
                    <a:cs typeface="Lato Medium" panose="020F0602020204030203" charset="0"/>
                  </a:rPr>
                  <a:t>&gt; Đây là quá trình đo lường tiến độ trên dự án.</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&gt; Các chỉ số kiểm thử</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a:t>
                </a:r>
                <a:r>
                  <a:rPr lang="en-US" altLang="vi-VN">
                    <a:latin typeface="Lato Medium" panose="020F0602020204030203" charset="0"/>
                    <a:cs typeface="Lato Medium" panose="020F0602020204030203" charset="0"/>
                  </a:rPr>
                  <a:t>&gt; Bộ công thức cụ thể tính toán bất kỳ khía cạnh nào (kiểm thử, lỗi, độ phủ, v.v.) của quá trình kiểm thử.</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	&gt; Tỷ lệ thực hiện Kiểm thử = </a:t>
                </a:r>
                <a14:m>
                  <m:oMath xmlns:m="http://schemas.openxmlformats.org/officeDocument/2006/math">
                    <m:f>
                      <m:fPr>
                        <m:ctrlPr>
                          <a:rPr lang="en-US" altLang="vi-VN" i="1">
                            <a:latin typeface="DejaVu Math TeX Gyre" panose="02000503000000000000" charset="0"/>
                            <a:cs typeface="DejaVu Math TeX Gyre" panose="02000503000000000000" charset="0"/>
                          </a:rPr>
                        </m:ctrlPr>
                      </m:fPr>
                      <m:num>
                        <m:r>
                          <a:rPr lang="en-US" altLang="vi-VN" i="1">
                            <a:latin typeface="DejaVu Math TeX Gyre" panose="02000503000000000000" charset="0"/>
                            <a:cs typeface="DejaVu Math TeX Gyre" panose="02000503000000000000" charset="0"/>
                          </a:rPr>
                          <m:t>𝑆</m:t>
                        </m:r>
                        <m:r>
                          <a:rPr lang="en-US" altLang="vi-VN" i="1">
                            <a:latin typeface="DejaVu Math TeX Gyre" panose="02000503000000000000" charset="0"/>
                            <a:cs typeface="DejaVu Math TeX Gyre" panose="02000503000000000000" charset="0"/>
                          </a:rPr>
                          <m:t>ố </m:t>
                        </m:r>
                        <m:r>
                          <a:rPr lang="en-US" altLang="vi-VN" i="1">
                            <a:latin typeface="DejaVu Math TeX Gyre" panose="02000503000000000000" charset="0"/>
                            <a:cs typeface="DejaVu Math TeX Gyre" panose="02000503000000000000" charset="0"/>
                          </a:rPr>
                          <m:t>𝑙</m:t>
                        </m:r>
                        <m:r>
                          <a:rPr lang="en-US" altLang="vi-VN" i="1">
                            <a:latin typeface="DejaVu Math TeX Gyre" panose="02000503000000000000" charset="0"/>
                            <a:cs typeface="DejaVu Math TeX Gyre" panose="02000503000000000000" charset="0"/>
                          </a:rPr>
                          <m:t>ượ</m:t>
                        </m:r>
                        <m:r>
                          <a:rPr lang="en-US" altLang="vi-VN" i="1">
                            <a:latin typeface="DejaVu Math TeX Gyre" panose="02000503000000000000" charset="0"/>
                            <a:cs typeface="DejaVu Math TeX Gyre" panose="02000503000000000000" charset="0"/>
                          </a:rPr>
                          <m:t>𝑛𝑔</m:t>
                        </m:r>
                        <m:r>
                          <a:rPr lang="en-US" altLang="vi-VN" i="1">
                            <a:latin typeface="DejaVu Math TeX Gyre" panose="02000503000000000000" charset="0"/>
                            <a:cs typeface="DejaVu Math TeX Gyre" panose="02000503000000000000" charset="0"/>
                          </a:rPr>
                          <m:t> </m:t>
                        </m:r>
                        <m:r>
                          <a:rPr lang="en-US" altLang="vi-VN" i="1">
                            <a:latin typeface="DejaVu Math TeX Gyre" panose="02000503000000000000" charset="0"/>
                            <a:cs typeface="DejaVu Math TeX Gyre" panose="02000503000000000000" charset="0"/>
                          </a:rPr>
                          <m:t>𝑡𝑒𝑠𝑡</m:t>
                        </m:r>
                        <m:r>
                          <a:rPr lang="en-US" altLang="vi-VN" i="1">
                            <a:latin typeface="DejaVu Math TeX Gyre" panose="02000503000000000000" charset="0"/>
                            <a:cs typeface="DejaVu Math TeX Gyre" panose="02000503000000000000" charset="0"/>
                          </a:rPr>
                          <m:t> </m:t>
                        </m:r>
                        <m:r>
                          <a:rPr lang="en-US" altLang="vi-VN" i="1">
                            <a:latin typeface="DejaVu Math TeX Gyre" panose="02000503000000000000" charset="0"/>
                            <a:cs typeface="DejaVu Math TeX Gyre" panose="02000503000000000000" charset="0"/>
                          </a:rPr>
                          <m:t>𝑐𝑎𝑠𝑒</m:t>
                        </m:r>
                        <m:r>
                          <a:rPr lang="en-US" altLang="vi-VN" i="1">
                            <a:latin typeface="DejaVu Math TeX Gyre" panose="02000503000000000000" charset="0"/>
                            <a:cs typeface="DejaVu Math TeX Gyre" panose="02000503000000000000" charset="0"/>
                          </a:rPr>
                          <m:t> đã </m:t>
                        </m:r>
                        <m:r>
                          <a:rPr lang="en-US" altLang="vi-VN" i="1">
                            <a:latin typeface="DejaVu Math TeX Gyre" panose="02000503000000000000" charset="0"/>
                            <a:cs typeface="DejaVu Math TeX Gyre" panose="02000503000000000000" charset="0"/>
                          </a:rPr>
                          <m:t>𝑡ℎ</m:t>
                        </m:r>
                        <m:r>
                          <a:rPr lang="en-US" altLang="vi-VN" i="1">
                            <a:latin typeface="DejaVu Math TeX Gyre" panose="02000503000000000000" charset="0"/>
                            <a:cs typeface="DejaVu Math TeX Gyre" panose="02000503000000000000" charset="0"/>
                          </a:rPr>
                          <m:t>ự</m:t>
                        </m:r>
                        <m:r>
                          <a:rPr lang="en-US" altLang="vi-VN" i="1">
                            <a:latin typeface="DejaVu Math TeX Gyre" panose="02000503000000000000" charset="0"/>
                            <a:cs typeface="DejaVu Math TeX Gyre" panose="02000503000000000000" charset="0"/>
                          </a:rPr>
                          <m:t>𝑐</m:t>
                        </m:r>
                        <m:r>
                          <a:rPr lang="en-US" altLang="vi-VN" i="1">
                            <a:latin typeface="DejaVu Math TeX Gyre" panose="02000503000000000000" charset="0"/>
                            <a:cs typeface="DejaVu Math TeX Gyre" panose="02000503000000000000" charset="0"/>
                          </a:rPr>
                          <m:t> </m:t>
                        </m:r>
                        <m:r>
                          <a:rPr lang="en-US" altLang="vi-VN" i="1">
                            <a:latin typeface="DejaVu Math TeX Gyre" panose="02000503000000000000" charset="0"/>
                            <a:cs typeface="DejaVu Math TeX Gyre" panose="02000503000000000000" charset="0"/>
                          </a:rPr>
                          <m:t>ℎ𝑖</m:t>
                        </m:r>
                        <m:r>
                          <a:rPr lang="en-US" altLang="vi-VN" i="1">
                            <a:latin typeface="DejaVu Math TeX Gyre" panose="02000503000000000000" charset="0"/>
                            <a:cs typeface="DejaVu Math TeX Gyre" panose="02000503000000000000" charset="0"/>
                          </a:rPr>
                          <m:t>ệ</m:t>
                        </m:r>
                        <m:r>
                          <a:rPr lang="en-US" altLang="vi-VN" i="1">
                            <a:latin typeface="DejaVu Math TeX Gyre" panose="02000503000000000000" charset="0"/>
                            <a:cs typeface="DejaVu Math TeX Gyre" panose="02000503000000000000" charset="0"/>
                          </a:rPr>
                          <m:t>𝑛</m:t>
                        </m:r>
                      </m:num>
                      <m:den>
                        <m:r>
                          <a:rPr lang="en-US" altLang="vi-VN" i="1">
                            <a:latin typeface="DejaVu Math TeX Gyre" panose="02000503000000000000" charset="0"/>
                            <a:cs typeface="DejaVu Math TeX Gyre" panose="02000503000000000000" charset="0"/>
                          </a:rPr>
                          <m:t>𝑆</m:t>
                        </m:r>
                        <m:r>
                          <a:rPr lang="en-US" altLang="vi-VN" i="1">
                            <a:latin typeface="DejaVu Math TeX Gyre" panose="02000503000000000000" charset="0"/>
                            <a:cs typeface="DejaVu Math TeX Gyre" panose="02000503000000000000" charset="0"/>
                          </a:rPr>
                          <m:t>ố </m:t>
                        </m:r>
                        <m:r>
                          <a:rPr lang="en-US" altLang="vi-VN" i="1">
                            <a:latin typeface="DejaVu Math TeX Gyre" panose="02000503000000000000" charset="0"/>
                            <a:cs typeface="DejaVu Math TeX Gyre" panose="02000503000000000000" charset="0"/>
                          </a:rPr>
                          <m:t>𝑙</m:t>
                        </m:r>
                        <m:r>
                          <a:rPr lang="en-US" altLang="vi-VN" i="1">
                            <a:latin typeface="DejaVu Math TeX Gyre" panose="02000503000000000000" charset="0"/>
                            <a:cs typeface="DejaVu Math TeX Gyre" panose="02000503000000000000" charset="0"/>
                          </a:rPr>
                          <m:t>ượ</m:t>
                        </m:r>
                        <m:r>
                          <a:rPr lang="en-US" altLang="vi-VN" i="1">
                            <a:latin typeface="DejaVu Math TeX Gyre" panose="02000503000000000000" charset="0"/>
                            <a:cs typeface="DejaVu Math TeX Gyre" panose="02000503000000000000" charset="0"/>
                          </a:rPr>
                          <m:t>𝑛𝑔</m:t>
                        </m:r>
                        <m:r>
                          <a:rPr lang="en-US" altLang="vi-VN" i="1">
                            <a:latin typeface="DejaVu Math TeX Gyre" panose="02000503000000000000" charset="0"/>
                            <a:cs typeface="DejaVu Math TeX Gyre" panose="02000503000000000000" charset="0"/>
                          </a:rPr>
                          <m:t> </m:t>
                        </m:r>
                        <m:r>
                          <a:rPr lang="en-US" altLang="vi-VN" i="1">
                            <a:latin typeface="DejaVu Math TeX Gyre" panose="02000503000000000000" charset="0"/>
                            <a:cs typeface="DejaVu Math TeX Gyre" panose="02000503000000000000" charset="0"/>
                          </a:rPr>
                          <m:t>𝑡𝑒𝑠𝑡</m:t>
                        </m:r>
                        <m:r>
                          <a:rPr lang="en-US" altLang="vi-VN" i="1">
                            <a:latin typeface="DejaVu Math TeX Gyre" panose="02000503000000000000" charset="0"/>
                            <a:cs typeface="DejaVu Math TeX Gyre" panose="02000503000000000000" charset="0"/>
                          </a:rPr>
                          <m:t> </m:t>
                        </m:r>
                        <m:r>
                          <a:rPr lang="en-US" altLang="vi-VN" i="1">
                            <a:latin typeface="DejaVu Math TeX Gyre" panose="02000503000000000000" charset="0"/>
                            <a:cs typeface="DejaVu Math TeX Gyre" panose="02000503000000000000" charset="0"/>
                          </a:rPr>
                          <m:t>𝑐𝑎𝑠𝑒</m:t>
                        </m:r>
                        <m:r>
                          <a:rPr lang="en-US" altLang="vi-VN" i="1">
                            <a:latin typeface="DejaVu Math TeX Gyre" panose="02000503000000000000" charset="0"/>
                            <a:cs typeface="DejaVu Math TeX Gyre" panose="02000503000000000000" charset="0"/>
                          </a:rPr>
                          <m:t> đượ</m:t>
                        </m:r>
                        <m:r>
                          <a:rPr lang="en-US" altLang="vi-VN" i="1">
                            <a:latin typeface="DejaVu Math TeX Gyre" panose="02000503000000000000" charset="0"/>
                            <a:cs typeface="DejaVu Math TeX Gyre" panose="02000503000000000000" charset="0"/>
                          </a:rPr>
                          <m:t>𝑐</m:t>
                        </m:r>
                        <m:r>
                          <a:rPr lang="en-US" altLang="vi-VN" i="1">
                            <a:latin typeface="DejaVu Math TeX Gyre" panose="02000503000000000000" charset="0"/>
                            <a:cs typeface="DejaVu Math TeX Gyre" panose="02000503000000000000" charset="0"/>
                          </a:rPr>
                          <m:t> </m:t>
                        </m:r>
                        <m:r>
                          <a:rPr lang="en-US" altLang="vi-VN" i="1">
                            <a:latin typeface="DejaVu Math TeX Gyre" panose="02000503000000000000" charset="0"/>
                            <a:cs typeface="DejaVu Math TeX Gyre" panose="02000503000000000000" charset="0"/>
                          </a:rPr>
                          <m:t>𝑙</m:t>
                        </m:r>
                        <m:r>
                          <a:rPr lang="en-US" altLang="vi-VN" i="1">
                            <a:latin typeface="DejaVu Math TeX Gyre" panose="02000503000000000000" charset="0"/>
                            <a:cs typeface="DejaVu Math TeX Gyre" panose="02000503000000000000" charset="0"/>
                          </a:rPr>
                          <m:t>ậ</m:t>
                        </m:r>
                        <m:r>
                          <a:rPr lang="en-US" altLang="vi-VN" i="1">
                            <a:latin typeface="DejaVu Math TeX Gyre" panose="02000503000000000000" charset="0"/>
                            <a:cs typeface="DejaVu Math TeX Gyre" panose="02000503000000000000" charset="0"/>
                          </a:rPr>
                          <m:t>𝑝</m:t>
                        </m:r>
                        <m:r>
                          <a:rPr lang="en-US" altLang="vi-VN" i="1">
                            <a:latin typeface="DejaVu Math TeX Gyre" panose="02000503000000000000" charset="0"/>
                            <a:cs typeface="DejaVu Math TeX Gyre" panose="02000503000000000000" charset="0"/>
                          </a:rPr>
                          <m:t> </m:t>
                        </m:r>
                        <m:r>
                          <a:rPr lang="en-US" altLang="vi-VN" i="1">
                            <a:latin typeface="DejaVu Math TeX Gyre" panose="02000503000000000000" charset="0"/>
                            <a:cs typeface="DejaVu Math TeX Gyre" panose="02000503000000000000" charset="0"/>
                          </a:rPr>
                          <m:t>𝑘</m:t>
                        </m:r>
                        <m:r>
                          <a:rPr lang="en-US" altLang="vi-VN" i="1">
                            <a:latin typeface="DejaVu Math TeX Gyre" panose="02000503000000000000" charset="0"/>
                            <a:cs typeface="DejaVu Math TeX Gyre" panose="02000503000000000000" charset="0"/>
                          </a:rPr>
                          <m:t>ế </m:t>
                        </m:r>
                        <m:r>
                          <a:rPr lang="en-US" altLang="vi-VN" i="1">
                            <a:latin typeface="DejaVu Math TeX Gyre" panose="02000503000000000000" charset="0"/>
                            <a:cs typeface="DejaVu Math TeX Gyre" panose="02000503000000000000" charset="0"/>
                          </a:rPr>
                          <m:t>ℎ𝑜</m:t>
                        </m:r>
                        <m:r>
                          <a:rPr lang="en-US" altLang="vi-VN" i="1">
                            <a:latin typeface="DejaVu Math TeX Gyre" panose="02000503000000000000" charset="0"/>
                            <a:cs typeface="DejaVu Math TeX Gyre" panose="02000503000000000000" charset="0"/>
                          </a:rPr>
                          <m:t>ạ</m:t>
                        </m:r>
                        <m:r>
                          <a:rPr lang="en-US" altLang="vi-VN" i="1">
                            <a:latin typeface="DejaVu Math TeX Gyre" panose="02000503000000000000" charset="0"/>
                            <a:cs typeface="DejaVu Math TeX Gyre" panose="02000503000000000000" charset="0"/>
                          </a:rPr>
                          <m:t>𝑐ℎ</m:t>
                        </m:r>
                      </m:den>
                    </m:f>
                  </m:oMath>
                </a14:m>
                <a:r>
                  <a:rPr lang="en-US" altLang="vi-VN">
                    <a:latin typeface="Lato Medium" panose="020F0602020204030203" charset="0"/>
                    <a:cs typeface="Lato Medium" panose="020F0602020204030203" charset="0"/>
                  </a:rPr>
                  <a:t> x 100%</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&gt; Kiểm soát Kiểm thử</a:t>
                </a:r>
                <a:endParaRPr lang="en-US" altLang="vi-VN">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	</a:t>
                </a:r>
                <a:r>
                  <a:rPr lang="en-US" altLang="vi-VN">
                    <a:latin typeface="Lato Medium" panose="020F0602020204030203" charset="0"/>
                    <a:cs typeface="Lato Medium" panose="020F0602020204030203" charset="0"/>
                  </a:rPr>
                  <a:t>&gt; Kiểm soát kiểm thử liên quan đến việc thực hiện các biện pháp cần thiết để đáp ứng các mục tiêu của kế hoạch kiểm thử.</a:t>
                </a:r>
                <a:endParaRPr lang="en-US" altLang="vi-VN">
                  <a:latin typeface="Lato Medium" panose="020F0602020204030203" charset="0"/>
                  <a:cs typeface="Lato Medium" panose="020F0602020204030203"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566420"/>
                <a:ext cx="12192000" cy="629158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lnSpcReduction="20000"/>
          </a:bodyPr>
          <a:p>
            <a:pPr marL="0" indent="0" algn="just">
              <a:lnSpc>
                <a:spcPct val="150000"/>
              </a:lnSpc>
              <a:buNone/>
            </a:pPr>
            <a:r>
              <a:rPr lang="en-US" altLang="vi-VN" b="1">
                <a:latin typeface="Lato Medium" panose="020F0602020204030203" charset="0"/>
                <a:cs typeface="Lato Medium" panose="020F0602020204030203" charset="0"/>
              </a:rPr>
              <a:t>1.4.1. Quy trình kiểm thử trong ngữ cảnh.</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b="1">
                <a:latin typeface="Lato Medium" panose="020F0602020204030203" charset="0"/>
                <a:cs typeface="Lato Medium" panose="020F0602020204030203" charset="0"/>
              </a:rPr>
              <a:t>3. Phân tích</a:t>
            </a:r>
            <a:r>
              <a:rPr lang="en-US" altLang="vi-VN" b="1">
                <a:latin typeface="Lato Medium" panose="020F0602020204030203" charset="0"/>
                <a:cs typeface="Lato Medium" panose="020F0602020204030203" charset="0"/>
              </a:rPr>
              <a:t> kiểm thử.</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a:latin typeface="Lato Medium" panose="020F0602020204030203" charset="0"/>
                <a:cs typeface="Lato Medium" panose="020F0602020204030203" charset="0"/>
              </a:rPr>
              <a:t>Phân tích </a:t>
            </a:r>
            <a:r>
              <a:rPr lang="vi-VN" altLang="en-US">
                <a:latin typeface="Lato Medium" panose="020F0602020204030203" charset="0"/>
                <a:cs typeface="Lato Medium" panose="020F0602020204030203" charset="0"/>
              </a:rPr>
              <a:t>k</a:t>
            </a:r>
            <a:r>
              <a:rPr lang="en-US" altLang="vi-VN">
                <a:latin typeface="Lato Medium" panose="020F0602020204030203" charset="0"/>
                <a:cs typeface="Lato Medium" panose="020F0602020204030203" charset="0"/>
              </a:rPr>
              <a:t>iểm thử bao gồm các hoạt động chính sau:</a:t>
            </a:r>
            <a:endParaRPr lang="en-US" altLang="vi-VN">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a:t>
            </a:r>
            <a:r>
              <a:rPr lang="en-US" altLang="vi-VN">
                <a:latin typeface="Lato Medium" panose="020F0602020204030203" charset="0"/>
                <a:cs typeface="Lato Medium" panose="020F0602020204030203" charset="0"/>
              </a:rPr>
              <a:t>Phân tích Cơ sở Kiểm thử</a:t>
            </a:r>
            <a:r>
              <a:rPr lang="vi-VN" altLang="en-US">
                <a:latin typeface="Lato Medium" panose="020F0602020204030203" charset="0"/>
                <a:cs typeface="Lato Medium" panose="020F0602020204030203" charset="0"/>
              </a:rPr>
              <a:t> (Test Basis)</a:t>
            </a:r>
            <a:r>
              <a:rPr lang="en-US" altLang="vi-VN">
                <a:latin typeface="Lato Medium" panose="020F0602020204030203" charset="0"/>
                <a:cs typeface="Lato Medium" panose="020F0602020204030203" charset="0"/>
              </a:rPr>
              <a:t>.</a:t>
            </a:r>
            <a:endParaRPr lang="en-US" altLang="vi-VN">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a:t>
            </a:r>
            <a:r>
              <a:rPr lang="en-US" altLang="vi-VN">
                <a:latin typeface="Lato Medium" panose="020F0602020204030203" charset="0"/>
                <a:cs typeface="Lato Medium" panose="020F0602020204030203" charset="0"/>
              </a:rPr>
              <a:t>Đánh giá cơ sở kiểm thử và các mục kiểm thử để xác định các loại </a:t>
            </a:r>
            <a:r>
              <a:rPr lang="vi-VN" altLang="en-US">
                <a:latin typeface="Lato Medium" panose="020F0602020204030203" charset="0"/>
                <a:cs typeface="Lato Medium" panose="020F0602020204030203" charset="0"/>
              </a:rPr>
              <a:t>lỗi</a:t>
            </a:r>
            <a:r>
              <a:rPr lang="en-US" altLang="vi-VN">
                <a:latin typeface="Lato Medium" panose="020F0602020204030203" charset="0"/>
                <a:cs typeface="Lato Medium" panose="020F0602020204030203" charset="0"/>
              </a:rPr>
              <a:t> khác nhau, chẳng hạn như Sự mơ hồ, Sự thiếu sót, Sự không nhất quán, Sự không chính xác, v.v.</a:t>
            </a:r>
            <a:endParaRPr lang="en-US" altLang="vi-VN">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a:t>
            </a:r>
            <a:r>
              <a:rPr lang="en-US" altLang="vi-VN">
                <a:latin typeface="Lato Medium" panose="020F0602020204030203" charset="0"/>
                <a:cs typeface="Lato Medium" panose="020F0602020204030203" charset="0"/>
              </a:rPr>
              <a:t>Xác định các tính năng và tập hợp các tính năng cần được kiểm thử.</a:t>
            </a:r>
            <a:endParaRPr lang="en-US" altLang="vi-VN">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a:t>
            </a:r>
            <a:r>
              <a:rPr lang="en-US" altLang="vi-VN">
                <a:latin typeface="Lato Medium" panose="020F0602020204030203" charset="0"/>
                <a:cs typeface="Lato Medium" panose="020F0602020204030203" charset="0"/>
              </a:rPr>
              <a:t>Định nghĩa và ưu tiên các điều kiện kiểm thử cho từng tính năng dựa trên phân tích của cơ sở kiểm thử, xem xét các đặc điểm chức năng, không chức năng và cấu trúc, các yếu tố kinh doanh và kỹ thuật khác, và mức độ rủi ro.</a:t>
            </a:r>
            <a:endParaRPr lang="en-US" altLang="vi-VN">
              <a:latin typeface="Lato Medium" panose="020F0602020204030203" charset="0"/>
              <a:cs typeface="Lato Medium" panose="020F06020202040302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lnSpcReduction="20000"/>
          </a:bodyPr>
          <a:p>
            <a:pPr marL="0" indent="0" algn="just">
              <a:lnSpc>
                <a:spcPct val="150000"/>
              </a:lnSpc>
              <a:buNone/>
            </a:pPr>
            <a:r>
              <a:rPr lang="en-US" altLang="vi-VN" b="1">
                <a:latin typeface="Lato Medium" panose="020F0602020204030203" charset="0"/>
                <a:cs typeface="Lato Medium" panose="020F0602020204030203" charset="0"/>
              </a:rPr>
              <a:t>1.4.1. Quy trình kiểm thử trong ngữ cảnh.</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b="1">
                <a:latin typeface="Lato Medium" panose="020F0602020204030203" charset="0"/>
                <a:cs typeface="Lato Medium" panose="020F0602020204030203" charset="0"/>
              </a:rPr>
              <a:t>4. Thiết kế</a:t>
            </a:r>
            <a:r>
              <a:rPr lang="en-US" altLang="vi-VN" b="1">
                <a:latin typeface="Lato Medium" panose="020F0602020204030203" charset="0"/>
                <a:cs typeface="Lato Medium" panose="020F0602020204030203" charset="0"/>
              </a:rPr>
              <a:t> kiểm thử.</a:t>
            </a:r>
            <a:endParaRPr lang="en-US" altLang="vi-VN" b="1">
              <a:latin typeface="Lato Medium" panose="020F0602020204030203" charset="0"/>
              <a:cs typeface="Lato Medium" panose="020F0602020204030203" charset="0"/>
            </a:endParaRPr>
          </a:p>
          <a:p>
            <a:pPr marL="0" indent="0" algn="just">
              <a:lnSpc>
                <a:spcPct val="150000"/>
              </a:lnSpc>
              <a:buNone/>
            </a:pPr>
            <a:r>
              <a:rPr>
                <a:latin typeface="Lato Medium" panose="020F0602020204030203" charset="0"/>
                <a:cs typeface="Lato Medium" panose="020F0602020204030203" charset="0"/>
              </a:rPr>
              <a:t>Thiết kế </a:t>
            </a:r>
            <a:r>
              <a:rPr lang="vi-VN">
                <a:latin typeface="Lato Medium" panose="020F0602020204030203" charset="0"/>
                <a:cs typeface="Lato Medium" panose="020F0602020204030203" charset="0"/>
              </a:rPr>
              <a:t>k</a:t>
            </a:r>
            <a:r>
              <a:rPr>
                <a:latin typeface="Lato Medium" panose="020F0602020204030203" charset="0"/>
                <a:cs typeface="Lato Medium" panose="020F0602020204030203" charset="0"/>
              </a:rPr>
              <a:t>iểm thử bao gồm các hoạt động chính sau:</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Thiết kế và ưu tiên hóa các </a:t>
            </a:r>
            <a:r>
              <a:rPr lang="vi-VN">
                <a:latin typeface="Lato Medium" panose="020F0602020204030203" charset="0"/>
                <a:cs typeface="Lato Medium" panose="020F0602020204030203" charset="0"/>
              </a:rPr>
              <a:t>trường hợp</a:t>
            </a:r>
            <a:r>
              <a:rPr>
                <a:latin typeface="Lato Medium" panose="020F0602020204030203" charset="0"/>
                <a:cs typeface="Lato Medium" panose="020F0602020204030203" charset="0"/>
              </a:rPr>
              <a:t> kiểm thử.</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Xác định dữ liệu kiểm thử cần thiết để hỗ trợ các </a:t>
            </a:r>
            <a:r>
              <a:rPr lang="vi-VN">
                <a:latin typeface="Lato Medium" panose="020F0602020204030203" charset="0"/>
                <a:cs typeface="Lato Medium" panose="020F0602020204030203" charset="0"/>
              </a:rPr>
              <a:t>điều kiện k</a:t>
            </a:r>
            <a:r>
              <a:rPr>
                <a:latin typeface="Lato Medium" panose="020F0602020204030203" charset="0"/>
                <a:cs typeface="Lato Medium" panose="020F0602020204030203" charset="0"/>
              </a:rPr>
              <a:t>iểm thử và các </a:t>
            </a:r>
            <a:r>
              <a:rPr lang="vi-VN">
                <a:latin typeface="Lato Medium" panose="020F0602020204030203" charset="0"/>
                <a:cs typeface="Lato Medium" panose="020F0602020204030203" charset="0"/>
              </a:rPr>
              <a:t>trường hợp</a:t>
            </a:r>
            <a:r>
              <a:rPr>
                <a:latin typeface="Lato Medium" panose="020F0602020204030203" charset="0"/>
                <a:cs typeface="Lato Medium" panose="020F0602020204030203" charset="0"/>
              </a:rPr>
              <a:t> kiểm thử.</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Thiết kế môi trường kiểm thử và xác định cơ sở hạ tầng và công cụ cần thiết.</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Tạo tính liên kết hai chiều giữa cơ sở kiểm thử và các </a:t>
            </a:r>
            <a:r>
              <a:rPr lang="vi-VN">
                <a:latin typeface="Lato Medium" panose="020F0602020204030203" charset="0"/>
                <a:cs typeface="Lato Medium" panose="020F0602020204030203" charset="0"/>
              </a:rPr>
              <a:t>trường hợp</a:t>
            </a:r>
            <a:r>
              <a:rPr>
                <a:latin typeface="Lato Medium" panose="020F0602020204030203" charset="0"/>
                <a:cs typeface="Lato Medium" panose="020F0602020204030203" charset="0"/>
              </a:rPr>
              <a:t> kiểm thử</a:t>
            </a:r>
            <a:r>
              <a:rPr lang="vi-VN">
                <a:latin typeface="Lato Medium" panose="020F0602020204030203" charset="0"/>
                <a:cs typeface="Lato Medium" panose="020F0602020204030203" charset="0"/>
              </a:rPr>
              <a:t>.</a:t>
            </a:r>
            <a:endParaRPr lang="vi-VN">
              <a:latin typeface="Lato Medium" panose="020F0602020204030203" charset="0"/>
              <a:cs typeface="Lato Medium" panose="020F06020202040302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lnSpcReduction="20000"/>
          </a:bodyPr>
          <a:p>
            <a:pPr marL="0" indent="0" algn="just">
              <a:lnSpc>
                <a:spcPct val="150000"/>
              </a:lnSpc>
              <a:buNone/>
            </a:pPr>
            <a:r>
              <a:rPr lang="en-US" altLang="vi-VN" b="1">
                <a:latin typeface="Lato Medium" panose="020F0602020204030203" charset="0"/>
                <a:cs typeface="Lato Medium" panose="020F0602020204030203" charset="0"/>
              </a:rPr>
              <a:t>1.4.1. Quy trình kiểm thử trong ngữ cảnh.</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b="1">
                <a:latin typeface="Lato Medium" panose="020F0602020204030203" charset="0"/>
                <a:cs typeface="Lato Medium" panose="020F0602020204030203" charset="0"/>
              </a:rPr>
              <a:t>5. </a:t>
            </a:r>
            <a:r>
              <a:rPr lang="vi-VN" b="1">
                <a:latin typeface="Lato Medium" panose="020F0602020204030203" charset="0"/>
                <a:cs typeface="Lato Medium" panose="020F0602020204030203" charset="0"/>
              </a:rPr>
              <a:t>Triển khai kiểm thử</a:t>
            </a:r>
            <a:r>
              <a:rPr lang="en-US" altLang="vi-VN" b="1">
                <a:latin typeface="Lato Medium" panose="020F0602020204030203" charset="0"/>
                <a:cs typeface="Lato Medium" panose="020F0602020204030203" charset="0"/>
              </a:rPr>
              <a:t>.</a:t>
            </a:r>
            <a:endParaRPr lang="en-US" altLang="vi-VN" b="1">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Triển khai k</a:t>
            </a:r>
            <a:r>
              <a:rPr>
                <a:latin typeface="Lato Medium" panose="020F0602020204030203" charset="0"/>
                <a:cs typeface="Lato Medium" panose="020F0602020204030203" charset="0"/>
              </a:rPr>
              <a:t>iểm thử bao gồm các hoạt động chính sau:</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Phát triển và ưu tiên hóa các thủ tục kiểm thử, và có thể tạo ra các kịch bản kiểm thử tự động.</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Tạo các bộ kiểm thử từ các thủ tục kiểm thử và các kịch bản kiểm thử tự động</a:t>
            </a:r>
            <a:r>
              <a:rPr lang="vi-VN">
                <a:latin typeface="Lato Medium" panose="020F0602020204030203" charset="0"/>
                <a:cs typeface="Lato Medium" panose="020F0602020204030203" charset="0"/>
              </a:rPr>
              <a:t> </a:t>
            </a:r>
            <a:r>
              <a:rPr>
                <a:latin typeface="Lato Medium" panose="020F0602020204030203" charset="0"/>
                <a:cs typeface="Lato Medium" panose="020F0602020204030203" charset="0"/>
                <a:sym typeface="+mn-ea"/>
              </a:rPr>
              <a:t>(nếu có)</a:t>
            </a:r>
            <a:r>
              <a:rPr>
                <a:latin typeface="Lato Medium" panose="020F0602020204030203" charset="0"/>
                <a:cs typeface="Lato Medium" panose="020F0602020204030203" charset="0"/>
              </a:rPr>
              <a:t>.</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Sắp xếp các bộ kiểm thử trong lịch trình thực hiện kiểm thử một cách hiệu quả.</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Xây dựng môi trường kiểm thử (bao gồm cơ sở hạ tầng, cơ sở hạ tầng ảo hóa dịch vụ, máy mô phỏng và các mục hạ tầng khác), và xác minh rằng tất cả mọi thứ cần thiết đã được thiết lập đúng cách.</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Chuẩn bị dữ liệu kiểm thử và đảm bảo rằng nó đã được nạp đúng cách vào môi trường kiểm thử.</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Xác minh và cập nhật tính liên kết hai chiều giữa cơ sở kiểm thử, điều kiện kiểm thử, các </a:t>
            </a:r>
            <a:r>
              <a:rPr lang="vi-VN">
                <a:latin typeface="Lato Medium" panose="020F0602020204030203" charset="0"/>
                <a:cs typeface="Lato Medium" panose="020F0602020204030203" charset="0"/>
              </a:rPr>
              <a:t>trường hợp</a:t>
            </a:r>
            <a:r>
              <a:rPr>
                <a:latin typeface="Lato Medium" panose="020F0602020204030203" charset="0"/>
                <a:cs typeface="Lato Medium" panose="020F0602020204030203" charset="0"/>
              </a:rPr>
              <a:t> kiểm thử, các thủ tục kiểm thử và các bộ kiểm thử</a:t>
            </a:r>
            <a:r>
              <a:rPr lang="vi-VN">
                <a:latin typeface="Lato Medium" panose="020F0602020204030203" charset="0"/>
                <a:cs typeface="Lato Medium" panose="020F0602020204030203" charset="0"/>
              </a:rPr>
              <a:t>.</a:t>
            </a:r>
            <a:endParaRPr lang="vi-VN">
              <a:latin typeface="Lato Medium" panose="020F0602020204030203" charset="0"/>
              <a:cs typeface="Lato Medium" panose="020F0602020204030203"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fontScale="90000" lnSpcReduction="10000"/>
          </a:bodyPr>
          <a:p>
            <a:pPr marL="0" indent="0" algn="just">
              <a:lnSpc>
                <a:spcPct val="150000"/>
              </a:lnSpc>
              <a:buNone/>
            </a:pPr>
            <a:r>
              <a:rPr lang="en-US" altLang="vi-VN" b="1">
                <a:latin typeface="Lato Medium" panose="020F0602020204030203" charset="0"/>
                <a:cs typeface="Lato Medium" panose="020F0602020204030203" charset="0"/>
              </a:rPr>
              <a:t>1.4.1. Quy trình kiểm thử trong ngữ cảnh.</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b="1">
                <a:latin typeface="Lato Medium" panose="020F0602020204030203" charset="0"/>
                <a:cs typeface="Lato Medium" panose="020F0602020204030203" charset="0"/>
              </a:rPr>
              <a:t>6. </a:t>
            </a:r>
            <a:r>
              <a:rPr lang="vi-VN" b="1">
                <a:latin typeface="Lato Medium" panose="020F0602020204030203" charset="0"/>
                <a:cs typeface="Lato Medium" panose="020F0602020204030203" charset="0"/>
              </a:rPr>
              <a:t>Thực hiện kiểm thử</a:t>
            </a:r>
            <a:r>
              <a:rPr lang="en-US" altLang="vi-VN" b="1">
                <a:latin typeface="Lato Medium" panose="020F0602020204030203" charset="0"/>
                <a:cs typeface="Lato Medium" panose="020F0602020204030203" charset="0"/>
              </a:rPr>
              <a:t>.</a:t>
            </a:r>
            <a:endParaRPr lang="en-US" altLang="vi-VN" b="1">
              <a:latin typeface="Lato Medium" panose="020F0602020204030203" charset="0"/>
              <a:cs typeface="Lato Medium" panose="020F0602020204030203" charset="0"/>
            </a:endParaRPr>
          </a:p>
          <a:p>
            <a:pPr marL="0" indent="0" algn="just">
              <a:lnSpc>
                <a:spcPct val="150000"/>
              </a:lnSpc>
              <a:buNone/>
            </a:pPr>
            <a:r>
              <a:rPr>
                <a:latin typeface="Lato Medium" panose="020F0602020204030203" charset="0"/>
                <a:cs typeface="Lato Medium" panose="020F0602020204030203" charset="0"/>
              </a:rPr>
              <a:t>Thực hiện Kiểm thử bao gồm các hoạt động chính sau:</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Ghi lại các ID và phiên bản của các mục kiểm thử hoặc đối tượng kiểm thử, các công cụ kiểm thử và phần mềm kiểm thử.</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Thực hiện các bài kiểm tra bằng cách thủ công hoặc sử dụng các công cụ thực hiện kiểm thử.</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So sánh kết quả thực tế với kết quả dự kiến.</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Phân tích các sự bất thường để xác định nguyên nhân có thể (ví dụ: sự cố có thể xảy ra do các khuyết điểm trong mã nguồn, nhưng cũng có thể xảy ra các kết quả dương giả).</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Báo cáo các khuyết điểm dựa trên các sự cố quan sát được.</a:t>
            </a:r>
            <a:endParaRPr>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	&gt; Ghi </a:t>
            </a:r>
            <a:r>
              <a:rPr lang="vi-VN" altLang="en-US">
                <a:latin typeface="Lato Medium" panose="020F0602020204030203" charset="0"/>
                <a:cs typeface="Lato Medium" panose="020F0602020204030203" charset="0"/>
              </a:rPr>
              <a:t>nhận</a:t>
            </a:r>
            <a:r>
              <a:rPr>
                <a:latin typeface="Lato Medium" panose="020F0602020204030203" charset="0"/>
                <a:cs typeface="Lato Medium" panose="020F0602020204030203" charset="0"/>
              </a:rPr>
              <a:t> kết quả của quá trình thực hiện kiểm thử (ví dụ: pass, fail, blocked).</a:t>
            </a:r>
            <a:endParaRPr>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	&gt; </a:t>
            </a:r>
            <a:r>
              <a:rPr>
                <a:latin typeface="Lato Medium" panose="020F0602020204030203" charset="0"/>
                <a:cs typeface="Lato Medium" panose="020F0602020204030203" charset="0"/>
              </a:rPr>
              <a:t>Lặp lại các hoạt động kiểm tra do hành động được thực hiện đối với sự bất thường hoặc là một phần của kiểm tra theo kế hoạch (ví dụ: thực hiện kiểm tra đã sửa, kiểm tra xác nhận và/hoặc kiểm tra hồi quy)</a:t>
            </a:r>
            <a:r>
              <a:rPr lang="en-US">
                <a:latin typeface="Lato Medium" panose="020F0602020204030203" charset="0"/>
                <a:cs typeface="Lato Medium" panose="020F0602020204030203" charset="0"/>
              </a:rPr>
              <a:t>.</a:t>
            </a:r>
            <a:endParaRPr lang="en-US">
              <a:latin typeface="Lato Medium" panose="020F0602020204030203" charset="0"/>
              <a:cs typeface="Lato Medium" panose="020F060202020403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1</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Kiểm thử là gì? (K2)</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a:latin typeface="Lato Medium" panose="020F0602020204030203" charset="0"/>
                <a:cs typeface="Lato Medium" panose="020F0602020204030203" charset="0"/>
              </a:rPr>
              <a:t>&gt; Quan điểm phổ biến là kiểm thử bị giới hạn trong việc thực hiện kiểm thử</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Các hoạt động kiểm thử tồn tại trước và sau khi thực hiện kiểm thử cũng vậy</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Các hoạt động khác trong suốt vòng đời phát triển</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&gt; Góp phần vào việc đánh giá.</a:t>
            </a:r>
            <a:endParaRPr lang="vi-VN" altLang="en-US">
              <a:latin typeface="Lato Medium" panose="020F0602020204030203" charset="0"/>
              <a:cs typeface="Lato Medium" panose="020F0602020204030203"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fontScale="90000" lnSpcReduction="20000"/>
          </a:bodyPr>
          <a:p>
            <a:pPr marL="0" indent="0" algn="just">
              <a:lnSpc>
                <a:spcPct val="150000"/>
              </a:lnSpc>
              <a:buNone/>
            </a:pPr>
            <a:r>
              <a:rPr lang="en-US" altLang="vi-VN" b="1">
                <a:latin typeface="Lato Medium" panose="020F0602020204030203" charset="0"/>
                <a:cs typeface="Lato Medium" panose="020F0602020204030203" charset="0"/>
              </a:rPr>
              <a:t>1.4.1. Quy trình kiểm thử trong ngữ cảnh.</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b="1">
                <a:latin typeface="Lato Medium" panose="020F0602020204030203" charset="0"/>
                <a:cs typeface="Lato Medium" panose="020F0602020204030203" charset="0"/>
              </a:rPr>
              <a:t>7. Kết thúc</a:t>
            </a:r>
            <a:r>
              <a:rPr lang="vi-VN" b="1">
                <a:latin typeface="Lato Medium" panose="020F0602020204030203" charset="0"/>
                <a:cs typeface="Lato Medium" panose="020F0602020204030203" charset="0"/>
              </a:rPr>
              <a:t> kiểm thử</a:t>
            </a:r>
            <a:r>
              <a:rPr lang="en-US" altLang="vi-VN" b="1">
                <a:latin typeface="Lato Medium" panose="020F0602020204030203" charset="0"/>
                <a:cs typeface="Lato Medium" panose="020F0602020204030203" charset="0"/>
              </a:rPr>
              <a:t>.</a:t>
            </a:r>
            <a:endParaRPr lang="en-US" altLang="vi-VN" b="1">
              <a:latin typeface="Lato Medium" panose="020F0602020204030203" charset="0"/>
              <a:cs typeface="Lato Medium" panose="020F0602020204030203" charset="0"/>
            </a:endParaRPr>
          </a:p>
          <a:p>
            <a:pPr marL="0" indent="0" algn="just">
              <a:lnSpc>
                <a:spcPct val="150000"/>
              </a:lnSpc>
              <a:buNone/>
            </a:pPr>
            <a:r>
              <a:rPr>
                <a:latin typeface="Lato Medium" panose="020F0602020204030203" charset="0"/>
                <a:cs typeface="Lato Medium" panose="020F0602020204030203" charset="0"/>
              </a:rPr>
              <a:t>Kết thúc </a:t>
            </a:r>
            <a:r>
              <a:rPr lang="vi-VN">
                <a:latin typeface="Lato Medium" panose="020F0602020204030203" charset="0"/>
                <a:cs typeface="Lato Medium" panose="020F0602020204030203" charset="0"/>
              </a:rPr>
              <a:t>k</a:t>
            </a:r>
            <a:r>
              <a:rPr>
                <a:latin typeface="Lato Medium" panose="020F0602020204030203" charset="0"/>
                <a:cs typeface="Lato Medium" panose="020F0602020204030203" charset="0"/>
              </a:rPr>
              <a:t>iểm thử bao gồm các hoạt động chính sau:</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Kiểm tra xem tất cả các báo cáo </a:t>
            </a:r>
            <a:r>
              <a:rPr lang="vi-VN">
                <a:latin typeface="Lato Medium" panose="020F0602020204030203" charset="0"/>
                <a:cs typeface="Lato Medium" panose="020F0602020204030203" charset="0"/>
              </a:rPr>
              <a:t>về lỗi phần mềm</a:t>
            </a:r>
            <a:r>
              <a:rPr>
                <a:latin typeface="Lato Medium" panose="020F0602020204030203" charset="0"/>
                <a:cs typeface="Lato Medium" panose="020F0602020204030203" charset="0"/>
              </a:rPr>
              <a:t> đã được đóng </a:t>
            </a:r>
            <a:r>
              <a:rPr lang="vi-VN">
                <a:latin typeface="Lato Medium" panose="020F0602020204030203" charset="0"/>
                <a:cs typeface="Lato Medium" panose="020F0602020204030203" charset="0"/>
              </a:rPr>
              <a:t>hay chưa</a:t>
            </a:r>
            <a:r>
              <a:rPr>
                <a:latin typeface="Lato Medium" panose="020F0602020204030203" charset="0"/>
                <a:cs typeface="Lato Medium" panose="020F0602020204030203" charset="0"/>
              </a:rPr>
              <a:t>, nhập các yêu cầu thay đổi hoặc các mục trong danh sách sản phẩm cho các </a:t>
            </a:r>
            <a:r>
              <a:rPr lang="vi-VN">
                <a:latin typeface="Lato Medium" panose="020F0602020204030203" charset="0"/>
                <a:cs typeface="Lato Medium" panose="020F0602020204030203" charset="0"/>
              </a:rPr>
              <a:t>lỗi phần mềm</a:t>
            </a:r>
            <a:r>
              <a:rPr>
                <a:latin typeface="Lato Medium" panose="020F0602020204030203" charset="0"/>
                <a:cs typeface="Lato Medium" panose="020F0602020204030203" charset="0"/>
              </a:rPr>
              <a:t> vẫn chưa được giải quyết vào cuối quá trình thực hiện kiểm thử.</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Tạo báo cáo tóm tắt kiểm thử để thông báo đến các bên liên quan.</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Hoàn tất và lưu trữ môi trường kiểm thử, dữ liệu kiểm thử, cơ sở hạ tầng kiểm thử và các công cụ kiểm thử khác để sử dụng lại sau này.</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Bàn g</a:t>
            </a:r>
            <a:r>
              <a:rPr>
                <a:latin typeface="Lato Medium" panose="020F0602020204030203" charset="0"/>
                <a:cs typeface="Lato Medium" panose="020F0602020204030203" charset="0"/>
              </a:rPr>
              <a:t>iao công cụ kiểm thử cho các nhóm bảo trì, các nhóm dự án khác và/hoặc các bên liên quan khác có thể hưởng lợi từ việc sử dụng chúng.</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Phân tích những bài học rút ra từ các hoạt động kiểm thử đã hoàn tất để xác định các thay đổi cần thiết cho các phiên bản tương lai, các bản phát hành và các dự án.</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Sử dụng thông tin thu thập được để cải thiện mức độ chín thành của quy trình kiểm thử</a:t>
            </a:r>
            <a:r>
              <a:rPr lang="vi-VN">
                <a:latin typeface="Lato Medium" panose="020F0602020204030203" charset="0"/>
                <a:cs typeface="Lato Medium" panose="020F0602020204030203" charset="0"/>
              </a:rPr>
              <a:t>.</a:t>
            </a:r>
            <a:endParaRPr lang="vi-VN">
              <a:latin typeface="Lato Medium" panose="020F0602020204030203" charset="0"/>
              <a:cs typeface="Lato Medium" panose="020F0602020204030203"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a:t>
            </a:r>
            <a:r>
              <a:rPr lang="vi-VN" altLang="en-US" b="1">
                <a:latin typeface="Lato Medium" panose="020F0602020204030203" charset="0"/>
                <a:cs typeface="Lato Medium" panose="020F0602020204030203" charset="0"/>
              </a:rPr>
              <a:t>2</a:t>
            </a:r>
            <a:r>
              <a:rPr lang="en-US" altLang="vi-VN" b="1">
                <a:latin typeface="Lato Medium" panose="020F0602020204030203" charset="0"/>
                <a:cs typeface="Lato Medium" panose="020F0602020204030203" charset="0"/>
              </a:rPr>
              <a:t>. Test Work Products.</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1</a:t>
            </a:r>
            <a:r>
              <a:rPr lang="vi-VN" altLang="en-US" b="1">
                <a:latin typeface="Lato Medium" panose="020F0602020204030203" charset="0"/>
                <a:cs typeface="Lato Medium" panose="020F0602020204030203" charset="0"/>
              </a:rPr>
              <a:t>.</a:t>
            </a:r>
            <a:r>
              <a:rPr lang="en-US" altLang="vi-VN" b="1">
                <a:latin typeface="Lato Medium" panose="020F0602020204030203" charset="0"/>
                <a:cs typeface="Lato Medium" panose="020F0602020204030203" charset="0"/>
              </a:rPr>
              <a:t> </a:t>
            </a:r>
            <a:r>
              <a:rPr lang="en-US" altLang="vi-VN" b="1">
                <a:latin typeface="Lato Medium" panose="020F0602020204030203" charset="0"/>
                <a:cs typeface="Lato Medium" panose="020F0602020204030203" charset="0"/>
                <a:sym typeface="+mn-ea"/>
              </a:rPr>
              <a:t>Test Planning work products</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vi-VN">
                <a:latin typeface="Lato Medium" panose="020F0602020204030203" charset="0"/>
                <a:cs typeface="Lato Medium" panose="020F0602020204030203" charset="0"/>
              </a:rPr>
              <a:t>&gt; </a:t>
            </a:r>
            <a:r>
              <a:rPr lang="en-US" b="1">
                <a:latin typeface="Lato Medium" panose="020F0602020204030203" charset="0"/>
                <a:cs typeface="Lato Medium" panose="020F0602020204030203" charset="0"/>
              </a:rPr>
              <a:t>Test </a:t>
            </a:r>
            <a:r>
              <a:rPr lang="en-US" altLang="vi-VN" b="1">
                <a:latin typeface="Lato Medium" panose="020F0602020204030203" charset="0"/>
                <a:cs typeface="Lato Medium" panose="020F0602020204030203" charset="0"/>
                <a:sym typeface="+mn-ea"/>
              </a:rPr>
              <a:t>Planning work</a:t>
            </a:r>
            <a:r>
              <a:rPr lang="en-US" b="1">
                <a:latin typeface="Lato Medium" panose="020F0602020204030203" charset="0"/>
                <a:cs typeface="Lato Medium" panose="020F0602020204030203" charset="0"/>
              </a:rPr>
              <a:t> products</a:t>
            </a:r>
            <a:r>
              <a:rPr lang="en-US">
                <a:latin typeface="Lato Medium" panose="020F0602020204030203" charset="0"/>
                <a:cs typeface="Lato Medium" panose="020F0602020204030203" charset="0"/>
              </a:rPr>
              <a:t> thường bao gồm một hoặc nhiều kế hoạch kiểm thử. Kế hoạch kiểm thử bao gồm thông tin về cơ sở kiểm thử, thông qua đó các sản phẩm làm việc kiểm thử khác sẽ được liên kết thông qua thông tin theo dõi tính liên quan.</a:t>
            </a:r>
            <a:endParaRPr lang="en-US">
              <a:latin typeface="Lato Medium" panose="020F0602020204030203" charset="0"/>
              <a:cs typeface="Lato Medium" panose="020F0602020204030203"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a:t>
            </a:r>
            <a:r>
              <a:rPr lang="vi-VN" altLang="en-US" b="1">
                <a:latin typeface="Lato Medium" panose="020F0602020204030203" charset="0"/>
                <a:cs typeface="Lato Medium" panose="020F0602020204030203" charset="0"/>
              </a:rPr>
              <a:t>2</a:t>
            </a:r>
            <a:r>
              <a:rPr lang="en-US" altLang="vi-VN" b="1">
                <a:latin typeface="Lato Medium" panose="020F0602020204030203" charset="0"/>
                <a:cs typeface="Lato Medium" panose="020F0602020204030203" charset="0"/>
              </a:rPr>
              <a:t>. Test Work Products.</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2</a:t>
            </a:r>
            <a:r>
              <a:rPr lang="vi-VN" altLang="en-US" b="1">
                <a:latin typeface="Lato Medium" panose="020F0602020204030203" charset="0"/>
                <a:cs typeface="Lato Medium" panose="020F0602020204030203" charset="0"/>
              </a:rPr>
              <a:t>.</a:t>
            </a:r>
            <a:r>
              <a:rPr lang="en-US" altLang="vi-VN" b="1">
                <a:latin typeface="Lato Medium" panose="020F0602020204030203" charset="0"/>
                <a:cs typeface="Lato Medium" panose="020F0602020204030203" charset="0"/>
              </a:rPr>
              <a:t> </a:t>
            </a:r>
            <a:r>
              <a:rPr lang="en-US" altLang="vi-VN" b="1">
                <a:latin typeface="Lato Medium" panose="020F0602020204030203" charset="0"/>
                <a:cs typeface="Lato Medium" panose="020F0602020204030203" charset="0"/>
                <a:sym typeface="+mn-ea"/>
              </a:rPr>
              <a:t>Test Monitoring and Control work products</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vi-VN">
                <a:latin typeface="Lato Medium" panose="020F0602020204030203" charset="0"/>
                <a:cs typeface="Lato Medium" panose="020F0602020204030203" charset="0"/>
              </a:rPr>
              <a:t>&gt; </a:t>
            </a:r>
            <a:r>
              <a:rPr lang="en-US" b="1">
                <a:latin typeface="Lato Medium" panose="020F0602020204030203" charset="0"/>
                <a:cs typeface="Lato Medium" panose="020F0602020204030203" charset="0"/>
              </a:rPr>
              <a:t>Test Monitoring and Control work products </a:t>
            </a:r>
            <a:r>
              <a:rPr lang="en-US">
                <a:latin typeface="Lato Medium" panose="020F0602020204030203" charset="0"/>
                <a:cs typeface="Lato Medium" panose="020F0602020204030203" charset="0"/>
              </a:rPr>
              <a:t>thường bao gồm nhiều loại báo cáo kiểm thử, bao gồm báo cáo tiến trình kiểm thử và báo cáo tóm tắt kiểm thử.</a:t>
            </a:r>
            <a:endParaRPr lang="en-US">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sym typeface="+mn-ea"/>
              </a:rPr>
              <a:t>&gt; </a:t>
            </a:r>
            <a:r>
              <a:rPr lang="en-US" b="1">
                <a:latin typeface="Lato Medium" panose="020F0602020204030203" charset="0"/>
                <a:cs typeface="Lato Medium" panose="020F0602020204030203" charset="0"/>
                <a:sym typeface="+mn-ea"/>
              </a:rPr>
              <a:t>Test Monitoring and Control work products</a:t>
            </a:r>
            <a:r>
              <a:rPr lang="en-US">
                <a:latin typeface="Lato Medium" panose="020F0602020204030203" charset="0"/>
                <a:cs typeface="Lato Medium" panose="020F0602020204030203" charset="0"/>
                <a:sym typeface="+mn-ea"/>
              </a:rPr>
              <a:t> nên xem xét các vấn đề quản lý dự án, như hoàn thành nhiệm vụ, phân bổ và sử dụng tài nguyên, và nỗ lực.</a:t>
            </a:r>
            <a:endParaRPr lang="en-US">
              <a:latin typeface="Lato Medium" panose="020F0602020204030203" charset="0"/>
              <a:cs typeface="Lato Medium" panose="020F0602020204030203"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1.4.2. Test Work Products.</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3</a:t>
            </a:r>
            <a:r>
              <a:rPr lang="vi-VN" altLang="en-US" b="1">
                <a:latin typeface="Lato Medium" panose="020F0602020204030203" charset="0"/>
                <a:cs typeface="Lato Medium" panose="020F0602020204030203" charset="0"/>
              </a:rPr>
              <a:t>.</a:t>
            </a:r>
            <a:r>
              <a:rPr lang="en-US" altLang="vi-VN" b="1">
                <a:latin typeface="Lato Medium" panose="020F0602020204030203" charset="0"/>
                <a:cs typeface="Lato Medium" panose="020F0602020204030203" charset="0"/>
              </a:rPr>
              <a:t> </a:t>
            </a:r>
            <a:r>
              <a:rPr lang="en-US" altLang="vi-VN" b="1">
                <a:latin typeface="Lato Medium" panose="020F0602020204030203" charset="0"/>
                <a:cs typeface="Lato Medium" panose="020F0602020204030203" charset="0"/>
                <a:sym typeface="+mn-ea"/>
              </a:rPr>
              <a:t>Test Analysis work products</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vi-VN">
                <a:latin typeface="Lato Medium" panose="020F0602020204030203" charset="0"/>
                <a:cs typeface="Lato Medium" panose="020F0602020204030203" charset="0"/>
              </a:rPr>
              <a:t>&gt; </a:t>
            </a:r>
            <a:r>
              <a:rPr lang="en-US" altLang="vi-VN" b="1">
                <a:latin typeface="Lato Medium" panose="020F0602020204030203" charset="0"/>
                <a:cs typeface="Lato Medium" panose="020F0602020204030203" charset="0"/>
                <a:sym typeface="+mn-ea"/>
              </a:rPr>
              <a:t>Test Analysis work products</a:t>
            </a:r>
            <a:r>
              <a:rPr lang="en-US">
                <a:latin typeface="Lato Medium" panose="020F0602020204030203" charset="0"/>
                <a:cs typeface="Lato Medium" panose="020F0602020204030203" charset="0"/>
              </a:rPr>
              <a:t> bao gồm các điều kiện kiểm thử đã được xác định và ưu tiên, mỗi điều kiện kiểm thử được ưu tiên nên lý tưởng là có khả năng liên kết hai chiều với các phần cụ thể trong cơ sở kiểm thử mà nó bao gồm.</a:t>
            </a:r>
            <a:endParaRPr lang="en-US">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&gt; Đối với kiểm thử khám phá (exploratory testing), việc phân tích kiểm thử có thể bao gồm việc tạo ra các biên bản kiểm thử.</a:t>
            </a:r>
            <a:endParaRPr lang="en-US">
              <a:latin typeface="Lato Medium" panose="020F0602020204030203" charset="0"/>
              <a:cs typeface="Lato Medium" panose="020F0602020204030203"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1.4.2. Test Work Products.</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4</a:t>
            </a:r>
            <a:r>
              <a:rPr lang="vi-VN" altLang="en-US" b="1">
                <a:latin typeface="Lato Medium" panose="020F0602020204030203" charset="0"/>
                <a:cs typeface="Lato Medium" panose="020F0602020204030203" charset="0"/>
              </a:rPr>
              <a:t>.</a:t>
            </a:r>
            <a:r>
              <a:rPr lang="en-US" altLang="vi-VN" b="1">
                <a:latin typeface="Lato Medium" panose="020F0602020204030203" charset="0"/>
                <a:cs typeface="Lato Medium" panose="020F0602020204030203" charset="0"/>
              </a:rPr>
              <a:t> </a:t>
            </a:r>
            <a:r>
              <a:rPr lang="en-US" altLang="vi-VN" b="1">
                <a:latin typeface="Lato Medium" panose="020F0602020204030203" charset="0"/>
                <a:cs typeface="Lato Medium" panose="020F0602020204030203" charset="0"/>
                <a:sym typeface="+mn-ea"/>
              </a:rPr>
              <a:t>Test Design work products</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vi-VN">
                <a:latin typeface="Lato Medium" panose="020F0602020204030203" charset="0"/>
                <a:cs typeface="Lato Medium" panose="020F0602020204030203" charset="0"/>
              </a:rPr>
              <a:t>&gt; </a:t>
            </a:r>
            <a:r>
              <a:rPr lang="en-US">
                <a:latin typeface="Lato Medium" panose="020F0602020204030203" charset="0"/>
                <a:cs typeface="Lato Medium" panose="020F0602020204030203" charset="0"/>
              </a:rPr>
              <a:t>Thiết kế kiểm thử </a:t>
            </a:r>
            <a:r>
              <a:rPr lang="vi-VN" altLang="en-US">
                <a:latin typeface="Lato Medium" panose="020F0602020204030203" charset="0"/>
                <a:cs typeface="Lato Medium" panose="020F0602020204030203" charset="0"/>
              </a:rPr>
              <a:t>cho ra </a:t>
            </a:r>
            <a:r>
              <a:rPr lang="en-US">
                <a:latin typeface="Lato Medium" panose="020F0602020204030203" charset="0"/>
                <a:cs typeface="Lato Medium" panose="020F0602020204030203" charset="0"/>
              </a:rPr>
              <a:t>các </a:t>
            </a:r>
            <a:r>
              <a:rPr lang="vi-VN" altLang="en-US">
                <a:latin typeface="Lato Medium" panose="020F0602020204030203" charset="0"/>
                <a:cs typeface="Lato Medium" panose="020F0602020204030203" charset="0"/>
              </a:rPr>
              <a:t>trường hợp</a:t>
            </a:r>
            <a:r>
              <a:rPr lang="en-US">
                <a:latin typeface="Lato Medium" panose="020F0602020204030203" charset="0"/>
                <a:cs typeface="Lato Medium" panose="020F0602020204030203" charset="0"/>
              </a:rPr>
              <a:t> kiểm thử và các tập hợp các ca kiểm thử để thực hiện các điều kiện kiểm thử đã được xác định trong phân tích kiểm thử.</a:t>
            </a:r>
            <a:endParaRPr lang="en-US">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&gt; Thiết kế kiểm thử cũng dẫn đến việc thiết kế và/hoặc xác định dữ liệu kiểm thử cần thiết, thiết kế môi trường kiểm thử và xác định cơ sở hạ tầng và công cụ, mặc dù mức độ mà các sản phẩm này được tài liệu hóa có sự biến đổi đáng kể."</a:t>
            </a:r>
            <a:endParaRPr lang="en-US">
              <a:latin typeface="Lato Medium" panose="020F0602020204030203" charset="0"/>
              <a:cs typeface="Lato Medium" panose="020F0602020204030203"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1.4.2. Test Work Products.</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5</a:t>
            </a:r>
            <a:r>
              <a:rPr lang="vi-VN" altLang="en-US" b="1">
                <a:latin typeface="Lato Medium" panose="020F0602020204030203" charset="0"/>
                <a:cs typeface="Lato Medium" panose="020F0602020204030203" charset="0"/>
              </a:rPr>
              <a:t>.</a:t>
            </a:r>
            <a:r>
              <a:rPr lang="en-US" altLang="vi-VN" b="1">
                <a:latin typeface="Lato Medium" panose="020F0602020204030203" charset="0"/>
                <a:cs typeface="Lato Medium" panose="020F0602020204030203" charset="0"/>
              </a:rPr>
              <a:t> </a:t>
            </a:r>
            <a:r>
              <a:rPr lang="en-US" altLang="vi-VN" b="1">
                <a:latin typeface="Lato Medium" panose="020F0602020204030203" charset="0"/>
                <a:cs typeface="Lato Medium" panose="020F0602020204030203" charset="0"/>
                <a:sym typeface="+mn-ea"/>
              </a:rPr>
              <a:t>Test </a:t>
            </a:r>
            <a:r>
              <a:rPr lang="vi-VN" altLang="en-US" b="1">
                <a:latin typeface="Lato Medium" panose="020F0602020204030203" charset="0"/>
                <a:cs typeface="Lato Medium" panose="020F0602020204030203" charset="0"/>
                <a:sym typeface="+mn-ea"/>
              </a:rPr>
              <a:t>Impl</a:t>
            </a:r>
            <a:r>
              <a:rPr lang="en-US" altLang="vi-VN" b="1">
                <a:latin typeface="Lato Medium" panose="020F0602020204030203" charset="0"/>
                <a:cs typeface="Lato Medium" panose="020F0602020204030203" charset="0"/>
                <a:sym typeface="+mn-ea"/>
              </a:rPr>
              <a:t>imentation work products</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en-US" altLang="vi-VN">
                <a:latin typeface="Lato Medium" panose="020F0602020204030203" charset="0"/>
                <a:cs typeface="Lato Medium" panose="020F0602020204030203" charset="0"/>
                <a:sym typeface="+mn-ea"/>
              </a:rPr>
              <a:t>&gt;</a:t>
            </a:r>
            <a:r>
              <a:rPr lang="en-US" altLang="vi-VN" b="1">
                <a:latin typeface="Lato Medium" panose="020F0602020204030203" charset="0"/>
                <a:cs typeface="Lato Medium" panose="020F0602020204030203" charset="0"/>
                <a:sym typeface="+mn-ea"/>
              </a:rPr>
              <a:t> Test </a:t>
            </a:r>
            <a:r>
              <a:rPr lang="vi-VN" altLang="en-US" b="1">
                <a:latin typeface="Lato Medium" panose="020F0602020204030203" charset="0"/>
                <a:cs typeface="Lato Medium" panose="020F0602020204030203" charset="0"/>
                <a:sym typeface="+mn-ea"/>
              </a:rPr>
              <a:t>Impl</a:t>
            </a:r>
            <a:r>
              <a:rPr lang="en-US" altLang="vi-VN" b="1">
                <a:latin typeface="Lato Medium" panose="020F0602020204030203" charset="0"/>
                <a:cs typeface="Lato Medium" panose="020F0602020204030203" charset="0"/>
                <a:sym typeface="+mn-ea"/>
              </a:rPr>
              <a:t>imentation work products</a:t>
            </a:r>
            <a:r>
              <a:rPr>
                <a:latin typeface="Lato Medium" panose="020F0602020204030203" charset="0"/>
                <a:cs typeface="Lato Medium" panose="020F0602020204030203" charset="0"/>
              </a:rPr>
              <a:t> bao gồm:</a:t>
            </a:r>
            <a:endParaRPr>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	&gt; </a:t>
            </a:r>
            <a:r>
              <a:rPr>
                <a:latin typeface="Lato Medium" panose="020F0602020204030203" charset="0"/>
                <a:cs typeface="Lato Medium" panose="020F0602020204030203" charset="0"/>
              </a:rPr>
              <a:t>Các thủ tục kiểm thử và sự xếp chồng của các thủ tục kiểm thử đó.</a:t>
            </a:r>
            <a:endParaRPr>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	&gt; </a:t>
            </a:r>
            <a:r>
              <a:rPr>
                <a:latin typeface="Lato Medium" panose="020F0602020204030203" charset="0"/>
                <a:cs typeface="Lato Medium" panose="020F0602020204030203" charset="0"/>
              </a:rPr>
              <a:t>Các bộ kiểm thử.</a:t>
            </a:r>
            <a:endParaRPr>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	&gt; </a:t>
            </a:r>
            <a:r>
              <a:rPr>
                <a:latin typeface="Lato Medium" panose="020F0602020204030203" charset="0"/>
                <a:cs typeface="Lato Medium" panose="020F0602020204030203" charset="0"/>
              </a:rPr>
              <a:t>Lịch trình thực hiện kiểm thử.</a:t>
            </a:r>
            <a:endParaRPr>
              <a:latin typeface="Lato Medium" panose="020F0602020204030203" charset="0"/>
              <a:cs typeface="Lato Medium" panose="020F0602020204030203" charset="0"/>
            </a:endParaRPr>
          </a:p>
          <a:p>
            <a:pPr marL="0" indent="0" algn="just">
              <a:lnSpc>
                <a:spcPct val="150000"/>
              </a:lnSpc>
              <a:buNone/>
            </a:pPr>
            <a:r>
              <a:rPr lang="en-US">
                <a:latin typeface="Lato Medium" panose="020F0602020204030203" charset="0"/>
                <a:cs typeface="Lato Medium" panose="020F0602020204030203" charset="0"/>
              </a:rPr>
              <a:t>&gt; </a:t>
            </a:r>
            <a:r>
              <a:rPr>
                <a:latin typeface="Lato Medium" panose="020F0602020204030203" charset="0"/>
                <a:cs typeface="Lato Medium" panose="020F0602020204030203" charset="0"/>
              </a:rPr>
              <a:t>Thực hiện kiểm thử cũng có thể dẫn đến việc tạo và xác minh dữ liệu kiểm thử và môi trường kiểm thử</a:t>
            </a:r>
            <a:endParaRPr>
              <a:latin typeface="Lato Medium" panose="020F0602020204030203" charset="0"/>
              <a:cs typeface="Lato Medium" panose="020F0602020204030203"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1.4.2. Test Work Products.</a:t>
            </a:r>
            <a:endParaRPr lang="en-US" altLang="vi-VN" b="1">
              <a:latin typeface="Lato Medium" panose="020F0602020204030203" charset="0"/>
              <a:cs typeface="Lato Medium" panose="020F0602020204030203" charset="0"/>
            </a:endParaRPr>
          </a:p>
          <a:p>
            <a:pPr marL="0" indent="0" algn="just">
              <a:lnSpc>
                <a:spcPct val="150000"/>
              </a:lnSpc>
              <a:buNone/>
            </a:pPr>
            <a:r>
              <a:rPr lang="en-US" altLang="vi-VN" b="1">
                <a:latin typeface="Lato Medium" panose="020F0602020204030203" charset="0"/>
                <a:cs typeface="Lato Medium" panose="020F0602020204030203" charset="0"/>
              </a:rPr>
              <a:t>6</a:t>
            </a:r>
            <a:r>
              <a:rPr lang="vi-VN" altLang="en-US" b="1">
                <a:latin typeface="Lato Medium" panose="020F0602020204030203" charset="0"/>
                <a:cs typeface="Lato Medium" panose="020F0602020204030203" charset="0"/>
              </a:rPr>
              <a:t>.</a:t>
            </a:r>
            <a:r>
              <a:rPr lang="en-US" altLang="vi-VN" b="1">
                <a:latin typeface="Lato Medium" panose="020F0602020204030203" charset="0"/>
                <a:cs typeface="Lato Medium" panose="020F0602020204030203" charset="0"/>
              </a:rPr>
              <a:t> </a:t>
            </a:r>
            <a:r>
              <a:rPr lang="en-US" altLang="vi-VN" b="1">
                <a:latin typeface="Lato Medium" panose="020F0602020204030203" charset="0"/>
                <a:cs typeface="Lato Medium" panose="020F0602020204030203" charset="0"/>
                <a:sym typeface="+mn-ea"/>
              </a:rPr>
              <a:t>Test </a:t>
            </a:r>
            <a:r>
              <a:rPr lang="en-US" b="1">
                <a:latin typeface="Lato Medium" panose="020F0602020204030203" charset="0"/>
                <a:cs typeface="Lato Medium" panose="020F0602020204030203" charset="0"/>
                <a:sym typeface="+mn-ea"/>
              </a:rPr>
              <a:t>Execution </a:t>
            </a:r>
            <a:r>
              <a:rPr lang="en-US" altLang="vi-VN" b="1">
                <a:latin typeface="Lato Medium" panose="020F0602020204030203" charset="0"/>
                <a:cs typeface="Lato Medium" panose="020F0602020204030203" charset="0"/>
                <a:sym typeface="+mn-ea"/>
              </a:rPr>
              <a:t>work products</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en-US" altLang="vi-VN">
                <a:latin typeface="Lato Medium" panose="020F0602020204030203" charset="0"/>
                <a:cs typeface="Lato Medium" panose="020F0602020204030203" charset="0"/>
                <a:sym typeface="+mn-ea"/>
              </a:rPr>
              <a:t>&gt; </a:t>
            </a:r>
            <a:r>
              <a:rPr lang="en-US" altLang="vi-VN" b="1">
                <a:latin typeface="Lato Medium" panose="020F0602020204030203" charset="0"/>
                <a:cs typeface="Lato Medium" panose="020F0602020204030203" charset="0"/>
                <a:sym typeface="+mn-ea"/>
              </a:rPr>
              <a:t>Test </a:t>
            </a:r>
            <a:r>
              <a:rPr lang="en-US" b="1">
                <a:latin typeface="Lato Medium" panose="020F0602020204030203" charset="0"/>
                <a:cs typeface="Lato Medium" panose="020F0602020204030203" charset="0"/>
                <a:sym typeface="+mn-ea"/>
              </a:rPr>
              <a:t>Execution </a:t>
            </a:r>
            <a:r>
              <a:rPr lang="en-US" altLang="vi-VN" b="1">
                <a:latin typeface="Lato Medium" panose="020F0602020204030203" charset="0"/>
                <a:cs typeface="Lato Medium" panose="020F0602020204030203" charset="0"/>
                <a:sym typeface="+mn-ea"/>
              </a:rPr>
              <a:t>work products</a:t>
            </a:r>
            <a:r>
              <a:rPr lang="en-US" altLang="vi-VN">
                <a:latin typeface="Lato Medium" panose="020F0602020204030203" charset="0"/>
                <a:cs typeface="Lato Medium" panose="020F0602020204030203" charset="0"/>
                <a:sym typeface="+mn-ea"/>
              </a:rPr>
              <a:t> bao g</a:t>
            </a:r>
            <a:r>
              <a:rPr lang="vi-VN" altLang="en-US">
                <a:latin typeface="Lato Medium" panose="020F0602020204030203" charset="0"/>
                <a:cs typeface="Lato Medium" panose="020F0602020204030203" charset="0"/>
                <a:sym typeface="+mn-ea"/>
              </a:rPr>
              <a:t>ồm:</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	</a:t>
            </a:r>
            <a:r>
              <a:rPr lang="en-US" altLang="vi-VN">
                <a:latin typeface="Lato Medium" panose="020F0602020204030203" charset="0"/>
                <a:cs typeface="Lato Medium" panose="020F0602020204030203" charset="0"/>
                <a:sym typeface="+mn-ea"/>
              </a:rPr>
              <a:t>&gt;</a:t>
            </a:r>
            <a:r>
              <a:rPr lang="en-US" altLang="vi-VN" b="1">
                <a:latin typeface="Lato Medium" panose="020F0602020204030203" charset="0"/>
                <a:cs typeface="Lato Medium" panose="020F0602020204030203" charset="0"/>
                <a:sym typeface="+mn-ea"/>
              </a:rPr>
              <a:t> </a:t>
            </a:r>
            <a:r>
              <a:rPr>
                <a:latin typeface="Lato Medium" panose="020F0602020204030203" charset="0"/>
                <a:cs typeface="Lato Medium" panose="020F0602020204030203" charset="0"/>
              </a:rPr>
              <a:t>Tài liệu về tình trạng của các ca kiểm thử hoặc các thủ tục kiểm thử cụ thể (ví dụ: </a:t>
            </a:r>
            <a:r>
              <a:rPr lang="vi-VN">
                <a:latin typeface="Lato Medium" panose="020F0602020204030203" charset="0"/>
                <a:cs typeface="Lato Medium" panose="020F0602020204030203" charset="0"/>
              </a:rPr>
              <a:t>read to run</a:t>
            </a:r>
            <a:r>
              <a:rPr>
                <a:latin typeface="Lato Medium" panose="020F0602020204030203" charset="0"/>
                <a:cs typeface="Lato Medium" panose="020F0602020204030203" charset="0"/>
              </a:rPr>
              <a:t>, pass, fail, blocked, bỏ qua cố ý, v.v.).</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Các báo cáo về </a:t>
            </a:r>
            <a:r>
              <a:rPr lang="en-US">
                <a:latin typeface="Lato Medium" panose="020F0602020204030203" charset="0"/>
                <a:cs typeface="Lato Medium" panose="020F0602020204030203" charset="0"/>
              </a:rPr>
              <a:t>l</a:t>
            </a:r>
            <a:r>
              <a:rPr lang="vi-VN" altLang="en-US">
                <a:latin typeface="Lato Medium" panose="020F0602020204030203" charset="0"/>
                <a:cs typeface="Lato Medium" panose="020F0602020204030203" charset="0"/>
              </a:rPr>
              <a:t>ỗi phần mềm (bug)</a:t>
            </a:r>
            <a:r>
              <a:rPr>
                <a:latin typeface="Lato Medium" panose="020F0602020204030203" charset="0"/>
                <a:cs typeface="Lato Medium" panose="020F0602020204030203" charset="0"/>
              </a:rPr>
              <a:t>.</a:t>
            </a:r>
            <a:endParaRPr>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a:t>
            </a:r>
            <a:r>
              <a:rPr>
                <a:latin typeface="Lato Medium" panose="020F0602020204030203" charset="0"/>
                <a:cs typeface="Lato Medium" panose="020F0602020204030203" charset="0"/>
              </a:rPr>
              <a:t>Tài liệu về việc kiểm thử có liên quan đến các mục kiểm thử, đối tượng kiểm thử, công cụ kiểm thử và phần mềm kiểm thử nào.</a:t>
            </a:r>
            <a:endParaRPr>
              <a:latin typeface="Lato Medium" panose="020F0602020204030203" charset="0"/>
              <a:cs typeface="Lato Medium" panose="020F0602020204030203"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en-US" altLang="vi-VN" b="1">
                <a:latin typeface="Lato Medium" panose="020F0602020204030203" charset="0"/>
                <a:cs typeface="Lato Medium" panose="020F0602020204030203" charset="0"/>
              </a:rPr>
              <a:t>1.4.2. Test Work Products.</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b="1">
                <a:latin typeface="Lato Medium" panose="020F0602020204030203" charset="0"/>
                <a:cs typeface="Lato Medium" panose="020F0602020204030203" charset="0"/>
              </a:rPr>
              <a:t>7.</a:t>
            </a:r>
            <a:r>
              <a:rPr lang="en-US" altLang="vi-VN" b="1">
                <a:latin typeface="Lato Medium" panose="020F0602020204030203" charset="0"/>
                <a:cs typeface="Lato Medium" panose="020F0602020204030203" charset="0"/>
              </a:rPr>
              <a:t> </a:t>
            </a:r>
            <a:r>
              <a:rPr lang="en-US" altLang="vi-VN" b="1">
                <a:latin typeface="Lato Medium" panose="020F0602020204030203" charset="0"/>
                <a:cs typeface="Lato Medium" panose="020F0602020204030203" charset="0"/>
                <a:sym typeface="+mn-ea"/>
              </a:rPr>
              <a:t>Test </a:t>
            </a:r>
            <a:r>
              <a:rPr lang="vi-VN" altLang="en-US" b="1">
                <a:latin typeface="Lato Medium" panose="020F0602020204030203" charset="0"/>
                <a:cs typeface="Lato Medium" panose="020F0602020204030203" charset="0"/>
                <a:sym typeface="+mn-ea"/>
              </a:rPr>
              <a:t>Completion </a:t>
            </a:r>
            <a:r>
              <a:rPr lang="en-US" altLang="vi-VN" b="1">
                <a:latin typeface="Lato Medium" panose="020F0602020204030203" charset="0"/>
                <a:cs typeface="Lato Medium" panose="020F0602020204030203" charset="0"/>
                <a:sym typeface="+mn-ea"/>
              </a:rPr>
              <a:t>work products</a:t>
            </a:r>
            <a:endParaRPr lang="en-US" altLang="vi-VN" b="1">
              <a:latin typeface="Lato Medium" panose="020F0602020204030203" charset="0"/>
              <a:cs typeface="Lato Medium" panose="020F0602020204030203" charset="0"/>
              <a:sym typeface="+mn-ea"/>
            </a:endParaRPr>
          </a:p>
          <a:p>
            <a:pPr marL="0" indent="0" algn="just">
              <a:lnSpc>
                <a:spcPct val="150000"/>
              </a:lnSpc>
              <a:buNone/>
            </a:pPr>
            <a:r>
              <a:rPr lang="en-US" altLang="vi-VN">
                <a:latin typeface="Lato Medium" panose="020F0602020204030203" charset="0"/>
                <a:cs typeface="Lato Medium" panose="020F0602020204030203" charset="0"/>
                <a:sym typeface="+mn-ea"/>
              </a:rPr>
              <a:t>&gt; </a:t>
            </a:r>
            <a:r>
              <a:rPr lang="en-US" altLang="vi-VN" b="1">
                <a:latin typeface="Lato Medium" panose="020F0602020204030203" charset="0"/>
                <a:cs typeface="Lato Medium" panose="020F0602020204030203" charset="0"/>
                <a:sym typeface="+mn-ea"/>
              </a:rPr>
              <a:t>Test </a:t>
            </a:r>
            <a:r>
              <a:rPr lang="vi-VN" altLang="en-US" b="1">
                <a:latin typeface="Lato Medium" panose="020F0602020204030203" charset="0"/>
                <a:cs typeface="Lato Medium" panose="020F0602020204030203" charset="0"/>
                <a:sym typeface="+mn-ea"/>
              </a:rPr>
              <a:t>Completion </a:t>
            </a:r>
            <a:r>
              <a:rPr lang="en-US" altLang="vi-VN" b="1">
                <a:latin typeface="Lato Medium" panose="020F0602020204030203" charset="0"/>
                <a:cs typeface="Lato Medium" panose="020F0602020204030203" charset="0"/>
                <a:sym typeface="+mn-ea"/>
              </a:rPr>
              <a:t>work products</a:t>
            </a:r>
            <a:r>
              <a:rPr lang="en-US" altLang="vi-VN">
                <a:latin typeface="Lato Medium" panose="020F0602020204030203" charset="0"/>
                <a:cs typeface="Lato Medium" panose="020F0602020204030203" charset="0"/>
                <a:sym typeface="+mn-ea"/>
              </a:rPr>
              <a:t> bao g</a:t>
            </a:r>
            <a:r>
              <a:rPr lang="vi-VN" altLang="en-US">
                <a:latin typeface="Lato Medium" panose="020F0602020204030203" charset="0"/>
                <a:cs typeface="Lato Medium" panose="020F0602020204030203" charset="0"/>
                <a:sym typeface="+mn-ea"/>
              </a:rPr>
              <a:t>ồm báo cáo tóm tắt kiểm thử, các mục hành động để cải thiện các dự án hoặc phiên bản kế tiếp (ví dụ: sau cuộc họp Agile retrospective của dự án), các yêu cầu thay đổi hoặc các mục trong danh sách sản phẩm, và các sản phẩm làm việc kiểm thử đã được hoàn tất.</a:t>
            </a:r>
            <a:endParaRPr lang="vi-VN" altLang="en-US">
              <a:latin typeface="Lato Medium" panose="020F0602020204030203" charset="0"/>
              <a:cs typeface="Lato Medium" panose="020F0602020204030203" charset="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1.4. </a:t>
            </a:r>
            <a:r>
              <a:rPr lang="vi-VN" altLang="en-US">
                <a:latin typeface="Lato Medium" panose="020F0602020204030203" charset="0"/>
                <a:cs typeface="Lato Medium" panose="020F0602020204030203" charset="0"/>
                <a:sym typeface="+mn-ea"/>
              </a:rPr>
              <a:t>Quy trình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lnSpcReduction="20000"/>
          </a:bodyPr>
          <a:p>
            <a:pPr marL="0" indent="0" algn="just">
              <a:lnSpc>
                <a:spcPct val="150000"/>
              </a:lnSpc>
              <a:buNone/>
            </a:pPr>
            <a:r>
              <a:rPr lang="en-US" altLang="vi-VN" b="1">
                <a:latin typeface="Lato Medium" panose="020F0602020204030203" charset="0"/>
                <a:cs typeface="Lato Medium" panose="020F0602020204030203" charset="0"/>
              </a:rPr>
              <a:t>1.4.</a:t>
            </a:r>
            <a:r>
              <a:rPr lang="vi-VN" altLang="en-US" b="1">
                <a:latin typeface="Lato Medium" panose="020F0602020204030203" charset="0"/>
                <a:cs typeface="Lato Medium" panose="020F0602020204030203" charset="0"/>
              </a:rPr>
              <a:t>3</a:t>
            </a:r>
            <a:r>
              <a:rPr lang="en-US" altLang="vi-VN" b="1">
                <a:latin typeface="Lato Medium" panose="020F0602020204030203" charset="0"/>
                <a:cs typeface="Lato Medium" panose="020F0602020204030203" charset="0"/>
              </a:rPr>
              <a:t>. </a:t>
            </a:r>
            <a:r>
              <a:rPr lang="vi-VN" altLang="en-US" b="1">
                <a:latin typeface="Lato Medium" panose="020F0602020204030203" charset="0"/>
                <a:cs typeface="Lato Medium" panose="020F0602020204030203" charset="0"/>
              </a:rPr>
              <a:t>Sự theo dõi tính liên quan giữa Test Basis và Test Work Product</a:t>
            </a:r>
            <a:r>
              <a:rPr lang="en-US" altLang="vi-VN" b="1">
                <a:latin typeface="Lato Medium" panose="020F0602020204030203" charset="0"/>
                <a:cs typeface="Lato Medium" panose="020F0602020204030203" charset="0"/>
              </a:rPr>
              <a:t>.</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sym typeface="+mn-ea"/>
              </a:rPr>
              <a:t>Ngoài việc đánh giá độ bao phủ kiểm thử, tính liên quan tốt hỗ trợ:</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	&gt; Phân tích tác động của các thay đổi.</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	&gt; Làm cho quá trình kiểm thử có thể được kiểm tra.</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	&gt; Đáp ứng các tiêu chí quản trị công nghệ thông tin.</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	&gt; Cải thiện tính khả diễn giải của các báo cáo tiến trình kiểm thử và báo cáo tóm tắt kiểm thử để bao gồm tình trạng của các yếu tố trong cơ sở kiểm thử (ví dụ: các yêu cầu đã pass việc kiểm thử, các yêu cầu không pass việc kiểm thử và các yêu cầu đang chờ kiểm thử).</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	&gt; Liên quan các khía cạnh kỹ thuật của kiểm thử đến các bên liên quan bằng cách sử dụng ngôn ngữ họ có thể hiểu.</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	&gt; Cung cấp thông tin để đánh giá chất lượng sản phẩm, khả năng quy trình và tiến trình dự án so với các mục tiêu kinh doanh.</a:t>
            </a:r>
            <a:endParaRPr lang="vi-VN" altLang="en-US">
              <a:latin typeface="Lato Medium" panose="020F0602020204030203" charset="0"/>
              <a:cs typeface="Lato Medium" panose="020F0602020204030203" charset="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5</a:t>
            </a:r>
            <a:r>
              <a:rPr lang="en-US">
                <a:latin typeface="Lato Medium" panose="020F0602020204030203" charset="0"/>
                <a:cs typeface="Lato Medium" panose="020F0602020204030203" charset="0"/>
                <a:sym typeface="+mn-ea"/>
              </a:rPr>
              <a:t>. T</a:t>
            </a:r>
            <a:r>
              <a:rPr lang="vi-VN" altLang="en-US">
                <a:latin typeface="Lato Medium" panose="020F0602020204030203" charset="0"/>
                <a:cs typeface="Lato Medium" panose="020F0602020204030203" charset="0"/>
                <a:sym typeface="+mn-ea"/>
              </a:rPr>
              <a:t>âm lý học trong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lnSpcReduction="20000"/>
          </a:bodyPr>
          <a:p>
            <a:pPr marL="0" indent="0" algn="just">
              <a:lnSpc>
                <a:spcPct val="150000"/>
              </a:lnSpc>
              <a:buNone/>
            </a:pPr>
            <a:r>
              <a:rPr lang="en-US" altLang="vi-VN" b="1">
                <a:latin typeface="Lato Medium" panose="020F0602020204030203" charset="0"/>
                <a:cs typeface="Lato Medium" panose="020F0602020204030203" charset="0"/>
              </a:rPr>
              <a:t>1.</a:t>
            </a:r>
            <a:r>
              <a:rPr lang="vi-VN" altLang="en-US" b="1">
                <a:latin typeface="Lato Medium" panose="020F0602020204030203" charset="0"/>
                <a:cs typeface="Lato Medium" panose="020F0602020204030203" charset="0"/>
              </a:rPr>
              <a:t>5</a:t>
            </a:r>
            <a:r>
              <a:rPr lang="en-US" altLang="vi-VN" b="1">
                <a:latin typeface="Lato Medium" panose="020F0602020204030203" charset="0"/>
                <a:cs typeface="Lato Medium" panose="020F0602020204030203" charset="0"/>
              </a:rPr>
              <a:t>.</a:t>
            </a:r>
            <a:r>
              <a:rPr lang="vi-VN" altLang="en-US" b="1">
                <a:latin typeface="Lato Medium" panose="020F0602020204030203" charset="0"/>
                <a:cs typeface="Lato Medium" panose="020F0602020204030203" charset="0"/>
              </a:rPr>
              <a:t>1</a:t>
            </a:r>
            <a:r>
              <a:rPr lang="en-US" altLang="vi-VN" b="1">
                <a:latin typeface="Lato Medium" panose="020F0602020204030203" charset="0"/>
                <a:cs typeface="Lato Medium" panose="020F0602020204030203" charset="0"/>
              </a:rPr>
              <a:t>. </a:t>
            </a:r>
            <a:r>
              <a:rPr lang="vi-VN" b="1">
                <a:latin typeface="Lato Medium" panose="020F0602020204030203" charset="0"/>
                <a:cs typeface="Lato Medium" panose="020F0602020204030203" charset="0"/>
              </a:rPr>
              <a:t>Tâm lý học con người và Kiểm thử</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sym typeface="+mn-ea"/>
              </a:rPr>
              <a:t>&gt; Một yếu tố của tâm lý con người gọi là định kiến xác nhận có thể làm cho việc chấp nhận thông tin mà không đồng tình với niềm tin hiện tại trở nên khó khăn. Ví dụ, vì các nhà phát triển mong đợi mã nguồn của họ là chính xác, họ có định kiến xác nhận làm cho việc chấp nhận rằng mã nguồn là không chính xác trở nên khó khăn.</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Hơn nữa, đó là một đặc điểm con người phổ biến khi đổ lỗi cho người mang thông tin xấu, và thông tin do kiểm thử tạo ra thường chứa thông tin xấu.</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Do các yếu tố tâm lý này, một số người có thể cảm nhận kiểm thử như một hoạt động phá hủy, mặc dù nó đóng góp rất nhiều cho tiến độ dự án và chất lượng sản phẩm.</a:t>
            </a:r>
            <a:endParaRPr lang="vi-VN" altLang="en-US">
              <a:latin typeface="Lato Medium" panose="020F0602020204030203" charset="0"/>
              <a:cs typeface="Lato Medium" panose="020F0602020204030203" charset="0"/>
              <a:sym typeface="+mn-ea"/>
            </a:endParaRPr>
          </a:p>
          <a:p>
            <a:pPr marL="0" indent="0" algn="just">
              <a:lnSpc>
                <a:spcPct val="150000"/>
              </a:lnSpc>
              <a:buNone/>
            </a:pP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Như vậy, căng thẳng giữa người kiểm thử và các nhà phân tích, chủ sở hữu sản phẩm, nhà thiết kế và các nhà phát triển có thể được giảm đi. Điều này áp dụng cả trong quá trình kiểm thử tĩnh và kiểm thử động.</a:t>
            </a:r>
            <a:endParaRPr lang="vi-VN" altLang="en-US">
              <a:latin typeface="Lato Medium" panose="020F0602020204030203" charset="0"/>
              <a:cs typeface="Lato Medium" panose="020F0602020204030203"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1</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Kiểm thử là gì? (K2)</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1.1.1. </a:t>
            </a:r>
            <a:r>
              <a:rPr lang="en-US" altLang="vi-VN" b="1">
                <a:latin typeface="Lato Medium" panose="020F0602020204030203" charset="0"/>
                <a:cs typeface="Lato Medium" panose="020F0602020204030203" charset="0"/>
              </a:rPr>
              <a:t>C</a:t>
            </a:r>
            <a:r>
              <a:rPr lang="vi-VN" altLang="en-US" b="1">
                <a:latin typeface="Lato Medium" panose="020F0602020204030203" charset="0"/>
                <a:cs typeface="Lato Medium" panose="020F0602020204030203" charset="0"/>
              </a:rPr>
              <a:t>ác mục tiêu trong kiểm thử.</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Kiểm thử bao gồm:</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Tìm lỗi.</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Tạo niềm tin về chất lượng</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Cung cấp thông tin</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Ngăn ngừa các lỗi</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Đánh giá sản phẩm làm việc</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Xác minh liệu tất cả các yêu cầu đã được đáp ứng</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Giảm mức độ rủi ro</a:t>
            </a:r>
            <a:endParaRPr lang="vi-VN" altLang="en-US">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rPr>
              <a:t>	&gt; Tuân thủ các yêu cầu hợp đồng, pháp lý hoặc quy định và tiêu chuẩn.</a:t>
            </a:r>
            <a:endParaRPr lang="vi-VN" altLang="en-US">
              <a:latin typeface="Lato Medium" panose="020F0602020204030203" charset="0"/>
              <a:cs typeface="Lato Medium" panose="020F0602020204030203"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5</a:t>
            </a:r>
            <a:r>
              <a:rPr lang="en-US">
                <a:latin typeface="Lato Medium" panose="020F0602020204030203" charset="0"/>
                <a:cs typeface="Lato Medium" panose="020F0602020204030203" charset="0"/>
                <a:sym typeface="+mn-ea"/>
              </a:rPr>
              <a:t>. T</a:t>
            </a:r>
            <a:r>
              <a:rPr lang="vi-VN" altLang="en-US">
                <a:latin typeface="Lato Medium" panose="020F0602020204030203" charset="0"/>
                <a:cs typeface="Lato Medium" panose="020F0602020204030203" charset="0"/>
                <a:sym typeface="+mn-ea"/>
              </a:rPr>
              <a:t>âm lý học trong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lnSpcReduction="20000"/>
          </a:bodyPr>
          <a:p>
            <a:pPr marL="0" indent="0" algn="just">
              <a:lnSpc>
                <a:spcPct val="150000"/>
              </a:lnSpc>
              <a:buNone/>
            </a:pPr>
            <a:r>
              <a:rPr lang="en-US" altLang="vi-VN" b="1">
                <a:latin typeface="Lato Medium" panose="020F0602020204030203" charset="0"/>
                <a:cs typeface="Lato Medium" panose="020F0602020204030203" charset="0"/>
              </a:rPr>
              <a:t>1.</a:t>
            </a:r>
            <a:r>
              <a:rPr lang="vi-VN" altLang="en-US" b="1">
                <a:latin typeface="Lato Medium" panose="020F0602020204030203" charset="0"/>
                <a:cs typeface="Lato Medium" panose="020F0602020204030203" charset="0"/>
              </a:rPr>
              <a:t>5</a:t>
            </a:r>
            <a:r>
              <a:rPr lang="en-US" altLang="vi-VN" b="1">
                <a:latin typeface="Lato Medium" panose="020F0602020204030203" charset="0"/>
                <a:cs typeface="Lato Medium" panose="020F0602020204030203" charset="0"/>
              </a:rPr>
              <a:t>.</a:t>
            </a:r>
            <a:r>
              <a:rPr lang="vi-VN" altLang="en-US" b="1">
                <a:latin typeface="Lato Medium" panose="020F0602020204030203" charset="0"/>
                <a:cs typeface="Lato Medium" panose="020F0602020204030203" charset="0"/>
              </a:rPr>
              <a:t>1</a:t>
            </a:r>
            <a:r>
              <a:rPr lang="en-US" altLang="vi-VN" b="1">
                <a:latin typeface="Lato Medium" panose="020F0602020204030203" charset="0"/>
                <a:cs typeface="Lato Medium" panose="020F0602020204030203" charset="0"/>
              </a:rPr>
              <a:t>. </a:t>
            </a:r>
            <a:r>
              <a:rPr lang="vi-VN" b="1">
                <a:latin typeface="Lato Medium" panose="020F0602020204030203" charset="0"/>
                <a:cs typeface="Lato Medium" panose="020F0602020204030203" charset="0"/>
              </a:rPr>
              <a:t>Tâm lý học con người và Kiểm thử</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sym typeface="+mn-ea"/>
              </a:rPr>
              <a:t>Người kiểm thử và người quản lý kiểm thử cần phải có kỹ năng giao tiếp tốt để có thể truyền đạt hiệu quả về khuyết điểm, sự cố, kết quả kiểm thử, tiến trình kiểm thử và các rủi ro, và để xây dựng mối quan hệ tích cực với đồng nghiệp. Cách để giao tiếp tốt bao gồm các ví dụ sau đây:</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Bắt đầu với sự hợp tác thay vì xung đột.</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Nhắc nhở tất cả mọi người về mục tiêu chung của việc tạo ra hệ thống chất lượng tốt hơn.</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Truyền đạt các kết quả về sản phẩm một cách trung lập, tập trung vào sự thật mà không chỉ trích người tạo ra nó.</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Cố gắng hiểu cảm xúc và lý do tại sao người khác phản ứng như họ vậy.</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Xác nhận rằng người khác đã hiểu những gì bạn đã nói và ngược lại.</a:t>
            </a:r>
            <a:endParaRPr lang="vi-VN" altLang="en-US">
              <a:latin typeface="Lato Medium" panose="020F0602020204030203" charset="0"/>
              <a:cs typeface="Lato Medium" panose="020F0602020204030203"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5</a:t>
            </a:r>
            <a:r>
              <a:rPr lang="en-US">
                <a:latin typeface="Lato Medium" panose="020F0602020204030203" charset="0"/>
                <a:cs typeface="Lato Medium" panose="020F0602020204030203" charset="0"/>
                <a:sym typeface="+mn-ea"/>
              </a:rPr>
              <a:t>. T</a:t>
            </a:r>
            <a:r>
              <a:rPr lang="vi-VN" altLang="en-US">
                <a:latin typeface="Lato Medium" panose="020F0602020204030203" charset="0"/>
                <a:cs typeface="Lato Medium" panose="020F0602020204030203" charset="0"/>
                <a:sym typeface="+mn-ea"/>
              </a:rPr>
              <a:t>âm lý học trong kiểm thử.</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fontScale="90000"/>
          </a:bodyPr>
          <a:p>
            <a:pPr marL="0" indent="0" algn="just">
              <a:lnSpc>
                <a:spcPct val="150000"/>
              </a:lnSpc>
              <a:buNone/>
            </a:pPr>
            <a:r>
              <a:rPr lang="en-US" altLang="vi-VN" b="1">
                <a:latin typeface="Lato Medium" panose="020F0602020204030203" charset="0"/>
                <a:cs typeface="Lato Medium" panose="020F0602020204030203" charset="0"/>
              </a:rPr>
              <a:t>1.</a:t>
            </a:r>
            <a:r>
              <a:rPr lang="vi-VN" altLang="en-US" b="1">
                <a:latin typeface="Lato Medium" panose="020F0602020204030203" charset="0"/>
                <a:cs typeface="Lato Medium" panose="020F0602020204030203" charset="0"/>
              </a:rPr>
              <a:t>5</a:t>
            </a:r>
            <a:r>
              <a:rPr lang="en-US" altLang="vi-VN" b="1">
                <a:latin typeface="Lato Medium" panose="020F0602020204030203" charset="0"/>
                <a:cs typeface="Lato Medium" panose="020F0602020204030203" charset="0"/>
              </a:rPr>
              <a:t>.</a:t>
            </a:r>
            <a:r>
              <a:rPr lang="vi-VN" altLang="en-US" b="1">
                <a:latin typeface="Lato Medium" panose="020F0602020204030203" charset="0"/>
                <a:cs typeface="Lato Medium" panose="020F0602020204030203" charset="0"/>
              </a:rPr>
              <a:t>2</a:t>
            </a:r>
            <a:r>
              <a:rPr lang="en-US" altLang="vi-VN" b="1">
                <a:latin typeface="Lato Medium" panose="020F0602020204030203" charset="0"/>
                <a:cs typeface="Lato Medium" panose="020F0602020204030203" charset="0"/>
              </a:rPr>
              <a:t>. </a:t>
            </a:r>
            <a:r>
              <a:rPr lang="vi-VN" altLang="en-US" b="1">
                <a:latin typeface="Lato Medium" panose="020F0602020204030203" charset="0"/>
                <a:cs typeface="Lato Medium" panose="020F0602020204030203" charset="0"/>
              </a:rPr>
              <a:t>Lối suy nghĩ của kiểm thử viên và lập trình viên.</a:t>
            </a:r>
            <a:endParaRPr lang="en-US" altLang="vi-VN" b="1">
              <a:latin typeface="Lato Medium" panose="020F0602020204030203" charset="0"/>
              <a:cs typeface="Lato Medium" panose="020F0602020204030203" charset="0"/>
            </a:endParaRPr>
          </a:p>
          <a:p>
            <a:pPr marL="0" indent="0" algn="just">
              <a:lnSpc>
                <a:spcPct val="150000"/>
              </a:lnSpc>
              <a:buNone/>
            </a:pPr>
            <a:r>
              <a:rPr lang="vi-VN" altLang="en-US">
                <a:latin typeface="Lato Medium" panose="020F0602020204030203" charset="0"/>
                <a:cs typeface="Lato Medium" panose="020F0602020204030203" charset="0"/>
                <a:sym typeface="+mn-ea"/>
              </a:rPr>
              <a:t>&gt; </a:t>
            </a:r>
            <a:r>
              <a:rPr lang="en-US" altLang="vi-VN">
                <a:latin typeface="Lato Medium" panose="020F0602020204030203" charset="0"/>
                <a:cs typeface="Lato Medium" panose="020F0602020204030203" charset="0"/>
                <a:sym typeface="+mn-ea"/>
              </a:rPr>
              <a:t>L</a:t>
            </a:r>
            <a:r>
              <a:rPr lang="vi-VN" altLang="en-US">
                <a:latin typeface="Lato Medium" panose="020F0602020204030203" charset="0"/>
                <a:cs typeface="Lato Medium" panose="020F0602020204030203" charset="0"/>
                <a:sym typeface="+mn-ea"/>
              </a:rPr>
              <a:t>ập trình viên và kiểm thử viên thường có cách suy nghĩ khác nhau. Có các tập hợp mục tiêu khác nhau cho họ yêu cầu tư duy khác nhau.</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Tư duy phản ánh giả định và phương pháp ưa thích của cá nhân trong việc ra quyết định và giải quyết vấn đề. Tư duy của người kiểm thử nên bao gồm sự tò mò, sự bi quan chuyên nghiệp, cái nhìn phê phán, sự chú ý đến chi tiết và động viên giao tiếp và xây dựng mối quan hệ tích cực.</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Tư duy của lập trình viên có thể bao gồm một số yếu tố của tư duy của người kiểm thử, nhưng các lập trình viên thành công thường quan tâm hơn đến việc thiết kế và xây dựng giải pháp hơn là suy nghĩ về những điều có thể sai trong những giải pháp đó. Hơn nữa, định kiến xác nhận làm cho việc tìm lỗi trong công việc của họ trở nên khó khăn.</a:t>
            </a:r>
            <a:endParaRPr lang="vi-VN" altLang="en-US">
              <a:latin typeface="Lato Medium" panose="020F0602020204030203" charset="0"/>
              <a:cs typeface="Lato Medium" panose="020F0602020204030203" charset="0"/>
              <a:sym typeface="+mn-ea"/>
            </a:endParaRPr>
          </a:p>
          <a:p>
            <a:pPr marL="0" indent="0" algn="just">
              <a:lnSpc>
                <a:spcPct val="150000"/>
              </a:lnSpc>
              <a:buNone/>
            </a:pPr>
            <a:r>
              <a:rPr lang="vi-VN" altLang="en-US">
                <a:latin typeface="Lato Medium" panose="020F0602020204030203" charset="0"/>
                <a:cs typeface="Lato Medium" panose="020F0602020204030203" charset="0"/>
                <a:sym typeface="+mn-ea"/>
              </a:rPr>
              <a:t>&gt; Với tư duy đúng đắn, nhà phát triển có khả năng kiểm thử mã nguồn của họ. Việc thực hiện một số hoạt động kiểm thử bởi người kiểm thử độc lập tăng cường hiệu suất phát hiện </a:t>
            </a:r>
            <a:r>
              <a:rPr lang="en-US" altLang="vi-VN">
                <a:latin typeface="Lato Medium" panose="020F0602020204030203" charset="0"/>
                <a:cs typeface="Lato Medium" panose="020F0602020204030203" charset="0"/>
                <a:sym typeface="+mn-ea"/>
              </a:rPr>
              <a:t>l</a:t>
            </a:r>
            <a:r>
              <a:rPr lang="vi-VN" altLang="en-US">
                <a:latin typeface="Lato Medium" panose="020F0602020204030203" charset="0"/>
                <a:cs typeface="Lato Medium" panose="020F0602020204030203" charset="0"/>
                <a:sym typeface="+mn-ea"/>
              </a:rPr>
              <a:t>ỗi phần mềm, điều này đặc biệt quan trọng đối với các hệ thống lớn, phức tạp hoặc có tính an toàn quan trọng.</a:t>
            </a:r>
            <a:endParaRPr lang="vi-VN" altLang="en-US">
              <a:latin typeface="Lato Medium" panose="020F0602020204030203" charset="0"/>
              <a:cs typeface="Lato Medium" panose="020F0602020204030203" charset="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320290"/>
            <a:ext cx="12192000" cy="2197735"/>
          </a:xfrm>
        </p:spPr>
        <p:txBody>
          <a:bodyPr/>
          <a:p>
            <a:pPr algn="ctr"/>
            <a:r>
              <a:rPr lang="vi-VN" altLang="en-US" sz="4000" b="0">
                <a:latin typeface="Lato Medium" panose="020F0602020204030203" charset="0"/>
                <a:cs typeface="Lato Medium" panose="020F0602020204030203" charset="0"/>
              </a:rPr>
              <a:t>Cảm ơn vì đã lắng nghe bài thuyết trình.</a:t>
            </a:r>
            <a:endParaRPr lang="vi-VN" altLang="en-US" sz="4000" b="0">
              <a:latin typeface="Lato Medium" panose="020F0602020204030203" charset="0"/>
              <a:cs typeface="Lato Medium" panose="020F0602020204030203" charset="0"/>
            </a:endParaRPr>
          </a:p>
        </p:txBody>
      </p:sp>
      <p:sp>
        <p:nvSpPr>
          <p:cNvPr id="4" name="Content Placeholder 3"/>
          <p:cNvSpPr/>
          <p:nvPr>
            <p:ph idx="1"/>
          </p:nvPr>
        </p:nvSpPr>
        <p:spPr/>
        <p:txBody>
          <a:bodyPr/>
          <a:p>
            <a:pPr lvl="8"/>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1</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Kiểm thử là gì? (K2)</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1.1.2. </a:t>
            </a:r>
            <a:r>
              <a:rPr lang="vi-VN" b="1">
                <a:latin typeface="Lato Medium" panose="020F0602020204030203" charset="0"/>
                <a:cs typeface="Lato Medium" panose="020F0602020204030203" charset="0"/>
              </a:rPr>
              <a:t>Phân loại kiểm thử.</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Kiểm thử bao gồm:</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Kiểm thử tĩnh - Static Testing.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Kiểm thử động - Dynamic Testing.</a:t>
            </a:r>
            <a:endParaRPr lang="vi-VN">
              <a:latin typeface="Lato Medium" panose="020F0602020204030203" charset="0"/>
              <a:cs typeface="Lato Medium" panose="020F060202020403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1</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Kiểm thử là gì? (K2)</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1.1.2. </a:t>
            </a:r>
            <a:r>
              <a:rPr lang="vi-VN" b="1">
                <a:latin typeface="Lato Medium" panose="020F0602020204030203" charset="0"/>
                <a:cs typeface="Lato Medium" panose="020F0602020204030203" charset="0"/>
              </a:rPr>
              <a:t>Phân loại kiểm thử.</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Kiểm thử tĩnh - Static Testing: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Được thực hiện thông qua việc đánh giá và phân tích tĩnh.</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Việc đánh giá bao gồm:</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Đánh giá không chính thức</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Điều tra.</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Đánh giá kỹ thuật.</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Kiểm tra.</a:t>
            </a:r>
            <a:endParaRPr lang="vi-VN">
              <a:latin typeface="Lato Medium" panose="020F0602020204030203" charset="0"/>
              <a:cs typeface="Lato Medium" panose="020F0602020204030203" charset="0"/>
            </a:endParaRPr>
          </a:p>
          <a:p>
            <a:pPr marL="0" indent="0" algn="just">
              <a:lnSpc>
                <a:spcPct val="150000"/>
              </a:lnSpc>
              <a:buNone/>
            </a:pPr>
            <a:endParaRPr lang="vi-VN">
              <a:latin typeface="Lato Medium" panose="020F0602020204030203" charset="0"/>
              <a:cs typeface="Lato Medium" panose="020F060202020403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1</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Kiểm thử là gì? (K2)</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1.1.2. </a:t>
            </a:r>
            <a:r>
              <a:rPr lang="vi-VN" b="1">
                <a:latin typeface="Lato Medium" panose="020F0602020204030203" charset="0"/>
                <a:cs typeface="Lato Medium" panose="020F0602020204030203" charset="0"/>
              </a:rPr>
              <a:t>Phân loại kiểm thử.</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sym typeface="+mn-ea"/>
              </a:rPr>
              <a:t>Kiểm thử động - Dynamic Testing: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Được thực hiện thông qua các cấp độ kiểm thử.</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Các cấp độ kiểm thử bao gồm:</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Unit Testing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Integration Testing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System Testing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User Acceptance Testing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		&gt; Other non-functional testing</a:t>
            </a:r>
            <a:endParaRPr lang="vi-VN">
              <a:latin typeface="Lato Medium" panose="020F0602020204030203" charset="0"/>
              <a:cs typeface="Lato Medium" panose="020F0602020204030203" charset="0"/>
            </a:endParaRPr>
          </a:p>
          <a:p>
            <a:pPr marL="0" indent="0" algn="just">
              <a:lnSpc>
                <a:spcPct val="150000"/>
              </a:lnSpc>
              <a:buNone/>
            </a:pPr>
            <a:endParaRPr lang="vi-VN">
              <a:latin typeface="Lato Medium" panose="020F0602020204030203" charset="0"/>
              <a:cs typeface="Lato Medium" panose="020F060202020403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1</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Kiểm thử là gì? (K2)</a:t>
            </a:r>
            <a:endParaRPr lang="vi-VN" altLang="en-US" b="0" i="1">
              <a:latin typeface="Lato Medium" panose="020F0602020204030203" charset="0"/>
              <a:cs typeface="Lato Medium" panose="020F0602020204030203" charset="0"/>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1.1.3. </a:t>
            </a:r>
            <a:r>
              <a:rPr lang="vi-VN" b="1">
                <a:latin typeface="Lato Medium" panose="020F0602020204030203" charset="0"/>
                <a:cs typeface="Lato Medium" panose="020F0602020204030203" charset="0"/>
              </a:rPr>
              <a:t>Kiểm thử và Gỡ lỗi (Debug)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Kiểm thử liên quan đến việc tìm kiếm các lỗi bằng cách kiểm tra các trường hợp thất bại trên ứng dụng hoặc sản phẩm. Hoạt động này được thực hiện bởi các kiểm thử viên.</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Gỡ lỗi (Debug) là một hoạt động phát triển nhằm thực hiện phân tích các lỗi đã được nhắc tới trong kiểm thử, tìm ra nguyên nhân gốc rễ và loại bỏ chúng. Hoạt động này thường được thực hiện bởi các lập trình viên.</a:t>
            </a:r>
            <a:endParaRPr lang="vi-VN">
              <a:latin typeface="Lato Medium" panose="020F0602020204030203" charset="0"/>
              <a:cs typeface="Lato Medium" panose="020F060202020403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566420"/>
          </a:xfrm>
        </p:spPr>
        <p:txBody>
          <a:bodyPr/>
          <a:p>
            <a:r>
              <a:rPr lang="en-US">
                <a:latin typeface="Lato Medium" panose="020F0602020204030203" charset="0"/>
                <a:cs typeface="Lato Medium" panose="020F0602020204030203" charset="0"/>
                <a:sym typeface="+mn-ea"/>
              </a:rPr>
              <a:t>1.</a:t>
            </a:r>
            <a:r>
              <a:rPr lang="vi-VN" altLang="en-US">
                <a:latin typeface="Lato Medium" panose="020F0602020204030203" charset="0"/>
                <a:cs typeface="Lato Medium" panose="020F0602020204030203" charset="0"/>
                <a:sym typeface="+mn-ea"/>
              </a:rPr>
              <a:t>2</a:t>
            </a:r>
            <a:r>
              <a:rPr lang="en-US">
                <a:latin typeface="Lato Medium" panose="020F0602020204030203" charset="0"/>
                <a:cs typeface="Lato Medium" panose="020F0602020204030203" charset="0"/>
                <a:sym typeface="+mn-ea"/>
              </a:rPr>
              <a:t>. </a:t>
            </a:r>
            <a:r>
              <a:rPr lang="vi-VN" altLang="en-US">
                <a:latin typeface="Lato Medium" panose="020F0602020204030203" charset="0"/>
                <a:cs typeface="Lato Medium" panose="020F0602020204030203" charset="0"/>
                <a:sym typeface="+mn-ea"/>
              </a:rPr>
              <a:t>Tại sao kiểm thử là cần thiết?</a:t>
            </a:r>
            <a:endParaRPr lang="vi-VN" altLang="en-US" b="0" i="1">
              <a:latin typeface="Lato Medium" panose="020F0602020204030203" charset="0"/>
              <a:cs typeface="Lato Medium" panose="020F0602020204030203" charset="0"/>
              <a:sym typeface="+mn-ea"/>
            </a:endParaRPr>
          </a:p>
        </p:txBody>
      </p:sp>
      <p:sp>
        <p:nvSpPr>
          <p:cNvPr id="3" name="Content Placeholder 2"/>
          <p:cNvSpPr>
            <a:spLocks noGrp="1"/>
          </p:cNvSpPr>
          <p:nvPr>
            <p:ph idx="1"/>
          </p:nvPr>
        </p:nvSpPr>
        <p:spPr>
          <a:xfrm>
            <a:off x="0" y="566420"/>
            <a:ext cx="12192000" cy="6291580"/>
          </a:xfrm>
        </p:spPr>
        <p:txBody>
          <a:bodyPr>
            <a:normAutofit/>
          </a:bodyPr>
          <a:p>
            <a:pPr marL="0" indent="0" algn="just">
              <a:lnSpc>
                <a:spcPct val="150000"/>
              </a:lnSpc>
              <a:buNone/>
            </a:pPr>
            <a:r>
              <a:rPr lang="vi-VN" altLang="en-US" b="1">
                <a:latin typeface="Lato Medium" panose="020F0602020204030203" charset="0"/>
                <a:cs typeface="Lato Medium" panose="020F0602020204030203" charset="0"/>
              </a:rPr>
              <a:t>1.2.1. Đóng góp của kiểm thử cho sự thành công.</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Sử dụng các kỹ thuật kiểm thử phù hợp được áp dụng với mức độ kiến thức kiểm thử phù hợp, ở các cấp độ kiểm thử thích hợp và tại các điểm thích hợp trong vòng đời phát triển phần mềm.</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Việc có những kiểm thử viên tham gia vào việc đánh giá yêu cầu hoặc làm rõ các user story có thể phát hiện ra các lỗi trong các sản phẩm làm việc này.</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Việc có những kiểm thử viên làm việc chặt chẽ với các thiết kế hệ thống trong quá trình thiết kế hệ thống có thể nâng cao sự hiểu biết của mỗi bên về thiết kế và cách thực hiện kiểm thử.</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Việc có những kiểm thử viên làm việc chặt chẽ với các lập trình viên trong quá trình phát triển có thể nâng cao sự hiểu biết của mỗi bên về mã nguồn và cách kiểm thử nó.</a:t>
            </a:r>
            <a:endParaRPr lang="vi-VN">
              <a:latin typeface="Lato Medium" panose="020F0602020204030203" charset="0"/>
              <a:cs typeface="Lato Medium" panose="020F0602020204030203" charset="0"/>
            </a:endParaRPr>
          </a:p>
          <a:p>
            <a:pPr marL="0" indent="0" algn="just">
              <a:lnSpc>
                <a:spcPct val="150000"/>
              </a:lnSpc>
              <a:buNone/>
            </a:pPr>
            <a:r>
              <a:rPr lang="vi-VN">
                <a:latin typeface="Lato Medium" panose="020F0602020204030203" charset="0"/>
                <a:cs typeface="Lato Medium" panose="020F0602020204030203" charset="0"/>
              </a:rPr>
              <a:t>&gt; Việc những kiểm thử viên xác minh và xác thực phần mềm trước khi phát hành có thể phát hiện ra những sự cố có thể bị bỏ lỡ nếu không có, và hỗ trợ quá trình loại bỏ các lỗi gây ra những sự cố (tức là, gỡ lỗi).</a:t>
            </a:r>
            <a:endParaRPr lang="vi-VN">
              <a:latin typeface="Lato Medium" panose="020F0602020204030203" charset="0"/>
              <a:cs typeface="Lato Medium" panose="020F060202020403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20500</Words>
  <Application>WPS Presentation</Application>
  <PresentationFormat>宽屏</PresentationFormat>
  <Paragraphs>367</Paragraphs>
  <Slides>42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42</vt:i4>
      </vt:variant>
    </vt:vector>
  </HeadingPairs>
  <TitlesOfParts>
    <vt:vector size="61" baseType="lpstr">
      <vt:lpstr>Arial</vt:lpstr>
      <vt:lpstr>SimSun</vt:lpstr>
      <vt:lpstr>Wingdings</vt:lpstr>
      <vt:lpstr>Nimbus Roman No9 L</vt:lpstr>
      <vt:lpstr>Lato Medium</vt:lpstr>
      <vt:lpstr>Lato Light</vt:lpstr>
      <vt:lpstr>DejaVu Math TeX Gyre</vt:lpstr>
      <vt:lpstr>MS Mincho</vt:lpstr>
      <vt:lpstr>Gubbi</vt:lpstr>
      <vt:lpstr>Microsoft YaHei</vt:lpstr>
      <vt:lpstr>Droid Sans Fallback</vt:lpstr>
      <vt:lpstr>Arial Unicode MS</vt:lpstr>
      <vt:lpstr>Arial Black</vt:lpstr>
      <vt:lpstr>SimSun</vt:lpstr>
      <vt:lpstr>OpenSymbol</vt:lpstr>
      <vt:lpstr>Arial</vt:lpstr>
      <vt:lpstr>Calibri</vt:lpstr>
      <vt:lpstr>DejaVu Sans</vt:lpstr>
      <vt:lpstr>Office Theme</vt:lpstr>
      <vt:lpstr>Chapter 1 Fundamentals of Testing</vt:lpstr>
      <vt:lpstr>1.4. Quy trình kiểm thử.</vt:lpstr>
      <vt:lpstr>1.4. Quy trình kiểm thử.</vt:lpstr>
      <vt:lpstr>1.1. Kiểm thử là gì? (K2)</vt:lpstr>
      <vt:lpstr>1.1. Kiểm thử là gì? (K2)</vt:lpstr>
      <vt:lpstr>1.1. Kiểm thử là gì? (K2)</vt:lpstr>
      <vt:lpstr>1.1. Kiểm thử là gì? (K2)</vt:lpstr>
      <vt:lpstr>1.1. Kiểm thử là gì? (K2)</vt:lpstr>
      <vt:lpstr>1.1. Kiểm thử là gì? (K2)</vt:lpstr>
      <vt:lpstr>1.2. Tại sao kiểm thử là cần thiết?</vt:lpstr>
      <vt:lpstr>1.2. Tại sao kiểm thử là cần thiết?</vt:lpstr>
      <vt:lpstr>1.2. Tại sao kiểm thử là cần thiết?</vt:lpstr>
      <vt:lpstr>1.2. Tại sao kiểm thử là cần thiết?</vt:lpstr>
      <vt:lpstr>1.2. Tại sao kiểm thử là cần thiết?</vt:lpstr>
      <vt:lpstr>1.3. 7 nguyên tắc trong kiểm thử.</vt:lpstr>
      <vt:lpstr>1.3. 7 nguyên tắc trong kiểm thử.</vt:lpstr>
      <vt:lpstr>1.3. 7 nguyên tắc trong kiểm thử.</vt:lpstr>
      <vt:lpstr>1.3. 7 nguyên tắc trong kiểm thử.</vt:lpstr>
      <vt:lpstr>1.3. 7 nguyên tắc trong kiểm thử.</vt:lpstr>
      <vt:lpstr>1.3. 7 nguyên tắc trong kiểm thử.</vt:lpstr>
      <vt:lpstr>1.3. 7 nguyên tắc trong kiểm thử.</vt:lpstr>
      <vt:lpstr>1.4. Quy trình kiểm thử.</vt:lpstr>
      <vt:lpstr>1.4. Test Process. Quy trình kiểm thử.</vt:lpstr>
      <vt:lpstr>1.4. Test Process. Quy trình kiểm thử.</vt:lpstr>
      <vt:lpstr>1.4. Test Process.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1.4. Quy trình kiểm thử.</vt:lpstr>
      <vt:lpstr>1.5. Tâm lý học trong kiểm thử.</vt:lpstr>
      <vt:lpstr>1.5. Tâm lý học trong kiểm thử.</vt:lpstr>
      <vt:lpstr>1.5. Tâm lý học trong kiểm thử.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nhattdm</cp:lastModifiedBy>
  <cp:revision>58</cp:revision>
  <dcterms:created xsi:type="dcterms:W3CDTF">2023-11-01T06:45:01Z</dcterms:created>
  <dcterms:modified xsi:type="dcterms:W3CDTF">2023-11-01T06:45:01Z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1033-11.1.0.11701</vt:lpwstr>
  </property>
  <property fmtid="{D5CDD505-2E9C-101B-9397-08002B2CF9AE}" pid="3" name="ICV">
    <vt:lpwstr/>
  </property>
</Properties>
</file>