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88" r:id="rId7"/>
    <p:sldId id="289" r:id="rId8"/>
    <p:sldId id="296" r:id="rId9"/>
    <p:sldId id="295" r:id="rId10"/>
    <p:sldId id="297" r:id="rId11"/>
    <p:sldId id="299" r:id="rId12"/>
    <p:sldId id="301" r:id="rId13"/>
    <p:sldId id="290" r:id="rId14"/>
    <p:sldId id="291" r:id="rId15"/>
    <p:sldId id="294" r:id="rId16"/>
    <p:sldId id="293" r:id="rId17"/>
    <p:sldId id="300" r:id="rId18"/>
    <p:sldId id="292" r:id="rId19"/>
    <p:sldId id="302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399"/>
    <a:srgbClr val="11AEC7"/>
    <a:srgbClr val="FFFFFF"/>
    <a:srgbClr val="FB7B81"/>
    <a:srgbClr val="CCCCFF"/>
    <a:srgbClr val="FFCCCC"/>
    <a:srgbClr val="FFFFCC"/>
    <a:srgbClr val="00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52" autoAdjust="0"/>
  </p:normalViewPr>
  <p:slideViewPr>
    <p:cSldViewPr snapToGrid="0" showGuides="1">
      <p:cViewPr>
        <p:scale>
          <a:sx n="87" d="100"/>
          <a:sy n="87" d="100"/>
        </p:scale>
        <p:origin x="533" y="4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Listings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D0-4BC1-B959-8AD028B71F57}"/>
              </c:ext>
            </c:extLst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D0-4BC1-B959-8AD028B71F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D0-4BC1-B959-8AD028B71F57}"/>
              </c:ext>
            </c:extLst>
          </c:dPt>
          <c:dPt>
            <c:idx val="3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D0-4BC1-B959-8AD028B71F57}"/>
              </c:ext>
            </c:extLst>
          </c:dPt>
          <c:dPt>
            <c:idx val="4"/>
            <c:bubble3D val="0"/>
            <c:spPr>
              <a:solidFill>
                <a:schemeClr val="accent3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1D0-4BC1-B959-8AD028B71F57}"/>
              </c:ext>
            </c:extLst>
          </c:dPt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Brooklyn</c:v>
                </c:pt>
                <c:pt idx="2">
                  <c:v>Queens</c:v>
                </c:pt>
                <c:pt idx="3">
                  <c:v>Bronx</c:v>
                </c:pt>
                <c:pt idx="4">
                  <c:v>Staten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21661</c:v>
                </c:pt>
                <c:pt idx="1">
                  <c:v>20104</c:v>
                </c:pt>
                <c:pt idx="2">
                  <c:v>5666</c:v>
                </c:pt>
                <c:pt idx="3">
                  <c:v>1091</c:v>
                </c:pt>
                <c:pt idx="4">
                  <c:v>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E3-44E7-A4DF-54B0818AD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7B8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20F68-E502-4087-B119-3FB260A1B088}"/>
              </a:ext>
            </a:extLst>
          </p:cNvPr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FC93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5002140"/>
            <a:ext cx="9144000" cy="1163395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4800" b="1" dirty="0">
                <a:solidFill>
                  <a:srgbClr val="FB7B81"/>
                </a:solidFill>
              </a:rPr>
              <a:t>Airbnb </a:t>
            </a:r>
            <a:br>
              <a:rPr lang="en-US" sz="4800" b="1" dirty="0">
                <a:solidFill>
                  <a:srgbClr val="FB7B81"/>
                </a:solidFill>
              </a:rPr>
            </a:br>
            <a:r>
              <a:rPr lang="en-US" sz="3600" b="1" dirty="0">
                <a:solidFill>
                  <a:srgbClr val="FB7B81"/>
                </a:solidFill>
              </a:rPr>
              <a:t>Machine 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Learning Project</a:t>
            </a:r>
            <a:endParaRPr lang="en-US" sz="4800" dirty="0">
              <a:solidFill>
                <a:srgbClr val="11AEC7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rgbClr val="FB7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4595469" y="2933244"/>
            <a:ext cx="1056031" cy="1093448"/>
            <a:chOff x="2025650" y="4786313"/>
            <a:chExt cx="285750" cy="287338"/>
          </a:xfrm>
          <a:solidFill>
            <a:srgbClr val="FC9399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429D7B-EF43-4240-AC25-7C5ED929F245}"/>
              </a:ext>
            </a:extLst>
          </p:cNvPr>
          <p:cNvSpPr/>
          <p:nvPr/>
        </p:nvSpPr>
        <p:spPr>
          <a:xfrm>
            <a:off x="7068517" y="5593330"/>
            <a:ext cx="5123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1AEC7"/>
                </a:solidFill>
              </a:rPr>
              <a:t>Curated by: Immanuel Tacky</a:t>
            </a:r>
            <a:endParaRPr lang="en-CA" sz="3200" dirty="0"/>
          </a:p>
        </p:txBody>
      </p:sp>
      <p:grpSp>
        <p:nvGrpSpPr>
          <p:cNvPr id="11" name="Group 10" descr="Icon of chart. ">
            <a:extLst>
              <a:ext uri="{FF2B5EF4-FFF2-40B4-BE49-F238E27FC236}">
                <a16:creationId xmlns:a16="http://schemas.microsoft.com/office/drawing/2014/main" id="{94E2B55C-5ABF-457F-B40A-381785BD9CBC}"/>
              </a:ext>
            </a:extLst>
          </p:cNvPr>
          <p:cNvGrpSpPr/>
          <p:nvPr/>
        </p:nvGrpSpPr>
        <p:grpSpPr>
          <a:xfrm>
            <a:off x="6540502" y="2933244"/>
            <a:ext cx="1056031" cy="1093448"/>
            <a:chOff x="2025650" y="4786313"/>
            <a:chExt cx="285750" cy="287338"/>
          </a:xfrm>
          <a:solidFill>
            <a:srgbClr val="11AEC7"/>
          </a:solidFill>
        </p:grpSpPr>
        <p:sp>
          <p:nvSpPr>
            <p:cNvPr id="12" name="Freeform 565">
              <a:extLst>
                <a:ext uri="{FF2B5EF4-FFF2-40B4-BE49-F238E27FC236}">
                  <a16:creationId xmlns:a16="http://schemas.microsoft.com/office/drawing/2014/main" id="{C8300E23-4794-4D10-9BF9-C2E113849B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66">
              <a:extLst>
                <a:ext uri="{FF2B5EF4-FFF2-40B4-BE49-F238E27FC236}">
                  <a16:creationId xmlns:a16="http://schemas.microsoft.com/office/drawing/2014/main" id="{4F2C5F28-590B-4E82-973F-CA341FF45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fence, comb&#10;&#10;Description automatically generated">
            <a:extLst>
              <a:ext uri="{FF2B5EF4-FFF2-40B4-BE49-F238E27FC236}">
                <a16:creationId xmlns:a16="http://schemas.microsoft.com/office/drawing/2014/main" id="{2A0C797B-B547-43E2-A671-F72DA7B9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74" y="1670781"/>
            <a:ext cx="7073416" cy="42942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A24632C-FA34-4E93-B44D-E44FCD7E3672}"/>
              </a:ext>
            </a:extLst>
          </p:cNvPr>
          <p:cNvSpPr/>
          <p:nvPr/>
        </p:nvSpPr>
        <p:spPr>
          <a:xfrm>
            <a:off x="562232" y="471142"/>
            <a:ext cx="4289425" cy="84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Wordcount for Airbnb</a:t>
            </a:r>
          </a:p>
          <a:p>
            <a:pPr>
              <a:lnSpc>
                <a:spcPts val="1900"/>
              </a:lnSpc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5FF9F9-B567-4A71-950F-CC29DF7439BE}"/>
              </a:ext>
            </a:extLst>
          </p:cNvPr>
          <p:cNvSpPr/>
          <p:nvPr/>
        </p:nvSpPr>
        <p:spPr>
          <a:xfrm>
            <a:off x="467668" y="2077252"/>
            <a:ext cx="3857196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purpose of the Wordcount Visualizations are to indicate the potential usefulness in a machine learning model.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E18AFA-3924-4634-BF59-39CA2525CD9A}"/>
              </a:ext>
            </a:extLst>
          </p:cNvPr>
          <p:cNvSpPr/>
          <p:nvPr/>
        </p:nvSpPr>
        <p:spPr>
          <a:xfrm>
            <a:off x="416010" y="3956554"/>
            <a:ext cx="4383989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Certain keywords may potentially help predict location, the price, or even a price range.</a:t>
            </a:r>
          </a:p>
        </p:txBody>
      </p:sp>
    </p:spTree>
    <p:extLst>
      <p:ext uri="{BB962C8B-B14F-4D97-AF65-F5344CB8AC3E}">
        <p14:creationId xmlns:p14="http://schemas.microsoft.com/office/powerpoint/2010/main" val="356706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fence&#10;&#10;Description automatically generated">
            <a:extLst>
              <a:ext uri="{FF2B5EF4-FFF2-40B4-BE49-F238E27FC236}">
                <a16:creationId xmlns:a16="http://schemas.microsoft.com/office/drawing/2014/main" id="{FBD8D2AC-BF4F-4938-878D-129376F0C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02" y="1821657"/>
            <a:ext cx="5291666" cy="3214686"/>
          </a:xfrm>
          <a:prstGeom prst="rect">
            <a:avLst/>
          </a:prstGeom>
        </p:spPr>
      </p:pic>
      <p:pic>
        <p:nvPicPr>
          <p:cNvPr id="3" name="Picture 2" descr="A picture containing fence&#10;&#10;Description automatically generated">
            <a:extLst>
              <a:ext uri="{FF2B5EF4-FFF2-40B4-BE49-F238E27FC236}">
                <a16:creationId xmlns:a16="http://schemas.microsoft.com/office/drawing/2014/main" id="{2D01AB22-38B4-4B7B-8443-82389F889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344"/>
            <a:ext cx="5291667" cy="31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5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fence&#10;&#10;Description automatically generated">
            <a:extLst>
              <a:ext uri="{FF2B5EF4-FFF2-40B4-BE49-F238E27FC236}">
                <a16:creationId xmlns:a16="http://schemas.microsoft.com/office/drawing/2014/main" id="{B0A014F6-7AC3-4C1B-8C31-57A351FD1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55" y="1767016"/>
            <a:ext cx="5762591" cy="3443148"/>
          </a:xfrm>
          <a:prstGeom prst="rect">
            <a:avLst/>
          </a:prstGeom>
        </p:spPr>
      </p:pic>
      <p:pic>
        <p:nvPicPr>
          <p:cNvPr id="5" name="Picture 4" descr="A picture containing fence&#10;&#10;Description automatically generated">
            <a:extLst>
              <a:ext uri="{FF2B5EF4-FFF2-40B4-BE49-F238E27FC236}">
                <a16:creationId xmlns:a16="http://schemas.microsoft.com/office/drawing/2014/main" id="{76672360-63A5-4B31-B270-70A84DB53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2" y="3657600"/>
            <a:ext cx="4908524" cy="2932844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fence&#10;&#10;Description automatically generated">
            <a:extLst>
              <a:ext uri="{FF2B5EF4-FFF2-40B4-BE49-F238E27FC236}">
                <a16:creationId xmlns:a16="http://schemas.microsoft.com/office/drawing/2014/main" id="{77293EF5-6E6C-472D-AED5-9282B2999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2" y="324433"/>
            <a:ext cx="5014259" cy="30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9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ence, comb&#10;&#10;Description automatically generated">
            <a:extLst>
              <a:ext uri="{FF2B5EF4-FFF2-40B4-BE49-F238E27FC236}">
                <a16:creationId xmlns:a16="http://schemas.microsoft.com/office/drawing/2014/main" id="{95200A30-0E5E-4C70-A3CE-C96EF642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21657"/>
            <a:ext cx="5291666" cy="3214686"/>
          </a:xfrm>
          <a:prstGeom prst="rect">
            <a:avLst/>
          </a:prstGeom>
        </p:spPr>
      </p:pic>
      <p:pic>
        <p:nvPicPr>
          <p:cNvPr id="5" name="Picture 4" descr="A close up of a fence&#10;&#10;Description automatically generated">
            <a:extLst>
              <a:ext uri="{FF2B5EF4-FFF2-40B4-BE49-F238E27FC236}">
                <a16:creationId xmlns:a16="http://schemas.microsoft.com/office/drawing/2014/main" id="{37E3AF3F-A449-4031-9183-D5945E413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21656"/>
            <a:ext cx="5291667" cy="3214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7E90B-4CC3-42F5-BB48-F4D674603CC6}"/>
              </a:ext>
            </a:extLst>
          </p:cNvPr>
          <p:cNvSpPr/>
          <p:nvPr/>
        </p:nvSpPr>
        <p:spPr>
          <a:xfrm>
            <a:off x="3107265" y="5428909"/>
            <a:ext cx="62992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These Visualizations clearly indicate that there are strong correlations between certain keywords and pricing.</a:t>
            </a:r>
          </a:p>
        </p:txBody>
      </p:sp>
    </p:spTree>
    <p:extLst>
      <p:ext uri="{BB962C8B-B14F-4D97-AF65-F5344CB8AC3E}">
        <p14:creationId xmlns:p14="http://schemas.microsoft.com/office/powerpoint/2010/main" val="135140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7AFB7A-E961-4C1F-9ADC-D24D8DC54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21657"/>
            <a:ext cx="5291666" cy="321468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C7C79FD-CED6-4E56-ADB0-CC484DCE4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28271"/>
            <a:ext cx="5291667" cy="320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F28B50-28CD-498D-801E-5EA47B03C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015411F-45D4-4BFF-937A-6BC2B960F27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</a:rPr>
              <a:t>Model Training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</a:rPr>
              <a:t>&amp; Testing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FF6CC0-00F9-4B48-8878-5E60FADBF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0173525-673D-490F-91C6-8271E191D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4183" y="2910542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 Encoding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16BDC3-9A35-4F39-8B48-6A502C78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4147" y="291129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66FDEB-7907-4425-93A9-735DE15D3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0355" y="2910542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345F21-CBE4-4BCD-8F2A-282F950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10319" y="2910542"/>
            <a:ext cx="1587500" cy="1587500"/>
          </a:xfrm>
          <a:prstGeom prst="ellipse">
            <a:avLst/>
          </a:prstGeom>
          <a:solidFill>
            <a:srgbClr val="FC9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3BA227-6703-4905-A89F-63F5A410B353}"/>
              </a:ext>
            </a:extLst>
          </p:cNvPr>
          <p:cNvSpPr/>
          <p:nvPr/>
        </p:nvSpPr>
        <p:spPr>
          <a:xfrm>
            <a:off x="3902097" y="345882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3FBAA-5898-4A44-B4DA-377EEB820BC9}"/>
              </a:ext>
            </a:extLst>
          </p:cNvPr>
          <p:cNvSpPr/>
          <p:nvPr/>
        </p:nvSpPr>
        <p:spPr>
          <a:xfrm>
            <a:off x="6918305" y="3316914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Prediction  Result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33010-E3B9-4BC6-8C86-8BF1289D2099}"/>
              </a:ext>
            </a:extLst>
          </p:cNvPr>
          <p:cNvSpPr/>
          <p:nvPr/>
        </p:nvSpPr>
        <p:spPr>
          <a:xfrm>
            <a:off x="9724447" y="3427180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 Evaluation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5454D-19A5-4AA9-BE9A-B12E31FF2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581683" y="3697850"/>
            <a:ext cx="1212464" cy="719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0B73C6-B455-4654-B7AC-E8A16F935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381646" y="3704292"/>
            <a:ext cx="142870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30125-D29D-4C6F-9929-79EFC9B65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7853" y="3682649"/>
            <a:ext cx="1212464" cy="719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2A54C-33BD-43F0-8690-A234CA3C3D7C}"/>
              </a:ext>
            </a:extLst>
          </p:cNvPr>
          <p:cNvSpPr/>
          <p:nvPr/>
        </p:nvSpPr>
        <p:spPr>
          <a:xfrm>
            <a:off x="1955275" y="4921955"/>
            <a:ext cx="5265244" cy="153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Includes: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Setting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price_per_day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as the predict variable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Create training and testing datasets for model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Standardize data if necessary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Training different Models to find the most optimal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 Models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638C12-06F0-490D-8E9C-0CF67F9014A5}"/>
              </a:ext>
            </a:extLst>
          </p:cNvPr>
          <p:cNvCxnSpPr/>
          <p:nvPr/>
        </p:nvCxnSpPr>
        <p:spPr>
          <a:xfrm>
            <a:off x="3719384" y="4744995"/>
            <a:ext cx="17917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7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C675C7-86BD-4024-8D5B-941430C2F2FF}"/>
              </a:ext>
            </a:extLst>
          </p:cNvPr>
          <p:cNvSpPr/>
          <p:nvPr/>
        </p:nvSpPr>
        <p:spPr>
          <a:xfrm>
            <a:off x="4074460" y="4724247"/>
            <a:ext cx="5265244" cy="80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D3132-451E-4E30-9066-219C2BCCBEA9}"/>
              </a:ext>
            </a:extLst>
          </p:cNvPr>
          <p:cNvSpPr/>
          <p:nvPr/>
        </p:nvSpPr>
        <p:spPr>
          <a:xfrm>
            <a:off x="8619687" y="1050714"/>
            <a:ext cx="5265244" cy="31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BE98195-40CC-4BCB-AE63-2A0C08719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74778"/>
              </p:ext>
            </p:extLst>
          </p:nvPr>
        </p:nvGraphicFramePr>
        <p:xfrm>
          <a:off x="-3488" y="-24715"/>
          <a:ext cx="5711568" cy="686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784">
                  <a:extLst>
                    <a:ext uri="{9D8B030D-6E8A-4147-A177-3AD203B41FA5}">
                      <a16:colId xmlns:a16="http://schemas.microsoft.com/office/drawing/2014/main" val="1331606598"/>
                    </a:ext>
                  </a:extLst>
                </a:gridCol>
                <a:gridCol w="2855784">
                  <a:extLst>
                    <a:ext uri="{9D8B030D-6E8A-4147-A177-3AD203B41FA5}">
                      <a16:colId xmlns:a16="http://schemas.microsoft.com/office/drawing/2014/main" val="3341348633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Model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22484"/>
                  </a:ext>
                </a:extLst>
              </a:tr>
              <a:tr h="2164079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Linear Regression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Score Accuracy: 0.047089886978461726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MAE: 50.992564942006915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MSE: 19797.355670454395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RMSE: 140.70307626507102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Elastic-Net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Score Accuracy: 0.04335154557895038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MAE: 51.145001783884155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MSE: 19875.02225546842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RMSE: 140.9788007307071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1981"/>
                  </a:ext>
                </a:extLst>
              </a:tr>
              <a:tr h="2164079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Ridge Regression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Score Accuracy: 0.047085442971339764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MAE: 50.971137267420346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MSE: 19797.447997724714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RMSE: 140.70340435726746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Least Angle Regression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Score Accuracy: 0.04708988697845984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MAE: 50.992564942009295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MSE: 19797.355670454435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RMSE: 140.70307626507116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38264"/>
                  </a:ext>
                </a:extLst>
              </a:tr>
              <a:tr h="2164079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Lasso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Score Accuracy: 0.04709296830010867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MAE: 50.99082786982577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MSE: 19797.29165390158</a:t>
                      </a:r>
                    </a:p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Segoe UI" panose="020B0502040204020203" pitchFamily="34" charset="0"/>
                        </a:rPr>
                        <a:t>RMSE: 140.70284877678057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5720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AF6B6CF-1124-4F03-9BE9-15B39C472F00}"/>
              </a:ext>
            </a:extLst>
          </p:cNvPr>
          <p:cNvSpPr/>
          <p:nvPr/>
        </p:nvSpPr>
        <p:spPr>
          <a:xfrm>
            <a:off x="6190952" y="4279023"/>
            <a:ext cx="5265244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Models we used for this project are Linear Regression, Ridge Regression, Lasso, Elastic Net, and Least Angle Regression.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 of these Models produced nearly congruent results, and failed to yield a prediction accuracy above 5%, or a MAE close to 0.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Prediction Visualization failed to yield any type of recognizable relationship</a:t>
            </a:r>
          </a:p>
          <a:p>
            <a:pPr algn="ct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Conclusion: The Error Rate for the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models are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too high and needs to be re-evaluated further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06886D-53C7-404E-B6DA-2214E9E8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02" y="955601"/>
            <a:ext cx="3349170" cy="21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4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C9399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</a:rPr>
              <a:t>Thank You</a:t>
            </a:r>
            <a:endParaRPr lang="en-US" sz="7200" dirty="0">
              <a:solidFill>
                <a:schemeClr val="tx2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FD32557-C1C7-4944-8BD1-69CE534E9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2134958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A53631E-45FE-4F59-B953-1E967D711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972457"/>
            <a:ext cx="3541486" cy="3541486"/>
          </a:xfrm>
          <a:prstGeom prst="diamond">
            <a:avLst/>
          </a:prstGeom>
          <a:noFill/>
          <a:ln>
            <a:solidFill>
              <a:srgbClr val="FB7B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6AB22-F95B-4A89-A507-121E3F0C791B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14B0E-772C-41D1-A11A-C7D20EE4304D}"/>
              </a:ext>
            </a:extLst>
          </p:cNvPr>
          <p:cNvSpPr txBox="1"/>
          <p:nvPr/>
        </p:nvSpPr>
        <p:spPr>
          <a:xfrm>
            <a:off x="4425950" y="6191250"/>
            <a:ext cx="3835400" cy="46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CA02C7-D5AC-4393-83B0-497417A7B6FB}"/>
              </a:ext>
            </a:extLst>
          </p:cNvPr>
          <p:cNvSpPr txBox="1">
            <a:spLocks/>
          </p:cNvSpPr>
          <p:nvPr/>
        </p:nvSpPr>
        <p:spPr>
          <a:xfrm>
            <a:off x="-1638300" y="6439046"/>
            <a:ext cx="1546860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C9399"/>
                </a:solidFill>
              </a:rPr>
              <a:t>Airbnb Machine Learning Project</a:t>
            </a:r>
            <a:endParaRPr lang="en-US" sz="2400" dirty="0">
              <a:solidFill>
                <a:srgbClr val="FC9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</a:rPr>
              <a:t>Airbnb ML Project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ML</a:t>
            </a:r>
          </a:p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FC9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PREPROCESSING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FC9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 SELECTION </a:t>
            </a:r>
          </a:p>
          <a:p>
            <a:pPr algn="ctr"/>
            <a:r>
              <a:rPr lang="en-US" sz="1600" dirty="0"/>
              <a:t>&amp; ENGINEERING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FC9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TRAINING </a:t>
            </a:r>
          </a:p>
          <a:p>
            <a:pPr algn="ctr"/>
            <a:r>
              <a:rPr lang="en-US" sz="1600" dirty="0"/>
              <a:t>&amp; TESTING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FC9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EXPLORATION &amp; 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FC9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FC9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PARAMETER RETUNING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690BDA1-7B10-4501-846A-6FB539F04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0776002-69CD-4BCF-BD7A-02B111D3FE4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</a:rPr>
              <a:t>Exploration &amp; Analysis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F8236-6A71-4CB1-82B4-0A66C4227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5CB4A3-DEC6-4C4E-B878-947757D71A4D}"/>
              </a:ext>
            </a:extLst>
          </p:cNvPr>
          <p:cNvSpPr/>
          <p:nvPr/>
        </p:nvSpPr>
        <p:spPr>
          <a:xfrm>
            <a:off x="412063" y="3550682"/>
            <a:ext cx="6299200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Dataset Size: 48895 entries by 16 columns</a:t>
            </a: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Only 4 columns contain missing or NULL values (name,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host_name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last_review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reviews_per_month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 </a:t>
            </a: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 entries have price listings valued at $0 dollars</a:t>
            </a: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chosen label for model prediction will be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price_per_day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which is an engineered feature derived from (price/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minimum_nights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3B66738-7E2D-4E4E-B7D6-E0589B94C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87853"/>
              </p:ext>
            </p:extLst>
          </p:nvPr>
        </p:nvGraphicFramePr>
        <p:xfrm>
          <a:off x="7937500" y="2108523"/>
          <a:ext cx="36703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477740299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4053774568"/>
                    </a:ext>
                  </a:extLst>
                </a:gridCol>
              </a:tblGrid>
              <a:tr h="315440">
                <a:tc>
                  <a:txBody>
                    <a:bodyPr/>
                    <a:lstStyle/>
                    <a:p>
                      <a:r>
                        <a:rPr lang="en-CA" dirty="0" err="1"/>
                        <a:t>price_per_day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976039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44.500000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2010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70.190038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152.755053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182421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157.634605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240.170260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72769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82884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20.000000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36130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81.666667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4081"/>
                  </a:ext>
                </a:extLst>
              </a:tr>
              <a:tr h="3154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472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A516A57-8C77-432B-BDD6-43FB99E98098}"/>
              </a:ext>
            </a:extLst>
          </p:cNvPr>
          <p:cNvSpPr txBox="1"/>
          <p:nvPr/>
        </p:nvSpPr>
        <p:spPr>
          <a:xfrm>
            <a:off x="6870700" y="245745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C6C6E-A50E-4775-8218-2A066C21314F}"/>
              </a:ext>
            </a:extLst>
          </p:cNvPr>
          <p:cNvSpPr txBox="1"/>
          <p:nvPr/>
        </p:nvSpPr>
        <p:spPr>
          <a:xfrm>
            <a:off x="6870700" y="2826782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0474A-006D-4FE6-8EBF-2375974A2395}"/>
              </a:ext>
            </a:extLst>
          </p:cNvPr>
          <p:cNvSpPr txBox="1"/>
          <p:nvPr/>
        </p:nvSpPr>
        <p:spPr>
          <a:xfrm>
            <a:off x="6870700" y="318135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852DB-CF19-429E-B7F9-0DCAE1076716}"/>
              </a:ext>
            </a:extLst>
          </p:cNvPr>
          <p:cNvSpPr txBox="1"/>
          <p:nvPr/>
        </p:nvSpPr>
        <p:spPr>
          <a:xfrm>
            <a:off x="6883400" y="356235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C424FF-0546-49B2-8D96-B8CC24A0FD98}"/>
              </a:ext>
            </a:extLst>
          </p:cNvPr>
          <p:cNvSpPr txBox="1"/>
          <p:nvPr/>
        </p:nvSpPr>
        <p:spPr>
          <a:xfrm>
            <a:off x="6877050" y="39370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C9FD1-F42A-4C38-90B7-55811143834E}"/>
              </a:ext>
            </a:extLst>
          </p:cNvPr>
          <p:cNvSpPr txBox="1"/>
          <p:nvPr/>
        </p:nvSpPr>
        <p:spPr>
          <a:xfrm>
            <a:off x="6883400" y="429895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60E14-2689-45FE-A1A5-0BF8D9E4EC17}"/>
              </a:ext>
            </a:extLst>
          </p:cNvPr>
          <p:cNvSpPr txBox="1"/>
          <p:nvPr/>
        </p:nvSpPr>
        <p:spPr>
          <a:xfrm>
            <a:off x="6889750" y="465455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D72E8-D155-4DB9-AE7C-C571F55B8112}"/>
              </a:ext>
            </a:extLst>
          </p:cNvPr>
          <p:cNvSpPr txBox="1"/>
          <p:nvPr/>
        </p:nvSpPr>
        <p:spPr>
          <a:xfrm>
            <a:off x="9569450" y="17391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40646D-740B-4AD9-8609-3B8ACF42CD40}"/>
              </a:ext>
            </a:extLst>
          </p:cNvPr>
          <p:cNvSpPr/>
          <p:nvPr/>
        </p:nvSpPr>
        <p:spPr>
          <a:xfrm>
            <a:off x="412063" y="1782592"/>
            <a:ext cx="6299200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Overview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D9F34A-E87B-4D71-A829-92B34D6C1C07}"/>
              </a:ext>
            </a:extLst>
          </p:cNvPr>
          <p:cNvSpPr/>
          <p:nvPr/>
        </p:nvSpPr>
        <p:spPr>
          <a:xfrm>
            <a:off x="412063" y="2282621"/>
            <a:ext cx="62992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Description: The Airbnb Data set represents the property </a:t>
            </a: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listing data of New York City for 2019</a:t>
            </a:r>
          </a:p>
        </p:txBody>
      </p:sp>
    </p:spTree>
    <p:extLst>
      <p:ext uri="{BB962C8B-B14F-4D97-AF65-F5344CB8AC3E}">
        <p14:creationId xmlns:p14="http://schemas.microsoft.com/office/powerpoint/2010/main" val="188040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4097EE-093C-4812-A9DB-9E437229A0A8}"/>
              </a:ext>
            </a:extLst>
          </p:cNvPr>
          <p:cNvSpPr/>
          <p:nvPr/>
        </p:nvSpPr>
        <p:spPr>
          <a:xfrm>
            <a:off x="977905" y="1548472"/>
            <a:ext cx="483234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There are 37457 unique host ids out of 48895 entries, indicating that there are hosts with multiple listings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E8FD57-5D88-4F51-BFCC-CC18D258F838}"/>
              </a:ext>
            </a:extLst>
          </p:cNvPr>
          <p:cNvSpPr/>
          <p:nvPr/>
        </p:nvSpPr>
        <p:spPr>
          <a:xfrm>
            <a:off x="977905" y="2553233"/>
            <a:ext cx="821054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/>
              <a:t>The number of NYC Boroughs utilized in this dataset are 5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/>
              <a:t>The names of the 5 Boroughs are: Brooklyn, Manhattan, Queens, Staten Island, Bronx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/>
              <a:t>The number of unique NYC </a:t>
            </a:r>
            <a:r>
              <a:rPr lang="en-US" dirty="0" err="1"/>
              <a:t>Neighbourhoods</a:t>
            </a:r>
            <a:r>
              <a:rPr lang="en-US" dirty="0"/>
              <a:t> in this dataset are 221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1609F83-CCD4-45A4-8EDE-82EB28912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21246"/>
              </p:ext>
            </p:extLst>
          </p:nvPr>
        </p:nvGraphicFramePr>
        <p:xfrm>
          <a:off x="6772277" y="4174066"/>
          <a:ext cx="483234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6173">
                  <a:extLst>
                    <a:ext uri="{9D8B030D-6E8A-4147-A177-3AD203B41FA5}">
                      <a16:colId xmlns:a16="http://schemas.microsoft.com/office/drawing/2014/main" val="1423349019"/>
                    </a:ext>
                  </a:extLst>
                </a:gridCol>
                <a:gridCol w="2416173">
                  <a:extLst>
                    <a:ext uri="{9D8B030D-6E8A-4147-A177-3AD203B41FA5}">
                      <a16:colId xmlns:a16="http://schemas.microsoft.com/office/drawing/2014/main" val="320863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Neighbourhood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 of Listings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9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Manhattan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21661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9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Brooklyn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Queens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2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Bronx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6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Staten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02836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0FFDE43-83C7-4F9B-A4CA-7C5C0D3D3FC3}"/>
              </a:ext>
            </a:extLst>
          </p:cNvPr>
          <p:cNvSpPr/>
          <p:nvPr/>
        </p:nvSpPr>
        <p:spPr>
          <a:xfrm>
            <a:off x="1052045" y="4229122"/>
            <a:ext cx="483234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Manhattan and Brooklyn are the most populated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Neighbourhood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Group for listings while Bronx and Staten Island are amongst the least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6FA55D-EB4A-459A-8BA2-2E2396107207}"/>
              </a:ext>
            </a:extLst>
          </p:cNvPr>
          <p:cNvSpPr/>
          <p:nvPr/>
        </p:nvSpPr>
        <p:spPr>
          <a:xfrm>
            <a:off x="866694" y="948252"/>
            <a:ext cx="6299200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Overview Continued…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46C8925D-F539-4492-8792-12B78780B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1130172"/>
              </p:ext>
            </p:extLst>
          </p:nvPr>
        </p:nvGraphicFramePr>
        <p:xfrm>
          <a:off x="6945871" y="722870"/>
          <a:ext cx="5738340" cy="3128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411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6FA8FFA-D4AD-40A1-9411-304558D4A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7" y="987490"/>
            <a:ext cx="10465125" cy="45048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4E329A-3A21-46F8-A031-58325A5EC391}"/>
              </a:ext>
            </a:extLst>
          </p:cNvPr>
          <p:cNvSpPr/>
          <p:nvPr/>
        </p:nvSpPr>
        <p:spPr>
          <a:xfrm>
            <a:off x="2028567" y="5547385"/>
            <a:ext cx="8598243" cy="1046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All </a:t>
            </a:r>
            <a:r>
              <a:rPr lang="en-US" sz="1400" dirty="0" err="1"/>
              <a:t>neighbourhood</a:t>
            </a:r>
            <a:r>
              <a:rPr lang="en-US" sz="1400" dirty="0"/>
              <a:t> groups don’t have many shared room listings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Private rooms are the most available in all groups except Manhattan, where Entire home/apt is the most available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Brooklyn and Manhattan take up a substantial amount of the demand due to location, tourism, etc.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BE52D-065F-4EA9-B9A2-E3C3F6231581}"/>
              </a:ext>
            </a:extLst>
          </p:cNvPr>
          <p:cNvSpPr/>
          <p:nvPr/>
        </p:nvSpPr>
        <p:spPr>
          <a:xfrm>
            <a:off x="337922" y="541189"/>
            <a:ext cx="6299200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1422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0231ECD-66F7-41F5-95E3-F9A46487E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78" y="3546388"/>
            <a:ext cx="5602668" cy="332141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BD6B00-7A7F-4B80-A56C-DB6EE27E3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5" y="1850964"/>
            <a:ext cx="5755845" cy="3412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7963CC-0B74-46C0-B1F3-348AE1B0C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78" y="129742"/>
            <a:ext cx="5602667" cy="33214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643F6B-360C-4D09-A62E-0BD232E6E163}"/>
              </a:ext>
            </a:extLst>
          </p:cNvPr>
          <p:cNvSpPr/>
          <p:nvPr/>
        </p:nvSpPr>
        <p:spPr>
          <a:xfrm>
            <a:off x="741407" y="438665"/>
            <a:ext cx="4953339" cy="4960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Top 14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Neighbourhood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listings by Room Type </a:t>
            </a:r>
          </a:p>
        </p:txBody>
      </p:sp>
    </p:spTree>
    <p:extLst>
      <p:ext uri="{BB962C8B-B14F-4D97-AF65-F5344CB8AC3E}">
        <p14:creationId xmlns:p14="http://schemas.microsoft.com/office/powerpoint/2010/main" val="111680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D779CB-1146-4067-83D5-D5D07D890904}"/>
              </a:ext>
            </a:extLst>
          </p:cNvPr>
          <p:cNvSpPr/>
          <p:nvPr/>
        </p:nvSpPr>
        <p:spPr>
          <a:xfrm>
            <a:off x="842772" y="4945574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ts val="1900"/>
              </a:lnSpc>
            </a:pPr>
            <a:r>
              <a:rPr lang="en-US" sz="4400" dirty="0">
                <a:solidFill>
                  <a:schemeClr val="accent5"/>
                </a:solidFill>
                <a:cs typeface="Segoe UI" panose="020B0502040204020203" pitchFamily="34" charset="0"/>
              </a:rPr>
              <a:t>Prices for Each </a:t>
            </a:r>
            <a:r>
              <a:rPr lang="en-US" sz="4400" dirty="0" err="1">
                <a:solidFill>
                  <a:schemeClr val="accent5"/>
                </a:solidFill>
                <a:cs typeface="Segoe UI" panose="020B0502040204020203" pitchFamily="34" charset="0"/>
              </a:rPr>
              <a:t>Neighbourhood</a:t>
            </a:r>
            <a:r>
              <a:rPr lang="en-US" sz="4400" dirty="0">
                <a:solidFill>
                  <a:schemeClr val="accent5"/>
                </a:solidFill>
                <a:cs typeface="Segoe UI" panose="020B0502040204020203" pitchFamily="34" charset="0"/>
              </a:rPr>
              <a:t>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562EF-F84A-4BA1-A1C7-AAE1F4523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4" y="524070"/>
            <a:ext cx="3019165" cy="4627075"/>
          </a:xfrm>
          <a:prstGeom prst="rect">
            <a:avLst/>
          </a:prstGeom>
        </p:spPr>
      </p:pic>
      <p:pic>
        <p:nvPicPr>
          <p:cNvPr id="3" name="Picture 2" descr="A picture containing table, boat, flying, large&#10;&#10;Description automatically generated">
            <a:extLst>
              <a:ext uri="{FF2B5EF4-FFF2-40B4-BE49-F238E27FC236}">
                <a16:creationId xmlns:a16="http://schemas.microsoft.com/office/drawing/2014/main" id="{22C79457-9EA7-403A-BE08-6BC15F5BC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5" y="524070"/>
            <a:ext cx="2894715" cy="4487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E5C5DE-7FEE-4AF7-A67E-48BBA2B55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722" y="524070"/>
            <a:ext cx="2905936" cy="44879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4B33EE-B437-4F03-ACA4-AA93EAC285DB}"/>
              </a:ext>
            </a:extLst>
          </p:cNvPr>
          <p:cNvSpPr/>
          <p:nvPr/>
        </p:nvSpPr>
        <p:spPr>
          <a:xfrm>
            <a:off x="5400268" y="5029317"/>
            <a:ext cx="1734404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Full Range</a:t>
            </a:r>
          </a:p>
        </p:txBody>
      </p:sp>
    </p:spTree>
    <p:extLst>
      <p:ext uri="{BB962C8B-B14F-4D97-AF65-F5344CB8AC3E}">
        <p14:creationId xmlns:p14="http://schemas.microsoft.com/office/powerpoint/2010/main" val="357672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ree&#10;&#10;Description automatically generated">
            <a:extLst>
              <a:ext uri="{FF2B5EF4-FFF2-40B4-BE49-F238E27FC236}">
                <a16:creationId xmlns:a16="http://schemas.microsoft.com/office/drawing/2014/main" id="{868F4B1A-DB76-41F8-ABD9-256867295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0" y="1493795"/>
            <a:ext cx="6123469" cy="4620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559668-A3BD-4015-947D-0582A6E328C2}"/>
              </a:ext>
            </a:extLst>
          </p:cNvPr>
          <p:cNvSpPr/>
          <p:nvPr/>
        </p:nvSpPr>
        <p:spPr>
          <a:xfrm>
            <a:off x="4073272" y="688759"/>
            <a:ext cx="748647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Geographical Representation of Price</a:t>
            </a:r>
          </a:p>
          <a:p>
            <a:pPr algn="r">
              <a:lnSpc>
                <a:spcPts val="1900"/>
              </a:lnSpc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 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5D21E-1C09-44B3-A455-9D350DEE21BD}"/>
              </a:ext>
            </a:extLst>
          </p:cNvPr>
          <p:cNvSpPr/>
          <p:nvPr/>
        </p:nvSpPr>
        <p:spPr>
          <a:xfrm>
            <a:off x="7014519" y="2588341"/>
            <a:ext cx="4310449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Higher priced listings seem to cluster around specific locations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listings are reasonably priced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Manhattan seems to have a very high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concentration of listings within a smaller area, while Brooklyn, as well as the other groups do not as much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Staten Island, and the Bronx are very scarce despite large area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Brooklyn has a high number of listings</a:t>
            </a:r>
          </a:p>
        </p:txBody>
      </p:sp>
    </p:spTree>
    <p:extLst>
      <p:ext uri="{BB962C8B-B14F-4D97-AF65-F5344CB8AC3E}">
        <p14:creationId xmlns:p14="http://schemas.microsoft.com/office/powerpoint/2010/main" val="297552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446E3-C783-4F78-9ADF-A59263BE3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28" y="1263072"/>
            <a:ext cx="7526636" cy="46325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EAACDD-FA4C-4751-AD4A-2DF403C57003}"/>
              </a:ext>
            </a:extLst>
          </p:cNvPr>
          <p:cNvSpPr/>
          <p:nvPr/>
        </p:nvSpPr>
        <p:spPr>
          <a:xfrm>
            <a:off x="490151" y="2662482"/>
            <a:ext cx="2506363" cy="1797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 are few Host IDs that have a substantial amount of property listings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Some single Host ID’s have as much as 50 to over 300 listings</a:t>
            </a:r>
          </a:p>
        </p:txBody>
      </p:sp>
    </p:spTree>
    <p:extLst>
      <p:ext uri="{BB962C8B-B14F-4D97-AF65-F5344CB8AC3E}">
        <p14:creationId xmlns:p14="http://schemas.microsoft.com/office/powerpoint/2010/main" val="156615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Widescreen</PresentationFormat>
  <Paragraphs>139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 UI</vt:lpstr>
      <vt:lpstr>Segoe UI Light</vt:lpstr>
      <vt:lpstr>Office Theme</vt:lpstr>
      <vt:lpstr>Airbnb  Machine Learning Project</vt:lpstr>
      <vt:lpstr>Project analysis slide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2019-12-30T03:02:49Z</dcterms:created>
  <dcterms:modified xsi:type="dcterms:W3CDTF">2019-12-30T18:26:38Z</dcterms:modified>
</cp:coreProperties>
</file>