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75" r:id="rId5"/>
    <p:sldId id="258" r:id="rId6"/>
    <p:sldId id="259" r:id="rId7"/>
    <p:sldId id="262" r:id="rId8"/>
    <p:sldId id="268" r:id="rId9"/>
    <p:sldId id="261" r:id="rId10"/>
    <p:sldId id="260" r:id="rId11"/>
    <p:sldId id="265" r:id="rId12"/>
    <p:sldId id="297" r:id="rId13"/>
    <p:sldId id="298" r:id="rId14"/>
    <p:sldId id="269" r:id="rId15"/>
    <p:sldId id="270" r:id="rId16"/>
    <p:sldId id="300" r:id="rId17"/>
    <p:sldId id="271" r:id="rId18"/>
    <p:sldId id="273" r:id="rId19"/>
    <p:sldId id="272" r:id="rId20"/>
    <p:sldId id="274" r:id="rId21"/>
    <p:sldId id="276" r:id="rId22"/>
    <p:sldId id="306" r:id="rId23"/>
    <p:sldId id="303" r:id="rId24"/>
    <p:sldId id="289" r:id="rId25"/>
    <p:sldId id="296" r:id="rId26"/>
    <p:sldId id="290" r:id="rId27"/>
    <p:sldId id="292" r:id="rId28"/>
    <p:sldId id="291" r:id="rId29"/>
    <p:sldId id="295" r:id="rId30"/>
    <p:sldId id="304" r:id="rId31"/>
    <p:sldId id="278" r:id="rId32"/>
    <p:sldId id="294" r:id="rId33"/>
    <p:sldId id="277" r:id="rId34"/>
    <p:sldId id="281" r:id="rId35"/>
    <p:sldId id="282" r:id="rId36"/>
    <p:sldId id="305" r:id="rId37"/>
    <p:sldId id="283" r:id="rId38"/>
    <p:sldId id="284" r:id="rId39"/>
  </p:sldIdLst>
  <p:sldSz cx="18288000" cy="10287000"/>
  <p:notesSz cx="6858000" cy="9144000"/>
  <p:embeddedFontLst>
    <p:embeddedFont>
      <p:font typeface="SimSun" panose="02010600030101010101" pitchFamily="2" charset="-122"/>
      <p:regular r:id="rId43"/>
    </p:embeddedFont>
    <p:embeddedFont>
      <p:font typeface="Times New Roman Bold" panose="02020803070505020304"/>
      <p:bold r:id="rId44"/>
    </p:embeddedFont>
    <p:embeddedFont>
      <p:font typeface="Calibri" panose="020F050202020403020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50" d="100"/>
          <a:sy n="50" d="100"/>
        </p:scale>
        <p:origin x="94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font" Target="fonts/font6.fntdata"/><Relationship Id="rId47" Type="http://schemas.openxmlformats.org/officeDocument/2006/relationships/font" Target="fonts/font5.fntdata"/><Relationship Id="rId46" Type="http://schemas.openxmlformats.org/officeDocument/2006/relationships/font" Target="fonts/font4.fntdata"/><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svg"/><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0">
              <a:schemeClr val="bg1"/>
            </a:gs>
            <a:gs pos="85000">
              <a:schemeClr val="accent6">
                <a:lumMod val="20000"/>
                <a:lumOff val="80000"/>
              </a:schemeClr>
            </a:gs>
          </a:gsLst>
          <a:lin ang="18900000" scaled="1"/>
          <a:tileRect/>
        </a:gradFill>
        <a:effectLst/>
      </p:bgPr>
    </p:bg>
    <p:spTree>
      <p:nvGrpSpPr>
        <p:cNvPr id="1" name=""/>
        <p:cNvGrpSpPr/>
        <p:nvPr/>
      </p:nvGrpSpPr>
      <p:grpSpPr>
        <a:xfrm>
          <a:off x="0" y="0"/>
          <a:ext cx="0" cy="0"/>
          <a:chOff x="0" y="0"/>
          <a:chExt cx="0" cy="0"/>
        </a:xfrm>
      </p:grpSpPr>
      <p:sp>
        <p:nvSpPr>
          <p:cNvPr id="5" name="TextBox 5"/>
          <p:cNvSpPr txBox="1"/>
          <p:nvPr/>
        </p:nvSpPr>
        <p:spPr>
          <a:xfrm>
            <a:off x="3429000" y="3938270"/>
            <a:ext cx="12495530" cy="892175"/>
          </a:xfrm>
          <a:prstGeom prst="rect">
            <a:avLst/>
          </a:prstGeom>
        </p:spPr>
        <p:txBody>
          <a:bodyPr wrap="square" lIns="0" tIns="0" rIns="0" bIns="0" rtlCol="0" anchor="t">
            <a:spAutoFit/>
          </a:bodyPr>
          <a:lstStyle/>
          <a:p>
            <a:pPr algn="ctr">
              <a:lnSpc>
                <a:spcPts val="6960"/>
              </a:lnSpc>
            </a:pPr>
            <a:r>
              <a:rPr lang="en-US" sz="8000" b="1" dirty="0">
                <a:effectLst>
                  <a:outerShdw blurRad="38100" dist="38100" dir="2700000" algn="tl">
                    <a:srgbClr val="000000">
                      <a:alpha val="43137"/>
                    </a:srgbClr>
                  </a:outerShdw>
                </a:effectLst>
                <a:latin typeface="Times New Roman Bold" panose="02020803070505020304"/>
              </a:rPr>
              <a:t>FINAL  PRESENTATION </a:t>
            </a:r>
            <a:endParaRPr lang="en-US" sz="8000" b="1" dirty="0">
              <a:effectLst>
                <a:outerShdw blurRad="38100" dist="38100" dir="2700000" algn="tl">
                  <a:srgbClr val="000000">
                    <a:alpha val="43137"/>
                  </a:srgbClr>
                </a:outerShdw>
              </a:effectLst>
              <a:latin typeface="Times New Roman Bold" panose="02020803070505020304"/>
            </a:endParaRPr>
          </a:p>
        </p:txBody>
      </p:sp>
      <p:sp>
        <p:nvSpPr>
          <p:cNvPr id="7" name="Freeform 7"/>
          <p:cNvSpPr/>
          <p:nvPr/>
        </p:nvSpPr>
        <p:spPr>
          <a:xfrm rot="-283343">
            <a:off x="154993" y="410236"/>
            <a:ext cx="2624700" cy="1515764"/>
          </a:xfrm>
          <a:custGeom>
            <a:avLst/>
            <a:gdLst/>
            <a:ahLst/>
            <a:cxnLst/>
            <a:rect l="l" t="t" r="r" b="b"/>
            <a:pathLst>
              <a:path w="2624700" h="1515764">
                <a:moveTo>
                  <a:pt x="0" y="0"/>
                </a:moveTo>
                <a:lnTo>
                  <a:pt x="2624700" y="0"/>
                </a:lnTo>
                <a:lnTo>
                  <a:pt x="2624700" y="1515764"/>
                </a:lnTo>
                <a:lnTo>
                  <a:pt x="0" y="151576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endParaRPr lang="en-US"/>
          </a:p>
        </p:txBody>
      </p:sp>
      <p:sp>
        <p:nvSpPr>
          <p:cNvPr id="8" name="Freeform 8"/>
          <p:cNvSpPr/>
          <p:nvPr/>
        </p:nvSpPr>
        <p:spPr>
          <a:xfrm>
            <a:off x="15800588" y="8531969"/>
            <a:ext cx="2475689" cy="1689658"/>
          </a:xfrm>
          <a:custGeom>
            <a:avLst/>
            <a:gdLst/>
            <a:ahLst/>
            <a:cxnLst/>
            <a:rect l="l" t="t" r="r" b="b"/>
            <a:pathLst>
              <a:path w="2475689" h="1689658">
                <a:moveTo>
                  <a:pt x="0" y="0"/>
                </a:moveTo>
                <a:lnTo>
                  <a:pt x="2475689" y="0"/>
                </a:lnTo>
                <a:lnTo>
                  <a:pt x="2475689" y="1689658"/>
                </a:lnTo>
                <a:lnTo>
                  <a:pt x="0" y="16896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 name="Freeform 12"/>
          <p:cNvSpPr/>
          <p:nvPr/>
        </p:nvSpPr>
        <p:spPr>
          <a:xfrm>
            <a:off x="8817263" y="108234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Freeform 13"/>
          <p:cNvSpPr/>
          <p:nvPr/>
        </p:nvSpPr>
        <p:spPr>
          <a:xfrm rot="-2105959">
            <a:off x="16108581" y="664158"/>
            <a:ext cx="1981013" cy="2057400"/>
          </a:xfrm>
          <a:custGeom>
            <a:avLst/>
            <a:gdLst/>
            <a:ahLst/>
            <a:cxnLst/>
            <a:rect l="l" t="t" r="r" b="b"/>
            <a:pathLst>
              <a:path w="1981013" h="2057400">
                <a:moveTo>
                  <a:pt x="0" y="0"/>
                </a:moveTo>
                <a:lnTo>
                  <a:pt x="1981014" y="0"/>
                </a:lnTo>
                <a:lnTo>
                  <a:pt x="1981014"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5" name="TextBox 15"/>
          <p:cNvSpPr txBox="1"/>
          <p:nvPr/>
        </p:nvSpPr>
        <p:spPr>
          <a:xfrm>
            <a:off x="0" y="4877866"/>
            <a:ext cx="19082208" cy="753027"/>
          </a:xfrm>
          <a:prstGeom prst="rect">
            <a:avLst/>
          </a:prstGeom>
        </p:spPr>
        <p:txBody>
          <a:bodyPr lIns="0" tIns="0" rIns="0" bIns="0" rtlCol="0" anchor="t">
            <a:spAutoFit/>
          </a:bodyPr>
          <a:lstStyle/>
          <a:p>
            <a:pPr algn="ctr">
              <a:lnSpc>
                <a:spcPts val="6410"/>
              </a:lnSpc>
              <a:spcBef>
                <a:spcPct val="0"/>
              </a:spcBef>
            </a:pPr>
            <a:r>
              <a:rPr lang="en-US" sz="4575" dirty="0">
                <a:solidFill>
                  <a:srgbClr val="FF0000"/>
                </a:solidFill>
                <a:latin typeface="Times New Roman Bold" panose="02020803070505020304"/>
              </a:rPr>
              <a:t>REQUIREMENTS ANALYSIS AND DESIGN</a:t>
            </a:r>
            <a:endParaRPr lang="en-US" sz="4575" dirty="0">
              <a:solidFill>
                <a:srgbClr val="FF0000"/>
              </a:solidFill>
              <a:latin typeface="Times New Roman Bold" panose="02020803070505020304"/>
            </a:endParaRPr>
          </a:p>
        </p:txBody>
      </p:sp>
      <p:sp>
        <p:nvSpPr>
          <p:cNvPr id="16" name="TextBox 16"/>
          <p:cNvSpPr txBox="1"/>
          <p:nvPr/>
        </p:nvSpPr>
        <p:spPr>
          <a:xfrm>
            <a:off x="-4492511" y="6632426"/>
            <a:ext cx="20990527" cy="1647825"/>
          </a:xfrm>
          <a:prstGeom prst="rect">
            <a:avLst/>
          </a:prstGeom>
        </p:spPr>
        <p:txBody>
          <a:bodyPr lIns="0" tIns="0" rIns="0" bIns="0" rtlCol="0" anchor="t">
            <a:spAutoFit/>
          </a:bodyPr>
          <a:lstStyle/>
          <a:p>
            <a:pPr algn="r">
              <a:lnSpc>
                <a:spcPts val="4200"/>
              </a:lnSpc>
              <a:spcBef>
                <a:spcPct val="0"/>
              </a:spcBef>
            </a:pPr>
            <a:r>
              <a:rPr lang="en-US" sz="3000" dirty="0">
                <a:solidFill>
                  <a:srgbClr val="000000"/>
                </a:solidFill>
                <a:latin typeface="Times New Roman Bold" panose="02020803070505020304"/>
              </a:rPr>
              <a:t>INSTRUCTOR: PHAM THAI KY TRUNG</a:t>
            </a:r>
            <a:endParaRPr lang="en-US" sz="3000" dirty="0">
              <a:solidFill>
                <a:srgbClr val="000000"/>
              </a:solidFill>
              <a:latin typeface="Times New Roman Bold" panose="02020803070505020304"/>
            </a:endParaRPr>
          </a:p>
          <a:p>
            <a:pPr algn="r">
              <a:lnSpc>
                <a:spcPts val="4200"/>
              </a:lnSpc>
              <a:spcBef>
                <a:spcPct val="0"/>
              </a:spcBef>
            </a:pPr>
            <a:r>
              <a:rPr lang="en-US" sz="3000" dirty="0">
                <a:solidFill>
                  <a:srgbClr val="000000"/>
                </a:solidFill>
                <a:latin typeface="Times New Roman Bold" panose="02020803070505020304"/>
              </a:rPr>
              <a:t>NAME: PHAM TRAN TIEN PHAT</a:t>
            </a:r>
            <a:endParaRPr lang="en-US" sz="3000" dirty="0">
              <a:solidFill>
                <a:srgbClr val="000000"/>
              </a:solidFill>
              <a:latin typeface="Times New Roman Bold" panose="02020803070505020304"/>
            </a:endParaRPr>
          </a:p>
          <a:p>
            <a:pPr algn="r">
              <a:lnSpc>
                <a:spcPts val="4200"/>
              </a:lnSpc>
              <a:spcBef>
                <a:spcPct val="0"/>
              </a:spcBef>
            </a:pPr>
            <a:r>
              <a:rPr lang="en-US" sz="3000" dirty="0">
                <a:solidFill>
                  <a:srgbClr val="000000"/>
                </a:solidFill>
                <a:latin typeface="Times New Roman Bold" panose="02020803070505020304"/>
              </a:rPr>
              <a:t>ID: 521H0285</a:t>
            </a:r>
            <a:endParaRPr lang="en-US" sz="3000" dirty="0">
              <a:solidFill>
                <a:srgbClr val="000000"/>
              </a:solidFill>
              <a:latin typeface="Times New Roman Bold" panose="020208030705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lumMod val="5000"/>
                <a:lumOff val="95000"/>
              </a:schemeClr>
            </a:gs>
            <a:gs pos="0">
              <a:schemeClr val="accent6">
                <a:lumMod val="40000"/>
                <a:lumOff val="60000"/>
              </a:schemeClr>
            </a:gs>
            <a:gs pos="78000">
              <a:schemeClr val="accent6">
                <a:lumMod val="13000"/>
                <a:lumOff val="87000"/>
              </a:schemeClr>
            </a:gs>
            <a:gs pos="37755">
              <a:srgbClr val="F8EDE4"/>
            </a:gs>
            <a:gs pos="100000">
              <a:schemeClr val="accent6">
                <a:lumMod val="60000"/>
                <a:lumOff val="40000"/>
              </a:schemeClr>
            </a:gs>
          </a:gsLst>
          <a:lin ang="2700000" scaled="1"/>
          <a:tileRect/>
        </a:gradFill>
        <a:effectLst/>
      </p:bgPr>
    </p:bg>
    <p:spTree>
      <p:nvGrpSpPr>
        <p:cNvPr id="1" name=""/>
        <p:cNvGrpSpPr/>
        <p:nvPr/>
      </p:nvGrpSpPr>
      <p:grpSpPr>
        <a:xfrm>
          <a:off x="0" y="0"/>
          <a:ext cx="0" cy="0"/>
          <a:chOff x="0" y="0"/>
          <a:chExt cx="0" cy="0"/>
        </a:xfrm>
      </p:grpSpPr>
      <p:grpSp>
        <p:nvGrpSpPr>
          <p:cNvPr id="7" name="Group 7"/>
          <p:cNvGrpSpPr/>
          <p:nvPr/>
        </p:nvGrpSpPr>
        <p:grpSpPr>
          <a:xfrm>
            <a:off x="2171699" y="4287104"/>
            <a:ext cx="13944601" cy="1712792"/>
            <a:chOff x="0" y="0"/>
            <a:chExt cx="4463817" cy="533781"/>
          </a:xfrm>
        </p:grpSpPr>
        <p:sp>
          <p:nvSpPr>
            <p:cNvPr id="8" name="Freeform 8"/>
            <p:cNvSpPr/>
            <p:nvPr/>
          </p:nvSpPr>
          <p:spPr>
            <a:xfrm>
              <a:off x="0" y="0"/>
              <a:ext cx="4463817" cy="533781"/>
            </a:xfrm>
            <a:custGeom>
              <a:avLst/>
              <a:gdLst/>
              <a:ahLst/>
              <a:cxnLst/>
              <a:rect l="l" t="t" r="r" b="b"/>
              <a:pathLst>
                <a:path w="4463817" h="533781">
                  <a:moveTo>
                    <a:pt x="4384399" y="0"/>
                  </a:moveTo>
                  <a:lnTo>
                    <a:pt x="79418" y="0"/>
                  </a:lnTo>
                  <a:cubicBezTo>
                    <a:pt x="79418" y="43699"/>
                    <a:pt x="44079" y="79418"/>
                    <a:pt x="0" y="79418"/>
                  </a:cubicBezTo>
                  <a:lnTo>
                    <a:pt x="0" y="454363"/>
                  </a:lnTo>
                  <a:cubicBezTo>
                    <a:pt x="43699" y="454363"/>
                    <a:pt x="79418" y="489702"/>
                    <a:pt x="79418" y="533781"/>
                  </a:cubicBezTo>
                  <a:lnTo>
                    <a:pt x="4384399" y="533781"/>
                  </a:lnTo>
                  <a:cubicBezTo>
                    <a:pt x="4384399" y="490082"/>
                    <a:pt x="4419738" y="454363"/>
                    <a:pt x="4463817" y="454363"/>
                  </a:cubicBezTo>
                  <a:lnTo>
                    <a:pt x="4463817" y="79418"/>
                  </a:lnTo>
                  <a:cubicBezTo>
                    <a:pt x="4420118" y="79418"/>
                    <a:pt x="4384399" y="44079"/>
                    <a:pt x="4384399" y="0"/>
                  </a:cubicBezTo>
                  <a:close/>
                </a:path>
              </a:pathLst>
            </a:custGeom>
            <a:solidFill>
              <a:srgbClr val="FFFFFF"/>
            </a:solidFill>
            <a:ln w="38100" cap="sq">
              <a:solidFill>
                <a:srgbClr val="000000"/>
              </a:solidFill>
              <a:prstDash val="solid"/>
              <a:miter/>
            </a:ln>
          </p:spPr>
          <p:txBody>
            <a:bodyPr/>
            <a:lstStyle/>
            <a:p>
              <a:endParaRPr lang="en-US"/>
            </a:p>
          </p:txBody>
        </p:sp>
        <p:sp>
          <p:nvSpPr>
            <p:cNvPr id="9" name="TextBox 9"/>
            <p:cNvSpPr txBox="1"/>
            <p:nvPr/>
          </p:nvSpPr>
          <p:spPr>
            <a:xfrm>
              <a:off x="38100" y="-9525"/>
              <a:ext cx="4387617" cy="505206"/>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4267200" y="4451537"/>
            <a:ext cx="14701532" cy="1231106"/>
          </a:xfrm>
          <a:prstGeom prst="rect">
            <a:avLst/>
          </a:prstGeom>
        </p:spPr>
        <p:txBody>
          <a:bodyPr lIns="0" tIns="0" rIns="0" bIns="0" rtlCol="0" anchor="t">
            <a:spAutoFit/>
          </a:bodyPr>
          <a:lstStyle/>
          <a:p>
            <a:pPr algn="l"/>
            <a:r>
              <a:rPr lang="vi-VN" sz="80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a:t>
            </a:r>
            <a:r>
              <a:rPr lang="en-US" sz="80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Activity </a:t>
            </a:r>
            <a:r>
              <a:rPr lang="en-US" sz="8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Diagram</a:t>
            </a:r>
            <a:endParaRPr lang="en-US" sz="8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Freeform 12"/>
          <p:cNvSpPr/>
          <p:nvPr/>
        </p:nvSpPr>
        <p:spPr>
          <a:xfrm>
            <a:off x="1066800" y="70485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endParaRPr lang="en-US"/>
          </a:p>
        </p:txBody>
      </p:sp>
      <p:sp>
        <p:nvSpPr>
          <p:cNvPr id="3" name="Freeform 12"/>
          <p:cNvSpPr/>
          <p:nvPr/>
        </p:nvSpPr>
        <p:spPr>
          <a:xfrm>
            <a:off x="15582294" y="16383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256"/>
          <p:cNvPicPr>
            <a:picLocks noChangeAspect="1"/>
          </p:cNvPicPr>
          <p:nvPr/>
        </p:nvPicPr>
        <p:blipFill>
          <a:blip r:embed="rId1"/>
          <a:stretch>
            <a:fillRect/>
          </a:stretch>
        </p:blipFill>
        <p:spPr>
          <a:xfrm>
            <a:off x="6163356" y="26377"/>
            <a:ext cx="11726059" cy="9715186"/>
          </a:xfrm>
          <a:prstGeom prst="rect">
            <a:avLst/>
          </a:prstGeom>
          <a:noFill/>
          <a:ln w="9525">
            <a:noFill/>
          </a:ln>
        </p:spPr>
      </p:pic>
      <p:sp>
        <p:nvSpPr>
          <p:cNvPr id="6" name="TextBox 5"/>
          <p:cNvSpPr txBox="1"/>
          <p:nvPr/>
        </p:nvSpPr>
        <p:spPr>
          <a:xfrm>
            <a:off x="381000" y="2247900"/>
            <a:ext cx="5105400" cy="646331"/>
          </a:xfrm>
          <a:prstGeom prst="rect">
            <a:avLst/>
          </a:prstGeom>
          <a:noFill/>
        </p:spPr>
        <p:txBody>
          <a:bodyPr wrap="square">
            <a:spAutoFit/>
          </a:bodyPr>
          <a:lstStyle/>
          <a:p>
            <a:pPr algn="l"/>
            <a:r>
              <a:rPr lang="vi-VN" sz="36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Viewing the product list</a:t>
            </a:r>
            <a:endPar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_256"/>
          <p:cNvPicPr>
            <a:picLocks noChangeAspect="1"/>
          </p:cNvPicPr>
          <p:nvPr/>
        </p:nvPicPr>
        <p:blipFill>
          <a:blip r:embed="rId1"/>
          <a:stretch>
            <a:fillRect/>
          </a:stretch>
        </p:blipFill>
        <p:spPr>
          <a:xfrm>
            <a:off x="5638800" y="987244"/>
            <a:ext cx="10668000" cy="9163397"/>
          </a:xfrm>
          <a:prstGeom prst="rect">
            <a:avLst/>
          </a:prstGeom>
          <a:noFill/>
          <a:ln w="9525">
            <a:noFill/>
          </a:ln>
        </p:spPr>
      </p:pic>
      <p:sp>
        <p:nvSpPr>
          <p:cNvPr id="5" name="TextBox 4"/>
          <p:cNvSpPr txBox="1"/>
          <p:nvPr/>
        </p:nvSpPr>
        <p:spPr>
          <a:xfrm>
            <a:off x="609600" y="1943100"/>
            <a:ext cx="9144000" cy="523220"/>
          </a:xfrm>
          <a:prstGeom prst="rect">
            <a:avLst/>
          </a:prstGeom>
          <a:noFill/>
        </p:spPr>
        <p:txBody>
          <a:bodyPr wrap="square">
            <a:spAutoFit/>
          </a:bodyPr>
          <a:lstStyle/>
          <a:p>
            <a:pPr algn="l"/>
            <a:r>
              <a:rPr lang="vi-VN" sz="28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Adding new product</a:t>
            </a:r>
            <a:endParaRPr 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0">
              <a:schemeClr val="accent6">
                <a:lumMod val="40000"/>
                <a:lumOff val="60000"/>
              </a:schemeClr>
            </a:gs>
            <a:gs pos="78000">
              <a:schemeClr val="accent6">
                <a:lumMod val="13000"/>
                <a:lumOff val="87000"/>
              </a:schemeClr>
            </a:gs>
            <a:gs pos="37755">
              <a:srgbClr val="F8EDE4"/>
            </a:gs>
            <a:gs pos="100000">
              <a:schemeClr val="accent6">
                <a:lumMod val="60000"/>
                <a:lumOff val="40000"/>
              </a:schemeClr>
            </a:gs>
          </a:gsLst>
          <a:lin ang="2700000" scaled="1"/>
        </a:gradFill>
        <a:effectLst/>
      </p:bgPr>
    </p:bg>
    <p:spTree>
      <p:nvGrpSpPr>
        <p:cNvPr id="1" name=""/>
        <p:cNvGrpSpPr/>
        <p:nvPr/>
      </p:nvGrpSpPr>
      <p:grpSpPr>
        <a:xfrm>
          <a:off x="0" y="0"/>
          <a:ext cx="0" cy="0"/>
          <a:chOff x="0" y="0"/>
          <a:chExt cx="0" cy="0"/>
        </a:xfrm>
      </p:grpSpPr>
      <p:grpSp>
        <p:nvGrpSpPr>
          <p:cNvPr id="7" name="Group 7"/>
          <p:cNvGrpSpPr/>
          <p:nvPr/>
        </p:nvGrpSpPr>
        <p:grpSpPr>
          <a:xfrm>
            <a:off x="2171699" y="4287104"/>
            <a:ext cx="13944601" cy="1712792"/>
            <a:chOff x="0" y="0"/>
            <a:chExt cx="4463817" cy="533781"/>
          </a:xfrm>
        </p:grpSpPr>
        <p:sp>
          <p:nvSpPr>
            <p:cNvPr id="8" name="Freeform 8"/>
            <p:cNvSpPr/>
            <p:nvPr/>
          </p:nvSpPr>
          <p:spPr>
            <a:xfrm>
              <a:off x="0" y="0"/>
              <a:ext cx="4463817" cy="533781"/>
            </a:xfrm>
            <a:custGeom>
              <a:avLst/>
              <a:gdLst/>
              <a:ahLst/>
              <a:cxnLst/>
              <a:rect l="l" t="t" r="r" b="b"/>
              <a:pathLst>
                <a:path w="4463817" h="533781">
                  <a:moveTo>
                    <a:pt x="4384399" y="0"/>
                  </a:moveTo>
                  <a:lnTo>
                    <a:pt x="79418" y="0"/>
                  </a:lnTo>
                  <a:cubicBezTo>
                    <a:pt x="79418" y="43699"/>
                    <a:pt x="44079" y="79418"/>
                    <a:pt x="0" y="79418"/>
                  </a:cubicBezTo>
                  <a:lnTo>
                    <a:pt x="0" y="454363"/>
                  </a:lnTo>
                  <a:cubicBezTo>
                    <a:pt x="43699" y="454363"/>
                    <a:pt x="79418" y="489702"/>
                    <a:pt x="79418" y="533781"/>
                  </a:cubicBezTo>
                  <a:lnTo>
                    <a:pt x="4384399" y="533781"/>
                  </a:lnTo>
                  <a:cubicBezTo>
                    <a:pt x="4384399" y="490082"/>
                    <a:pt x="4419738" y="454363"/>
                    <a:pt x="4463817" y="454363"/>
                  </a:cubicBezTo>
                  <a:lnTo>
                    <a:pt x="4463817" y="79418"/>
                  </a:lnTo>
                  <a:cubicBezTo>
                    <a:pt x="4420118" y="79418"/>
                    <a:pt x="4384399" y="44079"/>
                    <a:pt x="4384399" y="0"/>
                  </a:cubicBezTo>
                  <a:close/>
                </a:path>
              </a:pathLst>
            </a:custGeom>
            <a:solidFill>
              <a:srgbClr val="FFFFFF"/>
            </a:solidFill>
            <a:ln w="38100" cap="sq">
              <a:solidFill>
                <a:srgbClr val="000000"/>
              </a:solidFill>
              <a:prstDash val="solid"/>
              <a:miter/>
            </a:ln>
          </p:spPr>
          <p:txBody>
            <a:bodyPr/>
            <a:lstStyle/>
            <a:p>
              <a:endParaRPr lang="en-US"/>
            </a:p>
          </p:txBody>
        </p:sp>
        <p:sp>
          <p:nvSpPr>
            <p:cNvPr id="9" name="TextBox 9"/>
            <p:cNvSpPr txBox="1"/>
            <p:nvPr/>
          </p:nvSpPr>
          <p:spPr>
            <a:xfrm>
              <a:off x="38100" y="-9525"/>
              <a:ext cx="4387617" cy="505206"/>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2590800" y="4559258"/>
            <a:ext cx="15920732" cy="1015663"/>
          </a:xfrm>
          <a:prstGeom prst="rect">
            <a:avLst/>
          </a:prstGeom>
        </p:spPr>
        <p:txBody>
          <a:bodyPr wrap="square" lIns="0" tIns="0" rIns="0" bIns="0" rtlCol="0" anchor="t">
            <a:spAutoFit/>
          </a:bodyPr>
          <a:lstStyle/>
          <a:p>
            <a:pPr algn="l"/>
            <a:r>
              <a:rPr lang="vi-VN" altLang="zh-CN" sz="6600" b="1">
                <a:latin typeface="Times New Roman" panose="02020603050405020304" pitchFamily="18" charset="0"/>
                <a:ea typeface="Arial" panose="020B0604020202020204" pitchFamily="34" charset="0"/>
                <a:cs typeface="Times New Roman" panose="02020603050405020304" pitchFamily="18" charset="0"/>
                <a:sym typeface="+mn-ea"/>
              </a:rPr>
              <a:t>1.3 </a:t>
            </a:r>
            <a:r>
              <a:rPr lang="en-US" altLang="zh-CN" sz="6600" b="1">
                <a:latin typeface="Times New Roman" panose="02020603050405020304" pitchFamily="18" charset="0"/>
                <a:ea typeface="Arial" panose="020B0604020202020204" pitchFamily="34" charset="0"/>
                <a:cs typeface="Times New Roman" panose="02020603050405020304" pitchFamily="18" charset="0"/>
                <a:sym typeface="+mn-ea"/>
              </a:rPr>
              <a:t>System </a:t>
            </a:r>
            <a:r>
              <a:rPr lang="en-US" altLang="zh-CN" sz="6600" b="1" dirty="0">
                <a:latin typeface="Times New Roman" panose="02020603050405020304" pitchFamily="18" charset="0"/>
                <a:ea typeface="Arial" panose="020B0604020202020204" pitchFamily="34" charset="0"/>
                <a:cs typeface="Times New Roman" panose="02020603050405020304" pitchFamily="18" charset="0"/>
                <a:sym typeface="+mn-ea"/>
              </a:rPr>
              <a:t>Sequence Diagram (SSD)</a:t>
            </a:r>
            <a:endParaRPr lang="en-US"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Freeform 12"/>
          <p:cNvSpPr/>
          <p:nvPr/>
        </p:nvSpPr>
        <p:spPr>
          <a:xfrm>
            <a:off x="1066800" y="70485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stretch>
              <a:fillRect/>
            </a:stretch>
          </a:blipFill>
        </p:spPr>
        <p:txBody>
          <a:bodyPr/>
          <a:lstStyle/>
          <a:p>
            <a:endParaRPr lang="en-US"/>
          </a:p>
        </p:txBody>
      </p:sp>
      <p:sp>
        <p:nvSpPr>
          <p:cNvPr id="3" name="Freeform 12"/>
          <p:cNvSpPr/>
          <p:nvPr/>
        </p:nvSpPr>
        <p:spPr>
          <a:xfrm>
            <a:off x="15468600" y="20955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stretch>
              <a:fillRect/>
            </a:stretch>
          </a:blipFill>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028700"/>
            <a:ext cx="9144000" cy="523220"/>
          </a:xfrm>
          <a:prstGeom prst="rect">
            <a:avLst/>
          </a:prstGeom>
          <a:noFill/>
        </p:spPr>
        <p:txBody>
          <a:bodyPr wrap="square">
            <a:spAutoFit/>
          </a:bodyPr>
          <a:lstStyle/>
          <a:p>
            <a:pPr algn="l"/>
            <a:r>
              <a:rPr lang="vi-VN" sz="28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Viewing the product list</a:t>
            </a:r>
            <a:endParaRPr 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descr="IMG_256"/>
          <p:cNvPicPr>
            <a:picLocks noChangeAspect="1"/>
          </p:cNvPicPr>
          <p:nvPr/>
        </p:nvPicPr>
        <p:blipFill>
          <a:blip r:embed="rId1"/>
          <a:stretch>
            <a:fillRect/>
          </a:stretch>
        </p:blipFill>
        <p:spPr>
          <a:xfrm>
            <a:off x="6629400" y="2247900"/>
            <a:ext cx="7401479" cy="652462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1028700"/>
            <a:ext cx="9144000" cy="553998"/>
          </a:xfrm>
          <a:prstGeom prst="rect">
            <a:avLst/>
          </a:prstGeom>
          <a:noFill/>
        </p:spPr>
        <p:txBody>
          <a:bodyPr wrap="square">
            <a:spAutoFit/>
          </a:bodyPr>
          <a:lstStyle/>
          <a:p>
            <a:pPr algn="l"/>
            <a:r>
              <a:rPr lang="vi-VN" sz="30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Adding new product</a:t>
            </a:r>
            <a:endParaRPr lang="en-US" sz="3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descr="IMG_256"/>
          <p:cNvPicPr>
            <a:picLocks noChangeAspect="1"/>
          </p:cNvPicPr>
          <p:nvPr/>
        </p:nvPicPr>
        <p:blipFill>
          <a:blip r:embed="rId1"/>
          <a:stretch>
            <a:fillRect/>
          </a:stretch>
        </p:blipFill>
        <p:spPr>
          <a:xfrm>
            <a:off x="6132277" y="1505754"/>
            <a:ext cx="9585525" cy="7752546"/>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0">
              <a:schemeClr val="accent6">
                <a:lumMod val="40000"/>
                <a:lumOff val="60000"/>
              </a:schemeClr>
            </a:gs>
            <a:gs pos="78000">
              <a:schemeClr val="accent6">
                <a:lumMod val="13000"/>
                <a:lumOff val="87000"/>
              </a:schemeClr>
            </a:gs>
            <a:gs pos="37755">
              <a:srgbClr val="F8EDE4"/>
            </a:gs>
            <a:gs pos="100000">
              <a:schemeClr val="accent6">
                <a:lumMod val="60000"/>
                <a:lumOff val="40000"/>
              </a:schemeClr>
            </a:gs>
          </a:gsLst>
          <a:lin ang="2700000" scaled="1"/>
        </a:gradFill>
        <a:effectLst/>
      </p:bgPr>
    </p:bg>
    <p:spTree>
      <p:nvGrpSpPr>
        <p:cNvPr id="1" name=""/>
        <p:cNvGrpSpPr/>
        <p:nvPr/>
      </p:nvGrpSpPr>
      <p:grpSpPr>
        <a:xfrm>
          <a:off x="0" y="0"/>
          <a:ext cx="0" cy="0"/>
          <a:chOff x="0" y="0"/>
          <a:chExt cx="0" cy="0"/>
        </a:xfrm>
      </p:grpSpPr>
      <p:grpSp>
        <p:nvGrpSpPr>
          <p:cNvPr id="7" name="Group 7"/>
          <p:cNvGrpSpPr/>
          <p:nvPr/>
        </p:nvGrpSpPr>
        <p:grpSpPr>
          <a:xfrm>
            <a:off x="2286000" y="4287104"/>
            <a:ext cx="13944601" cy="1712792"/>
            <a:chOff x="0" y="0"/>
            <a:chExt cx="4463817" cy="533781"/>
          </a:xfrm>
        </p:grpSpPr>
        <p:sp>
          <p:nvSpPr>
            <p:cNvPr id="8" name="Freeform 8"/>
            <p:cNvSpPr/>
            <p:nvPr/>
          </p:nvSpPr>
          <p:spPr>
            <a:xfrm>
              <a:off x="0" y="0"/>
              <a:ext cx="4463817" cy="533781"/>
            </a:xfrm>
            <a:custGeom>
              <a:avLst/>
              <a:gdLst/>
              <a:ahLst/>
              <a:cxnLst/>
              <a:rect l="l" t="t" r="r" b="b"/>
              <a:pathLst>
                <a:path w="4463817" h="533781">
                  <a:moveTo>
                    <a:pt x="4384399" y="0"/>
                  </a:moveTo>
                  <a:lnTo>
                    <a:pt x="79418" y="0"/>
                  </a:lnTo>
                  <a:cubicBezTo>
                    <a:pt x="79418" y="43699"/>
                    <a:pt x="44079" y="79418"/>
                    <a:pt x="0" y="79418"/>
                  </a:cubicBezTo>
                  <a:lnTo>
                    <a:pt x="0" y="454363"/>
                  </a:lnTo>
                  <a:cubicBezTo>
                    <a:pt x="43699" y="454363"/>
                    <a:pt x="79418" y="489702"/>
                    <a:pt x="79418" y="533781"/>
                  </a:cubicBezTo>
                  <a:lnTo>
                    <a:pt x="4384399" y="533781"/>
                  </a:lnTo>
                  <a:cubicBezTo>
                    <a:pt x="4384399" y="490082"/>
                    <a:pt x="4419738" y="454363"/>
                    <a:pt x="4463817" y="454363"/>
                  </a:cubicBezTo>
                  <a:lnTo>
                    <a:pt x="4463817" y="79418"/>
                  </a:lnTo>
                  <a:cubicBezTo>
                    <a:pt x="4420118" y="79418"/>
                    <a:pt x="4384399" y="44079"/>
                    <a:pt x="4384399" y="0"/>
                  </a:cubicBezTo>
                  <a:close/>
                </a:path>
              </a:pathLst>
            </a:custGeom>
            <a:solidFill>
              <a:srgbClr val="FFFFFF"/>
            </a:solidFill>
            <a:ln w="38100" cap="sq">
              <a:solidFill>
                <a:srgbClr val="000000"/>
              </a:solidFill>
              <a:prstDash val="solid"/>
              <a:miter/>
            </a:ln>
          </p:spPr>
          <p:txBody>
            <a:bodyPr/>
            <a:lstStyle/>
            <a:p>
              <a:endParaRPr lang="en-US"/>
            </a:p>
          </p:txBody>
        </p:sp>
        <p:sp>
          <p:nvSpPr>
            <p:cNvPr id="9" name="TextBox 9"/>
            <p:cNvSpPr txBox="1"/>
            <p:nvPr/>
          </p:nvSpPr>
          <p:spPr>
            <a:xfrm>
              <a:off x="38100" y="-9525"/>
              <a:ext cx="4387617" cy="505206"/>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3582457" y="4451537"/>
            <a:ext cx="14701532" cy="1231106"/>
          </a:xfrm>
          <a:prstGeom prst="rect">
            <a:avLst/>
          </a:prstGeom>
        </p:spPr>
        <p:txBody>
          <a:bodyPr lIns="0" tIns="0" rIns="0" bIns="0" rtlCol="0" anchor="t">
            <a:spAutoFit/>
          </a:bodyPr>
          <a:lstStyle/>
          <a:p>
            <a:pPr algn="l"/>
            <a:r>
              <a:rPr lang="vi-VN" sz="80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 </a:t>
            </a:r>
            <a:r>
              <a:rPr lang="en-US" sz="80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 Machine </a:t>
            </a:r>
            <a:r>
              <a:rPr lang="en-US" sz="8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Diagram </a:t>
            </a:r>
            <a:endParaRPr lang="en-US" sz="8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Freeform 12"/>
          <p:cNvSpPr/>
          <p:nvPr/>
        </p:nvSpPr>
        <p:spPr>
          <a:xfrm>
            <a:off x="1066800" y="70485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stretch>
              <a:fillRect/>
            </a:stretch>
          </a:blipFill>
        </p:spPr>
        <p:txBody>
          <a:bodyPr/>
          <a:lstStyle/>
          <a:p>
            <a:endParaRPr lang="en-US"/>
          </a:p>
        </p:txBody>
      </p:sp>
      <p:sp>
        <p:nvSpPr>
          <p:cNvPr id="3" name="Freeform 12"/>
          <p:cNvSpPr/>
          <p:nvPr/>
        </p:nvSpPr>
        <p:spPr>
          <a:xfrm>
            <a:off x="15582294" y="16383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stretch>
              <a:fillRect/>
            </a:stretch>
          </a:blipFill>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578324" y="1104900"/>
            <a:ext cx="15947675" cy="8915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0">
              <a:schemeClr val="accent6">
                <a:lumMod val="40000"/>
                <a:lumOff val="60000"/>
              </a:schemeClr>
            </a:gs>
            <a:gs pos="78000">
              <a:schemeClr val="accent6">
                <a:lumMod val="13000"/>
                <a:lumOff val="87000"/>
              </a:schemeClr>
            </a:gs>
            <a:gs pos="37755">
              <a:srgbClr val="F8EDE4"/>
            </a:gs>
            <a:gs pos="100000">
              <a:schemeClr val="accent6">
                <a:lumMod val="60000"/>
                <a:lumOff val="40000"/>
              </a:schemeClr>
            </a:gs>
          </a:gsLst>
          <a:lin ang="2700000" scaled="1"/>
        </a:gradFill>
        <a:effectLst/>
      </p:bgPr>
    </p:bg>
    <p:spTree>
      <p:nvGrpSpPr>
        <p:cNvPr id="1" name=""/>
        <p:cNvGrpSpPr/>
        <p:nvPr/>
      </p:nvGrpSpPr>
      <p:grpSpPr>
        <a:xfrm>
          <a:off x="0" y="0"/>
          <a:ext cx="0" cy="0"/>
          <a:chOff x="0" y="0"/>
          <a:chExt cx="0" cy="0"/>
        </a:xfrm>
      </p:grpSpPr>
      <p:grpSp>
        <p:nvGrpSpPr>
          <p:cNvPr id="7" name="Group 7"/>
          <p:cNvGrpSpPr/>
          <p:nvPr/>
        </p:nvGrpSpPr>
        <p:grpSpPr>
          <a:xfrm>
            <a:off x="2487714" y="4287104"/>
            <a:ext cx="13944601" cy="1712792"/>
            <a:chOff x="0" y="0"/>
            <a:chExt cx="4463817" cy="533781"/>
          </a:xfrm>
        </p:grpSpPr>
        <p:sp>
          <p:nvSpPr>
            <p:cNvPr id="8" name="Freeform 8"/>
            <p:cNvSpPr/>
            <p:nvPr/>
          </p:nvSpPr>
          <p:spPr>
            <a:xfrm>
              <a:off x="0" y="0"/>
              <a:ext cx="4463817" cy="533781"/>
            </a:xfrm>
            <a:custGeom>
              <a:avLst/>
              <a:gdLst/>
              <a:ahLst/>
              <a:cxnLst/>
              <a:rect l="l" t="t" r="r" b="b"/>
              <a:pathLst>
                <a:path w="4463817" h="533781">
                  <a:moveTo>
                    <a:pt x="4384399" y="0"/>
                  </a:moveTo>
                  <a:lnTo>
                    <a:pt x="79418" y="0"/>
                  </a:lnTo>
                  <a:cubicBezTo>
                    <a:pt x="79418" y="43699"/>
                    <a:pt x="44079" y="79418"/>
                    <a:pt x="0" y="79418"/>
                  </a:cubicBezTo>
                  <a:lnTo>
                    <a:pt x="0" y="454363"/>
                  </a:lnTo>
                  <a:cubicBezTo>
                    <a:pt x="43699" y="454363"/>
                    <a:pt x="79418" y="489702"/>
                    <a:pt x="79418" y="533781"/>
                  </a:cubicBezTo>
                  <a:lnTo>
                    <a:pt x="4384399" y="533781"/>
                  </a:lnTo>
                  <a:cubicBezTo>
                    <a:pt x="4384399" y="490082"/>
                    <a:pt x="4419738" y="454363"/>
                    <a:pt x="4463817" y="454363"/>
                  </a:cubicBezTo>
                  <a:lnTo>
                    <a:pt x="4463817" y="79418"/>
                  </a:lnTo>
                  <a:cubicBezTo>
                    <a:pt x="4420118" y="79418"/>
                    <a:pt x="4384399" y="44079"/>
                    <a:pt x="4384399" y="0"/>
                  </a:cubicBezTo>
                  <a:close/>
                </a:path>
              </a:pathLst>
            </a:custGeom>
            <a:solidFill>
              <a:srgbClr val="FFFFFF"/>
            </a:solidFill>
            <a:ln w="38100" cap="sq">
              <a:solidFill>
                <a:srgbClr val="000000"/>
              </a:solidFill>
              <a:prstDash val="solid"/>
              <a:miter/>
            </a:ln>
          </p:spPr>
          <p:txBody>
            <a:bodyPr/>
            <a:lstStyle/>
            <a:p>
              <a:endParaRPr lang="en-US"/>
            </a:p>
          </p:txBody>
        </p:sp>
        <p:sp>
          <p:nvSpPr>
            <p:cNvPr id="9" name="TextBox 9"/>
            <p:cNvSpPr txBox="1"/>
            <p:nvPr/>
          </p:nvSpPr>
          <p:spPr>
            <a:xfrm>
              <a:off x="38100" y="-9525"/>
              <a:ext cx="4387617" cy="505206"/>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3586468" y="4451537"/>
            <a:ext cx="14701532" cy="1231106"/>
          </a:xfrm>
          <a:prstGeom prst="rect">
            <a:avLst/>
          </a:prstGeom>
        </p:spPr>
        <p:txBody>
          <a:bodyPr lIns="0" tIns="0" rIns="0" bIns="0" rtlCol="0" anchor="t">
            <a:spAutoFit/>
          </a:bodyPr>
          <a:lstStyle/>
          <a:p>
            <a:pPr algn="l"/>
            <a:r>
              <a:rPr lang="vi-VN" sz="80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1.6 </a:t>
            </a:r>
            <a:r>
              <a:rPr lang="en-US" sz="80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Domain </a:t>
            </a:r>
            <a:r>
              <a:rPr lang="en-US" sz="8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Diagram </a:t>
            </a:r>
            <a:endParaRPr lang="en-US" sz="8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Freeform 12"/>
          <p:cNvSpPr/>
          <p:nvPr/>
        </p:nvSpPr>
        <p:spPr>
          <a:xfrm>
            <a:off x="1066800" y="70485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stretch>
              <a:fillRect/>
            </a:stretch>
          </a:blipFill>
        </p:spPr>
        <p:txBody>
          <a:bodyPr/>
          <a:lstStyle/>
          <a:p>
            <a:endParaRPr lang="en-US"/>
          </a:p>
        </p:txBody>
      </p:sp>
      <p:sp>
        <p:nvSpPr>
          <p:cNvPr id="3" name="Freeform 12"/>
          <p:cNvSpPr/>
          <p:nvPr/>
        </p:nvSpPr>
        <p:spPr>
          <a:xfrm>
            <a:off x="15582294" y="16383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stretch>
              <a:fillRect/>
            </a:stretch>
          </a:blipFill>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_256"/>
          <p:cNvPicPr>
            <a:picLocks noChangeAspect="1"/>
          </p:cNvPicPr>
          <p:nvPr/>
        </p:nvPicPr>
        <p:blipFill>
          <a:blip r:embed="rId1"/>
          <a:stretch>
            <a:fillRect/>
          </a:stretch>
        </p:blipFill>
        <p:spPr>
          <a:xfrm>
            <a:off x="4267200" y="1409700"/>
            <a:ext cx="11486308" cy="74676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6">
                <a:lumMod val="20000"/>
                <a:lumOff val="80000"/>
              </a:schemeClr>
            </a:gs>
            <a:gs pos="0">
              <a:schemeClr val="accent6">
                <a:lumMod val="40000"/>
                <a:lumOff val="60000"/>
              </a:schemeClr>
            </a:gs>
            <a:gs pos="0">
              <a:schemeClr val="accent6">
                <a:lumMod val="13000"/>
                <a:lumOff val="87000"/>
              </a:schemeClr>
            </a:gs>
            <a:gs pos="88000">
              <a:srgbClr val="F8EDE4"/>
            </a:gs>
          </a:gsLst>
          <a:lin ang="13500000" scaled="1"/>
          <a:tileRect/>
        </a:gradFill>
        <a:effectLst/>
      </p:bgPr>
    </p:bg>
    <p:spTree>
      <p:nvGrpSpPr>
        <p:cNvPr id="1" name=""/>
        <p:cNvGrpSpPr/>
        <p:nvPr/>
      </p:nvGrpSpPr>
      <p:grpSpPr>
        <a:xfrm>
          <a:off x="0" y="0"/>
          <a:ext cx="0" cy="0"/>
          <a:chOff x="0" y="0"/>
          <a:chExt cx="0" cy="0"/>
        </a:xfrm>
      </p:grpSpPr>
      <p:grpSp>
        <p:nvGrpSpPr>
          <p:cNvPr id="7" name="Group 7"/>
          <p:cNvGrpSpPr/>
          <p:nvPr/>
        </p:nvGrpSpPr>
        <p:grpSpPr>
          <a:xfrm>
            <a:off x="2426992" y="4152900"/>
            <a:ext cx="13944601" cy="1712792"/>
            <a:chOff x="0" y="0"/>
            <a:chExt cx="4463817" cy="533781"/>
          </a:xfrm>
        </p:grpSpPr>
        <p:sp>
          <p:nvSpPr>
            <p:cNvPr id="8" name="Freeform 8"/>
            <p:cNvSpPr/>
            <p:nvPr/>
          </p:nvSpPr>
          <p:spPr>
            <a:xfrm>
              <a:off x="0" y="0"/>
              <a:ext cx="4463817" cy="533781"/>
            </a:xfrm>
            <a:custGeom>
              <a:avLst/>
              <a:gdLst/>
              <a:ahLst/>
              <a:cxnLst/>
              <a:rect l="l" t="t" r="r" b="b"/>
              <a:pathLst>
                <a:path w="4463817" h="533781">
                  <a:moveTo>
                    <a:pt x="4384399" y="0"/>
                  </a:moveTo>
                  <a:lnTo>
                    <a:pt x="79418" y="0"/>
                  </a:lnTo>
                  <a:cubicBezTo>
                    <a:pt x="79418" y="43699"/>
                    <a:pt x="44079" y="79418"/>
                    <a:pt x="0" y="79418"/>
                  </a:cubicBezTo>
                  <a:lnTo>
                    <a:pt x="0" y="454363"/>
                  </a:lnTo>
                  <a:cubicBezTo>
                    <a:pt x="43699" y="454363"/>
                    <a:pt x="79418" y="489702"/>
                    <a:pt x="79418" y="533781"/>
                  </a:cubicBezTo>
                  <a:lnTo>
                    <a:pt x="4384399" y="533781"/>
                  </a:lnTo>
                  <a:cubicBezTo>
                    <a:pt x="4384399" y="490082"/>
                    <a:pt x="4419738" y="454363"/>
                    <a:pt x="4463817" y="454363"/>
                  </a:cubicBezTo>
                  <a:lnTo>
                    <a:pt x="4463817" y="79418"/>
                  </a:lnTo>
                  <a:cubicBezTo>
                    <a:pt x="4420118" y="79418"/>
                    <a:pt x="4384399" y="44079"/>
                    <a:pt x="4384399" y="0"/>
                  </a:cubicBezTo>
                  <a:close/>
                </a:path>
              </a:pathLst>
            </a:custGeom>
            <a:solidFill>
              <a:srgbClr val="FFFFFF"/>
            </a:solidFill>
            <a:ln w="38100" cap="sq">
              <a:solidFill>
                <a:srgbClr val="000000"/>
              </a:solidFill>
              <a:prstDash val="solid"/>
              <a:miter/>
            </a:ln>
          </p:spPr>
          <p:txBody>
            <a:bodyPr/>
            <a:lstStyle/>
            <a:p>
              <a:endParaRPr lang="en-US"/>
            </a:p>
          </p:txBody>
        </p:sp>
        <p:sp>
          <p:nvSpPr>
            <p:cNvPr id="9" name="TextBox 9"/>
            <p:cNvSpPr txBox="1"/>
            <p:nvPr/>
          </p:nvSpPr>
          <p:spPr>
            <a:xfrm>
              <a:off x="38100" y="-9525"/>
              <a:ext cx="4387617" cy="505206"/>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1916407" y="4762500"/>
            <a:ext cx="14701532" cy="1658083"/>
          </a:xfrm>
          <a:prstGeom prst="rect">
            <a:avLst/>
          </a:prstGeom>
        </p:spPr>
        <p:txBody>
          <a:bodyPr lIns="0" tIns="0" rIns="0" bIns="0" rtlCol="0" anchor="t">
            <a:spAutoFit/>
          </a:bodyPr>
          <a:lstStyle/>
          <a:p>
            <a:pPr algn="ctr">
              <a:lnSpc>
                <a:spcPts val="6420"/>
              </a:lnSpc>
            </a:pPr>
            <a:r>
              <a:rPr lang="vi-VN" sz="7380">
                <a:solidFill>
                  <a:srgbClr val="1D1D1B"/>
                </a:solidFill>
                <a:latin typeface="Times New Roman Bold" panose="02020803070505020304"/>
              </a:rPr>
              <a:t>1. </a:t>
            </a:r>
            <a:r>
              <a:rPr lang="en-US" sz="7380">
                <a:solidFill>
                  <a:srgbClr val="1D1D1B"/>
                </a:solidFill>
                <a:latin typeface="Times New Roman Bold" panose="02020803070505020304"/>
              </a:rPr>
              <a:t>ANALYZE  </a:t>
            </a:r>
            <a:r>
              <a:rPr lang="en-US" sz="7380" dirty="0">
                <a:solidFill>
                  <a:srgbClr val="1D1D1B"/>
                </a:solidFill>
                <a:latin typeface="Times New Roman Bold" panose="02020803070505020304"/>
              </a:rPr>
              <a:t>USER  STORIES</a:t>
            </a:r>
            <a:endParaRPr lang="en-US" sz="7380" dirty="0">
              <a:solidFill>
                <a:srgbClr val="1D1D1B"/>
              </a:solidFill>
              <a:latin typeface="Times New Roman Bold" panose="02020803070505020304"/>
            </a:endParaRPr>
          </a:p>
          <a:p>
            <a:pPr algn="ctr">
              <a:lnSpc>
                <a:spcPts val="6420"/>
              </a:lnSpc>
            </a:pPr>
            <a:endParaRPr lang="en-US" sz="7380" dirty="0">
              <a:solidFill>
                <a:srgbClr val="1D1D1B"/>
              </a:solidFill>
              <a:latin typeface="Times New Roman Bold" panose="02020803070505020304"/>
            </a:endParaRPr>
          </a:p>
        </p:txBody>
      </p:sp>
      <p:sp>
        <p:nvSpPr>
          <p:cNvPr id="15" name="Freeform 13"/>
          <p:cNvSpPr/>
          <p:nvPr/>
        </p:nvSpPr>
        <p:spPr>
          <a:xfrm>
            <a:off x="15262064" y="960036"/>
            <a:ext cx="1981013" cy="2057400"/>
          </a:xfrm>
          <a:custGeom>
            <a:avLst/>
            <a:gdLst/>
            <a:ahLst/>
            <a:cxnLst/>
            <a:rect l="l" t="t" r="r" b="b"/>
            <a:pathLst>
              <a:path w="1981013" h="2057400">
                <a:moveTo>
                  <a:pt x="0" y="0"/>
                </a:moveTo>
                <a:lnTo>
                  <a:pt x="1981014" y="0"/>
                </a:lnTo>
                <a:lnTo>
                  <a:pt x="1981014" y="2057400"/>
                </a:lnTo>
                <a:lnTo>
                  <a:pt x="0" y="20574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endParaRPr lang="en-US"/>
          </a:p>
        </p:txBody>
      </p:sp>
      <p:sp>
        <p:nvSpPr>
          <p:cNvPr id="2" name="Freeform 13"/>
          <p:cNvSpPr/>
          <p:nvPr/>
        </p:nvSpPr>
        <p:spPr>
          <a:xfrm>
            <a:off x="445979" y="6896100"/>
            <a:ext cx="1981013" cy="2057400"/>
          </a:xfrm>
          <a:custGeom>
            <a:avLst/>
            <a:gdLst/>
            <a:ahLst/>
            <a:cxnLst/>
            <a:rect l="l" t="t" r="r" b="b"/>
            <a:pathLst>
              <a:path w="1981013" h="2057400">
                <a:moveTo>
                  <a:pt x="0" y="0"/>
                </a:moveTo>
                <a:lnTo>
                  <a:pt x="1981014" y="0"/>
                </a:lnTo>
                <a:lnTo>
                  <a:pt x="1981014" y="2057400"/>
                </a:lnTo>
                <a:lnTo>
                  <a:pt x="0" y="20574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0">
              <a:schemeClr val="accent6">
                <a:lumMod val="40000"/>
                <a:lumOff val="60000"/>
              </a:schemeClr>
            </a:gs>
            <a:gs pos="78000">
              <a:schemeClr val="accent6">
                <a:lumMod val="13000"/>
                <a:lumOff val="87000"/>
              </a:schemeClr>
            </a:gs>
            <a:gs pos="37755">
              <a:srgbClr val="F8EDE4"/>
            </a:gs>
            <a:gs pos="100000">
              <a:schemeClr val="accent6">
                <a:lumMod val="60000"/>
                <a:lumOff val="40000"/>
              </a:schemeClr>
            </a:gs>
          </a:gsLst>
          <a:lin ang="2700000" scaled="1"/>
        </a:gradFill>
        <a:effectLst/>
      </p:bgPr>
    </p:bg>
    <p:spTree>
      <p:nvGrpSpPr>
        <p:cNvPr id="1" name=""/>
        <p:cNvGrpSpPr/>
        <p:nvPr/>
      </p:nvGrpSpPr>
      <p:grpSpPr>
        <a:xfrm>
          <a:off x="0" y="0"/>
          <a:ext cx="0" cy="0"/>
          <a:chOff x="0" y="0"/>
          <a:chExt cx="0" cy="0"/>
        </a:xfrm>
      </p:grpSpPr>
      <p:grpSp>
        <p:nvGrpSpPr>
          <p:cNvPr id="7" name="Group 7"/>
          <p:cNvGrpSpPr/>
          <p:nvPr/>
        </p:nvGrpSpPr>
        <p:grpSpPr>
          <a:xfrm>
            <a:off x="2426992" y="4152900"/>
            <a:ext cx="13944601" cy="1712792"/>
            <a:chOff x="0" y="0"/>
            <a:chExt cx="4463817" cy="533781"/>
          </a:xfrm>
        </p:grpSpPr>
        <p:sp>
          <p:nvSpPr>
            <p:cNvPr id="8" name="Freeform 8"/>
            <p:cNvSpPr/>
            <p:nvPr/>
          </p:nvSpPr>
          <p:spPr>
            <a:xfrm>
              <a:off x="0" y="0"/>
              <a:ext cx="4463817" cy="533781"/>
            </a:xfrm>
            <a:custGeom>
              <a:avLst/>
              <a:gdLst/>
              <a:ahLst/>
              <a:cxnLst/>
              <a:rect l="l" t="t" r="r" b="b"/>
              <a:pathLst>
                <a:path w="4463817" h="533781">
                  <a:moveTo>
                    <a:pt x="4384399" y="0"/>
                  </a:moveTo>
                  <a:lnTo>
                    <a:pt x="79418" y="0"/>
                  </a:lnTo>
                  <a:cubicBezTo>
                    <a:pt x="79418" y="43699"/>
                    <a:pt x="44079" y="79418"/>
                    <a:pt x="0" y="79418"/>
                  </a:cubicBezTo>
                  <a:lnTo>
                    <a:pt x="0" y="454363"/>
                  </a:lnTo>
                  <a:cubicBezTo>
                    <a:pt x="43699" y="454363"/>
                    <a:pt x="79418" y="489702"/>
                    <a:pt x="79418" y="533781"/>
                  </a:cubicBezTo>
                  <a:lnTo>
                    <a:pt x="4384399" y="533781"/>
                  </a:lnTo>
                  <a:cubicBezTo>
                    <a:pt x="4384399" y="490082"/>
                    <a:pt x="4419738" y="454363"/>
                    <a:pt x="4463817" y="454363"/>
                  </a:cubicBezTo>
                  <a:lnTo>
                    <a:pt x="4463817" y="79418"/>
                  </a:lnTo>
                  <a:cubicBezTo>
                    <a:pt x="4420118" y="79418"/>
                    <a:pt x="4384399" y="44079"/>
                    <a:pt x="4384399" y="0"/>
                  </a:cubicBezTo>
                  <a:close/>
                </a:path>
              </a:pathLst>
            </a:custGeom>
            <a:solidFill>
              <a:srgbClr val="FFFFFF"/>
            </a:solidFill>
            <a:ln w="38100" cap="sq">
              <a:solidFill>
                <a:srgbClr val="000000"/>
              </a:solidFill>
              <a:prstDash val="solid"/>
              <a:miter/>
            </a:ln>
          </p:spPr>
          <p:txBody>
            <a:bodyPr/>
            <a:lstStyle/>
            <a:p>
              <a:endParaRPr lang="en-US"/>
            </a:p>
          </p:txBody>
        </p:sp>
        <p:sp>
          <p:nvSpPr>
            <p:cNvPr id="9" name="TextBox 9"/>
            <p:cNvSpPr txBox="1"/>
            <p:nvPr/>
          </p:nvSpPr>
          <p:spPr>
            <a:xfrm>
              <a:off x="38100" y="-9525"/>
              <a:ext cx="4387617" cy="505206"/>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1793234" y="4724827"/>
            <a:ext cx="14701532" cy="837345"/>
          </a:xfrm>
          <a:prstGeom prst="rect">
            <a:avLst/>
          </a:prstGeom>
        </p:spPr>
        <p:txBody>
          <a:bodyPr lIns="0" tIns="0" rIns="0" bIns="0" rtlCol="0" anchor="t">
            <a:spAutoFit/>
          </a:bodyPr>
          <a:lstStyle/>
          <a:p>
            <a:pPr algn="ctr">
              <a:lnSpc>
                <a:spcPts val="6420"/>
              </a:lnSpc>
            </a:pPr>
            <a:r>
              <a:rPr lang="vi-VN" sz="7380">
                <a:solidFill>
                  <a:srgbClr val="1D1D1B"/>
                </a:solidFill>
                <a:latin typeface="Times New Roman Bold" panose="02020803070505020304"/>
              </a:rPr>
              <a:t> 2. </a:t>
            </a:r>
            <a:r>
              <a:rPr lang="en-US" sz="7380">
                <a:solidFill>
                  <a:srgbClr val="1D1D1B"/>
                </a:solidFill>
                <a:latin typeface="Times New Roman Bold" panose="02020803070505020304"/>
              </a:rPr>
              <a:t>DESIGN </a:t>
            </a:r>
            <a:r>
              <a:rPr lang="en-US" sz="7380" dirty="0">
                <a:solidFill>
                  <a:srgbClr val="1D1D1B"/>
                </a:solidFill>
                <a:latin typeface="Times New Roman Bold" panose="02020803070505020304"/>
              </a:rPr>
              <a:t>PHASE</a:t>
            </a:r>
            <a:endParaRPr lang="en-US" sz="7380" dirty="0">
              <a:solidFill>
                <a:srgbClr val="1D1D1B"/>
              </a:solidFill>
              <a:latin typeface="Times New Roman Bold" panose="02020803070505020304"/>
            </a:endParaRPr>
          </a:p>
        </p:txBody>
      </p:sp>
      <p:sp>
        <p:nvSpPr>
          <p:cNvPr id="15" name="Freeform 13"/>
          <p:cNvSpPr/>
          <p:nvPr/>
        </p:nvSpPr>
        <p:spPr>
          <a:xfrm rot="19494041">
            <a:off x="1173382" y="1377661"/>
            <a:ext cx="1981013" cy="2057400"/>
          </a:xfrm>
          <a:custGeom>
            <a:avLst/>
            <a:gdLst/>
            <a:ahLst/>
            <a:cxnLst/>
            <a:rect l="l" t="t" r="r" b="b"/>
            <a:pathLst>
              <a:path w="1981013" h="2057400">
                <a:moveTo>
                  <a:pt x="0" y="0"/>
                </a:moveTo>
                <a:lnTo>
                  <a:pt x="1981014" y="0"/>
                </a:lnTo>
                <a:lnTo>
                  <a:pt x="1981014" y="2057400"/>
                </a:lnTo>
                <a:lnTo>
                  <a:pt x="0" y="2057400"/>
                </a:lnTo>
                <a:lnTo>
                  <a:pt x="0" y="0"/>
                </a:lnTo>
                <a:close/>
              </a:path>
            </a:pathLst>
          </a:custGeom>
          <a:blipFill>
            <a:blip r:embed="rId1"/>
            <a:stretch>
              <a:fillRect/>
            </a:stretch>
          </a:blipFill>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94000">
              <a:schemeClr val="accent6">
                <a:lumMod val="5000"/>
                <a:lumOff val="95000"/>
              </a:schemeClr>
            </a:gs>
            <a:gs pos="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7" name="Group 7"/>
          <p:cNvGrpSpPr/>
          <p:nvPr/>
        </p:nvGrpSpPr>
        <p:grpSpPr>
          <a:xfrm>
            <a:off x="2286000" y="4287104"/>
            <a:ext cx="13944601" cy="1712792"/>
            <a:chOff x="0" y="0"/>
            <a:chExt cx="4463817" cy="533781"/>
          </a:xfrm>
        </p:grpSpPr>
        <p:sp>
          <p:nvSpPr>
            <p:cNvPr id="8" name="Freeform 8"/>
            <p:cNvSpPr/>
            <p:nvPr/>
          </p:nvSpPr>
          <p:spPr>
            <a:xfrm>
              <a:off x="0" y="0"/>
              <a:ext cx="4463817" cy="533781"/>
            </a:xfrm>
            <a:custGeom>
              <a:avLst/>
              <a:gdLst/>
              <a:ahLst/>
              <a:cxnLst/>
              <a:rect l="l" t="t" r="r" b="b"/>
              <a:pathLst>
                <a:path w="4463817" h="533781">
                  <a:moveTo>
                    <a:pt x="4384399" y="0"/>
                  </a:moveTo>
                  <a:lnTo>
                    <a:pt x="79418" y="0"/>
                  </a:lnTo>
                  <a:cubicBezTo>
                    <a:pt x="79418" y="43699"/>
                    <a:pt x="44079" y="79418"/>
                    <a:pt x="0" y="79418"/>
                  </a:cubicBezTo>
                  <a:lnTo>
                    <a:pt x="0" y="454363"/>
                  </a:lnTo>
                  <a:cubicBezTo>
                    <a:pt x="43699" y="454363"/>
                    <a:pt x="79418" y="489702"/>
                    <a:pt x="79418" y="533781"/>
                  </a:cubicBezTo>
                  <a:lnTo>
                    <a:pt x="4384399" y="533781"/>
                  </a:lnTo>
                  <a:cubicBezTo>
                    <a:pt x="4384399" y="490082"/>
                    <a:pt x="4419738" y="454363"/>
                    <a:pt x="4463817" y="454363"/>
                  </a:cubicBezTo>
                  <a:lnTo>
                    <a:pt x="4463817" y="79418"/>
                  </a:lnTo>
                  <a:cubicBezTo>
                    <a:pt x="4420118" y="79418"/>
                    <a:pt x="4384399" y="44079"/>
                    <a:pt x="4384399" y="0"/>
                  </a:cubicBezTo>
                  <a:close/>
                </a:path>
              </a:pathLst>
            </a:custGeom>
            <a:solidFill>
              <a:srgbClr val="FFFFFF"/>
            </a:solidFill>
            <a:ln w="38100" cap="sq">
              <a:solidFill>
                <a:srgbClr val="000000"/>
              </a:solidFill>
              <a:prstDash val="solid"/>
              <a:miter/>
            </a:ln>
          </p:spPr>
          <p:txBody>
            <a:bodyPr/>
            <a:lstStyle/>
            <a:p>
              <a:endParaRPr lang="en-US"/>
            </a:p>
          </p:txBody>
        </p:sp>
        <p:sp>
          <p:nvSpPr>
            <p:cNvPr id="9" name="TextBox 9"/>
            <p:cNvSpPr txBox="1"/>
            <p:nvPr/>
          </p:nvSpPr>
          <p:spPr>
            <a:xfrm>
              <a:off x="38100" y="-9525"/>
              <a:ext cx="4387617" cy="505206"/>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2971800" y="4728001"/>
            <a:ext cx="14701532" cy="830997"/>
          </a:xfrm>
          <a:prstGeom prst="rect">
            <a:avLst/>
          </a:prstGeom>
        </p:spPr>
        <p:txBody>
          <a:bodyPr wrap="square" lIns="0" tIns="0" rIns="0" bIns="0" rtlCol="0" anchor="t">
            <a:spAutoFit/>
          </a:bodyPr>
          <a:lstStyle/>
          <a:p>
            <a:r>
              <a:rPr lang="en-US" altLang="zh-CN" sz="5400" b="1">
                <a:latin typeface="Times  New Roman"/>
                <a:ea typeface="Arial" panose="020B0604020202020204" pitchFamily="34" charset="0"/>
                <a:sym typeface="+mn-ea"/>
              </a:rPr>
              <a:t>2.1  Convert Domain Class to Design Classes </a:t>
            </a:r>
            <a:endParaRPr lang="en-US" altLang="zh-CN" sz="5400" b="1" dirty="0">
              <a:latin typeface="Times  New Roman"/>
              <a:ea typeface="Arial" panose="020B0604020202020204" pitchFamily="34" charset="0"/>
              <a:sym typeface="+mn-ea"/>
            </a:endParaRPr>
          </a:p>
        </p:txBody>
      </p:sp>
      <p:sp>
        <p:nvSpPr>
          <p:cNvPr id="2" name="Freeform 12"/>
          <p:cNvSpPr/>
          <p:nvPr/>
        </p:nvSpPr>
        <p:spPr>
          <a:xfrm>
            <a:off x="1066800" y="70485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stretch>
              <a:fillRect/>
            </a:stretch>
          </a:blipFill>
        </p:spPr>
        <p:txBody>
          <a:bodyPr/>
          <a:lstStyle/>
          <a:p>
            <a:endParaRPr lang="en-US"/>
          </a:p>
        </p:txBody>
      </p:sp>
      <p:sp>
        <p:nvSpPr>
          <p:cNvPr id="3" name="Freeform 12"/>
          <p:cNvSpPr/>
          <p:nvPr/>
        </p:nvSpPr>
        <p:spPr>
          <a:xfrm>
            <a:off x="15582294" y="16383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stretch>
              <a:fillRect/>
            </a:stretch>
          </a:blipFill>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96600" y="1943100"/>
            <a:ext cx="7162800" cy="6806032"/>
          </a:xfrm>
          <a:prstGeom prst="rect">
            <a:avLst/>
          </a:prstGeom>
          <a:noFill/>
          <a:ln>
            <a:noFill/>
          </a:ln>
        </p:spPr>
      </p:pic>
      <p:pic>
        <p:nvPicPr>
          <p:cNvPr id="5" name="Picture 4" descr="A close-up of a checklist&#10;&#10;Description automatically generat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34135"/>
            <a:ext cx="10058400" cy="761873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0">
              <a:schemeClr val="accent6">
                <a:lumMod val="40000"/>
                <a:lumOff val="60000"/>
              </a:schemeClr>
            </a:gs>
            <a:gs pos="78000">
              <a:schemeClr val="accent6">
                <a:lumMod val="13000"/>
                <a:lumOff val="87000"/>
              </a:schemeClr>
            </a:gs>
            <a:gs pos="37755">
              <a:srgbClr val="F8EDE4"/>
            </a:gs>
            <a:gs pos="100000">
              <a:schemeClr val="accent6">
                <a:lumMod val="60000"/>
                <a:lumOff val="40000"/>
              </a:schemeClr>
            </a:gs>
          </a:gsLst>
          <a:lin ang="2700000" scaled="1"/>
        </a:gradFill>
        <a:effectLst/>
      </p:bgPr>
    </p:bg>
    <p:spTree>
      <p:nvGrpSpPr>
        <p:cNvPr id="1" name=""/>
        <p:cNvGrpSpPr/>
        <p:nvPr/>
      </p:nvGrpSpPr>
      <p:grpSpPr>
        <a:xfrm>
          <a:off x="0" y="0"/>
          <a:ext cx="0" cy="0"/>
          <a:chOff x="0" y="0"/>
          <a:chExt cx="0" cy="0"/>
        </a:xfrm>
      </p:grpSpPr>
      <p:grpSp>
        <p:nvGrpSpPr>
          <p:cNvPr id="7" name="Group 7"/>
          <p:cNvGrpSpPr/>
          <p:nvPr/>
        </p:nvGrpSpPr>
        <p:grpSpPr>
          <a:xfrm>
            <a:off x="2667000" y="4381500"/>
            <a:ext cx="13944601" cy="1712792"/>
            <a:chOff x="0" y="0"/>
            <a:chExt cx="4463817" cy="533781"/>
          </a:xfrm>
        </p:grpSpPr>
        <p:sp>
          <p:nvSpPr>
            <p:cNvPr id="8" name="Freeform 8"/>
            <p:cNvSpPr/>
            <p:nvPr/>
          </p:nvSpPr>
          <p:spPr>
            <a:xfrm>
              <a:off x="0" y="0"/>
              <a:ext cx="4463817" cy="533781"/>
            </a:xfrm>
            <a:custGeom>
              <a:avLst/>
              <a:gdLst/>
              <a:ahLst/>
              <a:cxnLst/>
              <a:rect l="l" t="t" r="r" b="b"/>
              <a:pathLst>
                <a:path w="4463817" h="533781">
                  <a:moveTo>
                    <a:pt x="4384399" y="0"/>
                  </a:moveTo>
                  <a:lnTo>
                    <a:pt x="79418" y="0"/>
                  </a:lnTo>
                  <a:cubicBezTo>
                    <a:pt x="79418" y="43699"/>
                    <a:pt x="44079" y="79418"/>
                    <a:pt x="0" y="79418"/>
                  </a:cubicBezTo>
                  <a:lnTo>
                    <a:pt x="0" y="454363"/>
                  </a:lnTo>
                  <a:cubicBezTo>
                    <a:pt x="43699" y="454363"/>
                    <a:pt x="79418" y="489702"/>
                    <a:pt x="79418" y="533781"/>
                  </a:cubicBezTo>
                  <a:lnTo>
                    <a:pt x="4384399" y="533781"/>
                  </a:lnTo>
                  <a:cubicBezTo>
                    <a:pt x="4384399" y="490082"/>
                    <a:pt x="4419738" y="454363"/>
                    <a:pt x="4463817" y="454363"/>
                  </a:cubicBezTo>
                  <a:lnTo>
                    <a:pt x="4463817" y="79418"/>
                  </a:lnTo>
                  <a:cubicBezTo>
                    <a:pt x="4420118" y="79418"/>
                    <a:pt x="4384399" y="44079"/>
                    <a:pt x="4384399" y="0"/>
                  </a:cubicBezTo>
                  <a:close/>
                </a:path>
              </a:pathLst>
            </a:custGeom>
            <a:solidFill>
              <a:srgbClr val="FFFFFF"/>
            </a:solidFill>
            <a:ln w="38100" cap="sq">
              <a:solidFill>
                <a:srgbClr val="000000"/>
              </a:solidFill>
              <a:prstDash val="solid"/>
              <a:miter/>
            </a:ln>
          </p:spPr>
          <p:txBody>
            <a:bodyPr/>
            <a:lstStyle/>
            <a:p>
              <a:endParaRPr lang="en-US"/>
            </a:p>
          </p:txBody>
        </p:sp>
        <p:sp>
          <p:nvSpPr>
            <p:cNvPr id="9" name="TextBox 9"/>
            <p:cNvSpPr txBox="1"/>
            <p:nvPr/>
          </p:nvSpPr>
          <p:spPr>
            <a:xfrm>
              <a:off x="38100" y="-9525"/>
              <a:ext cx="4387617" cy="505206"/>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3586468" y="4793285"/>
            <a:ext cx="14701532" cy="923330"/>
          </a:xfrm>
          <a:prstGeom prst="rect">
            <a:avLst/>
          </a:prstGeom>
        </p:spPr>
        <p:txBody>
          <a:bodyPr lIns="0" tIns="0" rIns="0" bIns="0" rtlCol="0" anchor="t">
            <a:spAutoFit/>
          </a:bodyPr>
          <a:lstStyle/>
          <a:p>
            <a:pPr algn="l"/>
            <a:r>
              <a:rPr lang="vi-VN" sz="6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 </a:t>
            </a:r>
            <a:r>
              <a:rPr lang="en-US" sz="6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a:t>
            </a:r>
            <a:r>
              <a:rPr lang="en-US" sz="60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6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Diagram </a:t>
            </a:r>
            <a:r>
              <a:rPr lang="en-US"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with CRC</a:t>
            </a:r>
            <a:endParaRPr lang="en-US" sz="6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Freeform 12"/>
          <p:cNvSpPr/>
          <p:nvPr/>
        </p:nvSpPr>
        <p:spPr>
          <a:xfrm>
            <a:off x="1066800" y="70485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stretch>
              <a:fillRect/>
            </a:stretch>
          </a:blipFill>
        </p:spPr>
        <p:txBody>
          <a:bodyPr/>
          <a:lstStyle/>
          <a:p>
            <a:endParaRPr lang="en-US"/>
          </a:p>
        </p:txBody>
      </p:sp>
      <p:sp>
        <p:nvSpPr>
          <p:cNvPr id="3" name="Freeform 12"/>
          <p:cNvSpPr/>
          <p:nvPr/>
        </p:nvSpPr>
        <p:spPr>
          <a:xfrm>
            <a:off x="15582294" y="16383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stretch>
              <a:fillRect/>
            </a:stretch>
          </a:blipFill>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0" y="2933700"/>
          <a:ext cx="8077200" cy="3352799"/>
        </p:xfrm>
        <a:graphic>
          <a:graphicData uri="http://schemas.openxmlformats.org/drawingml/2006/table">
            <a:tbl>
              <a:tblPr firstRow="1" bandRow="1">
                <a:tableStyleId>{5940675A-B579-460E-94D1-54222C63F5DA}</a:tableStyleId>
              </a:tblPr>
              <a:tblGrid>
                <a:gridCol w="2578865"/>
                <a:gridCol w="5498335"/>
              </a:tblGrid>
              <a:tr h="528430">
                <a:tc gridSpan="2">
                  <a:txBody>
                    <a:bodyPr/>
                    <a:lstStyle/>
                    <a:p>
                      <a:pPr algn="ctr"/>
                      <a:r>
                        <a:rPr lang="en-US" sz="2300" b="1">
                          <a:solidFill>
                            <a:schemeClr val="tx2">
                              <a:lumMod val="60000"/>
                              <a:lumOff val="40000"/>
                            </a:schemeClr>
                          </a:solidFill>
                          <a:effectLst/>
                          <a:latin typeface="Times New Roman" panose="02020603050405020304" pitchFamily="18" charset="0"/>
                          <a:cs typeface="Times New Roman" panose="02020603050405020304" pitchFamily="18" charset="0"/>
                        </a:rPr>
                        <a:t>Product</a:t>
                      </a:r>
                      <a:endParaRPr lang="en-US" sz="2300" b="1">
                        <a:solidFill>
                          <a:schemeClr val="tx2">
                            <a:lumMod val="60000"/>
                            <a:lumOff val="40000"/>
                          </a:schemeClr>
                        </a:solidFill>
                        <a:effectLst/>
                        <a:latin typeface="Times New Roman" panose="02020603050405020304" pitchFamily="18" charset="0"/>
                        <a:cs typeface="Times New Roman" panose="02020603050405020304" pitchFamily="18" charset="0"/>
                      </a:endParaRPr>
                    </a:p>
                  </a:txBody>
                  <a:tcPr/>
                </a:tc>
                <a:tc hMerge="1">
                  <a:tcPr/>
                </a:tc>
              </a:tr>
              <a:tr h="2295939">
                <a:tc>
                  <a:txBody>
                    <a:bodyPr/>
                    <a:lstStyle/>
                    <a:p>
                      <a:pPr algn="ctr"/>
                      <a:r>
                        <a:rPr lang="en-US" sz="2300" b="1">
                          <a:solidFill>
                            <a:schemeClr val="tx2">
                              <a:lumMod val="60000"/>
                              <a:lumOff val="40000"/>
                            </a:schemeClr>
                          </a:solidFill>
                          <a:effectLst/>
                          <a:latin typeface="Times New Roman" panose="02020603050405020304" pitchFamily="18" charset="0"/>
                          <a:cs typeface="Times New Roman" panose="02020603050405020304" pitchFamily="18" charset="0"/>
                        </a:rPr>
                        <a:t>Responsibilities:</a:t>
                      </a:r>
                      <a:endParaRPr lang="en-US" sz="2300" b="1">
                        <a:solidFill>
                          <a:schemeClr val="tx2">
                            <a:lumMod val="60000"/>
                            <a:lumOff val="40000"/>
                          </a:schemeClr>
                        </a:solidFill>
                        <a:effectLst/>
                        <a:latin typeface="Times New Roman" panose="02020603050405020304" pitchFamily="18" charset="0"/>
                        <a:cs typeface="Times New Roman" panose="02020603050405020304" pitchFamily="18" charset="0"/>
                      </a:endParaRPr>
                    </a:p>
                  </a:txBody>
                  <a:tcPr anchor="ctr"/>
                </a:tc>
                <a:tc>
                  <a:txBody>
                    <a:bodyPr/>
                    <a:lstStyle/>
                    <a:p>
                      <a:pPr algn="just"/>
                      <a:r>
                        <a:rPr lang="en-US" sz="2000">
                          <a:latin typeface="Times New Roman" panose="02020603050405020304" pitchFamily="18" charset="0"/>
                          <a:cs typeface="Times New Roman" panose="02020603050405020304" pitchFamily="18" charset="0"/>
                        </a:rPr>
                        <a:t>- Store and provide access to product details such as barcode / QR code, product name, import price, retail price, category, and creation date.</a:t>
                      </a: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Manage the deletion of products based on their order status.</a:t>
                      </a:r>
                      <a:endParaRPr lang="en-US" sz="2000">
                        <a:latin typeface="Times New Roman" panose="02020603050405020304" pitchFamily="18" charset="0"/>
                        <a:cs typeface="Times New Roman" panose="02020603050405020304" pitchFamily="18" charset="0"/>
                      </a:endParaRPr>
                    </a:p>
                  </a:txBody>
                  <a:tcPr/>
                </a:tc>
              </a:tr>
              <a:tr h="528430">
                <a:tc>
                  <a:txBody>
                    <a:bodyPr/>
                    <a:lstStyle/>
                    <a:p>
                      <a:pPr algn="ctr"/>
                      <a:r>
                        <a:rPr lang="en-US" sz="2300" b="1">
                          <a:solidFill>
                            <a:schemeClr val="tx2">
                              <a:lumMod val="60000"/>
                              <a:lumOff val="40000"/>
                            </a:schemeClr>
                          </a:solidFill>
                          <a:effectLst/>
                          <a:latin typeface="Times New Roman" panose="02020603050405020304" pitchFamily="18" charset="0"/>
                          <a:cs typeface="Times New Roman" panose="02020603050405020304" pitchFamily="18" charset="0"/>
                        </a:rPr>
                        <a:t>Collaborators:</a:t>
                      </a:r>
                      <a:endParaRPr lang="en-US" sz="2300" b="1">
                        <a:solidFill>
                          <a:schemeClr val="tx2">
                            <a:lumMod val="60000"/>
                            <a:lumOff val="40000"/>
                          </a:schemeClr>
                        </a:solidFill>
                        <a:effectLst/>
                        <a:latin typeface="Times New Roman" panose="02020603050405020304" pitchFamily="18" charset="0"/>
                        <a:cs typeface="Times New Roman" panose="02020603050405020304" pitchFamily="18" charset="0"/>
                      </a:endParaRPr>
                    </a:p>
                  </a:txBody>
                  <a:tcPr anchor="ctr"/>
                </a:tc>
                <a:tc>
                  <a:txBody>
                    <a:bodyPr/>
                    <a:lstStyle/>
                    <a:p>
                      <a:pPr algn="just"/>
                      <a:r>
                        <a:rPr lang="en-US"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Administrator</a:t>
                      </a:r>
                      <a:endParaRPr lang="en-US" sz="200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12" name="Table 11"/>
          <p:cNvGraphicFramePr>
            <a:graphicFrameLocks noGrp="1"/>
          </p:cNvGraphicFramePr>
          <p:nvPr/>
        </p:nvGraphicFramePr>
        <p:xfrm>
          <a:off x="9601200" y="3253740"/>
          <a:ext cx="7924800" cy="2727961"/>
        </p:xfrm>
        <a:graphic>
          <a:graphicData uri="http://schemas.openxmlformats.org/drawingml/2006/table">
            <a:tbl>
              <a:tblPr firstRow="1" bandRow="1">
                <a:tableStyleId>{5940675A-B579-460E-94D1-54222C63F5DA}</a:tableStyleId>
              </a:tblPr>
              <a:tblGrid>
                <a:gridCol w="2530208"/>
                <a:gridCol w="5394592"/>
              </a:tblGrid>
              <a:tr h="637991">
                <a:tc gridSpan="2">
                  <a:txBody>
                    <a:bodyPr/>
                    <a:lstStyle/>
                    <a:p>
                      <a:pPr algn="ctr"/>
                      <a:r>
                        <a:rPr lang="en-US" sz="2300" b="1">
                          <a:solidFill>
                            <a:schemeClr val="tx2">
                              <a:lumMod val="60000"/>
                              <a:lumOff val="40000"/>
                            </a:schemeClr>
                          </a:solidFill>
                          <a:latin typeface="Times New Roman" panose="02020603050405020304" pitchFamily="18" charset="0"/>
                          <a:cs typeface="Times New Roman" panose="02020603050405020304" pitchFamily="18" charset="0"/>
                        </a:rPr>
                        <a:t>Administrator</a:t>
                      </a:r>
                      <a:endParaRPr lang="en-US" sz="2300" b="1">
                        <a:solidFill>
                          <a:schemeClr val="tx2">
                            <a:lumMod val="60000"/>
                            <a:lumOff val="40000"/>
                          </a:schemeClr>
                        </a:solidFill>
                        <a:latin typeface="Times New Roman" panose="02020603050405020304" pitchFamily="18" charset="0"/>
                        <a:cs typeface="Times New Roman" panose="02020603050405020304" pitchFamily="18" charset="0"/>
                      </a:endParaRPr>
                    </a:p>
                  </a:txBody>
                  <a:tcPr/>
                </a:tc>
                <a:tc hMerge="1">
                  <a:tcPr/>
                </a:tc>
              </a:tr>
              <a:tr h="1451979">
                <a:tc>
                  <a:txBody>
                    <a:bodyPr/>
                    <a:lstStyle/>
                    <a:p>
                      <a:pPr algn="ctr"/>
                      <a:r>
                        <a:rPr lang="en-US" sz="2300" b="1">
                          <a:solidFill>
                            <a:schemeClr val="tx2">
                              <a:lumMod val="60000"/>
                              <a:lumOff val="40000"/>
                            </a:schemeClr>
                          </a:solidFill>
                          <a:latin typeface="Times New Roman" panose="02020603050405020304" pitchFamily="18" charset="0"/>
                          <a:cs typeface="Times New Roman" panose="02020603050405020304" pitchFamily="18" charset="0"/>
                        </a:rPr>
                        <a:t>Responsibilities:</a:t>
                      </a:r>
                      <a:endParaRPr lang="en-US" sz="2300" b="1">
                        <a:solidFill>
                          <a:schemeClr val="tx2">
                            <a:lumMod val="60000"/>
                            <a:lumOff val="40000"/>
                          </a:schemeClr>
                        </a:solidFill>
                        <a:latin typeface="Times New Roman" panose="02020603050405020304" pitchFamily="18" charset="0"/>
                        <a:cs typeface="Times New Roman" panose="02020603050405020304" pitchFamily="18" charset="0"/>
                      </a:endParaRPr>
                    </a:p>
                  </a:txBody>
                  <a:tcPr anchor="ctr"/>
                </a:tc>
                <a:tc>
                  <a:txBody>
                    <a:bodyPr/>
                    <a:lstStyle/>
                    <a:p>
                      <a:r>
                        <a:rPr lang="en-US" sz="2000">
                          <a:latin typeface="Times New Roman" panose="02020603050405020304" pitchFamily="18" charset="0"/>
                          <a:cs typeface="Times New Roman" panose="02020603050405020304" pitchFamily="18" charset="0"/>
                        </a:rPr>
                        <a:t>- Perform all operations related to product management, including addition and viewing of product listings</a:t>
                      </a:r>
                      <a:endParaRPr lang="en-US" sz="2000">
                        <a:latin typeface="Times New Roman" panose="02020603050405020304" pitchFamily="18" charset="0"/>
                        <a:cs typeface="Times New Roman" panose="02020603050405020304" pitchFamily="18" charset="0"/>
                      </a:endParaRPr>
                    </a:p>
                  </a:txBody>
                  <a:tcPr/>
                </a:tc>
              </a:tr>
              <a:tr h="637991">
                <a:tc>
                  <a:txBody>
                    <a:bodyPr/>
                    <a:lstStyle/>
                    <a:p>
                      <a:pPr algn="ctr"/>
                      <a:r>
                        <a:rPr lang="en-US" sz="2300" b="1">
                          <a:solidFill>
                            <a:schemeClr val="tx2">
                              <a:lumMod val="60000"/>
                              <a:lumOff val="40000"/>
                            </a:schemeClr>
                          </a:solidFill>
                          <a:latin typeface="Times New Roman" panose="02020603050405020304" pitchFamily="18" charset="0"/>
                          <a:cs typeface="Times New Roman" panose="02020603050405020304" pitchFamily="18" charset="0"/>
                        </a:rPr>
                        <a:t>Collaborators:</a:t>
                      </a:r>
                      <a:endParaRPr lang="en-US" sz="2300" b="1">
                        <a:solidFill>
                          <a:schemeClr val="tx2">
                            <a:lumMod val="60000"/>
                            <a:lumOff val="40000"/>
                          </a:schemeClr>
                        </a:solidFill>
                        <a:latin typeface="Times New Roman" panose="02020603050405020304" pitchFamily="18" charset="0"/>
                        <a:cs typeface="Times New Roman" panose="02020603050405020304" pitchFamily="18" charset="0"/>
                      </a:endParaRPr>
                    </a:p>
                  </a:txBody>
                  <a:tcPr anchor="ctr"/>
                </a:tc>
                <a:tc>
                  <a:txBody>
                    <a:bodyPr/>
                    <a:lstStyle/>
                    <a:p>
                      <a:r>
                        <a:rPr lang="en-US" sz="2000">
                          <a:latin typeface="Times New Roman" panose="02020603050405020304" pitchFamily="18" charset="0"/>
                          <a:cs typeface="Times New Roman" panose="02020603050405020304" pitchFamily="18" charset="0"/>
                        </a:rPr>
                        <a:t>- Product</a:t>
                      </a:r>
                      <a:endParaRPr lang="en-US" sz="20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0">
              <a:schemeClr val="accent6">
                <a:lumMod val="40000"/>
                <a:lumOff val="60000"/>
              </a:schemeClr>
            </a:gs>
            <a:gs pos="78000">
              <a:schemeClr val="accent6">
                <a:lumMod val="13000"/>
                <a:lumOff val="87000"/>
              </a:schemeClr>
            </a:gs>
            <a:gs pos="37755">
              <a:srgbClr val="F8EDE4"/>
            </a:gs>
            <a:gs pos="100000">
              <a:schemeClr val="accent6">
                <a:lumMod val="60000"/>
                <a:lumOff val="40000"/>
              </a:schemeClr>
            </a:gs>
          </a:gsLst>
          <a:lin ang="2700000" scaled="1"/>
        </a:gradFill>
        <a:effectLst/>
      </p:bgPr>
    </p:bg>
    <p:spTree>
      <p:nvGrpSpPr>
        <p:cNvPr id="1" name=""/>
        <p:cNvGrpSpPr/>
        <p:nvPr/>
      </p:nvGrpSpPr>
      <p:grpSpPr>
        <a:xfrm>
          <a:off x="0" y="0"/>
          <a:ext cx="0" cy="0"/>
          <a:chOff x="0" y="0"/>
          <a:chExt cx="0" cy="0"/>
        </a:xfrm>
      </p:grpSpPr>
      <p:grpSp>
        <p:nvGrpSpPr>
          <p:cNvPr id="7" name="Group 7"/>
          <p:cNvGrpSpPr/>
          <p:nvPr/>
        </p:nvGrpSpPr>
        <p:grpSpPr>
          <a:xfrm>
            <a:off x="2286000" y="4287104"/>
            <a:ext cx="13944601" cy="1712792"/>
            <a:chOff x="0" y="0"/>
            <a:chExt cx="4463817" cy="533781"/>
          </a:xfrm>
        </p:grpSpPr>
        <p:sp>
          <p:nvSpPr>
            <p:cNvPr id="8" name="Freeform 8"/>
            <p:cNvSpPr/>
            <p:nvPr/>
          </p:nvSpPr>
          <p:spPr>
            <a:xfrm>
              <a:off x="0" y="0"/>
              <a:ext cx="4463817" cy="533781"/>
            </a:xfrm>
            <a:custGeom>
              <a:avLst/>
              <a:gdLst/>
              <a:ahLst/>
              <a:cxnLst/>
              <a:rect l="l" t="t" r="r" b="b"/>
              <a:pathLst>
                <a:path w="4463817" h="533781">
                  <a:moveTo>
                    <a:pt x="4384399" y="0"/>
                  </a:moveTo>
                  <a:lnTo>
                    <a:pt x="79418" y="0"/>
                  </a:lnTo>
                  <a:cubicBezTo>
                    <a:pt x="79418" y="43699"/>
                    <a:pt x="44079" y="79418"/>
                    <a:pt x="0" y="79418"/>
                  </a:cubicBezTo>
                  <a:lnTo>
                    <a:pt x="0" y="454363"/>
                  </a:lnTo>
                  <a:cubicBezTo>
                    <a:pt x="43699" y="454363"/>
                    <a:pt x="79418" y="489702"/>
                    <a:pt x="79418" y="533781"/>
                  </a:cubicBezTo>
                  <a:lnTo>
                    <a:pt x="4384399" y="533781"/>
                  </a:lnTo>
                  <a:cubicBezTo>
                    <a:pt x="4384399" y="490082"/>
                    <a:pt x="4419738" y="454363"/>
                    <a:pt x="4463817" y="454363"/>
                  </a:cubicBezTo>
                  <a:lnTo>
                    <a:pt x="4463817" y="79418"/>
                  </a:lnTo>
                  <a:cubicBezTo>
                    <a:pt x="4420118" y="79418"/>
                    <a:pt x="4384399" y="44079"/>
                    <a:pt x="4384399" y="0"/>
                  </a:cubicBezTo>
                  <a:close/>
                </a:path>
              </a:pathLst>
            </a:custGeom>
            <a:solidFill>
              <a:srgbClr val="FFFFFF"/>
            </a:solidFill>
            <a:ln w="38100" cap="sq">
              <a:solidFill>
                <a:srgbClr val="000000"/>
              </a:solidFill>
              <a:prstDash val="solid"/>
              <a:miter/>
            </a:ln>
          </p:spPr>
          <p:txBody>
            <a:bodyPr/>
            <a:lstStyle/>
            <a:p>
              <a:endParaRPr lang="en-US"/>
            </a:p>
          </p:txBody>
        </p:sp>
        <p:sp>
          <p:nvSpPr>
            <p:cNvPr id="9" name="TextBox 9"/>
            <p:cNvSpPr txBox="1"/>
            <p:nvPr/>
          </p:nvSpPr>
          <p:spPr>
            <a:xfrm>
              <a:off x="38100" y="-9525"/>
              <a:ext cx="4387617" cy="505206"/>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2743200" y="4643363"/>
            <a:ext cx="14701532" cy="923330"/>
          </a:xfrm>
          <a:prstGeom prst="rect">
            <a:avLst/>
          </a:prstGeom>
        </p:spPr>
        <p:txBody>
          <a:bodyPr lIns="0" tIns="0" rIns="0" bIns="0" rtlCol="0" anchor="t">
            <a:spAutoFit/>
          </a:bodyPr>
          <a:lstStyle/>
          <a:p>
            <a:pPr algn="l"/>
            <a:r>
              <a:rPr lang="vi-VN" sz="6000" b="1">
                <a:solidFill>
                  <a:srgbClr val="373A3C"/>
                </a:solidFill>
                <a:latin typeface="Times New Roman" panose="02020603050405020304" pitchFamily="18" charset="0"/>
                <a:cs typeface="Times New Roman" panose="02020603050405020304" pitchFamily="18" charset="0"/>
              </a:rPr>
              <a:t>2.3 OOD with </a:t>
            </a:r>
            <a:r>
              <a:rPr lang="en-US" sz="6000" b="1">
                <a:solidFill>
                  <a:srgbClr val="373A3C"/>
                </a:solidFill>
                <a:latin typeface="Times New Roman" panose="02020603050405020304" pitchFamily="18" charset="0"/>
                <a:cs typeface="Times New Roman" panose="02020603050405020304" pitchFamily="18" charset="0"/>
              </a:rPr>
              <a:t>C</a:t>
            </a:r>
            <a:r>
              <a:rPr lang="en-US" sz="6000" b="1" i="0">
                <a:solidFill>
                  <a:srgbClr val="373A3C"/>
                </a:solidFill>
                <a:effectLst/>
                <a:latin typeface="Times New Roman" panose="02020603050405020304" pitchFamily="18" charset="0"/>
                <a:cs typeface="Times New Roman" panose="02020603050405020304" pitchFamily="18" charset="0"/>
              </a:rPr>
              <a:t>ommunication </a:t>
            </a:r>
            <a:r>
              <a:rPr lang="en-US" sz="6000" b="1" i="0" dirty="0">
                <a:solidFill>
                  <a:srgbClr val="373A3C"/>
                </a:solidFill>
                <a:effectLst/>
                <a:latin typeface="Times New Roman" panose="02020603050405020304" pitchFamily="18" charset="0"/>
                <a:cs typeface="Times New Roman" panose="02020603050405020304" pitchFamily="18" charset="0"/>
              </a:rPr>
              <a:t>Diagram</a:t>
            </a:r>
            <a:endParaRPr lang="en-US" sz="6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Freeform 12"/>
          <p:cNvSpPr/>
          <p:nvPr/>
        </p:nvSpPr>
        <p:spPr>
          <a:xfrm>
            <a:off x="1066800" y="70485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stretch>
              <a:fillRect/>
            </a:stretch>
          </a:blipFill>
        </p:spPr>
        <p:txBody>
          <a:bodyPr/>
          <a:lstStyle/>
          <a:p>
            <a:endParaRPr lang="en-US"/>
          </a:p>
        </p:txBody>
      </p:sp>
      <p:sp>
        <p:nvSpPr>
          <p:cNvPr id="3" name="Freeform 12"/>
          <p:cNvSpPr/>
          <p:nvPr/>
        </p:nvSpPr>
        <p:spPr>
          <a:xfrm>
            <a:off x="15582294" y="16383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stretch>
              <a:fillRect/>
            </a:stretch>
          </a:blipFill>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up of a diagram&#10;&#10;Description automatically generated"/>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47800" y="1714500"/>
            <a:ext cx="15647497" cy="7239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0">
              <a:schemeClr val="accent6">
                <a:lumMod val="40000"/>
                <a:lumOff val="60000"/>
              </a:schemeClr>
            </a:gs>
            <a:gs pos="78000">
              <a:schemeClr val="accent6">
                <a:lumMod val="13000"/>
                <a:lumOff val="87000"/>
              </a:schemeClr>
            </a:gs>
            <a:gs pos="37755">
              <a:srgbClr val="F8EDE4"/>
            </a:gs>
            <a:gs pos="100000">
              <a:schemeClr val="accent6">
                <a:lumMod val="60000"/>
                <a:lumOff val="40000"/>
              </a:schemeClr>
            </a:gs>
          </a:gsLst>
          <a:lin ang="2700000" scaled="1"/>
        </a:gradFill>
        <a:effectLst/>
      </p:bgPr>
    </p:bg>
    <p:spTree>
      <p:nvGrpSpPr>
        <p:cNvPr id="1" name=""/>
        <p:cNvGrpSpPr/>
        <p:nvPr/>
      </p:nvGrpSpPr>
      <p:grpSpPr>
        <a:xfrm>
          <a:off x="0" y="0"/>
          <a:ext cx="0" cy="0"/>
          <a:chOff x="0" y="0"/>
          <a:chExt cx="0" cy="0"/>
        </a:xfrm>
      </p:grpSpPr>
      <p:grpSp>
        <p:nvGrpSpPr>
          <p:cNvPr id="7" name="Group 7"/>
          <p:cNvGrpSpPr/>
          <p:nvPr/>
        </p:nvGrpSpPr>
        <p:grpSpPr>
          <a:xfrm>
            <a:off x="2667000" y="4287104"/>
            <a:ext cx="13944601" cy="1712792"/>
            <a:chOff x="0" y="0"/>
            <a:chExt cx="4463817" cy="533781"/>
          </a:xfrm>
        </p:grpSpPr>
        <p:sp>
          <p:nvSpPr>
            <p:cNvPr id="8" name="Freeform 8"/>
            <p:cNvSpPr/>
            <p:nvPr/>
          </p:nvSpPr>
          <p:spPr>
            <a:xfrm>
              <a:off x="0" y="0"/>
              <a:ext cx="4463817" cy="533781"/>
            </a:xfrm>
            <a:custGeom>
              <a:avLst/>
              <a:gdLst/>
              <a:ahLst/>
              <a:cxnLst/>
              <a:rect l="l" t="t" r="r" b="b"/>
              <a:pathLst>
                <a:path w="4463817" h="533781">
                  <a:moveTo>
                    <a:pt x="4384399" y="0"/>
                  </a:moveTo>
                  <a:lnTo>
                    <a:pt x="79418" y="0"/>
                  </a:lnTo>
                  <a:cubicBezTo>
                    <a:pt x="79418" y="43699"/>
                    <a:pt x="44079" y="79418"/>
                    <a:pt x="0" y="79418"/>
                  </a:cubicBezTo>
                  <a:lnTo>
                    <a:pt x="0" y="454363"/>
                  </a:lnTo>
                  <a:cubicBezTo>
                    <a:pt x="43699" y="454363"/>
                    <a:pt x="79418" y="489702"/>
                    <a:pt x="79418" y="533781"/>
                  </a:cubicBezTo>
                  <a:lnTo>
                    <a:pt x="4384399" y="533781"/>
                  </a:lnTo>
                  <a:cubicBezTo>
                    <a:pt x="4384399" y="490082"/>
                    <a:pt x="4419738" y="454363"/>
                    <a:pt x="4463817" y="454363"/>
                  </a:cubicBezTo>
                  <a:lnTo>
                    <a:pt x="4463817" y="79418"/>
                  </a:lnTo>
                  <a:cubicBezTo>
                    <a:pt x="4420118" y="79418"/>
                    <a:pt x="4384399" y="44079"/>
                    <a:pt x="4384399" y="0"/>
                  </a:cubicBezTo>
                  <a:close/>
                </a:path>
              </a:pathLst>
            </a:custGeom>
            <a:solidFill>
              <a:srgbClr val="FFFFFF"/>
            </a:solidFill>
            <a:ln w="38100" cap="sq">
              <a:solidFill>
                <a:srgbClr val="000000"/>
              </a:solidFill>
              <a:prstDash val="solid"/>
              <a:miter/>
            </a:ln>
          </p:spPr>
          <p:txBody>
            <a:bodyPr/>
            <a:lstStyle/>
            <a:p>
              <a:endParaRPr lang="en-US"/>
            </a:p>
          </p:txBody>
        </p:sp>
        <p:sp>
          <p:nvSpPr>
            <p:cNvPr id="9" name="TextBox 9"/>
            <p:cNvSpPr txBox="1"/>
            <p:nvPr/>
          </p:nvSpPr>
          <p:spPr>
            <a:xfrm>
              <a:off x="38100" y="-9525"/>
              <a:ext cx="4387617" cy="505206"/>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4648200" y="4466925"/>
            <a:ext cx="14701532" cy="1200329"/>
          </a:xfrm>
          <a:prstGeom prst="rect">
            <a:avLst/>
          </a:prstGeom>
        </p:spPr>
        <p:txBody>
          <a:bodyPr lIns="0" tIns="0" rIns="0" bIns="0" rtlCol="0" anchor="t">
            <a:spAutoFit/>
          </a:bodyPr>
          <a:lstStyle/>
          <a:p>
            <a:pPr algn="l"/>
            <a:r>
              <a:rPr lang="vi-VN" sz="7800" b="1">
                <a:solidFill>
                  <a:srgbClr val="373A3C"/>
                </a:solidFill>
                <a:latin typeface="Times New Roman" panose="02020603050405020304" pitchFamily="18" charset="0"/>
                <a:cs typeface="Times New Roman" panose="02020603050405020304" pitchFamily="18" charset="0"/>
              </a:rPr>
              <a:t>2.4 </a:t>
            </a:r>
            <a:r>
              <a:rPr lang="en-US" sz="7800" b="1">
                <a:solidFill>
                  <a:srgbClr val="373A3C"/>
                </a:solidFill>
                <a:latin typeface="Times New Roman" panose="02020603050405020304" pitchFamily="18" charset="0"/>
                <a:cs typeface="Times New Roman" panose="02020603050405020304" pitchFamily="18" charset="0"/>
              </a:rPr>
              <a:t>S</a:t>
            </a:r>
            <a:r>
              <a:rPr lang="en-US" sz="7800" b="1" i="0">
                <a:solidFill>
                  <a:srgbClr val="373A3C"/>
                </a:solidFill>
                <a:effectLst/>
                <a:latin typeface="Times New Roman" panose="02020603050405020304" pitchFamily="18" charset="0"/>
                <a:cs typeface="Times New Roman" panose="02020603050405020304" pitchFamily="18" charset="0"/>
              </a:rPr>
              <a:t>equence </a:t>
            </a:r>
            <a:r>
              <a:rPr lang="en-US" sz="7800" b="1" i="0" dirty="0">
                <a:solidFill>
                  <a:srgbClr val="373A3C"/>
                </a:solidFill>
                <a:effectLst/>
                <a:latin typeface="Times New Roman" panose="02020603050405020304" pitchFamily="18" charset="0"/>
                <a:cs typeface="Times New Roman" panose="02020603050405020304" pitchFamily="18" charset="0"/>
              </a:rPr>
              <a:t>Diagram</a:t>
            </a:r>
            <a:endParaRPr lang="en-US" sz="7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Freeform 12"/>
          <p:cNvSpPr/>
          <p:nvPr/>
        </p:nvSpPr>
        <p:spPr>
          <a:xfrm>
            <a:off x="1066800" y="70485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stretch>
              <a:fillRect/>
            </a:stretch>
          </a:blipFill>
        </p:spPr>
        <p:txBody>
          <a:bodyPr/>
          <a:lstStyle/>
          <a:p>
            <a:endParaRPr lang="en-US"/>
          </a:p>
        </p:txBody>
      </p:sp>
      <p:sp>
        <p:nvSpPr>
          <p:cNvPr id="3" name="Freeform 12"/>
          <p:cNvSpPr/>
          <p:nvPr/>
        </p:nvSpPr>
        <p:spPr>
          <a:xfrm>
            <a:off x="15582294" y="16383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stretch>
              <a:fillRect/>
            </a:stretch>
          </a:blipFill>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714500"/>
            <a:ext cx="13625286" cy="77332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3400" y="571500"/>
            <a:ext cx="9144000" cy="553998"/>
          </a:xfrm>
          <a:prstGeom prst="rect">
            <a:avLst/>
          </a:prstGeom>
          <a:noFill/>
        </p:spPr>
        <p:txBody>
          <a:bodyPr wrap="square">
            <a:spAutoFit/>
          </a:bodyPr>
          <a:lstStyle/>
          <a:p>
            <a:pPr algn="l"/>
            <a:r>
              <a:rPr lang="vi-VN" sz="30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Adding new product</a:t>
            </a:r>
            <a:endParaRPr lang="en-US" sz="3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571500"/>
            <a:ext cx="9144000" cy="553998"/>
          </a:xfrm>
          <a:prstGeom prst="rect">
            <a:avLst/>
          </a:prstGeom>
          <a:noFill/>
        </p:spPr>
        <p:txBody>
          <a:bodyPr wrap="square">
            <a:spAutoFit/>
          </a:bodyPr>
          <a:lstStyle/>
          <a:p>
            <a:pPr algn="l"/>
            <a:r>
              <a:rPr lang="vi-VN" sz="30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Viewing product list</a:t>
            </a:r>
            <a:endParaRPr lang="en-US" sz="3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19600" y="2352318"/>
            <a:ext cx="12583430" cy="708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0">
              <a:schemeClr val="accent6">
                <a:lumMod val="40000"/>
                <a:lumOff val="60000"/>
              </a:schemeClr>
            </a:gs>
            <a:gs pos="78000">
              <a:schemeClr val="accent6">
                <a:lumMod val="13000"/>
                <a:lumOff val="87000"/>
              </a:schemeClr>
            </a:gs>
            <a:gs pos="37755">
              <a:srgbClr val="F8EDE4"/>
            </a:gs>
            <a:gs pos="100000">
              <a:schemeClr val="accent6">
                <a:lumMod val="60000"/>
                <a:lumOff val="40000"/>
              </a:schemeClr>
            </a:gs>
          </a:gsLst>
          <a:lin ang="13500000" scaled="1"/>
        </a:gradFill>
        <a:effectLst/>
      </p:bgPr>
    </p:bg>
    <p:spTree>
      <p:nvGrpSpPr>
        <p:cNvPr id="1" name=""/>
        <p:cNvGrpSpPr/>
        <p:nvPr/>
      </p:nvGrpSpPr>
      <p:grpSpPr>
        <a:xfrm>
          <a:off x="0" y="0"/>
          <a:ext cx="0" cy="0"/>
          <a:chOff x="0" y="0"/>
          <a:chExt cx="0" cy="0"/>
        </a:xfrm>
      </p:grpSpPr>
      <p:grpSp>
        <p:nvGrpSpPr>
          <p:cNvPr id="4" name="Group 4"/>
          <p:cNvGrpSpPr/>
          <p:nvPr/>
        </p:nvGrpSpPr>
        <p:grpSpPr>
          <a:xfrm>
            <a:off x="990600" y="3335584"/>
            <a:ext cx="16838925" cy="4357069"/>
            <a:chOff x="0" y="0"/>
            <a:chExt cx="4564203" cy="2061033"/>
          </a:xfrm>
        </p:grpSpPr>
        <p:sp>
          <p:nvSpPr>
            <p:cNvPr id="5" name="Freeform 5"/>
            <p:cNvSpPr/>
            <p:nvPr/>
          </p:nvSpPr>
          <p:spPr>
            <a:xfrm>
              <a:off x="0" y="0"/>
              <a:ext cx="4564203" cy="2061033"/>
            </a:xfrm>
            <a:custGeom>
              <a:avLst/>
              <a:gdLst/>
              <a:ahLst/>
              <a:cxnLst/>
              <a:rect l="l" t="t" r="r" b="b"/>
              <a:pathLst>
                <a:path w="4564203" h="2061033">
                  <a:moveTo>
                    <a:pt x="0" y="0"/>
                  </a:moveTo>
                  <a:lnTo>
                    <a:pt x="4564203" y="0"/>
                  </a:lnTo>
                  <a:lnTo>
                    <a:pt x="4564203" y="2061033"/>
                  </a:lnTo>
                  <a:lnTo>
                    <a:pt x="0" y="2061033"/>
                  </a:lnTo>
                  <a:close/>
                </a:path>
              </a:pathLst>
            </a:custGeom>
            <a:solidFill>
              <a:srgbClr val="FFFFFF"/>
            </a:solidFill>
            <a:ln w="38100" cap="sq">
              <a:solidFill>
                <a:srgbClr val="000000"/>
              </a:solidFill>
              <a:prstDash val="solid"/>
              <a:miter/>
            </a:ln>
          </p:spPr>
          <p:txBody>
            <a:bodyPr/>
            <a:lstStyle/>
            <a:p>
              <a:endParaRPr lang="en-US"/>
            </a:p>
          </p:txBody>
        </p:sp>
        <p:sp>
          <p:nvSpPr>
            <p:cNvPr id="6" name="TextBox 6"/>
            <p:cNvSpPr txBox="1"/>
            <p:nvPr/>
          </p:nvSpPr>
          <p:spPr>
            <a:xfrm>
              <a:off x="0" y="-47625"/>
              <a:ext cx="4564203" cy="2108658"/>
            </a:xfrm>
            <a:prstGeom prst="rect">
              <a:avLst/>
            </a:prstGeom>
          </p:spPr>
          <p:txBody>
            <a:bodyPr lIns="50800" tIns="50800" rIns="50800" bIns="50800" rtlCol="0" anchor="ctr"/>
            <a:lstStyle/>
            <a:p>
              <a:pPr algn="ctr">
                <a:lnSpc>
                  <a:spcPts val="2660"/>
                </a:lnSpc>
                <a:spcBef>
                  <a:spcPct val="0"/>
                </a:spcBef>
              </a:pPr>
            </a:p>
          </p:txBody>
        </p:sp>
      </p:grpSp>
      <p:sp>
        <p:nvSpPr>
          <p:cNvPr id="10" name="TextBox 10"/>
          <p:cNvSpPr txBox="1"/>
          <p:nvPr/>
        </p:nvSpPr>
        <p:spPr>
          <a:xfrm>
            <a:off x="1494515" y="4000500"/>
            <a:ext cx="15298970" cy="3027239"/>
          </a:xfrm>
          <a:prstGeom prst="rect">
            <a:avLst/>
          </a:prstGeom>
        </p:spPr>
        <p:txBody>
          <a:bodyPr wrap="square" lIns="0" tIns="0" rIns="0" bIns="0" rtlCol="0" anchor="t">
            <a:spAutoFit/>
          </a:bodyPr>
          <a:lstStyle/>
          <a:p>
            <a:pPr algn="just">
              <a:lnSpc>
                <a:spcPts val="4200"/>
              </a:lnSpc>
            </a:pPr>
            <a:r>
              <a:rPr lang="en-US" sz="3000" b="1">
                <a:latin typeface="Times New Roman" panose="02020603050405020304"/>
              </a:rPr>
              <a:t>Product </a:t>
            </a:r>
            <a:r>
              <a:rPr lang="en-US" sz="3000" b="1" dirty="0">
                <a:latin typeface="Times New Roman" panose="02020603050405020304"/>
              </a:rPr>
              <a:t>Management:</a:t>
            </a:r>
            <a:endParaRPr lang="en-US" sz="3000" b="1" dirty="0">
              <a:latin typeface="Times New Roman" panose="02020603050405020304"/>
            </a:endParaRPr>
          </a:p>
          <a:p>
            <a:pPr marL="302260" lvl="1" algn="just">
              <a:lnSpc>
                <a:spcPts val="3920"/>
              </a:lnSpc>
            </a:pPr>
            <a:endParaRPr lang="vi-VN" sz="2800">
              <a:solidFill>
                <a:srgbClr val="1D1D1B"/>
              </a:solidFill>
              <a:latin typeface="Times New Roman" panose="02020603050405020304"/>
            </a:endParaRPr>
          </a:p>
          <a:p>
            <a:pPr marL="302260" lvl="1" algn="just">
              <a:lnSpc>
                <a:spcPts val="3920"/>
              </a:lnSpc>
            </a:pPr>
            <a:r>
              <a:rPr lang="en-US" sz="2800">
                <a:solidFill>
                  <a:srgbClr val="1D1D1B"/>
                </a:solidFill>
                <a:latin typeface="Times New Roman" panose="02020603050405020304"/>
              </a:rPr>
              <a:t>The </a:t>
            </a:r>
            <a:r>
              <a:rPr lang="en-US" sz="2800" dirty="0">
                <a:solidFill>
                  <a:srgbClr val="1D1D1B"/>
                </a:solidFill>
                <a:latin typeface="Times New Roman" panose="02020603050405020304"/>
              </a:rPr>
              <a:t>Product Catalog Management feature allows administrators to perform basic operations on products including viewing product listings, adding a </a:t>
            </a:r>
            <a:r>
              <a:rPr lang="en-US" sz="2800">
                <a:solidFill>
                  <a:srgbClr val="1D1D1B"/>
                </a:solidFill>
                <a:latin typeface="Times New Roman" panose="02020603050405020304"/>
              </a:rPr>
              <a:t>new product. </a:t>
            </a:r>
            <a:r>
              <a:rPr lang="en-US" sz="2800" dirty="0">
                <a:solidFill>
                  <a:srgbClr val="1D1D1B"/>
                </a:solidFill>
                <a:latin typeface="Times New Roman" panose="02020603050405020304"/>
              </a:rPr>
              <a:t>A product should have a minimum of information such as: barcode / QR Code, product name, import price, retail price, category, creation date</a:t>
            </a:r>
            <a:r>
              <a:rPr lang="en-US" sz="2800">
                <a:solidFill>
                  <a:srgbClr val="1D1D1B"/>
                </a:solidFill>
                <a:latin typeface="Times New Roman" panose="02020603050405020304"/>
              </a:rPr>
              <a:t>. </a:t>
            </a:r>
            <a:endParaRPr lang="en-US" sz="2800" dirty="0">
              <a:solidFill>
                <a:srgbClr val="1D1D1B"/>
              </a:solidFill>
              <a:latin typeface="Times New Roman" panose="02020603050405020304"/>
            </a:endParaRPr>
          </a:p>
          <a:p>
            <a:pPr algn="ctr">
              <a:lnSpc>
                <a:spcPts val="4200"/>
              </a:lnSpc>
            </a:pPr>
            <a:endParaRPr lang="en-US" sz="2800" dirty="0">
              <a:solidFill>
                <a:srgbClr val="1D1D1B"/>
              </a:solidFill>
              <a:latin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0">
              <a:schemeClr val="accent6">
                <a:lumMod val="40000"/>
                <a:lumOff val="60000"/>
              </a:schemeClr>
            </a:gs>
            <a:gs pos="78000">
              <a:schemeClr val="accent6">
                <a:lumMod val="13000"/>
                <a:lumOff val="87000"/>
              </a:schemeClr>
            </a:gs>
            <a:gs pos="37755">
              <a:srgbClr val="F8EDE4"/>
            </a:gs>
            <a:gs pos="100000">
              <a:schemeClr val="accent6">
                <a:lumMod val="60000"/>
                <a:lumOff val="40000"/>
              </a:schemeClr>
            </a:gs>
          </a:gsLst>
          <a:lin ang="2700000" scaled="1"/>
        </a:gradFill>
        <a:effectLst/>
      </p:bgPr>
    </p:bg>
    <p:spTree>
      <p:nvGrpSpPr>
        <p:cNvPr id="1" name=""/>
        <p:cNvGrpSpPr/>
        <p:nvPr/>
      </p:nvGrpSpPr>
      <p:grpSpPr>
        <a:xfrm>
          <a:off x="0" y="0"/>
          <a:ext cx="0" cy="0"/>
          <a:chOff x="0" y="0"/>
          <a:chExt cx="0" cy="0"/>
        </a:xfrm>
      </p:grpSpPr>
      <p:grpSp>
        <p:nvGrpSpPr>
          <p:cNvPr id="7" name="Group 7"/>
          <p:cNvGrpSpPr/>
          <p:nvPr/>
        </p:nvGrpSpPr>
        <p:grpSpPr>
          <a:xfrm>
            <a:off x="2426992" y="4152900"/>
            <a:ext cx="13944601" cy="1712792"/>
            <a:chOff x="0" y="0"/>
            <a:chExt cx="4463817" cy="533781"/>
          </a:xfrm>
        </p:grpSpPr>
        <p:sp>
          <p:nvSpPr>
            <p:cNvPr id="8" name="Freeform 8"/>
            <p:cNvSpPr/>
            <p:nvPr/>
          </p:nvSpPr>
          <p:spPr>
            <a:xfrm>
              <a:off x="0" y="0"/>
              <a:ext cx="4463817" cy="533781"/>
            </a:xfrm>
            <a:custGeom>
              <a:avLst/>
              <a:gdLst/>
              <a:ahLst/>
              <a:cxnLst/>
              <a:rect l="l" t="t" r="r" b="b"/>
              <a:pathLst>
                <a:path w="4463817" h="533781">
                  <a:moveTo>
                    <a:pt x="4384399" y="0"/>
                  </a:moveTo>
                  <a:lnTo>
                    <a:pt x="79418" y="0"/>
                  </a:lnTo>
                  <a:cubicBezTo>
                    <a:pt x="79418" y="43699"/>
                    <a:pt x="44079" y="79418"/>
                    <a:pt x="0" y="79418"/>
                  </a:cubicBezTo>
                  <a:lnTo>
                    <a:pt x="0" y="454363"/>
                  </a:lnTo>
                  <a:cubicBezTo>
                    <a:pt x="43699" y="454363"/>
                    <a:pt x="79418" y="489702"/>
                    <a:pt x="79418" y="533781"/>
                  </a:cubicBezTo>
                  <a:lnTo>
                    <a:pt x="4384399" y="533781"/>
                  </a:lnTo>
                  <a:cubicBezTo>
                    <a:pt x="4384399" y="490082"/>
                    <a:pt x="4419738" y="454363"/>
                    <a:pt x="4463817" y="454363"/>
                  </a:cubicBezTo>
                  <a:lnTo>
                    <a:pt x="4463817" y="79418"/>
                  </a:lnTo>
                  <a:cubicBezTo>
                    <a:pt x="4420118" y="79418"/>
                    <a:pt x="4384399" y="44079"/>
                    <a:pt x="4384399" y="0"/>
                  </a:cubicBezTo>
                  <a:close/>
                </a:path>
              </a:pathLst>
            </a:custGeom>
            <a:solidFill>
              <a:srgbClr val="FFFFFF"/>
            </a:solidFill>
            <a:ln w="38100" cap="sq">
              <a:solidFill>
                <a:srgbClr val="000000"/>
              </a:solidFill>
              <a:prstDash val="solid"/>
              <a:miter/>
            </a:ln>
          </p:spPr>
          <p:txBody>
            <a:bodyPr/>
            <a:lstStyle/>
            <a:p>
              <a:endParaRPr lang="en-US"/>
            </a:p>
          </p:txBody>
        </p:sp>
        <p:sp>
          <p:nvSpPr>
            <p:cNvPr id="9" name="TextBox 9"/>
            <p:cNvSpPr txBox="1"/>
            <p:nvPr/>
          </p:nvSpPr>
          <p:spPr>
            <a:xfrm>
              <a:off x="38100" y="-9525"/>
              <a:ext cx="4387617" cy="505206"/>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1916407" y="4762500"/>
            <a:ext cx="14701532" cy="837345"/>
          </a:xfrm>
          <a:prstGeom prst="rect">
            <a:avLst/>
          </a:prstGeom>
        </p:spPr>
        <p:txBody>
          <a:bodyPr lIns="0" tIns="0" rIns="0" bIns="0" rtlCol="0" anchor="t">
            <a:spAutoFit/>
          </a:bodyPr>
          <a:lstStyle/>
          <a:p>
            <a:pPr algn="ctr">
              <a:lnSpc>
                <a:spcPts val="6420"/>
              </a:lnSpc>
            </a:pPr>
            <a:r>
              <a:rPr lang="vi-VN" sz="7380">
                <a:solidFill>
                  <a:srgbClr val="1D1D1B"/>
                </a:solidFill>
                <a:latin typeface="Times New Roman Bold" panose="02020803070505020304"/>
              </a:rPr>
              <a:t>3. </a:t>
            </a:r>
            <a:r>
              <a:rPr lang="en-US" sz="7380">
                <a:solidFill>
                  <a:srgbClr val="1D1D1B"/>
                </a:solidFill>
                <a:latin typeface="Times New Roman Bold" panose="02020803070505020304"/>
              </a:rPr>
              <a:t>TEST </a:t>
            </a:r>
            <a:r>
              <a:rPr lang="en-US" sz="7380" dirty="0">
                <a:solidFill>
                  <a:srgbClr val="1D1D1B"/>
                </a:solidFill>
                <a:latin typeface="Times New Roman Bold" panose="02020803070505020304"/>
              </a:rPr>
              <a:t>CASE</a:t>
            </a:r>
            <a:endParaRPr lang="en-US" sz="7380" dirty="0">
              <a:solidFill>
                <a:srgbClr val="1D1D1B"/>
              </a:solidFill>
              <a:latin typeface="Times New Roman Bold" panose="02020803070505020304"/>
            </a:endParaRPr>
          </a:p>
        </p:txBody>
      </p:sp>
      <p:sp>
        <p:nvSpPr>
          <p:cNvPr id="15" name="Freeform 13"/>
          <p:cNvSpPr/>
          <p:nvPr/>
        </p:nvSpPr>
        <p:spPr>
          <a:xfrm rot="19494041">
            <a:off x="1173382" y="1377661"/>
            <a:ext cx="1981013" cy="2057400"/>
          </a:xfrm>
          <a:custGeom>
            <a:avLst/>
            <a:gdLst/>
            <a:ahLst/>
            <a:cxnLst/>
            <a:rect l="l" t="t" r="r" b="b"/>
            <a:pathLst>
              <a:path w="1981013" h="2057400">
                <a:moveTo>
                  <a:pt x="0" y="0"/>
                </a:moveTo>
                <a:lnTo>
                  <a:pt x="1981014" y="0"/>
                </a:lnTo>
                <a:lnTo>
                  <a:pt x="1981014" y="2057400"/>
                </a:lnTo>
                <a:lnTo>
                  <a:pt x="0" y="2057400"/>
                </a:lnTo>
                <a:lnTo>
                  <a:pt x="0" y="0"/>
                </a:lnTo>
                <a:close/>
              </a:path>
            </a:pathLst>
          </a:custGeom>
          <a:blipFill>
            <a:blip r:embed="rId1"/>
            <a:stretch>
              <a:fillRect/>
            </a:stretch>
          </a:blipFill>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rcRect l="889" t="-27"/>
          <a:stretch>
            <a:fillRect/>
          </a:stretch>
        </p:blipFill>
        <p:spPr>
          <a:xfrm>
            <a:off x="762000" y="1181100"/>
            <a:ext cx="17109391" cy="7010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0">
              <a:schemeClr val="accent6">
                <a:lumMod val="40000"/>
                <a:lumOff val="60000"/>
              </a:schemeClr>
            </a:gs>
            <a:gs pos="78000">
              <a:schemeClr val="accent6">
                <a:lumMod val="13000"/>
                <a:lumOff val="87000"/>
              </a:schemeClr>
            </a:gs>
            <a:gs pos="37755">
              <a:srgbClr val="F8EDE4"/>
            </a:gs>
            <a:gs pos="100000">
              <a:schemeClr val="accent6">
                <a:lumMod val="60000"/>
                <a:lumOff val="40000"/>
              </a:schemeClr>
            </a:gs>
          </a:gsLst>
          <a:lin ang="2700000" scaled="1"/>
        </a:gradFill>
        <a:effectLst/>
      </p:bgPr>
    </p:bg>
    <p:spTree>
      <p:nvGrpSpPr>
        <p:cNvPr id="1" name=""/>
        <p:cNvGrpSpPr/>
        <p:nvPr/>
      </p:nvGrpSpPr>
      <p:grpSpPr>
        <a:xfrm>
          <a:off x="0" y="0"/>
          <a:ext cx="0" cy="0"/>
          <a:chOff x="0" y="0"/>
          <a:chExt cx="0" cy="0"/>
        </a:xfrm>
      </p:grpSpPr>
      <p:grpSp>
        <p:nvGrpSpPr>
          <p:cNvPr id="7" name="Group 7"/>
          <p:cNvGrpSpPr/>
          <p:nvPr/>
        </p:nvGrpSpPr>
        <p:grpSpPr>
          <a:xfrm>
            <a:off x="2426992" y="4152900"/>
            <a:ext cx="13944601" cy="1712792"/>
            <a:chOff x="0" y="0"/>
            <a:chExt cx="4463817" cy="533781"/>
          </a:xfrm>
        </p:grpSpPr>
        <p:sp>
          <p:nvSpPr>
            <p:cNvPr id="8" name="Freeform 8"/>
            <p:cNvSpPr/>
            <p:nvPr/>
          </p:nvSpPr>
          <p:spPr>
            <a:xfrm>
              <a:off x="0" y="0"/>
              <a:ext cx="4463817" cy="533781"/>
            </a:xfrm>
            <a:custGeom>
              <a:avLst/>
              <a:gdLst/>
              <a:ahLst/>
              <a:cxnLst/>
              <a:rect l="l" t="t" r="r" b="b"/>
              <a:pathLst>
                <a:path w="4463817" h="533781">
                  <a:moveTo>
                    <a:pt x="4384399" y="0"/>
                  </a:moveTo>
                  <a:lnTo>
                    <a:pt x="79418" y="0"/>
                  </a:lnTo>
                  <a:cubicBezTo>
                    <a:pt x="79418" y="43699"/>
                    <a:pt x="44079" y="79418"/>
                    <a:pt x="0" y="79418"/>
                  </a:cubicBezTo>
                  <a:lnTo>
                    <a:pt x="0" y="454363"/>
                  </a:lnTo>
                  <a:cubicBezTo>
                    <a:pt x="43699" y="454363"/>
                    <a:pt x="79418" y="489702"/>
                    <a:pt x="79418" y="533781"/>
                  </a:cubicBezTo>
                  <a:lnTo>
                    <a:pt x="4384399" y="533781"/>
                  </a:lnTo>
                  <a:cubicBezTo>
                    <a:pt x="4384399" y="490082"/>
                    <a:pt x="4419738" y="454363"/>
                    <a:pt x="4463817" y="454363"/>
                  </a:cubicBezTo>
                  <a:lnTo>
                    <a:pt x="4463817" y="79418"/>
                  </a:lnTo>
                  <a:cubicBezTo>
                    <a:pt x="4420118" y="79418"/>
                    <a:pt x="4384399" y="44079"/>
                    <a:pt x="4384399" y="0"/>
                  </a:cubicBezTo>
                  <a:close/>
                </a:path>
              </a:pathLst>
            </a:custGeom>
            <a:solidFill>
              <a:srgbClr val="FFFFFF"/>
            </a:solidFill>
            <a:ln w="38100" cap="sq">
              <a:solidFill>
                <a:srgbClr val="000000"/>
              </a:solidFill>
              <a:prstDash val="solid"/>
              <a:miter/>
            </a:ln>
          </p:spPr>
          <p:txBody>
            <a:bodyPr/>
            <a:lstStyle/>
            <a:p>
              <a:endParaRPr lang="en-US" dirty="0"/>
            </a:p>
          </p:txBody>
        </p:sp>
        <p:sp>
          <p:nvSpPr>
            <p:cNvPr id="9" name="TextBox 9"/>
            <p:cNvSpPr txBox="1"/>
            <p:nvPr/>
          </p:nvSpPr>
          <p:spPr>
            <a:xfrm>
              <a:off x="38100" y="-9525"/>
              <a:ext cx="4387617" cy="505206"/>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1916407" y="4762500"/>
            <a:ext cx="14701532" cy="1658083"/>
          </a:xfrm>
          <a:prstGeom prst="rect">
            <a:avLst/>
          </a:prstGeom>
        </p:spPr>
        <p:txBody>
          <a:bodyPr lIns="0" tIns="0" rIns="0" bIns="0" rtlCol="0" anchor="t">
            <a:spAutoFit/>
          </a:bodyPr>
          <a:lstStyle/>
          <a:p>
            <a:pPr algn="ctr">
              <a:lnSpc>
                <a:spcPts val="6420"/>
              </a:lnSpc>
            </a:pPr>
            <a:r>
              <a:rPr lang="vi-VN" sz="7380">
                <a:solidFill>
                  <a:srgbClr val="1D1D1B"/>
                </a:solidFill>
                <a:latin typeface="Times New Roman Bold" panose="02020803070505020304"/>
              </a:rPr>
              <a:t>4. </a:t>
            </a:r>
            <a:r>
              <a:rPr lang="en-US" sz="7380">
                <a:solidFill>
                  <a:srgbClr val="1D1D1B"/>
                </a:solidFill>
                <a:latin typeface="Times New Roman Bold" panose="02020803070505020304"/>
              </a:rPr>
              <a:t>USER  </a:t>
            </a:r>
            <a:r>
              <a:rPr lang="en-US" sz="7380" dirty="0">
                <a:solidFill>
                  <a:srgbClr val="1D1D1B"/>
                </a:solidFill>
                <a:latin typeface="Times New Roman Bold" panose="02020803070505020304"/>
              </a:rPr>
              <a:t>INTERFACE</a:t>
            </a:r>
            <a:endParaRPr lang="en-US" sz="7380" dirty="0">
              <a:solidFill>
                <a:srgbClr val="1D1D1B"/>
              </a:solidFill>
              <a:latin typeface="Times New Roman Bold" panose="02020803070505020304"/>
            </a:endParaRPr>
          </a:p>
          <a:p>
            <a:pPr algn="ctr">
              <a:lnSpc>
                <a:spcPts val="6420"/>
              </a:lnSpc>
            </a:pPr>
            <a:endParaRPr lang="en-US" sz="7380" dirty="0">
              <a:solidFill>
                <a:srgbClr val="1D1D1B"/>
              </a:solidFill>
              <a:latin typeface="Times New Roman Bold" panose="02020803070505020304"/>
            </a:endParaRPr>
          </a:p>
        </p:txBody>
      </p:sp>
      <p:sp>
        <p:nvSpPr>
          <p:cNvPr id="15" name="Freeform 13"/>
          <p:cNvSpPr/>
          <p:nvPr/>
        </p:nvSpPr>
        <p:spPr>
          <a:xfrm rot="19494041">
            <a:off x="1173382" y="1377661"/>
            <a:ext cx="1981013" cy="2057400"/>
          </a:xfrm>
          <a:custGeom>
            <a:avLst/>
            <a:gdLst/>
            <a:ahLst/>
            <a:cxnLst/>
            <a:rect l="l" t="t" r="r" b="b"/>
            <a:pathLst>
              <a:path w="1981013" h="2057400">
                <a:moveTo>
                  <a:pt x="0" y="0"/>
                </a:moveTo>
                <a:lnTo>
                  <a:pt x="1981014" y="0"/>
                </a:lnTo>
                <a:lnTo>
                  <a:pt x="1981014" y="2057400"/>
                </a:lnTo>
                <a:lnTo>
                  <a:pt x="0" y="2057400"/>
                </a:lnTo>
                <a:lnTo>
                  <a:pt x="0" y="0"/>
                </a:lnTo>
                <a:close/>
              </a:path>
            </a:pathLst>
          </a:custGeom>
          <a:blipFill>
            <a:blip r:embed="rId1"/>
            <a:stretch>
              <a:fillRect/>
            </a:stretch>
          </a:blipFill>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175490" y="1562100"/>
            <a:ext cx="13937020" cy="6973209"/>
          </a:xfrm>
          <a:prstGeom prst="rect">
            <a:avLst/>
          </a:prstGeom>
        </p:spPr>
      </p:pic>
      <p:sp>
        <p:nvSpPr>
          <p:cNvPr id="5" name="TextBox 11"/>
          <p:cNvSpPr txBox="1"/>
          <p:nvPr/>
        </p:nvSpPr>
        <p:spPr>
          <a:xfrm>
            <a:off x="5029200" y="8173447"/>
            <a:ext cx="7503166" cy="723724"/>
          </a:xfrm>
          <a:prstGeom prst="rect">
            <a:avLst/>
          </a:prstGeom>
        </p:spPr>
        <p:txBody>
          <a:bodyPr wrap="square" lIns="0" tIns="0" rIns="0" bIns="0" rtlCol="0" anchor="t">
            <a:spAutoFit/>
          </a:bodyPr>
          <a:lstStyle/>
          <a:p>
            <a:pPr algn="ctr">
              <a:lnSpc>
                <a:spcPts val="6420"/>
              </a:lnSpc>
            </a:pPr>
            <a:r>
              <a:rPr lang="en-US" sz="3200" i="1" dirty="0">
                <a:solidFill>
                  <a:srgbClr val="1D1D1B"/>
                </a:solidFill>
                <a:latin typeface="Times New Roman Bold" panose="02020803070505020304"/>
              </a:rPr>
              <a:t>Login Interface</a:t>
            </a:r>
            <a:endParaRPr lang="en-US" sz="3200" i="1" dirty="0">
              <a:solidFill>
                <a:srgbClr val="1D1D1B"/>
              </a:solidFill>
              <a:latin typeface="Times New Roman Bold" panose="020208030705050203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2438400" y="1028700"/>
            <a:ext cx="13953256" cy="7315200"/>
          </a:xfrm>
          <a:prstGeom prst="rect">
            <a:avLst/>
          </a:prstGeom>
        </p:spPr>
      </p:pic>
      <p:sp>
        <p:nvSpPr>
          <p:cNvPr id="7" name="TextBox 11"/>
          <p:cNvSpPr txBox="1"/>
          <p:nvPr/>
        </p:nvSpPr>
        <p:spPr>
          <a:xfrm>
            <a:off x="5029200" y="8343900"/>
            <a:ext cx="7503166" cy="723724"/>
          </a:xfrm>
          <a:prstGeom prst="rect">
            <a:avLst/>
          </a:prstGeom>
        </p:spPr>
        <p:txBody>
          <a:bodyPr wrap="square" lIns="0" tIns="0" rIns="0" bIns="0" rtlCol="0" anchor="t">
            <a:spAutoFit/>
          </a:bodyPr>
          <a:lstStyle/>
          <a:p>
            <a:pPr algn="ctr">
              <a:lnSpc>
                <a:spcPts val="6420"/>
              </a:lnSpc>
            </a:pPr>
            <a:r>
              <a:rPr lang="en-US" sz="3200" i="1" dirty="0">
                <a:solidFill>
                  <a:srgbClr val="1D1D1B"/>
                </a:solidFill>
                <a:latin typeface="Times New Roman Bold" panose="02020803070505020304"/>
              </a:rPr>
              <a:t>Viewing product list</a:t>
            </a:r>
            <a:endParaRPr lang="en-US" sz="3200" i="1" dirty="0">
              <a:solidFill>
                <a:srgbClr val="1D1D1B"/>
              </a:solidFill>
              <a:latin typeface="Times New Roman Bold" panose="020208030705050203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1"/>
          <p:cNvSpPr txBox="1"/>
          <p:nvPr/>
        </p:nvSpPr>
        <p:spPr>
          <a:xfrm>
            <a:off x="5029200" y="8343900"/>
            <a:ext cx="8229600" cy="723724"/>
          </a:xfrm>
          <a:prstGeom prst="rect">
            <a:avLst/>
          </a:prstGeom>
        </p:spPr>
        <p:txBody>
          <a:bodyPr wrap="square" lIns="0" tIns="0" rIns="0" bIns="0" rtlCol="0" anchor="t">
            <a:spAutoFit/>
          </a:bodyPr>
          <a:lstStyle/>
          <a:p>
            <a:pPr algn="ctr">
              <a:lnSpc>
                <a:spcPts val="6420"/>
              </a:lnSpc>
            </a:pPr>
            <a:r>
              <a:rPr lang="en-US" sz="3200" i="1" dirty="0">
                <a:solidFill>
                  <a:srgbClr val="1D1D1B"/>
                </a:solidFill>
                <a:latin typeface="Times New Roman Bold" panose="02020803070505020304"/>
              </a:rPr>
              <a:t>Viewing </a:t>
            </a:r>
            <a:r>
              <a:rPr lang="en-US" sz="3200" i="1">
                <a:solidFill>
                  <a:srgbClr val="1D1D1B"/>
                </a:solidFill>
                <a:latin typeface="Times New Roman Bold" panose="02020803070505020304"/>
              </a:rPr>
              <a:t>product </a:t>
            </a:r>
            <a:r>
              <a:rPr lang="vi-VN" sz="3200" i="1">
                <a:solidFill>
                  <a:srgbClr val="1D1D1B"/>
                </a:solidFill>
                <a:latin typeface="Times New Roman Bold" panose="02020803070505020304"/>
              </a:rPr>
              <a:t>information in detail</a:t>
            </a:r>
            <a:endParaRPr lang="en-US" sz="3200" i="1" dirty="0">
              <a:solidFill>
                <a:srgbClr val="1D1D1B"/>
              </a:solidFill>
              <a:latin typeface="Times New Roman Bold" panose="02020803070505020304"/>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3600" y="1714500"/>
            <a:ext cx="14876585" cy="617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1"/>
          <p:cNvSpPr txBox="1"/>
          <p:nvPr/>
        </p:nvSpPr>
        <p:spPr>
          <a:xfrm>
            <a:off x="5029200" y="8343900"/>
            <a:ext cx="7503166" cy="723724"/>
          </a:xfrm>
          <a:prstGeom prst="rect">
            <a:avLst/>
          </a:prstGeom>
        </p:spPr>
        <p:txBody>
          <a:bodyPr wrap="square" lIns="0" tIns="0" rIns="0" bIns="0" rtlCol="0" anchor="t">
            <a:spAutoFit/>
          </a:bodyPr>
          <a:lstStyle/>
          <a:p>
            <a:pPr algn="ctr">
              <a:lnSpc>
                <a:spcPts val="6420"/>
              </a:lnSpc>
            </a:pPr>
            <a:r>
              <a:rPr lang="en-US" sz="3200" i="1" dirty="0">
                <a:solidFill>
                  <a:srgbClr val="1D1D1B"/>
                </a:solidFill>
                <a:latin typeface="Times New Roman Bold" panose="02020803070505020304"/>
              </a:rPr>
              <a:t>Adding new Product</a:t>
            </a:r>
            <a:endParaRPr lang="en-US" sz="3200" i="1" dirty="0">
              <a:solidFill>
                <a:srgbClr val="1D1D1B"/>
              </a:solidFill>
              <a:latin typeface="Times New Roman Bold" panose="02020803070505020304"/>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2247900"/>
            <a:ext cx="15366423" cy="579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1"/>
          <p:cNvSpPr txBox="1"/>
          <p:nvPr/>
        </p:nvSpPr>
        <p:spPr>
          <a:xfrm>
            <a:off x="5029200" y="8343900"/>
            <a:ext cx="7503166" cy="723724"/>
          </a:xfrm>
          <a:prstGeom prst="rect">
            <a:avLst/>
          </a:prstGeom>
        </p:spPr>
        <p:txBody>
          <a:bodyPr wrap="square" lIns="0" tIns="0" rIns="0" bIns="0" rtlCol="0" anchor="t">
            <a:spAutoFit/>
          </a:bodyPr>
          <a:lstStyle/>
          <a:p>
            <a:pPr algn="ctr">
              <a:lnSpc>
                <a:spcPts val="6420"/>
              </a:lnSpc>
            </a:pPr>
            <a:r>
              <a:rPr lang="en-US" sz="3200" i="1" dirty="0">
                <a:solidFill>
                  <a:srgbClr val="1D1D1B"/>
                </a:solidFill>
                <a:latin typeface="Times New Roman Bold" panose="02020803070505020304"/>
              </a:rPr>
              <a:t>New Product is added</a:t>
            </a:r>
            <a:endParaRPr lang="en-US" sz="3200" i="1" dirty="0">
              <a:solidFill>
                <a:srgbClr val="1D1D1B"/>
              </a:solidFill>
              <a:latin typeface="Times New Roman Bold" panose="02020803070505020304"/>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67058" y="952500"/>
            <a:ext cx="12684482" cy="76324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79177" y="246433"/>
          <a:ext cx="17882886" cy="9731989"/>
        </p:xfrm>
        <a:graphic>
          <a:graphicData uri="http://schemas.openxmlformats.org/drawingml/2006/table">
            <a:tbl>
              <a:tblPr/>
              <a:tblGrid>
                <a:gridCol w="4892457"/>
                <a:gridCol w="2877498"/>
                <a:gridCol w="3767829"/>
                <a:gridCol w="6345102"/>
              </a:tblGrid>
              <a:tr h="1304841">
                <a:tc>
                  <a:txBody>
                    <a:bodyPr/>
                    <a:lstStyle/>
                    <a:p>
                      <a:pPr algn="ctr">
                        <a:lnSpc>
                          <a:spcPts val="6160"/>
                        </a:lnSpc>
                        <a:defRPr/>
                      </a:pPr>
                      <a:r>
                        <a:rPr lang="en-US" sz="4400" b="1">
                          <a:solidFill>
                            <a:schemeClr val="tx2">
                              <a:lumMod val="60000"/>
                              <a:lumOff val="40000"/>
                            </a:schemeClr>
                          </a:solidFill>
                          <a:effectLst>
                            <a:outerShdw blurRad="38100" dist="38100" dir="2700000" algn="tl">
                              <a:srgbClr val="000000">
                                <a:alpha val="43137"/>
                              </a:srgbClr>
                            </a:outerShdw>
                          </a:effectLst>
                          <a:latin typeface="Times New Roman Bold" panose="02020803070505020304"/>
                        </a:rPr>
                        <a:t>User Story</a:t>
                      </a:r>
                      <a:endParaRPr lang="en-US" sz="1100" b="1">
                        <a:solidFill>
                          <a:schemeClr val="tx2">
                            <a:lumMod val="60000"/>
                            <a:lumOff val="40000"/>
                          </a:schemeClr>
                        </a:solidFill>
                        <a:effectLst>
                          <a:outerShdw blurRad="38100" dist="38100" dir="2700000" algn="tl">
                            <a:srgbClr val="000000">
                              <a:alpha val="43137"/>
                            </a:srgbClr>
                          </a:outerShdw>
                        </a:effectLst>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6160"/>
                        </a:lnSpc>
                        <a:defRPr/>
                      </a:pPr>
                      <a:r>
                        <a:rPr lang="en-US" sz="4400" b="1">
                          <a:solidFill>
                            <a:schemeClr val="tx2">
                              <a:lumMod val="60000"/>
                              <a:lumOff val="40000"/>
                            </a:schemeClr>
                          </a:solidFill>
                          <a:effectLst>
                            <a:outerShdw blurRad="38100" dist="38100" dir="2700000" algn="tl">
                              <a:srgbClr val="000000">
                                <a:alpha val="43137"/>
                              </a:srgbClr>
                            </a:outerShdw>
                          </a:effectLst>
                          <a:latin typeface="Times New Roman Bold" panose="02020803070505020304"/>
                        </a:rPr>
                        <a:t>Actor</a:t>
                      </a:r>
                      <a:endParaRPr lang="en-US" sz="1100" b="1">
                        <a:solidFill>
                          <a:schemeClr val="tx2">
                            <a:lumMod val="60000"/>
                            <a:lumOff val="40000"/>
                          </a:schemeClr>
                        </a:solidFill>
                        <a:effectLst>
                          <a:outerShdw blurRad="38100" dist="38100" dir="2700000" algn="tl">
                            <a:srgbClr val="000000">
                              <a:alpha val="43137"/>
                            </a:srgbClr>
                          </a:outerShdw>
                        </a:effectLst>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6160"/>
                        </a:lnSpc>
                        <a:defRPr/>
                      </a:pPr>
                      <a:r>
                        <a:rPr lang="en-US" sz="4400" b="1">
                          <a:solidFill>
                            <a:schemeClr val="tx2">
                              <a:lumMod val="60000"/>
                              <a:lumOff val="40000"/>
                            </a:schemeClr>
                          </a:solidFill>
                          <a:effectLst>
                            <a:outerShdw blurRad="38100" dist="38100" dir="2700000" algn="tl">
                              <a:srgbClr val="000000">
                                <a:alpha val="43137"/>
                              </a:srgbClr>
                            </a:outerShdw>
                          </a:effectLst>
                          <a:latin typeface="Times New Roman Bold" panose="02020803070505020304"/>
                        </a:rPr>
                        <a:t>Purpose</a:t>
                      </a:r>
                      <a:endParaRPr lang="en-US" sz="1100" b="1">
                        <a:solidFill>
                          <a:schemeClr val="tx2">
                            <a:lumMod val="60000"/>
                            <a:lumOff val="40000"/>
                          </a:schemeClr>
                        </a:solidFill>
                        <a:effectLst>
                          <a:outerShdw blurRad="38100" dist="38100" dir="2700000" algn="tl">
                            <a:srgbClr val="000000">
                              <a:alpha val="43137"/>
                            </a:srgbClr>
                          </a:outerShdw>
                        </a:effectLst>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6160"/>
                        </a:lnSpc>
                        <a:defRPr/>
                      </a:pPr>
                      <a:r>
                        <a:rPr lang="en-US" sz="4400" b="1">
                          <a:solidFill>
                            <a:schemeClr val="tx2">
                              <a:lumMod val="60000"/>
                              <a:lumOff val="40000"/>
                            </a:schemeClr>
                          </a:solidFill>
                          <a:effectLst>
                            <a:outerShdw blurRad="38100" dist="38100" dir="2700000" algn="tl">
                              <a:srgbClr val="000000">
                                <a:alpha val="43137"/>
                              </a:srgbClr>
                            </a:outerShdw>
                          </a:effectLst>
                          <a:latin typeface="Times New Roman Bold" panose="02020803070505020304"/>
                        </a:rPr>
                        <a:t>Action</a:t>
                      </a:r>
                      <a:endParaRPr lang="en-US" sz="1100" b="1">
                        <a:solidFill>
                          <a:schemeClr val="tx2">
                            <a:lumMod val="60000"/>
                            <a:lumOff val="40000"/>
                          </a:schemeClr>
                        </a:solidFill>
                        <a:effectLst>
                          <a:outerShdw blurRad="38100" dist="38100" dir="2700000" algn="tl">
                            <a:srgbClr val="000000">
                              <a:alpha val="43137"/>
                            </a:srgbClr>
                          </a:outerShdw>
                        </a:effectLst>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8427148">
                <a:tc>
                  <a:txBody>
                    <a:bodyPr/>
                    <a:lstStyle/>
                    <a:p>
                      <a:pPr algn="l">
                        <a:lnSpc>
                          <a:spcPts val="3780"/>
                        </a:lnSpc>
                        <a:defRPr/>
                      </a:pPr>
                      <a:r>
                        <a:rPr lang="en-US" sz="2700">
                          <a:solidFill>
                            <a:srgbClr val="000000"/>
                          </a:solidFill>
                          <a:latin typeface="Times New Roman" panose="02020603050405020304"/>
                        </a:rPr>
                        <a:t>Allows administrators to perform basic operations on products including viewing product listings, adding a new product, updating a product's information, and deleting products.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780"/>
                        </a:lnSpc>
                        <a:defRPr/>
                      </a:pPr>
                      <a:r>
                        <a:rPr lang="en-US" sz="2700">
                          <a:solidFill>
                            <a:srgbClr val="000000"/>
                          </a:solidFill>
                          <a:latin typeface="Times New Roman" panose="02020603050405020304"/>
                        </a:rPr>
                        <a:t>Admin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780"/>
                        </a:lnSpc>
                        <a:defRPr/>
                      </a:pPr>
                      <a:r>
                        <a:rPr lang="en-US" sz="2700">
                          <a:solidFill>
                            <a:srgbClr val="000000"/>
                          </a:solidFill>
                          <a:latin typeface="Times New Roman" panose="02020603050405020304"/>
                        </a:rPr>
                        <a:t>To manage the all of information, which associated with the product exist in the agent or retail store.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780"/>
                        </a:lnSpc>
                        <a:defRPr/>
                      </a:pPr>
                      <a:r>
                        <a:rPr lang="en-US" sz="2700">
                          <a:solidFill>
                            <a:srgbClr val="000000"/>
                          </a:solidFill>
                          <a:latin typeface="Times New Roman" panose="02020603050405020304"/>
                        </a:rPr>
                        <a:t>The admin will input the information of product( barcode / QR Code, product name, import price, retail price, category, creation date). Besides that, admin not only view the product list, but also adding, updating, deleting the product’ s information. In addition,  based on it in the payment or shopping process, the sale staff or customer also know the information of product(show in information product card).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2885">
              <a:srgbClr val="F9EADE"/>
            </a:gs>
            <a:gs pos="100000">
              <a:schemeClr val="accent1">
                <a:lumMod val="5000"/>
                <a:lumOff val="95000"/>
              </a:schemeClr>
            </a:gs>
            <a:gs pos="0">
              <a:schemeClr val="accent6">
                <a:lumMod val="40000"/>
                <a:lumOff val="60000"/>
              </a:schemeClr>
            </a:gs>
            <a:gs pos="78000">
              <a:schemeClr val="accent6">
                <a:lumMod val="13000"/>
                <a:lumOff val="87000"/>
              </a:schemeClr>
            </a:gs>
            <a:gs pos="57000">
              <a:srgbClr val="F8EDE4"/>
            </a:gs>
            <a:gs pos="100000">
              <a:schemeClr val="accent6">
                <a:lumMod val="60000"/>
                <a:lumOff val="40000"/>
              </a:schemeClr>
            </a:gs>
          </a:gsLst>
          <a:lin ang="13500000" scaled="1"/>
        </a:gra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79177" y="246433"/>
          <a:ext cx="17882886" cy="9731989"/>
        </p:xfrm>
        <a:graphic>
          <a:graphicData uri="http://schemas.openxmlformats.org/drawingml/2006/table">
            <a:tbl>
              <a:tblPr/>
              <a:tblGrid>
                <a:gridCol w="4892457"/>
                <a:gridCol w="2877498"/>
                <a:gridCol w="3767829"/>
                <a:gridCol w="6345102"/>
              </a:tblGrid>
              <a:tr h="1304841">
                <a:tc>
                  <a:txBody>
                    <a:bodyPr/>
                    <a:lstStyle/>
                    <a:p>
                      <a:pPr algn="ctr">
                        <a:lnSpc>
                          <a:spcPts val="6160"/>
                        </a:lnSpc>
                        <a:defRPr/>
                      </a:pPr>
                      <a:r>
                        <a:rPr lang="en-US" sz="4400" b="1">
                          <a:solidFill>
                            <a:schemeClr val="tx2">
                              <a:lumMod val="60000"/>
                              <a:lumOff val="40000"/>
                            </a:schemeClr>
                          </a:solidFill>
                          <a:effectLst>
                            <a:outerShdw blurRad="38100" dist="38100" dir="2700000" algn="tl">
                              <a:srgbClr val="000000">
                                <a:alpha val="43137"/>
                              </a:srgbClr>
                            </a:outerShdw>
                          </a:effectLst>
                          <a:latin typeface="Times New Roman Bold" panose="02020803070505020304"/>
                        </a:rPr>
                        <a:t>User Story</a:t>
                      </a:r>
                      <a:endParaRPr lang="en-US" sz="1100" b="1">
                        <a:solidFill>
                          <a:schemeClr val="tx2">
                            <a:lumMod val="60000"/>
                            <a:lumOff val="40000"/>
                          </a:schemeClr>
                        </a:solidFill>
                        <a:effectLst>
                          <a:outerShdw blurRad="38100" dist="38100" dir="2700000" algn="tl">
                            <a:srgbClr val="000000">
                              <a:alpha val="43137"/>
                            </a:srgbClr>
                          </a:outerShdw>
                        </a:effectLst>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6160"/>
                        </a:lnSpc>
                        <a:defRPr/>
                      </a:pPr>
                      <a:r>
                        <a:rPr lang="en-US" sz="4400" b="1">
                          <a:solidFill>
                            <a:schemeClr val="tx2">
                              <a:lumMod val="60000"/>
                              <a:lumOff val="40000"/>
                            </a:schemeClr>
                          </a:solidFill>
                          <a:effectLst>
                            <a:outerShdw blurRad="38100" dist="38100" dir="2700000" algn="tl">
                              <a:srgbClr val="000000">
                                <a:alpha val="43137"/>
                              </a:srgbClr>
                            </a:outerShdw>
                          </a:effectLst>
                          <a:latin typeface="Times New Roman Bold" panose="02020803070505020304"/>
                        </a:rPr>
                        <a:t>Actor</a:t>
                      </a:r>
                      <a:endParaRPr lang="en-US" sz="1100" b="1">
                        <a:solidFill>
                          <a:schemeClr val="tx2">
                            <a:lumMod val="60000"/>
                            <a:lumOff val="40000"/>
                          </a:schemeClr>
                        </a:solidFill>
                        <a:effectLst>
                          <a:outerShdw blurRad="38100" dist="38100" dir="2700000" algn="tl">
                            <a:srgbClr val="000000">
                              <a:alpha val="43137"/>
                            </a:srgbClr>
                          </a:outerShdw>
                        </a:effectLst>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6160"/>
                        </a:lnSpc>
                        <a:defRPr/>
                      </a:pPr>
                      <a:r>
                        <a:rPr lang="en-US" sz="4400" b="1">
                          <a:solidFill>
                            <a:schemeClr val="tx2">
                              <a:lumMod val="60000"/>
                              <a:lumOff val="40000"/>
                            </a:schemeClr>
                          </a:solidFill>
                          <a:effectLst>
                            <a:outerShdw blurRad="38100" dist="38100" dir="2700000" algn="tl">
                              <a:srgbClr val="000000">
                                <a:alpha val="43137"/>
                              </a:srgbClr>
                            </a:outerShdw>
                          </a:effectLst>
                          <a:latin typeface="Times New Roman Bold" panose="02020803070505020304"/>
                        </a:rPr>
                        <a:t>Purpose</a:t>
                      </a:r>
                      <a:endParaRPr lang="en-US" sz="1100" b="1">
                        <a:solidFill>
                          <a:schemeClr val="tx2">
                            <a:lumMod val="60000"/>
                            <a:lumOff val="40000"/>
                          </a:schemeClr>
                        </a:solidFill>
                        <a:effectLst>
                          <a:outerShdw blurRad="38100" dist="38100" dir="2700000" algn="tl">
                            <a:srgbClr val="000000">
                              <a:alpha val="43137"/>
                            </a:srgbClr>
                          </a:outerShdw>
                        </a:effectLst>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6160"/>
                        </a:lnSpc>
                        <a:defRPr/>
                      </a:pPr>
                      <a:r>
                        <a:rPr lang="en-US" sz="4400" b="1">
                          <a:solidFill>
                            <a:schemeClr val="tx2">
                              <a:lumMod val="60000"/>
                              <a:lumOff val="40000"/>
                            </a:schemeClr>
                          </a:solidFill>
                          <a:effectLst>
                            <a:outerShdw blurRad="38100" dist="38100" dir="2700000" algn="tl">
                              <a:srgbClr val="000000">
                                <a:alpha val="43137"/>
                              </a:srgbClr>
                            </a:outerShdw>
                          </a:effectLst>
                          <a:latin typeface="Times New Roman Bold" panose="02020803070505020304"/>
                        </a:rPr>
                        <a:t>Action</a:t>
                      </a:r>
                      <a:endParaRPr lang="en-US" sz="1100" b="1">
                        <a:solidFill>
                          <a:schemeClr val="tx2">
                            <a:lumMod val="60000"/>
                            <a:lumOff val="40000"/>
                          </a:schemeClr>
                        </a:solidFill>
                        <a:effectLst>
                          <a:outerShdw blurRad="38100" dist="38100" dir="2700000" algn="tl">
                            <a:srgbClr val="000000">
                              <a:alpha val="43137"/>
                            </a:srgbClr>
                          </a:outerShdw>
                        </a:effectLst>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8427148">
                <a:tc>
                  <a:txBody>
                    <a:bodyPr/>
                    <a:lstStyle/>
                    <a:p>
                      <a:pPr algn="l">
                        <a:lnSpc>
                          <a:spcPts val="3780"/>
                        </a:lnSpc>
                        <a:defRPr/>
                      </a:pPr>
                      <a:r>
                        <a:rPr lang="en-US" sz="2700">
                          <a:solidFill>
                            <a:srgbClr val="000000"/>
                          </a:solidFill>
                          <a:latin typeface="Times New Roman" panose="02020603050405020304"/>
                        </a:rPr>
                        <a:t>Sales staff are allowed to view the product list but cannot change any content. They cannot see the original price of the product.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3780"/>
                        </a:lnSpc>
                        <a:defRPr/>
                      </a:pPr>
                      <a:r>
                        <a:rPr lang="en-US" sz="2700">
                          <a:solidFill>
                            <a:srgbClr val="000000"/>
                          </a:solidFill>
                          <a:latin typeface="Times New Roman" panose="02020603050405020304"/>
                        </a:rPr>
                        <a:t>Sale staff</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ts val="3780"/>
                        </a:lnSpc>
                        <a:defRPr/>
                      </a:pPr>
                      <a:r>
                        <a:rPr lang="en-US" sz="2700">
                          <a:solidFill>
                            <a:srgbClr val="000000"/>
                          </a:solidFill>
                          <a:latin typeface="Times New Roman" panose="02020603050405020304"/>
                        </a:rPr>
                        <a:t>To ensure accuracy, quality management, data insecurity of product and agent.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ts val="3780"/>
                        </a:lnSpc>
                        <a:defRPr/>
                      </a:pPr>
                      <a:r>
                        <a:rPr lang="en-US" sz="2700">
                          <a:solidFill>
                            <a:srgbClr val="000000"/>
                          </a:solidFill>
                          <a:latin typeface="Times New Roman" panose="02020603050405020304"/>
                        </a:rPr>
                        <a:t>During the billing process for customers, the sale staff only know the retail store, and the total of the bill. Moreover, it also help for avoiding fraud which can help reduce the standard and reputation of agent or retail store.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roll: Horizontal 4"/>
          <p:cNvSpPr/>
          <p:nvPr/>
        </p:nvSpPr>
        <p:spPr>
          <a:xfrm>
            <a:off x="609600" y="647700"/>
            <a:ext cx="4114800" cy="1295400"/>
          </a:xfrm>
          <a:prstGeom prst="horizontalScroll">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5400" b="1">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Case</a:t>
            </a:r>
            <a:endParaRPr lang="en-US" sz="5400" b="1">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9" descr="IMG_256"/>
          <p:cNvPicPr>
            <a:picLocks noChangeAspect="1"/>
          </p:cNvPicPr>
          <p:nvPr/>
        </p:nvPicPr>
        <p:blipFill>
          <a:blip r:embed="rId1"/>
          <a:stretch>
            <a:fillRect/>
          </a:stretch>
        </p:blipFill>
        <p:spPr>
          <a:xfrm>
            <a:off x="3810000" y="1790700"/>
            <a:ext cx="8737148" cy="7848600"/>
          </a:xfrm>
          <a:prstGeom prst="rect">
            <a:avLst/>
          </a:prstGeom>
          <a:noFill/>
          <a:ln w="9525">
            <a:noFill/>
          </a:ln>
        </p:spPr>
      </p:pic>
      <p:cxnSp>
        <p:nvCxnSpPr>
          <p:cNvPr id="3" name="Straight Arrow Connector 2"/>
          <p:cNvCxnSpPr/>
          <p:nvPr/>
        </p:nvCxnSpPr>
        <p:spPr>
          <a:xfrm>
            <a:off x="8801100" y="3771900"/>
            <a:ext cx="5029200" cy="457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8915400" y="4381500"/>
            <a:ext cx="4800600" cy="7696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20400" y="4080302"/>
            <a:ext cx="9144000" cy="461665"/>
          </a:xfrm>
          <a:prstGeom prst="rect">
            <a:avLst/>
          </a:prstGeom>
          <a:noFill/>
        </p:spPr>
        <p:txBody>
          <a:bodyPr wrap="square">
            <a:spAutoFit/>
          </a:bodyPr>
          <a:lstStyle/>
          <a:p>
            <a:pPr algn="ctr"/>
            <a:r>
              <a:rPr lang="vi-VN" sz="24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main </a:t>
            </a:r>
            <a:r>
              <a:rPr lang="en-US" sz="24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a:t>
            </a:r>
            <a:r>
              <a:rPr lang="vi-VN" sz="24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Cases</a:t>
            </a:r>
            <a:endParaRPr lang="en-US" sz="24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0">
              <a:schemeClr val="accent6">
                <a:lumMod val="40000"/>
                <a:lumOff val="60000"/>
              </a:schemeClr>
            </a:gs>
            <a:gs pos="78000">
              <a:schemeClr val="accent6">
                <a:lumMod val="13000"/>
                <a:lumOff val="87000"/>
              </a:schemeClr>
            </a:gs>
            <a:gs pos="37755">
              <a:srgbClr val="F8EDE4"/>
            </a:gs>
            <a:gs pos="100000">
              <a:schemeClr val="accent6">
                <a:lumMod val="60000"/>
                <a:lumOff val="40000"/>
              </a:schemeClr>
            </a:gs>
          </a:gsLst>
          <a:lin ang="2700000" scaled="1"/>
        </a:gradFill>
        <a:effectLst/>
      </p:bgPr>
    </p:bg>
    <p:spTree>
      <p:nvGrpSpPr>
        <p:cNvPr id="1" name=""/>
        <p:cNvGrpSpPr/>
        <p:nvPr/>
      </p:nvGrpSpPr>
      <p:grpSpPr>
        <a:xfrm>
          <a:off x="0" y="0"/>
          <a:ext cx="0" cy="0"/>
          <a:chOff x="0" y="0"/>
          <a:chExt cx="0" cy="0"/>
        </a:xfrm>
      </p:grpSpPr>
      <p:grpSp>
        <p:nvGrpSpPr>
          <p:cNvPr id="7" name="Group 7"/>
          <p:cNvGrpSpPr/>
          <p:nvPr/>
        </p:nvGrpSpPr>
        <p:grpSpPr>
          <a:xfrm>
            <a:off x="2515787" y="4287104"/>
            <a:ext cx="13944601" cy="1712792"/>
            <a:chOff x="0" y="0"/>
            <a:chExt cx="4463817" cy="533781"/>
          </a:xfrm>
        </p:grpSpPr>
        <p:sp>
          <p:nvSpPr>
            <p:cNvPr id="8" name="Freeform 8"/>
            <p:cNvSpPr/>
            <p:nvPr/>
          </p:nvSpPr>
          <p:spPr>
            <a:xfrm>
              <a:off x="0" y="0"/>
              <a:ext cx="4463817" cy="533781"/>
            </a:xfrm>
            <a:custGeom>
              <a:avLst/>
              <a:gdLst/>
              <a:ahLst/>
              <a:cxnLst/>
              <a:rect l="l" t="t" r="r" b="b"/>
              <a:pathLst>
                <a:path w="4463817" h="533781">
                  <a:moveTo>
                    <a:pt x="4384399" y="0"/>
                  </a:moveTo>
                  <a:lnTo>
                    <a:pt x="79418" y="0"/>
                  </a:lnTo>
                  <a:cubicBezTo>
                    <a:pt x="79418" y="43699"/>
                    <a:pt x="44079" y="79418"/>
                    <a:pt x="0" y="79418"/>
                  </a:cubicBezTo>
                  <a:lnTo>
                    <a:pt x="0" y="454363"/>
                  </a:lnTo>
                  <a:cubicBezTo>
                    <a:pt x="43699" y="454363"/>
                    <a:pt x="79418" y="489702"/>
                    <a:pt x="79418" y="533781"/>
                  </a:cubicBezTo>
                  <a:lnTo>
                    <a:pt x="4384399" y="533781"/>
                  </a:lnTo>
                  <a:cubicBezTo>
                    <a:pt x="4384399" y="490082"/>
                    <a:pt x="4419738" y="454363"/>
                    <a:pt x="4463817" y="454363"/>
                  </a:cubicBezTo>
                  <a:lnTo>
                    <a:pt x="4463817" y="79418"/>
                  </a:lnTo>
                  <a:cubicBezTo>
                    <a:pt x="4420118" y="79418"/>
                    <a:pt x="4384399" y="44079"/>
                    <a:pt x="4384399" y="0"/>
                  </a:cubicBezTo>
                  <a:close/>
                </a:path>
              </a:pathLst>
            </a:custGeom>
            <a:solidFill>
              <a:srgbClr val="FFFFFF"/>
            </a:solidFill>
            <a:ln w="38100" cap="sq">
              <a:solidFill>
                <a:srgbClr val="000000"/>
              </a:solidFill>
              <a:prstDash val="solid"/>
              <a:miter/>
            </a:ln>
          </p:spPr>
          <p:txBody>
            <a:bodyPr/>
            <a:lstStyle/>
            <a:p>
              <a:endParaRPr lang="en-US"/>
            </a:p>
          </p:txBody>
        </p:sp>
        <p:sp>
          <p:nvSpPr>
            <p:cNvPr id="9" name="TextBox 9"/>
            <p:cNvSpPr txBox="1"/>
            <p:nvPr/>
          </p:nvSpPr>
          <p:spPr>
            <a:xfrm>
              <a:off x="38100" y="-9525"/>
              <a:ext cx="4387617" cy="505206"/>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3886200" y="4451537"/>
            <a:ext cx="14701532" cy="1231106"/>
          </a:xfrm>
          <a:prstGeom prst="rect">
            <a:avLst/>
          </a:prstGeom>
        </p:spPr>
        <p:txBody>
          <a:bodyPr lIns="0" tIns="0" rIns="0" bIns="0" rtlCol="0" anchor="t">
            <a:spAutoFit/>
          </a:bodyPr>
          <a:lstStyle/>
          <a:p>
            <a:pPr algn="l"/>
            <a:r>
              <a:rPr lang="vi-VN" sz="80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a:t>
            </a:r>
            <a:r>
              <a:rPr lang="en-US" sz="80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a:t>
            </a:r>
            <a:r>
              <a:rPr lang="en-US" sz="8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Cases Description</a:t>
            </a:r>
            <a:endParaRPr lang="en-US" sz="8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Freeform 12"/>
          <p:cNvSpPr/>
          <p:nvPr/>
        </p:nvSpPr>
        <p:spPr>
          <a:xfrm>
            <a:off x="1066800" y="70485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stretch>
              <a:fillRect/>
            </a:stretch>
          </a:blipFill>
        </p:spPr>
        <p:txBody>
          <a:bodyPr/>
          <a:lstStyle/>
          <a:p>
            <a:endParaRPr lang="en-US"/>
          </a:p>
        </p:txBody>
      </p:sp>
      <p:sp>
        <p:nvSpPr>
          <p:cNvPr id="3" name="Freeform 12"/>
          <p:cNvSpPr/>
          <p:nvPr/>
        </p:nvSpPr>
        <p:spPr>
          <a:xfrm>
            <a:off x="15582294" y="1638300"/>
            <a:ext cx="829968" cy="1053928"/>
          </a:xfrm>
          <a:custGeom>
            <a:avLst/>
            <a:gdLst/>
            <a:ahLst/>
            <a:cxnLst/>
            <a:rect l="l" t="t" r="r" b="b"/>
            <a:pathLst>
              <a:path w="829968" h="1053928">
                <a:moveTo>
                  <a:pt x="0" y="0"/>
                </a:moveTo>
                <a:lnTo>
                  <a:pt x="829968" y="0"/>
                </a:lnTo>
                <a:lnTo>
                  <a:pt x="829968" y="1053928"/>
                </a:lnTo>
                <a:lnTo>
                  <a:pt x="0" y="1053928"/>
                </a:lnTo>
                <a:lnTo>
                  <a:pt x="0" y="0"/>
                </a:lnTo>
                <a:close/>
              </a:path>
            </a:pathLst>
          </a:custGeom>
          <a:blipFill>
            <a:blip r:embed="rId1"/>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G_256"/>
          <p:cNvPicPr>
            <a:picLocks noChangeAspect="1"/>
          </p:cNvPicPr>
          <p:nvPr/>
        </p:nvPicPr>
        <p:blipFill>
          <a:blip r:embed="rId1"/>
          <a:stretch>
            <a:fillRect/>
          </a:stretch>
        </p:blipFill>
        <p:spPr>
          <a:xfrm>
            <a:off x="2514600" y="1353901"/>
            <a:ext cx="12459360" cy="8468149"/>
          </a:xfrm>
          <a:prstGeom prst="rect">
            <a:avLst/>
          </a:prstGeom>
          <a:noFill/>
          <a:ln w="9525">
            <a:noFill/>
          </a:ln>
        </p:spPr>
      </p:pic>
      <p:sp>
        <p:nvSpPr>
          <p:cNvPr id="5" name="TextBox 4"/>
          <p:cNvSpPr txBox="1"/>
          <p:nvPr/>
        </p:nvSpPr>
        <p:spPr>
          <a:xfrm>
            <a:off x="914400" y="723900"/>
            <a:ext cx="9144000" cy="584775"/>
          </a:xfrm>
          <a:prstGeom prst="rect">
            <a:avLst/>
          </a:prstGeom>
          <a:noFill/>
        </p:spPr>
        <p:txBody>
          <a:bodyPr wrap="square">
            <a:spAutoFit/>
          </a:bodyPr>
          <a:lstStyle/>
          <a:p>
            <a:pPr algn="l"/>
            <a:r>
              <a:rPr lang="vi-VN" sz="32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Viewing the product list</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_256"/>
          <p:cNvPicPr>
            <a:picLocks noChangeAspect="1"/>
          </p:cNvPicPr>
          <p:nvPr/>
        </p:nvPicPr>
        <p:blipFill>
          <a:blip r:embed="rId1"/>
          <a:stretch>
            <a:fillRect/>
          </a:stretch>
        </p:blipFill>
        <p:spPr>
          <a:xfrm>
            <a:off x="3048000" y="1333500"/>
            <a:ext cx="12416451" cy="8743345"/>
          </a:xfrm>
          <a:prstGeom prst="rect">
            <a:avLst/>
          </a:prstGeom>
          <a:noFill/>
          <a:ln w="9525">
            <a:noFill/>
          </a:ln>
        </p:spPr>
      </p:pic>
      <p:sp>
        <p:nvSpPr>
          <p:cNvPr id="5" name="TextBox 4"/>
          <p:cNvSpPr txBox="1"/>
          <p:nvPr/>
        </p:nvSpPr>
        <p:spPr>
          <a:xfrm>
            <a:off x="990600" y="495300"/>
            <a:ext cx="9144000" cy="584775"/>
          </a:xfrm>
          <a:prstGeom prst="rect">
            <a:avLst/>
          </a:prstGeom>
          <a:noFill/>
        </p:spPr>
        <p:txBody>
          <a:bodyPr wrap="square">
            <a:spAutoFit/>
          </a:bodyPr>
          <a:lstStyle/>
          <a:p>
            <a:pPr algn="l"/>
            <a:r>
              <a:rPr lang="vi-VN" sz="32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Adding new product</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2703</Words>
  <Application>WPS Presentation</Application>
  <PresentationFormat>Custom</PresentationFormat>
  <Paragraphs>128</Paragraphs>
  <Slides>37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Arial</vt:lpstr>
      <vt:lpstr>SimSun</vt:lpstr>
      <vt:lpstr>Wingdings</vt:lpstr>
      <vt:lpstr>Times New Roman Bold</vt:lpstr>
      <vt:lpstr>Times New Roman</vt:lpstr>
      <vt:lpstr>Times New Roman</vt:lpstr>
      <vt:lpstr>Calibri</vt:lpstr>
      <vt:lpstr>Microsoft YaHei</vt:lpstr>
      <vt:lpstr>Arial Unicode MS</vt:lpstr>
      <vt:lpstr>Times  New Roman</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Cute Minimalist Group Project Presentation</dc:title>
  <dc:creator>Goldypham</dc:creator>
  <cp:lastModifiedBy>acer</cp:lastModifiedBy>
  <cp:revision>43</cp:revision>
  <dcterms:created xsi:type="dcterms:W3CDTF">2006-08-16T00:00:00Z</dcterms:created>
  <dcterms:modified xsi:type="dcterms:W3CDTF">2023-12-26T06:20:59Z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3423C59125404D87970E8C754DBEE933_12</vt:lpwstr>
  </property>
  <property fmtid="{D5CDD505-2E9C-101B-9397-08002B2CF9AE}" pid="3" name="KSOProductBuildVer">
    <vt:lpwstr>1033-12.2.0.13359</vt:lpwstr>
  </property>
</Properties>
</file>