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9"/>
  </p:notesMasterIdLst>
  <p:sldIdLst>
    <p:sldId id="256" r:id="rId5"/>
    <p:sldId id="257" r:id="rId6"/>
    <p:sldId id="301" r:id="rId7"/>
    <p:sldId id="258" r:id="rId8"/>
    <p:sldId id="302" r:id="rId9"/>
    <p:sldId id="262" r:id="rId10"/>
    <p:sldId id="297" r:id="rId11"/>
    <p:sldId id="260" r:id="rId12"/>
    <p:sldId id="303" r:id="rId13"/>
    <p:sldId id="304" r:id="rId14"/>
    <p:sldId id="306" r:id="rId15"/>
    <p:sldId id="305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934"/>
  </p:normalViewPr>
  <p:slideViewPr>
    <p:cSldViewPr snapToGrid="0">
      <p:cViewPr>
        <p:scale>
          <a:sx n="75" d="100"/>
          <a:sy n="75" d="100"/>
        </p:scale>
        <p:origin x="276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he-IL">
                <a:cs typeface="Calibri"/>
              </a:rPr>
              <a:t>לחץ כדי לערוך סגנון כותרת משנה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he-IL"/>
              <a:t>לחץ על הסמל כדי להוסיף תמונה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he-IL"/>
              <a:t>לחץ על הסמל כדי להוסיף תמונה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5193694" cy="2334637"/>
          </a:xfrm>
        </p:spPr>
        <p:txBody>
          <a:bodyPr>
            <a:normAutofit/>
          </a:bodyPr>
          <a:lstStyle/>
          <a:p>
            <a:r>
              <a:rPr lang="en-US" dirty="0"/>
              <a:t>Deploying a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נערך על ידי: גילי מנחם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Step 4: continue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679DDAB-7BC8-4DE8-97CF-665B6F73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90AFCB00-5821-5CCE-E21F-6AD0B209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825" y="1685925"/>
            <a:ext cx="9935775" cy="1400175"/>
          </a:xfrm>
        </p:spPr>
        <p:txBody>
          <a:bodyPr>
            <a:normAutofit/>
          </a:bodyPr>
          <a:lstStyle/>
          <a:p>
            <a:r>
              <a:rPr lang="en-US" dirty="0"/>
              <a:t>Fix the errors and try to redeploy! (don’t forget to commit and push)</a:t>
            </a:r>
          </a:p>
          <a:p>
            <a:r>
              <a:rPr lang="en-US" dirty="0"/>
              <a:t>After fixing them all, the deploy will succeed and you will get this message:</a:t>
            </a:r>
            <a:endParaRPr lang="en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1CE3C21-DAB0-7216-513C-329B7F0D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61" y="3263900"/>
            <a:ext cx="6106377" cy="2543530"/>
          </a:xfrm>
          <a:prstGeom prst="rect">
            <a:avLst/>
          </a:prstGeom>
        </p:spPr>
      </p:pic>
      <p:sp>
        <p:nvSpPr>
          <p:cNvPr id="7" name="מציין מיקום תוכן 4">
            <a:extLst>
              <a:ext uri="{FF2B5EF4-FFF2-40B4-BE49-F238E27FC236}">
                <a16:creationId xmlns:a16="http://schemas.microsoft.com/office/drawing/2014/main" id="{F2722B1C-0166-80D5-2EC6-7FB39BA77EE5}"/>
              </a:ext>
            </a:extLst>
          </p:cNvPr>
          <p:cNvSpPr txBox="1">
            <a:spLocks/>
          </p:cNvSpPr>
          <p:nvPr/>
        </p:nvSpPr>
        <p:spPr>
          <a:xfrm>
            <a:off x="7877174" y="2792768"/>
            <a:ext cx="3865775" cy="2064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That means that after that you can click on your site settings and click or copy your link.</a:t>
            </a:r>
          </a:p>
          <a:p>
            <a:r>
              <a:rPr lang="en-US" dirty="0"/>
              <a:t>The website in online and can be shared and used by others.</a:t>
            </a:r>
            <a:endParaRPr lang="en-IL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5BA08030-57FB-72F6-4950-CF3605321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058" y="4884046"/>
            <a:ext cx="3546567" cy="1830292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69A46AC7-0267-7AAF-3E57-D599F7CF174D}"/>
              </a:ext>
            </a:extLst>
          </p:cNvPr>
          <p:cNvSpPr/>
          <p:nvPr/>
        </p:nvSpPr>
        <p:spPr>
          <a:xfrm>
            <a:off x="7705724" y="5905500"/>
            <a:ext cx="1717767" cy="348038"/>
          </a:xfrm>
          <a:prstGeom prst="rect">
            <a:avLst/>
          </a:prstGeom>
          <a:noFill/>
          <a:ln>
            <a:solidFill>
              <a:srgbClr val="6859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Footer Placeholder 48">
            <a:extLst>
              <a:ext uri="{FF2B5EF4-FFF2-40B4-BE49-F238E27FC236}">
                <a16:creationId xmlns:a16="http://schemas.microsoft.com/office/drawing/2014/main" id="{7C3B7675-5C95-C15B-6626-974EF4758553}"/>
              </a:ext>
            </a:extLst>
          </p:cNvPr>
          <p:cNvSpPr txBox="1">
            <a:spLocks/>
          </p:cNvSpPr>
          <p:nvPr/>
        </p:nvSpPr>
        <p:spPr>
          <a:xfrm>
            <a:off x="1798887" y="6557249"/>
            <a:ext cx="6683376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000" cap="all" spc="3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נערך על ידי גילי מנחם</a:t>
            </a:r>
            <a:endParaRPr lang="en-US" sz="1000" cap="all" spc="3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580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Why render?</a:t>
            </a:r>
          </a:p>
        </p:txBody>
      </p:sp>
      <p:sp>
        <p:nvSpPr>
          <p:cNvPr id="126" name="Slide Number Placeholder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Will both are really similar, </a:t>
            </a:r>
            <a:r>
              <a:rPr lang="en-US" dirty="0" err="1"/>
              <a:t>netlify</a:t>
            </a:r>
            <a:r>
              <a:rPr lang="en-US" dirty="0"/>
              <a:t> allows you 1 free website, </a:t>
            </a:r>
            <a:r>
              <a:rPr lang="en-US" dirty="0" err="1"/>
              <a:t>whilre</a:t>
            </a:r>
            <a:r>
              <a:rPr lang="en-US" dirty="0"/>
              <a:t> render will let you deploy several an share the resources between them. The more you deploy the slower they will be.</a:t>
            </a:r>
          </a:p>
        </p:txBody>
      </p:sp>
    </p:spTree>
    <p:extLst>
      <p:ext uri="{BB962C8B-B14F-4D97-AF65-F5344CB8AC3E}">
        <p14:creationId xmlns:p14="http://schemas.microsoft.com/office/powerpoint/2010/main" val="399987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79" y="-486315"/>
            <a:ext cx="5811864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1. Deploy frontend using render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02805" y="1273365"/>
            <a:ext cx="4593470" cy="4723786"/>
          </a:xfrm>
        </p:spPr>
        <p:txBody>
          <a:bodyPr>
            <a:noAutofit/>
          </a:bodyPr>
          <a:lstStyle/>
          <a:p>
            <a:r>
              <a:rPr lang="en-US" dirty="0"/>
              <a:t>it is very similar, so it will be accompanied with images and minimal text.</a:t>
            </a:r>
          </a:p>
          <a:p>
            <a:r>
              <a:rPr lang="en-US" dirty="0"/>
              <a:t>After log-in/sign-up, you should be greeted with your dashboard. You should have a + button and click on new. (might be different for a completely new user) after new, choose static site</a:t>
            </a:r>
          </a:p>
          <a:p>
            <a:endParaRPr lang="en-US" dirty="0"/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CCF1C55-75AE-CBC3-51C7-F7DEAAD26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948"/>
          <a:stretch/>
        </p:blipFill>
        <p:spPr>
          <a:xfrm>
            <a:off x="564968" y="4361693"/>
            <a:ext cx="9145276" cy="2096258"/>
          </a:xfrm>
          <a:prstGeom prst="rect">
            <a:avLst/>
          </a:prstGeom>
        </p:spPr>
      </p:pic>
      <p:sp>
        <p:nvSpPr>
          <p:cNvPr id="7" name="Footer Placeholder 48">
            <a:extLst>
              <a:ext uri="{FF2B5EF4-FFF2-40B4-BE49-F238E27FC236}">
                <a16:creationId xmlns:a16="http://schemas.microsoft.com/office/drawing/2014/main" id="{08EABECE-1820-A8AC-09A8-546AC2E6573F}"/>
              </a:ext>
            </a:extLst>
          </p:cNvPr>
          <p:cNvSpPr txBox="1">
            <a:spLocks/>
          </p:cNvSpPr>
          <p:nvPr/>
        </p:nvSpPr>
        <p:spPr>
          <a:xfrm>
            <a:off x="1798887" y="6557249"/>
            <a:ext cx="6683376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000" cap="all" spc="3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נערך על ידי גילי מנחם</a:t>
            </a:r>
            <a:endParaRPr lang="en-US" sz="1000" cap="all" spc="3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027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Step 2: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679DDAB-7BC8-4DE8-97CF-665B6F73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90AFCB00-5821-5CCE-E21F-6AD0B209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825" y="1685925"/>
            <a:ext cx="9935775" cy="1400175"/>
          </a:xfrm>
        </p:spPr>
        <p:txBody>
          <a:bodyPr>
            <a:normAutofit/>
          </a:bodyPr>
          <a:lstStyle/>
          <a:p>
            <a:r>
              <a:rPr lang="en-US" dirty="0"/>
              <a:t>You will be asked if you wish to use git, and authorize it just ad before.</a:t>
            </a:r>
          </a:p>
          <a:p>
            <a:r>
              <a:rPr lang="en-US" dirty="0"/>
              <a:t>Than, pick your requested repository, and connect.</a:t>
            </a:r>
            <a:endParaRPr lang="en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9A46AC7-0267-7AAF-3E57-D599F7CF174D}"/>
              </a:ext>
            </a:extLst>
          </p:cNvPr>
          <p:cNvSpPr/>
          <p:nvPr/>
        </p:nvSpPr>
        <p:spPr>
          <a:xfrm>
            <a:off x="7705724" y="5905500"/>
            <a:ext cx="1717767" cy="348038"/>
          </a:xfrm>
          <a:prstGeom prst="rect">
            <a:avLst/>
          </a:prstGeom>
          <a:noFill/>
          <a:ln>
            <a:solidFill>
              <a:srgbClr val="6859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7A5C606-9133-C5CC-C460-18B25613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9" y="3263900"/>
            <a:ext cx="11650701" cy="3238952"/>
          </a:xfrm>
          <a:prstGeom prst="rect">
            <a:avLst/>
          </a:prstGeom>
        </p:spPr>
      </p:pic>
      <p:sp>
        <p:nvSpPr>
          <p:cNvPr id="8" name="Footer Placeholder 48">
            <a:extLst>
              <a:ext uri="{FF2B5EF4-FFF2-40B4-BE49-F238E27FC236}">
                <a16:creationId xmlns:a16="http://schemas.microsoft.com/office/drawing/2014/main" id="{647F2C1F-712E-D205-DBD8-85490BDD93DA}"/>
              </a:ext>
            </a:extLst>
          </p:cNvPr>
          <p:cNvSpPr txBox="1">
            <a:spLocks/>
          </p:cNvSpPr>
          <p:nvPr/>
        </p:nvSpPr>
        <p:spPr>
          <a:xfrm>
            <a:off x="1798887" y="6557249"/>
            <a:ext cx="6683376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000" cap="all" spc="3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נערך על ידי גילי מנחם</a:t>
            </a:r>
            <a:endParaRPr lang="en-US" sz="1000" cap="all" spc="3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081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Step 3: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679DDAB-7BC8-4DE8-97CF-665B6F73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90AFCB00-5821-5CCE-E21F-6AD0B209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25" y="1685925"/>
            <a:ext cx="4486275" cy="4776786"/>
          </a:xfrm>
        </p:spPr>
        <p:txBody>
          <a:bodyPr>
            <a:normAutofit/>
          </a:bodyPr>
          <a:lstStyle/>
          <a:p>
            <a:r>
              <a:rPr lang="en-US" dirty="0"/>
              <a:t>This stage is very similar to </a:t>
            </a:r>
            <a:r>
              <a:rPr lang="en-US" dirty="0" err="1"/>
              <a:t>netlify</a:t>
            </a:r>
            <a:r>
              <a:rPr lang="en-US" dirty="0"/>
              <a:t>, make sure you use the correct build commands and directory. Make sure you use the correct source file.</a:t>
            </a:r>
          </a:p>
          <a:p>
            <a:r>
              <a:rPr lang="en-US" dirty="0"/>
              <a:t>Don’t forget, render allows you to name you project. If available, it will be included in the domain name (</a:t>
            </a:r>
            <a:r>
              <a:rPr lang="en-US" dirty="0" err="1"/>
              <a:t>url</a:t>
            </a:r>
            <a:r>
              <a:rPr lang="en-US" dirty="0"/>
              <a:t>)</a:t>
            </a:r>
            <a:endParaRPr lang="en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225737C-9C41-9B7F-66ED-AD0B506B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23" y="-39600"/>
            <a:ext cx="5978553" cy="6858000"/>
          </a:xfrm>
          <a:prstGeom prst="rect">
            <a:avLst/>
          </a:prstGeom>
        </p:spPr>
      </p:pic>
      <p:sp>
        <p:nvSpPr>
          <p:cNvPr id="7" name="Footer Placeholder 48">
            <a:extLst>
              <a:ext uri="{FF2B5EF4-FFF2-40B4-BE49-F238E27FC236}">
                <a16:creationId xmlns:a16="http://schemas.microsoft.com/office/drawing/2014/main" id="{EDB4D4D7-A3CE-EBB7-359F-43A2CAF89CCE}"/>
              </a:ext>
            </a:extLst>
          </p:cNvPr>
          <p:cNvSpPr txBox="1">
            <a:spLocks/>
          </p:cNvSpPr>
          <p:nvPr/>
        </p:nvSpPr>
        <p:spPr>
          <a:xfrm>
            <a:off x="1302836" y="6446500"/>
            <a:ext cx="6683376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000" cap="all" spc="3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נערך על ידי גילי מנחם</a:t>
            </a:r>
            <a:endParaRPr lang="en-US" sz="1000" cap="all" spc="3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613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Step 4: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679DDAB-7BC8-4DE8-97CF-665B6F73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90AFCB00-5821-5CCE-E21F-6AD0B209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25" y="1685925"/>
            <a:ext cx="7127875" cy="4776786"/>
          </a:xfrm>
        </p:spPr>
        <p:txBody>
          <a:bodyPr>
            <a:normAutofit/>
          </a:bodyPr>
          <a:lstStyle/>
          <a:p>
            <a:r>
              <a:rPr lang="en-US" dirty="0"/>
              <a:t>After clicking create static site, this should run, if the service fails, fix the errors and </a:t>
            </a:r>
            <a:r>
              <a:rPr lang="en-US" dirty="0" err="1"/>
              <a:t>redploy</a:t>
            </a:r>
            <a:r>
              <a:rPr lang="en-US" dirty="0"/>
              <a:t>.</a:t>
            </a:r>
          </a:p>
          <a:p>
            <a:r>
              <a:rPr lang="en-US" dirty="0"/>
              <a:t>This might take a little bit.</a:t>
            </a:r>
          </a:p>
          <a:p>
            <a:r>
              <a:rPr lang="en-US" dirty="0"/>
              <a:t>When successful, this message will appear in the logs: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the top left corner, you should see you website URL and click on it.</a:t>
            </a:r>
          </a:p>
          <a:p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10DF8CA-C9E5-9009-2FFD-9B5ABC1CE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97" y="3973484"/>
            <a:ext cx="4697399" cy="1004916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5DD6FF2-48E5-EBDC-2838-9ED10F18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283" y="951707"/>
            <a:ext cx="4868877" cy="5548400"/>
          </a:xfrm>
          <a:prstGeom prst="rect">
            <a:avLst/>
          </a:prstGeom>
        </p:spPr>
      </p:pic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C1355BD2-602F-22C5-83BF-648A9BD1BDB8}"/>
              </a:ext>
            </a:extLst>
          </p:cNvPr>
          <p:cNvCxnSpPr/>
          <p:nvPr/>
        </p:nvCxnSpPr>
        <p:spPr>
          <a:xfrm flipV="1">
            <a:off x="7302500" y="2108200"/>
            <a:ext cx="749300" cy="3111500"/>
          </a:xfrm>
          <a:prstGeom prst="straightConnector1">
            <a:avLst/>
          </a:prstGeom>
          <a:ln>
            <a:solidFill>
              <a:srgbClr val="6859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8">
            <a:extLst>
              <a:ext uri="{FF2B5EF4-FFF2-40B4-BE49-F238E27FC236}">
                <a16:creationId xmlns:a16="http://schemas.microsoft.com/office/drawing/2014/main" id="{34823173-510E-DF08-45B2-A5C60E9F766F}"/>
              </a:ext>
            </a:extLst>
          </p:cNvPr>
          <p:cNvSpPr txBox="1">
            <a:spLocks/>
          </p:cNvSpPr>
          <p:nvPr/>
        </p:nvSpPr>
        <p:spPr>
          <a:xfrm>
            <a:off x="1798887" y="6557249"/>
            <a:ext cx="6683376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000" cap="all" spc="3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נערך על ידי גילי מנחם</a:t>
            </a:r>
            <a:endParaRPr lang="en-US" sz="1000" cap="all" spc="3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6983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315" y="2702498"/>
            <a:ext cx="3856679" cy="1453003"/>
          </a:xfrm>
          <a:solidFill>
            <a:schemeClr val="bg1"/>
          </a:solidFill>
          <a:ln>
            <a:solidFill>
              <a:srgbClr val="68598D"/>
            </a:solidFill>
          </a:ln>
        </p:spPr>
        <p:txBody>
          <a:bodyPr wrap="square" anchor="b">
            <a:normAutofit/>
          </a:bodyPr>
          <a:lstStyle/>
          <a:p>
            <a:r>
              <a:rPr lang="en-US" sz="6000" dirty="0"/>
              <a:t>BACKEND</a:t>
            </a:r>
          </a:p>
        </p:txBody>
      </p:sp>
      <p:sp>
        <p:nvSpPr>
          <p:cNvPr id="126" name="Slide Number Placeholder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48">
            <a:extLst>
              <a:ext uri="{FF2B5EF4-FFF2-40B4-BE49-F238E27FC236}">
                <a16:creationId xmlns:a16="http://schemas.microsoft.com/office/drawing/2014/main" id="{143B7B08-17E9-AC48-8A91-6D0E21E3B76A}"/>
              </a:ext>
            </a:extLst>
          </p:cNvPr>
          <p:cNvSpPr txBox="1">
            <a:spLocks/>
          </p:cNvSpPr>
          <p:nvPr/>
        </p:nvSpPr>
        <p:spPr>
          <a:xfrm>
            <a:off x="1798887" y="6557249"/>
            <a:ext cx="6683376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000" cap="all" spc="3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נערך על ידי גילי מנחם</a:t>
            </a:r>
            <a:endParaRPr lang="en-US" sz="1000" cap="all" spc="3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42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679DDAB-7BC8-4DE8-97CF-665B6F73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90AFCB00-5821-5CCE-E21F-6AD0B209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25" y="1685925"/>
            <a:ext cx="7127875" cy="4776786"/>
          </a:xfrm>
        </p:spPr>
        <p:txBody>
          <a:bodyPr>
            <a:normAutofit/>
          </a:bodyPr>
          <a:lstStyle/>
          <a:p>
            <a:r>
              <a:rPr lang="en-US" dirty="0"/>
              <a:t>Insert these scripts in your </a:t>
            </a:r>
            <a:r>
              <a:rPr lang="en-US" dirty="0" err="1"/>
              <a:t>package.json</a:t>
            </a:r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CF793D0-B1BB-C1C9-B9CB-02F752E6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65" y="2281272"/>
            <a:ext cx="9912218" cy="1883320"/>
          </a:xfrm>
          <a:prstGeom prst="rect">
            <a:avLst/>
          </a:prstGeom>
        </p:spPr>
      </p:pic>
      <p:sp>
        <p:nvSpPr>
          <p:cNvPr id="6" name="Footer Placeholder 48">
            <a:extLst>
              <a:ext uri="{FF2B5EF4-FFF2-40B4-BE49-F238E27FC236}">
                <a16:creationId xmlns:a16="http://schemas.microsoft.com/office/drawing/2014/main" id="{F79FB7F1-533E-582F-4CCA-8E1FD78BCCD5}"/>
              </a:ext>
            </a:extLst>
          </p:cNvPr>
          <p:cNvSpPr txBox="1">
            <a:spLocks/>
          </p:cNvSpPr>
          <p:nvPr/>
        </p:nvSpPr>
        <p:spPr>
          <a:xfrm>
            <a:off x="1798887" y="6557249"/>
            <a:ext cx="6683376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000" cap="all" spc="3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נערך על ידי גילי מנחם</a:t>
            </a:r>
            <a:endParaRPr lang="en-US" sz="1000" cap="all" spc="3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391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3E1AA7EB-0635-73D8-CD96-062BBF72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/>
          <a:lstStyle/>
          <a:p>
            <a:pPr algn="r" rtl="1"/>
            <a:r>
              <a:rPr lang="he-IL" dirty="0"/>
              <a:t>יצירת קבצים:</a:t>
            </a:r>
            <a:endParaRPr lang="en-IL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60E35D80-480B-3DE7-43A1-4FB554316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378" y="2273968"/>
            <a:ext cx="5530516" cy="3810000"/>
          </a:xfrm>
        </p:spPr>
        <p:txBody>
          <a:bodyPr>
            <a:norm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</a:pPr>
            <a:r>
              <a:rPr lang="he-IL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ניצור </a:t>
            </a:r>
            <a:r>
              <a:rPr lang="he-IL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תקיית</a:t>
            </a:r>
            <a:r>
              <a:rPr lang="he-IL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</a:t>
            </a:r>
            <a:r>
              <a:rPr lang="he-IL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שתכיל שלושה קבצים: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allowedOrigins.ts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corsOptions.ts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dbConn.ts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16411DA4-DE47-7F3A-9088-75DEB6DA8644}"/>
              </a:ext>
            </a:extLst>
          </p:cNvPr>
          <p:cNvSpPr txBox="1">
            <a:spLocks/>
          </p:cNvSpPr>
          <p:nvPr/>
        </p:nvSpPr>
        <p:spPr>
          <a:xfrm>
            <a:off x="328862" y="1524000"/>
            <a:ext cx="553051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בתוך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allowedOrigins.ts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נכניס את הפרטים של הכתובות המותרות לתוך מערך, ונייצא אותן.</a:t>
            </a:r>
            <a:b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כמובן, שימו לב שבמקום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wbSiteName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עליכם להשתמש בשם ובכתובת של האתר </a:t>
            </a:r>
            <a:r>
              <a:rPr lang="he-I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שהעלתם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קודם. </a:t>
            </a:r>
          </a:p>
          <a:p>
            <a:pPr marL="457200" indent="-4572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</a:pPr>
            <a:endParaRPr lang="he-IL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</a:pPr>
            <a:endParaRPr lang="he-IL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זהו בדיוק השלב שבו תכניסו את כתובת ה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localhost</a:t>
            </a:r>
            <a:r>
              <a:rPr lang="he-IL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במידה ותרצו לחזור לעבוד ב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</a:t>
            </a:r>
            <a:endParaRPr lang="en-IL" sz="2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74196DB3-5AC4-46A6-9590-8B6FDBD0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56" y="3454066"/>
            <a:ext cx="4495800" cy="781050"/>
          </a:xfrm>
          <a:prstGeom prst="rect">
            <a:avLst/>
          </a:prstGeom>
        </p:spPr>
      </p:pic>
      <p:sp>
        <p:nvSpPr>
          <p:cNvPr id="14" name="Footer Placeholder 48">
            <a:extLst>
              <a:ext uri="{FF2B5EF4-FFF2-40B4-BE49-F238E27FC236}">
                <a16:creationId xmlns:a16="http://schemas.microsoft.com/office/drawing/2014/main" id="{71044220-B5CD-869D-CE85-E16197AF7AE2}"/>
              </a:ext>
            </a:extLst>
          </p:cNvPr>
          <p:cNvSpPr txBox="1">
            <a:spLocks/>
          </p:cNvSpPr>
          <p:nvPr/>
        </p:nvSpPr>
        <p:spPr>
          <a:xfrm>
            <a:off x="1798887" y="6557249"/>
            <a:ext cx="6683376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000" cap="all" spc="3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נערך על ידי גילי מנחם</a:t>
            </a:r>
            <a:endParaRPr lang="en-US" sz="1000" cap="all" spc="3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634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04F92CB3-3669-F139-2AA9-69707735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328067"/>
            <a:ext cx="9238434" cy="857559"/>
          </a:xfrm>
        </p:spPr>
        <p:txBody>
          <a:bodyPr/>
          <a:lstStyle/>
          <a:p>
            <a:pPr algn="r" rtl="1"/>
            <a:r>
              <a:rPr lang="he-IL" sz="3200" dirty="0"/>
              <a:t>המשך</a:t>
            </a:r>
            <a:endParaRPr lang="en-IL" sz="32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77BD5181-90BB-7DD5-40E2-A3E798188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0074" y="1524000"/>
            <a:ext cx="2257926" cy="3810000"/>
          </a:xfrm>
        </p:spPr>
        <p:txBody>
          <a:bodyPr>
            <a:normAutofit fontScale="70000" lnSpcReduction="20000"/>
          </a:bodyPr>
          <a:lstStyle/>
          <a:p>
            <a:pPr marL="342900" indent="-342900" algn="r" rtl="1">
              <a:buFont typeface="+mj-lt"/>
              <a:buAutoNum type="arabicPeriod" startAt="4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בתוך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corsOptions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מטרת הפונקציה היא לוודא שיש לכם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originis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קבילים המערך שיצרנו קודם, ובמידה וכן, לאפשר להם גישה באמצעות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cors</a:t>
            </a:r>
            <a:b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עלינו לנקות את השרת, ולהעביר את החיבור של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mongoose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לקובץ נפרד, שזה הקובץ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dbConn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שיצרנו קודם.</a:t>
            </a:r>
            <a:endParaRPr lang="en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E1DA799-6ADA-E124-1EAE-706DACD0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29" y="1471511"/>
            <a:ext cx="7549120" cy="3658304"/>
          </a:xfrm>
          <a:prstGeom prst="rect">
            <a:avLst/>
          </a:prstGeom>
        </p:spPr>
      </p:pic>
      <p:sp>
        <p:nvSpPr>
          <p:cNvPr id="9" name="Footer Placeholder 48">
            <a:extLst>
              <a:ext uri="{FF2B5EF4-FFF2-40B4-BE49-F238E27FC236}">
                <a16:creationId xmlns:a16="http://schemas.microsoft.com/office/drawing/2014/main" id="{E46A652E-45B5-20A2-ED1C-89216953B800}"/>
              </a:ext>
            </a:extLst>
          </p:cNvPr>
          <p:cNvSpPr txBox="1">
            <a:spLocks/>
          </p:cNvSpPr>
          <p:nvPr/>
        </p:nvSpPr>
        <p:spPr>
          <a:xfrm>
            <a:off x="1798887" y="6557249"/>
            <a:ext cx="6683376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000" cap="all" spc="3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נערך על ידי גילי מנחם</a:t>
            </a:r>
            <a:endParaRPr lang="en-US" sz="1000" cap="all" spc="3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566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022" y="536573"/>
            <a:ext cx="3856679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Deploy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97677" y="2704307"/>
            <a:ext cx="3273368" cy="2938561"/>
          </a:xfrm>
        </p:spPr>
        <p:txBody>
          <a:bodyPr>
            <a:normAutofit/>
          </a:bodyPr>
          <a:lstStyle/>
          <a:p>
            <a:r>
              <a:rPr lang="en-US" dirty="0"/>
              <a:t>Deploying on Netlify</a:t>
            </a:r>
          </a:p>
          <a:p>
            <a:r>
              <a:rPr lang="en-US" dirty="0"/>
              <a:t>Deploying on Render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fld id="{D39607A7-8386-47DB-8578-DDEDD194E5D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What Is React and Why Use It? (Complete Guide) - Coding Dojo">
            <a:extLst>
              <a:ext uri="{FF2B5EF4-FFF2-40B4-BE49-F238E27FC236}">
                <a16:creationId xmlns:a16="http://schemas.microsoft.com/office/drawing/2014/main" id="{07308AA7-B537-895D-AE64-C9695BEB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525" y="926145"/>
            <a:ext cx="7522242" cy="500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8">
            <a:extLst>
              <a:ext uri="{FF2B5EF4-FFF2-40B4-BE49-F238E27FC236}">
                <a16:creationId xmlns:a16="http://schemas.microsoft.com/office/drawing/2014/main" id="{B022DD96-30AD-CE74-D755-075201FC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 algn="ctr"/>
            <a:r>
              <a:rPr lang="he-IL" dirty="0"/>
              <a:t>נערך על ידי גילי מנחם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1">
            <a:extLst>
              <a:ext uri="{FF2B5EF4-FFF2-40B4-BE49-F238E27FC236}">
                <a16:creationId xmlns:a16="http://schemas.microsoft.com/office/drawing/2014/main" id="{693A1721-E968-D909-EAEF-13E63A6A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/>
          <a:lstStyle/>
          <a:p>
            <a:pPr algn="r" rtl="1"/>
            <a:r>
              <a:rPr lang="he-I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server.ts</a:t>
            </a:r>
            <a:r>
              <a:rPr lang="he-I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L" sz="4400" dirty="0"/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39ECD7E2-A222-4B19-1B95-D8C077DEC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לפתוח טרמינל ולבצע: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cors</a:t>
            </a:r>
            <a:b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לאחר מכן</a:t>
            </a:r>
          </a:p>
          <a:p>
            <a:pPr algn="r" rtl="1"/>
            <a:endParaRPr lang="he-IL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וכמובן לוודא שהוא מיובא</a:t>
            </a:r>
            <a:r>
              <a:rPr lang="he-IL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!!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  <a:tabLst>
                <a:tab pos="5267325" algn="l"/>
              </a:tabLst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לוודא שיש </a:t>
            </a:r>
            <a:r>
              <a:rPr lang="he-IL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תקיית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גיט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ולוודא שה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לא עולה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  <a:tabLst>
                <a:tab pos="5267325" algn="l"/>
              </a:tabLst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בתוך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dbConnection.ts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להעביר את החיבור לשם, לוודא באטלס שניתן להתחבר מכל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IP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  <a:tabLst>
                <a:tab pos="5267325" algn="l"/>
              </a:tabLst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להעלות </a:t>
            </a:r>
            <a:r>
              <a:rPr lang="he-IL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לרנדר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בתוך פרויקט חדש את המשתנים הסביבתיים, ולבצע העלאה של הפרויקט בתור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service</a:t>
            </a:r>
            <a:b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815671A-C4CC-D369-F980-7B9DA7285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81" y="3072580"/>
            <a:ext cx="8248838" cy="356420"/>
          </a:xfrm>
          <a:prstGeom prst="rect">
            <a:avLst/>
          </a:prstGeom>
        </p:spPr>
      </p:pic>
      <p:sp>
        <p:nvSpPr>
          <p:cNvPr id="12" name="Footer Placeholder 48">
            <a:extLst>
              <a:ext uri="{FF2B5EF4-FFF2-40B4-BE49-F238E27FC236}">
                <a16:creationId xmlns:a16="http://schemas.microsoft.com/office/drawing/2014/main" id="{B8D3DF49-37BA-4BFF-6DDA-F1E6D12C6BC7}"/>
              </a:ext>
            </a:extLst>
          </p:cNvPr>
          <p:cNvSpPr txBox="1">
            <a:spLocks/>
          </p:cNvSpPr>
          <p:nvPr/>
        </p:nvSpPr>
        <p:spPr>
          <a:xfrm>
            <a:off x="1798887" y="6557249"/>
            <a:ext cx="6683376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000" cap="all" spc="3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נערך על ידי גילי מנחם</a:t>
            </a:r>
            <a:endParaRPr lang="en-US" sz="1000" cap="all" spc="3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397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A490D5D-DDF2-318E-D2B4-9B001AB5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/>
          <a:lstStyle/>
          <a:p>
            <a:pPr algn="r" rtl="1"/>
            <a:r>
              <a:rPr lang="he-IL" dirty="0"/>
              <a:t>בהגדרות </a:t>
            </a:r>
            <a:r>
              <a:rPr lang="en-US" dirty="0"/>
              <a:t>RENDER</a:t>
            </a:r>
            <a:r>
              <a:rPr lang="he-IL" dirty="0"/>
              <a:t>:</a:t>
            </a:r>
            <a:endParaRPr lang="en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E189B516-0305-4F9A-1B1B-9A52018A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/>
          <a:p>
            <a:endParaRPr lang="en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4DA3427-CAA5-C266-886E-0C14F2F1D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66" y="2097098"/>
            <a:ext cx="9431066" cy="5715798"/>
          </a:xfrm>
          <a:prstGeom prst="rect">
            <a:avLst/>
          </a:prstGeom>
        </p:spPr>
      </p:pic>
      <p:sp>
        <p:nvSpPr>
          <p:cNvPr id="9" name="Footer Placeholder 48">
            <a:extLst>
              <a:ext uri="{FF2B5EF4-FFF2-40B4-BE49-F238E27FC236}">
                <a16:creationId xmlns:a16="http://schemas.microsoft.com/office/drawing/2014/main" id="{B570948D-A786-19CA-0291-35F93090EAF3}"/>
              </a:ext>
            </a:extLst>
          </p:cNvPr>
          <p:cNvSpPr txBox="1">
            <a:spLocks/>
          </p:cNvSpPr>
          <p:nvPr/>
        </p:nvSpPr>
        <p:spPr>
          <a:xfrm>
            <a:off x="-2150813" y="149802"/>
            <a:ext cx="6683376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000" cap="all" spc="3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נערך על ידי גילי מנחם</a:t>
            </a:r>
            <a:endParaRPr lang="en-US" sz="1000" cap="all" spc="3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0407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1" y="2384998"/>
            <a:ext cx="7620000" cy="2504502"/>
          </a:xfrm>
          <a:solidFill>
            <a:schemeClr val="bg1"/>
          </a:solidFill>
          <a:ln>
            <a:solidFill>
              <a:srgbClr val="68598D"/>
            </a:solidFill>
          </a:ln>
        </p:spPr>
        <p:txBody>
          <a:bodyPr wrap="square" anchor="b">
            <a:normAutofit/>
          </a:bodyPr>
          <a:lstStyle/>
          <a:p>
            <a:r>
              <a:rPr lang="en-US" sz="6000" dirty="0"/>
              <a:t>BACKEND WITH PUBLIC</a:t>
            </a:r>
          </a:p>
        </p:txBody>
      </p:sp>
      <p:sp>
        <p:nvSpPr>
          <p:cNvPr id="126" name="Slide Number Placeholder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Footer Placeholder 48">
            <a:extLst>
              <a:ext uri="{FF2B5EF4-FFF2-40B4-BE49-F238E27FC236}">
                <a16:creationId xmlns:a16="http://schemas.microsoft.com/office/drawing/2014/main" id="{F7DA4DE2-36A2-AB04-99D5-DE83F708B3DF}"/>
              </a:ext>
            </a:extLst>
          </p:cNvPr>
          <p:cNvSpPr txBox="1">
            <a:spLocks/>
          </p:cNvSpPr>
          <p:nvPr/>
        </p:nvSpPr>
        <p:spPr>
          <a:xfrm>
            <a:off x="1798887" y="6557249"/>
            <a:ext cx="6683376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000" cap="all" spc="3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נערך על ידי גילי מנחם</a:t>
            </a:r>
            <a:endParaRPr lang="en-US" sz="1000" cap="all" spc="3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1402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3B7519BF-F91D-002F-482C-D06713A6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1E9D341-27AC-8974-1A70-DAADCE06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698" y="0"/>
            <a:ext cx="4997302" cy="6858000"/>
          </a:xfrm>
          <a:prstGeom prst="rect">
            <a:avLst/>
          </a:prstGeom>
        </p:spPr>
      </p:pic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41FF18BC-81CB-735F-31A8-5A861B4B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2286000"/>
            <a:ext cx="6934200" cy="38100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השלבים זהים להעלאה, רק שימו לב:</a:t>
            </a:r>
          </a:p>
          <a:p>
            <a:pPr algn="r" rtl="1"/>
            <a:r>
              <a:rPr lang="he-IL" dirty="0"/>
              <a:t>וודאו שכל הקבצים שאמורים לעבור </a:t>
            </a:r>
            <a:r>
              <a:rPr lang="he-IL" dirty="0" err="1"/>
              <a:t>קימפול</a:t>
            </a:r>
            <a:r>
              <a:rPr lang="he-IL" dirty="0"/>
              <a:t> כבר עברו (</a:t>
            </a:r>
            <a:r>
              <a:rPr lang="en-US" dirty="0" err="1"/>
              <a:t>scss</a:t>
            </a:r>
            <a:r>
              <a:rPr lang="he-IL" dirty="0"/>
              <a:t> ל</a:t>
            </a:r>
            <a:r>
              <a:rPr lang="en-US" dirty="0" err="1"/>
              <a:t>css</a:t>
            </a:r>
            <a:r>
              <a:rPr lang="he-IL" dirty="0"/>
              <a:t>, ו </a:t>
            </a:r>
            <a:r>
              <a:rPr lang="en-US" dirty="0"/>
              <a:t>TS</a:t>
            </a:r>
            <a:r>
              <a:rPr lang="he-IL" dirty="0"/>
              <a:t> ל</a:t>
            </a:r>
            <a:r>
              <a:rPr lang="en-US" dirty="0"/>
              <a:t>JS</a:t>
            </a:r>
            <a:r>
              <a:rPr lang="he-IL" dirty="0"/>
              <a:t>), ושההפניות הן למקומות הנכונים.</a:t>
            </a:r>
            <a:endParaRPr lang="en-IL" dirty="0"/>
          </a:p>
        </p:txBody>
      </p:sp>
      <p:sp>
        <p:nvSpPr>
          <p:cNvPr id="10" name="Footer Placeholder 48">
            <a:extLst>
              <a:ext uri="{FF2B5EF4-FFF2-40B4-BE49-F238E27FC236}">
                <a16:creationId xmlns:a16="http://schemas.microsoft.com/office/drawing/2014/main" id="{8EF9E21D-5CE2-3FEE-79DC-209B8DDDE143}"/>
              </a:ext>
            </a:extLst>
          </p:cNvPr>
          <p:cNvSpPr txBox="1">
            <a:spLocks/>
          </p:cNvSpPr>
          <p:nvPr/>
        </p:nvSpPr>
        <p:spPr>
          <a:xfrm>
            <a:off x="1798887" y="6557249"/>
            <a:ext cx="6683376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000" cap="all" spc="3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נערך על ידי גילי מנחם</a:t>
            </a:r>
            <a:endParaRPr lang="en-US" sz="1000" cap="all" spc="3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581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25" name="Footer Placeholder 48">
            <a:extLst>
              <a:ext uri="{FF2B5EF4-FFF2-40B4-BE49-F238E27FC236}">
                <a16:creationId xmlns:a16="http://schemas.microsoft.com/office/drawing/2014/main" id="{A59037B4-369C-4D32-9743-29072587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r>
              <a:rPr lang="he-IL" dirty="0"/>
              <a:t>נערך על ידי גילי מנחם</a:t>
            </a:r>
            <a:endParaRPr lang="en-US" dirty="0"/>
          </a:p>
        </p:txBody>
      </p:sp>
      <p:sp>
        <p:nvSpPr>
          <p:cNvPr id="126" name="Slide Number Placeholder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>
            <a:normAutofit/>
          </a:bodyPr>
          <a:lstStyle/>
          <a:p>
            <a:r>
              <a:rPr lang="he-IL" dirty="0"/>
              <a:t>נערך על ידי גילי מנחם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Deploy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7606" y="2877018"/>
            <a:ext cx="3273368" cy="2938561"/>
          </a:xfrm>
        </p:spPr>
        <p:txBody>
          <a:bodyPr>
            <a:normAutofit/>
          </a:bodyPr>
          <a:lstStyle/>
          <a:p>
            <a:r>
              <a:rPr lang="en-US" dirty="0"/>
              <a:t>Deploying on Netlify</a:t>
            </a:r>
          </a:p>
          <a:p>
            <a:r>
              <a:rPr lang="en-US" dirty="0"/>
              <a:t>Deploying on Render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fld id="{D39607A7-8386-47DB-8578-DDEDD194E5D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 descr="Why Use Express with Node.js?">
            <a:extLst>
              <a:ext uri="{FF2B5EF4-FFF2-40B4-BE49-F238E27FC236}">
                <a16:creationId xmlns:a16="http://schemas.microsoft.com/office/drawing/2014/main" id="{9CB3E750-F3CF-1BAE-7CE9-75A0A1237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50" y="1263074"/>
            <a:ext cx="7225449" cy="481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8">
            <a:extLst>
              <a:ext uri="{FF2B5EF4-FFF2-40B4-BE49-F238E27FC236}">
                <a16:creationId xmlns:a16="http://schemas.microsoft.com/office/drawing/2014/main" id="{CCBE1BB5-90B6-279B-6E4A-00A58C27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 algn="ctr"/>
            <a:r>
              <a:rPr lang="he-IL" dirty="0"/>
              <a:t>נערך על ידי גילי מנחם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3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79" y="-486315"/>
            <a:ext cx="5811864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1. Deploy frontend using </a:t>
            </a:r>
            <a:r>
              <a:rPr lang="en-US" dirty="0" err="1"/>
              <a:t>netlify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4605" y="1924664"/>
            <a:ext cx="2081938" cy="4279532"/>
          </a:xfrm>
        </p:spPr>
        <p:txBody>
          <a:bodyPr>
            <a:noAutofit/>
          </a:bodyPr>
          <a:lstStyle/>
          <a:p>
            <a:r>
              <a:rPr lang="en-US" dirty="0"/>
              <a:t>After log-in/sign-up, you should be greeted with your dashboard. Under sites, click on import from Git</a:t>
            </a:r>
          </a:p>
          <a:p>
            <a:endParaRPr lang="en-US" dirty="0"/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84DE9D0-0F0B-D62D-DB25-1A1B467A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53" y="975539"/>
            <a:ext cx="5870640" cy="5842861"/>
          </a:xfrm>
          <a:prstGeom prst="rect">
            <a:avLst/>
          </a:prstGeom>
        </p:spPr>
      </p:pic>
      <p:sp>
        <p:nvSpPr>
          <p:cNvPr id="6" name="Footer Placeholder 48">
            <a:extLst>
              <a:ext uri="{FF2B5EF4-FFF2-40B4-BE49-F238E27FC236}">
                <a16:creationId xmlns:a16="http://schemas.microsoft.com/office/drawing/2014/main" id="{4472F074-CBE4-576D-152A-3C9144B1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4855" y="6366451"/>
            <a:ext cx="6683376" cy="460800"/>
          </a:xfrm>
        </p:spPr>
        <p:txBody>
          <a:bodyPr/>
          <a:lstStyle/>
          <a:p>
            <a:pPr algn="ctr"/>
            <a:r>
              <a:rPr lang="he-IL" dirty="0"/>
              <a:t>נערך על ידי גילי מנחם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Step 2: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168" y="1584499"/>
            <a:ext cx="4928400" cy="6619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are working with </a:t>
            </a:r>
            <a:r>
              <a:rPr lang="en-US" dirty="0" err="1"/>
              <a:t>github</a:t>
            </a:r>
            <a:r>
              <a:rPr lang="en-US" dirty="0"/>
              <a:t>, so that’s what you pick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481263"/>
            <a:ext cx="4928400" cy="1511666"/>
          </a:xfrm>
        </p:spPr>
        <p:txBody>
          <a:bodyPr>
            <a:normAutofit/>
          </a:bodyPr>
          <a:lstStyle/>
          <a:p>
            <a:r>
              <a:rPr lang="en-US" dirty="0"/>
              <a:t>If you never did, you should be prompt to connect to </a:t>
            </a:r>
            <a:r>
              <a:rPr lang="en-US" dirty="0" err="1"/>
              <a:t>netlify</a:t>
            </a:r>
            <a:r>
              <a:rPr lang="en-US" dirty="0"/>
              <a:t> with your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</p:txBody>
      </p:sp>
      <p:sp>
        <p:nvSpPr>
          <p:cNvPr id="14" name="Slide Number Placeholder 49">
            <a:extLst>
              <a:ext uri="{FF2B5EF4-FFF2-40B4-BE49-F238E27FC236}">
                <a16:creationId xmlns:a16="http://schemas.microsoft.com/office/drawing/2014/main" id="{FE0E29C1-3AC9-4C3D-A129-4AE522CD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A5B18239-B8CA-1914-E245-CB9414EA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08"/>
          <a:stretch/>
        </p:blipFill>
        <p:spPr>
          <a:xfrm>
            <a:off x="132653" y="2713225"/>
            <a:ext cx="5963347" cy="2105319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E996FA19-9E55-A5F7-4561-C06091EB2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12" y="2183311"/>
            <a:ext cx="4129849" cy="4392657"/>
          </a:xfrm>
          <a:prstGeom prst="rect">
            <a:avLst/>
          </a:prstGeom>
        </p:spPr>
      </p:pic>
      <p:sp>
        <p:nvSpPr>
          <p:cNvPr id="17" name="Footer Placeholder 48">
            <a:extLst>
              <a:ext uri="{FF2B5EF4-FFF2-40B4-BE49-F238E27FC236}">
                <a16:creationId xmlns:a16="http://schemas.microsoft.com/office/drawing/2014/main" id="{C6504C3E-4963-26C6-6EB3-0306732B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6181" y="6305550"/>
            <a:ext cx="6683376" cy="460800"/>
          </a:xfrm>
        </p:spPr>
        <p:txBody>
          <a:bodyPr/>
          <a:lstStyle/>
          <a:p>
            <a:pPr algn="ctr"/>
            <a:r>
              <a:rPr lang="he-IL" dirty="0"/>
              <a:t>נערך על ידי גילי מנחם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5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300751"/>
            <a:ext cx="4075200" cy="525623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85" y="936758"/>
            <a:ext cx="5366084" cy="19602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you clicked authorize, you will be shown a list of your repositories, pick one and continue. This repository could have the front and the back, but the next few steps might be a little different for each.</a:t>
            </a:r>
          </a:p>
        </p:txBody>
      </p:sp>
      <p:sp>
        <p:nvSpPr>
          <p:cNvPr id="6" name="Subtitle 7">
            <a:extLst>
              <a:ext uri="{FF2B5EF4-FFF2-40B4-BE49-F238E27FC236}">
                <a16:creationId xmlns:a16="http://schemas.microsoft.com/office/drawing/2014/main" id="{A8D00DAA-9192-0C18-086F-66BCDC3B6C12}"/>
              </a:ext>
            </a:extLst>
          </p:cNvPr>
          <p:cNvSpPr txBox="1">
            <a:spLocks/>
          </p:cNvSpPr>
          <p:nvPr/>
        </p:nvSpPr>
        <p:spPr>
          <a:xfrm>
            <a:off x="269585" y="4133147"/>
            <a:ext cx="5366084" cy="242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choosing a repository, you will be asked to fill a form with information on your site. Please notice that you enter correct information regarding build and base directories.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4929020-6335-D401-F202-35835347F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417" y="0"/>
            <a:ext cx="3944971" cy="6858000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981D6D-365B-E2B8-D112-8772210A2C36}"/>
              </a:ext>
            </a:extLst>
          </p:cNvPr>
          <p:cNvSpPr txBox="1"/>
          <p:nvPr/>
        </p:nvSpPr>
        <p:spPr>
          <a:xfrm>
            <a:off x="9040845" y="1621555"/>
            <a:ext cx="2773279" cy="461665"/>
          </a:xfrm>
          <a:prstGeom prst="rect">
            <a:avLst/>
          </a:prstGeom>
          <a:noFill/>
          <a:ln>
            <a:solidFill>
              <a:srgbClr val="68598D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If you wish to use a different branch, choose one from this list</a:t>
            </a:r>
            <a:endParaRPr lang="en-IL" sz="12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5AC1AAA-EDE8-5AA1-7A98-A3467A01C429}"/>
              </a:ext>
            </a:extLst>
          </p:cNvPr>
          <p:cNvSpPr txBox="1"/>
          <p:nvPr/>
        </p:nvSpPr>
        <p:spPr>
          <a:xfrm>
            <a:off x="8998741" y="2489738"/>
            <a:ext cx="2923674" cy="1200329"/>
          </a:xfrm>
          <a:prstGeom prst="rect">
            <a:avLst/>
          </a:prstGeom>
          <a:noFill/>
          <a:ln>
            <a:solidFill>
              <a:srgbClr val="68598D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This base directory should be the </a:t>
            </a:r>
            <a:r>
              <a:rPr lang="en-US" sz="1200" dirty="0" err="1"/>
              <a:t>onw</a:t>
            </a:r>
            <a:r>
              <a:rPr lang="en-US" sz="1200" dirty="0"/>
              <a:t> with the </a:t>
            </a:r>
            <a:r>
              <a:rPr lang="en-US" sz="1200" dirty="0" err="1"/>
              <a:t>package.json</a:t>
            </a:r>
            <a:r>
              <a:rPr lang="en-US" sz="1200" dirty="0"/>
              <a:t> folder that belongs to the frontend. If it is I the main directory, keep empty. If it is not, please write the route from the current repository (example on next page)</a:t>
            </a:r>
            <a:endParaRPr lang="en-IL" sz="12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B0C7ECB-0E1F-145A-0C93-2E6A2D8F808C}"/>
              </a:ext>
            </a:extLst>
          </p:cNvPr>
          <p:cNvSpPr txBox="1"/>
          <p:nvPr/>
        </p:nvSpPr>
        <p:spPr>
          <a:xfrm>
            <a:off x="9174072" y="5528701"/>
            <a:ext cx="2923674" cy="830997"/>
          </a:xfrm>
          <a:prstGeom prst="rect">
            <a:avLst/>
          </a:prstGeom>
          <a:noFill/>
          <a:ln>
            <a:solidFill>
              <a:srgbClr val="68598D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After running a build script, a build repository in created (with CRA) and a </a:t>
            </a:r>
            <a:r>
              <a:rPr lang="en-US" sz="1200" dirty="0" err="1"/>
              <a:t>dist</a:t>
            </a:r>
            <a:r>
              <a:rPr lang="en-US" sz="1200" dirty="0"/>
              <a:t> folder is create (with </a:t>
            </a:r>
            <a:r>
              <a:rPr lang="en-US" sz="1200" dirty="0" err="1"/>
              <a:t>vite</a:t>
            </a:r>
            <a:r>
              <a:rPr lang="en-US" sz="1200" dirty="0"/>
              <a:t>) make sure you write correct one.</a:t>
            </a:r>
            <a:endParaRPr lang="en-IL" sz="1200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719366E-3B94-488A-6C47-D5B05FD7F026}"/>
              </a:ext>
            </a:extLst>
          </p:cNvPr>
          <p:cNvSpPr txBox="1"/>
          <p:nvPr/>
        </p:nvSpPr>
        <p:spPr>
          <a:xfrm>
            <a:off x="9174072" y="4041438"/>
            <a:ext cx="2923674" cy="1384995"/>
          </a:xfrm>
          <a:prstGeom prst="rect">
            <a:avLst/>
          </a:prstGeom>
          <a:noFill/>
          <a:ln>
            <a:solidFill>
              <a:srgbClr val="68598D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These commands are what “builds” your repository. It should install dependencies and then build the website up (create JS and HTML files)]</a:t>
            </a:r>
          </a:p>
          <a:p>
            <a:r>
              <a:rPr lang="en-US" sz="1200" dirty="0"/>
              <a:t>This should be different if you are using </a:t>
            </a:r>
            <a:r>
              <a:rPr lang="en-US" sz="1200" dirty="0" err="1"/>
              <a:t>vite</a:t>
            </a:r>
            <a:r>
              <a:rPr lang="en-US" sz="1200" dirty="0"/>
              <a:t> or create react app (example in next pages)</a:t>
            </a:r>
            <a:endParaRPr lang="en-IL" sz="1200" dirty="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9FAAED8E-5A6B-B883-C6D8-D1832E1B3507}"/>
              </a:ext>
            </a:extLst>
          </p:cNvPr>
          <p:cNvCxnSpPr/>
          <p:nvPr/>
        </p:nvCxnSpPr>
        <p:spPr>
          <a:xfrm flipH="1">
            <a:off x="8482263" y="1726532"/>
            <a:ext cx="559469" cy="276726"/>
          </a:xfrm>
          <a:prstGeom prst="straightConnector1">
            <a:avLst/>
          </a:prstGeom>
          <a:ln>
            <a:solidFill>
              <a:srgbClr val="6859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966615DA-DCB8-A38D-9822-660EAAEB88D8}"/>
              </a:ext>
            </a:extLst>
          </p:cNvPr>
          <p:cNvCxnSpPr/>
          <p:nvPr/>
        </p:nvCxnSpPr>
        <p:spPr>
          <a:xfrm flipH="1">
            <a:off x="8313821" y="2897053"/>
            <a:ext cx="727024" cy="405615"/>
          </a:xfrm>
          <a:prstGeom prst="straightConnector1">
            <a:avLst/>
          </a:prstGeom>
          <a:ln>
            <a:solidFill>
              <a:srgbClr val="6859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14848443-ADA6-AA58-3A56-900A97A4A6F3}"/>
              </a:ext>
            </a:extLst>
          </p:cNvPr>
          <p:cNvCxnSpPr/>
          <p:nvPr/>
        </p:nvCxnSpPr>
        <p:spPr>
          <a:xfrm flipH="1">
            <a:off x="8891337" y="4283242"/>
            <a:ext cx="282735" cy="0"/>
          </a:xfrm>
          <a:prstGeom prst="straightConnector1">
            <a:avLst/>
          </a:prstGeom>
          <a:ln>
            <a:solidFill>
              <a:srgbClr val="6859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5645DDCE-9C80-26EB-8E99-8BB47EB5226F}"/>
              </a:ext>
            </a:extLst>
          </p:cNvPr>
          <p:cNvCxnSpPr>
            <a:cxnSpLocks/>
          </p:cNvCxnSpPr>
          <p:nvPr/>
        </p:nvCxnSpPr>
        <p:spPr>
          <a:xfrm flipH="1" flipV="1">
            <a:off x="8677333" y="5236445"/>
            <a:ext cx="504879" cy="439139"/>
          </a:xfrm>
          <a:prstGeom prst="straightConnector1">
            <a:avLst/>
          </a:prstGeom>
          <a:ln>
            <a:solidFill>
              <a:srgbClr val="6859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57AE146-C7C8-C5BA-735F-5ECC91497057}"/>
              </a:ext>
            </a:extLst>
          </p:cNvPr>
          <p:cNvSpPr txBox="1"/>
          <p:nvPr/>
        </p:nvSpPr>
        <p:spPr>
          <a:xfrm>
            <a:off x="7722485" y="6131744"/>
            <a:ext cx="1399823" cy="646331"/>
          </a:xfrm>
          <a:prstGeom prst="rect">
            <a:avLst/>
          </a:prstGeom>
          <a:noFill/>
          <a:ln>
            <a:solidFill>
              <a:srgbClr val="68598D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If using ENV, click here and add the variables</a:t>
            </a:r>
            <a:endParaRPr lang="en-IL" sz="1200" dirty="0"/>
          </a:p>
        </p:txBody>
      </p:sp>
      <p:sp>
        <p:nvSpPr>
          <p:cNvPr id="30" name="Footer Placeholder 48">
            <a:extLst>
              <a:ext uri="{FF2B5EF4-FFF2-40B4-BE49-F238E27FC236}">
                <a16:creationId xmlns:a16="http://schemas.microsoft.com/office/drawing/2014/main" id="{FC4AC5BD-AC00-850F-51C7-15CD8F9EA1F6}"/>
              </a:ext>
            </a:extLst>
          </p:cNvPr>
          <p:cNvSpPr txBox="1">
            <a:spLocks/>
          </p:cNvSpPr>
          <p:nvPr/>
        </p:nvSpPr>
        <p:spPr>
          <a:xfrm>
            <a:off x="1798887" y="6557249"/>
            <a:ext cx="6683376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000" cap="all" spc="3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נערך על ידי גילי מנחם</a:t>
            </a:r>
            <a:endParaRPr lang="en-US" sz="1000" cap="all" spc="3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DB553EF1-0EBF-5781-C73A-2D8BC37AB2DA}"/>
              </a:ext>
            </a:extLst>
          </p:cNvPr>
          <p:cNvSpPr txBox="1">
            <a:spLocks/>
          </p:cNvSpPr>
          <p:nvPr/>
        </p:nvSpPr>
        <p:spPr>
          <a:xfrm>
            <a:off x="4171784" y="51179"/>
            <a:ext cx="4075200" cy="5256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3: examples</a:t>
            </a: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73F8E826-3860-67CB-14C6-55C502AE9BFC}"/>
              </a:ext>
            </a:extLst>
          </p:cNvPr>
          <p:cNvSpPr txBox="1">
            <a:spLocks/>
          </p:cNvSpPr>
          <p:nvPr/>
        </p:nvSpPr>
        <p:spPr>
          <a:xfrm>
            <a:off x="1003468" y="576802"/>
            <a:ext cx="4075200" cy="5256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Base directory:</a:t>
            </a:r>
          </a:p>
        </p:txBody>
      </p:sp>
      <p:sp>
        <p:nvSpPr>
          <p:cNvPr id="22" name="Title 6">
            <a:extLst>
              <a:ext uri="{FF2B5EF4-FFF2-40B4-BE49-F238E27FC236}">
                <a16:creationId xmlns:a16="http://schemas.microsoft.com/office/drawing/2014/main" id="{528A0313-31BB-AD83-5DA2-4591AB6D41D9}"/>
              </a:ext>
            </a:extLst>
          </p:cNvPr>
          <p:cNvSpPr txBox="1">
            <a:spLocks/>
          </p:cNvSpPr>
          <p:nvPr/>
        </p:nvSpPr>
        <p:spPr>
          <a:xfrm>
            <a:off x="7291973" y="530681"/>
            <a:ext cx="4075200" cy="5256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Other folders are in tree</a:t>
            </a:r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8D4A9BC2-8C29-D4E2-FA86-22D5237DF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7" y="1876927"/>
            <a:ext cx="2551540" cy="4470410"/>
          </a:xfrm>
          <a:prstGeom prst="rect">
            <a:avLst/>
          </a:prstGeom>
        </p:spPr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FC6B51C8-1C54-DFA2-1FF9-94E905ACA71B}"/>
              </a:ext>
            </a:extLst>
          </p:cNvPr>
          <p:cNvSpPr txBox="1"/>
          <p:nvPr/>
        </p:nvSpPr>
        <p:spPr>
          <a:xfrm>
            <a:off x="712953" y="939293"/>
            <a:ext cx="4656229" cy="461665"/>
          </a:xfrm>
          <a:prstGeom prst="rect">
            <a:avLst/>
          </a:prstGeom>
          <a:noFill/>
          <a:ln>
            <a:solidFill>
              <a:srgbClr val="68598D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react project folder is the immediate one, and there is no folder above it or next to it</a:t>
            </a:r>
            <a:endParaRPr lang="en-IL" sz="1200" dirty="0"/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0B66CC79-CA3E-AC05-4BBE-4E62DC017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55" y="1727210"/>
            <a:ext cx="2716457" cy="4800600"/>
          </a:xfrm>
          <a:prstGeom prst="rect">
            <a:avLst/>
          </a:prstGeom>
        </p:spPr>
      </p:pic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B293E7C2-E28C-687D-71D1-4DED68D000F9}"/>
              </a:ext>
            </a:extLst>
          </p:cNvPr>
          <p:cNvSpPr txBox="1"/>
          <p:nvPr/>
        </p:nvSpPr>
        <p:spPr>
          <a:xfrm>
            <a:off x="4818737" y="3994485"/>
            <a:ext cx="1100890" cy="900246"/>
          </a:xfrm>
          <a:prstGeom prst="rect">
            <a:avLst/>
          </a:prstGeom>
          <a:solidFill>
            <a:schemeClr val="bg1"/>
          </a:solidFill>
          <a:ln>
            <a:solidFill>
              <a:srgbClr val="68598D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Notice the build commands: first install, then build</a:t>
            </a:r>
            <a:endParaRPr lang="en-IL" sz="1050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55CC4E5B-1598-A573-BC60-9538A8235924}"/>
              </a:ext>
            </a:extLst>
          </p:cNvPr>
          <p:cNvSpPr txBox="1"/>
          <p:nvPr/>
        </p:nvSpPr>
        <p:spPr>
          <a:xfrm>
            <a:off x="4818737" y="3541275"/>
            <a:ext cx="1100890" cy="253916"/>
          </a:xfrm>
          <a:prstGeom prst="rect">
            <a:avLst/>
          </a:prstGeom>
          <a:solidFill>
            <a:schemeClr val="bg1"/>
          </a:solidFill>
          <a:ln>
            <a:solidFill>
              <a:srgbClr val="68598D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Keep empty!</a:t>
            </a:r>
            <a:endParaRPr lang="en-IL" sz="1050" dirty="0"/>
          </a:p>
        </p:txBody>
      </p:sp>
      <p:pic>
        <p:nvPicPr>
          <p:cNvPr id="31" name="תמונה 30">
            <a:extLst>
              <a:ext uri="{FF2B5EF4-FFF2-40B4-BE49-F238E27FC236}">
                <a16:creationId xmlns:a16="http://schemas.microsoft.com/office/drawing/2014/main" id="{3C3324F7-9996-9D0D-41B2-4188484C1C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-1440" b="17280"/>
          <a:stretch/>
        </p:blipFill>
        <p:spPr>
          <a:xfrm>
            <a:off x="6209384" y="1582153"/>
            <a:ext cx="2307768" cy="5193161"/>
          </a:xfrm>
          <a:prstGeom prst="rect">
            <a:avLst/>
          </a:prstGeom>
        </p:spPr>
      </p:pic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D47CCA61-CD05-F785-58F4-E80FB6166DB8}"/>
              </a:ext>
            </a:extLst>
          </p:cNvPr>
          <p:cNvSpPr txBox="1"/>
          <p:nvPr/>
        </p:nvSpPr>
        <p:spPr>
          <a:xfrm>
            <a:off x="6532303" y="1001456"/>
            <a:ext cx="4656229" cy="461665"/>
          </a:xfrm>
          <a:prstGeom prst="rect">
            <a:avLst/>
          </a:prstGeom>
          <a:noFill/>
          <a:ln>
            <a:solidFill>
              <a:srgbClr val="68598D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There are two immediate folders under the tree: client and server. The client one is our react project.</a:t>
            </a:r>
            <a:endParaRPr lang="en-IL" sz="1200" dirty="0"/>
          </a:p>
        </p:txBody>
      </p:sp>
      <p:pic>
        <p:nvPicPr>
          <p:cNvPr id="34" name="תמונה 33">
            <a:extLst>
              <a:ext uri="{FF2B5EF4-FFF2-40B4-BE49-F238E27FC236}">
                <a16:creationId xmlns:a16="http://schemas.microsoft.com/office/drawing/2014/main" id="{1ACDE6B6-B820-0276-B271-02B1857BC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8864" y="1563757"/>
            <a:ext cx="2966308" cy="52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2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Step 4: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679DDAB-7BC8-4DE8-97CF-665B6F73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90AFCB00-5821-5CCE-E21F-6AD0B209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280" y="1685925"/>
            <a:ext cx="6143320" cy="4040191"/>
          </a:xfrm>
        </p:spPr>
        <p:txBody>
          <a:bodyPr/>
          <a:lstStyle/>
          <a:p>
            <a:r>
              <a:rPr lang="en-US" dirty="0"/>
              <a:t>After clicking deploy a service will run to deploy your site.</a:t>
            </a:r>
          </a:p>
          <a:p>
            <a:r>
              <a:rPr lang="en-US" dirty="0"/>
              <a:t>It will change to “building” after starting up.</a:t>
            </a:r>
          </a:p>
          <a:p>
            <a:r>
              <a:rPr lang="en-US" dirty="0"/>
              <a:t>Do not be discourages if the stage failed! Click on the failed line and see what you errors are:</a:t>
            </a:r>
            <a:endParaRPr lang="en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7C540FD-BF3E-B73A-FDCA-40D9ED9B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" y="1868852"/>
            <a:ext cx="4699724" cy="449798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B48E394C-145A-D994-5E06-BF1D47FA5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369" y="4357524"/>
            <a:ext cx="4572638" cy="2333951"/>
          </a:xfrm>
          <a:prstGeom prst="rect">
            <a:avLst/>
          </a:prstGeom>
        </p:spPr>
      </p:pic>
      <p:sp>
        <p:nvSpPr>
          <p:cNvPr id="12" name="Footer Placeholder 48">
            <a:extLst>
              <a:ext uri="{FF2B5EF4-FFF2-40B4-BE49-F238E27FC236}">
                <a16:creationId xmlns:a16="http://schemas.microsoft.com/office/drawing/2014/main" id="{6B3DA5E7-8B92-68BB-9EE2-DB6E6C72A354}"/>
              </a:ext>
            </a:extLst>
          </p:cNvPr>
          <p:cNvSpPr txBox="1">
            <a:spLocks/>
          </p:cNvSpPr>
          <p:nvPr/>
        </p:nvSpPr>
        <p:spPr>
          <a:xfrm>
            <a:off x="1798887" y="6557249"/>
            <a:ext cx="6683376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000" cap="all" spc="3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נערך על ידי גילי מנחם</a:t>
            </a:r>
            <a:endParaRPr lang="en-US" sz="1000" cap="all" spc="3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Step 4: continue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679DDAB-7BC8-4DE8-97CF-665B6F73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90AFCB00-5821-5CCE-E21F-6AD0B209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280" y="1685925"/>
            <a:ext cx="6143320" cy="4040191"/>
          </a:xfrm>
        </p:spPr>
        <p:txBody>
          <a:bodyPr/>
          <a:lstStyle/>
          <a:p>
            <a:r>
              <a:rPr lang="en-US" dirty="0"/>
              <a:t>Click on the deploy logs where they failed and read the errors there.</a:t>
            </a:r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4D11D9C-6BC7-FBAD-DD9A-CE75D8BB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3" y="1523734"/>
            <a:ext cx="5172797" cy="381053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0A53C428-1750-CBBD-4A5A-8BE4D2F2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961" y="2771048"/>
            <a:ext cx="5645612" cy="3586552"/>
          </a:xfrm>
          <a:prstGeom prst="rect">
            <a:avLst/>
          </a:prstGeom>
        </p:spPr>
      </p:pic>
      <p:sp>
        <p:nvSpPr>
          <p:cNvPr id="12" name="Footer Placeholder 48">
            <a:extLst>
              <a:ext uri="{FF2B5EF4-FFF2-40B4-BE49-F238E27FC236}">
                <a16:creationId xmlns:a16="http://schemas.microsoft.com/office/drawing/2014/main" id="{506711ED-6F17-AD6B-1133-291567712342}"/>
              </a:ext>
            </a:extLst>
          </p:cNvPr>
          <p:cNvSpPr txBox="1">
            <a:spLocks/>
          </p:cNvSpPr>
          <p:nvPr/>
        </p:nvSpPr>
        <p:spPr>
          <a:xfrm>
            <a:off x="1798887" y="6557249"/>
            <a:ext cx="6683376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000" cap="all" spc="3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נערך על ידי גילי מנחם</a:t>
            </a:r>
            <a:endParaRPr lang="en-US" sz="1000" cap="all" spc="3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107687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ed design" id="{15B931B0-C7D8-4B07-ACB9-C7EFD4E6970A}" vid="{8BE1E89A-FBDD-488C-8247-991A3117B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74A8BD-7470-4767-A78C-01B8DE47DE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02E5C16-0C12-46F7-AC7E-7CB6B62A71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B9D788-52D8-46C3-92EC-553D7E4077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{AC87DB45-886E-4EA4-AF80-22C71BA3FF80}tf11158769_win32</Template>
  <TotalTime>453</TotalTime>
  <Words>1116</Words>
  <Application>Microsoft Office PowerPoint</Application>
  <PresentationFormat>מסך רחב</PresentationFormat>
  <Paragraphs>126</Paragraphs>
  <Slides>24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1" baseType="lpstr">
      <vt:lpstr>Arial</vt:lpstr>
      <vt:lpstr>Avenir Next LT Pro</vt:lpstr>
      <vt:lpstr>Calibri</vt:lpstr>
      <vt:lpstr>Goudy Old Style</vt:lpstr>
      <vt:lpstr>Symbol</vt:lpstr>
      <vt:lpstr>Wingdings</vt:lpstr>
      <vt:lpstr>FrostyVTI</vt:lpstr>
      <vt:lpstr>Deploying a website</vt:lpstr>
      <vt:lpstr>Deploy Frontend</vt:lpstr>
      <vt:lpstr>Deploy Backend</vt:lpstr>
      <vt:lpstr>1. Deploy frontend using netlify</vt:lpstr>
      <vt:lpstr>Step 2:</vt:lpstr>
      <vt:lpstr>Step 3</vt:lpstr>
      <vt:lpstr>מצגת של PowerPoint‏</vt:lpstr>
      <vt:lpstr>Step 4:</vt:lpstr>
      <vt:lpstr>Step 4: continue</vt:lpstr>
      <vt:lpstr>Step 4: continue</vt:lpstr>
      <vt:lpstr>Why render?</vt:lpstr>
      <vt:lpstr>1. Deploy frontend using render</vt:lpstr>
      <vt:lpstr>Step 2:</vt:lpstr>
      <vt:lpstr>Step 3:</vt:lpstr>
      <vt:lpstr>Step 4:</vt:lpstr>
      <vt:lpstr>BACKEND</vt:lpstr>
      <vt:lpstr>Step 1</vt:lpstr>
      <vt:lpstr>יצירת קבצים:</vt:lpstr>
      <vt:lpstr>המשך</vt:lpstr>
      <vt:lpstr>בserver.ts:</vt:lpstr>
      <vt:lpstr>בהגדרות RENDER:</vt:lpstr>
      <vt:lpstr>BACKEND WITH PUBLIC</vt:lpstr>
      <vt:lpstr>מצגת של PowerPoint‏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 website</dc:title>
  <dc:creator>גילי מנחם</dc:creator>
  <cp:lastModifiedBy>גילי מנחם</cp:lastModifiedBy>
  <cp:revision>3</cp:revision>
  <dcterms:created xsi:type="dcterms:W3CDTF">2023-11-30T08:32:39Z</dcterms:created>
  <dcterms:modified xsi:type="dcterms:W3CDTF">2023-11-30T16:06:02Z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