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8"/>
  </p:notesMasterIdLst>
  <p:sldIdLst>
    <p:sldId id="256" r:id="rId2"/>
    <p:sldId id="258" r:id="rId3"/>
    <p:sldId id="259" r:id="rId4"/>
    <p:sldId id="261"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BBAEF-55D4-4404-A0C2-02785D3ECF4B}" type="datetimeFigureOut">
              <a:rPr lang="en-US" smtClean="0"/>
              <a:pPr/>
              <a:t>6/27/2015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4C409-C434-4AB4-AFE4-0B265EB5ED3B}" type="slidenum">
              <a:rPr lang="en-US" smtClean="0"/>
              <a:pPr/>
              <a:t>‹#›</a:t>
            </a:fld>
            <a:endParaRPr lang="en-US"/>
          </a:p>
        </p:txBody>
      </p:sp>
    </p:spTree>
    <p:extLst>
      <p:ext uri="{BB962C8B-B14F-4D97-AF65-F5344CB8AC3E}">
        <p14:creationId xmlns:p14="http://schemas.microsoft.com/office/powerpoint/2010/main" val="350713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D14C409-C434-4AB4-AFE4-0B265EB5ED3B}" type="slidenum">
              <a:rPr lang="en-US" smtClean="0"/>
              <a:pPr/>
              <a:t>1</a:t>
            </a:fld>
            <a:endParaRPr lang="en-US"/>
          </a:p>
        </p:txBody>
      </p:sp>
    </p:spTree>
    <p:extLst>
      <p:ext uri="{BB962C8B-B14F-4D97-AF65-F5344CB8AC3E}">
        <p14:creationId xmlns:p14="http://schemas.microsoft.com/office/powerpoint/2010/main" val="239824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4C409-C434-4AB4-AFE4-0B265EB5ED3B}" type="slidenum">
              <a:rPr lang="en-US" smtClean="0"/>
              <a:pPr/>
              <a:t>3</a:t>
            </a:fld>
            <a:endParaRPr lang="en-US"/>
          </a:p>
        </p:txBody>
      </p:sp>
    </p:spTree>
    <p:extLst>
      <p:ext uri="{BB962C8B-B14F-4D97-AF65-F5344CB8AC3E}">
        <p14:creationId xmlns:p14="http://schemas.microsoft.com/office/powerpoint/2010/main" val="15406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4C409-C434-4AB4-AFE4-0B265EB5ED3B}" type="slidenum">
              <a:rPr lang="en-US" smtClean="0"/>
              <a:pPr/>
              <a:t>4</a:t>
            </a:fld>
            <a:endParaRPr lang="en-US"/>
          </a:p>
        </p:txBody>
      </p:sp>
    </p:spTree>
    <p:extLst>
      <p:ext uri="{BB962C8B-B14F-4D97-AF65-F5344CB8AC3E}">
        <p14:creationId xmlns:p14="http://schemas.microsoft.com/office/powerpoint/2010/main" val="2032731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4C409-C434-4AB4-AFE4-0B265EB5ED3B}" type="slidenum">
              <a:rPr lang="en-US" smtClean="0"/>
              <a:pPr/>
              <a:t>6</a:t>
            </a:fld>
            <a:endParaRPr lang="en-US"/>
          </a:p>
        </p:txBody>
      </p:sp>
    </p:spTree>
    <p:extLst>
      <p:ext uri="{BB962C8B-B14F-4D97-AF65-F5344CB8AC3E}">
        <p14:creationId xmlns:p14="http://schemas.microsoft.com/office/powerpoint/2010/main" val="365052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850C93-2CE2-4C77-81B5-1261C28C5237}" type="datetime1">
              <a:rPr lang="en-US" smtClean="0"/>
              <a:t>6/27/2015</a:t>
            </a:fld>
            <a:endParaRPr lang="en-US"/>
          </a:p>
        </p:txBody>
      </p:sp>
      <p:sp>
        <p:nvSpPr>
          <p:cNvPr id="19" name="Footer Placeholder 18"/>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27" name="Slide Number Placeholder 26"/>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C93C96-F334-4B5D-8CC0-49E7CF12CFB2}" type="datetime1">
              <a:rPr lang="en-US" smtClean="0"/>
              <a:t>6/27/2015</a:t>
            </a:fld>
            <a:endParaRPr lang="en-US"/>
          </a:p>
        </p:txBody>
      </p:sp>
      <p:sp>
        <p:nvSpPr>
          <p:cNvPr id="5" name="Footer Placeholder 4"/>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AA71EA-7F32-4646-8277-7B8B41461C34}" type="datetime1">
              <a:rPr lang="en-US" smtClean="0"/>
              <a:t>6/27/2015</a:t>
            </a:fld>
            <a:endParaRPr lang="en-US"/>
          </a:p>
        </p:txBody>
      </p:sp>
      <p:sp>
        <p:nvSpPr>
          <p:cNvPr id="5" name="Footer Placeholder 4"/>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3A7D0C-2B99-40AB-9EFB-672ACA426D1B}" type="datetime1">
              <a:rPr lang="en-US" smtClean="0"/>
              <a:t>6/27/2015</a:t>
            </a:fld>
            <a:endParaRPr lang="en-US"/>
          </a:p>
        </p:txBody>
      </p:sp>
      <p:sp>
        <p:nvSpPr>
          <p:cNvPr id="5" name="Footer Placeholder 4"/>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510CE5F-FCF9-42FC-A1CB-13D40C31861E}" type="datetime1">
              <a:rPr lang="en-US" smtClean="0"/>
              <a:t>6/27/2015</a:t>
            </a:fld>
            <a:endParaRPr lang="en-US"/>
          </a:p>
        </p:txBody>
      </p:sp>
      <p:sp>
        <p:nvSpPr>
          <p:cNvPr id="5" name="Footer Placeholder 4"/>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5B1886-E7AA-4609-9693-1F851406077B}" type="datetime1">
              <a:rPr lang="en-US" smtClean="0"/>
              <a:t>6/27/2015</a:t>
            </a:fld>
            <a:endParaRPr lang="en-US"/>
          </a:p>
        </p:txBody>
      </p:sp>
      <p:sp>
        <p:nvSpPr>
          <p:cNvPr id="6" name="Footer Placeholder 5"/>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7" name="Slide Number Placeholder 6"/>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3FE522-E7A7-47BD-A90F-309C7E05FD80}" type="datetime1">
              <a:rPr lang="en-US" smtClean="0"/>
              <a:t>6/27/2015</a:t>
            </a:fld>
            <a:endParaRPr lang="en-US"/>
          </a:p>
        </p:txBody>
      </p:sp>
      <p:sp>
        <p:nvSpPr>
          <p:cNvPr id="8" name="Footer Placeholder 7"/>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9" name="Slide Number Placeholder 8"/>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A7B07E-9B31-4EBB-8DC3-EF4EFD047B9A}" type="datetime1">
              <a:rPr lang="en-US" smtClean="0"/>
              <a:t>6/27/2015</a:t>
            </a:fld>
            <a:endParaRPr lang="en-US"/>
          </a:p>
        </p:txBody>
      </p:sp>
      <p:sp>
        <p:nvSpPr>
          <p:cNvPr id="4" name="Footer Placeholder 3"/>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5" name="Slide Number Placeholder 4"/>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7A4EF-729A-4DF5-B9E0-3C71128281ED}" type="datetime1">
              <a:rPr lang="en-US" smtClean="0"/>
              <a:t>6/27/2015</a:t>
            </a:fld>
            <a:endParaRPr lang="en-US"/>
          </a:p>
        </p:txBody>
      </p:sp>
      <p:sp>
        <p:nvSpPr>
          <p:cNvPr id="3" name="Footer Placeholder 2"/>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4" name="Slide Number Placeholder 3"/>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FB64D2-45F5-445A-8E3C-D75CD721A7AD}" type="datetime1">
              <a:rPr lang="en-US" smtClean="0"/>
              <a:t>6/27/2015</a:t>
            </a:fld>
            <a:endParaRPr lang="en-US"/>
          </a:p>
        </p:txBody>
      </p:sp>
      <p:sp>
        <p:nvSpPr>
          <p:cNvPr id="6" name="Footer Placeholder 5"/>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7" name="Slide Number Placeholder 6"/>
          <p:cNvSpPr>
            <a:spLocks noGrp="1"/>
          </p:cNvSpPr>
          <p:nvPr>
            <p:ph type="sldNum" sz="quarter" idx="12"/>
          </p:nvPr>
        </p:nvSpPr>
        <p:spPr/>
        <p:txBody>
          <a:bodyPr/>
          <a:lstStyle/>
          <a:p>
            <a:fld id="{3380AB42-00BE-4153-856C-8D7B11E7A1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6EF99-81A0-46F6-8359-5EFFE37CCA2A}" type="datetime1">
              <a:rPr lang="en-US" smtClean="0"/>
              <a:t>6/27/2015</a:t>
            </a:fld>
            <a:endParaRPr lang="en-US"/>
          </a:p>
        </p:txBody>
      </p:sp>
      <p:sp>
        <p:nvSpPr>
          <p:cNvPr id="6" name="Footer Placeholder 5"/>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380AB42-00BE-4153-856C-8D7B11E7A125}"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300793A-BE57-4972-A8D4-014AA274CE36}" type="datetime1">
              <a:rPr lang="en-US" smtClean="0"/>
              <a:t>6/27/2015</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he-IL" smtClean="0"/>
              <a:t>נעשה על ידי רותם נחמה, איתי מיכאל, נדב לוצטו ולירן בן גידה</a:t>
            </a:r>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380AB42-00BE-4153-856C-8D7B11E7A125}"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sldNum="0" hdr="0" dt="0"/>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3788" y="1013460"/>
            <a:ext cx="7954821" cy="747216"/>
          </a:xfrm>
        </p:spPr>
        <p:txBody>
          <a:bodyPr>
            <a:noAutofit/>
          </a:bodyPr>
          <a:lstStyle/>
          <a:p>
            <a:pPr algn="ctr"/>
            <a:r>
              <a:rPr lang="en-US" sz="6000" dirty="0" smtClean="0">
                <a:latin typeface="Arial Black" panose="020B0A04020102020204" pitchFamily="34" charset="0"/>
                <a:cs typeface="Aharoni" pitchFamily="2" charset="-79"/>
              </a:rPr>
              <a:t>  BudgetBuddy</a:t>
            </a:r>
            <a:endParaRPr lang="en-US" sz="6000" dirty="0">
              <a:latin typeface="Arial Black" panose="020B0A04020102020204" pitchFamily="34" charset="0"/>
              <a:cs typeface="Aharoni" pitchFamily="2" charset="-79"/>
            </a:endParaRPr>
          </a:p>
        </p:txBody>
      </p:sp>
      <p:sp>
        <p:nvSpPr>
          <p:cNvPr id="5" name="Footer Placeholder 4"/>
          <p:cNvSpPr>
            <a:spLocks noGrp="1"/>
          </p:cNvSpPr>
          <p:nvPr>
            <p:ph type="ftr" sz="quarter" idx="11"/>
          </p:nvPr>
        </p:nvSpPr>
        <p:spPr/>
        <p:txBody>
          <a:bodyPr/>
          <a:lstStyle/>
          <a:p>
            <a:r>
              <a:rPr lang="he-IL" dirty="0" smtClean="0"/>
              <a:t>נעשה על ידי רותם נחמה, איתי מיכאל, נדב לוצטו ולירן בן גידה</a:t>
            </a:r>
            <a:endParaRPr lang="en-US" dirty="0"/>
          </a:p>
        </p:txBody>
      </p:sp>
      <p:sp>
        <p:nvSpPr>
          <p:cNvPr id="6" name="TextBox 5"/>
          <p:cNvSpPr txBox="1"/>
          <p:nvPr/>
        </p:nvSpPr>
        <p:spPr>
          <a:xfrm>
            <a:off x="2595453" y="2246811"/>
            <a:ext cx="6391493" cy="1077218"/>
          </a:xfrm>
          <a:prstGeom prst="rect">
            <a:avLst/>
          </a:prstGeom>
          <a:noFill/>
        </p:spPr>
        <p:txBody>
          <a:bodyPr wrap="none" rtlCol="1">
            <a:spAutoFit/>
          </a:bodyPr>
          <a:lstStyle/>
          <a:p>
            <a:pPr algn="ctr" rtl="1"/>
            <a:r>
              <a:rPr lang="he-IL" sz="3200" dirty="0" smtClean="0">
                <a:solidFill>
                  <a:schemeClr val="tx2"/>
                </a:solidFill>
              </a:rPr>
              <a:t>מנהל רשימת תקציבים אישיים ומשותפים</a:t>
            </a:r>
          </a:p>
          <a:p>
            <a:pPr algn="ctr" rtl="1"/>
            <a:r>
              <a:rPr lang="he-IL" sz="3200" dirty="0" smtClean="0">
                <a:solidFill>
                  <a:schemeClr val="tx2"/>
                </a:solidFill>
              </a:rPr>
              <a:t>בצורה קלה מהירה ונוחה</a:t>
            </a:r>
            <a:endParaRPr lang="he-IL" sz="3200" dirty="0">
              <a:solidFill>
                <a:schemeClr val="tx2"/>
              </a:solidFill>
            </a:endParaRPr>
          </a:p>
        </p:txBody>
      </p:sp>
    </p:spTree>
    <p:extLst>
      <p:ext uri="{BB962C8B-B14F-4D97-AF65-F5344CB8AC3E}">
        <p14:creationId xmlns:p14="http://schemas.microsoft.com/office/powerpoint/2010/main" val="1517786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596901"/>
            <a:ext cx="7466012" cy="825500"/>
          </a:xfrm>
        </p:spPr>
        <p:txBody>
          <a:bodyPr/>
          <a:lstStyle/>
          <a:p>
            <a:pPr algn="r"/>
            <a:r>
              <a:rPr lang="he-IL" dirty="0" smtClean="0"/>
              <a:t>לקחים</a:t>
            </a:r>
            <a:endParaRPr lang="en-US" dirty="0"/>
          </a:p>
        </p:txBody>
      </p:sp>
      <p:sp>
        <p:nvSpPr>
          <p:cNvPr id="3" name="Content Placeholder 2"/>
          <p:cNvSpPr>
            <a:spLocks noGrp="1"/>
          </p:cNvSpPr>
          <p:nvPr>
            <p:ph idx="1"/>
          </p:nvPr>
        </p:nvSpPr>
        <p:spPr>
          <a:xfrm>
            <a:off x="315912" y="1244600"/>
            <a:ext cx="11160000" cy="4737100"/>
          </a:xfrm>
        </p:spPr>
        <p:txBody>
          <a:bodyPr>
            <a:normAutofit fontScale="85000" lnSpcReduction="20000"/>
          </a:bodyPr>
          <a:lstStyle/>
          <a:p>
            <a:pPr algn="r" rtl="1">
              <a:buNone/>
            </a:pPr>
            <a:endParaRPr lang="he-IL" b="1" u="sng" dirty="0" smtClean="0">
              <a:solidFill>
                <a:schemeClr val="bg1"/>
              </a:solidFill>
            </a:endParaRPr>
          </a:p>
          <a:p>
            <a:pPr algn="r" rtl="1">
              <a:lnSpc>
                <a:spcPct val="110000"/>
              </a:lnSpc>
              <a:spcBef>
                <a:spcPts val="1200"/>
              </a:spcBef>
              <a:spcAft>
                <a:spcPts val="0"/>
              </a:spcAft>
              <a:buFont typeface="Wingdings 3" panose="05040102010807070707" pitchFamily="18" charset="2"/>
              <a:buChar char=""/>
            </a:pPr>
            <a:r>
              <a:rPr lang="he-IL" b="1" u="sng" dirty="0" smtClean="0"/>
              <a:t>חקירה ולמידה של טכנולוגיות חדשות לפני תחילת השימוש בהן </a:t>
            </a:r>
            <a:r>
              <a:rPr lang="en-US" dirty="0"/>
              <a:t/>
            </a:r>
            <a:br>
              <a:rPr lang="en-US" dirty="0"/>
            </a:br>
            <a:r>
              <a:rPr lang="he-IL" sz="1900" dirty="0" smtClean="0"/>
              <a:t>במהלך הפרוייקט לא הכרנו המון מהטכנלוגיות ( כגון:  </a:t>
            </a:r>
            <a:r>
              <a:rPr lang="en-US" sz="1900" dirty="0" smtClean="0"/>
              <a:t>Django framework</a:t>
            </a:r>
            <a:r>
              <a:rPr lang="he-IL" sz="1900" dirty="0" smtClean="0"/>
              <a:t> ,</a:t>
            </a:r>
            <a:r>
              <a:rPr lang="en-US" sz="1900" dirty="0" smtClean="0"/>
              <a:t>Ajax, Google </a:t>
            </a:r>
            <a:r>
              <a:rPr lang="en-US" sz="1900" dirty="0" err="1" smtClean="0"/>
              <a:t>Datastore</a:t>
            </a:r>
            <a:r>
              <a:rPr lang="he-IL" sz="1900" dirty="0" smtClean="0"/>
              <a:t> ,</a:t>
            </a:r>
            <a:r>
              <a:rPr lang="en-US" sz="1900" dirty="0" smtClean="0"/>
              <a:t>JSON</a:t>
            </a:r>
            <a:r>
              <a:rPr lang="he-IL" sz="1900" dirty="0" smtClean="0"/>
              <a:t> </a:t>
            </a:r>
            <a:r>
              <a:rPr lang="en-US" sz="1900" dirty="0" smtClean="0"/>
              <a:t>(</a:t>
            </a:r>
            <a:r>
              <a:rPr lang="he-IL" sz="1900" dirty="0" smtClean="0"/>
              <a:t> את היכולות שלהן וכיצד הן משתלבות יחדיו על מנת ליצור את המוצר.</a:t>
            </a:r>
          </a:p>
          <a:p>
            <a:pPr marL="324000" algn="r" rtl="1">
              <a:lnSpc>
                <a:spcPct val="110000"/>
              </a:lnSpc>
              <a:spcBef>
                <a:spcPts val="0"/>
              </a:spcBef>
              <a:spcAft>
                <a:spcPts val="0"/>
              </a:spcAft>
              <a:buNone/>
            </a:pPr>
            <a:r>
              <a:rPr lang="he-IL" sz="1900" dirty="0" smtClean="0"/>
              <a:t>    העובדה שלא ביצענו למידה מוקדת לטוכנולוגיות אלו גרר בזבוז זמן בכל תחילת איטרציה.</a:t>
            </a:r>
          </a:p>
          <a:p>
            <a:pPr marL="324000" algn="r" rtl="1">
              <a:lnSpc>
                <a:spcPct val="110000"/>
              </a:lnSpc>
              <a:spcBef>
                <a:spcPts val="0"/>
              </a:spcBef>
              <a:spcAft>
                <a:spcPts val="0"/>
              </a:spcAft>
              <a:buNone/>
            </a:pPr>
            <a:r>
              <a:rPr lang="en-US" sz="1600" dirty="0" smtClean="0"/>
              <a:t> </a:t>
            </a:r>
            <a:endParaRPr lang="en-US" sz="1900" dirty="0" smtClean="0"/>
          </a:p>
          <a:p>
            <a:pPr algn="r" rtl="1">
              <a:spcBef>
                <a:spcPts val="0"/>
              </a:spcBef>
              <a:spcAft>
                <a:spcPts val="0"/>
              </a:spcAft>
              <a:buFont typeface="Wingdings 3" panose="05040102010807070707" pitchFamily="18" charset="2"/>
              <a:buChar char=""/>
            </a:pPr>
            <a:r>
              <a:rPr lang="he-IL" b="1" u="sng" dirty="0" smtClean="0"/>
              <a:t>אופן שילוב טמפלייטים שונים (</a:t>
            </a:r>
            <a:r>
              <a:rPr lang="en-US" b="1" u="sng" dirty="0" smtClean="0"/>
              <a:t>HTML, CSS</a:t>
            </a:r>
            <a:r>
              <a:rPr lang="he-IL" b="1" u="sng" dirty="0" smtClean="0"/>
              <a:t>)</a:t>
            </a:r>
            <a:r>
              <a:rPr lang="en-US" b="1" dirty="0"/>
              <a:t/>
            </a:r>
            <a:br>
              <a:rPr lang="en-US" b="1" dirty="0"/>
            </a:br>
            <a:r>
              <a:rPr lang="he-IL" sz="1900" dirty="0" smtClean="0"/>
              <a:t>במהלך עיצוב האתר, עבודה מקבילה של כולנו על עיצוב ה </a:t>
            </a:r>
            <a:r>
              <a:rPr lang="en-US" sz="1900" dirty="0" smtClean="0"/>
              <a:t>Layout</a:t>
            </a:r>
            <a:r>
              <a:rPr lang="he-IL" sz="1900" dirty="0" smtClean="0"/>
              <a:t> של האתר גרמה להכנסת טמפלייטים שונים ללא בדיקה כיצד הם משתלבים ביניהם.</a:t>
            </a:r>
          </a:p>
          <a:p>
            <a:pPr algn="r" rtl="1">
              <a:lnSpc>
                <a:spcPct val="110000"/>
              </a:lnSpc>
              <a:spcBef>
                <a:spcPts val="0"/>
              </a:spcBef>
              <a:spcAft>
                <a:spcPts val="0"/>
              </a:spcAft>
              <a:buNone/>
            </a:pPr>
            <a:r>
              <a:rPr lang="he-IL" sz="1900" dirty="0" smtClean="0"/>
              <a:t>	חוסר הבדיקה גרם לזמן רב שהושקע בניסיון של לסנכרן בינהם. (איטרציה 1)</a:t>
            </a:r>
          </a:p>
          <a:p>
            <a:pPr algn="r" rtl="1">
              <a:lnSpc>
                <a:spcPct val="110000"/>
              </a:lnSpc>
              <a:spcBef>
                <a:spcPts val="0"/>
              </a:spcBef>
              <a:spcAft>
                <a:spcPts val="0"/>
              </a:spcAft>
              <a:buNone/>
            </a:pPr>
            <a:endParaRPr lang="he-IL" sz="1600" dirty="0" smtClean="0"/>
          </a:p>
          <a:p>
            <a:pPr algn="r" rtl="1">
              <a:buFont typeface="Wingdings 3" panose="05040102010807070707" pitchFamily="18" charset="2"/>
              <a:buChar char=""/>
            </a:pPr>
            <a:r>
              <a:rPr lang="he-IL" b="1" u="sng" dirty="0" smtClean="0"/>
              <a:t>סיפוק תוצר ויזואלי ללקוח בסיום כל איטרציה</a:t>
            </a:r>
            <a:r>
              <a:rPr lang="en-US" b="1" u="sng" dirty="0" smtClean="0"/>
              <a:t/>
            </a:r>
            <a:br>
              <a:rPr lang="en-US" b="1" u="sng" dirty="0" smtClean="0"/>
            </a:br>
            <a:r>
              <a:rPr lang="he-IL" sz="1900" dirty="0" smtClean="0"/>
              <a:t>באיטרציה 2, התמקדנו בבניית המסד והרכבת השאילתות לקראת איטרציה 3. למרות שמבחינה תכנותית כיסינו דברים שחיונים להמשך, לא סיפקנו תוצר ויזואלי להציג ללקוח כדי להראות שאכן יש התקדמות בפרוייקט.</a:t>
            </a:r>
          </a:p>
          <a:p>
            <a:pPr algn="r" rtl="1">
              <a:buFont typeface="Wingdings 3" panose="05040102010807070707" pitchFamily="18" charset="2"/>
              <a:buChar char=""/>
            </a:pPr>
            <a:endParaRPr lang="he-IL" sz="1600" dirty="0" smtClean="0"/>
          </a:p>
          <a:p>
            <a:pPr algn="r" rtl="1">
              <a:spcBef>
                <a:spcPts val="0"/>
              </a:spcBef>
              <a:spcAft>
                <a:spcPts val="0"/>
              </a:spcAft>
              <a:buFont typeface="Wingdings 3" panose="05040102010807070707" pitchFamily="18" charset="2"/>
              <a:buChar char=""/>
            </a:pPr>
            <a:r>
              <a:rPr lang="he-IL" b="1" u="sng" dirty="0" smtClean="0"/>
              <a:t>עמידה במוסכמות כתיבת הקוד</a:t>
            </a:r>
            <a:r>
              <a:rPr lang="en-US" sz="2200" b="1" u="sng" dirty="0" smtClean="0"/>
              <a:t/>
            </a:r>
            <a:br>
              <a:rPr lang="en-US" sz="2200" b="1" u="sng" dirty="0" smtClean="0"/>
            </a:br>
            <a:r>
              <a:rPr lang="he-IL" sz="1900" dirty="0" smtClean="0"/>
              <a:t>בתכנון הפרוייקט קבענו מוסכמות קוד, אך במהלך הפרוייקט לא הקפדנו עליהן .</a:t>
            </a:r>
          </a:p>
          <a:p>
            <a:pPr algn="r" rtl="1">
              <a:spcBef>
                <a:spcPts val="0"/>
              </a:spcBef>
              <a:spcAft>
                <a:spcPts val="0"/>
              </a:spcAft>
              <a:buNone/>
            </a:pPr>
            <a:r>
              <a:rPr lang="he-IL" sz="1900" dirty="0" smtClean="0"/>
              <a:t>	אי ההקפדה גרמה לכך שנוצר קוד לא אחיד, דבר זה יצר עבודה נוספת באיטרציה 4 כדי לאכוף את המוסכמות על הקוד הקיים.</a:t>
            </a:r>
          </a:p>
          <a:p>
            <a:pPr marL="0" indent="0" algn="r" rtl="1">
              <a:buNone/>
            </a:pPr>
            <a:endParaRPr lang="en-US" dirty="0">
              <a:solidFill>
                <a:schemeClr val="bg1"/>
              </a:solidFill>
            </a:endParaRPr>
          </a:p>
          <a:p>
            <a:pPr marL="0" indent="0" algn="r" rtl="1">
              <a:buNone/>
            </a:pPr>
            <a:endParaRPr lang="he-IL" dirty="0" smtClean="0">
              <a:solidFill>
                <a:schemeClr val="bg1"/>
              </a:solidFill>
            </a:endParaRPr>
          </a:p>
          <a:p>
            <a:pPr algn="r" rtl="1">
              <a:buFont typeface="Wingdings 3" panose="05040102010807070707" pitchFamily="18" charset="2"/>
              <a:buChar char=""/>
            </a:pPr>
            <a:endParaRPr lang="he-IL" dirty="0" smtClean="0">
              <a:solidFill>
                <a:schemeClr val="bg1"/>
              </a:solidFill>
            </a:endParaRPr>
          </a:p>
          <a:p>
            <a:pPr algn="r" rtl="1">
              <a:buFont typeface="Wingdings 3" panose="05040102010807070707" pitchFamily="18" charset="2"/>
              <a:buChar char=""/>
            </a:pPr>
            <a:endParaRPr lang="he-IL" dirty="0" smtClean="0">
              <a:solidFill>
                <a:schemeClr val="bg1"/>
              </a:solidFill>
            </a:endParaRPr>
          </a:p>
        </p:txBody>
      </p:sp>
      <p:sp>
        <p:nvSpPr>
          <p:cNvPr id="4" name="Footer Placeholder 3"/>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Tree>
    <p:extLst>
      <p:ext uri="{BB962C8B-B14F-4D97-AF65-F5344CB8AC3E}">
        <p14:creationId xmlns:p14="http://schemas.microsoft.com/office/powerpoint/2010/main" val="1276463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12" y="596899"/>
            <a:ext cx="9628188" cy="1016001"/>
          </a:xfrm>
        </p:spPr>
        <p:txBody>
          <a:bodyPr/>
          <a:lstStyle/>
          <a:p>
            <a:pPr algn="r"/>
            <a:r>
              <a:rPr lang="he-IL" dirty="0" smtClean="0"/>
              <a:t>התמודדות עם אתגרים</a:t>
            </a:r>
            <a:endParaRPr lang="en-US" dirty="0"/>
          </a:p>
        </p:txBody>
      </p:sp>
      <p:sp>
        <p:nvSpPr>
          <p:cNvPr id="3" name="Content Placeholder 2"/>
          <p:cNvSpPr>
            <a:spLocks noGrp="1"/>
          </p:cNvSpPr>
          <p:nvPr>
            <p:ph idx="1"/>
          </p:nvPr>
        </p:nvSpPr>
        <p:spPr>
          <a:xfrm>
            <a:off x="620712" y="1993900"/>
            <a:ext cx="11160000" cy="3581400"/>
          </a:xfrm>
        </p:spPr>
        <p:txBody>
          <a:bodyPr>
            <a:normAutofit/>
          </a:bodyPr>
          <a:lstStyle/>
          <a:p>
            <a:pPr algn="r" rtl="1">
              <a:buFont typeface="Wingdings 3" panose="05040102010807070707" pitchFamily="18" charset="2"/>
              <a:buChar char=""/>
            </a:pPr>
            <a:r>
              <a:rPr lang="he-IL" b="1" u="sng" dirty="0" smtClean="0"/>
              <a:t>עבודת צוות</a:t>
            </a:r>
            <a:r>
              <a:rPr lang="en-US" b="1" u="sng" dirty="0" smtClean="0"/>
              <a:t/>
            </a:r>
            <a:br>
              <a:rPr lang="en-US" b="1" u="sng" dirty="0" smtClean="0"/>
            </a:br>
            <a:r>
              <a:rPr lang="he-IL" sz="1800" dirty="0" smtClean="0"/>
              <a:t>מאחר ולאף אחד מחברי הצוות לא היה ניסיון בעבודה בפרוייקט בסדר גודל זה, בתחילת הפרוייקט היה מאתגר יותר לתאם ולעבוד ביחד. ככל שהפרויקט התקדם עבודת הצוות הלכה והשתפרה, למדנו להכיר אחד את השני ואת היתרונות והחסרונות של כל אחד ולחלק משימות בהתאם.</a:t>
            </a:r>
          </a:p>
          <a:p>
            <a:pPr algn="r" rtl="1">
              <a:buFont typeface="Wingdings 3" panose="05040102010807070707" pitchFamily="18" charset="2"/>
              <a:buChar char=""/>
            </a:pPr>
            <a:endParaRPr lang="he-IL" sz="1500" dirty="0" smtClean="0"/>
          </a:p>
          <a:p>
            <a:pPr algn="r" rtl="1">
              <a:buFont typeface="Wingdings 3" panose="05040102010807070707" pitchFamily="18" charset="2"/>
              <a:buChar char=""/>
            </a:pPr>
            <a:r>
              <a:rPr lang="he-IL" b="1" u="sng" dirty="0" smtClean="0"/>
              <a:t>טכנולוגיות חדשות</a:t>
            </a:r>
            <a:r>
              <a:rPr lang="en-US" b="1" u="sng" dirty="0" smtClean="0"/>
              <a:t/>
            </a:r>
            <a:br>
              <a:rPr lang="en-US" b="1" u="sng" dirty="0" smtClean="0"/>
            </a:br>
            <a:r>
              <a:rPr lang="he-IL" sz="1800" dirty="0" smtClean="0"/>
              <a:t>במהלך הפרוייקט נחשפנו למספר טכנלוגיות חדשות, מאחר ולאף אחד מחברי הצוות לא היה ניסיון עם טכנלוגיות אלו, נאלצנו להקדיש זמן כדי להבין את אופן השימוש בהם וכיצד לקשור את כל הטכנולוגיות ביחד על מנת להביא את המוצר למצב מוגמר.</a:t>
            </a:r>
          </a:p>
        </p:txBody>
      </p:sp>
      <p:sp>
        <p:nvSpPr>
          <p:cNvPr id="4" name="Footer Placeholder 3"/>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Tree>
    <p:extLst>
      <p:ext uri="{BB962C8B-B14F-4D97-AF65-F5344CB8AC3E}">
        <p14:creationId xmlns:p14="http://schemas.microsoft.com/office/powerpoint/2010/main" val="2925573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712" y="372533"/>
            <a:ext cx="8534400" cy="1291168"/>
          </a:xfrm>
        </p:spPr>
        <p:txBody>
          <a:bodyPr/>
          <a:lstStyle/>
          <a:p>
            <a:pPr algn="r"/>
            <a:r>
              <a:rPr lang="he-IL" dirty="0" smtClean="0"/>
              <a:t>נקודות שימור</a:t>
            </a:r>
            <a:endParaRPr lang="en-US" dirty="0"/>
          </a:p>
        </p:txBody>
      </p:sp>
      <p:sp>
        <p:nvSpPr>
          <p:cNvPr id="3" name="Content Placeholder 2"/>
          <p:cNvSpPr>
            <a:spLocks noGrp="1"/>
          </p:cNvSpPr>
          <p:nvPr>
            <p:ph idx="1"/>
          </p:nvPr>
        </p:nvSpPr>
        <p:spPr>
          <a:xfrm>
            <a:off x="684212" y="1371600"/>
            <a:ext cx="11160000" cy="4152900"/>
          </a:xfrm>
        </p:spPr>
        <p:txBody>
          <a:bodyPr>
            <a:normAutofit fontScale="70000" lnSpcReduction="20000"/>
          </a:bodyPr>
          <a:lstStyle/>
          <a:p>
            <a:pPr algn="r" rtl="1">
              <a:buNone/>
            </a:pPr>
            <a:endParaRPr lang="he-IL" dirty="0" smtClean="0"/>
          </a:p>
          <a:p>
            <a:pPr algn="r" rtl="1">
              <a:buFont typeface="Wingdings 3" panose="05040102010807070707" pitchFamily="18" charset="2"/>
              <a:buChar char=""/>
            </a:pPr>
            <a:endParaRPr lang="he-IL" dirty="0" smtClean="0"/>
          </a:p>
          <a:p>
            <a:pPr algn="r" rtl="1">
              <a:buFont typeface="Wingdings 3" panose="05040102010807070707" pitchFamily="18" charset="2"/>
              <a:buChar char=""/>
            </a:pPr>
            <a:r>
              <a:rPr lang="he-IL" b="1" u="sng" dirty="0" smtClean="0"/>
              <a:t>עמידה ביעדים במגבלות הזמן</a:t>
            </a:r>
            <a:r>
              <a:rPr lang="en-US" sz="2200" b="1" dirty="0" smtClean="0"/>
              <a:t/>
            </a:r>
            <a:br>
              <a:rPr lang="en-US" sz="2200" b="1" dirty="0" smtClean="0"/>
            </a:br>
            <a:r>
              <a:rPr lang="he-IL" sz="2100" dirty="0" smtClean="0"/>
              <a:t>בכל סוף איטרציה כל היעדים הושגו בצורה מלאה (ואף יותר).</a:t>
            </a:r>
          </a:p>
          <a:p>
            <a:pPr algn="r" rtl="1">
              <a:buFont typeface="Wingdings 3" panose="05040102010807070707" pitchFamily="18" charset="2"/>
              <a:buChar char=""/>
            </a:pPr>
            <a:endParaRPr lang="he-IL" sz="1600" dirty="0" smtClean="0"/>
          </a:p>
          <a:p>
            <a:pPr algn="r" rtl="1">
              <a:buFont typeface="Wingdings 3" panose="05040102010807070707" pitchFamily="18" charset="2"/>
              <a:buChar char=""/>
            </a:pPr>
            <a:r>
              <a:rPr lang="he-IL" b="1" u="sng" dirty="0" smtClean="0"/>
              <a:t>ארגון קבצי הפרויקט</a:t>
            </a:r>
            <a:r>
              <a:rPr lang="en-US" sz="2200" b="1" dirty="0"/>
              <a:t/>
            </a:r>
            <a:br>
              <a:rPr lang="en-US" sz="2200" b="1" dirty="0"/>
            </a:br>
            <a:r>
              <a:rPr lang="he-IL" sz="2100" dirty="0" smtClean="0"/>
              <a:t>הארגון של קבצי הפרוייקט נעשה בצורה טובה, כאשר כל סוגי הקבצים חולקו לתיקיות ע"פ השימוש בהם (</a:t>
            </a:r>
            <a:r>
              <a:rPr lang="en-US" sz="2100" dirty="0" smtClean="0"/>
              <a:t>templates, static content, Django pages</a:t>
            </a:r>
            <a:r>
              <a:rPr lang="he-IL" sz="2100" dirty="0" smtClean="0"/>
              <a:t> וכדומה).</a:t>
            </a:r>
          </a:p>
          <a:p>
            <a:pPr algn="r" rtl="1">
              <a:buFont typeface="Wingdings 3" panose="05040102010807070707" pitchFamily="18" charset="2"/>
              <a:buChar char=""/>
            </a:pPr>
            <a:endParaRPr lang="he-IL" sz="1800" dirty="0" smtClean="0"/>
          </a:p>
          <a:p>
            <a:pPr algn="r" rtl="1">
              <a:buFont typeface="Wingdings 3" panose="05040102010807070707" pitchFamily="18" charset="2"/>
              <a:buChar char=""/>
            </a:pPr>
            <a:r>
              <a:rPr lang="he-IL" sz="2900" b="1" u="sng" dirty="0" smtClean="0"/>
              <a:t>בדיקות</a:t>
            </a:r>
            <a:r>
              <a:rPr lang="en-US" sz="2200" b="1" dirty="0" smtClean="0"/>
              <a:t/>
            </a:r>
            <a:br>
              <a:rPr lang="en-US" sz="2200" b="1" dirty="0" smtClean="0"/>
            </a:br>
            <a:r>
              <a:rPr lang="he-IL" sz="2100" dirty="0" smtClean="0"/>
              <a:t>ביצענו בדיקות מקיפות על הפרויקט כגון : </a:t>
            </a:r>
          </a:p>
          <a:p>
            <a:pPr lvl="1" algn="r" rtl="1">
              <a:buFont typeface="Wingdings 3" panose="05040102010807070707" pitchFamily="18" charset="2"/>
              <a:buChar char=""/>
            </a:pPr>
            <a:r>
              <a:rPr lang="he-IL" sz="2100" dirty="0" smtClean="0"/>
              <a:t>בדיקות קלט שגוי/חסר .</a:t>
            </a:r>
          </a:p>
          <a:p>
            <a:pPr lvl="1" algn="r" rtl="1">
              <a:buFont typeface="Wingdings 3" panose="05040102010807070707" pitchFamily="18" charset="2"/>
              <a:buChar char=""/>
            </a:pPr>
            <a:r>
              <a:rPr lang="he-IL" sz="2100" dirty="0" smtClean="0"/>
              <a:t> הגבלת תווים בשורת קלט.</a:t>
            </a:r>
          </a:p>
          <a:p>
            <a:pPr lvl="1" algn="r" rtl="1">
              <a:buFont typeface="Wingdings 3" panose="05040102010807070707" pitchFamily="18" charset="2"/>
              <a:buChar char=""/>
            </a:pPr>
            <a:r>
              <a:rPr lang="he-IL" sz="2100" dirty="0" smtClean="0"/>
              <a:t>בדיקה של הזנת </a:t>
            </a:r>
            <a:r>
              <a:rPr lang="en-US" sz="2100" dirty="0" smtClean="0"/>
              <a:t>URL</a:t>
            </a:r>
            <a:r>
              <a:rPr lang="he-IL" sz="2100" dirty="0" smtClean="0"/>
              <a:t> לא תקין.</a:t>
            </a:r>
          </a:p>
          <a:p>
            <a:pPr lvl="1" algn="r" rtl="1">
              <a:buFont typeface="Wingdings 3" panose="05040102010807070707" pitchFamily="18" charset="2"/>
              <a:buChar char=""/>
            </a:pPr>
            <a:r>
              <a:rPr lang="he-IL" sz="2100" dirty="0" smtClean="0"/>
              <a:t>הצפנת סיסמת המשתמש.</a:t>
            </a:r>
          </a:p>
          <a:p>
            <a:pPr lvl="1" algn="r" rtl="1">
              <a:buFont typeface="Wingdings 3" panose="05040102010807070707" pitchFamily="18" charset="2"/>
              <a:buChar char=""/>
            </a:pPr>
            <a:r>
              <a:rPr lang="he-IL" sz="2100" dirty="0" smtClean="0"/>
              <a:t>הרשאות גישה לפי הרשאות </a:t>
            </a:r>
            <a:r>
              <a:rPr lang="en-US" sz="2100" dirty="0" smtClean="0"/>
              <a:t>BudgetBuddy </a:t>
            </a:r>
            <a:r>
              <a:rPr lang="he-IL" sz="2100" dirty="0" smtClean="0"/>
              <a:t> ולפי  </a:t>
            </a:r>
            <a:r>
              <a:rPr lang="en-US" sz="2100" dirty="0" smtClean="0"/>
              <a:t>Cookies</a:t>
            </a:r>
            <a:r>
              <a:rPr lang="he-IL" sz="2100" dirty="0" smtClean="0"/>
              <a:t> .</a:t>
            </a:r>
          </a:p>
          <a:p>
            <a:pPr lvl="1" algn="r" rtl="1">
              <a:buFont typeface="Wingdings 3" panose="05040102010807070707" pitchFamily="18" charset="2"/>
              <a:buChar char=""/>
            </a:pPr>
            <a:r>
              <a:rPr lang="he-IL" sz="2100" dirty="0" smtClean="0"/>
              <a:t>מניעה של שליחה כפולה ע"י ביטול כפתור לאחר לחיצה ראשונה ועד קבלת </a:t>
            </a:r>
            <a:r>
              <a:rPr lang="en-US" sz="2100" dirty="0" smtClean="0"/>
              <a:t>Success</a:t>
            </a:r>
            <a:r>
              <a:rPr lang="he-IL" sz="2100" dirty="0" smtClean="0"/>
              <a:t>. </a:t>
            </a:r>
          </a:p>
          <a:p>
            <a:pPr marL="0" indent="0" algn="r" rtl="1">
              <a:buNone/>
            </a:pPr>
            <a:endParaRPr lang="he-IL" dirty="0" smtClean="0"/>
          </a:p>
          <a:p>
            <a:pPr algn="r" rtl="1">
              <a:buFont typeface="Wingdings 3" panose="05040102010807070707" pitchFamily="18" charset="2"/>
              <a:buChar char=""/>
            </a:pPr>
            <a:endParaRPr lang="he-IL" dirty="0" smtClean="0"/>
          </a:p>
        </p:txBody>
      </p:sp>
      <p:sp>
        <p:nvSpPr>
          <p:cNvPr id="4" name="Footer Placeholder 3"/>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Tree>
    <p:extLst>
      <p:ext uri="{BB962C8B-B14F-4D97-AF65-F5344CB8AC3E}">
        <p14:creationId xmlns:p14="http://schemas.microsoft.com/office/powerpoint/2010/main" val="1270299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815" y="283633"/>
            <a:ext cx="7545388" cy="1291168"/>
          </a:xfrm>
        </p:spPr>
        <p:txBody>
          <a:bodyPr/>
          <a:lstStyle/>
          <a:p>
            <a:pPr algn="r"/>
            <a:r>
              <a:rPr lang="he-IL" dirty="0" smtClean="0"/>
              <a:t>תהליך הפיתוח</a:t>
            </a:r>
            <a:endParaRPr lang="en-US" dirty="0"/>
          </a:p>
        </p:txBody>
      </p:sp>
      <p:sp>
        <p:nvSpPr>
          <p:cNvPr id="3" name="Content Placeholder 2"/>
          <p:cNvSpPr>
            <a:spLocks noGrp="1"/>
          </p:cNvSpPr>
          <p:nvPr>
            <p:ph idx="1"/>
          </p:nvPr>
        </p:nvSpPr>
        <p:spPr>
          <a:xfrm>
            <a:off x="4000500" y="1447800"/>
            <a:ext cx="7638199" cy="4478550"/>
          </a:xfrm>
        </p:spPr>
        <p:txBody>
          <a:bodyPr anchor="t">
            <a:normAutofit fontScale="85000" lnSpcReduction="10000"/>
          </a:bodyPr>
          <a:lstStyle/>
          <a:p>
            <a:pPr algn="r" rtl="1">
              <a:buNone/>
            </a:pPr>
            <a:endParaRPr lang="he-IL" dirty="0" smtClean="0"/>
          </a:p>
          <a:p>
            <a:pPr algn="r" rtl="1">
              <a:buNone/>
            </a:pPr>
            <a:r>
              <a:rPr lang="he-IL" sz="2800" b="1" u="sng" dirty="0" smtClean="0"/>
              <a:t>תהליך פיתוח </a:t>
            </a:r>
            <a:r>
              <a:rPr lang="he-IL" sz="2800" b="1" u="sng" dirty="0" smtClean="0"/>
              <a:t>הפרויקט</a:t>
            </a:r>
            <a:endParaRPr lang="he-IL" sz="2800" b="1" u="sng" dirty="0" smtClean="0"/>
          </a:p>
          <a:p>
            <a:pPr lvl="1" algn="r" rtl="1">
              <a:buClr>
                <a:schemeClr val="bg1"/>
              </a:buClr>
              <a:buFont typeface="Wingdings 3" panose="05040102010807070707" pitchFamily="18" charset="2"/>
              <a:buChar char=""/>
            </a:pPr>
            <a:r>
              <a:rPr lang="he-IL" dirty="0" smtClean="0"/>
              <a:t>העלאת רעיון.</a:t>
            </a:r>
          </a:p>
          <a:p>
            <a:pPr lvl="1" algn="r" rtl="1">
              <a:buClr>
                <a:schemeClr val="bg1"/>
              </a:buClr>
              <a:buFont typeface="Wingdings 3" panose="05040102010807070707" pitchFamily="18" charset="2"/>
              <a:buChar char=""/>
            </a:pPr>
            <a:r>
              <a:rPr lang="he-IL" dirty="0" smtClean="0"/>
              <a:t>ניסוח מסמך דרישות (</a:t>
            </a:r>
            <a:r>
              <a:rPr lang="en-US" dirty="0" smtClean="0"/>
              <a:t>SRS</a:t>
            </a:r>
            <a:r>
              <a:rPr lang="he-IL" dirty="0" smtClean="0"/>
              <a:t>).</a:t>
            </a:r>
          </a:p>
          <a:p>
            <a:pPr lvl="1" algn="r" rtl="1">
              <a:buClr>
                <a:schemeClr val="bg1"/>
              </a:buClr>
              <a:buFont typeface="Wingdings 3" panose="05040102010807070707" pitchFamily="18" charset="2"/>
              <a:buChar char=""/>
            </a:pPr>
            <a:r>
              <a:rPr lang="he-IL" dirty="0" smtClean="0"/>
              <a:t>ניסוח מסמך תיכון (</a:t>
            </a:r>
            <a:r>
              <a:rPr lang="en-US" dirty="0" smtClean="0"/>
              <a:t>SDS</a:t>
            </a:r>
            <a:r>
              <a:rPr lang="he-IL" dirty="0" smtClean="0"/>
              <a:t>).</a:t>
            </a:r>
          </a:p>
          <a:p>
            <a:pPr lvl="1" algn="r" rtl="1">
              <a:buClr>
                <a:schemeClr val="bg1"/>
              </a:buClr>
              <a:buFont typeface="Wingdings 3" panose="05040102010807070707" pitchFamily="18" charset="2"/>
              <a:buChar char=""/>
            </a:pPr>
            <a:r>
              <a:rPr lang="he-IL" dirty="0" smtClean="0"/>
              <a:t>איטרציה 0 – </a:t>
            </a:r>
            <a:r>
              <a:rPr lang="en-US" dirty="0" smtClean="0"/>
              <a:t>ZFR</a:t>
            </a:r>
            <a:r>
              <a:rPr lang="he-IL" dirty="0" smtClean="0"/>
              <a:t> – סיפוק של מוצר ראשוני עם מינימום פונקציונליות.</a:t>
            </a:r>
          </a:p>
          <a:p>
            <a:pPr lvl="1" algn="r" rtl="1">
              <a:buClr>
                <a:schemeClr val="bg1"/>
              </a:buClr>
              <a:buFont typeface="Wingdings 3" panose="05040102010807070707" pitchFamily="18" charset="2"/>
              <a:buChar char=""/>
            </a:pPr>
            <a:r>
              <a:rPr lang="he-IL" dirty="0" smtClean="0"/>
              <a:t>איטרציה 1 – </a:t>
            </a:r>
            <a:r>
              <a:rPr lang="en-US" dirty="0" smtClean="0"/>
              <a:t>Site Interface Design</a:t>
            </a:r>
            <a:r>
              <a:rPr lang="he-IL" dirty="0" smtClean="0"/>
              <a:t> – עיצוב שלד לאתר ללא פונקציונליות.</a:t>
            </a:r>
          </a:p>
          <a:p>
            <a:pPr lvl="1" algn="r" rtl="1">
              <a:buClr>
                <a:schemeClr val="bg1"/>
              </a:buClr>
              <a:buFont typeface="Wingdings 3" panose="05040102010807070707" pitchFamily="18" charset="2"/>
              <a:buChar char=""/>
            </a:pPr>
            <a:r>
              <a:rPr lang="he-IL" dirty="0" smtClean="0"/>
              <a:t>איטרציה 2 – </a:t>
            </a:r>
            <a:r>
              <a:rPr lang="en-US" dirty="0" smtClean="0"/>
              <a:t>Datastore API </a:t>
            </a:r>
            <a:r>
              <a:rPr lang="he-IL" dirty="0"/>
              <a:t> </a:t>
            </a:r>
            <a:r>
              <a:rPr lang="he-IL" dirty="0" smtClean="0"/>
              <a:t>- תיכון המסד ובניית ה </a:t>
            </a:r>
            <a:r>
              <a:rPr lang="en-US" dirty="0" smtClean="0"/>
              <a:t>API</a:t>
            </a:r>
            <a:r>
              <a:rPr lang="he-IL" dirty="0" smtClean="0"/>
              <a:t> שלו.</a:t>
            </a:r>
          </a:p>
          <a:p>
            <a:pPr lvl="1" algn="r" rtl="1">
              <a:buClr>
                <a:schemeClr val="bg1"/>
              </a:buClr>
              <a:buFont typeface="Wingdings 3" panose="05040102010807070707" pitchFamily="18" charset="2"/>
              <a:buChar char=""/>
            </a:pPr>
            <a:r>
              <a:rPr lang="he-IL" dirty="0" smtClean="0"/>
              <a:t>איטרציה 3 – </a:t>
            </a:r>
            <a:r>
              <a:rPr lang="en-US" dirty="0" smtClean="0"/>
              <a:t>Logical implementation</a:t>
            </a:r>
            <a:r>
              <a:rPr lang="he-IL" dirty="0" smtClean="0"/>
              <a:t> – חיבור מלא בין ה </a:t>
            </a:r>
            <a:r>
              <a:rPr lang="en-US" dirty="0" smtClean="0"/>
              <a:t>Site interface </a:t>
            </a:r>
            <a:r>
              <a:rPr lang="he-IL" dirty="0"/>
              <a:t> </a:t>
            </a:r>
            <a:r>
              <a:rPr lang="he-IL" dirty="0" smtClean="0"/>
              <a:t>אל ה </a:t>
            </a:r>
            <a:r>
              <a:rPr lang="en-US" dirty="0" smtClean="0"/>
              <a:t>Datastore</a:t>
            </a:r>
            <a:r>
              <a:rPr lang="he-IL" dirty="0" smtClean="0"/>
              <a:t>, והגעה למוצר עובד.</a:t>
            </a:r>
          </a:p>
          <a:p>
            <a:pPr lvl="1" algn="r" rtl="1">
              <a:buClr>
                <a:schemeClr val="bg1"/>
              </a:buClr>
              <a:buFont typeface="Wingdings 3" panose="05040102010807070707" pitchFamily="18" charset="2"/>
              <a:buChar char=""/>
            </a:pPr>
            <a:r>
              <a:rPr lang="he-IL" dirty="0" smtClean="0"/>
              <a:t>איטרציה 4 – </a:t>
            </a:r>
            <a:r>
              <a:rPr lang="en-US" dirty="0" smtClean="0"/>
              <a:t>Testing, Refactoring, Features and Deployment</a:t>
            </a:r>
            <a:r>
              <a:rPr lang="he-IL" dirty="0"/>
              <a:t> </a:t>
            </a:r>
            <a:r>
              <a:rPr lang="he-IL" dirty="0" smtClean="0"/>
              <a:t>– סגירת קצוות בקוד, הוספת פיצ'רים חדשים, בדיקות ופרסום המוצר.</a:t>
            </a:r>
          </a:p>
          <a:p>
            <a:pPr lvl="1" algn="r" rtl="1">
              <a:buFont typeface="Wingdings 3" panose="05040102010807070707" pitchFamily="18" charset="2"/>
              <a:buChar char=""/>
            </a:pPr>
            <a:endParaRPr lang="he-IL" dirty="0" smtClean="0"/>
          </a:p>
          <a:p>
            <a:pPr lvl="1" algn="r" rtl="1">
              <a:buFont typeface="Wingdings 3" panose="05040102010807070707" pitchFamily="18" charset="2"/>
              <a:buChar char=""/>
            </a:pPr>
            <a:endParaRPr lang="he-IL" dirty="0" smtClean="0"/>
          </a:p>
        </p:txBody>
      </p:sp>
      <p:pic>
        <p:nvPicPr>
          <p:cNvPr id="1026" name="Picture 2" descr="http://www.prolinxservices.com/Portals/0/Agile%20Logo%20with%20text%20(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3077"/>
            <a:ext cx="4445431" cy="52367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Tree>
    <p:extLst>
      <p:ext uri="{BB962C8B-B14F-4D97-AF65-F5344CB8AC3E}">
        <p14:creationId xmlns:p14="http://schemas.microsoft.com/office/powerpoint/2010/main" val="1230131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17500"/>
            <a:ext cx="9247188" cy="850900"/>
          </a:xfrm>
        </p:spPr>
        <p:txBody>
          <a:bodyPr>
            <a:normAutofit/>
          </a:bodyPr>
          <a:lstStyle/>
          <a:p>
            <a:pPr algn="r"/>
            <a:r>
              <a:rPr lang="he-IL" dirty="0" smtClean="0"/>
              <a:t>סיכום</a:t>
            </a:r>
            <a:endParaRPr lang="en-US" dirty="0"/>
          </a:p>
        </p:txBody>
      </p:sp>
      <p:sp>
        <p:nvSpPr>
          <p:cNvPr id="3" name="Content Placeholder 2"/>
          <p:cNvSpPr>
            <a:spLocks noGrp="1"/>
          </p:cNvSpPr>
          <p:nvPr>
            <p:ph idx="1"/>
          </p:nvPr>
        </p:nvSpPr>
        <p:spPr>
          <a:xfrm>
            <a:off x="696912" y="1155700"/>
            <a:ext cx="10670725" cy="5232400"/>
          </a:xfrm>
        </p:spPr>
        <p:txBody>
          <a:bodyPr>
            <a:normAutofit/>
          </a:bodyPr>
          <a:lstStyle/>
          <a:p>
            <a:pPr algn="r" rtl="1">
              <a:buFont typeface="Wingdings 3" panose="05040102010807070707" pitchFamily="18" charset="2"/>
              <a:buChar char=""/>
            </a:pPr>
            <a:r>
              <a:rPr lang="he-IL" sz="2400" b="1" u="sng" dirty="0" smtClean="0"/>
              <a:t>כלים שסייעו להשלמת הפרויקט</a:t>
            </a:r>
            <a:endParaRPr lang="he-IL" u="sng" dirty="0" smtClean="0"/>
          </a:p>
          <a:p>
            <a:pPr lvl="1" algn="r" rtl="1">
              <a:buClr>
                <a:schemeClr val="bg1"/>
              </a:buClr>
              <a:buFont typeface="Wingdings 3" panose="05040102010807070707" pitchFamily="18" charset="2"/>
              <a:buChar char=""/>
            </a:pPr>
            <a:r>
              <a:rPr lang="en-US" sz="1600" b="1" dirty="0" smtClean="0"/>
              <a:t>GitHub</a:t>
            </a:r>
            <a:r>
              <a:rPr lang="he-IL" sz="1600" dirty="0"/>
              <a:t> </a:t>
            </a:r>
            <a:r>
              <a:rPr lang="he-IL" sz="1600" dirty="0" smtClean="0"/>
              <a:t>– תרם רבות לעבודה המקבילית בין חברי הצוות ולניהול הקוד והסנכרון שלו.</a:t>
            </a:r>
          </a:p>
          <a:p>
            <a:pPr lvl="1" algn="r" rtl="1">
              <a:buClr>
                <a:schemeClr val="bg1"/>
              </a:buClr>
              <a:buFont typeface="Wingdings 3" panose="05040102010807070707" pitchFamily="18" charset="2"/>
              <a:buChar char=""/>
            </a:pPr>
            <a:r>
              <a:rPr lang="en-US" sz="1600" b="1" dirty="0" smtClean="0"/>
              <a:t>PyCharm</a:t>
            </a:r>
            <a:r>
              <a:rPr lang="he-IL" sz="1600" dirty="0" smtClean="0"/>
              <a:t> –סביבת העבודה סייעה לנו רבות מאחר והיא נתנה תמיכה לכל השפות שאיתן עבדנו בפרוייקט:</a:t>
            </a:r>
            <a:r>
              <a:rPr lang="en-US" sz="1600" dirty="0" smtClean="0"/>
              <a:t>Python JavaScript, HTML, CSS</a:t>
            </a:r>
            <a:r>
              <a:rPr lang="he-IL" sz="1600" dirty="0" smtClean="0"/>
              <a:t> . בנוסף המוצר מציע תמיכה ב </a:t>
            </a:r>
            <a:r>
              <a:rPr lang="en-US" sz="1600" dirty="0" smtClean="0"/>
              <a:t>Google App Engine</a:t>
            </a:r>
            <a:r>
              <a:rPr lang="he-IL" sz="1600" dirty="0" smtClean="0"/>
              <a:t> כך שניתן להריץ את הקוד באופן ישיר מהכלי (ללא שימוש ב </a:t>
            </a:r>
            <a:r>
              <a:rPr lang="en-US" sz="1600" dirty="0" smtClean="0"/>
              <a:t>Google App Engine Launcher</a:t>
            </a:r>
            <a:r>
              <a:rPr lang="he-IL" sz="1600" dirty="0" smtClean="0"/>
              <a:t>).</a:t>
            </a:r>
          </a:p>
          <a:p>
            <a:pPr lvl="1" algn="r" rtl="1">
              <a:buClr>
                <a:schemeClr val="bg1"/>
              </a:buClr>
              <a:buFont typeface="Wingdings 3" panose="05040102010807070707" pitchFamily="18" charset="2"/>
              <a:buChar char=""/>
            </a:pPr>
            <a:endParaRPr lang="he-IL" sz="1500" dirty="0" smtClean="0"/>
          </a:p>
          <a:p>
            <a:pPr algn="r" rtl="1">
              <a:buFont typeface="Wingdings 3" panose="05040102010807070707" pitchFamily="18" charset="2"/>
              <a:buChar char=""/>
            </a:pPr>
            <a:r>
              <a:rPr lang="he-IL" sz="2400" b="1" u="sng" dirty="0" smtClean="0"/>
              <a:t>עבודה מול מנחי הפרויקט</a:t>
            </a:r>
            <a:endParaRPr lang="he-IL" dirty="0" smtClean="0"/>
          </a:p>
          <a:p>
            <a:pPr lvl="1">
              <a:buClr>
                <a:schemeClr val="bg1"/>
              </a:buClr>
              <a:buFont typeface="Wingdings 3" panose="05040102010807070707" pitchFamily="18" charset="2"/>
              <a:buChar char=""/>
            </a:pPr>
            <a:r>
              <a:rPr lang="he-IL" sz="1600" dirty="0" smtClean="0"/>
              <a:t>במהלך הפרויקט קיבלנו המון עצות מעשיות ועזרה טכנית מהמנחים, שסייעו לנו בהבנת הטכנלוגיות וטכניקות שימוש בהן בפועל, והתאמת הפרוייקט שלנו בהתאם. בכל סיום איטרציה קיבלנו ידע שתרם לנו לקראת מימוש האיטרציה הבאה.</a:t>
            </a:r>
          </a:p>
          <a:p>
            <a:pPr lvl="1">
              <a:buClr>
                <a:schemeClr val="bg1"/>
              </a:buClr>
              <a:buFont typeface="Wingdings 3" panose="05040102010807070707" pitchFamily="18" charset="2"/>
              <a:buChar char=""/>
            </a:pPr>
            <a:endParaRPr lang="he-IL" sz="1500" b="1" dirty="0"/>
          </a:p>
          <a:p>
            <a:pPr algn="r" rtl="1">
              <a:buFont typeface="Wingdings 3" panose="05040102010807070707" pitchFamily="18" charset="2"/>
              <a:buChar char=""/>
            </a:pPr>
            <a:r>
              <a:rPr lang="he-IL" sz="2400" b="1" u="sng" dirty="0" smtClean="0"/>
              <a:t>תכניות פיתוח להמשך </a:t>
            </a:r>
          </a:p>
          <a:p>
            <a:pPr lvl="1" algn="r" rtl="1">
              <a:buClr>
                <a:schemeClr val="bg1"/>
              </a:buClr>
              <a:buFont typeface="Wingdings 3" panose="05040102010807070707" pitchFamily="18" charset="2"/>
              <a:buChar char=""/>
            </a:pPr>
            <a:r>
              <a:rPr lang="he-IL" sz="1600" dirty="0" smtClean="0"/>
              <a:t>לצוות אין תכניות להמשיך לפתח את המוצר בעתיד. המוצר עצמו הגיע למצב מוגמר מבחינתנו.</a:t>
            </a:r>
          </a:p>
          <a:p>
            <a:pPr lvl="1" algn="r" rtl="1">
              <a:buClr>
                <a:schemeClr val="bg1"/>
              </a:buClr>
              <a:buFont typeface="Wingdings 3" panose="05040102010807070707" pitchFamily="18" charset="2"/>
              <a:buChar char=""/>
            </a:pPr>
            <a:endParaRPr lang="he-IL" sz="1500" b="1" dirty="0"/>
          </a:p>
          <a:p>
            <a:pPr algn="r" rtl="1">
              <a:buFont typeface="Wingdings 3" panose="05040102010807070707" pitchFamily="18" charset="2"/>
              <a:buChar char=""/>
            </a:pPr>
            <a:r>
              <a:rPr lang="he-IL" sz="2400" b="1" u="sng" dirty="0" smtClean="0"/>
              <a:t>סיכום הקורס</a:t>
            </a:r>
          </a:p>
          <a:p>
            <a:pPr lvl="1" algn="r" rtl="1">
              <a:buClr>
                <a:schemeClr val="bg1"/>
              </a:buClr>
              <a:buFont typeface="Wingdings 3" panose="05040102010807070707" pitchFamily="18" charset="2"/>
              <a:buChar char=""/>
            </a:pPr>
            <a:r>
              <a:rPr lang="he-IL" sz="1600" dirty="0" smtClean="0"/>
              <a:t>הקורס נתן לנו ידע וכלים כיצד לבנות פרוייקט בסדר גדול זה מתחילתו ועד סופו, להתאים את עצמנו לטכנולוגיות חדשות ולא מוכרות, לעבוד עם </a:t>
            </a:r>
            <a:r>
              <a:rPr lang="en-US" sz="1600" dirty="0" smtClean="0"/>
              <a:t>Source Control</a:t>
            </a:r>
            <a:r>
              <a:rPr lang="he-IL" sz="1600" dirty="0"/>
              <a:t> </a:t>
            </a:r>
            <a:r>
              <a:rPr lang="he-IL" sz="1600" dirty="0" smtClean="0"/>
              <a:t>בצורה ראויה, להתנסות בעבודת צוות.</a:t>
            </a:r>
          </a:p>
          <a:p>
            <a:pPr marL="457200" lvl="1" indent="0" algn="r" rtl="1">
              <a:buNone/>
            </a:pPr>
            <a:endParaRPr lang="he-IL" dirty="0" smtClean="0"/>
          </a:p>
          <a:p>
            <a:pPr marL="457200" lvl="1" indent="0" algn="r" rtl="1">
              <a:buNone/>
            </a:pPr>
            <a:endParaRPr lang="he-IL" dirty="0"/>
          </a:p>
          <a:p>
            <a:pPr marL="457200" lvl="1" indent="0" algn="r" rtl="1">
              <a:buNone/>
            </a:pPr>
            <a:endParaRPr lang="he-IL" dirty="0"/>
          </a:p>
        </p:txBody>
      </p:sp>
      <p:sp>
        <p:nvSpPr>
          <p:cNvPr id="4" name="Footer Placeholder 3"/>
          <p:cNvSpPr>
            <a:spLocks noGrp="1"/>
          </p:cNvSpPr>
          <p:nvPr>
            <p:ph type="ftr" sz="quarter" idx="11"/>
          </p:nvPr>
        </p:nvSpPr>
        <p:spPr/>
        <p:txBody>
          <a:bodyPr/>
          <a:lstStyle/>
          <a:p>
            <a:r>
              <a:rPr lang="he-IL" smtClean="0"/>
              <a:t>נעשה על ידי רותם נחמה, איתי מיכאל, נדב לוצטו ולירן בן גידה</a:t>
            </a:r>
            <a:endParaRPr lang="en-US"/>
          </a:p>
        </p:txBody>
      </p:sp>
    </p:spTree>
    <p:extLst>
      <p:ext uri="{BB962C8B-B14F-4D97-AF65-F5344CB8AC3E}">
        <p14:creationId xmlns:p14="http://schemas.microsoft.com/office/powerpoint/2010/main" val="12368300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384</Words>
  <Application>Microsoft Office PowerPoint</Application>
  <PresentationFormat>Widescreen</PresentationFormat>
  <Paragraphs>70</Paragraphs>
  <Slides>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Aharoni</vt:lpstr>
      <vt:lpstr>Arial</vt:lpstr>
      <vt:lpstr>Arial Black</vt:lpstr>
      <vt:lpstr>Calibri</vt:lpstr>
      <vt:lpstr>Constantia</vt:lpstr>
      <vt:lpstr>David</vt:lpstr>
      <vt:lpstr>Wingdings 2</vt:lpstr>
      <vt:lpstr>Wingdings 3</vt:lpstr>
      <vt:lpstr>Flow</vt:lpstr>
      <vt:lpstr>  BudgetBuddy</vt:lpstr>
      <vt:lpstr>לקחים</vt:lpstr>
      <vt:lpstr>התמודדות עם אתגרים</vt:lpstr>
      <vt:lpstr>נקודות שימור</vt:lpstr>
      <vt:lpstr>תהליך הפיתוח</vt:lpstr>
      <vt:lpstr>סיכום</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Budgetbuddy</dc:title>
  <dc:creator>Luzzato, Nadav</dc:creator>
  <cp:lastModifiedBy>Microsoft account</cp:lastModifiedBy>
  <cp:revision>49</cp:revision>
  <dcterms:created xsi:type="dcterms:W3CDTF">2015-06-20T06:29:26Z</dcterms:created>
  <dcterms:modified xsi:type="dcterms:W3CDTF">2015-06-27T11:51:51Z</dcterms:modified>
</cp:coreProperties>
</file>