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
  </p:notesMasterIdLst>
  <p:sldIdLst>
    <p:sldId id="256" r:id="rId2"/>
    <p:sldId id="258" r:id="rId3"/>
    <p:sldId id="259" r:id="rId4"/>
    <p:sldId id="261"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0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BBAEF-55D4-4404-A0C2-02785D3ECF4B}" type="datetimeFigureOut">
              <a:rPr lang="en-US" smtClean="0"/>
              <a:pPr/>
              <a:t>6/20/2015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4C409-C434-4AB4-AFE4-0B265EB5ED3B}" type="slidenum">
              <a:rPr lang="en-US" smtClean="0"/>
              <a:pPr/>
              <a:t>‹#›</a:t>
            </a:fld>
            <a:endParaRPr lang="en-US"/>
          </a:p>
        </p:txBody>
      </p:sp>
    </p:spTree>
    <p:extLst>
      <p:ext uri="{BB962C8B-B14F-4D97-AF65-F5344CB8AC3E}">
        <p14:creationId xmlns:p14="http://schemas.microsoft.com/office/powerpoint/2010/main" xmlns="" val="350713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4C409-C434-4AB4-AFE4-0B265EB5ED3B}" type="slidenum">
              <a:rPr lang="en-US" smtClean="0"/>
              <a:pPr/>
              <a:t>3</a:t>
            </a:fld>
            <a:endParaRPr lang="en-US"/>
          </a:p>
        </p:txBody>
      </p:sp>
    </p:spTree>
    <p:extLst>
      <p:ext uri="{BB962C8B-B14F-4D97-AF65-F5344CB8AC3E}">
        <p14:creationId xmlns:p14="http://schemas.microsoft.com/office/powerpoint/2010/main" xmlns="" val="15406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4C409-C434-4AB4-AFE4-0B265EB5ED3B}" type="slidenum">
              <a:rPr lang="en-US" smtClean="0"/>
              <a:pPr/>
              <a:t>4</a:t>
            </a:fld>
            <a:endParaRPr lang="en-US"/>
          </a:p>
        </p:txBody>
      </p:sp>
    </p:spTree>
    <p:extLst>
      <p:ext uri="{BB962C8B-B14F-4D97-AF65-F5344CB8AC3E}">
        <p14:creationId xmlns:p14="http://schemas.microsoft.com/office/powerpoint/2010/main" xmlns="" val="203273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14C409-C434-4AB4-AFE4-0B265EB5ED3B}" type="slidenum">
              <a:rPr lang="en-US" smtClean="0"/>
              <a:pPr/>
              <a:t>6</a:t>
            </a:fld>
            <a:endParaRPr lang="en-US"/>
          </a:p>
        </p:txBody>
      </p:sp>
    </p:spTree>
    <p:extLst>
      <p:ext uri="{BB962C8B-B14F-4D97-AF65-F5344CB8AC3E}">
        <p14:creationId xmlns:p14="http://schemas.microsoft.com/office/powerpoint/2010/main" xmlns="" val="365052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7505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7C986C4B-DCF5-4092-8B8A-DA79C4D66420}" type="datetimeFigureOut">
              <a:rPr lang="en-US" smtClean="0"/>
              <a:pPr/>
              <a:t>6/20/2015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102926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673237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905646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2867610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377016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3455062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83131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327948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290214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86C4B-DCF5-4092-8B8A-DA79C4D66420}"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125722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986C4B-DCF5-4092-8B8A-DA79C4D66420}"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371131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986C4B-DCF5-4092-8B8A-DA79C4D66420}" type="datetimeFigureOut">
              <a:rPr lang="en-US" smtClean="0"/>
              <a:pPr/>
              <a:t>6/20/2015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1149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986C4B-DCF5-4092-8B8A-DA79C4D66420}" type="datetimeFigureOut">
              <a:rPr lang="en-US" smtClean="0"/>
              <a:pPr/>
              <a:t>6/20/2015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79580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86C4B-DCF5-4092-8B8A-DA79C4D66420}" type="datetimeFigureOut">
              <a:rPr lang="en-US" smtClean="0"/>
              <a:pPr/>
              <a:t>6/20/2015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140121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86C4B-DCF5-4092-8B8A-DA79C4D66420}"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334722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86C4B-DCF5-4092-8B8A-DA79C4D66420}"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176274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C986C4B-DCF5-4092-8B8A-DA79C4D66420}" type="datetimeFigureOut">
              <a:rPr lang="en-US" smtClean="0"/>
              <a:pPr/>
              <a:t>6/20/2015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80AB42-00BE-4153-856C-8D7B11E7A125}" type="slidenum">
              <a:rPr lang="en-US" smtClean="0"/>
              <a:pPr/>
              <a:t>‹#›</a:t>
            </a:fld>
            <a:endParaRPr lang="en-US"/>
          </a:p>
        </p:txBody>
      </p:sp>
    </p:spTree>
    <p:extLst>
      <p:ext uri="{BB962C8B-B14F-4D97-AF65-F5344CB8AC3E}">
        <p14:creationId xmlns:p14="http://schemas.microsoft.com/office/powerpoint/2010/main" xmlns="" val="167204545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7954821" cy="747216"/>
          </a:xfrm>
        </p:spPr>
        <p:txBody>
          <a:bodyPr>
            <a:normAutofit fontScale="90000"/>
          </a:bodyPr>
          <a:lstStyle/>
          <a:p>
            <a:r>
              <a:rPr lang="en-US" dirty="0" smtClean="0">
                <a:latin typeface="Arial Black" panose="020B0A04020102020204" pitchFamily="34" charset="0"/>
              </a:rPr>
              <a:t>Budgetbuddy</a:t>
            </a:r>
            <a:endParaRPr lang="en-US" dirty="0">
              <a:latin typeface="Arial Black" panose="020B0A04020102020204" pitchFamily="34" charset="0"/>
            </a:endParaRPr>
          </a:p>
        </p:txBody>
      </p:sp>
      <p:sp>
        <p:nvSpPr>
          <p:cNvPr id="3" name="Subtitle 2"/>
          <p:cNvSpPr>
            <a:spLocks noGrp="1"/>
          </p:cNvSpPr>
          <p:nvPr>
            <p:ph type="subTitle" idx="1"/>
          </p:nvPr>
        </p:nvSpPr>
        <p:spPr>
          <a:xfrm>
            <a:off x="684212" y="1665027"/>
            <a:ext cx="6400800" cy="4126173"/>
          </a:xfrm>
        </p:spPr>
        <p:txBody>
          <a:bodyPr/>
          <a:lstStyle/>
          <a:p>
            <a:pPr algn="r"/>
            <a:endParaRPr lang="en-US" dirty="0"/>
          </a:p>
        </p:txBody>
      </p:sp>
    </p:spTree>
    <p:extLst>
      <p:ext uri="{BB962C8B-B14F-4D97-AF65-F5344CB8AC3E}">
        <p14:creationId xmlns:p14="http://schemas.microsoft.com/office/powerpoint/2010/main" xmlns="" val="1517786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56632"/>
            <a:ext cx="8534400" cy="1507067"/>
          </a:xfrm>
        </p:spPr>
        <p:txBody>
          <a:bodyPr/>
          <a:lstStyle/>
          <a:p>
            <a:pPr algn="r"/>
            <a:r>
              <a:rPr lang="he-IL" dirty="0" smtClean="0"/>
              <a:t>לקחים</a:t>
            </a:r>
            <a:endParaRPr lang="en-US" dirty="0"/>
          </a:p>
        </p:txBody>
      </p:sp>
      <p:sp>
        <p:nvSpPr>
          <p:cNvPr id="3" name="Content Placeholder 2"/>
          <p:cNvSpPr>
            <a:spLocks noGrp="1"/>
          </p:cNvSpPr>
          <p:nvPr>
            <p:ph idx="1"/>
          </p:nvPr>
        </p:nvSpPr>
        <p:spPr>
          <a:xfrm>
            <a:off x="684212" y="1313597"/>
            <a:ext cx="11160000" cy="3456000"/>
          </a:xfrm>
        </p:spPr>
        <p:txBody>
          <a:bodyPr>
            <a:normAutofit fontScale="85000" lnSpcReduction="20000"/>
          </a:bodyPr>
          <a:lstStyle/>
          <a:p>
            <a:pPr algn="r" rtl="1">
              <a:buNone/>
            </a:pPr>
            <a:endParaRPr lang="he-IL" b="1" u="sng" dirty="0" smtClean="0"/>
          </a:p>
          <a:p>
            <a:pPr algn="r" rtl="1">
              <a:buFont typeface="Wingdings 3" panose="05040102010807070707" pitchFamily="18" charset="2"/>
              <a:buChar char=""/>
            </a:pPr>
            <a:endParaRPr lang="he-IL" b="1" u="sng" dirty="0" smtClean="0"/>
          </a:p>
          <a:p>
            <a:pPr algn="r" rtl="1">
              <a:buFont typeface="Wingdings 3" panose="05040102010807070707" pitchFamily="18" charset="2"/>
              <a:buChar char=""/>
            </a:pPr>
            <a:r>
              <a:rPr lang="he-IL" b="1" u="sng" dirty="0" smtClean="0"/>
              <a:t>חקירה </a:t>
            </a:r>
            <a:r>
              <a:rPr lang="he-IL" b="1" u="sng" dirty="0" smtClean="0"/>
              <a:t>ולמידה של טכנולוגיות חדשות לפני תחילת השימוש בהן </a:t>
            </a:r>
            <a:r>
              <a:rPr lang="he-IL" dirty="0" smtClean="0"/>
              <a:t>– </a:t>
            </a:r>
            <a:r>
              <a:rPr lang="he-IL" sz="1900" dirty="0" smtClean="0"/>
              <a:t>במהלך הפרוייקט לא הכרנו המון מהטכנלוגיות, והיכולות שלהן כגון, </a:t>
            </a:r>
            <a:r>
              <a:rPr lang="en-US" sz="1900" dirty="0" smtClean="0"/>
              <a:t>Django framework</a:t>
            </a:r>
            <a:r>
              <a:rPr lang="he-IL" sz="1900" dirty="0" smtClean="0"/>
              <a:t>, </a:t>
            </a:r>
            <a:r>
              <a:rPr lang="en-US" sz="1900" dirty="0" smtClean="0"/>
              <a:t>Google Datastore</a:t>
            </a:r>
            <a:r>
              <a:rPr lang="he-IL" sz="1900" dirty="0" smtClean="0"/>
              <a:t>, </a:t>
            </a:r>
            <a:r>
              <a:rPr lang="en-US" sz="1900" dirty="0" smtClean="0"/>
              <a:t>JSON</a:t>
            </a:r>
            <a:r>
              <a:rPr lang="he-IL" sz="1900" dirty="0"/>
              <a:t> </a:t>
            </a:r>
            <a:r>
              <a:rPr lang="he-IL" sz="1900" dirty="0" smtClean="0"/>
              <a:t>ושילוב של טכנולוגיות אלה יחדיו על מנת ליצור את המוצר.</a:t>
            </a:r>
          </a:p>
          <a:p>
            <a:pPr marL="0" indent="0" algn="r" rtl="1">
              <a:buNone/>
            </a:pPr>
            <a:r>
              <a:rPr lang="en-US" sz="1600" dirty="0" smtClean="0"/>
              <a:t>    </a:t>
            </a:r>
            <a:r>
              <a:rPr lang="he-IL" sz="1900" dirty="0" smtClean="0"/>
              <a:t>העובדה שלא ביצענו למידה מוקדמת גרר בזבוז זמן בכל תחילת איטרציה</a:t>
            </a:r>
            <a:r>
              <a:rPr lang="he-IL" sz="1900" dirty="0" smtClean="0"/>
              <a:t>.</a:t>
            </a:r>
            <a:endParaRPr lang="en-US" sz="1900" dirty="0" smtClean="0"/>
          </a:p>
          <a:p>
            <a:pPr algn="r" rtl="1">
              <a:buFont typeface="Wingdings 3" panose="05040102010807070707" pitchFamily="18" charset="2"/>
              <a:buChar char=""/>
            </a:pPr>
            <a:r>
              <a:rPr lang="he-IL" b="1" u="sng" dirty="0" smtClean="0"/>
              <a:t>אופן שילוב טמפלייטים שונים (</a:t>
            </a:r>
            <a:r>
              <a:rPr lang="en-US" b="1" u="sng" dirty="0" smtClean="0"/>
              <a:t>HTML, CSS</a:t>
            </a:r>
            <a:r>
              <a:rPr lang="he-IL" b="1" u="sng" dirty="0" smtClean="0"/>
              <a:t>)</a:t>
            </a:r>
            <a:r>
              <a:rPr lang="he-IL" b="1" dirty="0" smtClean="0"/>
              <a:t> – </a:t>
            </a:r>
            <a:r>
              <a:rPr lang="he-IL" sz="1900" dirty="0" smtClean="0"/>
              <a:t>במהלך עיצוב האתר, עבודה מקבילה של כולנו על עיצוב ה </a:t>
            </a:r>
            <a:r>
              <a:rPr lang="en-US" sz="1900" dirty="0" smtClean="0"/>
              <a:t>Layout</a:t>
            </a:r>
            <a:r>
              <a:rPr lang="he-IL" sz="1900" dirty="0" smtClean="0"/>
              <a:t> של אתר, גרמה להכנסת טמפלייטים שונים ללא בדיקה כיצד הם משתלבים בינהם – חוסר הבדיקה גרם לזמן רב שהושקע בניסיון של לסנכרן בינהם. (איטרציה 1)</a:t>
            </a:r>
            <a:endParaRPr lang="he-IL" sz="1900" dirty="0"/>
          </a:p>
          <a:p>
            <a:pPr algn="r" rtl="1">
              <a:buFont typeface="Wingdings 3" panose="05040102010807070707" pitchFamily="18" charset="2"/>
              <a:buChar char=""/>
            </a:pPr>
            <a:r>
              <a:rPr lang="he-IL" b="1" dirty="0" smtClean="0"/>
              <a:t>סיפוק תוצר ויזואלי ללקוח בסיום כל איטרציה </a:t>
            </a:r>
            <a:r>
              <a:rPr lang="he-IL" sz="1600" dirty="0" smtClean="0"/>
              <a:t>– </a:t>
            </a:r>
            <a:r>
              <a:rPr lang="he-IL" sz="1900" dirty="0" smtClean="0"/>
              <a:t>באיטרציה 2, התמקדנו בבניית המסד והרכבת השאילתות לקראת האיטרציה 3, למרות שמבחינה תכנותית כיסינו דברים שחיונים להמשך, לא היה תוצר ויזואלי להציג ללקוח להראות שאכן יש התקדמות בפרוייקט.</a:t>
            </a:r>
          </a:p>
          <a:p>
            <a:pPr algn="r" rtl="1">
              <a:buFont typeface="Wingdings 3" panose="05040102010807070707" pitchFamily="18" charset="2"/>
              <a:buChar char=""/>
            </a:pPr>
            <a:r>
              <a:rPr lang="he-IL" sz="2200" b="1" dirty="0" smtClean="0"/>
              <a:t>עמידה </a:t>
            </a:r>
            <a:r>
              <a:rPr lang="he-IL" sz="2200" b="1" dirty="0" smtClean="0"/>
              <a:t>במוסכמות כתיבת הקוד </a:t>
            </a:r>
            <a:r>
              <a:rPr lang="he-IL" sz="1600" dirty="0" smtClean="0"/>
              <a:t>– </a:t>
            </a:r>
            <a:r>
              <a:rPr lang="he-IL" sz="1900" dirty="0" smtClean="0"/>
              <a:t>בתכנון הפרוייקט קבענו מוסכמות קוד, אך במהלך הפרוייקט לא הקפדנו עליהן, דבר שיצר קוד לא אחיד, ודבר זה יצר עבודה נוספת באיטרציה 4 כדי לאכוף את המוסכמות על הקוד הקיים.</a:t>
            </a:r>
          </a:p>
          <a:p>
            <a:pPr marL="0" indent="0" algn="r" rtl="1">
              <a:buNone/>
            </a:pPr>
            <a:endParaRPr lang="en-US" dirty="0"/>
          </a:p>
          <a:p>
            <a:pPr marL="0" indent="0" algn="r" rtl="1">
              <a:buNone/>
            </a:pPr>
            <a:endParaRPr lang="he-IL" dirty="0" smtClean="0"/>
          </a:p>
          <a:p>
            <a:pPr algn="r" rtl="1">
              <a:buFont typeface="Wingdings 3" panose="05040102010807070707" pitchFamily="18" charset="2"/>
              <a:buChar char=""/>
            </a:pPr>
            <a:endParaRPr lang="he-IL" dirty="0" smtClean="0"/>
          </a:p>
          <a:p>
            <a:pPr algn="r" rtl="1">
              <a:buFont typeface="Wingdings 3" panose="05040102010807070707" pitchFamily="18" charset="2"/>
              <a:buChar char=""/>
            </a:pPr>
            <a:endParaRPr lang="he-IL" dirty="0" smtClean="0"/>
          </a:p>
        </p:txBody>
      </p:sp>
    </p:spTree>
    <p:extLst>
      <p:ext uri="{BB962C8B-B14F-4D97-AF65-F5344CB8AC3E}">
        <p14:creationId xmlns:p14="http://schemas.microsoft.com/office/powerpoint/2010/main" xmlns="" val="1276463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12" y="347133"/>
            <a:ext cx="8534400" cy="1265768"/>
          </a:xfrm>
        </p:spPr>
        <p:txBody>
          <a:bodyPr/>
          <a:lstStyle/>
          <a:p>
            <a:pPr algn="r"/>
            <a:r>
              <a:rPr lang="he-IL" dirty="0" smtClean="0"/>
              <a:t>התמודדות עם אתגרים</a:t>
            </a:r>
            <a:endParaRPr lang="en-US" dirty="0"/>
          </a:p>
        </p:txBody>
      </p:sp>
      <p:sp>
        <p:nvSpPr>
          <p:cNvPr id="3" name="Content Placeholder 2"/>
          <p:cNvSpPr>
            <a:spLocks noGrp="1"/>
          </p:cNvSpPr>
          <p:nvPr>
            <p:ph idx="1"/>
          </p:nvPr>
        </p:nvSpPr>
        <p:spPr>
          <a:xfrm>
            <a:off x="696912" y="723900"/>
            <a:ext cx="11160000" cy="3581400"/>
          </a:xfrm>
        </p:spPr>
        <p:txBody>
          <a:bodyPr>
            <a:normAutofit/>
          </a:bodyPr>
          <a:lstStyle/>
          <a:p>
            <a:pPr algn="r" rtl="1">
              <a:buFont typeface="Wingdings 3" panose="05040102010807070707" pitchFamily="18" charset="2"/>
              <a:buChar char=""/>
            </a:pPr>
            <a:r>
              <a:rPr lang="he-IL" b="1" dirty="0" smtClean="0"/>
              <a:t>עבודת צוות </a:t>
            </a:r>
            <a:r>
              <a:rPr lang="he-IL" dirty="0" smtClean="0"/>
              <a:t>– </a:t>
            </a:r>
            <a:r>
              <a:rPr lang="he-IL" sz="1800" dirty="0" smtClean="0"/>
              <a:t>מאחר ולאף אחד מחברי הצוות לא היה ניסיון בעבודה בפרוייקט בסדר גודל זה, בתחילת הפרוייקט היה מאתגר יותר לתאם ולעבוד ביחד. ככל שהפרויקט התקדם עבודת הצוות הלכה והשתפרה, למדנו להכיר אחד את השני ואת היתרונות והחסרונות של כל אחד ולחלק משימות בהתאם.</a:t>
            </a:r>
          </a:p>
          <a:p>
            <a:pPr algn="r" rtl="1">
              <a:buFont typeface="Wingdings 3" panose="05040102010807070707" pitchFamily="18" charset="2"/>
              <a:buChar char=""/>
            </a:pPr>
            <a:r>
              <a:rPr lang="he-IL" b="1" dirty="0" smtClean="0"/>
              <a:t>טכנלוגיות חדשות </a:t>
            </a:r>
            <a:r>
              <a:rPr lang="he-IL" dirty="0" smtClean="0"/>
              <a:t>– </a:t>
            </a:r>
            <a:r>
              <a:rPr lang="he-IL" sz="1800" dirty="0" smtClean="0"/>
              <a:t>במהלך הפרוייקט נחשפנו למספר טכנלוגיות חדשות, מאחר ולאף אחד מחברי הצוות לא היה ניסיון עם טכנלוגיות אלו, נאלצנו להקדיש זמן כדי להבין את אופן השימוש בהם וכיצד לקשור </a:t>
            </a:r>
            <a:r>
              <a:rPr lang="he-IL" sz="1800" dirty="0" smtClean="0"/>
              <a:t>את כל הטכנולוגיות ביחד</a:t>
            </a:r>
            <a:r>
              <a:rPr lang="he-IL" sz="1800" dirty="0" smtClean="0"/>
              <a:t> </a:t>
            </a:r>
            <a:r>
              <a:rPr lang="he-IL" sz="1800" dirty="0" smtClean="0"/>
              <a:t>על מנת להביא את המוצר למצב מוגמר.</a:t>
            </a:r>
          </a:p>
        </p:txBody>
      </p:sp>
    </p:spTree>
    <p:extLst>
      <p:ext uri="{BB962C8B-B14F-4D97-AF65-F5344CB8AC3E}">
        <p14:creationId xmlns:p14="http://schemas.microsoft.com/office/powerpoint/2010/main" xmlns="" val="2925573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712" y="372533"/>
            <a:ext cx="8534400" cy="1291168"/>
          </a:xfrm>
        </p:spPr>
        <p:txBody>
          <a:bodyPr/>
          <a:lstStyle/>
          <a:p>
            <a:pPr algn="r"/>
            <a:r>
              <a:rPr lang="he-IL" dirty="0" smtClean="0"/>
              <a:t>נקודות שימור</a:t>
            </a:r>
            <a:endParaRPr lang="en-US" dirty="0"/>
          </a:p>
        </p:txBody>
      </p:sp>
      <p:sp>
        <p:nvSpPr>
          <p:cNvPr id="3" name="Content Placeholder 2"/>
          <p:cNvSpPr>
            <a:spLocks noGrp="1"/>
          </p:cNvSpPr>
          <p:nvPr>
            <p:ph idx="1"/>
          </p:nvPr>
        </p:nvSpPr>
        <p:spPr>
          <a:xfrm>
            <a:off x="684212" y="1371600"/>
            <a:ext cx="11160000" cy="4152900"/>
          </a:xfrm>
        </p:spPr>
        <p:txBody>
          <a:bodyPr>
            <a:normAutofit fontScale="92500" lnSpcReduction="20000"/>
          </a:bodyPr>
          <a:lstStyle/>
          <a:p>
            <a:pPr algn="r" rtl="1">
              <a:buNone/>
            </a:pPr>
            <a:endParaRPr lang="he-IL" dirty="0" smtClean="0"/>
          </a:p>
          <a:p>
            <a:pPr algn="r" rtl="1">
              <a:buFont typeface="Wingdings 3" panose="05040102010807070707" pitchFamily="18" charset="2"/>
              <a:buChar char=""/>
            </a:pPr>
            <a:endParaRPr lang="he-IL" dirty="0" smtClean="0"/>
          </a:p>
          <a:p>
            <a:pPr algn="r" rtl="1">
              <a:buFont typeface="Wingdings 3" panose="05040102010807070707" pitchFamily="18" charset="2"/>
              <a:buChar char=""/>
            </a:pPr>
            <a:r>
              <a:rPr lang="he-IL" sz="2200" b="1" dirty="0" smtClean="0"/>
              <a:t>עמידה ביעדים במגבלות הזמן </a:t>
            </a:r>
            <a:r>
              <a:rPr lang="he-IL" dirty="0" smtClean="0"/>
              <a:t>– </a:t>
            </a:r>
            <a:r>
              <a:rPr lang="he-IL" sz="1700" dirty="0" smtClean="0"/>
              <a:t>בכל סוף איטרציה כל היעדים הושגו בצורה מלאה (ואף יותר).</a:t>
            </a:r>
          </a:p>
          <a:p>
            <a:pPr algn="r" rtl="1">
              <a:buFont typeface="Wingdings 3" panose="05040102010807070707" pitchFamily="18" charset="2"/>
              <a:buChar char=""/>
            </a:pPr>
            <a:r>
              <a:rPr lang="he-IL" sz="2200" b="1" dirty="0" smtClean="0"/>
              <a:t>ארגון קבצי הפרוייקט – </a:t>
            </a:r>
            <a:r>
              <a:rPr lang="he-IL" sz="1700" dirty="0" smtClean="0"/>
              <a:t>הארגון של קבצי הפרוייקט נעשה בצורה טובה, כאשר כל סוגי הקבצים חולקו לתיקיות ע"פ השימוש בהם (</a:t>
            </a:r>
            <a:r>
              <a:rPr lang="en-US" sz="1700" dirty="0" smtClean="0"/>
              <a:t>templates, static content, django pages</a:t>
            </a:r>
            <a:r>
              <a:rPr lang="he-IL" sz="1700" dirty="0" smtClean="0"/>
              <a:t> וכדומה</a:t>
            </a:r>
            <a:r>
              <a:rPr lang="he-IL" sz="1700" dirty="0" smtClean="0"/>
              <a:t>).</a:t>
            </a:r>
          </a:p>
          <a:p>
            <a:pPr algn="r" rtl="1">
              <a:buFont typeface="Wingdings 3" panose="05040102010807070707" pitchFamily="18" charset="2"/>
              <a:buChar char=""/>
            </a:pPr>
            <a:r>
              <a:rPr lang="he-IL" sz="2200" b="1" dirty="0" smtClean="0"/>
              <a:t>בדיקות  </a:t>
            </a:r>
            <a:r>
              <a:rPr lang="he-IL" dirty="0" smtClean="0"/>
              <a:t>- </a:t>
            </a:r>
            <a:r>
              <a:rPr lang="he-IL" sz="1700" dirty="0" smtClean="0"/>
              <a:t>ביצענו בדיקות מקיפות על הפרויקט כגון : </a:t>
            </a:r>
          </a:p>
          <a:p>
            <a:pPr lvl="1" algn="r" rtl="1">
              <a:buFont typeface="Wingdings 3" panose="05040102010807070707" pitchFamily="18" charset="2"/>
              <a:buChar char=""/>
            </a:pPr>
            <a:r>
              <a:rPr lang="he-IL" sz="1700" dirty="0" smtClean="0"/>
              <a:t>בדיקות קלט שגוי/חסר .</a:t>
            </a:r>
          </a:p>
          <a:p>
            <a:pPr lvl="1" algn="r" rtl="1">
              <a:buFont typeface="Wingdings 3" panose="05040102010807070707" pitchFamily="18" charset="2"/>
              <a:buChar char=""/>
            </a:pPr>
            <a:r>
              <a:rPr lang="he-IL" sz="1700" dirty="0" smtClean="0"/>
              <a:t> הגבלת תווים בשורת קלט.</a:t>
            </a:r>
          </a:p>
          <a:p>
            <a:pPr lvl="1" algn="r" rtl="1">
              <a:buFont typeface="Wingdings 3" panose="05040102010807070707" pitchFamily="18" charset="2"/>
              <a:buChar char=""/>
            </a:pPr>
            <a:r>
              <a:rPr lang="he-IL" sz="1700" dirty="0" smtClean="0"/>
              <a:t>בדיקה של הזנת </a:t>
            </a:r>
            <a:r>
              <a:rPr lang="en-US" sz="1700" dirty="0" smtClean="0"/>
              <a:t>URL</a:t>
            </a:r>
            <a:r>
              <a:rPr lang="he-IL" sz="1700" dirty="0" smtClean="0"/>
              <a:t> לא תקין.</a:t>
            </a:r>
          </a:p>
          <a:p>
            <a:pPr lvl="1" algn="r" rtl="1">
              <a:buFont typeface="Wingdings 3" panose="05040102010807070707" pitchFamily="18" charset="2"/>
              <a:buChar char=""/>
            </a:pPr>
            <a:r>
              <a:rPr lang="he-IL" sz="1700" dirty="0" smtClean="0"/>
              <a:t>הצפנת סיסמת המשתמש.</a:t>
            </a:r>
          </a:p>
          <a:p>
            <a:pPr lvl="1" algn="r" rtl="1">
              <a:buFont typeface="Wingdings 3" panose="05040102010807070707" pitchFamily="18" charset="2"/>
              <a:buChar char=""/>
            </a:pPr>
            <a:r>
              <a:rPr lang="he-IL" sz="1700" dirty="0" smtClean="0"/>
              <a:t>הרשאות גישה לפי הרשאות </a:t>
            </a:r>
            <a:r>
              <a:rPr lang="en-US" sz="1700" dirty="0" smtClean="0"/>
              <a:t>BudgetBuddy </a:t>
            </a:r>
            <a:r>
              <a:rPr lang="he-IL" sz="1700" dirty="0" smtClean="0"/>
              <a:t> ולפי  </a:t>
            </a:r>
            <a:r>
              <a:rPr lang="en-US" sz="1700" dirty="0" smtClean="0"/>
              <a:t>Cookies</a:t>
            </a:r>
            <a:r>
              <a:rPr lang="he-IL" sz="1700" dirty="0" smtClean="0"/>
              <a:t> .</a:t>
            </a:r>
          </a:p>
          <a:p>
            <a:pPr lvl="1" algn="r" rtl="1">
              <a:buFont typeface="Wingdings 3" panose="05040102010807070707" pitchFamily="18" charset="2"/>
              <a:buChar char=""/>
            </a:pPr>
            <a:r>
              <a:rPr lang="he-IL" sz="1700" dirty="0" smtClean="0"/>
              <a:t>מניעה של שליחה כפולה ע"י ביטול כפתור לאחר לחיצה ראשונה ועד קבלת </a:t>
            </a:r>
            <a:r>
              <a:rPr lang="en-US" sz="1700" dirty="0" smtClean="0"/>
              <a:t>Success</a:t>
            </a:r>
            <a:r>
              <a:rPr lang="he-IL" sz="1700" dirty="0" smtClean="0"/>
              <a:t>. </a:t>
            </a:r>
            <a:endParaRPr lang="he-IL" sz="1700" dirty="0" smtClean="0"/>
          </a:p>
          <a:p>
            <a:pPr marL="0" indent="0" algn="r" rtl="1">
              <a:buNone/>
            </a:pPr>
            <a:endParaRPr lang="he-IL" dirty="0" smtClean="0"/>
          </a:p>
          <a:p>
            <a:pPr algn="r" rtl="1">
              <a:buFont typeface="Wingdings 3" panose="05040102010807070707" pitchFamily="18" charset="2"/>
              <a:buChar char=""/>
            </a:pPr>
            <a:endParaRPr lang="he-IL" dirty="0" smtClean="0"/>
          </a:p>
        </p:txBody>
      </p:sp>
    </p:spTree>
    <p:extLst>
      <p:ext uri="{BB962C8B-B14F-4D97-AF65-F5344CB8AC3E}">
        <p14:creationId xmlns:p14="http://schemas.microsoft.com/office/powerpoint/2010/main" xmlns="" val="1270299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812" y="283633"/>
            <a:ext cx="7545388" cy="1291168"/>
          </a:xfrm>
        </p:spPr>
        <p:txBody>
          <a:bodyPr/>
          <a:lstStyle/>
          <a:p>
            <a:pPr algn="r"/>
            <a:r>
              <a:rPr lang="he-IL" dirty="0" smtClean="0"/>
              <a:t>תהליך </a:t>
            </a:r>
            <a:r>
              <a:rPr lang="he-IL" dirty="0" smtClean="0"/>
              <a:t>הפיתוח</a:t>
            </a:r>
            <a:endParaRPr lang="en-US" dirty="0"/>
          </a:p>
        </p:txBody>
      </p:sp>
      <p:sp>
        <p:nvSpPr>
          <p:cNvPr id="3" name="Content Placeholder 2"/>
          <p:cNvSpPr>
            <a:spLocks noGrp="1"/>
          </p:cNvSpPr>
          <p:nvPr>
            <p:ph idx="1"/>
          </p:nvPr>
        </p:nvSpPr>
        <p:spPr>
          <a:xfrm>
            <a:off x="4132429" y="1447800"/>
            <a:ext cx="7506268" cy="4478550"/>
          </a:xfrm>
        </p:spPr>
        <p:txBody>
          <a:bodyPr anchor="t">
            <a:normAutofit fontScale="92500" lnSpcReduction="10000"/>
          </a:bodyPr>
          <a:lstStyle/>
          <a:p>
            <a:pPr algn="r" rtl="1">
              <a:buNone/>
            </a:pPr>
            <a:endParaRPr lang="he-IL" dirty="0" smtClean="0"/>
          </a:p>
          <a:p>
            <a:pPr algn="r" rtl="1">
              <a:buFont typeface="Wingdings 3" panose="05040102010807070707" pitchFamily="18" charset="2"/>
              <a:buChar char=""/>
            </a:pPr>
            <a:r>
              <a:rPr lang="he-IL" sz="2200" b="1" dirty="0" smtClean="0"/>
              <a:t>תהליך פיתוח הפרוייקט:</a:t>
            </a:r>
          </a:p>
          <a:p>
            <a:pPr lvl="1" algn="r" rtl="1">
              <a:buFont typeface="Wingdings 3" panose="05040102010807070707" pitchFamily="18" charset="2"/>
              <a:buChar char=""/>
            </a:pPr>
            <a:r>
              <a:rPr lang="he-IL" dirty="0" smtClean="0"/>
              <a:t>העלאת רעיון.</a:t>
            </a:r>
          </a:p>
          <a:p>
            <a:pPr lvl="1" algn="r" rtl="1">
              <a:buFont typeface="Wingdings 3" panose="05040102010807070707" pitchFamily="18" charset="2"/>
              <a:buChar char=""/>
            </a:pPr>
            <a:r>
              <a:rPr lang="he-IL" dirty="0" smtClean="0"/>
              <a:t>ניסוח מסמך דרישות (</a:t>
            </a:r>
            <a:r>
              <a:rPr lang="en-US" dirty="0" smtClean="0"/>
              <a:t>SRS</a:t>
            </a:r>
            <a:r>
              <a:rPr lang="he-IL" dirty="0" smtClean="0"/>
              <a:t>).</a:t>
            </a:r>
          </a:p>
          <a:p>
            <a:pPr lvl="1" algn="r" rtl="1">
              <a:buFont typeface="Wingdings 3" panose="05040102010807070707" pitchFamily="18" charset="2"/>
              <a:buChar char=""/>
            </a:pPr>
            <a:r>
              <a:rPr lang="he-IL" dirty="0" smtClean="0"/>
              <a:t>ניסוח מסמך תיכון (</a:t>
            </a:r>
            <a:r>
              <a:rPr lang="en-US" dirty="0" smtClean="0"/>
              <a:t>SDS</a:t>
            </a:r>
            <a:r>
              <a:rPr lang="he-IL" dirty="0" smtClean="0"/>
              <a:t>).</a:t>
            </a:r>
          </a:p>
          <a:p>
            <a:pPr lvl="1" algn="r" rtl="1">
              <a:buFont typeface="Wingdings 3" panose="05040102010807070707" pitchFamily="18" charset="2"/>
              <a:buChar char=""/>
            </a:pPr>
            <a:r>
              <a:rPr lang="he-IL" dirty="0" smtClean="0"/>
              <a:t>איטרציה 0 – </a:t>
            </a:r>
            <a:r>
              <a:rPr lang="en-US" dirty="0" smtClean="0"/>
              <a:t>ZFR</a:t>
            </a:r>
            <a:r>
              <a:rPr lang="he-IL" dirty="0" smtClean="0"/>
              <a:t> – סיפוק של מוצר ראשוני עם מינימום פונקציונליות.</a:t>
            </a:r>
          </a:p>
          <a:p>
            <a:pPr lvl="1" algn="r" rtl="1">
              <a:buFont typeface="Wingdings 3" panose="05040102010807070707" pitchFamily="18" charset="2"/>
              <a:buChar char=""/>
            </a:pPr>
            <a:r>
              <a:rPr lang="he-IL" dirty="0" smtClean="0"/>
              <a:t>איטרציה 1 – </a:t>
            </a:r>
            <a:r>
              <a:rPr lang="en-US" dirty="0" smtClean="0"/>
              <a:t>Site Interface Design</a:t>
            </a:r>
            <a:r>
              <a:rPr lang="he-IL" dirty="0" smtClean="0"/>
              <a:t> – עיצוב שלד לאתר ללא פונקציונליות.</a:t>
            </a:r>
          </a:p>
          <a:p>
            <a:pPr lvl="1" algn="r" rtl="1">
              <a:buFont typeface="Wingdings 3" panose="05040102010807070707" pitchFamily="18" charset="2"/>
              <a:buChar char=""/>
            </a:pPr>
            <a:r>
              <a:rPr lang="he-IL" dirty="0" smtClean="0"/>
              <a:t>איטרציה 2 – </a:t>
            </a:r>
            <a:r>
              <a:rPr lang="en-US" dirty="0" smtClean="0"/>
              <a:t>Datastore API </a:t>
            </a:r>
            <a:r>
              <a:rPr lang="he-IL" dirty="0"/>
              <a:t> </a:t>
            </a:r>
            <a:r>
              <a:rPr lang="he-IL" dirty="0" smtClean="0"/>
              <a:t>- תיכון המסד ובניית ה </a:t>
            </a:r>
            <a:r>
              <a:rPr lang="en-US" dirty="0" smtClean="0"/>
              <a:t>API</a:t>
            </a:r>
            <a:r>
              <a:rPr lang="he-IL" dirty="0" smtClean="0"/>
              <a:t> שלו.</a:t>
            </a:r>
          </a:p>
          <a:p>
            <a:pPr lvl="1" algn="r" rtl="1">
              <a:buFont typeface="Wingdings 3" panose="05040102010807070707" pitchFamily="18" charset="2"/>
              <a:buChar char=""/>
            </a:pPr>
            <a:r>
              <a:rPr lang="he-IL" dirty="0" smtClean="0"/>
              <a:t>איטרציה 3 – </a:t>
            </a:r>
            <a:r>
              <a:rPr lang="en-US" dirty="0" smtClean="0"/>
              <a:t>Logical </a:t>
            </a:r>
            <a:r>
              <a:rPr lang="en-US" dirty="0" err="1" smtClean="0"/>
              <a:t>implemtnation</a:t>
            </a:r>
            <a:r>
              <a:rPr lang="he-IL" dirty="0"/>
              <a:t> </a:t>
            </a:r>
            <a:r>
              <a:rPr lang="he-IL" dirty="0" smtClean="0"/>
              <a:t>– חיבור מלא בין ה </a:t>
            </a:r>
            <a:r>
              <a:rPr lang="en-US" dirty="0" smtClean="0"/>
              <a:t>Site interface </a:t>
            </a:r>
            <a:r>
              <a:rPr lang="he-IL" dirty="0"/>
              <a:t> </a:t>
            </a:r>
            <a:r>
              <a:rPr lang="he-IL" dirty="0" smtClean="0"/>
              <a:t>אל ה </a:t>
            </a:r>
            <a:r>
              <a:rPr lang="en-US" dirty="0" smtClean="0"/>
              <a:t>Datastore</a:t>
            </a:r>
            <a:r>
              <a:rPr lang="he-IL" dirty="0" smtClean="0"/>
              <a:t>, והגעה למוצר עובד.</a:t>
            </a:r>
          </a:p>
          <a:p>
            <a:pPr lvl="1" algn="r" rtl="1">
              <a:buFont typeface="Wingdings 3" panose="05040102010807070707" pitchFamily="18" charset="2"/>
              <a:buChar char=""/>
            </a:pPr>
            <a:r>
              <a:rPr lang="he-IL" dirty="0" smtClean="0"/>
              <a:t>איטרציה 4 – </a:t>
            </a:r>
            <a:r>
              <a:rPr lang="en-US" dirty="0" smtClean="0"/>
              <a:t>Testing, Refactoring, Features and Deployment</a:t>
            </a:r>
            <a:r>
              <a:rPr lang="he-IL" dirty="0"/>
              <a:t> </a:t>
            </a:r>
            <a:r>
              <a:rPr lang="he-IL" dirty="0" smtClean="0"/>
              <a:t>– סגירת קצוות בקוד, הוספת פיצ'רים חדשים, בדיקות ופרסום המוצר.</a:t>
            </a:r>
          </a:p>
          <a:p>
            <a:pPr lvl="1" algn="r" rtl="1">
              <a:buFont typeface="Wingdings 3" panose="05040102010807070707" pitchFamily="18" charset="2"/>
              <a:buChar char=""/>
            </a:pPr>
            <a:endParaRPr lang="he-IL" dirty="0" smtClean="0"/>
          </a:p>
          <a:p>
            <a:pPr lvl="1" algn="r" rtl="1">
              <a:buFont typeface="Wingdings 3" panose="05040102010807070707" pitchFamily="18" charset="2"/>
              <a:buChar char=""/>
            </a:pPr>
            <a:endParaRPr lang="he-IL" dirty="0" smtClean="0"/>
          </a:p>
        </p:txBody>
      </p:sp>
      <p:pic>
        <p:nvPicPr>
          <p:cNvPr id="1026" name="Picture 2" descr="http://www.prolinxservices.com/Portals/0/Agile%20Logo%20with%20text%20(3).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829861"/>
            <a:ext cx="4445431" cy="52367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0131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56633"/>
            <a:ext cx="8534400" cy="1037167"/>
          </a:xfrm>
        </p:spPr>
        <p:txBody>
          <a:bodyPr/>
          <a:lstStyle/>
          <a:p>
            <a:pPr algn="r"/>
            <a:r>
              <a:rPr lang="he-IL" dirty="0" smtClean="0"/>
              <a:t>סיכום</a:t>
            </a:r>
            <a:endParaRPr lang="en-US" dirty="0"/>
          </a:p>
        </p:txBody>
      </p:sp>
      <p:sp>
        <p:nvSpPr>
          <p:cNvPr id="3" name="Content Placeholder 2"/>
          <p:cNvSpPr>
            <a:spLocks noGrp="1"/>
          </p:cNvSpPr>
          <p:nvPr>
            <p:ph idx="1"/>
          </p:nvPr>
        </p:nvSpPr>
        <p:spPr>
          <a:xfrm>
            <a:off x="696912" y="1600200"/>
            <a:ext cx="10670725" cy="4538260"/>
          </a:xfrm>
        </p:spPr>
        <p:txBody>
          <a:bodyPr>
            <a:normAutofit fontScale="92500" lnSpcReduction="10000"/>
          </a:bodyPr>
          <a:lstStyle/>
          <a:p>
            <a:pPr algn="r" rtl="1">
              <a:buFont typeface="Wingdings 3" panose="05040102010807070707" pitchFamily="18" charset="2"/>
              <a:buChar char=""/>
            </a:pPr>
            <a:r>
              <a:rPr lang="he-IL" sz="2400" b="1" dirty="0" smtClean="0"/>
              <a:t>כלים שסייעו להשלמת הפרוייקט</a:t>
            </a:r>
            <a:r>
              <a:rPr lang="he-IL" dirty="0" smtClean="0"/>
              <a:t>:</a:t>
            </a:r>
          </a:p>
          <a:p>
            <a:pPr lvl="1" algn="r" rtl="1">
              <a:buFont typeface="Wingdings 3" panose="05040102010807070707" pitchFamily="18" charset="2"/>
              <a:buChar char=""/>
            </a:pPr>
            <a:r>
              <a:rPr lang="en-US" dirty="0" err="1" smtClean="0"/>
              <a:t>GitHub</a:t>
            </a:r>
            <a:r>
              <a:rPr lang="he-IL" dirty="0"/>
              <a:t> </a:t>
            </a:r>
            <a:r>
              <a:rPr lang="he-IL" dirty="0" smtClean="0"/>
              <a:t>– </a:t>
            </a:r>
            <a:r>
              <a:rPr lang="he-IL" sz="1700" dirty="0" smtClean="0"/>
              <a:t>תרם רבות לעבודה המקבילית בין חברי הצוות ולניהול </a:t>
            </a:r>
            <a:r>
              <a:rPr lang="he-IL" sz="1700" dirty="0" smtClean="0"/>
              <a:t>הקוד </a:t>
            </a:r>
            <a:r>
              <a:rPr lang="he-IL" sz="1700" dirty="0" smtClean="0"/>
              <a:t>והסנכרון שלו.</a:t>
            </a:r>
          </a:p>
          <a:p>
            <a:pPr lvl="1" algn="r" rtl="1">
              <a:buFont typeface="Wingdings 3" panose="05040102010807070707" pitchFamily="18" charset="2"/>
              <a:buChar char=""/>
            </a:pPr>
            <a:r>
              <a:rPr lang="en-US" dirty="0" err="1" smtClean="0"/>
              <a:t>PyCharm</a:t>
            </a:r>
            <a:r>
              <a:rPr lang="he-IL" dirty="0" smtClean="0"/>
              <a:t> – </a:t>
            </a:r>
            <a:r>
              <a:rPr lang="he-IL" sz="1700" dirty="0" smtClean="0"/>
              <a:t>סביבת העבודה זו סייעה לנו רבות מאחר והיא נתנה תמיכה לכל השפות שאיתן עבדנו בפרוייקט </a:t>
            </a:r>
            <a:r>
              <a:rPr lang="en-US" sz="1700" dirty="0" smtClean="0"/>
              <a:t>Python, JavaScript, HTML, CSS</a:t>
            </a:r>
            <a:r>
              <a:rPr lang="he-IL" sz="1700" dirty="0" smtClean="0"/>
              <a:t> ובנוסף, המוצר מציע תמיכה ב </a:t>
            </a:r>
            <a:r>
              <a:rPr lang="en-US" sz="1700" dirty="0" smtClean="0"/>
              <a:t>Google App Engine</a:t>
            </a:r>
            <a:r>
              <a:rPr lang="he-IL" sz="1700" dirty="0" smtClean="0"/>
              <a:t> כך שניתן להריץ את הקוד באופן ישיר מהכלי (ללא שימוש ב </a:t>
            </a:r>
            <a:r>
              <a:rPr lang="en-US" sz="1700" dirty="0" smtClean="0"/>
              <a:t>Google App Engine Launcher</a:t>
            </a:r>
            <a:r>
              <a:rPr lang="he-IL" sz="1700" dirty="0" smtClean="0"/>
              <a:t>).</a:t>
            </a:r>
          </a:p>
          <a:p>
            <a:pPr algn="r" rtl="1">
              <a:buFont typeface="Wingdings 3" panose="05040102010807070707" pitchFamily="18" charset="2"/>
              <a:buChar char=""/>
            </a:pPr>
            <a:r>
              <a:rPr lang="he-IL" sz="2400" b="1" dirty="0" smtClean="0"/>
              <a:t>עבודה מול מנחי הפרויקט:</a:t>
            </a:r>
          </a:p>
          <a:p>
            <a:pPr lvl="1" algn="r" rtl="1">
              <a:buFont typeface="Wingdings 3" panose="05040102010807070707" pitchFamily="18" charset="2"/>
              <a:buChar char=""/>
            </a:pPr>
            <a:r>
              <a:rPr lang="he-IL" dirty="0" smtClean="0"/>
              <a:t> </a:t>
            </a:r>
            <a:r>
              <a:rPr lang="he-IL" sz="1700" dirty="0" smtClean="0"/>
              <a:t>במהלך הפרויקט קיבלנו המון </a:t>
            </a:r>
            <a:r>
              <a:rPr lang="he-IL" sz="1700" dirty="0" smtClean="0"/>
              <a:t>עצות מעשיות </a:t>
            </a:r>
            <a:r>
              <a:rPr lang="he-IL" sz="1700" dirty="0" smtClean="0"/>
              <a:t>ועזרה טכנית מהמנחים, שסייעו לנו בהבנת הטכנלוגיות וטכניקות שימוש בהן בפועל, והתאמת הפרוייקט שלנו בהתאם. בכל סיום איטרציה קיבלנו ידע שתרם לנו לקראת מימוש האיטרציה הבאה</a:t>
            </a:r>
            <a:r>
              <a:rPr lang="he-IL" sz="1700" dirty="0" smtClean="0"/>
              <a:t>.</a:t>
            </a:r>
            <a:endParaRPr lang="he-IL" sz="1700" b="1" dirty="0"/>
          </a:p>
          <a:p>
            <a:pPr algn="r" rtl="1">
              <a:buFont typeface="Wingdings 3" panose="05040102010807070707" pitchFamily="18" charset="2"/>
              <a:buChar char=""/>
            </a:pPr>
            <a:r>
              <a:rPr lang="he-IL" sz="2400" b="1" dirty="0" smtClean="0"/>
              <a:t>תכניות פיתוח להמשך: </a:t>
            </a:r>
          </a:p>
          <a:p>
            <a:pPr lvl="1" algn="r" rtl="1">
              <a:buFont typeface="Wingdings 3" panose="05040102010807070707" pitchFamily="18" charset="2"/>
              <a:buChar char=""/>
            </a:pPr>
            <a:r>
              <a:rPr lang="he-IL" sz="1700" dirty="0" smtClean="0"/>
              <a:t>לצוות אין תכניות להמשיך לפתח את המוצר בעתיד. המוצר עצמו הגיע למצב מוגמר מבחינתנו</a:t>
            </a:r>
            <a:r>
              <a:rPr lang="he-IL" sz="1700" dirty="0" smtClean="0"/>
              <a:t>.</a:t>
            </a:r>
            <a:endParaRPr lang="he-IL" sz="1700" b="1" dirty="0"/>
          </a:p>
          <a:p>
            <a:pPr algn="r" rtl="1">
              <a:buFont typeface="Wingdings 3" panose="05040102010807070707" pitchFamily="18" charset="2"/>
              <a:buChar char=""/>
            </a:pPr>
            <a:r>
              <a:rPr lang="he-IL" sz="2400" b="1" dirty="0" smtClean="0"/>
              <a:t>סיכום הקורס:</a:t>
            </a:r>
          </a:p>
          <a:p>
            <a:pPr lvl="1" algn="r" rtl="1">
              <a:buFont typeface="Wingdings 3" panose="05040102010807070707" pitchFamily="18" charset="2"/>
              <a:buChar char=""/>
            </a:pPr>
            <a:r>
              <a:rPr lang="he-IL" sz="1700" dirty="0" smtClean="0"/>
              <a:t>הקורס נתן לנו ידע וכלים כיצד לבנות פרוייקט בסדר גדול זה מתחילתו ועד סופו, להתאים את עצמנו לטכנולוגיות חדשות ולא מוכרות, לעבוד עם </a:t>
            </a:r>
            <a:r>
              <a:rPr lang="en-US" sz="1700" dirty="0" smtClean="0"/>
              <a:t>Source Control</a:t>
            </a:r>
            <a:r>
              <a:rPr lang="he-IL" sz="1700" dirty="0"/>
              <a:t> </a:t>
            </a:r>
            <a:r>
              <a:rPr lang="he-IL" sz="1700" dirty="0" smtClean="0"/>
              <a:t>בצורה ראויה, להתנסות בעבודת צוות.</a:t>
            </a:r>
          </a:p>
          <a:p>
            <a:pPr marL="457200" lvl="1" indent="0" algn="r" rtl="1">
              <a:buNone/>
            </a:pPr>
            <a:endParaRPr lang="he-IL" dirty="0" smtClean="0"/>
          </a:p>
          <a:p>
            <a:pPr marL="457200" lvl="1" indent="0" algn="r" rtl="1">
              <a:buNone/>
            </a:pPr>
            <a:endParaRPr lang="he-IL" dirty="0"/>
          </a:p>
          <a:p>
            <a:pPr marL="457200" lvl="1" indent="0" algn="r" rtl="1">
              <a:buNone/>
            </a:pPr>
            <a:endParaRPr lang="he-IL" dirty="0"/>
          </a:p>
        </p:txBody>
      </p:sp>
    </p:spTree>
    <p:extLst>
      <p:ext uri="{BB962C8B-B14F-4D97-AF65-F5344CB8AC3E}">
        <p14:creationId xmlns:p14="http://schemas.microsoft.com/office/powerpoint/2010/main" xmlns="" val="1236830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186</TotalTime>
  <Words>658</Words>
  <Application>Microsoft Office PowerPoint</Application>
  <PresentationFormat>Custom</PresentationFormat>
  <Paragraphs>51</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Slice</vt:lpstr>
      <vt:lpstr>Budgetbuddy</vt:lpstr>
      <vt:lpstr>לקחים</vt:lpstr>
      <vt:lpstr>התמודדות עם אתגרים</vt:lpstr>
      <vt:lpstr>נקודות שימור</vt:lpstr>
      <vt:lpstr>תהליך הפיתוח</vt:lpstr>
      <vt:lpstr>סיכום</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Budgetbuddy</dc:title>
  <dc:creator>Luzzato, Nadav</dc:creator>
  <cp:lastModifiedBy>Rotem</cp:lastModifiedBy>
  <cp:revision>39</cp:revision>
  <dcterms:created xsi:type="dcterms:W3CDTF">2015-06-20T06:29:26Z</dcterms:created>
  <dcterms:modified xsi:type="dcterms:W3CDTF">2015-06-20T10:57:53Z</dcterms:modified>
</cp:coreProperties>
</file>