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60" r:id="rId8"/>
    <p:sldId id="266" r:id="rId9"/>
    <p:sldId id="265" r:id="rId10"/>
    <p:sldId id="263" r:id="rId11"/>
    <p:sldId id="268" r:id="rId12"/>
    <p:sldId id="264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24A"/>
    <a:srgbClr val="E2D1B7"/>
    <a:srgbClr val="E2D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17919-A2DD-4391-994B-C2B42300107E}" v="85" dt="2022-12-01T23:20:59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53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39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i Bejar" userId="25e3ccc2795ac27c" providerId="LiveId" clId="{D3F17919-A2DD-4391-994B-C2B42300107E}"/>
    <pc:docChg chg="undo custSel addSld delSld modSld">
      <pc:chgData name="Itai Bejar" userId="25e3ccc2795ac27c" providerId="LiveId" clId="{D3F17919-A2DD-4391-994B-C2B42300107E}" dt="2022-12-01T21:39:05.397" v="1020" actId="478"/>
      <pc:docMkLst>
        <pc:docMk/>
      </pc:docMkLst>
      <pc:sldChg chg="addSp delSp modSp mod delAnim modAnim">
        <pc:chgData name="Itai Bejar" userId="25e3ccc2795ac27c" providerId="LiveId" clId="{D3F17919-A2DD-4391-994B-C2B42300107E}" dt="2022-12-01T21:39:05.397" v="1020" actId="478"/>
        <pc:sldMkLst>
          <pc:docMk/>
          <pc:sldMk cId="1136250268" sldId="256"/>
        </pc:sldMkLst>
        <pc:spChg chg="mod">
          <ac:chgData name="Itai Bejar" userId="25e3ccc2795ac27c" providerId="LiveId" clId="{D3F17919-A2DD-4391-994B-C2B42300107E}" dt="2022-11-28T21:19:51.083" v="10" actId="1076"/>
          <ac:spMkLst>
            <pc:docMk/>
            <pc:sldMk cId="1136250268" sldId="256"/>
            <ac:spMk id="2" creationId="{4F03C295-C3FE-5EA6-E911-9F16C620FF87}"/>
          </ac:spMkLst>
        </pc:spChg>
        <pc:spChg chg="mod">
          <ac:chgData name="Itai Bejar" userId="25e3ccc2795ac27c" providerId="LiveId" clId="{D3F17919-A2DD-4391-994B-C2B42300107E}" dt="2022-11-29T00:06:46.361" v="63" actId="20577"/>
          <ac:spMkLst>
            <pc:docMk/>
            <pc:sldMk cId="1136250268" sldId="256"/>
            <ac:spMk id="6" creationId="{1397C2DB-90F2-4971-AC44-7CDDF5A3B552}"/>
          </ac:spMkLst>
        </pc:spChg>
        <pc:spChg chg="add del mod">
          <ac:chgData name="Itai Bejar" userId="25e3ccc2795ac27c" providerId="LiveId" clId="{D3F17919-A2DD-4391-994B-C2B42300107E}" dt="2022-11-28T21:24:56.093" v="36" actId="478"/>
          <ac:spMkLst>
            <pc:docMk/>
            <pc:sldMk cId="1136250268" sldId="256"/>
            <ac:spMk id="7" creationId="{8D8BE282-AAFC-CC97-5E56-AD9C37B11701}"/>
          </ac:spMkLst>
        </pc:spChg>
        <pc:spChg chg="del mod">
          <ac:chgData name="Itai Bejar" userId="25e3ccc2795ac27c" providerId="LiveId" clId="{D3F17919-A2DD-4391-994B-C2B42300107E}" dt="2022-12-01T21:39:05.397" v="1020" actId="478"/>
          <ac:spMkLst>
            <pc:docMk/>
            <pc:sldMk cId="1136250268" sldId="256"/>
            <ac:spMk id="15" creationId="{26F5C050-EB87-421A-8A5C-E6CB30102699}"/>
          </ac:spMkLst>
        </pc:spChg>
        <pc:picChg chg="del">
          <ac:chgData name="Itai Bejar" userId="25e3ccc2795ac27c" providerId="LiveId" clId="{D3F17919-A2DD-4391-994B-C2B42300107E}" dt="2022-11-28T21:17:58.077" v="4" actId="478"/>
          <ac:picMkLst>
            <pc:docMk/>
            <pc:sldMk cId="1136250268" sldId="256"/>
            <ac:picMk id="3" creationId="{313C115C-36E4-7F4E-8E6A-FB3D09048E3B}"/>
          </ac:picMkLst>
        </pc:picChg>
        <pc:picChg chg="add mod">
          <ac:chgData name="Itai Bejar" userId="25e3ccc2795ac27c" providerId="LiveId" clId="{D3F17919-A2DD-4391-994B-C2B42300107E}" dt="2022-11-28T21:18:20.996" v="6" actId="1076"/>
          <ac:picMkLst>
            <pc:docMk/>
            <pc:sldMk cId="1136250268" sldId="256"/>
            <ac:picMk id="5" creationId="{A8A6162A-AD2B-31FB-2A9E-4F97A67EFDFB}"/>
          </ac:picMkLst>
        </pc:picChg>
      </pc:sldChg>
      <pc:sldChg chg="modSp">
        <pc:chgData name="Itai Bejar" userId="25e3ccc2795ac27c" providerId="LiveId" clId="{D3F17919-A2DD-4391-994B-C2B42300107E}" dt="2022-11-29T00:10:51.555" v="67" actId="20577"/>
        <pc:sldMkLst>
          <pc:docMk/>
          <pc:sldMk cId="3089782522" sldId="259"/>
        </pc:sldMkLst>
        <pc:graphicFrameChg chg="mod">
          <ac:chgData name="Itai Bejar" userId="25e3ccc2795ac27c" providerId="LiveId" clId="{D3F17919-A2DD-4391-994B-C2B42300107E}" dt="2022-11-29T00:10:51.555" v="67" actId="20577"/>
          <ac:graphicFrameMkLst>
            <pc:docMk/>
            <pc:sldMk cId="3089782522" sldId="259"/>
            <ac:graphicFrameMk id="3" creationId="{00DD6853-7971-494B-A148-546DF3F15457}"/>
          </ac:graphicFrameMkLst>
        </pc:graphicFrameChg>
      </pc:sldChg>
      <pc:sldChg chg="modSp mod">
        <pc:chgData name="Itai Bejar" userId="25e3ccc2795ac27c" providerId="LiveId" clId="{D3F17919-A2DD-4391-994B-C2B42300107E}" dt="2022-11-29T00:16:15.514" v="254" actId="20577"/>
        <pc:sldMkLst>
          <pc:docMk/>
          <pc:sldMk cId="2169832658" sldId="260"/>
        </pc:sldMkLst>
        <pc:spChg chg="mod">
          <ac:chgData name="Itai Bejar" userId="25e3ccc2795ac27c" providerId="LiveId" clId="{D3F17919-A2DD-4391-994B-C2B42300107E}" dt="2022-11-29T00:16:15.514" v="254" actId="20577"/>
          <ac:spMkLst>
            <pc:docMk/>
            <pc:sldMk cId="2169832658" sldId="260"/>
            <ac:spMk id="3" creationId="{FA6A4B49-27C8-46B6-8B11-AD7E8F615E2C}"/>
          </ac:spMkLst>
        </pc:spChg>
      </pc:sldChg>
      <pc:sldChg chg="modSp mod">
        <pc:chgData name="Itai Bejar" userId="25e3ccc2795ac27c" providerId="LiveId" clId="{D3F17919-A2DD-4391-994B-C2B42300107E}" dt="2022-11-29T12:48:30.703" v="1017" actId="20577"/>
        <pc:sldMkLst>
          <pc:docMk/>
          <pc:sldMk cId="613291450" sldId="263"/>
        </pc:sldMkLst>
        <pc:spChg chg="mod">
          <ac:chgData name="Itai Bejar" userId="25e3ccc2795ac27c" providerId="LiveId" clId="{D3F17919-A2DD-4391-994B-C2B42300107E}" dt="2022-11-29T12:47:55.703" v="991" actId="6549"/>
          <ac:spMkLst>
            <pc:docMk/>
            <pc:sldMk cId="613291450" sldId="263"/>
            <ac:spMk id="2" creationId="{C8F58AE6-56F6-44E8-8BBF-23277B1773E4}"/>
          </ac:spMkLst>
        </pc:spChg>
        <pc:spChg chg="mod">
          <ac:chgData name="Itai Bejar" userId="25e3ccc2795ac27c" providerId="LiveId" clId="{D3F17919-A2DD-4391-994B-C2B42300107E}" dt="2022-11-29T12:48:30.703" v="1017" actId="20577"/>
          <ac:spMkLst>
            <pc:docMk/>
            <pc:sldMk cId="613291450" sldId="263"/>
            <ac:spMk id="4" creationId="{8B863B31-6429-468C-9624-0D0BBDBACA62}"/>
          </ac:spMkLst>
        </pc:spChg>
        <pc:grpChg chg="mod">
          <ac:chgData name="Itai Bejar" userId="25e3ccc2795ac27c" providerId="LiveId" clId="{D3F17919-A2DD-4391-994B-C2B42300107E}" dt="2022-11-29T12:48:10.744" v="992" actId="1076"/>
          <ac:grpSpMkLst>
            <pc:docMk/>
            <pc:sldMk cId="613291450" sldId="263"/>
            <ac:grpSpMk id="6" creationId="{00000000-0000-0000-0000-000000000000}"/>
          </ac:grpSpMkLst>
        </pc:grpChg>
      </pc:sldChg>
      <pc:sldChg chg="modSp mod">
        <pc:chgData name="Itai Bejar" userId="25e3ccc2795ac27c" providerId="LiveId" clId="{D3F17919-A2DD-4391-994B-C2B42300107E}" dt="2022-11-29T00:21:28.276" v="372" actId="20577"/>
        <pc:sldMkLst>
          <pc:docMk/>
          <pc:sldMk cId="3021105860" sldId="265"/>
        </pc:sldMkLst>
        <pc:spChg chg="mod">
          <ac:chgData name="Itai Bejar" userId="25e3ccc2795ac27c" providerId="LiveId" clId="{D3F17919-A2DD-4391-994B-C2B42300107E}" dt="2022-11-29T00:21:28.276" v="372" actId="20577"/>
          <ac:spMkLst>
            <pc:docMk/>
            <pc:sldMk cId="3021105860" sldId="265"/>
            <ac:spMk id="5" creationId="{D967F8C8-A5A4-4D15-62A0-2FB795E9473A}"/>
          </ac:spMkLst>
        </pc:spChg>
        <pc:spChg chg="mod">
          <ac:chgData name="Itai Bejar" userId="25e3ccc2795ac27c" providerId="LiveId" clId="{D3F17919-A2DD-4391-994B-C2B42300107E}" dt="2022-11-29T00:20:17.055" v="339" actId="20577"/>
          <ac:spMkLst>
            <pc:docMk/>
            <pc:sldMk cId="3021105860" sldId="265"/>
            <ac:spMk id="11" creationId="{00000000-0000-0000-0000-000000000000}"/>
          </ac:spMkLst>
        </pc:spChg>
        <pc:spChg chg="mod">
          <ac:chgData name="Itai Bejar" userId="25e3ccc2795ac27c" providerId="LiveId" clId="{D3F17919-A2DD-4391-994B-C2B42300107E}" dt="2022-11-29T00:20:21.708" v="341" actId="20577"/>
          <ac:spMkLst>
            <pc:docMk/>
            <pc:sldMk cId="3021105860" sldId="265"/>
            <ac:spMk id="12" creationId="{00000000-0000-0000-0000-000000000000}"/>
          </ac:spMkLst>
        </pc:spChg>
        <pc:spChg chg="mod">
          <ac:chgData name="Itai Bejar" userId="25e3ccc2795ac27c" providerId="LiveId" clId="{D3F17919-A2DD-4391-994B-C2B42300107E}" dt="2022-11-29T00:20:49.424" v="343" actId="20577"/>
          <ac:spMkLst>
            <pc:docMk/>
            <pc:sldMk cId="3021105860" sldId="265"/>
            <ac:spMk id="23" creationId="{00000000-0000-0000-0000-000000000000}"/>
          </ac:spMkLst>
        </pc:spChg>
        <pc:spChg chg="mod">
          <ac:chgData name="Itai Bejar" userId="25e3ccc2795ac27c" providerId="LiveId" clId="{D3F17919-A2DD-4391-994B-C2B42300107E}" dt="2022-11-29T00:20:53.424" v="345" actId="20577"/>
          <ac:spMkLst>
            <pc:docMk/>
            <pc:sldMk cId="3021105860" sldId="265"/>
            <ac:spMk id="24" creationId="{00000000-0000-0000-0000-000000000000}"/>
          </ac:spMkLst>
        </pc:spChg>
        <pc:spChg chg="mod">
          <ac:chgData name="Itai Bejar" userId="25e3ccc2795ac27c" providerId="LiveId" clId="{D3F17919-A2DD-4391-994B-C2B42300107E}" dt="2022-11-29T00:20:57.875" v="347" actId="20577"/>
          <ac:spMkLst>
            <pc:docMk/>
            <pc:sldMk cId="3021105860" sldId="265"/>
            <ac:spMk id="101" creationId="{00000000-0000-0000-0000-000000000000}"/>
          </ac:spMkLst>
        </pc:spChg>
        <pc:spChg chg="mod">
          <ac:chgData name="Itai Bejar" userId="25e3ccc2795ac27c" providerId="LiveId" clId="{D3F17919-A2DD-4391-994B-C2B42300107E}" dt="2022-11-29T00:21:01.695" v="349" actId="20577"/>
          <ac:spMkLst>
            <pc:docMk/>
            <pc:sldMk cId="3021105860" sldId="265"/>
            <ac:spMk id="102" creationId="{00000000-0000-0000-0000-000000000000}"/>
          </ac:spMkLst>
        </pc:spChg>
      </pc:sldChg>
      <pc:sldChg chg="modSp mod">
        <pc:chgData name="Itai Bejar" userId="25e3ccc2795ac27c" providerId="LiveId" clId="{D3F17919-A2DD-4391-994B-C2B42300107E}" dt="2022-11-29T00:19:40.693" v="337" actId="5793"/>
        <pc:sldMkLst>
          <pc:docMk/>
          <pc:sldMk cId="4021260924" sldId="266"/>
        </pc:sldMkLst>
        <pc:spChg chg="mod">
          <ac:chgData name="Itai Bejar" userId="25e3ccc2795ac27c" providerId="LiveId" clId="{D3F17919-A2DD-4391-994B-C2B42300107E}" dt="2022-11-29T00:19:40.693" v="337" actId="5793"/>
          <ac:spMkLst>
            <pc:docMk/>
            <pc:sldMk cId="4021260924" sldId="266"/>
            <ac:spMk id="11" creationId="{BEA26E80-A4D4-6D8F-65A6-F3F29AE6D14A}"/>
          </ac:spMkLst>
        </pc:spChg>
      </pc:sldChg>
      <pc:sldChg chg="modSp new del mod">
        <pc:chgData name="Itai Bejar" userId="25e3ccc2795ac27c" providerId="LiveId" clId="{D3F17919-A2DD-4391-994B-C2B42300107E}" dt="2022-11-29T00:42:06.175" v="897" actId="2696"/>
        <pc:sldMkLst>
          <pc:docMk/>
          <pc:sldMk cId="1493819564" sldId="267"/>
        </pc:sldMkLst>
        <pc:spChg chg="mod">
          <ac:chgData name="Itai Bejar" userId="25e3ccc2795ac27c" providerId="LiveId" clId="{D3F17919-A2DD-4391-994B-C2B42300107E}" dt="2022-11-29T00:28:48.055" v="640" actId="20577"/>
          <ac:spMkLst>
            <pc:docMk/>
            <pc:sldMk cId="1493819564" sldId="267"/>
            <ac:spMk id="2" creationId="{A9DA0147-1195-CE03-A92D-039CDCAB7F8B}"/>
          </ac:spMkLst>
        </pc:spChg>
      </pc:sldChg>
      <pc:sldChg chg="delSp modSp add mod">
        <pc:chgData name="Itai Bejar" userId="25e3ccc2795ac27c" providerId="LiveId" clId="{D3F17919-A2DD-4391-994B-C2B42300107E}" dt="2022-11-29T14:35:08.095" v="1018" actId="207"/>
        <pc:sldMkLst>
          <pc:docMk/>
          <pc:sldMk cId="1490397374" sldId="268"/>
        </pc:sldMkLst>
        <pc:spChg chg="mod">
          <ac:chgData name="Itai Bejar" userId="25e3ccc2795ac27c" providerId="LiveId" clId="{D3F17919-A2DD-4391-994B-C2B42300107E}" dt="2022-11-29T00:31:21.859" v="644" actId="6549"/>
          <ac:spMkLst>
            <pc:docMk/>
            <pc:sldMk cId="1490397374" sldId="268"/>
            <ac:spMk id="2" creationId="{C8F58AE6-56F6-44E8-8BBF-23277B1773E4}"/>
          </ac:spMkLst>
        </pc:spChg>
        <pc:spChg chg="mod">
          <ac:chgData name="Itai Bejar" userId="25e3ccc2795ac27c" providerId="LiveId" clId="{D3F17919-A2DD-4391-994B-C2B42300107E}" dt="2022-11-29T14:35:08.095" v="1018" actId="207"/>
          <ac:spMkLst>
            <pc:docMk/>
            <pc:sldMk cId="1490397374" sldId="268"/>
            <ac:spMk id="4" creationId="{8B863B31-6429-468C-9624-0D0BBDBACA62}"/>
          </ac:spMkLst>
        </pc:spChg>
        <pc:grpChg chg="del">
          <ac:chgData name="Itai Bejar" userId="25e3ccc2795ac27c" providerId="LiveId" clId="{D3F17919-A2DD-4391-994B-C2B42300107E}" dt="2022-11-29T00:31:37.193" v="646" actId="478"/>
          <ac:grpSpMkLst>
            <pc:docMk/>
            <pc:sldMk cId="1490397374" sldId="268"/>
            <ac:grpSpMk id="6" creationId="{00000000-0000-0000-0000-000000000000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 rtlCol="0"/>
        <a:lstStyle/>
        <a:p>
          <a:pPr rtl="0"/>
          <a:endParaRPr lang="en-US"/>
        </a:p>
      </dgm:t>
    </dgm:pt>
    <dgm:pt modelId="{30269CC2-8DD6-4402-82F3-18F164A732FF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s-ES" sz="2200" noProof="0" dirty="0">
              <a:solidFill>
                <a:schemeClr val="bg1"/>
              </a:solidFill>
            </a:rPr>
            <a:t>1 – ¿Qué es </a:t>
          </a:r>
          <a:r>
            <a:rPr lang="es-ES" sz="2200" noProof="0" dirty="0" err="1">
              <a:solidFill>
                <a:schemeClr val="bg1"/>
              </a:solidFill>
            </a:rPr>
            <a:t>Poo</a:t>
          </a:r>
          <a:r>
            <a:rPr lang="es-ES" sz="2200" noProof="0" dirty="0">
              <a:solidFill>
                <a:schemeClr val="bg1"/>
              </a:solidFill>
            </a:rPr>
            <a:t>?</a:t>
          </a:r>
        </a:p>
      </dgm:t>
    </dgm:pt>
    <dgm:pt modelId="{4A8A3B18-A3DE-475C-8BF1-FB4B84DDA43B}" type="parTrans" cxnId="{813C1BD6-5A4A-43F4-8BF7-0645F72381AA}">
      <dgm:prSet/>
      <dgm:spPr/>
      <dgm:t>
        <a:bodyPr rtlCol="0"/>
        <a:lstStyle/>
        <a:p>
          <a:pPr rtl="0"/>
          <a:endParaRPr lang="es-ES" noProof="0" dirty="0"/>
        </a:p>
      </dgm:t>
    </dgm:pt>
    <dgm:pt modelId="{2DAA2C1D-14F6-4BCA-B047-0B53ADD46F43}" type="sibTrans" cxnId="{813C1BD6-5A4A-43F4-8BF7-0645F72381AA}">
      <dgm:prSet/>
      <dgm:spPr/>
      <dgm:t>
        <a:bodyPr rtlCol="0"/>
        <a:lstStyle/>
        <a:p>
          <a:pPr rtl="0"/>
          <a:endParaRPr lang="es-ES" noProof="0" dirty="0"/>
        </a:p>
      </dgm:t>
    </dgm:pt>
    <dgm:pt modelId="{2B87ECDB-C552-42F6-9B52-6548A18B206B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s-ES" sz="2200" noProof="0" dirty="0">
              <a:solidFill>
                <a:schemeClr val="bg1"/>
              </a:solidFill>
            </a:rPr>
            <a:t>2- ¿Por dónde empiezo?</a:t>
          </a:r>
        </a:p>
      </dgm:t>
    </dgm:pt>
    <dgm:pt modelId="{0DC560D9-C62C-41BA-8D68-CB78933BFF0C}" type="parTrans" cxnId="{91AFA996-5E3B-401C-B400-E70DBD4A4AB6}">
      <dgm:prSet/>
      <dgm:spPr/>
      <dgm:t>
        <a:bodyPr rtlCol="0"/>
        <a:lstStyle/>
        <a:p>
          <a:pPr rtl="0"/>
          <a:endParaRPr lang="es-ES" noProof="0" dirty="0"/>
        </a:p>
      </dgm:t>
    </dgm:pt>
    <dgm:pt modelId="{80EFB54F-1AC8-40D9-981D-4C85160A5799}" type="sibTrans" cxnId="{91AFA996-5E3B-401C-B400-E70DBD4A4AB6}">
      <dgm:prSet/>
      <dgm:spPr/>
      <dgm:t>
        <a:bodyPr rtlCol="0"/>
        <a:lstStyle/>
        <a:p>
          <a:pPr rtl="0"/>
          <a:endParaRPr lang="es-ES" noProof="0" dirty="0"/>
        </a:p>
      </dgm:t>
    </dgm:pt>
    <dgm:pt modelId="{419DF63C-9792-4EF5-9125-1EEF4D07C33F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s-ES" sz="2200" noProof="0" dirty="0">
              <a:solidFill>
                <a:schemeClr val="bg1"/>
              </a:solidFill>
            </a:rPr>
            <a:t>3- ¿Qué es un objeto?, ¿Cómo lo creo?</a:t>
          </a:r>
        </a:p>
      </dgm:t>
    </dgm:pt>
    <dgm:pt modelId="{2B95E8EF-82FE-4F54-970D-D55C9AD8EC00}" type="parTrans" cxnId="{024B121E-3EE5-42C9-97D1-5E0D27C29DC3}">
      <dgm:prSet/>
      <dgm:spPr/>
      <dgm:t>
        <a:bodyPr rtlCol="0"/>
        <a:lstStyle/>
        <a:p>
          <a:pPr rtl="0"/>
          <a:endParaRPr lang="es-ES" noProof="0" dirty="0"/>
        </a:p>
      </dgm:t>
    </dgm:pt>
    <dgm:pt modelId="{EA8773AB-BB82-4BF6-944E-80CD2086CE93}" type="sibTrans" cxnId="{024B121E-3EE5-42C9-97D1-5E0D27C29DC3}">
      <dgm:prSet/>
      <dgm:spPr/>
      <dgm:t>
        <a:bodyPr rtlCol="0"/>
        <a:lstStyle/>
        <a:p>
          <a:pPr rtl="0"/>
          <a:endParaRPr lang="es-ES" noProof="0" dirty="0"/>
        </a:p>
      </dgm:t>
    </dgm:pt>
    <dgm:pt modelId="{1B1E513F-BEB7-483A-8F12-A8210AEF19E9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s-ES" sz="2200" noProof="0" dirty="0">
              <a:solidFill>
                <a:schemeClr val="bg1"/>
              </a:solidFill>
            </a:rPr>
            <a:t>4- ¿Cuáles son los Atributos de una Clase? </a:t>
          </a:r>
        </a:p>
      </dgm:t>
    </dgm:pt>
    <dgm:pt modelId="{DB284026-3063-4705-B72C-ADE04469BE6D}" type="parTrans" cxnId="{9CD469EF-CF99-411A-B4B3-5B2C59AF684C}">
      <dgm:prSet/>
      <dgm:spPr/>
      <dgm:t>
        <a:bodyPr rtlCol="0"/>
        <a:lstStyle/>
        <a:p>
          <a:pPr rtl="0"/>
          <a:endParaRPr lang="es-ES" noProof="0" dirty="0"/>
        </a:p>
      </dgm:t>
    </dgm:pt>
    <dgm:pt modelId="{D99C9B80-BA48-46B7-8B67-372E2AFD9E86}" type="sibTrans" cxnId="{9CD469EF-CF99-411A-B4B3-5B2C59AF684C}">
      <dgm:prSet/>
      <dgm:spPr/>
      <dgm:t>
        <a:bodyPr rtlCol="0"/>
        <a:lstStyle/>
        <a:p>
          <a:pPr rtl="0"/>
          <a:endParaRPr lang="es-ES" noProof="0" dirty="0"/>
        </a:p>
      </dgm:t>
    </dgm:pt>
    <dgm:pt modelId="{F4A56385-3827-49D1-B533-953BA75136B7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s-ES" sz="2200" noProof="0" dirty="0">
              <a:solidFill>
                <a:schemeClr val="bg1"/>
              </a:solidFill>
            </a:rPr>
            <a:t>5- ¿Qué son los constructores , Getter y Setter ?</a:t>
          </a:r>
        </a:p>
      </dgm:t>
    </dgm:pt>
    <dgm:pt modelId="{5C6E35C5-B6D6-42D4-9FF2-63E3FEC1E45F}" type="parTrans" cxnId="{D572C096-14C8-487B-ABCD-6354192B80BA}">
      <dgm:prSet/>
      <dgm:spPr/>
      <dgm:t>
        <a:bodyPr rtlCol="0"/>
        <a:lstStyle/>
        <a:p>
          <a:pPr rtl="0"/>
          <a:endParaRPr lang="es-ES" noProof="0" dirty="0"/>
        </a:p>
      </dgm:t>
    </dgm:pt>
    <dgm:pt modelId="{E866DA3A-B427-429E-A892-4812B432ED79}" type="sibTrans" cxnId="{D572C096-14C8-487B-ABCD-6354192B80BA}">
      <dgm:prSet/>
      <dgm:spPr/>
      <dgm:t>
        <a:bodyPr rtlCol="0"/>
        <a:lstStyle/>
        <a:p>
          <a:pPr rtl="0"/>
          <a:endParaRPr lang="es-ES" noProof="0" dirty="0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 custLinFactNeighborX="0" custLinFactNeighborY="5247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C4D9E16C-1F51-4DC3-A975-C23765431218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ES" sz="1800" noProof="0" dirty="0">
              <a:solidFill>
                <a:schemeClr val="bg1"/>
              </a:solidFill>
              <a:latin typeface="Roboto" panose="020B0604020202020204"/>
            </a:rPr>
            <a:t>Se enfoca en las Clases ,los objetos, los atributos y sus interacciones para diseñar un programa.</a:t>
          </a:r>
          <a:br>
            <a:rPr lang="es-ES" sz="2000" noProof="0" dirty="0">
              <a:solidFill>
                <a:schemeClr val="bg1"/>
              </a:solidFill>
              <a:latin typeface="Roboto" panose="020B0604020202020204"/>
            </a:rPr>
          </a:br>
          <a:endParaRPr lang="es-ES" sz="2000" noProof="0" dirty="0">
            <a:solidFill>
              <a:schemeClr val="bg1"/>
            </a:solidFill>
            <a:latin typeface="Roboto" panose="020B0604020202020204"/>
          </a:endParaRPr>
        </a:p>
      </dgm:t>
    </dgm:pt>
    <dgm:pt modelId="{8CF7D3D9-FEBD-4295-9025-481DFF4709AA}" type="parTrans" cxnId="{985D6A64-1E8D-49F6-B088-3F37626D5877}">
      <dgm:prSet/>
      <dgm:spPr/>
      <dgm:t>
        <a:bodyPr/>
        <a:lstStyle/>
        <a:p>
          <a:endParaRPr lang="es-AR"/>
        </a:p>
      </dgm:t>
    </dgm:pt>
    <dgm:pt modelId="{5F25BD4B-50B3-4174-B96A-C1098C9658AA}" type="sibTrans" cxnId="{985D6A64-1E8D-49F6-B088-3F37626D5877}">
      <dgm:prSet/>
      <dgm:spPr/>
      <dgm:t>
        <a:bodyPr/>
        <a:lstStyle/>
        <a:p>
          <a:endParaRPr lang="es-AR"/>
        </a:p>
      </dgm:t>
    </dgm:pt>
    <dgm:pt modelId="{9D87E4B4-1289-4330-8150-E0DBB584A307}">
      <dgm:prSet custT="1"/>
      <dgm:spPr/>
      <dgm:t>
        <a:bodyPr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MX" sz="1800" b="0" i="0" dirty="0">
              <a:solidFill>
                <a:schemeClr val="bg1"/>
              </a:solidFill>
              <a:effectLst/>
              <a:latin typeface="Roboto" panose="020B0604020202020204"/>
            </a:rPr>
            <a:t>Representa Objetos de una forma más cercana a cómo los expresaríamos en la vida real.</a:t>
          </a:r>
          <a:br>
            <a:rPr lang="es-MX" sz="1800" b="0" i="0" dirty="0">
              <a:solidFill>
                <a:schemeClr val="bg1"/>
              </a:solidFill>
              <a:effectLst/>
              <a:latin typeface="Roboto" panose="020B0604020202020204"/>
            </a:rPr>
          </a:br>
          <a:endParaRPr lang="es-MX" sz="1800" b="0" i="0" dirty="0">
            <a:solidFill>
              <a:schemeClr val="bg1"/>
            </a:solidFill>
            <a:effectLst/>
            <a:latin typeface="Roboto" panose="020B0604020202020204"/>
          </a:endParaRPr>
        </a:p>
      </dgm:t>
    </dgm:pt>
    <dgm:pt modelId="{DD11F25D-1869-4DF4-90DC-1DDBBA818B7F}" type="sibTrans" cxnId="{DE1AE0C5-FCDC-4101-8C6E-80D12C6C8476}">
      <dgm:prSet/>
      <dgm:spPr/>
      <dgm:t>
        <a:bodyPr/>
        <a:lstStyle/>
        <a:p>
          <a:endParaRPr lang="es-AR"/>
        </a:p>
      </dgm:t>
    </dgm:pt>
    <dgm:pt modelId="{5C51D752-7404-4A6C-81AB-43155CC1525C}" type="parTrans" cxnId="{DE1AE0C5-FCDC-4101-8C6E-80D12C6C8476}">
      <dgm:prSet/>
      <dgm:spPr/>
      <dgm:t>
        <a:bodyPr/>
        <a:lstStyle/>
        <a:p>
          <a:endParaRPr lang="es-AR"/>
        </a:p>
      </dgm:t>
    </dgm:pt>
    <dgm:pt modelId="{52273281-CF05-4520-B9A3-E16F76DC4039}">
      <dgm:prSet custT="1"/>
      <dgm:spPr/>
      <dgm:t>
        <a:bodyPr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MX" sz="1800" b="0" i="0" dirty="0">
              <a:solidFill>
                <a:schemeClr val="bg1"/>
              </a:solidFill>
              <a:effectLst/>
              <a:latin typeface="Roboto" panose="020B0604020202020204"/>
            </a:rPr>
            <a:t>Los programas se definen en términos de objetos, propiedades, métodos, y la interacción (comunicación) entre objetos.</a:t>
          </a:r>
        </a:p>
      </dgm:t>
    </dgm:pt>
    <dgm:pt modelId="{9DFF2259-B3C3-49AA-A342-5484C6F0B16D}" type="sibTrans" cxnId="{75E3AD39-E8F7-4920-B368-EF0D0ECBD9BE}">
      <dgm:prSet/>
      <dgm:spPr/>
      <dgm:t>
        <a:bodyPr/>
        <a:lstStyle/>
        <a:p>
          <a:endParaRPr lang="es-AR"/>
        </a:p>
      </dgm:t>
    </dgm:pt>
    <dgm:pt modelId="{C9657428-AC85-42DB-8BB4-A705CB9FF4B4}" type="parTrans" cxnId="{75E3AD39-E8F7-4920-B368-EF0D0ECBD9BE}">
      <dgm:prSet/>
      <dgm:spPr/>
      <dgm:t>
        <a:bodyPr/>
        <a:lstStyle/>
        <a:p>
          <a:endParaRPr lang="es-AR"/>
        </a:p>
      </dgm:t>
    </dgm:pt>
    <dgm:pt modelId="{2904A716-59B7-4104-AC29-2F533F57D625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endParaRPr lang="es-ES" sz="2400" noProof="0" dirty="0">
            <a:solidFill>
              <a:schemeClr val="bg1"/>
            </a:solidFill>
          </a:endParaRPr>
        </a:p>
      </dgm:t>
    </dgm:pt>
    <dgm:pt modelId="{14A70495-26CC-4CC9-BF87-1FC52EE50B35}" type="sibTrans" cxnId="{769AC2E0-480D-41AB-BE4C-F01603F65A64}">
      <dgm:prSet/>
      <dgm:spPr/>
      <dgm:t>
        <a:bodyPr rtlCol="0"/>
        <a:lstStyle/>
        <a:p>
          <a:pPr rtl="0"/>
          <a:endParaRPr lang="es-ES" sz="2800" noProof="0" dirty="0"/>
        </a:p>
      </dgm:t>
    </dgm:pt>
    <dgm:pt modelId="{9B32CB96-1CE6-4CA6-98D9-C2203F6FCB19}" type="parTrans" cxnId="{769AC2E0-480D-41AB-BE4C-F01603F65A64}">
      <dgm:prSet/>
      <dgm:spPr/>
      <dgm:t>
        <a:bodyPr rtlCol="0"/>
        <a:lstStyle/>
        <a:p>
          <a:pPr rtl="0"/>
          <a:endParaRPr lang="es-ES" sz="2800" noProof="0" dirty="0"/>
        </a:p>
      </dgm:t>
    </dgm:pt>
    <dgm:pt modelId="{973A6B01-9E2D-4D78-97B0-F4D728E30FCD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ES" sz="1800" noProof="0" dirty="0">
              <a:solidFill>
                <a:schemeClr val="bg1"/>
              </a:solidFill>
              <a:latin typeface="Roboto" panose="020B0604020202020204"/>
            </a:rPr>
            <a:t>Es un paradigma de programación que busca reestructurar un programa en piezas simples y reutilizables de código.</a:t>
          </a:r>
          <a:br>
            <a:rPr lang="es-ES" sz="1800" noProof="0" dirty="0">
              <a:solidFill>
                <a:schemeClr val="bg1"/>
              </a:solidFill>
              <a:latin typeface="Roboto" panose="020B0604020202020204"/>
            </a:rPr>
          </a:br>
          <a:endParaRPr lang="es-ES" sz="1800" noProof="0" dirty="0">
            <a:solidFill>
              <a:schemeClr val="bg1"/>
            </a:solidFill>
            <a:latin typeface="Roboto" panose="020B0604020202020204"/>
          </a:endParaRPr>
        </a:p>
      </dgm:t>
    </dgm:pt>
    <dgm:pt modelId="{52E46674-ABDB-409C-B5E0-4BB056173487}" type="parTrans" cxnId="{400C1021-CAE0-4548-B015-64416D58BB42}">
      <dgm:prSet/>
      <dgm:spPr/>
      <dgm:t>
        <a:bodyPr/>
        <a:lstStyle/>
        <a:p>
          <a:endParaRPr lang="es-AR"/>
        </a:p>
      </dgm:t>
    </dgm:pt>
    <dgm:pt modelId="{E2C409EF-46B6-403F-800E-37A2261D823E}" type="sibTrans" cxnId="{400C1021-CAE0-4548-B015-64416D58BB42}">
      <dgm:prSet/>
      <dgm:spPr/>
      <dgm:t>
        <a:bodyPr/>
        <a:lstStyle/>
        <a:p>
          <a:endParaRPr lang="es-AR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B1E541EE-42DB-4F2F-B6B4-1546D01E5EF7}" type="pres">
      <dgm:prSet presAssocID="{2904A716-59B7-4104-AC29-2F533F57D625}" presName="parentLin" presStyleCnt="0"/>
      <dgm:spPr/>
    </dgm:pt>
    <dgm:pt modelId="{60A30F9E-76E8-4832-9394-94A7026B03F0}" type="pres">
      <dgm:prSet presAssocID="{2904A716-59B7-4104-AC29-2F533F57D625}" presName="parentLeftMargin" presStyleLbl="node1" presStyleIdx="0" presStyleCnt="1"/>
      <dgm:spPr/>
    </dgm:pt>
    <dgm:pt modelId="{2AEE6EAD-86F6-4097-8D76-83601339AC5F}" type="pres">
      <dgm:prSet presAssocID="{2904A716-59B7-4104-AC29-2F533F57D625}" presName="parentText" presStyleLbl="node1" presStyleIdx="0" presStyleCnt="1" custFlipVert="1" custScaleY="10111" custLinFactNeighborX="89710" custLinFactNeighborY="-59669">
        <dgm:presLayoutVars>
          <dgm:chMax val="0"/>
          <dgm:bulletEnabled val="1"/>
        </dgm:presLayoutVars>
      </dgm:prSet>
      <dgm:spPr/>
    </dgm:pt>
    <dgm:pt modelId="{62342DBE-AAE8-4D19-8870-A70A1BA8C02B}" type="pres">
      <dgm:prSet presAssocID="{2904A716-59B7-4104-AC29-2F533F57D625}" presName="negativeSpace" presStyleCnt="0"/>
      <dgm:spPr/>
    </dgm:pt>
    <dgm:pt modelId="{BC3481F2-980E-4E37-9E95-9FB832636F5F}" type="pres">
      <dgm:prSet presAssocID="{2904A716-59B7-4104-AC29-2F533F57D625}" presName="childText" presStyleLbl="conFgAcc1" presStyleIdx="0" presStyleCnt="1" custScaleY="100002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400C1021-CAE0-4548-B015-64416D58BB42}" srcId="{2904A716-59B7-4104-AC29-2F533F57D625}" destId="{973A6B01-9E2D-4D78-97B0-F4D728E30FCD}" srcOrd="0" destOrd="0" parTransId="{52E46674-ABDB-409C-B5E0-4BB056173487}" sibTransId="{E2C409EF-46B6-403F-800E-37A2261D823E}"/>
    <dgm:cxn modelId="{B2F05B32-C7CE-450F-815A-E10510C4360C}" type="presOf" srcId="{2904A716-59B7-4104-AC29-2F533F57D625}" destId="{60A30F9E-76E8-4832-9394-94A7026B03F0}" srcOrd="0" destOrd="0" presId="urn:microsoft.com/office/officeart/2005/8/layout/list1"/>
    <dgm:cxn modelId="{75E3AD39-E8F7-4920-B368-EF0D0ECBD9BE}" srcId="{2904A716-59B7-4104-AC29-2F533F57D625}" destId="{52273281-CF05-4520-B9A3-E16F76DC4039}" srcOrd="3" destOrd="0" parTransId="{C9657428-AC85-42DB-8BB4-A705CB9FF4B4}" sibTransId="{9DFF2259-B3C3-49AA-A342-5484C6F0B16D}"/>
    <dgm:cxn modelId="{F56D3060-C504-411C-BAFB-D3A2D04F60E0}" type="presOf" srcId="{9D87E4B4-1289-4330-8150-E0DBB584A307}" destId="{BC3481F2-980E-4E37-9E95-9FB832636F5F}" srcOrd="0" destOrd="2" presId="urn:microsoft.com/office/officeart/2005/8/layout/list1"/>
    <dgm:cxn modelId="{985D6A64-1E8D-49F6-B088-3F37626D5877}" srcId="{2904A716-59B7-4104-AC29-2F533F57D625}" destId="{C4D9E16C-1F51-4DC3-A975-C23765431218}" srcOrd="1" destOrd="0" parTransId="{8CF7D3D9-FEBD-4295-9025-481DFF4709AA}" sibTransId="{5F25BD4B-50B3-4174-B96A-C1098C9658AA}"/>
    <dgm:cxn modelId="{A32BB771-E7DF-4353-A441-E78575135259}" type="presOf" srcId="{C4D9E16C-1F51-4DC3-A975-C23765431218}" destId="{BC3481F2-980E-4E37-9E95-9FB832636F5F}" srcOrd="0" destOrd="1" presId="urn:microsoft.com/office/officeart/2005/8/layout/list1"/>
    <dgm:cxn modelId="{15B4A393-4BAA-4342-A989-D7A6EE5F505E}" type="presOf" srcId="{52273281-CF05-4520-B9A3-E16F76DC4039}" destId="{BC3481F2-980E-4E37-9E95-9FB832636F5F}" srcOrd="0" destOrd="3" presId="urn:microsoft.com/office/officeart/2005/8/layout/list1"/>
    <dgm:cxn modelId="{293157A8-E5D0-4036-81AA-CFDC8D8F1173}" type="presOf" srcId="{973A6B01-9E2D-4D78-97B0-F4D728E30FCD}" destId="{BC3481F2-980E-4E37-9E95-9FB832636F5F}" srcOrd="0" destOrd="0" presId="urn:microsoft.com/office/officeart/2005/8/layout/list1"/>
    <dgm:cxn modelId="{DE1AE0C5-FCDC-4101-8C6E-80D12C6C8476}" srcId="{2904A716-59B7-4104-AC29-2F533F57D625}" destId="{9D87E4B4-1289-4330-8150-E0DBB584A307}" srcOrd="2" destOrd="0" parTransId="{5C51D752-7404-4A6C-81AB-43155CC1525C}" sibTransId="{DD11F25D-1869-4DF4-90DC-1DDBBA818B7F}"/>
    <dgm:cxn modelId="{A59C05CD-F955-46F1-A25B-FAB76B91F1A9}" type="presOf" srcId="{2904A716-59B7-4104-AC29-2F533F57D625}" destId="{2AEE6EAD-86F6-4097-8D76-83601339AC5F}" srcOrd="1" destOrd="0" presId="urn:microsoft.com/office/officeart/2005/8/layout/list1"/>
    <dgm:cxn modelId="{769AC2E0-480D-41AB-BE4C-F01603F65A64}" srcId="{B192402E-D48E-4A20-9102-455829196172}" destId="{2904A716-59B7-4104-AC29-2F533F57D625}" srcOrd="0" destOrd="0" parTransId="{9B32CB96-1CE6-4CA6-98D9-C2203F6FCB19}" sibTransId="{14A70495-26CC-4CC9-BF87-1FC52EE50B35}"/>
    <dgm:cxn modelId="{CCE9CA08-C6BF-4752-B29B-9EC129BD1BA0}" type="presParOf" srcId="{48838873-4431-4954-9171-1238775AC576}" destId="{B1E541EE-42DB-4F2F-B6B4-1546D01E5EF7}" srcOrd="0" destOrd="0" presId="urn:microsoft.com/office/officeart/2005/8/layout/list1"/>
    <dgm:cxn modelId="{B0487ABE-474B-4385-9333-D5A508A113D9}" type="presParOf" srcId="{B1E541EE-42DB-4F2F-B6B4-1546D01E5EF7}" destId="{60A30F9E-76E8-4832-9394-94A7026B03F0}" srcOrd="0" destOrd="0" presId="urn:microsoft.com/office/officeart/2005/8/layout/list1"/>
    <dgm:cxn modelId="{C4339CB7-2C1B-4C1A-B3A2-066B2794B507}" type="presParOf" srcId="{B1E541EE-42DB-4F2F-B6B4-1546D01E5EF7}" destId="{2AEE6EAD-86F6-4097-8D76-83601339AC5F}" srcOrd="1" destOrd="0" presId="urn:microsoft.com/office/officeart/2005/8/layout/list1"/>
    <dgm:cxn modelId="{2AA01847-3480-4571-9AD0-FCA8E7F7E081}" type="presParOf" srcId="{48838873-4431-4954-9171-1238775AC576}" destId="{62342DBE-AAE8-4D19-8870-A70A1BA8C02B}" srcOrd="1" destOrd="0" presId="urn:microsoft.com/office/officeart/2005/8/layout/list1"/>
    <dgm:cxn modelId="{D21C342A-16C4-4524-95B9-D08A90E4C8A4}" type="presParOf" srcId="{48838873-4431-4954-9171-1238775AC576}" destId="{BC3481F2-980E-4E37-9E95-9FB832636F5F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solidFill>
                <a:schemeClr val="bg1"/>
              </a:solidFill>
            </a:rPr>
            <a:t>1 – ¿Qué es </a:t>
          </a:r>
          <a:r>
            <a:rPr lang="es-ES" sz="2200" kern="1200" noProof="0" dirty="0" err="1">
              <a:solidFill>
                <a:schemeClr val="bg1"/>
              </a:solidFill>
            </a:rPr>
            <a:t>Poo</a:t>
          </a:r>
          <a:r>
            <a:rPr lang="es-ES" sz="2200" kern="1200" noProof="0" dirty="0">
              <a:solidFill>
                <a:schemeClr val="bg1"/>
              </a:solidFill>
            </a:rPr>
            <a:t>?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solidFill>
                <a:schemeClr val="bg1"/>
              </a:solidFill>
            </a:rPr>
            <a:t>2- ¿Por dónde empiezo?</a:t>
          </a: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546733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solidFill>
                <a:schemeClr val="bg1"/>
              </a:solidFill>
            </a:rPr>
            <a:t>3- ¿Qué es un objeto?, ¿Cómo lo creo?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solidFill>
                <a:schemeClr val="bg1"/>
              </a:solidFill>
            </a:rPr>
            <a:t>4- ¿Cuáles son los Atributos de una Clase? 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solidFill>
                <a:schemeClr val="bg1"/>
              </a:solidFill>
            </a:rPr>
            <a:t>5- ¿Qué son los constructores , Getter y Setter ?</a:t>
          </a:r>
        </a:p>
      </dsp:txBody>
      <dsp:txXfrm>
        <a:off x="1150288" y="4984278"/>
        <a:ext cx="5641034" cy="99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481F2-980E-4E37-9E95-9FB832636F5F}">
      <dsp:nvSpPr>
        <dsp:cNvPr id="0" name=""/>
        <dsp:cNvSpPr/>
      </dsp:nvSpPr>
      <dsp:spPr>
        <a:xfrm>
          <a:off x="0" y="407792"/>
          <a:ext cx="7125069" cy="4914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985" tIns="1353820" rIns="55298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ES" sz="1800" kern="1200" noProof="0" dirty="0">
              <a:solidFill>
                <a:schemeClr val="bg1"/>
              </a:solidFill>
              <a:latin typeface="Roboto" panose="020B0604020202020204"/>
            </a:rPr>
            <a:t>Es un paradigma de programación que busca reestructurar un programa en piezas simples y reutilizables de código.</a:t>
          </a:r>
          <a:br>
            <a:rPr lang="es-ES" sz="1800" kern="1200" noProof="0" dirty="0">
              <a:solidFill>
                <a:schemeClr val="bg1"/>
              </a:solidFill>
              <a:latin typeface="Roboto" panose="020B0604020202020204"/>
            </a:rPr>
          </a:br>
          <a:endParaRPr lang="es-ES" sz="1800" kern="1200" noProof="0" dirty="0">
            <a:solidFill>
              <a:schemeClr val="bg1"/>
            </a:solidFill>
            <a:latin typeface="Roboto" panose="020B0604020202020204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ES" sz="1800" kern="1200" noProof="0" dirty="0">
              <a:solidFill>
                <a:schemeClr val="bg1"/>
              </a:solidFill>
              <a:latin typeface="Roboto" panose="020B0604020202020204"/>
            </a:rPr>
            <a:t>Se enfoca en las Clases ,los objetos, los atributos y sus interacciones para diseñar un programa.</a:t>
          </a:r>
          <a:br>
            <a:rPr lang="es-ES" sz="2000" kern="1200" noProof="0" dirty="0">
              <a:solidFill>
                <a:schemeClr val="bg1"/>
              </a:solidFill>
              <a:latin typeface="Roboto" panose="020B0604020202020204"/>
            </a:rPr>
          </a:br>
          <a:endParaRPr lang="es-ES" sz="2000" kern="1200" noProof="0" dirty="0">
            <a:solidFill>
              <a:schemeClr val="bg1"/>
            </a:solidFill>
            <a:latin typeface="Roboto" panose="020B0604020202020204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MX" sz="1800" b="0" i="0" kern="1200" dirty="0">
              <a:solidFill>
                <a:schemeClr val="bg1"/>
              </a:solidFill>
              <a:effectLst/>
              <a:latin typeface="Roboto" panose="020B0604020202020204"/>
            </a:rPr>
            <a:t>Representa Objetos de una forma más cercana a cómo los expresaríamos en la vida real.</a:t>
          </a:r>
          <a:br>
            <a:rPr lang="es-MX" sz="1800" b="0" i="0" kern="1200" dirty="0">
              <a:solidFill>
                <a:schemeClr val="bg1"/>
              </a:solidFill>
              <a:effectLst/>
              <a:latin typeface="Roboto" panose="020B0604020202020204"/>
            </a:rPr>
          </a:br>
          <a:endParaRPr lang="es-MX" sz="1800" b="0" i="0" kern="1200" dirty="0">
            <a:solidFill>
              <a:schemeClr val="bg1"/>
            </a:solidFill>
            <a:effectLst/>
            <a:latin typeface="Roboto" panose="020B0604020202020204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MX" sz="1800" b="0" i="0" kern="1200" dirty="0">
              <a:solidFill>
                <a:schemeClr val="bg1"/>
              </a:solidFill>
              <a:effectLst/>
              <a:latin typeface="Roboto" panose="020B0604020202020204"/>
            </a:rPr>
            <a:t>Los programas se definen en términos de objetos, propiedades, métodos, y la interacción (comunicación) entre objetos.</a:t>
          </a:r>
        </a:p>
      </dsp:txBody>
      <dsp:txXfrm>
        <a:off x="0" y="407792"/>
        <a:ext cx="7125069" cy="4914098"/>
      </dsp:txXfrm>
    </dsp:sp>
    <dsp:sp modelId="{2AEE6EAD-86F6-4097-8D76-83601339AC5F}">
      <dsp:nvSpPr>
        <dsp:cNvPr id="0" name=""/>
        <dsp:cNvSpPr/>
      </dsp:nvSpPr>
      <dsp:spPr>
        <a:xfrm flipV="1">
          <a:off x="675848" y="28254"/>
          <a:ext cx="4987548" cy="19400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17" tIns="0" rIns="188517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endParaRPr lang="es-ES" sz="2400" kern="1200" noProof="0" dirty="0">
            <a:solidFill>
              <a:schemeClr val="bg1"/>
            </a:solidFill>
          </a:endParaRPr>
        </a:p>
      </dsp:txBody>
      <dsp:txXfrm rot="10800000">
        <a:off x="685319" y="37725"/>
        <a:ext cx="4968606" cy="175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38390AF-CD18-4247-B621-7A0CE2B136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6F5CC0-9F60-40E0-805B-BDC1CD121A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6F3A4-EBCE-4DE4-9430-5B5CD0A520F6}" type="datetime1">
              <a:rPr lang="es-ES" smtClean="0"/>
              <a:t>01/12/2022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362285-BBB4-42CB-BA7F-0EE22D746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753F5B-3EA8-4645-BFBA-2B5A019D89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4F209-A6EB-4AFD-A60F-DE0A1B5B6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047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92C9E-3745-4E20-BF82-780200EC990F}" type="datetime1">
              <a:rPr lang="es-ES" smtClean="0"/>
              <a:pPr/>
              <a:t>01/12/2022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F28A1F-3E69-47E5-AE93-E7F2155A242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01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77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93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09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45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38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226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74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Inserte su imagen aquí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00"/>
            <a:ext cx="6273800" cy="1449216"/>
          </a:xfrm>
          <a:solidFill>
            <a:schemeClr val="accent2">
              <a:lumMod val="50000"/>
            </a:schemeClr>
          </a:solidFill>
        </p:spPr>
        <p:txBody>
          <a:bodyPr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anch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01"/>
            <a:ext cx="6273800" cy="1449216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Inserte su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303301"/>
            <a:ext cx="4695825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es-ES" noProof="0"/>
              <a:t>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: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 rtlCol="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680322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POO </a:t>
            </a:r>
            <a:r>
              <a:rPr lang="es-ES" sz="2400" dirty="0"/>
              <a:t>(</a:t>
            </a:r>
            <a:r>
              <a:rPr lang="es-ES" sz="2400" dirty="0">
                <a:latin typeface="Bahnschrift" panose="020B0502040204020203" pitchFamily="34" charset="0"/>
              </a:rPr>
              <a:t>Programación  Orientada   a   Objetos)</a:t>
            </a:r>
            <a:endParaRPr lang="es-ES" dirty="0">
              <a:latin typeface="Bahnschrift" panose="020B0502040204020203" pitchFamily="34" charset="0"/>
            </a:endParaRPr>
          </a:p>
        </p:txBody>
      </p:sp>
      <p:pic>
        <p:nvPicPr>
          <p:cNvPr id="29" name="Marcador de posición de imagen 28" descr="Joven estudiante dibujando en una pizarra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Paradigma de Programación orientado Objetos.</a:t>
            </a:r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4F03C295-C3FE-5EA6-E911-9F16C620FF87}"/>
              </a:ext>
            </a:extLst>
          </p:cNvPr>
          <p:cNvSpPr txBox="1">
            <a:spLocks/>
          </p:cNvSpPr>
          <p:nvPr/>
        </p:nvSpPr>
        <p:spPr>
          <a:xfrm>
            <a:off x="8004991" y="6019475"/>
            <a:ext cx="3924000" cy="6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Poo </a:t>
            </a:r>
            <a:r>
              <a:rPr lang="es-ES" dirty="0" err="1"/>
              <a:t>by</a:t>
            </a:r>
            <a:r>
              <a:rPr lang="es-ES" dirty="0"/>
              <a:t> Raúl Gómez &amp; Itai Bejar</a:t>
            </a:r>
          </a:p>
        </p:txBody>
      </p:sp>
      <p:pic>
        <p:nvPicPr>
          <p:cNvPr id="5" name="Cancion recortada">
            <a:hlinkClick r:id="" action="ppaction://media"/>
            <a:extLst>
              <a:ext uri="{FF2B5EF4-FFF2-40B4-BE49-F238E27FC236}">
                <a16:creationId xmlns:a16="http://schemas.microsoft.com/office/drawing/2014/main" id="{A8A6162A-AD2B-31FB-2A9E-4F97A67EFD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479628" y="72433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70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9268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4" grpId="0"/>
      <p:bldP spid="6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bg1"/>
                </a:solidFill>
              </a:rPr>
              <a:t>Esquema a desarrollar</a:t>
            </a:r>
          </a:p>
        </p:txBody>
      </p:sp>
      <p:graphicFrame>
        <p:nvGraphicFramePr>
          <p:cNvPr id="10" name="Marcador de contenido 2" descr="Marcador de posición de contenido de lista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166391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4A9B5881-4007-4345-955A-79C2656F0C49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 rtlCol="0"/>
          <a:lstStyle/>
          <a:p>
            <a:pPr rtl="0"/>
            <a:r>
              <a:rPr lang="es-ES" dirty="0"/>
              <a:t>¿Qué es Poo?</a:t>
            </a:r>
          </a:p>
        </p:txBody>
      </p:sp>
      <p:graphicFrame>
        <p:nvGraphicFramePr>
          <p:cNvPr id="3" name="Marcador de contenido 2" descr="Marcador de posición de contenido de lista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647284"/>
              </p:ext>
            </p:extLst>
          </p:nvPr>
        </p:nvGraphicFramePr>
        <p:xfrm>
          <a:off x="575534" y="354760"/>
          <a:ext cx="7125069" cy="5729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ES" dirty="0"/>
              <a:t>PÁGINA </a:t>
            </a:r>
            <a:fld id="{4A9B5881-4007-4345-955A-79C2656F0C49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7"/>
            <a:ext cx="5411355" cy="83366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91440" tIns="108000" rIns="91440" bIns="108000" rtlCol="0" anchor="ctr">
            <a:spAutoFit/>
          </a:bodyPr>
          <a:lstStyle/>
          <a:p>
            <a:r>
              <a:rPr lang="es-ES" dirty="0"/>
              <a:t>   ¿Por dónde empiezo?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040591"/>
            <a:ext cx="9087036" cy="3816830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>
                <a:latin typeface="Roboto"/>
              </a:rPr>
              <a:t>Primero Dividir el problema en subproblemas mas simples</a:t>
            </a:r>
            <a:r>
              <a:rPr lang="es-ES" sz="1800" noProof="1">
                <a:latin typeface="Roboto"/>
              </a:rPr>
              <a:t>. Pero para eso ahora utilizaremos 3 clases. </a:t>
            </a:r>
          </a:p>
          <a:p>
            <a:pPr rtl="0"/>
            <a:r>
              <a:rPr lang="es-ES" sz="1800" noProof="1">
                <a:latin typeface="Roboto"/>
              </a:rPr>
              <a:t>Crear las clases necesarias para resolver el problema.</a:t>
            </a:r>
            <a:br>
              <a:rPr lang="es-ES" sz="1800" noProof="1">
                <a:latin typeface="Roboto"/>
              </a:rPr>
            </a:br>
            <a:r>
              <a:rPr lang="es-ES" sz="1800" noProof="1">
                <a:latin typeface="Roboto"/>
              </a:rPr>
              <a:t>1- La Clase Objeto (Atributos). </a:t>
            </a:r>
            <a:br>
              <a:rPr lang="es-ES" sz="1800" noProof="1">
                <a:latin typeface="Roboto"/>
              </a:rPr>
            </a:br>
            <a:r>
              <a:rPr lang="es-ES" sz="1800" noProof="1">
                <a:latin typeface="Roboto"/>
              </a:rPr>
              <a:t>2- La Clase ObjetoServicio (Lógica de Objetos).</a:t>
            </a:r>
            <a:br>
              <a:rPr lang="es-ES" sz="1800" noProof="1">
                <a:latin typeface="Roboto"/>
              </a:rPr>
            </a:br>
            <a:r>
              <a:rPr lang="es-ES" sz="1800" noProof="1">
                <a:latin typeface="Roboto"/>
              </a:rPr>
              <a:t>3- La Clase Main (Lógica Principal).</a:t>
            </a:r>
            <a:br>
              <a:rPr lang="es-ES" sz="1800" noProof="1">
                <a:latin typeface="Roboto"/>
              </a:rPr>
            </a:br>
            <a:endParaRPr lang="es-ES" sz="1800" noProof="1">
              <a:latin typeface="Roboto"/>
            </a:endParaRPr>
          </a:p>
          <a:p>
            <a:pPr rtl="0"/>
            <a:r>
              <a:rPr lang="es-ES" sz="1800" noProof="1">
                <a:latin typeface="Roboto"/>
              </a:rPr>
              <a:t>1- Crear los Constructores en la clase Objeto.</a:t>
            </a:r>
          </a:p>
          <a:p>
            <a:pPr rtl="0"/>
            <a:r>
              <a:rPr lang="es-ES" sz="1800" noProof="1">
                <a:latin typeface="Roboto"/>
              </a:rPr>
              <a:t>1- Crear los métodos para utilizar los atributos (Getter y Setter) en la clase Objeto.</a:t>
            </a:r>
          </a:p>
          <a:p>
            <a:pPr rtl="0"/>
            <a:r>
              <a:rPr lang="es-ES" sz="1800" noProof="1">
                <a:latin typeface="Roboto"/>
              </a:rPr>
              <a:t>2- Crear los Métodos y funciones que se encargan de la lógica de los Objetos en la clase ObjetosServicio.</a:t>
            </a:r>
          </a:p>
          <a:p>
            <a:pPr rtl="0"/>
            <a:r>
              <a:rPr lang="es-ES" sz="1800" noProof="1">
                <a:latin typeface="Roboto"/>
              </a:rPr>
              <a:t>3- Desde el Main controlar el programa en si.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ES"/>
              <a:t>PÁGINA </a:t>
            </a:r>
            <a:fld id="{4A9B5881-4007-4345-955A-79C2656F0C49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F32F6-4147-930D-24AC-37E71AFD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es un Objeto? ¿Cómo lo creo?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BC6135-99E8-F7FA-BF77-5BBC722B7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5</a:t>
            </a:fld>
            <a:endParaRPr lang="es-ES" noProof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6CFA9C-BC8E-9118-28CA-D9489F0A5BE1}"/>
              </a:ext>
            </a:extLst>
          </p:cNvPr>
          <p:cNvSpPr txBox="1"/>
          <p:nvPr/>
        </p:nvSpPr>
        <p:spPr>
          <a:xfrm>
            <a:off x="860189" y="620713"/>
            <a:ext cx="66518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lang="es-ES" sz="2000" b="1" dirty="0">
                <a:solidFill>
                  <a:schemeClr val="bg1"/>
                </a:solidFill>
                <a:latin typeface="Roboto"/>
              </a:rPr>
              <a:t>Objeto:</a:t>
            </a:r>
            <a:br>
              <a:rPr lang="es-ES" sz="2400" dirty="0">
                <a:solidFill>
                  <a:schemeClr val="bg1"/>
                </a:solidFill>
              </a:rPr>
            </a:b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1800" dirty="0">
                <a:solidFill>
                  <a:schemeClr val="bg1"/>
                </a:solidFill>
              </a:rPr>
              <a:t>     </a:t>
            </a:r>
            <a:r>
              <a:rPr lang="es-MX" dirty="0">
                <a:solidFill>
                  <a:schemeClr val="bg1"/>
                </a:solidFill>
                <a:latin typeface="Roboto"/>
              </a:rPr>
              <a:t>Un objeto en la programación es la forma que tenemos de llevar a código, la representación más fidedigna posible de un objeto de la vida real. Un objeto tendrá características (atributos)</a:t>
            </a:r>
            <a:r>
              <a:rPr lang="es-ES" dirty="0">
                <a:solidFill>
                  <a:schemeClr val="bg1"/>
                </a:solidFill>
                <a:latin typeface="Roboto"/>
              </a:rPr>
              <a:t>. Los Atributos entre los objetos pueden ser diferentes.</a:t>
            </a:r>
            <a:endParaRPr lang="es-ES" noProof="1">
              <a:solidFill>
                <a:schemeClr val="bg1"/>
              </a:solidFill>
              <a:latin typeface="Roboto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10514BF-16FE-6E09-B734-7C3408EC92E6}"/>
              </a:ext>
            </a:extLst>
          </p:cNvPr>
          <p:cNvSpPr txBox="1"/>
          <p:nvPr/>
        </p:nvSpPr>
        <p:spPr>
          <a:xfrm>
            <a:off x="818354" y="2682816"/>
            <a:ext cx="6463553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000" b="1" kern="1200" dirty="0">
                <a:solidFill>
                  <a:srgbClr val="FFFFFF"/>
                </a:solidFill>
                <a:latin typeface="Roboto"/>
              </a:rPr>
              <a:t>Ejemplo</a:t>
            </a:r>
            <a:r>
              <a:rPr lang="es-ES" sz="2400" b="1" kern="1200" dirty="0">
                <a:solidFill>
                  <a:srgbClr val="FFFFFF"/>
                </a:solidFill>
                <a:latin typeface="Roboto"/>
              </a:rPr>
              <a:t>:</a:t>
            </a:r>
          </a:p>
          <a:p>
            <a:pPr marL="0" lvl="0" indent="0" algn="just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br>
              <a:rPr lang="es-ES" sz="18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</a:br>
            <a:r>
              <a:rPr lang="es-ES" sz="18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ES" kern="1200" dirty="0">
                <a:solidFill>
                  <a:srgbClr val="FFFFFF"/>
                </a:solidFill>
                <a:latin typeface="Roboto"/>
              </a:rPr>
              <a:t>Una persona seria un objeto cuyos atributos son: brazos, piernas, ojos, pelo</a:t>
            </a:r>
            <a:r>
              <a:rPr lang="es-ES" kern="1200" noProof="1">
                <a:solidFill>
                  <a:srgbClr val="FFFFFF"/>
                </a:solidFill>
                <a:latin typeface="Roboto"/>
              </a:rPr>
              <a:t>. Pero de una persona a otra pueden variar. </a:t>
            </a:r>
            <a:br>
              <a:rPr lang="es-ES" kern="1200" noProof="1">
                <a:solidFill>
                  <a:srgbClr val="FFFFFF"/>
                </a:solidFill>
                <a:latin typeface="Roboto"/>
              </a:rPr>
            </a:br>
            <a:endParaRPr lang="es-ES" kern="1200" noProof="1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A26E80-A4D4-6D8F-65A6-F3F29AE6D14A}"/>
              </a:ext>
            </a:extLst>
          </p:cNvPr>
          <p:cNvSpPr txBox="1"/>
          <p:nvPr/>
        </p:nvSpPr>
        <p:spPr>
          <a:xfrm>
            <a:off x="884101" y="4105372"/>
            <a:ext cx="65352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kern="1200" dirty="0">
                <a:solidFill>
                  <a:srgbClr val="FFFFFF"/>
                </a:solidFill>
                <a:latin typeface="Roboto"/>
              </a:rPr>
              <a:t>Creación</a:t>
            </a:r>
            <a:r>
              <a:rPr lang="es-ES" sz="2000" kern="1200" dirty="0">
                <a:solidFill>
                  <a:srgbClr val="FFFFFF"/>
                </a:solidFill>
                <a:latin typeface="Roboto"/>
              </a:rPr>
              <a:t>: </a:t>
            </a:r>
          </a:p>
          <a:p>
            <a:pPr algn="just"/>
            <a:br>
              <a:rPr lang="es-ES" sz="18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</a:br>
            <a:r>
              <a:rPr lang="es-ES" sz="1600" kern="1200" dirty="0">
                <a:solidFill>
                  <a:srgbClr val="FFFFFF"/>
                </a:solidFill>
                <a:latin typeface="Roboto"/>
              </a:rPr>
              <a:t>    </a:t>
            </a:r>
            <a:r>
              <a:rPr lang="es-ES" kern="1200" dirty="0">
                <a:solidFill>
                  <a:srgbClr val="FFFFFF"/>
                </a:solidFill>
                <a:latin typeface="Roboto"/>
              </a:rPr>
              <a:t>El</a:t>
            </a:r>
            <a:r>
              <a:rPr lang="es-ES" dirty="0">
                <a:solidFill>
                  <a:srgbClr val="FFFFFF"/>
                </a:solidFill>
                <a:latin typeface="Roboto"/>
              </a:rPr>
              <a:t> </a:t>
            </a:r>
            <a:r>
              <a:rPr lang="es-ES" kern="1200" dirty="0">
                <a:solidFill>
                  <a:srgbClr val="FFFFFF"/>
                </a:solidFill>
                <a:latin typeface="Roboto"/>
              </a:rPr>
              <a:t>O</a:t>
            </a:r>
            <a:r>
              <a:rPr lang="es-MX" kern="1200" dirty="0" err="1">
                <a:solidFill>
                  <a:srgbClr val="FFFFFF"/>
                </a:solidFill>
                <a:latin typeface="Roboto"/>
              </a:rPr>
              <a:t>bjeto</a:t>
            </a:r>
            <a:r>
              <a:rPr lang="es-MX" kern="1200" dirty="0">
                <a:solidFill>
                  <a:srgbClr val="FFFFFF"/>
                </a:solidFill>
                <a:latin typeface="Roboto"/>
              </a:rPr>
              <a:t> se crea a partir de una Clase cuando  definimos los atributos que componen a ese objeto y le dan su identidad.</a:t>
            </a:r>
          </a:p>
          <a:p>
            <a:pPr algn="just"/>
            <a:br>
              <a:rPr lang="es-MX" kern="1200" dirty="0">
                <a:solidFill>
                  <a:srgbClr val="FFFFFF"/>
                </a:solidFill>
                <a:latin typeface="Roboto"/>
              </a:rPr>
            </a:br>
            <a:r>
              <a:rPr lang="es-MX" b="1" i="1" u="sng" kern="1200" dirty="0">
                <a:solidFill>
                  <a:srgbClr val="FFFFFF"/>
                </a:solidFill>
                <a:latin typeface="Roboto"/>
              </a:rPr>
              <a:t>Recu</a:t>
            </a:r>
            <a:r>
              <a:rPr lang="es-MX" b="1" i="1" u="sng" dirty="0">
                <a:solidFill>
                  <a:srgbClr val="FFFFFF"/>
                </a:solidFill>
                <a:latin typeface="Roboto"/>
              </a:rPr>
              <a:t>erda</a:t>
            </a:r>
            <a:r>
              <a:rPr lang="es-MX" dirty="0">
                <a:solidFill>
                  <a:srgbClr val="FFFFFF"/>
                </a:solidFill>
                <a:latin typeface="Roboto"/>
              </a:rPr>
              <a:t>: </a:t>
            </a:r>
            <a:r>
              <a:rPr lang="es-ES" kern="1200" dirty="0">
                <a:solidFill>
                  <a:srgbClr val="FFFFFF"/>
                </a:solidFill>
                <a:latin typeface="Roboto"/>
              </a:rPr>
              <a:t>El nombre de la clase debe comenzar en mayúscula.</a:t>
            </a:r>
            <a:endParaRPr lang="es-ES" kern="1200" noProof="1">
              <a:solidFill>
                <a:srgbClr val="FFFFFF"/>
              </a:solidFill>
              <a:latin typeface="Roboto"/>
            </a:endParaRPr>
          </a:p>
          <a:p>
            <a:r>
              <a:rPr lang="es-AR" dirty="0">
                <a:solidFill>
                  <a:schemeClr val="bg1"/>
                </a:solidFill>
              </a:rPr>
              <a:t>Y los atributos siempre en minúsculas.</a:t>
            </a:r>
          </a:p>
        </p:txBody>
      </p:sp>
    </p:spTree>
    <p:extLst>
      <p:ext uri="{BB962C8B-B14F-4D97-AF65-F5344CB8AC3E}">
        <p14:creationId xmlns:p14="http://schemas.microsoft.com/office/powerpoint/2010/main" val="402126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 txBox="1">
            <a:spLocks/>
          </p:cNvSpPr>
          <p:nvPr/>
        </p:nvSpPr>
        <p:spPr>
          <a:xfrm>
            <a:off x="7633737" y="0"/>
            <a:ext cx="4570918" cy="6714000"/>
          </a:xfrm>
          <a:prstGeom prst="rect">
            <a:avLst/>
          </a:prstGeom>
          <a:gradFill rotWithShape="0">
            <a:gsLst>
              <a:gs pos="0">
                <a:schemeClr val="tx1">
                  <a:lumMod val="75000"/>
                  <a:lumOff val="25000"/>
                </a:schemeClr>
              </a:gs>
              <a:gs pos="15929">
                <a:schemeClr val="tx1">
                  <a:lumMod val="85000"/>
                  <a:lumOff val="15000"/>
                </a:schemeClr>
              </a:gs>
              <a:gs pos="97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0800000" scaled="0"/>
          </a:gra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91440" tIns="108000" rIns="91440" bIns="108000" rtlCol="0" anchor="ctr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0713"/>
            <a:ext cx="5411355" cy="83366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91440" tIns="108000" rIns="91440" bIns="108000" rtlCol="0" anchor="ctr">
            <a:spAutoFit/>
          </a:bodyPr>
          <a:lstStyle/>
          <a:p>
            <a:pPr algn="ctr"/>
            <a:r>
              <a:rPr lang="es-ES" dirty="0"/>
              <a:t>   Clases y Atributos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ES"/>
              <a:t>PÁGINA </a:t>
            </a:r>
            <a:fld id="{4A9B5881-4007-4345-955A-79C2656F0C49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BE51C5-92AA-D1EE-FA7E-4E13E3DD9CE3}"/>
              </a:ext>
            </a:extLst>
          </p:cNvPr>
          <p:cNvSpPr txBox="1"/>
          <p:nvPr/>
        </p:nvSpPr>
        <p:spPr>
          <a:xfrm>
            <a:off x="7112000" y="592887"/>
            <a:ext cx="487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MX" dirty="0"/>
            </a:b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67F8C8-A5A4-4D15-62A0-2FB795E9473A}"/>
              </a:ext>
            </a:extLst>
          </p:cNvPr>
          <p:cNvSpPr txBox="1"/>
          <p:nvPr/>
        </p:nvSpPr>
        <p:spPr>
          <a:xfrm>
            <a:off x="7783971" y="1081086"/>
            <a:ext cx="42831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Cuando creamos una persona </a:t>
            </a:r>
            <a:r>
              <a:rPr lang="es-MX" b="1" dirty="0">
                <a:solidFill>
                  <a:schemeClr val="bg1"/>
                </a:solidFill>
                <a:latin typeface="Roboto"/>
              </a:rPr>
              <a:t>(</a:t>
            </a:r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Objeto/Instancia de una clase), </a:t>
            </a:r>
          </a:p>
          <a:p>
            <a:pPr algn="just"/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con sus diferentes  características (ATRIBUTOS), que podrían ser: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nombre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edad 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color remera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etc.</a:t>
            </a:r>
          </a:p>
          <a:p>
            <a:pPr algn="just"/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 vamos a  requerir un molde o plantilla   (</a:t>
            </a:r>
            <a:r>
              <a:rPr lang="es-MX" b="0" i="1" dirty="0">
                <a:solidFill>
                  <a:schemeClr val="bg1"/>
                </a:solidFill>
                <a:effectLst/>
                <a:latin typeface="Roboto"/>
              </a:rPr>
              <a:t>CLASE</a:t>
            </a:r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).</a:t>
            </a:r>
          </a:p>
          <a:p>
            <a:pPr algn="just"/>
            <a:br>
              <a:rPr lang="es-MX" b="0" i="0" dirty="0">
                <a:solidFill>
                  <a:schemeClr val="bg1"/>
                </a:solidFill>
                <a:effectLst/>
                <a:latin typeface="Roboto"/>
              </a:rPr>
            </a:br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La persona (OBJETO) puede tener diferentes acciones (METODOS), que podrían ser: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correr(),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patear(),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saltar()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cabecear(),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Roboto"/>
              </a:rPr>
              <a:t>entre otros.</a:t>
            </a:r>
            <a:endParaRPr lang="es-AR" dirty="0">
              <a:latin typeface="Roboto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57921" y="1704567"/>
            <a:ext cx="1597994" cy="2379606"/>
            <a:chOff x="-600906" y="1703243"/>
            <a:chExt cx="2010865" cy="2379606"/>
          </a:xfrm>
        </p:grpSpPr>
        <p:sp>
          <p:nvSpPr>
            <p:cNvPr id="8" name="Rectángulo 7"/>
            <p:cNvSpPr/>
            <p:nvPr/>
          </p:nvSpPr>
          <p:spPr>
            <a:xfrm>
              <a:off x="-600906" y="1703243"/>
              <a:ext cx="2010864" cy="237960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-600899" y="1703243"/>
              <a:ext cx="2010857" cy="30377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dirty="0">
                  <a:solidFill>
                    <a:srgbClr val="18424A"/>
                  </a:solidFill>
                  <a:latin typeface="Roboto"/>
                </a:rPr>
                <a:t>Clase Jugador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55240" y="2008142"/>
              <a:ext cx="1254719" cy="282673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>
                  <a:solidFill>
                    <a:srgbClr val="18424A"/>
                  </a:solidFill>
                  <a:latin typeface="Roboto"/>
                </a:rPr>
                <a:t>nombre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55244" y="2285585"/>
              <a:ext cx="1254714" cy="30377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>
                  <a:solidFill>
                    <a:srgbClr val="18424A"/>
                  </a:solidFill>
                  <a:latin typeface="Roboto"/>
                </a:rPr>
                <a:t>edad</a:t>
              </a:r>
              <a:endParaRPr lang="es-AR" dirty="0">
                <a:solidFill>
                  <a:srgbClr val="18424A"/>
                </a:solidFill>
                <a:latin typeface="Roboto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155244" y="2572553"/>
              <a:ext cx="1254714" cy="30377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err="1">
                  <a:solidFill>
                    <a:srgbClr val="18424A"/>
                  </a:solidFill>
                  <a:latin typeface="Roboto"/>
                </a:rPr>
                <a:t>colorRemera</a:t>
              </a:r>
              <a:endParaRPr lang="es-AR" sz="1050" dirty="0">
                <a:solidFill>
                  <a:srgbClr val="18424A"/>
                </a:solidFill>
                <a:latin typeface="Roboto"/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55241" y="2859521"/>
              <a:ext cx="1254717" cy="30377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 err="1">
                  <a:solidFill>
                    <a:srgbClr val="18424A"/>
                  </a:solidFill>
                  <a:latin typeface="Roboto"/>
                </a:rPr>
                <a:t>colorPantalon</a:t>
              </a:r>
              <a:endParaRPr lang="es-AR" sz="1050" dirty="0">
                <a:solidFill>
                  <a:srgbClr val="18424A"/>
                </a:solidFill>
                <a:latin typeface="Roboto"/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55244" y="3163395"/>
              <a:ext cx="1254714" cy="30377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err="1">
                  <a:solidFill>
                    <a:srgbClr val="18424A"/>
                  </a:solidFill>
                  <a:latin typeface="Roboto"/>
                </a:rPr>
                <a:t>colorBotines</a:t>
              </a:r>
              <a:endParaRPr lang="es-AR" sz="1050" dirty="0">
                <a:solidFill>
                  <a:srgbClr val="18424A"/>
                </a:solidFill>
                <a:latin typeface="Roboto"/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55239" y="3467030"/>
              <a:ext cx="1254718" cy="30377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err="1">
                  <a:solidFill>
                    <a:srgbClr val="18424A"/>
                  </a:solidFill>
                  <a:latin typeface="Roboto"/>
                </a:rPr>
                <a:t>colorPelo</a:t>
              </a:r>
              <a:endParaRPr lang="es-AR" sz="1050" dirty="0">
                <a:solidFill>
                  <a:srgbClr val="18424A"/>
                </a:solidFill>
                <a:latin typeface="Roboto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155239" y="3770665"/>
              <a:ext cx="1254718" cy="30377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err="1">
                  <a:solidFill>
                    <a:srgbClr val="18424A"/>
                  </a:solidFill>
                  <a:latin typeface="Roboto"/>
                </a:rPr>
                <a:t>colorPiel</a:t>
              </a:r>
              <a:endParaRPr lang="es-AR" sz="1050" dirty="0">
                <a:solidFill>
                  <a:srgbClr val="18424A"/>
                </a:solidFill>
                <a:latin typeface="Roboto"/>
              </a:endParaRPr>
            </a:p>
          </p:txBody>
        </p:sp>
      </p:grpSp>
      <p:sp>
        <p:nvSpPr>
          <p:cNvPr id="19" name="CuadroTexto 18"/>
          <p:cNvSpPr txBox="1"/>
          <p:nvPr/>
        </p:nvSpPr>
        <p:spPr>
          <a:xfrm rot="5400000">
            <a:off x="-322289" y="2853605"/>
            <a:ext cx="196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rgbClr val="18424A"/>
                </a:solidFill>
                <a:latin typeface="Roboto"/>
              </a:rPr>
              <a:t>Atributos</a:t>
            </a:r>
          </a:p>
        </p:txBody>
      </p:sp>
      <p:grpSp>
        <p:nvGrpSpPr>
          <p:cNvPr id="116" name="Grupo 115"/>
          <p:cNvGrpSpPr/>
          <p:nvPr/>
        </p:nvGrpSpPr>
        <p:grpSpPr>
          <a:xfrm>
            <a:off x="2239669" y="1683371"/>
            <a:ext cx="2360133" cy="2392397"/>
            <a:chOff x="2270076" y="1714260"/>
            <a:chExt cx="2360133" cy="2392397"/>
          </a:xfrm>
        </p:grpSpPr>
        <p:sp>
          <p:nvSpPr>
            <p:cNvPr id="21" name="Rectángulo 20"/>
            <p:cNvSpPr/>
            <p:nvPr/>
          </p:nvSpPr>
          <p:spPr>
            <a:xfrm>
              <a:off x="2270076" y="1727051"/>
              <a:ext cx="2335531" cy="2379606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2270084" y="1714260"/>
              <a:ext cx="2360119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dirty="0">
                  <a:solidFill>
                    <a:schemeClr val="bg1"/>
                  </a:solidFill>
                  <a:latin typeface="Roboto"/>
                </a:rPr>
                <a:t>Objeto jugador1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2870984" y="2018039"/>
              <a:ext cx="991856" cy="308165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>
                  <a:latin typeface="Roboto"/>
                </a:rPr>
                <a:t>nombre</a:t>
              </a:r>
              <a:endParaRPr lang="es-AR" dirty="0">
                <a:latin typeface="Roboto"/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2870984" y="2309393"/>
              <a:ext cx="991856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>
                  <a:latin typeface="Roboto"/>
                </a:rPr>
                <a:t>edad</a:t>
              </a:r>
              <a:endParaRPr lang="es-AR" dirty="0">
                <a:latin typeface="Roboto"/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2870983" y="2596361"/>
              <a:ext cx="1013327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 err="1">
                  <a:latin typeface="Roboto"/>
                </a:rPr>
                <a:t>colorRemera</a:t>
              </a:r>
              <a:endParaRPr lang="es-AR" sz="1200" dirty="0">
                <a:latin typeface="Roboto"/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2870981" y="2883329"/>
              <a:ext cx="1013329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 err="1">
                  <a:latin typeface="Roboto"/>
                </a:rPr>
                <a:t>colorPantalon</a:t>
              </a:r>
              <a:endParaRPr lang="es-AR" sz="1100" dirty="0">
                <a:latin typeface="Roboto"/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870983" y="3187203"/>
              <a:ext cx="991852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 err="1">
                  <a:latin typeface="Roboto"/>
                </a:rPr>
                <a:t>colorBotines</a:t>
              </a:r>
              <a:endParaRPr lang="es-AR" sz="1050" dirty="0">
                <a:latin typeface="Roboto"/>
              </a:endParaRP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2870979" y="3490838"/>
              <a:ext cx="991856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 err="1">
                  <a:latin typeface="Roboto"/>
                </a:rPr>
                <a:t>ColorPelo</a:t>
              </a:r>
              <a:endParaRPr lang="es-AR" sz="1050" dirty="0">
                <a:latin typeface="Roboto"/>
              </a:endParaRP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2870979" y="3794473"/>
              <a:ext cx="991856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 err="1">
                  <a:latin typeface="Roboto"/>
                </a:rPr>
                <a:t>colorPiel</a:t>
              </a:r>
              <a:endParaRPr lang="es-AR" sz="1050" dirty="0">
                <a:latin typeface="Roboto"/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 rot="5400000">
              <a:off x="1555093" y="2880351"/>
              <a:ext cx="1961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bg1"/>
                  </a:solidFill>
                  <a:latin typeface="Roboto"/>
                </a:rPr>
                <a:t>Atributos</a:t>
              </a: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3862852" y="2018039"/>
              <a:ext cx="767357" cy="308165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latin typeface="Roboto"/>
                </a:rPr>
                <a:t>Raul</a:t>
              </a:r>
              <a:endParaRPr lang="es-AR" dirty="0">
                <a:latin typeface="Roboto"/>
              </a:endParaRP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3862852" y="2309393"/>
              <a:ext cx="767357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latin typeface="Roboto"/>
                </a:rPr>
                <a:t>44</a:t>
              </a:r>
              <a:endParaRPr lang="es-AR" dirty="0">
                <a:latin typeface="Roboto"/>
              </a:endParaRP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3862852" y="2596361"/>
              <a:ext cx="767356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latin typeface="Roboto"/>
                </a:rPr>
                <a:t>Roja</a:t>
              </a:r>
              <a:endParaRPr lang="es-AR" dirty="0">
                <a:latin typeface="Roboto"/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3862850" y="2883329"/>
              <a:ext cx="767357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>
                  <a:latin typeface="Roboto"/>
                </a:rPr>
                <a:t>Rojo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3862852" y="3187203"/>
              <a:ext cx="767355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latin typeface="Roboto"/>
                </a:rPr>
                <a:t>Negro</a:t>
              </a:r>
              <a:endParaRPr lang="es-AR" dirty="0">
                <a:latin typeface="Roboto"/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3862848" y="3490838"/>
              <a:ext cx="767355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latin typeface="Roboto"/>
                </a:rPr>
                <a:t>Castaño</a:t>
              </a:r>
              <a:endParaRPr lang="es-AR" dirty="0">
                <a:latin typeface="Roboto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3862848" y="3794473"/>
              <a:ext cx="767355" cy="30377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latin typeface="Roboto"/>
                </a:rPr>
                <a:t>Mestizo</a:t>
              </a:r>
              <a:endParaRPr lang="es-AR" dirty="0">
                <a:latin typeface="Roboto"/>
              </a:endParaRPr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4861881" y="1691776"/>
            <a:ext cx="2360133" cy="2392397"/>
            <a:chOff x="4861881" y="1691776"/>
            <a:chExt cx="2360133" cy="2392397"/>
          </a:xfrm>
        </p:grpSpPr>
        <p:sp>
          <p:nvSpPr>
            <p:cNvPr id="99" name="Rectángulo 98"/>
            <p:cNvSpPr/>
            <p:nvPr/>
          </p:nvSpPr>
          <p:spPr>
            <a:xfrm>
              <a:off x="4861881" y="1704567"/>
              <a:ext cx="2335531" cy="237960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4861889" y="1691776"/>
              <a:ext cx="2360119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Objeto jugador2</a:t>
              </a:r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5462789" y="1995555"/>
              <a:ext cx="991856" cy="3081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>
                  <a:latin typeface="Roboto"/>
                </a:rPr>
                <a:t>nombre</a:t>
              </a:r>
              <a:endParaRPr lang="es-AR" dirty="0">
                <a:latin typeface="Roboto"/>
              </a:endParaRPr>
            </a:p>
          </p:txBody>
        </p:sp>
        <p:sp>
          <p:nvSpPr>
            <p:cNvPr id="102" name="Rectángulo 101"/>
            <p:cNvSpPr/>
            <p:nvPr/>
          </p:nvSpPr>
          <p:spPr>
            <a:xfrm>
              <a:off x="5462789" y="2286909"/>
              <a:ext cx="991856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>
                  <a:latin typeface="Roboto"/>
                </a:rPr>
                <a:t>edad</a:t>
              </a:r>
              <a:endParaRPr lang="es-AR" dirty="0">
                <a:latin typeface="Roboto"/>
              </a:endParaRPr>
            </a:p>
          </p:txBody>
        </p:sp>
        <p:sp>
          <p:nvSpPr>
            <p:cNvPr id="103" name="Rectángulo 102"/>
            <p:cNvSpPr/>
            <p:nvPr/>
          </p:nvSpPr>
          <p:spPr>
            <a:xfrm>
              <a:off x="5462788" y="2573877"/>
              <a:ext cx="1013327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 err="1">
                  <a:latin typeface="Roboto"/>
                </a:rPr>
                <a:t>colorRemera</a:t>
              </a:r>
              <a:endParaRPr lang="es-AR" sz="1200" dirty="0">
                <a:latin typeface="Roboto"/>
              </a:endParaRPr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5462786" y="2860845"/>
              <a:ext cx="1013329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 err="1">
                  <a:latin typeface="Roboto"/>
                </a:rPr>
                <a:t>colorPantalon</a:t>
              </a:r>
              <a:endParaRPr lang="es-AR" sz="1100" dirty="0">
                <a:latin typeface="Roboto"/>
              </a:endParaRPr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5462788" y="3164719"/>
              <a:ext cx="991852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 err="1">
                  <a:latin typeface="Roboto"/>
                </a:rPr>
                <a:t>colorBotines</a:t>
              </a:r>
              <a:endParaRPr lang="es-AR" sz="1050" dirty="0">
                <a:latin typeface="Roboto"/>
              </a:endParaRPr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5462784" y="3468354"/>
              <a:ext cx="991856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 err="1">
                  <a:latin typeface="Roboto"/>
                </a:rPr>
                <a:t>ColorPelo</a:t>
              </a:r>
              <a:endParaRPr lang="es-AR" sz="1050" dirty="0">
                <a:latin typeface="Roboto"/>
              </a:endParaRPr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5462784" y="3771989"/>
              <a:ext cx="991856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050" dirty="0" err="1">
                  <a:latin typeface="Roboto"/>
                </a:rPr>
                <a:t>colorPiel</a:t>
              </a:r>
              <a:endParaRPr lang="es-AR" sz="1050" dirty="0">
                <a:latin typeface="Roboto"/>
              </a:endParaRPr>
            </a:p>
          </p:txBody>
        </p:sp>
        <p:sp>
          <p:nvSpPr>
            <p:cNvPr id="108" name="CuadroTexto 107"/>
            <p:cNvSpPr txBox="1"/>
            <p:nvPr/>
          </p:nvSpPr>
          <p:spPr>
            <a:xfrm rot="5400000">
              <a:off x="4146898" y="2857867"/>
              <a:ext cx="1961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bg1"/>
                  </a:solidFill>
                  <a:latin typeface="Roboto"/>
                </a:rPr>
                <a:t>Atributos</a:t>
              </a:r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6454657" y="1995555"/>
              <a:ext cx="767357" cy="3081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 err="1">
                  <a:latin typeface="Roboto"/>
                </a:rPr>
                <a:t>Itai</a:t>
              </a:r>
              <a:endParaRPr lang="es-AR" sz="1100" dirty="0">
                <a:latin typeface="Roboto"/>
              </a:endParaRPr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6454657" y="2286909"/>
              <a:ext cx="767357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latin typeface="Roboto"/>
                </a:rPr>
                <a:t>42</a:t>
              </a:r>
              <a:endParaRPr lang="es-AR" dirty="0">
                <a:latin typeface="Roboto"/>
              </a:endParaRPr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6454657" y="2573877"/>
              <a:ext cx="767356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latin typeface="Roboto"/>
                </a:rPr>
                <a:t>Azul</a:t>
              </a:r>
            </a:p>
          </p:txBody>
        </p:sp>
        <p:sp>
          <p:nvSpPr>
            <p:cNvPr id="112" name="Rectángulo 111"/>
            <p:cNvSpPr/>
            <p:nvPr/>
          </p:nvSpPr>
          <p:spPr>
            <a:xfrm>
              <a:off x="6454655" y="2860845"/>
              <a:ext cx="767357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latin typeface="Roboto"/>
                </a:rPr>
                <a:t>Blanco</a:t>
              </a:r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6454657" y="3164719"/>
              <a:ext cx="767355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latin typeface="Roboto"/>
                </a:rPr>
                <a:t>Azul</a:t>
              </a:r>
              <a:endParaRPr lang="es-AR" dirty="0">
                <a:latin typeface="Roboto"/>
              </a:endParaRP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6454653" y="3468354"/>
              <a:ext cx="767355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latin typeface="Roboto"/>
                </a:rPr>
                <a:t>Negro</a:t>
              </a:r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6454653" y="3771989"/>
              <a:ext cx="767355" cy="30377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dirty="0">
                  <a:latin typeface="Roboto"/>
                </a:rPr>
                <a:t>Clara</a:t>
              </a:r>
            </a:p>
          </p:txBody>
        </p:sp>
      </p:grpSp>
      <p:pic>
        <p:nvPicPr>
          <p:cNvPr id="59" name="Imagen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3" y="4243111"/>
            <a:ext cx="719329" cy="2118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09" y="4243111"/>
            <a:ext cx="719329" cy="211836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09" y="4282304"/>
            <a:ext cx="719329" cy="2121412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73" y="4243111"/>
            <a:ext cx="719329" cy="211836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83" y="4282304"/>
            <a:ext cx="719329" cy="2118364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10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Constructores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187" y="483441"/>
            <a:ext cx="7540113" cy="6238032"/>
          </a:xfrm>
        </p:spPr>
        <p:txBody>
          <a:bodyPr rtlCol="0">
            <a:normAutofit/>
          </a:bodyPr>
          <a:lstStyle/>
          <a:p>
            <a:pPr rtl="0"/>
            <a:r>
              <a:rPr lang="es-ES" b="1" u="sng" dirty="0">
                <a:latin typeface="Roboto"/>
              </a:rPr>
              <a:t>Constructor</a:t>
            </a:r>
            <a:r>
              <a:rPr lang="es-ES" b="1" u="sng" dirty="0"/>
              <a:t>: </a:t>
            </a:r>
            <a:br>
              <a:rPr lang="es-ES" b="1" dirty="0"/>
            </a:br>
            <a:r>
              <a:rPr lang="es-ES" sz="1800" dirty="0">
                <a:latin typeface="Roboto"/>
              </a:rPr>
              <a:t>Son métodos propios del objeto que nos permiten Crearlo. (hacerlo nacer, instanciarlo). </a:t>
            </a:r>
          </a:p>
          <a:p>
            <a:pPr rtl="0"/>
            <a:r>
              <a:rPr lang="es-ES" sz="1800" dirty="0">
                <a:latin typeface="Roboto"/>
              </a:rPr>
              <a:t>Se puede utilizar en NetBeans: </a:t>
            </a:r>
            <a:r>
              <a:rPr lang="es-ES" sz="1800" dirty="0" err="1">
                <a:latin typeface="Roboto"/>
              </a:rPr>
              <a:t>alt+insert</a:t>
            </a:r>
            <a:r>
              <a:rPr lang="es-ES" sz="1800" dirty="0">
                <a:latin typeface="Roboto"/>
              </a:rPr>
              <a:t>  o botón derecho insertar código y constructor ( vacío y/o con parámetros).</a:t>
            </a:r>
          </a:p>
          <a:p>
            <a:pPr rtl="0"/>
            <a:r>
              <a:rPr lang="es-ES" sz="1800" dirty="0">
                <a:latin typeface="Roboto"/>
              </a:rPr>
              <a:t>Por defecto Java provee un constructor vacío.</a:t>
            </a:r>
          </a:p>
          <a:p>
            <a:pPr rtl="0"/>
            <a:r>
              <a:rPr lang="es-ES" sz="1800" dirty="0">
                <a:latin typeface="Roboto"/>
              </a:rPr>
              <a:t>Una vez que declaramos una clase, podemos crear  o instanciar objetos de esa clase.</a:t>
            </a:r>
          </a:p>
          <a:p>
            <a:pPr rtl="0"/>
            <a:r>
              <a:rPr lang="es-ES" sz="1800" b="1" dirty="0">
                <a:latin typeface="Roboto"/>
              </a:rPr>
              <a:t>NombreClase nombreObjeto = new NombreClase();</a:t>
            </a:r>
          </a:p>
          <a:p>
            <a:pPr marL="0" indent="0" rtl="0">
              <a:buNone/>
            </a:pPr>
            <a:r>
              <a:rPr lang="es-ES" sz="1800" dirty="0">
                <a:latin typeface="Roboto"/>
              </a:rPr>
              <a:t>        </a:t>
            </a:r>
          </a:p>
          <a:p>
            <a:pPr marL="0" indent="0" rtl="0">
              <a:buNone/>
            </a:pPr>
            <a:r>
              <a:rPr lang="es-ES" sz="1800" i="1" dirty="0">
                <a:latin typeface="Roboto"/>
              </a:rPr>
              <a:t>       Jugador          </a:t>
            </a:r>
            <a:r>
              <a:rPr lang="es-ES" sz="1800" i="1" dirty="0" err="1">
                <a:latin typeface="Roboto"/>
              </a:rPr>
              <a:t>jugador</a:t>
            </a:r>
            <a:r>
              <a:rPr lang="es-ES" sz="1800" i="1" dirty="0">
                <a:latin typeface="Roboto"/>
              </a:rPr>
              <a:t>         =   </a:t>
            </a:r>
            <a:r>
              <a:rPr lang="es-ES" sz="1800" i="1" dirty="0">
                <a:solidFill>
                  <a:srgbClr val="FFC000"/>
                </a:solidFill>
                <a:latin typeface="Roboto"/>
              </a:rPr>
              <a:t>new</a:t>
            </a:r>
            <a:r>
              <a:rPr lang="es-ES" sz="1800" i="1" dirty="0">
                <a:latin typeface="Roboto"/>
              </a:rPr>
              <a:t>     Jugador();</a:t>
            </a:r>
            <a:r>
              <a:rPr lang="es-ES" sz="1800" dirty="0">
                <a:latin typeface="Roboto"/>
              </a:rPr>
              <a:t>  </a:t>
            </a:r>
            <a:r>
              <a:rPr lang="es-E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</a:rPr>
              <a:t>//</a:t>
            </a:r>
            <a:r>
              <a:rPr lang="es-E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</a:rPr>
              <a:t>constructor vacío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i="1" dirty="0">
              <a:latin typeface="Robot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i="1" dirty="0">
                <a:latin typeface="Roboto"/>
              </a:rPr>
              <a:t>       Jugador         </a:t>
            </a:r>
            <a:r>
              <a:rPr lang="es-ES" sz="1800" i="1" dirty="0" err="1">
                <a:latin typeface="Roboto"/>
              </a:rPr>
              <a:t>jugador</a:t>
            </a:r>
            <a:r>
              <a:rPr lang="es-ES" sz="1800" i="1" dirty="0">
                <a:latin typeface="Roboto"/>
              </a:rPr>
              <a:t>         =    </a:t>
            </a:r>
            <a:r>
              <a:rPr lang="es-ES" sz="1800" i="1" dirty="0">
                <a:solidFill>
                  <a:srgbClr val="FFC000"/>
                </a:solidFill>
                <a:latin typeface="Roboto"/>
              </a:rPr>
              <a:t>new</a:t>
            </a:r>
            <a:r>
              <a:rPr lang="es-ES" sz="1800" i="1" dirty="0">
                <a:latin typeface="Roboto"/>
              </a:rPr>
              <a:t>    Jugador(nombre, edad,               				                         </a:t>
            </a:r>
            <a:r>
              <a:rPr lang="es-ES" sz="1800" i="1" dirty="0" err="1">
                <a:latin typeface="Roboto"/>
              </a:rPr>
              <a:t>colorRemera</a:t>
            </a:r>
            <a:r>
              <a:rPr lang="es-ES" sz="1800" i="1" dirty="0">
                <a:latin typeface="Roboto"/>
              </a:rPr>
              <a:t>, colorPantalon,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i="1" dirty="0">
                <a:latin typeface="Roboto"/>
              </a:rPr>
              <a:t>				colorBotines, colorPelo, colorPiel</a:t>
            </a:r>
            <a:r>
              <a:rPr lang="es-ES" sz="1800" dirty="0">
                <a:latin typeface="Roboto"/>
              </a:rPr>
              <a:t>); 		 	</a:t>
            </a:r>
            <a:r>
              <a:rPr lang="es-E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"/>
              </a:rPr>
              <a:t>//constructor por parámetros (sobrecargado)</a:t>
            </a:r>
            <a:r>
              <a:rPr lang="es-ES" sz="1800" dirty="0">
                <a:latin typeface="Roboto"/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ES"/>
              <a:t>PÁGINA </a:t>
            </a:r>
            <a:fld id="{4A9B5881-4007-4345-955A-79C2656F0C49}" type="slidenum">
              <a:rPr lang="es-ES" smtClean="0"/>
              <a:pPr rtl="0"/>
              <a:t>7</a:t>
            </a:fld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5024581" y="4066309"/>
            <a:ext cx="4113367" cy="921327"/>
            <a:chOff x="5194300" y="3187274"/>
            <a:chExt cx="4143375" cy="867458"/>
          </a:xfrm>
        </p:grpSpPr>
        <p:sp>
          <p:nvSpPr>
            <p:cNvPr id="3" name="Flecha abajo 2"/>
            <p:cNvSpPr/>
            <p:nvPr/>
          </p:nvSpPr>
          <p:spPr>
            <a:xfrm>
              <a:off x="5194300" y="3195637"/>
              <a:ext cx="266700" cy="330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Flecha abajo 11"/>
            <p:cNvSpPr/>
            <p:nvPr/>
          </p:nvSpPr>
          <p:spPr>
            <a:xfrm>
              <a:off x="6642100" y="3195637"/>
              <a:ext cx="266700" cy="330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Flecha abajo 12"/>
            <p:cNvSpPr/>
            <p:nvPr/>
          </p:nvSpPr>
          <p:spPr>
            <a:xfrm>
              <a:off x="8048625" y="3187274"/>
              <a:ext cx="266700" cy="330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Flecha abajo 14"/>
            <p:cNvSpPr/>
            <p:nvPr/>
          </p:nvSpPr>
          <p:spPr>
            <a:xfrm>
              <a:off x="9070975" y="3195637"/>
              <a:ext cx="266700" cy="330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Flecha abajo 15"/>
            <p:cNvSpPr/>
            <p:nvPr/>
          </p:nvSpPr>
          <p:spPr>
            <a:xfrm>
              <a:off x="5194300" y="3832859"/>
              <a:ext cx="266700" cy="2218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Flecha abajo 16"/>
            <p:cNvSpPr/>
            <p:nvPr/>
          </p:nvSpPr>
          <p:spPr>
            <a:xfrm>
              <a:off x="6642100" y="3832859"/>
              <a:ext cx="266700" cy="2218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Flecha abajo 17"/>
            <p:cNvSpPr/>
            <p:nvPr/>
          </p:nvSpPr>
          <p:spPr>
            <a:xfrm>
              <a:off x="8048625" y="3824496"/>
              <a:ext cx="266700" cy="2218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Flecha abajo 18"/>
            <p:cNvSpPr/>
            <p:nvPr/>
          </p:nvSpPr>
          <p:spPr>
            <a:xfrm>
              <a:off x="9070975" y="3832859"/>
              <a:ext cx="266700" cy="2218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err="1"/>
              <a:t>Getter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Setter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187" y="483441"/>
            <a:ext cx="7540113" cy="6238032"/>
          </a:xfrm>
        </p:spPr>
        <p:txBody>
          <a:bodyPr rtlCol="0">
            <a:normAutofit/>
          </a:bodyPr>
          <a:lstStyle/>
          <a:p>
            <a:pPr rtl="0"/>
            <a:r>
              <a:rPr lang="es-MX" sz="2800" dirty="0"/>
              <a:t>Los atributos se declaran </a:t>
            </a:r>
            <a:r>
              <a:rPr lang="es-MX" sz="2800" dirty="0" err="1">
                <a:solidFill>
                  <a:srgbClr val="FFC000"/>
                </a:solidFill>
              </a:rPr>
              <a:t>private</a:t>
            </a:r>
            <a:r>
              <a:rPr lang="es-MX" sz="2800" dirty="0">
                <a:solidFill>
                  <a:srgbClr val="FFC000"/>
                </a:solidFill>
              </a:rPr>
              <a:t> </a:t>
            </a:r>
            <a:r>
              <a:rPr lang="es-MX" sz="2800" dirty="0"/>
              <a:t>(por encapsulamiento). </a:t>
            </a:r>
            <a:br>
              <a:rPr lang="es-MX" sz="2800" dirty="0"/>
            </a:br>
            <a:endParaRPr lang="es-ES" sz="2800" b="1" u="sng" dirty="0">
              <a:latin typeface="Roboto"/>
            </a:endParaRPr>
          </a:p>
          <a:p>
            <a:pPr rtl="0"/>
            <a:r>
              <a:rPr lang="es-ES" sz="2800" dirty="0"/>
              <a:t>para acceder a los atributos de un objeto desde otra Clase se utilizan:</a:t>
            </a:r>
          </a:p>
          <a:p>
            <a:pPr lvl="2"/>
            <a:r>
              <a:rPr lang="es-ES" sz="2800" dirty="0"/>
              <a:t>Set: modifica el atributo</a:t>
            </a:r>
            <a:r>
              <a:rPr lang="es-ES" sz="1800" dirty="0">
                <a:latin typeface="Roboto"/>
              </a:rPr>
              <a:t>.</a:t>
            </a:r>
          </a:p>
          <a:p>
            <a:pPr marL="914400" lvl="2" indent="0">
              <a:buNone/>
            </a:pPr>
            <a:r>
              <a:rPr lang="es-ES" sz="1800" dirty="0">
                <a:latin typeface="Roboto"/>
              </a:rPr>
              <a:t>	Jugador1.setnombre(“</a:t>
            </a:r>
            <a:r>
              <a:rPr lang="es-ES" sz="1800" dirty="0" err="1">
                <a:latin typeface="Roboto"/>
              </a:rPr>
              <a:t>Raul</a:t>
            </a:r>
            <a:r>
              <a:rPr lang="es-ES" sz="1800" dirty="0">
                <a:latin typeface="Roboto"/>
              </a:rPr>
              <a:t>”); </a:t>
            </a:r>
            <a:r>
              <a:rPr lang="es-ES" sz="1800" dirty="0">
                <a:solidFill>
                  <a:schemeClr val="accent3"/>
                </a:solidFill>
                <a:latin typeface="Roboto"/>
              </a:rPr>
              <a:t>//ingresamos el nombre</a:t>
            </a:r>
          </a:p>
          <a:p>
            <a:pPr marL="914400" lvl="2" indent="0">
              <a:buNone/>
            </a:pPr>
            <a:r>
              <a:rPr lang="es-ES" sz="1800" dirty="0">
                <a:latin typeface="Roboto"/>
              </a:rPr>
              <a:t>	Jugador2.setnombre(“Itai”);</a:t>
            </a:r>
            <a:endParaRPr lang="es-ES" sz="1800" dirty="0">
              <a:solidFill>
                <a:schemeClr val="accent3"/>
              </a:solidFill>
              <a:latin typeface="Roboto"/>
            </a:endParaRPr>
          </a:p>
          <a:p>
            <a:pPr lvl="2"/>
            <a:r>
              <a:rPr lang="es-ES" sz="2800" dirty="0" err="1"/>
              <a:t>Get</a:t>
            </a:r>
            <a:r>
              <a:rPr lang="es-ES" sz="2800" dirty="0"/>
              <a:t>: trae el contenido del atributo </a:t>
            </a:r>
          </a:p>
          <a:p>
            <a:pPr marL="914400" lvl="2" indent="0">
              <a:buNone/>
            </a:pPr>
            <a:r>
              <a:rPr lang="es-ES" sz="1800" dirty="0" err="1">
                <a:latin typeface="Roboto"/>
              </a:rPr>
              <a:t>System.out.print</a:t>
            </a:r>
            <a:r>
              <a:rPr lang="es-ES" sz="1800" dirty="0">
                <a:latin typeface="Roboto"/>
              </a:rPr>
              <a:t>(“el nombre es: “ + Jugador1.getnombre());</a:t>
            </a:r>
          </a:p>
          <a:p>
            <a:pPr marL="914400" lvl="2" indent="0">
              <a:buNone/>
            </a:pPr>
            <a:r>
              <a:rPr lang="es-ES" sz="1800" dirty="0">
                <a:solidFill>
                  <a:schemeClr val="accent3"/>
                </a:solidFill>
                <a:latin typeface="Roboto"/>
              </a:rPr>
              <a:t>				//mostramos el nombre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ES"/>
              <a:t>PÁGINA </a:t>
            </a:r>
            <a:fld id="{4A9B5881-4007-4345-955A-79C2656F0C49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397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0713"/>
            <a:ext cx="9022949" cy="83366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91440" tIns="108000" rIns="91440" bIns="108000" rtlCol="0" anchor="ctr">
            <a:spAutoFit/>
          </a:bodyPr>
          <a:lstStyle/>
          <a:p>
            <a:pPr algn="ctr"/>
            <a:r>
              <a:rPr lang="es-ES" dirty="0"/>
              <a:t>   Otro ejemplo de  Clase y Objetos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F2BCE9E-2610-6B12-6389-CD839657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788" y="1978404"/>
            <a:ext cx="9022949" cy="418824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ES"/>
              <a:t>PÁGINA </a:t>
            </a:r>
            <a:fld id="{4A9B5881-4007-4345-955A-79C2656F0C49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757EB-2491-934B-1E4F-1DDAF45FF26F}"/>
              </a:ext>
            </a:extLst>
          </p:cNvPr>
          <p:cNvSpPr/>
          <p:nvPr/>
        </p:nvSpPr>
        <p:spPr>
          <a:xfrm>
            <a:off x="6647049" y="4740346"/>
            <a:ext cx="1473693" cy="350843"/>
          </a:xfrm>
          <a:prstGeom prst="rect">
            <a:avLst/>
          </a:prstGeom>
          <a:solidFill>
            <a:srgbClr val="E2D2B9"/>
          </a:solidFill>
          <a:ln>
            <a:solidFill>
              <a:srgbClr val="E2D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5407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067477_TF34098415_Win32" id="{9D3849FF-D0D7-4E23-91A4-B170C59C366B}" vid="{9C5BA8EA-4D55-43AE-925A-C167558E834F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9969FA-0C19-40F2-9B6F-EADA7B231A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7B5194-E537-408E-9CFF-66A6141D5DE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71af3243-3dd4-4a8d-8c0d-dd76da1f02a5"/>
    <ds:schemaRef ds:uri="http://purl.org/dc/dcmitype/"/>
    <ds:schemaRef ds:uri="230e9df3-be65-4c73-a93b-d1236ebd677e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FCFB5EA-1DDA-4423-A8FC-85579F36D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curso empresarial clásica con animación</Template>
  <TotalTime>7003</TotalTime>
  <Words>768</Words>
  <Application>Microsoft Office PowerPoint</Application>
  <PresentationFormat>Panorámica</PresentationFormat>
  <Paragraphs>131</Paragraphs>
  <Slides>9</Slides>
  <Notes>8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Roboto</vt:lpstr>
      <vt:lpstr>Wingdings</vt:lpstr>
      <vt:lpstr>Tema de Office</vt:lpstr>
      <vt:lpstr>POO (Programación  Orientada   a   Objetos)</vt:lpstr>
      <vt:lpstr>Esquema a desarrollar</vt:lpstr>
      <vt:lpstr>¿Qué es Poo?</vt:lpstr>
      <vt:lpstr>   ¿Por dónde empiezo? </vt:lpstr>
      <vt:lpstr>¿Qué es un Objeto? ¿Cómo lo creo?</vt:lpstr>
      <vt:lpstr>   Clases y Atributos</vt:lpstr>
      <vt:lpstr>Constructores</vt:lpstr>
      <vt:lpstr>Getter  Setter</vt:lpstr>
      <vt:lpstr>   Otro ejemplo de  Clase y Objetos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(Programación  Orientada   a   Objetos)</dc:title>
  <dc:creator>Itai Bejar</dc:creator>
  <cp:lastModifiedBy>Itai Bejar</cp:lastModifiedBy>
  <cp:revision>27</cp:revision>
  <dcterms:created xsi:type="dcterms:W3CDTF">2022-11-21T21:41:46Z</dcterms:created>
  <dcterms:modified xsi:type="dcterms:W3CDTF">2022-12-01T23:21:03Z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