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3090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44DFA31-9B48-4093-A2CB-D03D40349DBD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B4F5E61-1217-4D04-A42A-1D946299FF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15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בהינתן סקר אתם יכולים לבחור למי להצביע או לא להצביע</a:t>
            </a:r>
          </a:p>
          <a:p>
            <a:endParaRPr lang="he-IL" sz="3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e-IL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אחרי ההצבעה: הסקר אינו חייב להיות מדויק! ייתכנו שגיאות . הקול שלהם נוסף להצבעות בפועל (במה שקורה במציאות ולא בסקר)</a:t>
            </a:r>
          </a:p>
          <a:p>
            <a:endParaRPr lang="he-IL" sz="32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e-IL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הרווח קורה ב 2 דרכים: 1. אם הצבעת למנצח- הרווחת. אחרת- לא הרווחת ! ייתכן שלא תרוויח וייתכן שכן.</a:t>
            </a:r>
          </a:p>
          <a:p>
            <a:r>
              <a:rPr lang="he-IL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                  2. אם הצבעת ל "לא הצבעה"- אתה בטוח תקבל את הרווח ! דד</a:t>
            </a:r>
            <a:endParaRPr lang="he-IL" sz="20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F5E61-1217-4D04-A42A-1D946299FF5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34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בהינתן סקר אתם יכולים לבחור למי להצביע או לא להצביע</a:t>
            </a:r>
          </a:p>
          <a:p>
            <a:endParaRPr lang="he-IL" sz="3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e-IL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אחרי ההצבעה: הסקר אינו חייב להיות מדויק! ייתכנו שגיאות . הקול שלהם נוסף להצבעות בפועל (במה שקורה במציאות ולא בסקר)</a:t>
            </a:r>
          </a:p>
          <a:p>
            <a:endParaRPr lang="he-IL" sz="32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e-IL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הרווח קורה ב 2 דרכים: 1. אם הצבעת למנצח- הרווחת. אחרת- לא הרווחת ! ייתכן שלא תרוויח וייתכן שכן.</a:t>
            </a:r>
          </a:p>
          <a:p>
            <a:r>
              <a:rPr lang="he-IL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                  2. אם הצבעת ל "לא הצבעה"- אתה בטוח תקבל את הרווח ! דד</a:t>
            </a:r>
            <a:endParaRPr lang="he-IL" sz="20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F5E61-1217-4D04-A42A-1D946299FF5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9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532D9E-4004-4961-AC76-12EFC23B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1246B64-5ED6-48CD-8B9D-70212B8DA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49FB9C-0DAB-432A-8E75-3834973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EB042C-AF18-40FC-8A88-C794182E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D21C27-018B-45C5-BA33-F044AA3F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7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563411-BB22-4B1D-B2F4-AE5D4475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CDEA201-D4C8-4267-8FC1-BA59284E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8BD9A3-284B-46FE-B180-CB49E9FC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D0A6EC-47D5-43D1-9875-53893915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A15F46-AA29-4D13-90E1-C4AF0DE8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0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4377044-DB55-4A49-AACE-92381A480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19BC24-5DEC-486A-9A73-7CEA27C7F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1F6A98-4FE9-4455-83F9-EBE98891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5BD8E9-ACF8-4BC3-A428-AD6C414A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EFF1A9-3396-41C8-BE61-C302CFE7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34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AE5E64-5163-4752-8A55-2916C09B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DA69B0-A359-4F21-ACFD-43A6A7E3A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979452-9758-4EA4-B81E-AC89AE7C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E77B54-1CA2-4829-AB1C-F0172CC4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23F58C-C65F-4816-90E4-1F6D8A60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239F0A-9FCF-4731-858A-4CE55125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302DD5-0AF7-4E9E-8873-BCD27E1B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D25040-DFA6-4CE3-B7B2-BEDBCC3C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E4907E-F822-4EB7-9827-DB76C63F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14A730-D4A2-4106-B605-E1AC9FB3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51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96A45E-71A2-4FAF-8ED8-20F259F7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338F9F-83F1-4501-AEF3-950B03F04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2C514CE-FBF3-4DC8-BA31-E5E12D6CC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A9A4A77-809D-492F-BF4D-01A60B60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9C93C6-E26B-4C13-8915-C60CA2BD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74F541-9F17-4416-8E89-661AAE67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608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3DB472-FDEF-4F41-AA3A-4BC94CDB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061962-6A7E-47AF-9A3E-D4DFC9A5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56D57B-F125-4165-BF7A-F4AE28DA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137F10F-362A-4915-B09C-950BF497B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305EF24-25C8-49DE-A55A-0E506FE63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358F19F-52B1-473B-B01D-B15CD157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0FCD0D7-EC8A-4695-AF0A-FBFECC5B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662EEE-F276-42FE-A5D6-813D15E6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765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FEEFF-09C7-453C-8CC4-9A80374E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E761950-585C-478C-AAA6-439B0C6D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A2DE6A-FEB8-4317-B674-BD140142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2A8492F-037D-4374-BDAD-CEE03FD0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68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64B1D5E-1501-46AD-B49B-542CF3A2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6B263ED-7BC7-40B5-81B9-B52EA834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241239F-CF14-43DF-9E55-57C6FC6A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7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5A5F58-4509-43AA-B296-48DCE46B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0190CB-A5CD-40D6-93B2-56DB99F90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99187A-547D-42FA-8366-5834B04F8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AA97B0-F0B3-43FF-B65A-B7285330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E0ECF40-1E54-4EDF-A811-8DECAC77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5C6082-12B8-421A-9D0A-29681669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74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8CAD7-49E5-4A85-B700-9FF09681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34B2B69-B240-4B19-ACB3-AB700B75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49AB1A7-C038-4CE3-B54A-DCCB0B0C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685B1F1-8880-452F-B9E4-6A931165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F773D7-2A81-4EB7-8D80-8E485B41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F0A48D-8472-4145-A065-0CFF1D52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507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9A5DD91-5E61-4309-B1F6-58F56563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907BB3-07B7-4343-86FA-FF589B285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D6ADDA-4CFE-4D9B-BE41-C5C3342EA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F6B4-57A3-4147-8E68-73DCC0ECCA17}" type="datetimeFigureOut">
              <a:rPr lang="he-IL" smtClean="0"/>
              <a:t>ט"ו/תמוז/תשפ"ד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2FBD04-0FAB-48BF-BEEE-5C1E05BA8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3D69E8-BE97-4F39-826C-7FAF23C3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4A2C-81A7-43C7-A230-3E76A86CE4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502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344FC07-C32D-446A-9892-B592AA15D544}"/>
              </a:ext>
            </a:extLst>
          </p:cNvPr>
          <p:cNvSpPr/>
          <p:nvPr/>
        </p:nvSpPr>
        <p:spPr>
          <a:xfrm>
            <a:off x="2286922" y="313691"/>
            <a:ext cx="8221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Voting Behavior Experiment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AutoShape 2" descr="A bar graph showing poll distribution for a trivia app. The graph has a title 'Vote Distribution', labels on the x-axis representing different choices (e.g., 'Choice A', 'Choice B', 'Choice C'), and a y-axis labeled 'Votes'. Each bar has a different color and a label on top indicating the number of votes. The bars are of varying heights to show different vote counts, with one bar significantly taller than the others.">
            <a:extLst>
              <a:ext uri="{FF2B5EF4-FFF2-40B4-BE49-F238E27FC236}">
                <a16:creationId xmlns:a16="http://schemas.microsoft.com/office/drawing/2014/main" id="{522B5974-27B7-453F-84E1-98B3673AF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029F05E-040B-4522-BD5B-C8057AE4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60" y="1677878"/>
            <a:ext cx="4520856" cy="4493567"/>
          </a:xfrm>
          <a:prstGeom prst="rect">
            <a:avLst/>
          </a:prstGeom>
        </p:spPr>
      </p:pic>
      <p:pic>
        <p:nvPicPr>
          <p:cNvPr id="1028" name="Picture 4" descr="‪DVIDS - News - Exercise your right to vote this Election Day‬‏">
            <a:extLst>
              <a:ext uri="{FF2B5EF4-FFF2-40B4-BE49-F238E27FC236}">
                <a16:creationId xmlns:a16="http://schemas.microsoft.com/office/drawing/2014/main" id="{8F7EA843-FD8E-4350-9440-82189CC6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16" y="2369351"/>
            <a:ext cx="3887359" cy="277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8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 bar graph showing poll distribution for a trivia app. The graph has a title 'Vote Distribution', labels on the x-axis representing different choices (e.g., 'Choice A', 'Choice B', 'Choice C'), and a y-axis labeled 'Votes'. Each bar has a different color and a label on top indicating the number of votes. The bars are of varying heights to show different vote counts, with one bar significantly taller than the others.">
            <a:extLst>
              <a:ext uri="{FF2B5EF4-FFF2-40B4-BE49-F238E27FC236}">
                <a16:creationId xmlns:a16="http://schemas.microsoft.com/office/drawing/2014/main" id="{522B5974-27B7-453F-84E1-98B3673AF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F1A841C-F696-4857-A40D-FBFA6EACB9C1}"/>
              </a:ext>
            </a:extLst>
          </p:cNvPr>
          <p:cNvSpPr/>
          <p:nvPr/>
        </p:nvSpPr>
        <p:spPr>
          <a:xfrm>
            <a:off x="3139011" y="-152387"/>
            <a:ext cx="7050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Experiment Explanation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4D1FA6B-7176-4FAE-8D2E-D88CA7192522}"/>
              </a:ext>
            </a:extLst>
          </p:cNvPr>
          <p:cNvSpPr txBox="1"/>
          <p:nvPr/>
        </p:nvSpPr>
        <p:spPr>
          <a:xfrm>
            <a:off x="73469" y="1498198"/>
            <a:ext cx="8380520" cy="41960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dirty="0"/>
              <a:t>Each participant receives a set of 36 questions, with up to 30 seconds to answer (vote) for each question. </a:t>
            </a:r>
          </a:p>
          <a:p>
            <a:pPr algn="just" rtl="0">
              <a:lnSpc>
                <a:spcPct val="150000"/>
              </a:lnSpc>
            </a:pPr>
            <a:r>
              <a:rPr lang="en-US" dirty="0"/>
              <a:t>For every question, the following elements will be displayed:</a:t>
            </a:r>
          </a:p>
          <a:p>
            <a:pPr algn="just" rtl="0">
              <a:lnSpc>
                <a:spcPct val="150000"/>
              </a:lnSpc>
            </a:pPr>
            <a:r>
              <a:rPr lang="en-US" b="1" dirty="0"/>
              <a:t>Voter distribution for both candidates</a:t>
            </a:r>
            <a:r>
              <a:rPr lang="en-US" dirty="0"/>
              <a:t>: You will see how many people voted for each candidate and the difference of votes between the candidates.</a:t>
            </a:r>
          </a:p>
          <a:p>
            <a:pPr algn="just" rtl="0">
              <a:lnSpc>
                <a:spcPct val="150000"/>
              </a:lnSpc>
            </a:pPr>
            <a:r>
              <a:rPr lang="en-US" b="1" dirty="0"/>
              <a:t>Voting between three options</a:t>
            </a:r>
            <a:r>
              <a:rPr lang="en-US" dirty="0"/>
              <a:t>:</a:t>
            </a:r>
          </a:p>
          <a:p>
            <a:pPr lvl="1" algn="just" rtl="0">
              <a:lnSpc>
                <a:spcPct val="150000"/>
              </a:lnSpc>
            </a:pPr>
            <a:r>
              <a:rPr lang="en-US" dirty="0"/>
              <a:t>Choosing candidate number 1</a:t>
            </a:r>
          </a:p>
          <a:p>
            <a:pPr lvl="1" algn="just" rtl="0">
              <a:lnSpc>
                <a:spcPct val="150000"/>
              </a:lnSpc>
            </a:pPr>
            <a:r>
              <a:rPr lang="en-US" dirty="0"/>
              <a:t>Choosing candidate number 2</a:t>
            </a:r>
          </a:p>
          <a:p>
            <a:pPr lvl="1" algn="just" rtl="0">
              <a:lnSpc>
                <a:spcPct val="150000"/>
              </a:lnSpc>
            </a:pPr>
            <a:r>
              <a:rPr lang="en-US" dirty="0"/>
              <a:t>Choosing the "No Vote" option</a:t>
            </a:r>
          </a:p>
          <a:p>
            <a:pPr algn="just" rtl="0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99DDC1B-26AB-4B36-9793-2D949F321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89" y="1498198"/>
            <a:ext cx="3470699" cy="38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 bar graph showing poll distribution for a trivia app. The graph has a title 'Vote Distribution', labels on the x-axis representing different choices (e.g., 'Choice A', 'Choice B', 'Choice C'), and a y-axis labeled 'Votes'. Each bar has a different color and a label on top indicating the number of votes. The bars are of varying heights to show different vote counts, with one bar significantly taller than the others.">
            <a:extLst>
              <a:ext uri="{FF2B5EF4-FFF2-40B4-BE49-F238E27FC236}">
                <a16:creationId xmlns:a16="http://schemas.microsoft.com/office/drawing/2014/main" id="{522B5974-27B7-453F-84E1-98B3673AF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F1A841C-F696-4857-A40D-FBFA6EACB9C1}"/>
              </a:ext>
            </a:extLst>
          </p:cNvPr>
          <p:cNvSpPr/>
          <p:nvPr/>
        </p:nvSpPr>
        <p:spPr>
          <a:xfrm>
            <a:off x="3139011" y="-152387"/>
            <a:ext cx="7050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Experiment Explanation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4D1FA6B-7176-4FAE-8D2E-D88CA7192522}"/>
              </a:ext>
            </a:extLst>
          </p:cNvPr>
          <p:cNvSpPr txBox="1"/>
          <p:nvPr/>
        </p:nvSpPr>
        <p:spPr>
          <a:xfrm>
            <a:off x="73469" y="1597689"/>
            <a:ext cx="8380520" cy="41960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b="1" dirty="0"/>
              <a:t>Given a survey, </a:t>
            </a:r>
            <a:r>
              <a:rPr lang="en-US" b="1" dirty="0">
                <a:highlight>
                  <a:srgbClr val="FFFF00"/>
                </a:highlight>
              </a:rPr>
              <a:t>you can choose to vote for a candidate </a:t>
            </a:r>
            <a:r>
              <a:rPr lang="en-US" b="1" dirty="0"/>
              <a:t>or </a:t>
            </a:r>
            <a:r>
              <a:rPr lang="en-US" b="1" dirty="0">
                <a:highlight>
                  <a:srgbClr val="FFFF00"/>
                </a:highlight>
              </a:rPr>
              <a:t>abstain from voting.</a:t>
            </a:r>
          </a:p>
          <a:p>
            <a:pPr algn="just" rtl="0">
              <a:lnSpc>
                <a:spcPct val="150000"/>
              </a:lnSpc>
            </a:pPr>
            <a:endParaRPr lang="en-US" dirty="0"/>
          </a:p>
          <a:p>
            <a:pPr algn="just" rtl="0">
              <a:lnSpc>
                <a:spcPct val="150000"/>
              </a:lnSpc>
            </a:pPr>
            <a:r>
              <a:rPr lang="en-US" b="1" u="sng" dirty="0"/>
              <a:t>After voting</a:t>
            </a:r>
            <a:r>
              <a:rPr lang="en-US" dirty="0"/>
              <a:t>: The survey does not have to be accurate! </a:t>
            </a:r>
          </a:p>
          <a:p>
            <a:pPr algn="just" rtl="0">
              <a:lnSpc>
                <a:spcPct val="150000"/>
              </a:lnSpc>
            </a:pPr>
            <a:r>
              <a:rPr lang="en-US" dirty="0"/>
              <a:t>Your vote is added to the actual votes (in reality, not just in the survey).</a:t>
            </a:r>
          </a:p>
          <a:p>
            <a:pPr algn="just" rtl="0">
              <a:lnSpc>
                <a:spcPct val="150000"/>
              </a:lnSpc>
            </a:pPr>
            <a:endParaRPr lang="en-US" dirty="0"/>
          </a:p>
          <a:p>
            <a:pPr algn="just" rtl="0">
              <a:lnSpc>
                <a:spcPct val="150000"/>
              </a:lnSpc>
            </a:pPr>
            <a:r>
              <a:rPr lang="en-US" b="1" u="sng" dirty="0"/>
              <a:t>You can earn in two ways</a:t>
            </a:r>
            <a:r>
              <a:rPr lang="en-US" dirty="0"/>
              <a:t>:</a:t>
            </a:r>
          </a:p>
          <a:p>
            <a:pPr marL="342900" indent="-342900" algn="just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you voted for the winner, you win. Otherwise, you do not win! You might not earn anything, or you might.</a:t>
            </a:r>
          </a:p>
          <a:p>
            <a:pPr marL="342900" indent="-342900" algn="just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you chose "No Vote," you are guaranteed to receive the specified reward!</a:t>
            </a:r>
          </a:p>
          <a:p>
            <a:pPr algn="just" rtl="0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99DDC1B-26AB-4B36-9793-2D949F321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89" y="1498198"/>
            <a:ext cx="3470699" cy="38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 bar graph showing poll distribution for a trivia app. The graph has a title 'Vote Distribution', labels on the x-axis representing different choices (e.g., 'Choice A', 'Choice B', 'Choice C'), and a y-axis labeled 'Votes'. Each bar has a different color and a label on top indicating the number of votes. The bars are of varying heights to show different vote counts, with one bar significantly taller than the others.">
            <a:extLst>
              <a:ext uri="{FF2B5EF4-FFF2-40B4-BE49-F238E27FC236}">
                <a16:creationId xmlns:a16="http://schemas.microsoft.com/office/drawing/2014/main" id="{522B5974-27B7-453F-84E1-98B3673AF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F1A841C-F696-4857-A40D-FBFA6EACB9C1}"/>
              </a:ext>
            </a:extLst>
          </p:cNvPr>
          <p:cNvSpPr/>
          <p:nvPr/>
        </p:nvSpPr>
        <p:spPr>
          <a:xfrm>
            <a:off x="5334811" y="0"/>
            <a:ext cx="2623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414A559-7480-4AB6-BB3B-E11C1E06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60" y="923330"/>
            <a:ext cx="7452304" cy="56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 bar graph showing poll distribution for a trivia app. The graph has a title 'Vote Distribution', labels on the x-axis representing different choices (e.g., 'Choice A', 'Choice B', 'Choice C'), and a y-axis labeled 'Votes'. Each bar has a different color and a label on top indicating the number of votes. The bars are of varying heights to show different vote counts, with one bar significantly taller than the others.">
            <a:extLst>
              <a:ext uri="{FF2B5EF4-FFF2-40B4-BE49-F238E27FC236}">
                <a16:creationId xmlns:a16="http://schemas.microsoft.com/office/drawing/2014/main" id="{522B5974-27B7-453F-84E1-98B3673AF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F1A841C-F696-4857-A40D-FBFA6EACB9C1}"/>
              </a:ext>
            </a:extLst>
          </p:cNvPr>
          <p:cNvSpPr/>
          <p:nvPr/>
        </p:nvSpPr>
        <p:spPr>
          <a:xfrm>
            <a:off x="4202325" y="79899"/>
            <a:ext cx="4888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Post Experiment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0831D5-0E26-48CD-8E11-1E7B744F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0" y="1544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end of the survey, you will be rewarded according to the following formula: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7196ED-F829-4F42-883B-85010D72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448" y="3429000"/>
            <a:ext cx="3439379" cy="33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3913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355</Words>
  <Application>Microsoft Office PowerPoint</Application>
  <PresentationFormat>מסך רחב</PresentationFormat>
  <Paragraphs>35</Paragraphs>
  <Slides>5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Owner</dc:creator>
  <cp:lastModifiedBy>Owner</cp:lastModifiedBy>
  <cp:revision>11</cp:revision>
  <dcterms:created xsi:type="dcterms:W3CDTF">2024-07-21T11:09:04Z</dcterms:created>
  <dcterms:modified xsi:type="dcterms:W3CDTF">2024-07-21T13:38:34Z</dcterms:modified>
</cp:coreProperties>
</file>