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71" r:id="rId3"/>
    <p:sldId id="272" r:id="rId4"/>
    <p:sldId id="275" r:id="rId5"/>
    <p:sldId id="257" r:id="rId6"/>
    <p:sldId id="258" r:id="rId7"/>
    <p:sldId id="277" r:id="rId8"/>
    <p:sldId id="268" r:id="rId9"/>
    <p:sldId id="269" r:id="rId10"/>
    <p:sldId id="261" r:id="rId11"/>
    <p:sldId id="273" r:id="rId12"/>
    <p:sldId id="274" r:id="rId13"/>
    <p:sldId id="262" r:id="rId14"/>
    <p:sldId id="263" r:id="rId15"/>
    <p:sldId id="265" r:id="rId16"/>
  </p:sldIdLst>
  <p:sldSz cx="9144000" cy="5143500" type="screen16x9"/>
  <p:notesSz cx="6858000" cy="9144000"/>
  <p:embeddedFontLst>
    <p:embeddedFont>
      <p:font typeface="Roboto" charset="0"/>
      <p:regular r:id="rId18"/>
      <p:bold r:id="rId19"/>
      <p:italic r:id="rId20"/>
      <p:boldItalic r:id="rId21"/>
    </p:embeddedFont>
    <p:embeddedFont>
      <p:font typeface="Rambla" charset="0"/>
      <p:regular r:id="rId22"/>
      <p:bold r:id="rId23"/>
      <p:italic r:id="rId24"/>
      <p:boldItalic r:id="rId25"/>
    </p:embeddedFont>
    <p:embeddedFont>
      <p:font typeface="맑은 고딕" pitchFamily="34" charset="-127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676" y="-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66167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9c5c7aa0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9c5c7aa0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9c5c7aa0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9c5c7aa0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caa08ffa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caa08ffa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caa08ffa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caa08ffa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aa08ffa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caa08ffa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b8237878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b8237878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b8237878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b8237878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b8237878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b8237878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7ed3f5bc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7ed3f5bc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b823787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cb823787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b8237878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b8237878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b8237878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b8237878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9c5c7aa0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9c5c7aa0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-25775" y="-12900"/>
            <a:ext cx="9204000" cy="960300"/>
          </a:xfrm>
          <a:prstGeom prst="rect">
            <a:avLst/>
          </a:prstGeom>
          <a:solidFill>
            <a:srgbClr val="3F3F3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11700" y="1411550"/>
            <a:ext cx="8520600" cy="902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Rambla"/>
              <a:buNone/>
              <a:defRPr sz="4800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15925" y="231876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" name="Google Shape;16;p2" descr="22361275_10155701378183187_112334505_n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17399" y="76412"/>
            <a:ext cx="1769151" cy="78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>
            <a:spLocks noGrp="1"/>
          </p:cNvSpPr>
          <p:nvPr>
            <p:ph type="subTitle" idx="2"/>
          </p:nvPr>
        </p:nvSpPr>
        <p:spPr>
          <a:xfrm>
            <a:off x="311700" y="4605219"/>
            <a:ext cx="8520600" cy="42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150132"/>
            <a:ext cx="9144000" cy="5818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>
              <a:defRPr sz="3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xmlns="" id="{55674156-3125-48CE-B7AD-16F5FF6CA05A}"/>
              </a:ext>
            </a:extLst>
          </p:cNvPr>
          <p:cNvSpPr/>
          <p:nvPr userDrawn="1"/>
        </p:nvSpPr>
        <p:spPr>
          <a:xfrm>
            <a:off x="0" y="4948014"/>
            <a:ext cx="9144000" cy="1954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4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xmlns="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754036"/>
            <a:ext cx="9144000" cy="314534"/>
          </a:xfrm>
          <a:prstGeom prst="rect">
            <a:avLst/>
          </a:prstGeom>
        </p:spPr>
        <p:txBody>
          <a:bodyPr anchor="ctr"/>
          <a:lstStyle>
            <a:lvl1pPr marL="0" marR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2438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Rambla"/>
              <a:buNone/>
              <a:defRPr sz="3600">
                <a:latin typeface="Rambla"/>
                <a:ea typeface="Rambla"/>
                <a:cs typeface="Rambla"/>
                <a:sym typeface="Rambl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6905700" cy="96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mbla"/>
              <a:buNone/>
              <a:defRPr>
                <a:latin typeface="Rambla"/>
                <a:ea typeface="Rambla"/>
                <a:cs typeface="Rambla"/>
                <a:sym typeface="Rambl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6905700" cy="96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6905700" cy="96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-25775" y="-12900"/>
            <a:ext cx="9204000" cy="960300"/>
          </a:xfrm>
          <a:prstGeom prst="rect">
            <a:avLst/>
          </a:prstGeom>
          <a:solidFill>
            <a:srgbClr val="3F3F3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6905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mbla"/>
              <a:buNone/>
              <a:defRPr sz="28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0" name="Google Shape;10;p1" descr="22361275_10155701378183187_112334505_n.png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217399" y="76412"/>
            <a:ext cx="1769151" cy="7816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tomeko.net/online_tools/file_to_hex.php?lang=e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23528" y="1923678"/>
            <a:ext cx="8520600" cy="24997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Design Verification </a:t>
            </a:r>
            <a:br>
              <a:rPr lang="en" dirty="0" smtClean="0"/>
            </a:br>
            <a:r>
              <a:rPr lang="en" dirty="0" smtClean="0"/>
              <a:t>Oct 2018</a:t>
            </a:r>
            <a:br>
              <a:rPr lang="en" dirty="0" smtClean="0"/>
            </a:b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Final </a:t>
            </a:r>
            <a:r>
              <a:rPr lang="en" dirty="0"/>
              <a:t>Project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6905700" cy="96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Checkpoint </a:t>
            </a:r>
            <a:r>
              <a:rPr lang="en" dirty="0" smtClean="0"/>
              <a:t>2: Design ready for first sim</a:t>
            </a:r>
            <a:endParaRPr dirty="0"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US" dirty="0" smtClean="0"/>
              <a:t>Sub-blocks are ready for testing</a:t>
            </a:r>
          </a:p>
          <a:p>
            <a:pPr>
              <a:lnSpc>
                <a:spcPct val="200000"/>
              </a:lnSpc>
            </a:pPr>
            <a:r>
              <a:rPr lang="en-US" dirty="0"/>
              <a:t>Plan together the interface between the </a:t>
            </a:r>
            <a:r>
              <a:rPr lang="en-US" dirty="0" smtClean="0"/>
              <a:t>sub-blocks</a:t>
            </a:r>
          </a:p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US" dirty="0" smtClean="0"/>
              <a:t>Sub-blocks interfaces are documented</a:t>
            </a:r>
          </a:p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US" dirty="0" smtClean="0"/>
              <a:t>Always think in verification aspects</a:t>
            </a:r>
          </a:p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6905700" cy="96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Checkpoint </a:t>
            </a:r>
            <a:r>
              <a:rPr lang="en" dirty="0" smtClean="0"/>
              <a:t>3: Verification env ready</a:t>
            </a:r>
            <a:endParaRPr dirty="0"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US" dirty="0" smtClean="0"/>
              <a:t>Plan your environment and implement</a:t>
            </a:r>
          </a:p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US" dirty="0" smtClean="0"/>
              <a:t>Update the verification accordingly</a:t>
            </a:r>
          </a:p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US" dirty="0" smtClean="0"/>
              <a:t>Communicate with each other – you either the designer of block A or the verification engineer of block B</a:t>
            </a:r>
          </a:p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US" dirty="0" smtClean="0"/>
              <a:t>Plan and implement any script that might help you</a:t>
            </a:r>
          </a:p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5203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6905700" cy="96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Checkpoint </a:t>
            </a:r>
            <a:r>
              <a:rPr lang="en" dirty="0" smtClean="0"/>
              <a:t>4: Design fully verified</a:t>
            </a:r>
            <a:endParaRPr dirty="0"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US" dirty="0" smtClean="0"/>
              <a:t>All the tests, coverage and other goals are reached</a:t>
            </a:r>
          </a:p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US" dirty="0" smtClean="0"/>
              <a:t>Add more coverage</a:t>
            </a:r>
          </a:p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US" dirty="0" smtClean="0"/>
              <a:t>Add more random tests! We can’t think of all the necessary coverage..</a:t>
            </a:r>
          </a:p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US" dirty="0" smtClean="0"/>
              <a:t>Consider adding more features to the block</a:t>
            </a:r>
          </a:p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8372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6905700" cy="96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Requirements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Should be an end-to-end </a:t>
            </a:r>
            <a:r>
              <a:rPr lang="en" dirty="0" smtClean="0"/>
              <a:t>project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Involve thinking as architect, design engineer and mostly verification engineer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Many documents to handle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Self research is required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Team work is crucial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6905700" cy="96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US" dirty="0" smtClean="0"/>
              <a:t>Plan carefully before implementing</a:t>
            </a:r>
          </a:p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US" dirty="0" smtClean="0"/>
              <a:t>Always think about potential verification struggles </a:t>
            </a:r>
          </a:p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US" dirty="0" smtClean="0"/>
              <a:t>Communicate with each other and with other teams</a:t>
            </a:r>
          </a:p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US" dirty="0" smtClean="0"/>
              <a:t>Use the internet for research</a:t>
            </a:r>
          </a:p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US" dirty="0" smtClean="0"/>
              <a:t>Raise questions to me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 idx="4294967295"/>
          </p:nvPr>
        </p:nvSpPr>
        <p:spPr>
          <a:xfrm>
            <a:off x="311700" y="0"/>
            <a:ext cx="6905700" cy="96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checkpoint</a:t>
            </a:r>
            <a:endParaRPr/>
          </a:p>
        </p:txBody>
      </p:sp>
      <p:sp>
        <p:nvSpPr>
          <p:cNvPr id="115" name="Google Shape;115;p22"/>
          <p:cNvSpPr txBox="1"/>
          <p:nvPr/>
        </p:nvSpPr>
        <p:spPr>
          <a:xfrm>
            <a:off x="1427975" y="2114225"/>
            <a:ext cx="5746500" cy="15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Decide on the teams </a:t>
            </a:r>
            <a:r>
              <a:rPr lang="en-US" sz="3000" dirty="0" smtClean="0"/>
              <a:t>and create first project planning document </a:t>
            </a:r>
            <a:r>
              <a:rPr lang="en" sz="3000" dirty="0" smtClean="0"/>
              <a:t>by Wednesday (January 16)</a:t>
            </a:r>
            <a:endParaRPr sz="3000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067694"/>
            <a:ext cx="3134528" cy="1714195"/>
          </a:xfrm>
          <a:prstGeom prst="rect">
            <a:avLst/>
          </a:prstGeom>
        </p:spPr>
      </p:pic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683568" y="0"/>
            <a:ext cx="6533832" cy="96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Image Processing Acclerator 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227" y="1115891"/>
            <a:ext cx="1361123" cy="18158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3075806"/>
            <a:ext cx="1353587" cy="18058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158064"/>
            <a:ext cx="1375804" cy="1835484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2051720" y="2859782"/>
            <a:ext cx="864096" cy="215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5508104" y="2860222"/>
            <a:ext cx="864096" cy="215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1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683568" y="0"/>
            <a:ext cx="6533832" cy="96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</a:t>
            </a:r>
            <a:r>
              <a:rPr lang="en-US" dirty="0" smtClean="0"/>
              <a:t>lock features</a:t>
            </a:r>
            <a:endParaRPr dirty="0"/>
          </a:p>
        </p:txBody>
      </p:sp>
      <p:sp>
        <p:nvSpPr>
          <p:cNvPr id="4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Two main features:</a:t>
            </a:r>
          </a:p>
          <a:p>
            <a:pPr lvl="1" indent="-342900">
              <a:lnSpc>
                <a:spcPct val="200000"/>
              </a:lnSpc>
              <a:spcBef>
                <a:spcPts val="0"/>
              </a:spcBef>
              <a:buSzPts val="1800"/>
              <a:buFont typeface="Roboto"/>
              <a:buChar char="●"/>
            </a:pPr>
            <a:r>
              <a:rPr lang="en-US" dirty="0" smtClean="0"/>
              <a:t>Threshold</a:t>
            </a:r>
            <a:endParaRPr lang="en-US" dirty="0"/>
          </a:p>
          <a:p>
            <a:pPr lvl="1" indent="-342900">
              <a:lnSpc>
                <a:spcPct val="200000"/>
              </a:lnSpc>
              <a:spcBef>
                <a:spcPts val="0"/>
              </a:spcBef>
              <a:buSzPts val="1800"/>
              <a:buChar char="●"/>
            </a:pPr>
            <a:r>
              <a:rPr lang="en-US" dirty="0" smtClean="0"/>
              <a:t>Brightness</a:t>
            </a:r>
          </a:p>
          <a:p>
            <a:pPr lvl="1" indent="-342900">
              <a:lnSpc>
                <a:spcPct val="200000"/>
              </a:lnSpc>
              <a:spcBef>
                <a:spcPts val="0"/>
              </a:spcBef>
              <a:buSzPts val="1800"/>
              <a:buChar char="●"/>
            </a:pPr>
            <a:r>
              <a:rPr lang="en-US" dirty="0" smtClean="0"/>
              <a:t>More features might be added – according to your progress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Image format of 24-bit </a:t>
            </a:r>
            <a:r>
              <a:rPr lang="en-US" dirty="0"/>
              <a:t>BMP (Microsoft Windows BMP image </a:t>
            </a:r>
            <a:r>
              <a:rPr lang="en-US" dirty="0" smtClean="0"/>
              <a:t>file)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Might support other formats – according to progress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Data bus is configurable – 32 bits / 64 bits</a:t>
            </a:r>
          </a:p>
          <a:p>
            <a:pPr lvl="1" indent="-342900">
              <a:lnSpc>
                <a:spcPct val="200000"/>
              </a:lnSpc>
              <a:spcBef>
                <a:spcPts val="0"/>
              </a:spcBef>
              <a:buSzPts val="1800"/>
              <a:buChar char="●"/>
            </a:pPr>
            <a:endParaRPr lang="en-US" dirty="0" smtClean="0"/>
          </a:p>
          <a:p>
            <a:pPr lvl="1" indent="-342900">
              <a:lnSpc>
                <a:spcPct val="200000"/>
              </a:lnSpc>
              <a:spcBef>
                <a:spcPts val="0"/>
              </a:spcBef>
              <a:buSzPts val="1800"/>
              <a:buChar char="●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283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683568" y="0"/>
            <a:ext cx="6533832" cy="96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Block Interfaces</a:t>
            </a:r>
            <a:endParaRPr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236" y="1419622"/>
            <a:ext cx="6305550" cy="33210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7570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6905700" cy="96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Challenge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 dirty="0" smtClean="0"/>
              <a:t>You will work in teams (2-3 in a team).</a:t>
            </a:r>
          </a:p>
          <a:p>
            <a:pPr lvl="1" indent="-342900">
              <a:lnSpc>
                <a:spcPct val="200000"/>
              </a:lnSpc>
              <a:spcBef>
                <a:spcPts val="0"/>
              </a:spcBef>
              <a:buSzPts val="1800"/>
              <a:buChar char="●"/>
            </a:pPr>
            <a:r>
              <a:rPr lang="en-US" sz="1200" dirty="0" smtClean="0"/>
              <a:t>Y</a:t>
            </a:r>
            <a:r>
              <a:rPr lang="en-US" sz="1200" dirty="0" smtClean="0"/>
              <a:t>ou decide with whom to work</a:t>
            </a:r>
            <a:endParaRPr sz="1200"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 dirty="0" smtClean="0"/>
              <a:t>Block implementation using Verilog</a:t>
            </a: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 dirty="0" smtClean="0"/>
              <a:t>Full verification environment development using </a:t>
            </a:r>
            <a:r>
              <a:rPr lang="en-US" sz="1600" dirty="0" err="1" smtClean="0"/>
              <a:t>SystemVerilog</a:t>
            </a:r>
            <a:r>
              <a:rPr lang="en-US" sz="1600" dirty="0" smtClean="0"/>
              <a:t> &amp; UVM</a:t>
            </a: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 dirty="0" smtClean="0"/>
              <a:t>Automation scripts using Perl or/and Python</a:t>
            </a:r>
            <a:endParaRPr sz="1600"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You will have many checkpoints on the way to help guide you through the </a:t>
            </a:r>
            <a:r>
              <a:rPr lang="en" sz="1600" dirty="0" smtClean="0"/>
              <a:t>project</a:t>
            </a: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 smtClean="0"/>
              <a:t>Industry partners will come to mentor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6905700" cy="96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Practice your acquired knowledge 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Personal achievement to show for future employers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Learn how to manage time </a:t>
            </a:r>
            <a:r>
              <a:rPr lang="en" dirty="0" smtClean="0"/>
              <a:t>and tasks in a full-cycle project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Gain extra knowledge in every related aspect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Practice the interaction between Design, Arch and Verification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683568" y="0"/>
            <a:ext cx="6533832" cy="96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G</a:t>
            </a:r>
            <a:r>
              <a:rPr lang="en-US" dirty="0" smtClean="0"/>
              <a:t>etting started</a:t>
            </a:r>
            <a:endParaRPr dirty="0"/>
          </a:p>
        </p:txBody>
      </p:sp>
      <p:sp>
        <p:nvSpPr>
          <p:cNvPr id="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Convert your data to HEX.</a:t>
            </a:r>
          </a:p>
          <a:p>
            <a:pPr lvl="1" indent="-342900">
              <a:lnSpc>
                <a:spcPct val="200000"/>
              </a:lnSpc>
              <a:spcBef>
                <a:spcPts val="0"/>
              </a:spcBef>
              <a:buSzPts val="1800"/>
              <a:buChar char="●"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tomeko.net/online_tools/file_to_hex.php?lang=en</a:t>
            </a:r>
            <a:endParaRPr lang="en-US" dirty="0" smtClean="0"/>
          </a:p>
          <a:p>
            <a:pPr lvl="1" indent="-342900">
              <a:lnSpc>
                <a:spcPct val="200000"/>
              </a:lnSpc>
              <a:spcBef>
                <a:spcPts val="0"/>
              </a:spcBef>
              <a:buSzPts val="1800"/>
              <a:buChar char="●"/>
            </a:pPr>
            <a:r>
              <a:rPr lang="en-US" dirty="0" smtClean="0"/>
              <a:t>Create a script that converts BMP to HEX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Leverage familiar blocks - </a:t>
            </a:r>
            <a:r>
              <a:rPr lang="en-US" dirty="0" err="1" smtClean="0"/>
              <a:t>fifo</a:t>
            </a:r>
            <a:r>
              <a:rPr lang="en-US" dirty="0"/>
              <a:t>, arbiters, etc</a:t>
            </a:r>
            <a:r>
              <a:rPr lang="en-US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Use header info – size of file, width, height, etc.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Ask questions! Spec is not fully detailed…</a:t>
            </a:r>
          </a:p>
          <a:p>
            <a:pPr>
              <a:lnSpc>
                <a:spcPct val="200000"/>
              </a:lnSpc>
            </a:pPr>
            <a:endParaRPr lang="en-US" dirty="0" smtClean="0"/>
          </a:p>
          <a:p>
            <a:pPr>
              <a:lnSpc>
                <a:spcPct val="200000"/>
              </a:lnSpc>
            </a:pPr>
            <a:endParaRPr lang="en-US" dirty="0" smtClean="0"/>
          </a:p>
          <a:p>
            <a:pPr>
              <a:lnSpc>
                <a:spcPct val="200000"/>
              </a:lnSpc>
            </a:pPr>
            <a:endParaRPr lang="en-US" dirty="0" smtClean="0"/>
          </a:p>
          <a:p>
            <a:pPr>
              <a:lnSpc>
                <a:spcPct val="200000"/>
              </a:lnSpc>
            </a:pPr>
            <a:endParaRPr lang="en-US" dirty="0" smtClean="0"/>
          </a:p>
          <a:p>
            <a:pPr lvl="1" indent="-342900">
              <a:lnSpc>
                <a:spcPct val="200000"/>
              </a:lnSpc>
              <a:spcBef>
                <a:spcPts val="0"/>
              </a:spcBef>
              <a:buSzPts val="1800"/>
              <a:buChar char="●"/>
            </a:pPr>
            <a:endParaRPr lang="en-US" dirty="0" smtClean="0"/>
          </a:p>
          <a:p>
            <a:pPr lvl="1" indent="-342900">
              <a:lnSpc>
                <a:spcPct val="200000"/>
              </a:lnSpc>
              <a:spcBef>
                <a:spcPts val="0"/>
              </a:spcBef>
              <a:buSzPts val="1800"/>
              <a:buChar char="●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103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B86476EE-9FD2-4CEA-A6D9-0AD39ADF3D03}"/>
              </a:ext>
            </a:extLst>
          </p:cNvPr>
          <p:cNvSpPr txBox="1"/>
          <p:nvPr/>
        </p:nvSpPr>
        <p:spPr>
          <a:xfrm>
            <a:off x="0" y="4949820"/>
            <a:ext cx="914400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12" name="Rectangle 1">
            <a:extLst>
              <a:ext uri="{FF2B5EF4-FFF2-40B4-BE49-F238E27FC236}">
                <a16:creationId xmlns:a16="http://schemas.microsoft.com/office/drawing/2014/main" xmlns="" id="{C437C957-0DF7-4FD5-8CBB-F6C679D3A184}"/>
              </a:ext>
            </a:extLst>
          </p:cNvPr>
          <p:cNvSpPr/>
          <p:nvPr/>
        </p:nvSpPr>
        <p:spPr>
          <a:xfrm>
            <a:off x="1415114" y="2855761"/>
            <a:ext cx="1377000" cy="27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3" name="Rectangle 2">
            <a:extLst>
              <a:ext uri="{FF2B5EF4-FFF2-40B4-BE49-F238E27FC236}">
                <a16:creationId xmlns:a16="http://schemas.microsoft.com/office/drawing/2014/main" xmlns="" id="{66B7452E-C539-4344-B84D-7F23C0AF85E8}"/>
              </a:ext>
            </a:extLst>
          </p:cNvPr>
          <p:cNvSpPr/>
          <p:nvPr/>
        </p:nvSpPr>
        <p:spPr>
          <a:xfrm>
            <a:off x="2794473" y="2855761"/>
            <a:ext cx="1377000" cy="27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4" name="Rectangle 3">
            <a:extLst>
              <a:ext uri="{FF2B5EF4-FFF2-40B4-BE49-F238E27FC236}">
                <a16:creationId xmlns:a16="http://schemas.microsoft.com/office/drawing/2014/main" xmlns="" id="{3402313A-9CA1-47CD-BC8A-0E489B441E56}"/>
              </a:ext>
            </a:extLst>
          </p:cNvPr>
          <p:cNvSpPr/>
          <p:nvPr/>
        </p:nvSpPr>
        <p:spPr>
          <a:xfrm>
            <a:off x="4178893" y="2855761"/>
            <a:ext cx="1377000" cy="27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5" name="Rectangle 4">
            <a:extLst>
              <a:ext uri="{FF2B5EF4-FFF2-40B4-BE49-F238E27FC236}">
                <a16:creationId xmlns:a16="http://schemas.microsoft.com/office/drawing/2014/main" xmlns="" id="{9001C4F7-7974-4B9B-83CD-17256F6F10C5}"/>
              </a:ext>
            </a:extLst>
          </p:cNvPr>
          <p:cNvSpPr/>
          <p:nvPr/>
        </p:nvSpPr>
        <p:spPr>
          <a:xfrm>
            <a:off x="5556903" y="2855761"/>
            <a:ext cx="1377000" cy="27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6" name="Rectangle 5">
            <a:extLst>
              <a:ext uri="{FF2B5EF4-FFF2-40B4-BE49-F238E27FC236}">
                <a16:creationId xmlns:a16="http://schemas.microsoft.com/office/drawing/2014/main" xmlns="" id="{3A73D6F2-2912-44AE-8568-67DDBF8BC827}"/>
              </a:ext>
            </a:extLst>
          </p:cNvPr>
          <p:cNvSpPr/>
          <p:nvPr/>
        </p:nvSpPr>
        <p:spPr>
          <a:xfrm>
            <a:off x="6945651" y="2855761"/>
            <a:ext cx="1377000" cy="27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7" name="Round Same Side Corner Rectangle 39">
            <a:extLst>
              <a:ext uri="{FF2B5EF4-FFF2-40B4-BE49-F238E27FC236}">
                <a16:creationId xmlns:a16="http://schemas.microsoft.com/office/drawing/2014/main" xmlns="" id="{1658FCCC-7E0A-44A9-8FE5-BE06244AD43E}"/>
              </a:ext>
            </a:extLst>
          </p:cNvPr>
          <p:cNvSpPr/>
          <p:nvPr/>
        </p:nvSpPr>
        <p:spPr>
          <a:xfrm rot="18900000">
            <a:off x="7674185" y="2644497"/>
            <a:ext cx="692528" cy="692528"/>
          </a:xfrm>
          <a:custGeom>
            <a:avLst/>
            <a:gdLst/>
            <a:ahLst/>
            <a:cxnLst/>
            <a:rect l="l" t="t" r="r" b="b"/>
            <a:pathLst>
              <a:path w="923370" h="923370">
                <a:moveTo>
                  <a:pt x="870649" y="52721"/>
                </a:moveTo>
                <a:cubicBezTo>
                  <a:pt x="903223" y="85294"/>
                  <a:pt x="923370" y="130294"/>
                  <a:pt x="923370" y="180000"/>
                </a:cubicBezTo>
                <a:lnTo>
                  <a:pt x="923370" y="914399"/>
                </a:lnTo>
                <a:lnTo>
                  <a:pt x="914399" y="914399"/>
                </a:lnTo>
                <a:lnTo>
                  <a:pt x="914399" y="923370"/>
                </a:lnTo>
                <a:lnTo>
                  <a:pt x="180000" y="923370"/>
                </a:lnTo>
                <a:cubicBezTo>
                  <a:pt x="80589" y="923370"/>
                  <a:pt x="0" y="842781"/>
                  <a:pt x="0" y="743370"/>
                </a:cubicBezTo>
                <a:cubicBezTo>
                  <a:pt x="0" y="643959"/>
                  <a:pt x="80589" y="563370"/>
                  <a:pt x="179999" y="563370"/>
                </a:cubicBezTo>
                <a:lnTo>
                  <a:pt x="563370" y="563370"/>
                </a:lnTo>
                <a:lnTo>
                  <a:pt x="563370" y="180000"/>
                </a:lnTo>
                <a:cubicBezTo>
                  <a:pt x="563370" y="80589"/>
                  <a:pt x="643959" y="0"/>
                  <a:pt x="743370" y="0"/>
                </a:cubicBezTo>
                <a:cubicBezTo>
                  <a:pt x="793076" y="0"/>
                  <a:pt x="838076" y="20147"/>
                  <a:pt x="870649" y="527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18" name="그룹 417">
            <a:extLst>
              <a:ext uri="{FF2B5EF4-FFF2-40B4-BE49-F238E27FC236}">
                <a16:creationId xmlns:a16="http://schemas.microsoft.com/office/drawing/2014/main" xmlns="" id="{39111552-EC25-4C05-A4F2-9C592B62BB3D}"/>
              </a:ext>
            </a:extLst>
          </p:cNvPr>
          <p:cNvGrpSpPr/>
          <p:nvPr/>
        </p:nvGrpSpPr>
        <p:grpSpPr>
          <a:xfrm>
            <a:off x="2598227" y="2783846"/>
            <a:ext cx="405000" cy="405000"/>
            <a:chOff x="3064244" y="3659540"/>
            <a:chExt cx="540000" cy="540000"/>
          </a:xfrm>
        </p:grpSpPr>
        <p:sp>
          <p:nvSpPr>
            <p:cNvPr id="419" name="Oval 7">
              <a:extLst>
                <a:ext uri="{FF2B5EF4-FFF2-40B4-BE49-F238E27FC236}">
                  <a16:creationId xmlns:a16="http://schemas.microsoft.com/office/drawing/2014/main" xmlns="" id="{BEC3F023-8C01-4853-83DC-AB3A1BB27408}"/>
                </a:ext>
              </a:extLst>
            </p:cNvPr>
            <p:cNvSpPr/>
            <p:nvPr/>
          </p:nvSpPr>
          <p:spPr>
            <a:xfrm>
              <a:off x="3064244" y="3659540"/>
              <a:ext cx="540000" cy="540000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0" name="Oval 8">
              <a:extLst>
                <a:ext uri="{FF2B5EF4-FFF2-40B4-BE49-F238E27FC236}">
                  <a16:creationId xmlns:a16="http://schemas.microsoft.com/office/drawing/2014/main" xmlns="" id="{D9BD97C0-B450-4B01-9F84-690BAEB9E007}"/>
                </a:ext>
              </a:extLst>
            </p:cNvPr>
            <p:cNvSpPr/>
            <p:nvPr/>
          </p:nvSpPr>
          <p:spPr>
            <a:xfrm>
              <a:off x="3146819" y="3742115"/>
              <a:ext cx="360000" cy="3600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21" name="그룹 420">
            <a:extLst>
              <a:ext uri="{FF2B5EF4-FFF2-40B4-BE49-F238E27FC236}">
                <a16:creationId xmlns:a16="http://schemas.microsoft.com/office/drawing/2014/main" xmlns="" id="{D8CDA4E4-A2A7-4B8B-AE45-81566B21C40D}"/>
              </a:ext>
            </a:extLst>
          </p:cNvPr>
          <p:cNvGrpSpPr/>
          <p:nvPr/>
        </p:nvGrpSpPr>
        <p:grpSpPr>
          <a:xfrm>
            <a:off x="3978272" y="2788120"/>
            <a:ext cx="405000" cy="405000"/>
            <a:chOff x="4504969" y="3665239"/>
            <a:chExt cx="540000" cy="540000"/>
          </a:xfrm>
        </p:grpSpPr>
        <p:sp>
          <p:nvSpPr>
            <p:cNvPr id="422" name="Oval 9">
              <a:extLst>
                <a:ext uri="{FF2B5EF4-FFF2-40B4-BE49-F238E27FC236}">
                  <a16:creationId xmlns:a16="http://schemas.microsoft.com/office/drawing/2014/main" xmlns="" id="{B62CD8A4-F49F-4C9F-8EA5-3987355BECB7}"/>
                </a:ext>
              </a:extLst>
            </p:cNvPr>
            <p:cNvSpPr/>
            <p:nvPr/>
          </p:nvSpPr>
          <p:spPr>
            <a:xfrm>
              <a:off x="4504969" y="3665239"/>
              <a:ext cx="540000" cy="540000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3" name="Oval 10">
              <a:extLst>
                <a:ext uri="{FF2B5EF4-FFF2-40B4-BE49-F238E27FC236}">
                  <a16:creationId xmlns:a16="http://schemas.microsoft.com/office/drawing/2014/main" xmlns="" id="{1F45D765-859C-492B-95F4-AD4EB00DE1B0}"/>
                </a:ext>
              </a:extLst>
            </p:cNvPr>
            <p:cNvSpPr/>
            <p:nvPr/>
          </p:nvSpPr>
          <p:spPr>
            <a:xfrm>
              <a:off x="4587544" y="3747814"/>
              <a:ext cx="360000" cy="3600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24" name="그룹 423">
            <a:extLst>
              <a:ext uri="{FF2B5EF4-FFF2-40B4-BE49-F238E27FC236}">
                <a16:creationId xmlns:a16="http://schemas.microsoft.com/office/drawing/2014/main" xmlns="" id="{E449F2B4-CC4E-49AE-8181-78DB20E6A76F}"/>
              </a:ext>
            </a:extLst>
          </p:cNvPr>
          <p:cNvGrpSpPr/>
          <p:nvPr/>
        </p:nvGrpSpPr>
        <p:grpSpPr>
          <a:xfrm>
            <a:off x="5358316" y="2792394"/>
            <a:ext cx="405000" cy="405000"/>
            <a:chOff x="5945694" y="3670938"/>
            <a:chExt cx="540000" cy="540000"/>
          </a:xfrm>
        </p:grpSpPr>
        <p:sp>
          <p:nvSpPr>
            <p:cNvPr id="425" name="Oval 11">
              <a:extLst>
                <a:ext uri="{FF2B5EF4-FFF2-40B4-BE49-F238E27FC236}">
                  <a16:creationId xmlns:a16="http://schemas.microsoft.com/office/drawing/2014/main" xmlns="" id="{CBDD7286-10B8-49ED-A511-A4B172D21992}"/>
                </a:ext>
              </a:extLst>
            </p:cNvPr>
            <p:cNvSpPr/>
            <p:nvPr/>
          </p:nvSpPr>
          <p:spPr>
            <a:xfrm>
              <a:off x="5945694" y="3670938"/>
              <a:ext cx="540000" cy="540000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6" name="Oval 12">
              <a:extLst>
                <a:ext uri="{FF2B5EF4-FFF2-40B4-BE49-F238E27FC236}">
                  <a16:creationId xmlns:a16="http://schemas.microsoft.com/office/drawing/2014/main" xmlns="" id="{2D311D6C-0AAC-4A8D-92ED-1EC335318E4F}"/>
                </a:ext>
              </a:extLst>
            </p:cNvPr>
            <p:cNvSpPr/>
            <p:nvPr/>
          </p:nvSpPr>
          <p:spPr>
            <a:xfrm>
              <a:off x="6028269" y="3753513"/>
              <a:ext cx="360000" cy="3600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27" name="그룹 426">
            <a:extLst>
              <a:ext uri="{FF2B5EF4-FFF2-40B4-BE49-F238E27FC236}">
                <a16:creationId xmlns:a16="http://schemas.microsoft.com/office/drawing/2014/main" xmlns="" id="{89A95C2E-6EBD-4B56-A0C9-FC3E03A51A5F}"/>
              </a:ext>
            </a:extLst>
          </p:cNvPr>
          <p:cNvGrpSpPr/>
          <p:nvPr/>
        </p:nvGrpSpPr>
        <p:grpSpPr>
          <a:xfrm>
            <a:off x="6738361" y="2796668"/>
            <a:ext cx="405000" cy="405000"/>
            <a:chOff x="8984481" y="3676637"/>
            <a:chExt cx="540000" cy="540000"/>
          </a:xfrm>
        </p:grpSpPr>
        <p:sp>
          <p:nvSpPr>
            <p:cNvPr id="428" name="Oval 13">
              <a:extLst>
                <a:ext uri="{FF2B5EF4-FFF2-40B4-BE49-F238E27FC236}">
                  <a16:creationId xmlns:a16="http://schemas.microsoft.com/office/drawing/2014/main" xmlns="" id="{6B45B246-5119-4506-9B77-FCDAF209B557}"/>
                </a:ext>
              </a:extLst>
            </p:cNvPr>
            <p:cNvSpPr/>
            <p:nvPr/>
          </p:nvSpPr>
          <p:spPr>
            <a:xfrm>
              <a:off x="8984481" y="3676637"/>
              <a:ext cx="540000" cy="540000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9" name="Oval 14">
              <a:extLst>
                <a:ext uri="{FF2B5EF4-FFF2-40B4-BE49-F238E27FC236}">
                  <a16:creationId xmlns:a16="http://schemas.microsoft.com/office/drawing/2014/main" xmlns="" id="{524BBDD4-6FB6-4F7C-AF9A-966EB3CCA979}"/>
                </a:ext>
              </a:extLst>
            </p:cNvPr>
            <p:cNvSpPr/>
            <p:nvPr/>
          </p:nvSpPr>
          <p:spPr>
            <a:xfrm>
              <a:off x="9067056" y="3759212"/>
              <a:ext cx="360000" cy="3600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30" name="그룹 429">
            <a:extLst>
              <a:ext uri="{FF2B5EF4-FFF2-40B4-BE49-F238E27FC236}">
                <a16:creationId xmlns:a16="http://schemas.microsoft.com/office/drawing/2014/main" xmlns="" id="{28926A32-0D75-4B11-8B55-ED4E36EAA0DE}"/>
              </a:ext>
            </a:extLst>
          </p:cNvPr>
          <p:cNvGrpSpPr/>
          <p:nvPr/>
        </p:nvGrpSpPr>
        <p:grpSpPr>
          <a:xfrm>
            <a:off x="1218183" y="2788120"/>
            <a:ext cx="405000" cy="405000"/>
            <a:chOff x="1624244" y="3665239"/>
            <a:chExt cx="540000" cy="540000"/>
          </a:xfrm>
        </p:grpSpPr>
        <p:sp>
          <p:nvSpPr>
            <p:cNvPr id="431" name="Oval 15">
              <a:extLst>
                <a:ext uri="{FF2B5EF4-FFF2-40B4-BE49-F238E27FC236}">
                  <a16:creationId xmlns:a16="http://schemas.microsoft.com/office/drawing/2014/main" xmlns="" id="{79A030C6-703C-4CA9-BA6E-66A761AC257E}"/>
                </a:ext>
              </a:extLst>
            </p:cNvPr>
            <p:cNvSpPr/>
            <p:nvPr/>
          </p:nvSpPr>
          <p:spPr>
            <a:xfrm>
              <a:off x="1624244" y="3665239"/>
              <a:ext cx="540000" cy="540000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2" name="Oval 16">
              <a:extLst>
                <a:ext uri="{FF2B5EF4-FFF2-40B4-BE49-F238E27FC236}">
                  <a16:creationId xmlns:a16="http://schemas.microsoft.com/office/drawing/2014/main" xmlns="" id="{DE9E1146-2C8C-4CDD-9B3D-B2BDE93F20FC}"/>
                </a:ext>
              </a:extLst>
            </p:cNvPr>
            <p:cNvSpPr/>
            <p:nvPr/>
          </p:nvSpPr>
          <p:spPr>
            <a:xfrm>
              <a:off x="1706819" y="3747814"/>
              <a:ext cx="360000" cy="3600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33" name="Rounded Rectangle 8">
            <a:extLst>
              <a:ext uri="{FF2B5EF4-FFF2-40B4-BE49-F238E27FC236}">
                <a16:creationId xmlns:a16="http://schemas.microsoft.com/office/drawing/2014/main" xmlns="" id="{C9470494-8B41-4ABB-BA43-D3F0AC0F0913}"/>
              </a:ext>
            </a:extLst>
          </p:cNvPr>
          <p:cNvSpPr/>
          <p:nvPr/>
        </p:nvSpPr>
        <p:spPr>
          <a:xfrm rot="10800000">
            <a:off x="3480385" y="1381342"/>
            <a:ext cx="1406859" cy="1374167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bg1"/>
          </a:solidFill>
          <a:ln w="635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4" name="직사각형 113">
            <a:extLst>
              <a:ext uri="{FF2B5EF4-FFF2-40B4-BE49-F238E27FC236}">
                <a16:creationId xmlns:a16="http://schemas.microsoft.com/office/drawing/2014/main" xmlns="" id="{133891C9-3DA0-45CE-9AA4-536D78011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624" y="3219822"/>
            <a:ext cx="815072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~2 days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xmlns="" id="{DFBD333C-0C63-4692-9637-4741C12ABF02}"/>
              </a:ext>
            </a:extLst>
          </p:cNvPr>
          <p:cNvSpPr txBox="1"/>
          <p:nvPr/>
        </p:nvSpPr>
        <p:spPr>
          <a:xfrm>
            <a:off x="2339752" y="2533858"/>
            <a:ext cx="857036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2-3 days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xmlns="" id="{B65D5716-2C36-4762-AEAC-92B5773B3178}"/>
              </a:ext>
            </a:extLst>
          </p:cNvPr>
          <p:cNvSpPr txBox="1"/>
          <p:nvPr/>
        </p:nvSpPr>
        <p:spPr>
          <a:xfrm>
            <a:off x="3779912" y="3219822"/>
            <a:ext cx="864096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2-4 days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37" name="TextBox 436">
            <a:extLst>
              <a:ext uri="{FF2B5EF4-FFF2-40B4-BE49-F238E27FC236}">
                <a16:creationId xmlns:a16="http://schemas.microsoft.com/office/drawing/2014/main" xmlns="" id="{9525E2C1-0B58-4742-99E6-7CEA2F047F18}"/>
              </a:ext>
            </a:extLst>
          </p:cNvPr>
          <p:cNvSpPr txBox="1"/>
          <p:nvPr/>
        </p:nvSpPr>
        <p:spPr>
          <a:xfrm>
            <a:off x="5220072" y="2533858"/>
            <a:ext cx="872752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5-7 days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xmlns="" id="{D6D0FDE6-C19E-4022-937E-C1CBF3C2CFFE}"/>
              </a:ext>
            </a:extLst>
          </p:cNvPr>
          <p:cNvSpPr txBox="1"/>
          <p:nvPr/>
        </p:nvSpPr>
        <p:spPr>
          <a:xfrm>
            <a:off x="6685706" y="3300954"/>
            <a:ext cx="761168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1-2 days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39" name="Group 23">
            <a:extLst>
              <a:ext uri="{FF2B5EF4-FFF2-40B4-BE49-F238E27FC236}">
                <a16:creationId xmlns:a16="http://schemas.microsoft.com/office/drawing/2014/main" xmlns="" id="{22CEAAC3-A8AF-4488-A9A6-C06B70CBF3CE}"/>
              </a:ext>
            </a:extLst>
          </p:cNvPr>
          <p:cNvGrpSpPr/>
          <p:nvPr/>
        </p:nvGrpSpPr>
        <p:grpSpPr>
          <a:xfrm>
            <a:off x="3480384" y="1536191"/>
            <a:ext cx="1451655" cy="846963"/>
            <a:chOff x="3123271" y="1792008"/>
            <a:chExt cx="1716038" cy="1129286"/>
          </a:xfrm>
        </p:grpSpPr>
        <p:sp>
          <p:nvSpPr>
            <p:cNvPr id="440" name="TextBox 439">
              <a:extLst>
                <a:ext uri="{FF2B5EF4-FFF2-40B4-BE49-F238E27FC236}">
                  <a16:creationId xmlns:a16="http://schemas.microsoft.com/office/drawing/2014/main" xmlns="" id="{7347F45F-0C80-4005-ADB4-6E9DED5F2FC7}"/>
                </a:ext>
              </a:extLst>
            </p:cNvPr>
            <p:cNvSpPr txBox="1"/>
            <p:nvPr/>
          </p:nvSpPr>
          <p:spPr>
            <a:xfrm>
              <a:off x="3221980" y="1792008"/>
              <a:ext cx="1362900" cy="30777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First simulations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1" name="TextBox 440">
              <a:extLst>
                <a:ext uri="{FF2B5EF4-FFF2-40B4-BE49-F238E27FC236}">
                  <a16:creationId xmlns:a16="http://schemas.microsoft.com/office/drawing/2014/main" xmlns="" id="{E300AB09-98BC-4A01-A0F5-464BC87059CC}"/>
                </a:ext>
              </a:extLst>
            </p:cNvPr>
            <p:cNvSpPr txBox="1"/>
            <p:nvPr/>
          </p:nvSpPr>
          <p:spPr>
            <a:xfrm>
              <a:off x="3123271" y="2059518"/>
              <a:ext cx="1716038" cy="861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Verification environment </a:t>
              </a:r>
              <a:r>
                <a:rPr lang="en-US" sz="900" dirty="0" smtClean="0"/>
                <a:t>is working and running</a:t>
              </a:r>
            </a:p>
            <a:p>
              <a:pPr algn="ctr"/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Relevant scripts are available for usage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42" name="Rounded Rectangle 8">
            <a:extLst>
              <a:ext uri="{FF2B5EF4-FFF2-40B4-BE49-F238E27FC236}">
                <a16:creationId xmlns:a16="http://schemas.microsoft.com/office/drawing/2014/main" xmlns="" id="{2C4D1C4C-09CF-423F-96B1-E34B7F01E067}"/>
              </a:ext>
            </a:extLst>
          </p:cNvPr>
          <p:cNvSpPr/>
          <p:nvPr/>
        </p:nvSpPr>
        <p:spPr>
          <a:xfrm rot="10800000">
            <a:off x="728362" y="1381342"/>
            <a:ext cx="1406859" cy="1374167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bg1"/>
          </a:solidFill>
          <a:ln w="6350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43" name="Group 29">
            <a:extLst>
              <a:ext uri="{FF2B5EF4-FFF2-40B4-BE49-F238E27FC236}">
                <a16:creationId xmlns:a16="http://schemas.microsoft.com/office/drawing/2014/main" xmlns="" id="{D61F333C-CBC0-4660-89F3-FBFDA7D52472}"/>
              </a:ext>
            </a:extLst>
          </p:cNvPr>
          <p:cNvGrpSpPr/>
          <p:nvPr/>
        </p:nvGrpSpPr>
        <p:grpSpPr>
          <a:xfrm>
            <a:off x="827584" y="1536191"/>
            <a:ext cx="1137205" cy="569964"/>
            <a:chOff x="3240562" y="1792010"/>
            <a:chExt cx="1344318" cy="759954"/>
          </a:xfrm>
        </p:grpSpPr>
        <p:sp>
          <p:nvSpPr>
            <p:cNvPr id="444" name="TextBox 443">
              <a:extLst>
                <a:ext uri="{FF2B5EF4-FFF2-40B4-BE49-F238E27FC236}">
                  <a16:creationId xmlns:a16="http://schemas.microsoft.com/office/drawing/2014/main" xmlns="" id="{49D5A0F7-FD9B-42B4-95E2-BAA3B67F99DD}"/>
                </a:ext>
              </a:extLst>
            </p:cNvPr>
            <p:cNvSpPr txBox="1"/>
            <p:nvPr/>
          </p:nvSpPr>
          <p:spPr>
            <a:xfrm>
              <a:off x="3240562" y="1792010"/>
              <a:ext cx="1344318" cy="30777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b="1" dirty="0"/>
                <a:t>project planning 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5" name="TextBox 444">
              <a:extLst>
                <a:ext uri="{FF2B5EF4-FFF2-40B4-BE49-F238E27FC236}">
                  <a16:creationId xmlns:a16="http://schemas.microsoft.com/office/drawing/2014/main" xmlns="" id="{5C1F0FAE-375A-4A83-975D-6F0552B2048D}"/>
                </a:ext>
              </a:extLst>
            </p:cNvPr>
            <p:cNvSpPr txBox="1"/>
            <p:nvPr/>
          </p:nvSpPr>
          <p:spPr>
            <a:xfrm>
              <a:off x="3240562" y="2059520"/>
              <a:ext cx="1344318" cy="492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Basic design plan</a:t>
              </a:r>
            </a:p>
            <a:p>
              <a:pPr algn="ctr"/>
              <a:r>
                <a:rPr lang="en-US" sz="900" dirty="0"/>
                <a:t>Verification plan 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46" name="Rounded Rectangle 8">
            <a:extLst>
              <a:ext uri="{FF2B5EF4-FFF2-40B4-BE49-F238E27FC236}">
                <a16:creationId xmlns:a16="http://schemas.microsoft.com/office/drawing/2014/main" xmlns="" id="{C08E0FB8-A4E7-41AC-A5B6-773CF6A20DAC}"/>
              </a:ext>
            </a:extLst>
          </p:cNvPr>
          <p:cNvSpPr/>
          <p:nvPr/>
        </p:nvSpPr>
        <p:spPr>
          <a:xfrm rot="10800000">
            <a:off x="6232406" y="1381342"/>
            <a:ext cx="1406859" cy="1374167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bg1"/>
          </a:solidFill>
          <a:ln w="635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47" name="Group 33">
            <a:extLst>
              <a:ext uri="{FF2B5EF4-FFF2-40B4-BE49-F238E27FC236}">
                <a16:creationId xmlns:a16="http://schemas.microsoft.com/office/drawing/2014/main" xmlns="" id="{AD5120C5-77E1-4601-8CD2-878F4270F0AA}"/>
              </a:ext>
            </a:extLst>
          </p:cNvPr>
          <p:cNvGrpSpPr/>
          <p:nvPr/>
        </p:nvGrpSpPr>
        <p:grpSpPr>
          <a:xfrm>
            <a:off x="6402837" y="1536191"/>
            <a:ext cx="1065996" cy="708464"/>
            <a:chOff x="3324740" y="1792008"/>
            <a:chExt cx="1260140" cy="944620"/>
          </a:xfrm>
        </p:grpSpPr>
        <p:sp>
          <p:nvSpPr>
            <p:cNvPr id="448" name="TextBox 447">
              <a:extLst>
                <a:ext uri="{FF2B5EF4-FFF2-40B4-BE49-F238E27FC236}">
                  <a16:creationId xmlns:a16="http://schemas.microsoft.com/office/drawing/2014/main" xmlns="" id="{17704EB6-CEF7-4C5B-B167-2BE7BABE9255}"/>
                </a:ext>
              </a:extLst>
            </p:cNvPr>
            <p:cNvSpPr txBox="1"/>
            <p:nvPr/>
          </p:nvSpPr>
          <p:spPr>
            <a:xfrm>
              <a:off x="3324740" y="1792008"/>
              <a:ext cx="1260140" cy="30777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Project closure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xmlns="" id="{88F609AF-CC0B-4AA9-85B2-651A51133CE3}"/>
                </a:ext>
              </a:extLst>
            </p:cNvPr>
            <p:cNvSpPr txBox="1"/>
            <p:nvPr/>
          </p:nvSpPr>
          <p:spPr>
            <a:xfrm>
              <a:off x="3324740" y="2059519"/>
              <a:ext cx="1260140" cy="67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Relevant docs are </a:t>
              </a:r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available</a:t>
              </a:r>
            </a:p>
            <a:p>
              <a:pPr algn="ctr"/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50" name="Rounded Rectangle 8">
            <a:extLst>
              <a:ext uri="{FF2B5EF4-FFF2-40B4-BE49-F238E27FC236}">
                <a16:creationId xmlns:a16="http://schemas.microsoft.com/office/drawing/2014/main" xmlns="" id="{02ADF88C-DC15-45FF-990D-1ED6D65292F9}"/>
              </a:ext>
            </a:extLst>
          </p:cNvPr>
          <p:cNvSpPr/>
          <p:nvPr/>
        </p:nvSpPr>
        <p:spPr>
          <a:xfrm>
            <a:off x="2104373" y="3208501"/>
            <a:ext cx="1406859" cy="1374167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bg1"/>
          </a:solidFill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51" name="Group 37">
            <a:extLst>
              <a:ext uri="{FF2B5EF4-FFF2-40B4-BE49-F238E27FC236}">
                <a16:creationId xmlns:a16="http://schemas.microsoft.com/office/drawing/2014/main" xmlns="" id="{612F2AF6-C9D4-45E4-8D15-DAA3EBF1CBFC}"/>
              </a:ext>
            </a:extLst>
          </p:cNvPr>
          <p:cNvGrpSpPr/>
          <p:nvPr/>
        </p:nvGrpSpPr>
        <p:grpSpPr>
          <a:xfrm>
            <a:off x="2274804" y="3534167"/>
            <a:ext cx="1065996" cy="765775"/>
            <a:chOff x="3324740" y="1699675"/>
            <a:chExt cx="1260140" cy="1021034"/>
          </a:xfrm>
        </p:grpSpPr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xmlns="" id="{BFCFBB57-A833-4B55-B113-07717659CA4F}"/>
                </a:ext>
              </a:extLst>
            </p:cNvPr>
            <p:cNvSpPr txBox="1"/>
            <p:nvPr/>
          </p:nvSpPr>
          <p:spPr>
            <a:xfrm>
              <a:off x="3324740" y="1699675"/>
              <a:ext cx="1260140" cy="4924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First release of Verilog files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xmlns="" id="{3C7F73AA-6FEC-431E-8A0A-4D6D8F3C66BF}"/>
                </a:ext>
              </a:extLst>
            </p:cNvPr>
            <p:cNvSpPr txBox="1"/>
            <p:nvPr/>
          </p:nvSpPr>
          <p:spPr>
            <a:xfrm>
              <a:off x="3324740" y="2228266"/>
              <a:ext cx="126014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Blocks are ready first simulations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54" name="Rounded Rectangle 8">
            <a:extLst>
              <a:ext uri="{FF2B5EF4-FFF2-40B4-BE49-F238E27FC236}">
                <a16:creationId xmlns:a16="http://schemas.microsoft.com/office/drawing/2014/main" xmlns="" id="{EC1CFBF9-31B9-4B51-B563-E0A831CB16CA}"/>
              </a:ext>
            </a:extLst>
          </p:cNvPr>
          <p:cNvSpPr/>
          <p:nvPr/>
        </p:nvSpPr>
        <p:spPr>
          <a:xfrm>
            <a:off x="4856396" y="3208501"/>
            <a:ext cx="1406859" cy="1374167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bg1"/>
          </a:solidFill>
          <a:ln w="6350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55" name="Group 41">
            <a:extLst>
              <a:ext uri="{FF2B5EF4-FFF2-40B4-BE49-F238E27FC236}">
                <a16:creationId xmlns:a16="http://schemas.microsoft.com/office/drawing/2014/main" xmlns="" id="{49AAC870-78CA-4A80-9487-D74721D22E61}"/>
              </a:ext>
            </a:extLst>
          </p:cNvPr>
          <p:cNvGrpSpPr/>
          <p:nvPr/>
        </p:nvGrpSpPr>
        <p:grpSpPr>
          <a:xfrm>
            <a:off x="4932040" y="3534167"/>
            <a:ext cx="1160784" cy="793634"/>
            <a:chOff x="3212689" y="1699675"/>
            <a:chExt cx="1372191" cy="1058179"/>
          </a:xfrm>
        </p:grpSpPr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xmlns="" id="{B2C25E61-72D9-4C13-A346-C7EA12ED2DAF}"/>
                </a:ext>
              </a:extLst>
            </p:cNvPr>
            <p:cNvSpPr txBox="1"/>
            <p:nvPr/>
          </p:nvSpPr>
          <p:spPr>
            <a:xfrm>
              <a:off x="3324740" y="1699675"/>
              <a:ext cx="1260140" cy="4924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Verification signoff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xmlns="" id="{D7D71F56-67D1-4CAC-90E3-5B5D2C38BDE7}"/>
                </a:ext>
              </a:extLst>
            </p:cNvPr>
            <p:cNvSpPr txBox="1"/>
            <p:nvPr/>
          </p:nvSpPr>
          <p:spPr>
            <a:xfrm>
              <a:off x="3212689" y="2265411"/>
              <a:ext cx="126014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100% pass rate</a:t>
              </a:r>
            </a:p>
            <a:p>
              <a:pPr algn="ctr"/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100% coverage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274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7217400" cy="96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Checkpoint </a:t>
            </a:r>
            <a:r>
              <a:rPr lang="en" dirty="0" smtClean="0"/>
              <a:t>1: Teams ready and planning done</a:t>
            </a:r>
            <a:endParaRPr dirty="0"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US" dirty="0" smtClean="0"/>
              <a:t>Choose your partners</a:t>
            </a:r>
            <a:endParaRPr dirty="0"/>
          </a:p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Plan your block and sub-blocks </a:t>
            </a:r>
          </a:p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Have a first and stable version of the verification plan</a:t>
            </a:r>
          </a:p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Set responsibilities for each team member!</a:t>
            </a:r>
            <a:endParaRPr dirty="0"/>
          </a:p>
          <a:p>
            <a:pPr marL="0" marR="0" lvl="0" indent="0" algn="l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744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4033</TotalTime>
  <Words>484</Words>
  <Application>Microsoft Office PowerPoint</Application>
  <PresentationFormat>On-screen Show (16:9)</PresentationFormat>
  <Paragraphs>89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Roboto</vt:lpstr>
      <vt:lpstr>Rambla</vt:lpstr>
      <vt:lpstr>맑은 고딕</vt:lpstr>
      <vt:lpstr>Simple Light</vt:lpstr>
      <vt:lpstr>Design Verification  Oct 2018  Final Project</vt:lpstr>
      <vt:lpstr>Image Processing Acclerator </vt:lpstr>
      <vt:lpstr>Block features</vt:lpstr>
      <vt:lpstr>Block Interfaces</vt:lpstr>
      <vt:lpstr>Personal Challenge</vt:lpstr>
      <vt:lpstr>Goals</vt:lpstr>
      <vt:lpstr>Getting started</vt:lpstr>
      <vt:lpstr>PowerPoint Presentation</vt:lpstr>
      <vt:lpstr>Checkpoint 1: Teams ready and planning done</vt:lpstr>
      <vt:lpstr>Checkpoint 2: Design ready for first sim</vt:lpstr>
      <vt:lpstr>Checkpoint 3: Verification env ready</vt:lpstr>
      <vt:lpstr>Checkpoint 4: Design fully verified</vt:lpstr>
      <vt:lpstr>Project Requirements</vt:lpstr>
      <vt:lpstr>Tips</vt:lpstr>
      <vt:lpstr>Next checkpoint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doronblu</dc:creator>
  <cp:lastModifiedBy>doronblu</cp:lastModifiedBy>
  <cp:revision>13</cp:revision>
  <dcterms:modified xsi:type="dcterms:W3CDTF">2019-01-13T10:28:14Z</dcterms:modified>
</cp:coreProperties>
</file>