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6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92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6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798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3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673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46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44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75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1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9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3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7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95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FBC7-54C1-4EBE-AA2C-3A0AC2C44168}" type="datetimeFigureOut">
              <a:rPr kumimoji="1" lang="ja-JP" altLang="en-US" smtClean="0"/>
              <a:t>2020/2/9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BBFBC0-37CA-4565-B694-A46EB9040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9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919E7-4A88-456E-9F86-EED56E8B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341" y="2807167"/>
            <a:ext cx="8742662" cy="164630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新見積りサービスサイトの提案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DC076A-F2D4-4F46-9FF6-01C7A6DF4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E491B17-D310-4267-9597-D9C2B2905810}"/>
              </a:ext>
            </a:extLst>
          </p:cNvPr>
          <p:cNvSpPr txBox="1">
            <a:spLocks/>
          </p:cNvSpPr>
          <p:nvPr/>
        </p:nvSpPr>
        <p:spPr>
          <a:xfrm>
            <a:off x="531341" y="757316"/>
            <a:ext cx="874266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株式会社　</a:t>
            </a:r>
            <a:r>
              <a:rPr lang="en-US" altLang="ja-JP" dirty="0" err="1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saamon</a:t>
            </a:r>
            <a:r>
              <a:rPr lang="ja-JP" altLang="en-US" dirty="0">
                <a:latin typeface="Bahnschrift SemiBold" panose="020B0502040204020203" pitchFamily="34" charset="0"/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より、</a:t>
            </a: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5F6B6B69-153E-4B38-B6D6-8378B312B042}"/>
              </a:ext>
            </a:extLst>
          </p:cNvPr>
          <p:cNvSpPr/>
          <p:nvPr/>
        </p:nvSpPr>
        <p:spPr>
          <a:xfrm>
            <a:off x="3818238" y="1403126"/>
            <a:ext cx="2953265" cy="709778"/>
          </a:xfrm>
          <a:prstGeom prst="ben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40C5578-D39C-460E-A1DB-7F6B0C5E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75" y="3552630"/>
            <a:ext cx="3032263" cy="27044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275C3E0-68F1-415F-8FBF-FAC25959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63" y="5977054"/>
            <a:ext cx="1468058" cy="76366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DDD684-C352-45DD-9E53-79405BCFE7D2}"/>
              </a:ext>
            </a:extLst>
          </p:cNvPr>
          <p:cNvSpPr txBox="1"/>
          <p:nvPr/>
        </p:nvSpPr>
        <p:spPr>
          <a:xfrm>
            <a:off x="2945573" y="6100684"/>
            <a:ext cx="3432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公式マスコット</a:t>
            </a:r>
            <a:endParaRPr kumimoji="1" lang="en-US" altLang="ja-JP" sz="2400" dirty="0"/>
          </a:p>
          <a:p>
            <a:r>
              <a:rPr kumimoji="1" lang="en-US" altLang="ja-JP" sz="2400" dirty="0" err="1"/>
              <a:t>saamon</a:t>
            </a:r>
            <a:r>
              <a:rPr kumimoji="1" lang="ja-JP" altLang="en-US" sz="2400" dirty="0"/>
              <a:t>くん</a:t>
            </a:r>
          </a:p>
        </p:txBody>
      </p:sp>
    </p:spTree>
    <p:extLst>
      <p:ext uri="{BB962C8B-B14F-4D97-AF65-F5344CB8AC3E}">
        <p14:creationId xmlns:p14="http://schemas.microsoft.com/office/powerpoint/2010/main" val="118923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A5FDB-4EBC-4B72-97AF-222BC0B8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AAC4C-A64B-411A-870F-E996005D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33" y="4473519"/>
            <a:ext cx="6505864" cy="2162433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見積もりに</a:t>
            </a:r>
            <a:r>
              <a:rPr lang="ja-JP" altLang="en-US" sz="2400" dirty="0">
                <a:solidFill>
                  <a:schemeClr val="tx1"/>
                </a:solidFill>
              </a:rPr>
              <a:t>時間がかかる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入力エラーの場所</a:t>
            </a:r>
            <a:r>
              <a:rPr kumimoji="1" lang="ja-JP" altLang="en-US" sz="2400" dirty="0"/>
              <a:t>がわからない</a:t>
            </a:r>
            <a:endParaRPr kumimoji="1" lang="en-US" altLang="ja-JP" sz="2400" dirty="0"/>
          </a:p>
          <a:p>
            <a:r>
              <a:rPr lang="ja-JP" altLang="en-US" sz="2400" dirty="0"/>
              <a:t>住所以外の情報が</a:t>
            </a:r>
            <a:r>
              <a:rPr lang="ja-JP" altLang="en-US" sz="2400" dirty="0">
                <a:solidFill>
                  <a:srgbClr val="FF0000"/>
                </a:solidFill>
              </a:rPr>
              <a:t>誤入力</a:t>
            </a:r>
            <a:r>
              <a:rPr lang="ja-JP" altLang="en-US" sz="2400" dirty="0"/>
              <a:t>されることがある</a:t>
            </a:r>
            <a:endParaRPr kumimoji="1" lang="en-US" altLang="ja-JP" sz="2400" dirty="0"/>
          </a:p>
          <a:p>
            <a:r>
              <a:rPr lang="ja-JP" altLang="en-US" sz="2400" dirty="0"/>
              <a:t>とても</a:t>
            </a:r>
            <a:r>
              <a:rPr lang="ja-JP" altLang="en-US" sz="2400" dirty="0">
                <a:solidFill>
                  <a:srgbClr val="FF0000"/>
                </a:solidFill>
              </a:rPr>
              <a:t>安く見積もられる</a:t>
            </a:r>
            <a:r>
              <a:rPr lang="ja-JP" altLang="en-US" sz="2400" dirty="0"/>
              <a:t>ことがある</a:t>
            </a:r>
            <a:endParaRPr lang="en-US" altLang="ja-JP" sz="2400" dirty="0"/>
          </a:p>
          <a:p>
            <a:r>
              <a:rPr kumimoji="1" lang="ja-JP" altLang="en-US" sz="2400" dirty="0"/>
              <a:t>同じお客様のデータがデータベースに　　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dirty="0">
                <a:solidFill>
                  <a:srgbClr val="FF0000"/>
                </a:solidFill>
              </a:rPr>
              <a:t>度</a:t>
            </a:r>
            <a:r>
              <a:rPr kumimoji="1" lang="ja-JP" altLang="en-US" sz="2400" dirty="0"/>
              <a:t>入ることがある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ADDF8E-C2AC-4C47-B51B-EC705ED1885E}"/>
              </a:ext>
            </a:extLst>
          </p:cNvPr>
          <p:cNvSpPr/>
          <p:nvPr/>
        </p:nvSpPr>
        <p:spPr>
          <a:xfrm>
            <a:off x="1315963" y="1266567"/>
            <a:ext cx="7319409" cy="21624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r>
              <a:rPr kumimoji="1" lang="ja-JP" altLang="en-US" sz="3200" dirty="0"/>
              <a:t>お引越し見積りサイトの</a:t>
            </a:r>
            <a:endParaRPr kumimoji="1" lang="en-US" altLang="ja-JP" sz="3200" dirty="0"/>
          </a:p>
          <a:p>
            <a:r>
              <a:rPr lang="ja-JP" altLang="en-US" sz="3200" dirty="0">
                <a:solidFill>
                  <a:srgbClr val="FF0000"/>
                </a:solidFill>
              </a:rPr>
              <a:t>不具合や使いにくさ</a:t>
            </a:r>
            <a:r>
              <a:rPr lang="ja-JP" altLang="en-US" sz="3200" dirty="0"/>
              <a:t>によって、</a:t>
            </a:r>
            <a:endParaRPr lang="en-US" altLang="ja-JP" sz="3200" dirty="0"/>
          </a:p>
          <a:p>
            <a:r>
              <a:rPr lang="ja-JP" altLang="en-US" sz="3200" dirty="0"/>
              <a:t>お客様によるお問い合わせ多数！！</a:t>
            </a:r>
            <a:endParaRPr lang="en-US" altLang="ja-JP" sz="3200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A955C466-D1C2-4CBA-8D3C-B916916CE668}"/>
              </a:ext>
            </a:extLst>
          </p:cNvPr>
          <p:cNvSpPr/>
          <p:nvPr/>
        </p:nvSpPr>
        <p:spPr>
          <a:xfrm>
            <a:off x="4277510" y="3505012"/>
            <a:ext cx="1396313" cy="726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60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5730D-916B-497B-8147-3C61B87E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2530"/>
            <a:ext cx="8596668" cy="724930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/>
              <a:t>改善策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49D04-CBC8-4757-BC71-A89F2ED0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8604"/>
            <a:ext cx="8596668" cy="1149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課題：見積りに時間がかかる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000" dirty="0"/>
              <a:t>解決策：</a:t>
            </a:r>
            <a:r>
              <a:rPr kumimoji="1" lang="ja-JP" altLang="en-US" sz="2000" dirty="0">
                <a:solidFill>
                  <a:srgbClr val="FF0000"/>
                </a:solidFill>
              </a:rPr>
              <a:t>超簡易見積り</a:t>
            </a:r>
            <a:r>
              <a:rPr kumimoji="1" lang="ja-JP" altLang="en-US" sz="2000" dirty="0"/>
              <a:t>をトップ画面に設置する。</a:t>
            </a:r>
          </a:p>
        </p:txBody>
      </p:sp>
      <p:pic>
        <p:nvPicPr>
          <p:cNvPr id="5" name="top">
            <a:hlinkClick r:id="" action="ppaction://media"/>
            <a:extLst>
              <a:ext uri="{FF2B5EF4-FFF2-40B4-BE49-F238E27FC236}">
                <a16:creationId xmlns:a16="http://schemas.microsoft.com/office/drawing/2014/main" id="{E86C7C16-E463-44C0-AADB-35DFB822B3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8438" y="1996057"/>
            <a:ext cx="8380866" cy="47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5730D-916B-497B-8147-3C61B87E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2530"/>
            <a:ext cx="8596668" cy="724930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/>
              <a:t>改善策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49D04-CBC8-4757-BC71-A89F2ED0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2228"/>
            <a:ext cx="8596668" cy="24837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2400" dirty="0"/>
              <a:t>課題：とても安く見積もられることがある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原因：</a:t>
            </a:r>
            <a:r>
              <a:rPr lang="ja-JP" altLang="en-US" sz="2400" dirty="0">
                <a:solidFill>
                  <a:srgbClr val="FF0000"/>
                </a:solidFill>
              </a:rPr>
              <a:t>同じ都道府県内の引っ越し</a:t>
            </a:r>
            <a:r>
              <a:rPr lang="ja-JP" altLang="en-US" sz="2400" dirty="0"/>
              <a:t>は距離が</a:t>
            </a:r>
            <a:r>
              <a:rPr lang="en-US" altLang="ja-JP" sz="2400" dirty="0"/>
              <a:t>0km</a:t>
            </a:r>
            <a:r>
              <a:rPr lang="ja-JP" altLang="en-US" sz="2400" dirty="0"/>
              <a:t>として計算。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引っ越しの</a:t>
            </a:r>
            <a:r>
              <a:rPr lang="ja-JP" altLang="en-US" sz="2400" dirty="0">
                <a:solidFill>
                  <a:srgbClr val="FF0000"/>
                </a:solidFill>
              </a:rPr>
              <a:t>時期</a:t>
            </a:r>
            <a:r>
              <a:rPr lang="ja-JP" altLang="en-US" sz="2400" dirty="0"/>
              <a:t>を考慮していない。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解決</a:t>
            </a:r>
            <a:r>
              <a:rPr lang="ja-JP" altLang="en-US" sz="2400" dirty="0"/>
              <a:t>策：</a:t>
            </a:r>
            <a:r>
              <a:rPr lang="ja-JP" altLang="en-US" sz="2400" dirty="0">
                <a:solidFill>
                  <a:srgbClr val="FF0000"/>
                </a:solidFill>
              </a:rPr>
              <a:t>計算手法</a:t>
            </a:r>
            <a:r>
              <a:rPr lang="ja-JP" altLang="en-US" sz="2400" dirty="0"/>
              <a:t>の改修。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同都道府県内の引っ越しと時期の考慮。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2858B06-8736-4AF5-A368-FC09E1147B20}"/>
              </a:ext>
            </a:extLst>
          </p:cNvPr>
          <p:cNvSpPr/>
          <p:nvPr/>
        </p:nvSpPr>
        <p:spPr>
          <a:xfrm>
            <a:off x="6820926" y="4154647"/>
            <a:ext cx="2804983" cy="2034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従来の計算手法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4DED916-51EC-43D3-85A1-C07CF3314187}"/>
              </a:ext>
            </a:extLst>
          </p:cNvPr>
          <p:cNvSpPr/>
          <p:nvPr/>
        </p:nvSpPr>
        <p:spPr>
          <a:xfrm>
            <a:off x="1647566" y="3897167"/>
            <a:ext cx="2804983" cy="11450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繁盛期時の計算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DE77F38-0686-4BB7-98B4-55761EC41A57}"/>
              </a:ext>
            </a:extLst>
          </p:cNvPr>
          <p:cNvSpPr/>
          <p:nvPr/>
        </p:nvSpPr>
        <p:spPr>
          <a:xfrm>
            <a:off x="1647567" y="5524140"/>
            <a:ext cx="2804983" cy="11450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同都道府県時の計算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BA7CD45-9B97-496F-8C7C-19BDEF9347FA}"/>
              </a:ext>
            </a:extLst>
          </p:cNvPr>
          <p:cNvSpPr/>
          <p:nvPr/>
        </p:nvSpPr>
        <p:spPr>
          <a:xfrm>
            <a:off x="4825318" y="4708307"/>
            <a:ext cx="1622840" cy="92742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10588A-07D8-47B9-B749-963EBE319DC0}"/>
              </a:ext>
            </a:extLst>
          </p:cNvPr>
          <p:cNvSpPr txBox="1"/>
          <p:nvPr/>
        </p:nvSpPr>
        <p:spPr>
          <a:xfrm>
            <a:off x="5083774" y="4910410"/>
            <a:ext cx="110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ADD!</a:t>
            </a:r>
          </a:p>
        </p:txBody>
      </p:sp>
    </p:spTree>
    <p:extLst>
      <p:ext uri="{BB962C8B-B14F-4D97-AF65-F5344CB8AC3E}">
        <p14:creationId xmlns:p14="http://schemas.microsoft.com/office/powerpoint/2010/main" val="22243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5730D-916B-497B-8147-3C61B87E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2530"/>
            <a:ext cx="8596668" cy="724930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/>
              <a:t>改善策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49D04-CBC8-4757-BC71-A89F2ED0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460"/>
            <a:ext cx="8596668" cy="11491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2400" dirty="0"/>
              <a:t>課題：①入力エラーの場所がわからない。②住所の誤入力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解決策：</a:t>
            </a:r>
            <a:r>
              <a:rPr lang="ja-JP" altLang="en-US" sz="2400" dirty="0"/>
              <a:t>個人情報入力画面の</a:t>
            </a:r>
            <a:r>
              <a:rPr lang="en-US" altLang="ja-JP" sz="2400" dirty="0">
                <a:solidFill>
                  <a:srgbClr val="FF0000"/>
                </a:solidFill>
              </a:rPr>
              <a:t>UI</a:t>
            </a:r>
            <a:r>
              <a:rPr lang="ja-JP" altLang="en-US" sz="2400" dirty="0">
                <a:solidFill>
                  <a:srgbClr val="FF0000"/>
                </a:solidFill>
              </a:rPr>
              <a:t>の改修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エラー表記を分かりやすいように</a:t>
            </a:r>
            <a:endParaRPr kumimoji="1" lang="ja-JP" altLang="en-US" sz="2400" dirty="0"/>
          </a:p>
        </p:txBody>
      </p:sp>
      <p:pic>
        <p:nvPicPr>
          <p:cNvPr id="4" name="input">
            <a:hlinkClick r:id="" action="ppaction://media"/>
            <a:extLst>
              <a:ext uri="{FF2B5EF4-FFF2-40B4-BE49-F238E27FC236}">
                <a16:creationId xmlns:a16="http://schemas.microsoft.com/office/drawing/2014/main" id="{9A91DF0F-FFA9-42D0-A8E2-F6E8A9A681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1034" y="1961644"/>
            <a:ext cx="8596668" cy="48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01F45-0295-4872-9885-5EC0B6F9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インターフェースの課題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44A3BA-1A51-4108-A08C-0633CEF6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574"/>
            <a:ext cx="8596668" cy="3880773"/>
          </a:xfrm>
        </p:spPr>
        <p:txBody>
          <a:bodyPr/>
          <a:lstStyle/>
          <a:p>
            <a:r>
              <a:rPr lang="ja-JP" altLang="en-US" dirty="0"/>
              <a:t>概算</a:t>
            </a:r>
            <a:r>
              <a:rPr lang="ja-JP" altLang="en-US" dirty="0" err="1"/>
              <a:t>お見</a:t>
            </a:r>
            <a:r>
              <a:rPr lang="ja-JP" altLang="en-US" dirty="0"/>
              <a:t>積り結果をポップアップで表示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⇒利用者にお見積りの結果をわかりやすく表示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4" name="result">
            <a:hlinkClick r:id="" action="ppaction://media"/>
            <a:extLst>
              <a:ext uri="{FF2B5EF4-FFF2-40B4-BE49-F238E27FC236}">
                <a16:creationId xmlns:a16="http://schemas.microsoft.com/office/drawing/2014/main" id="{93F39B84-5B49-4FD8-9636-7795FFF49C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2291" y="2413247"/>
            <a:ext cx="7584594" cy="42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A7E6D-AA56-4B39-8DD1-AC485889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同じお客様のデータが</a:t>
            </a:r>
            <a:r>
              <a:rPr lang="en-US" altLang="ja-JP" dirty="0"/>
              <a:t>2</a:t>
            </a:r>
            <a:r>
              <a:rPr lang="ja-JP" altLang="en-US" dirty="0"/>
              <a:t>度入ることがある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6C3A4B-6DE3-4266-AF9A-4D27C647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データベースにお客様情報を入れる際に、</a:t>
            </a:r>
            <a:r>
              <a:rPr lang="en-US" altLang="ja-JP" dirty="0"/>
              <a:t>SQL</a:t>
            </a:r>
            <a:r>
              <a:rPr lang="ja-JP" altLang="en-US" dirty="0"/>
              <a:t>で</a:t>
            </a:r>
            <a:r>
              <a:rPr kumimoji="1" lang="ja-JP" altLang="en-US" dirty="0"/>
              <a:t>同じ人がはいらないようにする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77461" y="3517021"/>
            <a:ext cx="756745" cy="21966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400" dirty="0"/>
              <a:t>情報を入力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042744" y="3164269"/>
            <a:ext cx="756745" cy="30847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400" dirty="0"/>
              <a:t>データベースを参照</a:t>
            </a:r>
          </a:p>
        </p:txBody>
      </p:sp>
      <p:sp>
        <p:nvSpPr>
          <p:cNvPr id="7" name="円/楕円 6"/>
          <p:cNvSpPr/>
          <p:nvPr/>
        </p:nvSpPr>
        <p:spPr>
          <a:xfrm>
            <a:off x="5328743" y="2725461"/>
            <a:ext cx="1450428" cy="37797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/>
              <a:t>データベース上に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同じ情報が存在しない</a:t>
            </a:r>
          </a:p>
        </p:txBody>
      </p:sp>
      <p:sp>
        <p:nvSpPr>
          <p:cNvPr id="8" name="右矢印 7"/>
          <p:cNvSpPr/>
          <p:nvPr/>
        </p:nvSpPr>
        <p:spPr>
          <a:xfrm>
            <a:off x="2044260" y="4173918"/>
            <a:ext cx="851338" cy="882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4177861" y="4173918"/>
            <a:ext cx="851338" cy="882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282150" y="3517021"/>
            <a:ext cx="756745" cy="21966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400" dirty="0"/>
              <a:t>情報を登録</a:t>
            </a:r>
          </a:p>
        </p:txBody>
      </p:sp>
      <p:sp>
        <p:nvSpPr>
          <p:cNvPr id="14" name="右矢印 13"/>
          <p:cNvSpPr/>
          <p:nvPr/>
        </p:nvSpPr>
        <p:spPr>
          <a:xfrm>
            <a:off x="7052440" y="4149612"/>
            <a:ext cx="851338" cy="882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屈折矢印 14"/>
          <p:cNvSpPr/>
          <p:nvPr/>
        </p:nvSpPr>
        <p:spPr>
          <a:xfrm rot="16200000">
            <a:off x="1195879" y="6075308"/>
            <a:ext cx="4450476" cy="609600"/>
          </a:xfrm>
          <a:prstGeom prst="bentUpArrow">
            <a:avLst/>
          </a:prstGeom>
          <a:scene3d>
            <a:camera prst="orthographicFront">
              <a:rot lat="0" lon="11099999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62799" y="3533601"/>
            <a:ext cx="6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7252" y="6010776"/>
            <a:ext cx="6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4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お客様のお問い合わせからお見積りサイトの課題を抽出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ja-JP" altLang="en-US" dirty="0">
                <a:solidFill>
                  <a:srgbClr val="FF0000"/>
                </a:solidFill>
              </a:rPr>
              <a:t>見積り</a:t>
            </a:r>
            <a:r>
              <a:rPr lang="ja-JP" altLang="en-US" dirty="0"/>
              <a:t>に関する課題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dirty="0">
                <a:solidFill>
                  <a:srgbClr val="FF0000"/>
                </a:solidFill>
              </a:rPr>
              <a:t>入力エラー</a:t>
            </a:r>
            <a:r>
              <a:rPr kumimoji="1" lang="ja-JP" altLang="en-US" dirty="0"/>
              <a:t>に関する課題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課題から改修案を提案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dirty="0">
                <a:solidFill>
                  <a:srgbClr val="FF0000"/>
                </a:solidFill>
              </a:rPr>
              <a:t>超簡易見積り</a:t>
            </a:r>
            <a:r>
              <a:rPr kumimoji="1" lang="ja-JP" altLang="en-US" dirty="0"/>
              <a:t>を実装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kumimoji="1" lang="en-US" altLang="ja-JP" dirty="0">
                <a:solidFill>
                  <a:srgbClr val="FF0000"/>
                </a:solidFill>
              </a:rPr>
              <a:t>UI</a:t>
            </a:r>
            <a:r>
              <a:rPr kumimoji="1" lang="ja-JP" altLang="en-US" dirty="0" err="1"/>
              <a:t>、</a:t>
            </a:r>
            <a:r>
              <a:rPr kumimoji="1" lang="ja-JP" altLang="en-US" dirty="0">
                <a:solidFill>
                  <a:srgbClr val="FF0000"/>
                </a:solidFill>
              </a:rPr>
              <a:t>計算手法</a:t>
            </a:r>
            <a:r>
              <a:rPr kumimoji="1" lang="ja-JP" altLang="en-US" dirty="0"/>
              <a:t>を改善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改修により、</a:t>
            </a:r>
            <a:r>
              <a:rPr lang="ja-JP" altLang="en-US" dirty="0">
                <a:solidFill>
                  <a:srgbClr val="FF0000"/>
                </a:solidFill>
              </a:rPr>
              <a:t>使いやすいサービス</a:t>
            </a:r>
            <a:r>
              <a:rPr lang="ja-JP" altLang="en-US" dirty="0"/>
              <a:t>を構築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287863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908</TotalTime>
  <Words>330</Words>
  <Application>Microsoft Office PowerPoint</Application>
  <PresentationFormat>ワイド画面</PresentationFormat>
  <Paragraphs>58</Paragraphs>
  <Slides>8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SemiBold</vt:lpstr>
      <vt:lpstr>Trebuchet MS</vt:lpstr>
      <vt:lpstr>Wingdings 3</vt:lpstr>
      <vt:lpstr>ファセット</vt:lpstr>
      <vt:lpstr>新見積りサービスサイトの提案</vt:lpstr>
      <vt:lpstr>背景・課題</vt:lpstr>
      <vt:lpstr>改善策</vt:lpstr>
      <vt:lpstr>改善策</vt:lpstr>
      <vt:lpstr>改善策</vt:lpstr>
      <vt:lpstr>インターフェースの課題</vt:lpstr>
      <vt:lpstr>同じお客様のデータが2度入ることがある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takuto ishikawa</dc:creator>
  <cp:lastModifiedBy>takuto ishikawa</cp:lastModifiedBy>
  <cp:revision>19</cp:revision>
  <dcterms:created xsi:type="dcterms:W3CDTF">2020-02-08T14:35:45Z</dcterms:created>
  <dcterms:modified xsi:type="dcterms:W3CDTF">2020-02-09T05:51:18Z</dcterms:modified>
</cp:coreProperties>
</file>