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9" r:id="rId4"/>
    <p:sldId id="261" r:id="rId5"/>
    <p:sldId id="263" r:id="rId6"/>
    <p:sldId id="281" r:id="rId7"/>
    <p:sldId id="282" r:id="rId9"/>
    <p:sldId id="283" r:id="rId10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4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.png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3.xml"/><Relationship Id="rId7" Type="http://schemas.openxmlformats.org/officeDocument/2006/relationships/image" Target="../media/image7.png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jpeg"/><Relationship Id="rId7" Type="http://schemas.openxmlformats.org/officeDocument/2006/relationships/image" Target="../media/image10.png"/><Relationship Id="rId6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23.xml"/><Relationship Id="rId7" Type="http://schemas.openxmlformats.org/officeDocument/2006/relationships/image" Target="../media/image14.png"/><Relationship Id="rId6" Type="http://schemas.openxmlformats.org/officeDocument/2006/relationships/tags" Target="../tags/tag22.xml"/><Relationship Id="rId5" Type="http://schemas.openxmlformats.org/officeDocument/2006/relationships/image" Target="../media/image13.png"/><Relationship Id="rId4" Type="http://schemas.openxmlformats.org/officeDocument/2006/relationships/tags" Target="../tags/tag21.xml"/><Relationship Id="rId3" Type="http://schemas.openxmlformats.org/officeDocument/2006/relationships/image" Target="../media/image12.png"/><Relationship Id="rId2" Type="http://schemas.openxmlformats.org/officeDocument/2006/relationships/tags" Target="../tags/tag20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9021" y="1336929"/>
            <a:ext cx="10593957" cy="106997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sz="517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DCPDN</a:t>
            </a:r>
            <a:r>
              <a:rPr lang="zh-CN" sz="517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去雾模型的复现</a:t>
            </a:r>
            <a:endParaRPr lang="zh-CN" sz="5175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90127" y="5214814"/>
            <a:ext cx="8029457" cy="3632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202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汇报人：2152118 </a:t>
            </a:r>
            <a:r>
              <a:rPr lang="zh-CN" altLang="en-US" sz="202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史君宝</a:t>
            </a:r>
            <a:endParaRPr lang="zh-CN" altLang="en-US" sz="2025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9610" y="937895"/>
            <a:ext cx="1738630" cy="8712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74000"/>
              </a:lnSpc>
            </a:pPr>
            <a:r>
              <a:rPr lang="zh-CN" altLang="en-US" sz="232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研究背景</a:t>
            </a:r>
            <a:endParaRPr lang="zh-CN" altLang="en-US" sz="2325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1726565"/>
            <a:ext cx="4989195" cy="109156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indent="457200">
              <a:lnSpc>
                <a:spcPct val="150000"/>
              </a:lnSpc>
            </a:pP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在严重的雾霾条件下，大气中的悬浮颗粒如黄昏和烟雾会极大地吸收和散射光线，从而导致图像质量退化。这些退化反过来可能会影响许多计算机视觉系统的性能，如我们常见的分类和检测任务。</a:t>
            </a:r>
            <a:endParaRPr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DCPDN</a:t>
            </a: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是密集连接的金字塔去雾网络，能够实现有雾图像的去雾处理。</a:t>
            </a:r>
            <a:endParaRPr lang="zh-CN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16" name="AutoShape 1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AutoShape 1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AutoShape 1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AutoShape 1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TextBox 36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浅谈</a:t>
              </a: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DCPDN</a:t>
              </a:r>
              <a:endParaRPr lang="en-US" altLang="zh-CN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4800" y="4267200"/>
            <a:ext cx="2890520" cy="2207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29000" y="4199890"/>
            <a:ext cx="2762885" cy="2322195"/>
          </a:xfrm>
          <a:prstGeom prst="rect">
            <a:avLst/>
          </a:prstGeom>
        </p:spPr>
      </p:pic>
      <p:sp>
        <p:nvSpPr>
          <p:cNvPr id="6" name="TextBox 2"/>
          <p:cNvSpPr txBox="1"/>
          <p:nvPr>
            <p:custDataLst>
              <p:tags r:id="rId6"/>
            </p:custDataLst>
          </p:nvPr>
        </p:nvSpPr>
        <p:spPr>
          <a:xfrm>
            <a:off x="7391400" y="937895"/>
            <a:ext cx="1738630" cy="8712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p>
            <a:pPr>
              <a:lnSpc>
                <a:spcPct val="174000"/>
              </a:lnSpc>
            </a:pPr>
            <a:r>
              <a:rPr lang="zh-CN" altLang="en-US" sz="232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去雾理论</a:t>
            </a:r>
            <a:endParaRPr lang="zh-CN" altLang="en-US" sz="2325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3"/>
          <p:cNvSpPr txBox="1"/>
          <p:nvPr>
            <p:custDataLst>
              <p:tags r:id="rId7"/>
            </p:custDataLst>
          </p:nvPr>
        </p:nvSpPr>
        <p:spPr>
          <a:xfrm>
            <a:off x="6934200" y="1726565"/>
            <a:ext cx="5114290" cy="109156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p>
            <a:pPr indent="457200">
              <a:lnSpc>
                <a:spcPct val="150000"/>
              </a:lnSpc>
            </a:pP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有雾图像还原</a:t>
            </a: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无雾图像，有一个基本的理论模型。由于雾的存在导致的(大气散射模型)的数学形式为</a:t>
            </a: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391400" y="2743200"/>
            <a:ext cx="4580890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3"/>
          <p:cNvSpPr txBox="1"/>
          <p:nvPr>
            <p:custDataLst>
              <p:tags r:id="rId10"/>
            </p:custDataLst>
          </p:nvPr>
        </p:nvSpPr>
        <p:spPr>
          <a:xfrm>
            <a:off x="7010400" y="3352800"/>
            <a:ext cx="5114290" cy="109156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p>
            <a:pPr indent="457200">
              <a:lnSpc>
                <a:spcPct val="150000"/>
              </a:lnSpc>
            </a:pP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I为观测到的有雾图像，J为真实场景的图像，A为全局大气光，表示环境光的强度，t为透射度，z为像素位置。</a:t>
            </a:r>
            <a:endParaRPr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当大气光A均匀时，透射度t可以表示为t(z)=e−βd(z)，其中β表示大气的衰减系数，d为场景深度。</a:t>
            </a:r>
            <a:endParaRPr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010400" y="5334000"/>
            <a:ext cx="4988560" cy="7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25" name="AutoShape 25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AutoShape 37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AutoShape 38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AutoShape 39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AutoShape 40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AutoShape 41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AutoShape 42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AutoShape 43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AutoShape 44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TextBox 45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DCPDN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方法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49" name="TextBox 3"/>
          <p:cNvSpPr txBox="1"/>
          <p:nvPr>
            <p:custDataLst>
              <p:tags r:id="rId2"/>
            </p:custDataLst>
          </p:nvPr>
        </p:nvSpPr>
        <p:spPr>
          <a:xfrm>
            <a:off x="457200" y="1769745"/>
            <a:ext cx="5514340" cy="197548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p>
            <a:pPr indent="457200">
              <a:lnSpc>
                <a:spcPct val="150000"/>
              </a:lnSpc>
            </a:pPr>
            <a:r>
              <a:rPr lang="zh-CN" alt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的去雾方法已经有基于先验的方法和基于学习的方法。基于先验的方法通常利用不同的先验来表征，如暗原色先验，对比颜色线和雾线先验。而基于学习的方法中有基于卷积神经网络(cnn)的方法，试图直接从训练数据中学习。</a:t>
            </a:r>
            <a:endParaRPr lang="zh-CN" alt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2"/>
          <p:cNvSpPr txBox="1"/>
          <p:nvPr>
            <p:custDataLst>
              <p:tags r:id="rId3"/>
            </p:custDataLst>
          </p:nvPr>
        </p:nvSpPr>
        <p:spPr>
          <a:xfrm>
            <a:off x="381000" y="898525"/>
            <a:ext cx="1738630" cy="8712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p>
            <a:pPr>
              <a:lnSpc>
                <a:spcPct val="174000"/>
              </a:lnSpc>
            </a:pPr>
            <a:r>
              <a:rPr lang="zh-CN" altLang="en-US" sz="232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传统方法</a:t>
            </a:r>
            <a:endParaRPr lang="zh-CN" altLang="en-US" sz="2325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>
            <p:custDataLst>
              <p:tags r:id="rId4"/>
            </p:custDataLst>
          </p:nvPr>
        </p:nvSpPr>
        <p:spPr>
          <a:xfrm>
            <a:off x="6400800" y="1676400"/>
            <a:ext cx="5788025" cy="197548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p>
            <a:pPr indent="457200">
              <a:lnSpc>
                <a:spcPct val="150000"/>
              </a:lnSpc>
            </a:pPr>
            <a:r>
              <a:rPr lang="zh-CN" alt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而密集连接金字塔去雾网络(DCPDN)。它通过深度学习框架提供的数学运算模块，将基本理论计算公式直接嵌入到网络中，实现端到端的学习。</a:t>
            </a:r>
            <a:endParaRPr lang="zh-CN" alt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2"/>
          <p:cNvSpPr txBox="1"/>
          <p:nvPr>
            <p:custDataLst>
              <p:tags r:id="rId5"/>
            </p:custDataLst>
          </p:nvPr>
        </p:nvSpPr>
        <p:spPr>
          <a:xfrm>
            <a:off x="6705600" y="898525"/>
            <a:ext cx="1910715" cy="8712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p>
            <a:pPr>
              <a:lnSpc>
                <a:spcPct val="174000"/>
              </a:lnSpc>
            </a:pPr>
            <a:r>
              <a:rPr lang="en-US" altLang="zh-CN" sz="232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DCPDN</a:t>
            </a:r>
            <a:r>
              <a:rPr lang="zh-CN" altLang="en-US" sz="232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lang="zh-CN" altLang="en-US" sz="2325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2400" y="3429000"/>
            <a:ext cx="7716520" cy="32785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3"/>
          <p:cNvSpPr txBox="1"/>
          <p:nvPr>
            <p:custDataLst>
              <p:tags r:id="rId8"/>
            </p:custDataLst>
          </p:nvPr>
        </p:nvSpPr>
        <p:spPr>
          <a:xfrm>
            <a:off x="8229600" y="4340860"/>
            <a:ext cx="3745865" cy="197548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p>
            <a:pPr>
              <a:lnSpc>
                <a:spcPct val="150000"/>
              </a:lnSpc>
            </a:pPr>
            <a:r>
              <a:rPr lang="zh-CN" alt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（1）金字塔密集连接的透射度估计网络。</a:t>
            </a:r>
            <a:endParaRPr lang="zh-CN" alt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（2）大气光估计网络。</a:t>
            </a:r>
            <a:endParaRPr lang="zh-CN" alt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（3）利用公式的去雾模块。</a:t>
            </a:r>
            <a:endParaRPr lang="zh-CN" alt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（4）联合判别器。</a:t>
            </a:r>
            <a:endParaRPr lang="zh-CN" altLang="en-US"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19" name="AutoShape 19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AutoShape 37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AutoShape 38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TextBox 39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网络架构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1" name="TextBox 3"/>
          <p:cNvSpPr txBox="1"/>
          <p:nvPr>
            <p:custDataLst>
              <p:tags r:id="rId2"/>
            </p:custDataLst>
          </p:nvPr>
        </p:nvSpPr>
        <p:spPr>
          <a:xfrm>
            <a:off x="381000" y="1066800"/>
            <a:ext cx="5021580" cy="195199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p>
            <a:pPr indent="457200">
              <a:lnSpc>
                <a:spcPct val="150000"/>
              </a:lnSpc>
            </a:pPr>
            <a:r>
              <a:rPr 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DCPDN</a:t>
            </a:r>
            <a:r>
              <a:rPr lang="zh-CN" altLang="en-US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一种密集连接的编码器-解码器结构</a:t>
            </a: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它利用CNN多层的特征，</a:t>
            </a: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密集块作为基本结构。通过连接所有层来保证更好的收敛</a:t>
            </a: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采用多级金字塔池化模块，考虑全局结构信息来优化。</a:t>
            </a:r>
            <a:endParaRPr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endParaRPr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作者采用了预训练dense-net121的第一层Conv和前三</a:t>
            </a: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Dense block及下采样操作过渡块作</a:t>
            </a: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编码器结构。编码部分末尾的特征</a:t>
            </a: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尺寸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是输入</a:t>
            </a: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尺寸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的1/32。</a:t>
            </a:r>
            <a:endParaRPr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为了将传输图重建为原始分辨率，堆叠了5个dense blocks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与精细上采样过渡块作为解码模块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，同</a:t>
            </a: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维度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的特征图都会串联起来。</a:t>
            </a:r>
            <a:endParaRPr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架构中还</a:t>
            </a:r>
            <a:r>
              <a:rPr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采用了多级金字塔池化块，采用四层池化操作，池化大小分别为1/32、1/16、1/8和1/4。</a:t>
            </a:r>
            <a:endParaRPr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endParaRPr sz="15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43600" y="381000"/>
            <a:ext cx="5969635" cy="32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19" name="AutoShape 19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AutoShape 37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AutoShape 38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TextBox 39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其他创新点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TextBox 39"/>
          <p:cNvSpPr txBox="1"/>
          <p:nvPr>
            <p:custDataLst>
              <p:tags r:id="rId2"/>
            </p:custDataLst>
          </p:nvPr>
        </p:nvSpPr>
        <p:spPr>
          <a:xfrm>
            <a:off x="533400" y="1066800"/>
            <a:ext cx="3095625" cy="76390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联合鉴别器</a:t>
            </a:r>
            <a:endParaRPr lang="zh-CN" alt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9"/>
          <p:cNvSpPr txBox="1"/>
          <p:nvPr>
            <p:custDataLst>
              <p:tags r:id="rId3"/>
            </p:custDataLst>
          </p:nvPr>
        </p:nvSpPr>
        <p:spPr>
          <a:xfrm>
            <a:off x="533400" y="3228975"/>
            <a:ext cx="3095625" cy="76390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损失函数</a:t>
            </a:r>
            <a:endParaRPr lang="zh-CN" alt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" y="1752600"/>
            <a:ext cx="54209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/>
              <a:t>Gt表示所估计的透射度，Gd表示去雾后的图像。为了确保Gt和Gd与相应的真实 t 和 J 尽可能相近，故使用GAN创建联合鉴别器。</a:t>
            </a:r>
            <a:endParaRPr lang="zh-CN" altLang="en-US"/>
          </a:p>
          <a:p>
            <a:pPr indent="457200"/>
            <a:r>
              <a:rPr lang="zh-CN" altLang="en-US"/>
              <a:t>下图所式作为优化目标：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43600" y="1600200"/>
            <a:ext cx="5741670" cy="159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9283" y="4038283"/>
            <a:ext cx="3843655" cy="5162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54660" y="4876800"/>
            <a:ext cx="54737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/>
            <a:r>
              <a:rPr lang="zh-CN" b="0">
                <a:ea typeface="宋体" panose="02010600030101010101" pitchFamily="2" charset="-122"/>
              </a:rPr>
              <a:t>DCPDN架构使用四个损失函数进行训练。</a:t>
            </a:r>
            <a:endParaRPr lang="zh-CN" b="0">
              <a:ea typeface="宋体" panose="02010600030101010101" pitchFamily="2" charset="-122"/>
            </a:endParaRPr>
          </a:p>
          <a:p>
            <a:pPr indent="457200"/>
            <a:r>
              <a:rPr lang="zh-CN" b="0">
                <a:ea typeface="宋体" panose="02010600030101010101" pitchFamily="2" charset="-122"/>
              </a:rPr>
              <a:t>其中L</a:t>
            </a:r>
            <a:r>
              <a:rPr lang="zh-CN" b="0" baseline="30000">
                <a:ea typeface="宋体" panose="02010600030101010101" pitchFamily="2" charset="-122"/>
              </a:rPr>
              <a:t>t</a:t>
            </a:r>
            <a:r>
              <a:rPr lang="zh-CN" b="0">
                <a:ea typeface="宋体" panose="02010600030101010101" pitchFamily="2" charset="-122"/>
              </a:rPr>
              <a:t>由保边损失L</a:t>
            </a:r>
            <a:r>
              <a:rPr lang="en-US" b="0" baseline="30000">
                <a:latin typeface="宋体" panose="02010600030101010101" pitchFamily="2" charset="-122"/>
              </a:rPr>
              <a:t>E</a:t>
            </a:r>
            <a:r>
              <a:rPr lang="zh-CN" b="0">
                <a:ea typeface="宋体" panose="02010600030101010101" pitchFamily="2" charset="-122"/>
              </a:rPr>
              <a:t>组成，L</a:t>
            </a:r>
            <a:r>
              <a:rPr lang="zh-CN" b="0" baseline="30000">
                <a:ea typeface="宋体" panose="02010600030101010101" pitchFamily="2" charset="-122"/>
              </a:rPr>
              <a:t>a</a:t>
            </a:r>
            <a:r>
              <a:rPr lang="zh-CN" b="0">
                <a:ea typeface="宋体" panose="02010600030101010101" pitchFamily="2" charset="-122"/>
              </a:rPr>
              <a:t>由预测大气光的传统L2损失组成，L</a:t>
            </a:r>
            <a:r>
              <a:rPr lang="zh-CN" b="0" baseline="30000">
                <a:ea typeface="宋体" panose="02010600030101010101" pitchFamily="2" charset="-122"/>
              </a:rPr>
              <a:t>d</a:t>
            </a:r>
            <a:r>
              <a:rPr lang="zh-CN" b="0">
                <a:ea typeface="宋体" panose="02010600030101010101" pitchFamily="2" charset="-122"/>
              </a:rPr>
              <a:t>代表去雾损失，也只由L2损失组成。L</a:t>
            </a:r>
            <a:r>
              <a:rPr lang="zh-CN" b="0" baseline="30000">
                <a:ea typeface="宋体" panose="02010600030101010101" pitchFamily="2" charset="-122"/>
              </a:rPr>
              <a:t>j</a:t>
            </a:r>
            <a:r>
              <a:rPr lang="zh-CN" b="0">
                <a:ea typeface="宋体" panose="02010600030101010101" pitchFamily="2" charset="-122"/>
              </a:rPr>
              <a:t>记为联合鉴别器损失。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29655" y="3505200"/>
            <a:ext cx="53689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ea typeface="宋体" panose="02010600030101010101" pitchFamily="2" charset="-122"/>
              </a:rPr>
              <a:t>由于使用欧氏损失</a:t>
            </a:r>
            <a:r>
              <a:rPr lang="zh-CN" b="0">
                <a:ea typeface="宋体" panose="02010600030101010101" pitchFamily="2" charset="-122"/>
                <a:cs typeface="Times New Roman" panose="02020603050405020304" charset="0"/>
              </a:rPr>
              <a:t>(L2 loss)往往会模糊最终结果</a:t>
            </a:r>
            <a:r>
              <a:rPr lang="zh-CN" b="0">
                <a:ea typeface="宋体" panose="02010600030101010101" pitchFamily="2" charset="-122"/>
              </a:rPr>
              <a:t>，导致细节的丢失。创新地使用了保边损失。</a:t>
            </a:r>
            <a:endParaRPr lang="zh-CN" b="0">
              <a:ea typeface="宋体" panose="02010600030101010101" pitchFamily="2" charset="-122"/>
            </a:endParaRPr>
          </a:p>
          <a:p>
            <a:pPr indent="266700"/>
            <a:r>
              <a:rPr lang="zh-CN" b="0">
                <a:ea typeface="宋体" panose="02010600030101010101" pitchFamily="2" charset="-122"/>
              </a:rPr>
              <a:t>（1）边缘对应于图像强度中的不连续性，因此可以用图像的梯度来表征。</a:t>
            </a:r>
            <a:r>
              <a:rPr lang="en-US" altLang="zh-CN" b="0">
                <a:ea typeface="宋体" panose="02010600030101010101" pitchFamily="2" charset="-122"/>
              </a:rPr>
              <a:t>     </a:t>
            </a:r>
            <a:r>
              <a:rPr lang="zh-CN" b="0">
                <a:ea typeface="宋体" panose="02010600030101010101" pitchFamily="2" charset="-122"/>
              </a:rPr>
              <a:t>（2）边缘和轮廓等低层特征可以在</a:t>
            </a:r>
            <a:r>
              <a:rPr lang="zh-CN" b="0">
                <a:ea typeface="宋体" panose="02010600030101010101" pitchFamily="2" charset="-122"/>
                <a:cs typeface="Times New Roman" panose="02020603050405020304" charset="0"/>
              </a:rPr>
              <a:t>CNN结构的浅层(前几层)中捕获</a:t>
            </a:r>
            <a:r>
              <a:rPr lang="zh-CN" b="0">
                <a:ea typeface="宋体" panose="02010600030101010101" pitchFamily="2" charset="-122"/>
              </a:rPr>
              <a:t>。</a:t>
            </a:r>
            <a:r>
              <a:rPr lang="en-US" altLang="zh-CN" b="0">
                <a:ea typeface="宋体" panose="02010600030101010101" pitchFamily="2" charset="-122"/>
              </a:rPr>
              <a:t>         </a:t>
            </a:r>
            <a:r>
              <a:rPr lang="zh-CN" b="0">
                <a:ea typeface="宋体" panose="02010600030101010101" pitchFamily="2" charset="-122"/>
              </a:rPr>
              <a:t>保边损失由三个不同的部分组成</a:t>
            </a:r>
            <a:r>
              <a:rPr lang="zh-CN" b="0">
                <a:ea typeface="宋体" panose="02010600030101010101" pitchFamily="2" charset="-122"/>
                <a:cs typeface="Times New Roman" panose="02020603050405020304" charset="0"/>
              </a:rPr>
              <a:t>:L2损失、双向梯度损失和特征边缘损失</a:t>
            </a:r>
            <a:r>
              <a:rPr lang="zh-CN" b="0">
                <a:ea typeface="宋体" panose="02010600030101010101" pitchFamily="2" charset="-122"/>
              </a:rPr>
              <a:t>。</a:t>
            </a:r>
            <a:endParaRPr lang="zh-CN" altLang="en-US" b="0"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8"/>
          <a:stretch>
            <a:fillRect/>
          </a:stretch>
        </p:blipFill>
        <p:spPr>
          <a:xfrm>
            <a:off x="6248400" y="5812155"/>
            <a:ext cx="5521325" cy="784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19" name="AutoShape 19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AutoShape 37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AutoShape 38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TextBox 39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复现结果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12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4800" y="1066800"/>
            <a:ext cx="6588125" cy="2496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4800" y="3866515"/>
            <a:ext cx="6566535" cy="24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20050" y="838200"/>
            <a:ext cx="3265170" cy="260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020050" y="3657600"/>
            <a:ext cx="3256915" cy="2759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19" name="AutoShape 19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AutoShape 20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AutoShape 21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AutoShape 22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AutoShape 23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AutoShape 24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AutoShape 25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AutoShape 26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AutoShape 27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AutoShape 28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AutoShape 29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AutoShape 30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AutoShape 31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AutoShape 32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AutoShape 33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AutoShape 34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AutoShape 35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AutoShape 36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AutoShape 37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AutoShape 38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TextBox 39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参考资料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539115" y="1219200"/>
            <a:ext cx="840613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宋体" panose="02010600030101010101" pitchFamily="2" charset="-122"/>
              </a:rPr>
              <a:t>[1] Zhang H , Patel V M .Densely Connected Pyramid Dehazing Network[J].IEEE, 2018.DOI:10.1109/CVPR.2018.00337.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[2] </a:t>
            </a:r>
            <a:r>
              <a:rPr lang="en-US" b="0">
                <a:latin typeface="宋体" panose="02010600030101010101" pitchFamily="2" charset="-122"/>
                <a:cs typeface="Times New Roman" panose="02020603050405020304" charset="0"/>
              </a:rPr>
              <a:t>D. Berman, S. Avidan, et al. Non-local image dehazing. In CVPR, pages 1674–1682, 2016.</a:t>
            </a:r>
            <a:endParaRPr lang="en-US" b="0">
              <a:latin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[3] X. Di and V. M. Patel. Face Synthesis from Visual Attributes via Sketch using Conditional VAEs and GANs. ArXiv eprints, Dec. 2018.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[4] R. Fattal. Dehazing using color-lines. volume 34, New York,NY, USA, 2014. ACM.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[5]Y. Zhu and S. Newsam. Densenet for dense flow. In ICIP,2017.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[6]https://blog.csdn.net/qq_32734095/article/details/89059949</a:t>
            </a:r>
            <a:endParaRPr lang="en-US" altLang="en-US" b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commondata" val="eyJoZGlkIjoiNmZmMjJkNTI5MzQwNmVjYjA3M2RkZjQzNmUwZmY2OTk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EFFBFF"/>
      </a:lt1>
      <a:dk2>
        <a:srgbClr val="002F40"/>
      </a:dk2>
      <a:lt2>
        <a:srgbClr val="FFFFFF"/>
      </a:lt2>
      <a:accent1>
        <a:srgbClr val="3045FD"/>
      </a:accent1>
      <a:accent2>
        <a:srgbClr val="0085FF"/>
      </a:accent2>
      <a:accent3>
        <a:srgbClr val="2947E8"/>
      </a:accent3>
      <a:accent4>
        <a:srgbClr val="3CD6DF"/>
      </a:accent4>
      <a:accent5>
        <a:srgbClr val="73DDE3"/>
      </a:accent5>
      <a:accent6>
        <a:srgbClr val="FFC67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</Words>
  <Application>WPS 演示</Application>
  <PresentationFormat>On-screen Show 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微信用户</cp:lastModifiedBy>
  <cp:revision>4</cp:revision>
  <dcterms:created xsi:type="dcterms:W3CDTF">2006-08-16T00:00:00Z</dcterms:created>
  <dcterms:modified xsi:type="dcterms:W3CDTF">2024-01-02T13:50:17Z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7FF315AB75CD4ADC99192325EB718B3F_12</vt:lpwstr>
  </property>
  <property fmtid="{D5CDD505-2E9C-101B-9397-08002B2CF9AE}" pid="3" name="KSOProductBuildVer">
    <vt:lpwstr>2052-12.1.0.16120</vt:lpwstr>
  </property>
</Properties>
</file>