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492" r:id="rId9"/>
    <p:sldId id="1186" r:id="rId10"/>
    <p:sldId id="1188" r:id="rId11"/>
    <p:sldId id="1189" r:id="rId12"/>
    <p:sldId id="1190" r:id="rId13"/>
    <p:sldId id="1194" r:id="rId14"/>
    <p:sldId id="1193" r:id="rId15"/>
    <p:sldId id="1202" r:id="rId16"/>
    <p:sldId id="1213" r:id="rId17"/>
    <p:sldId id="1203" r:id="rId18"/>
    <p:sldId id="1214" r:id="rId19"/>
    <p:sldId id="1204" r:id="rId20"/>
    <p:sldId id="1269" r:id="rId21"/>
    <p:sldId id="1205" r:id="rId22"/>
    <p:sldId id="1216" r:id="rId23"/>
    <p:sldId id="1206" r:id="rId24"/>
    <p:sldId id="1210" r:id="rId25"/>
    <p:sldId id="1270" r:id="rId26"/>
    <p:sldId id="1209" r:id="rId27"/>
    <p:sldId id="1191" r:id="rId28"/>
    <p:sldId id="1192" r:id="rId29"/>
    <p:sldId id="1207" r:id="rId30"/>
    <p:sldId id="1208" r:id="rId31"/>
    <p:sldId id="1212" r:id="rId32"/>
    <p:sldId id="1217" r:id="rId33"/>
    <p:sldId id="1218" r:id="rId34"/>
    <p:sldId id="1221" r:id="rId35"/>
    <p:sldId id="1219" r:id="rId36"/>
    <p:sldId id="1220" r:id="rId37"/>
    <p:sldId id="1222" r:id="rId38"/>
    <p:sldId id="1224" r:id="rId39"/>
    <p:sldId id="1200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5.png"/><Relationship Id="rId1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8.png"/><Relationship Id="rId7" Type="http://schemas.openxmlformats.org/officeDocument/2006/relationships/image" Target="../media/image127.png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1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                                     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                            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ch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ch+0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31205" y="2439670"/>
            <a:ext cx="4551680" cy="1926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分析结果：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</a:rPr>
              <a:t>)m</a:t>
            </a:r>
            <a:r>
              <a:rPr kumimoji="1" lang="zh-CN" altLang="en-US" sz="1200" b="1" dirty="0">
                <a:latin typeface="+mn-ea"/>
              </a:rPr>
              <a:t>的作用是？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输入中止条件，并不读取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、直接输入若干空格和回车后，再输入正确，变量是否能得到正确的值？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能得到正确的值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、直接输入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非法的数据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，输出是？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输出是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__-32768__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的最大值是：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__32767___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9390" y="1179830"/>
            <a:ext cx="1685925" cy="100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25" y="1360805"/>
            <a:ext cx="1133475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810" y="1046480"/>
            <a:ext cx="1781175" cy="962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140" y="2353310"/>
            <a:ext cx="1400175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655" y="2189480"/>
            <a:ext cx="1314450" cy="1009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0610" y="2360930"/>
            <a:ext cx="1476375" cy="838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180" y="3747770"/>
            <a:ext cx="1133475" cy="923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055" y="3380105"/>
            <a:ext cx="11620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5" y="1323974"/>
            <a:ext cx="503872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 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123︺456↙(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-123m↙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m↙       (</a:t>
            </a:r>
            <a:r>
              <a:rPr kumimoji="1" lang="zh-CN" altLang="en-US" sz="1600" b="1" dirty="0">
                <a:latin typeface="+mn-ea"/>
              </a:rPr>
              <a:t>直接非法字符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   (</a:t>
            </a:r>
            <a:r>
              <a:rPr kumimoji="1" lang="zh-CN" altLang="en-US" sz="1600" b="1" dirty="0">
                <a:latin typeface="+mn-ea"/>
              </a:rPr>
              <a:t>超上限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-40000↙  (</a:t>
            </a:r>
            <a:r>
              <a:rPr kumimoji="1" lang="zh-CN" altLang="en-US" sz="1600" b="1" dirty="0">
                <a:latin typeface="+mn-ea"/>
              </a:rPr>
              <a:t>超下限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2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__4,5,6___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0" y="2054860"/>
            <a:ext cx="1441450" cy="829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110" y="1966595"/>
            <a:ext cx="1366520" cy="854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30" y="2973070"/>
            <a:ext cx="1206500" cy="806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25" y="2983865"/>
            <a:ext cx="982980" cy="810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915" y="3976370"/>
            <a:ext cx="1325880" cy="8813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950" y="3975735"/>
            <a:ext cx="986155" cy="824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2500" y="4939030"/>
            <a:ext cx="1171575" cy="7785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7905" y="4724400"/>
            <a:ext cx="1229995" cy="9931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730" y="5824220"/>
            <a:ext cx="1257300" cy="1085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8680" y="5783580"/>
            <a:ext cx="1419225" cy="1152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820" y="5728335"/>
            <a:ext cx="1476375" cy="1171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0280" y="5705475"/>
            <a:ext cx="16859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70000;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-12345;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-54321;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 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 32767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 32767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 -12345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 -32768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125" y="5086350"/>
            <a:ext cx="107632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10" y="1473200"/>
            <a:ext cx="1152525" cy="84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25" y="2560955"/>
            <a:ext cx="1123950" cy="923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80" y="3655060"/>
            <a:ext cx="1257300" cy="100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550" y="4664710"/>
            <a:ext cx="122872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710" y="5650230"/>
            <a:ext cx="12858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5" y="1323974"/>
            <a:ext cx="56999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___40000__↙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___2200000000__↙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___4500000000__↙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___-40000__↙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__-2200000000___↙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___2,3,5____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7055" y="1966595"/>
            <a:ext cx="1238250" cy="897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015" y="2994025"/>
            <a:ext cx="1284605" cy="835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0" y="3829050"/>
            <a:ext cx="1504315" cy="946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30" y="4775200"/>
            <a:ext cx="1256030" cy="9963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140" y="5781675"/>
            <a:ext cx="1313815" cy="1012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7565" y="1714500"/>
            <a:ext cx="1242060" cy="11823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7565" y="2863850"/>
            <a:ext cx="1317625" cy="988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2655" y="3851910"/>
            <a:ext cx="1329690" cy="10140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6160" y="4857750"/>
            <a:ext cx="1440180" cy="10979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9955" y="5788660"/>
            <a:ext cx="128968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有区别，输入时超过范围，会在系统中标记一个错误值，并将上限给变量。如果是赋值时超过范围时，会发生截断。两者的值并不相同。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有区别，输入时超过范围，会在系统中标记一个错误值，并将上限给变量。如果是赋值时超过范围时，也会发生截断。比如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4500000000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会截断为205032704，所以两者的值并不相同。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有区别，输入时超过范围，会在系统中标记一个错误值，并将下限给变量。如果是赋值时超过范围时，也会发生截断。比如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-22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会截断为2094967296，所以两者的值并不相同。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__2,6__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3535" y="1714500"/>
            <a:ext cx="1195705" cy="956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35" y="2620010"/>
            <a:ext cx="1112520" cy="898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365" y="3518535"/>
            <a:ext cx="1017905" cy="980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235" y="4246880"/>
            <a:ext cx="1077595" cy="772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065" y="5045075"/>
            <a:ext cx="1168400" cy="9099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30" y="5676265"/>
            <a:ext cx="1342390" cy="1181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5310" y="1687195"/>
            <a:ext cx="1158240" cy="9836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860" y="2670810"/>
            <a:ext cx="1121410" cy="9118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4470" y="3582670"/>
            <a:ext cx="1110615" cy="9086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240" y="4483100"/>
            <a:ext cx="1096645" cy="904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8745" y="5387975"/>
            <a:ext cx="1139190" cy="8940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3505" y="5676265"/>
            <a:ext cx="13049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构造的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u_short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k5, k6;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70000;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-1;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-65535;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k6 = -65536;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k6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k6=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570" y="2698115"/>
            <a:ext cx="122174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85" y="4645660"/>
            <a:ext cx="1370330" cy="178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1859915"/>
            <a:ext cx="866775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2586355"/>
            <a:ext cx="1009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50" y="3357880"/>
            <a:ext cx="828675" cy="695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415" y="4053205"/>
            <a:ext cx="957580" cy="764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7415" y="4817745"/>
            <a:ext cx="934085" cy="7696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5696585"/>
            <a:ext cx="962025" cy="847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3445" y="1816735"/>
            <a:ext cx="802005" cy="7702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3445" y="2586990"/>
            <a:ext cx="842010" cy="825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465" y="3270250"/>
            <a:ext cx="895985" cy="8705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7725" y="4140835"/>
            <a:ext cx="729615" cy="7727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64065" y="4824095"/>
            <a:ext cx="803275" cy="8470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22790" y="5717540"/>
            <a:ext cx="8858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5321" y="188595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__400___↙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__4500000000___↙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__-400___↙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___-2200000000__↙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__-4500000000___↙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10725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_2,6__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6180" y="1562100"/>
            <a:ext cx="1476375" cy="105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60" y="2619375"/>
            <a:ext cx="1455420" cy="1073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15" y="3692525"/>
            <a:ext cx="1343025" cy="1114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40" y="4806950"/>
            <a:ext cx="1371600" cy="1104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15" y="5629275"/>
            <a:ext cx="1379855" cy="1228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2555" y="1495425"/>
            <a:ext cx="1514475" cy="1190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2555" y="2619375"/>
            <a:ext cx="1355090" cy="1136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0150" y="3816985"/>
            <a:ext cx="1485900" cy="1028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3000" y="4795520"/>
            <a:ext cx="1600200" cy="12477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9470" y="5734050"/>
            <a:ext cx="15621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有区别，输入时超过范围，会在系统中标记一个错误值，并将上限给变量。如果是赋值时超过范围时，也会发生截断。比如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4500000000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会截断为205032704，所以两者的值并不相同。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并没有区别，两者都是将一个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型的数据转化为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型，补码相同，转化后的值也是相同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并没有区别，两者都是将一个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unsigned 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型的数据转化为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型，补码相同，转化后的值也是相同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。</a:t>
            </a:r>
            <a:endParaRPr kumimoji="1" lang="zh-CN" altLang="en-US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比如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-22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会截断为2094967296，所以两者的值并不相同。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有区别，输入时超过范围，会在系统中标记一个错误值，并将上限给变量。如果是赋值时超过范围时，也会发生截断。比如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-4500000000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会截断为4089934592，所以两者的值并不相同。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两者相同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有区别，输入时超过范围，会在系统中标记一个错误值，并将上限给变量。如果是赋值时超过范围时，会发生截断。两者的值并不相同。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有区别，输入时超过范围，会在系统中标记一个错误值，并将上限给变量。如果是赋值时超过范围时，也会发生截断。比如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4500000000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会截断为205032704，所以两者的值并不相同。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数据在输入正确但超下限范围的情况下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有区别，输入时超过范围，会在系统中标记一个错误值，并将下限给变量。如果是赋值时超过范围时，也会发生截断。比如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-2200000000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会截断为2094967296，所以两者的值并不相同。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两者相同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有区别，输入时超过范围，会在系统中标记一个错误值，并将上限给变量。如果是赋值时超过范围时，也会发生截断。比如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4500000000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会截断为205032704，所以两者的值并不相同。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并没有区别，两者都是将一个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unsigned 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型的数据转化为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型，补码相同，转化后的值也是相同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并没有区别，两者都是将一个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unsigned 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型的数据转化为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型，补码相同，转化后的值也是相同。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比如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-2200000000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会截断为2094967296，所以两者的值并不相同。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上限加负号后的下限）的情况下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有区别，输入时超过范围，会在系统中标记一个错误值，并将上限给变量。如果是赋值时超过范围时，也会发生截断。比如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-4500000000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会截断为4089934592，所以两者的值并不相同。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右值超范围的情况下，表现是否相同？总结规律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右值合理范围的情况下，表现是否相同？总结规律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5321" y="188595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388363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75746" y="1323974"/>
            <a:ext cx="635966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、键盘输入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（单个图形字符）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、键盘输入</a:t>
            </a:r>
            <a:r>
              <a:rPr lang="en-US" altLang="zh-CN" sz="1600" b="1" dirty="0">
                <a:latin typeface="+mn-ea"/>
              </a:rPr>
              <a:t>\b</a:t>
            </a:r>
            <a:r>
              <a:rPr lang="zh-CN" altLang="en-US" sz="1600" b="1" dirty="0">
                <a:latin typeface="+mn-ea"/>
              </a:rPr>
              <a:t>（退格键的转义符）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、键盘输入</a:t>
            </a:r>
            <a:r>
              <a:rPr lang="en-US" altLang="zh-CN" sz="1600" b="1" dirty="0">
                <a:latin typeface="+mn-ea"/>
              </a:rPr>
              <a:t>\101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码的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进制转义表示）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、键盘输入</a:t>
            </a:r>
            <a:r>
              <a:rPr lang="en-US" altLang="zh-CN" sz="1600" b="1" dirty="0">
                <a:latin typeface="+mn-ea"/>
              </a:rPr>
              <a:t>\x41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进制转义表示）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、键盘输入</a:t>
            </a:r>
            <a:r>
              <a:rPr lang="en-US" altLang="zh-CN" sz="1600" b="1" dirty="0">
                <a:latin typeface="+mn-ea"/>
              </a:rPr>
              <a:t>65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码的十进制整数形式表示）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、键盘输入</a:t>
            </a:r>
            <a:r>
              <a:rPr lang="en-US" altLang="zh-CN" sz="1600" b="1" dirty="0" err="1">
                <a:latin typeface="+mn-ea"/>
              </a:rPr>
              <a:t>CtrL+C</a:t>
            </a:r>
            <a:r>
              <a:rPr lang="zh-CN" altLang="en-US" sz="1600" b="1" dirty="0">
                <a:latin typeface="+mn-ea"/>
              </a:rPr>
              <a:t>（注意：是</a:t>
            </a:r>
            <a:r>
              <a:rPr lang="en-US" altLang="zh-CN" sz="1600" b="1" dirty="0" err="1">
                <a:latin typeface="+mn-ea"/>
              </a:rPr>
              <a:t>Ctrl+C</a:t>
            </a:r>
            <a:r>
              <a:rPr lang="zh-CN" altLang="en-US" sz="1600" b="1" dirty="0">
                <a:latin typeface="+mn-ea"/>
              </a:rPr>
              <a:t>组合键，注意不要有输入法栏）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、键盘输入</a:t>
            </a:r>
            <a:r>
              <a:rPr lang="en-US" altLang="zh-CN" sz="1600" b="1" dirty="0" err="1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（注意：是</a:t>
            </a:r>
            <a:r>
              <a:rPr lang="en-US" altLang="zh-CN" sz="1600" b="1" dirty="0" err="1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组合键，注意不要有输入法栏）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875" y="1218565"/>
            <a:ext cx="87630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20" y="2190115"/>
            <a:ext cx="986790" cy="918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045" y="2608580"/>
            <a:ext cx="923925" cy="115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150" y="3571240"/>
            <a:ext cx="895350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620" y="4051935"/>
            <a:ext cx="895350" cy="106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8560" y="5234940"/>
            <a:ext cx="1247775" cy="628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325" y="5857875"/>
            <a:ext cx="11430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55740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f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f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已超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的有效位数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49516" y="1323974"/>
            <a:ext cx="568589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</a:t>
            </a:r>
            <a:r>
              <a:rPr lang="zh-CN" altLang="en-US" sz="1200" b="1" dirty="0">
                <a:latin typeface="+mn-ea"/>
              </a:rPr>
              <a:t> （合理范围正数，小数形式）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1.23456e2</a:t>
            </a:r>
            <a:r>
              <a:rPr lang="zh-CN" altLang="en-US" sz="1200" b="1" dirty="0">
                <a:latin typeface="+mn-ea"/>
              </a:rPr>
              <a:t> （合理范围正数，指数形式）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-123.456</a:t>
            </a:r>
            <a:r>
              <a:rPr lang="zh-CN" altLang="en-US" sz="1200" b="1" dirty="0">
                <a:latin typeface="+mn-ea"/>
              </a:rPr>
              <a:t>（合理范围负数，小数形式）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 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-1.23456e2</a:t>
            </a:r>
            <a:r>
              <a:rPr lang="zh-CN" altLang="en-US" sz="1200" b="1" dirty="0">
                <a:latin typeface="+mn-ea"/>
              </a:rPr>
              <a:t> （合理范围负数，指数形式）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123.456789</a:t>
            </a:r>
            <a:r>
              <a:rPr lang="zh-CN" altLang="en-US" sz="1200" b="1" dirty="0">
                <a:latin typeface="+mn-ea"/>
              </a:rPr>
              <a:t>（合理范围，但超有效位数）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6.7e38</a:t>
            </a:r>
            <a:r>
              <a:rPr lang="zh-CN" altLang="en-US" sz="1200" b="1" dirty="0">
                <a:latin typeface="+mn-ea"/>
              </a:rPr>
              <a:t>（超上限但数量级未超，仍是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1.7e39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-2.3e39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9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1.23e-30</a:t>
            </a:r>
            <a:r>
              <a:rPr lang="zh-CN" altLang="en-US" sz="1200" b="1" dirty="0">
                <a:latin typeface="+mn-ea"/>
              </a:rPr>
              <a:t>（合理范围整数但指数很小）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-1.23e-30</a:t>
            </a:r>
            <a:r>
              <a:rPr lang="zh-CN" altLang="en-US" sz="1200" b="1" dirty="0">
                <a:latin typeface="+mn-ea"/>
              </a:rPr>
              <a:t>（合理范围负数但指数很小）</a:t>
            </a:r>
            <a:endParaRPr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7530" y="1323975"/>
            <a:ext cx="2169795" cy="95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5" y="1358900"/>
            <a:ext cx="2076450" cy="887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05" y="2427605"/>
            <a:ext cx="2281555" cy="930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085" y="2415540"/>
            <a:ext cx="2371725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305" y="3425825"/>
            <a:ext cx="1838325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085" y="3504565"/>
            <a:ext cx="98107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575" y="4493260"/>
            <a:ext cx="1104900" cy="1047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110" y="4559935"/>
            <a:ext cx="1543050" cy="981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2305" y="5570220"/>
            <a:ext cx="2628900" cy="990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6425" y="5605780"/>
            <a:ext cx="26955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b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188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，观察输出结果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个是一个语句，分多行写。第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个是多个语句，多行写。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740" y="4217035"/>
            <a:ext cx="1171575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20" y="4112260"/>
            <a:ext cx="1143000" cy="1552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675" y="4174490"/>
            <a:ext cx="9906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每个数字间多于一个空格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 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+ 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多个空回车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结论：在输入正确的情况下，回车和空格的作用？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输入正确的情况下，回车和空格是输入终止的条件，并不读取。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395" y="727075"/>
            <a:ext cx="1352550" cy="142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935" y="1989455"/>
            <a:ext cx="1304925" cy="127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285" y="2495550"/>
            <a:ext cx="952500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945" y="3407410"/>
            <a:ext cx="78105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要求：综合观察运行结果，加上自己的思考，给出总结性的结论，这个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  而不仅仅是简单的根据结论说错在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1/2/3/4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当开始出现非法字符时就开始不可信，出现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时会赋值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，同时后面的变量均不可信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315" y="1162685"/>
            <a:ext cx="1104900" cy="142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35" y="1276985"/>
            <a:ext cx="106680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695" y="1129030"/>
            <a:ext cx="1171575" cy="1495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530" y="1276985"/>
            <a:ext cx="1181100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465" y="2849245"/>
            <a:ext cx="1047750" cy="1362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635" y="2849245"/>
            <a:ext cx="1219200" cy="1352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255" y="2849245"/>
            <a:ext cx="1228725" cy="1381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7230" y="2801620"/>
            <a:ext cx="129540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1323975"/>
            <a:ext cx="38547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"a=" &lt;&lt; int(a)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"b=" &lt;&lt; int(b)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"c="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46872" y="1323974"/>
            <a:ext cx="638853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XYZ↙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 YZ↙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  (</a:t>
            </a:r>
            <a:r>
              <a:rPr kumimoji="1" lang="zh-CN" altLang="en-US" sz="1200" b="1" dirty="0">
                <a:latin typeface="+mn-ea"/>
              </a:rPr>
              <a:t>表示按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组合键，注意不要有输入法栏，下同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>
                <a:latin typeface="+mn-ea"/>
              </a:rPr>
              <a:t>↙   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</a:t>
            </a:r>
            <a:r>
              <a:rPr kumimoji="1" lang="en-US" altLang="zh-CN" sz="1200" b="1" dirty="0">
                <a:latin typeface="+mn-ea"/>
              </a:rPr>
              <a:t>char</a:t>
            </a:r>
            <a:r>
              <a:rPr kumimoji="1" lang="zh-CN" altLang="en-US" sz="1200" b="1" dirty="0">
                <a:latin typeface="+mn-ea"/>
              </a:rPr>
              <a:t>型数据时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、能否输入空格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可以输入空格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强制中断程序的执行，杀死程序的进程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将任务中断，挂起的状态，进程还存在，任务还没有结束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后不按回车而继续输入的其它字符，能否被读入？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不能够被读入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315" y="871855"/>
            <a:ext cx="800100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15" y="919480"/>
            <a:ext cx="771525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45" y="1323975"/>
            <a:ext cx="800100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280" y="1285875"/>
            <a:ext cx="981075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880" y="2434590"/>
            <a:ext cx="108585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310" y="2434590"/>
            <a:ext cx="1047750" cy="68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610" y="2265045"/>
            <a:ext cx="914400" cy="1190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4355" y="2341245"/>
            <a:ext cx="9239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5285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"a="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"b="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"c="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20640" y="1323974"/>
            <a:ext cx="57147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_1.8e40,2.0,3.0___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_-1.8e40,2.0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3.0_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_2.0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  <a:sym typeface="+mn-ea"/>
              </a:rPr>
              <a:t>1.8e40,3.0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_2.0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-</a:t>
            </a:r>
            <a:r>
              <a:rPr kumimoji="1" lang="en-US" altLang="zh-CN" sz="1200" b="1" dirty="0">
                <a:latin typeface="+mn-ea"/>
                <a:sym typeface="+mn-ea"/>
              </a:rPr>
              <a:t>1.8e40,3.0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_2.0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3.0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1.8e40_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_2.0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3.0,-1.8e40_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超过范围的值是赋值为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，后面的全为不可信值。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依旧是成立的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815" y="935355"/>
            <a:ext cx="1647825" cy="178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70" y="4548505"/>
            <a:ext cx="1857375" cy="1838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90" y="1896110"/>
            <a:ext cx="1495425" cy="171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95" y="2765425"/>
            <a:ext cx="1790700" cy="1733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162560"/>
            <a:ext cx="1885950" cy="1733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6870" y="1983105"/>
            <a:ext cx="175260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、如果编译有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error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或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，则贴相应信息的截图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有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error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无法运行，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都没有，可以正常运行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、如果能运行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包括有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，则输入三个正确的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int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型数据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:1 2 3↙)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输出为右图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、分析为什么只有某个变量的结果是正确的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第一句初始化了三个变量。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输入语句中，由优先级的知识知，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&gt;&gt;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的优先级比，高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所以先输入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的值，后是一个逗号表达式，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并没有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输入值，所以没有初始化。输出也自然不正确。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6545" y="4890135"/>
            <a:ext cx="4029075" cy="158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620" y="4338320"/>
            <a:ext cx="3848100" cy="170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030" y="2129155"/>
            <a:ext cx="14763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cin&gt;&gt;a,b,c;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这句语句中，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&gt;&gt;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的优先级比，高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所以先输入了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的值，然后是一个逗号表达式，并未对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b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的值进行修改，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所以输出的结果是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1  67  68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825" y="4775200"/>
            <a:ext cx="15621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a+10;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因为在两句的输入语句中，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&gt;&gt;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右侧的都是常量或者表达式，如第一句为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，第二句由于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的优先级高为表达式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a+10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，未找到正确的流对象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dirty="0">
                <a:latin typeface="+mn-ea"/>
              </a:rPr>
              <a:t>___b__</a:t>
            </a:r>
            <a:r>
              <a:rPr kumimoji="1" lang="zh-CN" altLang="en-US" sz="1600" b="1" dirty="0">
                <a:latin typeface="+mn-ea"/>
              </a:rPr>
              <a:t>，不能是</a:t>
            </a:r>
            <a:r>
              <a:rPr kumimoji="1" lang="en-US" altLang="zh-CN" sz="1600" b="1" dirty="0">
                <a:latin typeface="+mn-ea"/>
              </a:rPr>
              <a:t>____a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c_____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4037330"/>
            <a:ext cx="5542915" cy="1234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5271770"/>
            <a:ext cx="9068435" cy="12623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逗号表达式的值是最后一个语句。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该题只给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输入了值，只有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变化了。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我们看到在输入语句中，先计算括号里的值，为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，再输入值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给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，所以输出中我们看到只有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的值变了。</a:t>
            </a:r>
            <a:endParaRPr kumimoji="1" lang="zh-CN" altLang="en-US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而在上一题中，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&gt;&gt;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的优先级高于，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所以先输入值给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a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，再计算逗号表达式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并不矛盾，该题中流提取运算符后面跟的仍然是变量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即为逗号表达式的值，与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B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中的并不矛盾。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5145" y="1550035"/>
            <a:ext cx="119062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c1 &gt;&gt; c2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第一个中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会严格根据变量的类型读取，所以在字符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中会分别读取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而空格是输入中止的条件，所以两题会出现相同的结果。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8805" y="1726565"/>
            <a:ext cx="2200275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105" y="2780665"/>
            <a:ext cx="17907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en-US" altLang="zh-CN" sz="1600" b="1" dirty="0">
                <a:latin typeface="+mn-ea"/>
              </a:rPr>
              <a:t>_______endl________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9790" y="3469005"/>
            <a:ext cx="72390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5061585"/>
            <a:ext cx="9347200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6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&lt;&lt; "a C++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&lt;&lt; "program."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第三句是一个语句，只不过用多行的形式进行书写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第四句是多个语句，在多行进行书写。两者起到的作用是相同的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2305" y="2961640"/>
            <a:ext cx="6129655" cy="1934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b &lt;&lt;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1641" y="1323974"/>
            <a:ext cx="25637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88075" y="4796001"/>
            <a:ext cx="7683562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（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）三个数据依次输出，所以是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101520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（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）由优先级的知识，先输出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的值，然后是一个逗号表达式，没有输出，所以是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。（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）先计算括号内的，然后输出括号的值，即为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的值，为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67829" y="4795366"/>
            <a:ext cx="2567809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解释错误原因：左移运算符优先级比逗号高，与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结合，流对象不对。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5" y="58936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dirty="0">
                <a:latin typeface="+mn-ea"/>
              </a:rPr>
              <a:t>____1 ___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3424555"/>
            <a:ext cx="1933575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35" y="3291205"/>
            <a:ext cx="1676400" cy="1276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295" y="2955925"/>
            <a:ext cx="2897505" cy="16687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3376930"/>
            <a:ext cx="198120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在定义变量的时候两者不同，前一个是字符型的变量，后面的是整型变量，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会根据变量的类型，用相应的形式进行输出。所以前一个是字符型的，后一个是整型的。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585" y="3834130"/>
            <a:ext cx="2437130" cy="1386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5" y="3620770"/>
            <a:ext cx="222631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将输出改为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cout&lt;&lt;int (ch)&lt;&lt;endl;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45119" y="5665075"/>
            <a:ext cx="50943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将输出改为</a:t>
            </a:r>
            <a:r>
              <a:rPr kumimoji="1" lang="en-US" altLang="zh-CN" sz="1600" b="1" dirty="0">
                <a:latin typeface="+mn-ea"/>
              </a:rPr>
              <a:t>cout&lt;&lt;char(ch)&lt;&lt;endl;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880" y="3460115"/>
            <a:ext cx="4164965" cy="1936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460115"/>
            <a:ext cx="3886200" cy="1971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34,&quot;width&quot;:7168}"/>
</p:tagLst>
</file>

<file path=ppt/tags/tag2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17380</Words>
  <Application>WPS 演示</Application>
  <PresentationFormat>宽屏</PresentationFormat>
  <Paragraphs>1167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86181</cp:lastModifiedBy>
  <cp:revision>201</cp:revision>
  <dcterms:created xsi:type="dcterms:W3CDTF">2020-08-13T13:39:00Z</dcterms:created>
  <dcterms:modified xsi:type="dcterms:W3CDTF">2022-09-21T04:32:32Z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CE76600E013849729724E84999269656</vt:lpwstr>
  </property>
  <property fmtid="{D5CDD505-2E9C-101B-9397-08002B2CF9AE}" pid="3" name="KSOProductBuildVer">
    <vt:lpwstr>2052-11.1.0.12358</vt:lpwstr>
  </property>
</Properties>
</file>