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68" r:id="rId5"/>
    <p:sldId id="1237" r:id="rId6"/>
    <p:sldId id="1230" r:id="rId7"/>
    <p:sldId id="449" r:id="rId8"/>
    <p:sldId id="1182" r:id="rId9"/>
    <p:sldId id="1226" r:id="rId10"/>
    <p:sldId id="1227" r:id="rId11"/>
    <p:sldId id="1198" r:id="rId12"/>
    <p:sldId id="1183" r:id="rId13"/>
    <p:sldId id="1228" r:id="rId14"/>
    <p:sldId id="1229" r:id="rId15"/>
    <p:sldId id="1231" r:id="rId16"/>
    <p:sldId id="1232" r:id="rId17"/>
    <p:sldId id="1233" r:id="rId18"/>
    <p:sldId id="1199" r:id="rId19"/>
    <p:sldId id="1234" r:id="rId20"/>
    <p:sldId id="1235" r:id="rId21"/>
    <p:sldId id="1200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25517" y="998484"/>
            <a:ext cx="10247586" cy="3678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字符输入函数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的基本知识：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形式：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功能：输入一个字符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给指定的变量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某些编译器需要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cstdio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目前所用的双编译器均不需要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型，是输入字符的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码，可赋值给字符型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整型变量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输入有回显，而且不是键盘输入一个字符后立即执行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，必须要等按回车后才执行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弄清楚上课课件中的输入缓冲区的概念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可以输入空格，回车等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无法处理的非图形字符，但仍不能处理转义符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等每次仅从输入缓冲区中取需要的字节，多余的字节仍保留在输入缓冲区中供下次读取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40044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&lt;&lt; (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()) &lt;&lt;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050924" y="1323974"/>
            <a:ext cx="278448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5152127"/>
            <a:ext cx="345032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___a___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__ch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__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38399" y="5152127"/>
            <a:ext cx="4008483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__a__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___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050923" y="5152127"/>
            <a:ext cx="278448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___97___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3915410"/>
            <a:ext cx="1447800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45" y="4006850"/>
            <a:ext cx="1847850" cy="933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635" y="4006850"/>
            <a:ext cx="140017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方法一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1323975"/>
            <a:ext cx="3838575" cy="253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0" y="4114800"/>
            <a:ext cx="402907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35" y="2159635"/>
            <a:ext cx="446722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、键盘输入：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Hello</a:t>
            </a:r>
            <a:r>
              <a:rPr kumimoji="1" lang="en-US" altLang="zh-CN" sz="1600" b="1" dirty="0">
                <a:latin typeface="+mn-ea"/>
              </a:rPr>
              <a:t>↙ (5</a:t>
            </a:r>
            <a:r>
              <a:rPr kumimoji="1" lang="zh-CN" altLang="en-US" sz="1600" b="1" dirty="0">
                <a:latin typeface="+mn-ea"/>
              </a:rPr>
              <a:t>个字母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↙      (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︺</a:t>
            </a:r>
            <a:r>
              <a:rPr kumimoji="1" lang="en-US" altLang="zh-CN" sz="1600" b="1" dirty="0">
                <a:latin typeface="+mn-ea"/>
              </a:rPr>
              <a:t>↙    (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\n↙    (2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\101↙  (4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latin typeface="+mn-ea"/>
              </a:rPr>
              <a:t>结论：可以输入</a:t>
            </a:r>
            <a:r>
              <a:rPr kumimoji="1" lang="en-US" altLang="zh-CN" sz="1600" b="1" dirty="0">
                <a:latin typeface="+mn-ea"/>
              </a:rPr>
              <a:t>___a__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____c___</a:t>
            </a:r>
            <a:r>
              <a:rPr kumimoji="1" lang="zh-CN" altLang="en-US" sz="1600" b="1" dirty="0">
                <a:latin typeface="+mn-ea"/>
              </a:rPr>
              <a:t>等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无法处理的非图形字符，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但仍不能处理</a:t>
            </a:r>
            <a:r>
              <a:rPr kumimoji="1" lang="en-US" altLang="zh-CN" sz="1600" b="1" dirty="0">
                <a:latin typeface="+mn-ea"/>
              </a:rPr>
              <a:t>___b____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a) </a:t>
            </a:r>
            <a:r>
              <a:rPr kumimoji="1" lang="zh-CN" altLang="en-US" sz="1600" b="1" dirty="0">
                <a:latin typeface="+mn-ea"/>
              </a:rPr>
              <a:t>空格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转义符 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回车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3565" y="1216025"/>
            <a:ext cx="1504950" cy="1038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25" y="2254250"/>
            <a:ext cx="1181100" cy="885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565" y="3140075"/>
            <a:ext cx="1190625" cy="904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705" y="4044950"/>
            <a:ext cx="1095375" cy="790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800" y="4551680"/>
            <a:ext cx="112395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"--Step1--"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"--Step2--"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"--Step3--"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"--Step4--"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Step1~4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、每次输入一个回车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___4__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Step___10___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Step___10___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Step___10___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Step___10__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__2___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Step___a 97___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Step____10__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Step____a 97__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Step____10_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__1___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Step__asdfg 97__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Step___115___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Step___100___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Step___102__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getchar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思考：结合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的基本使用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的例子，考虑一下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的影响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错在第几个数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与输入缓冲区的关系，为什么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?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的输入中，非法输入是终止输入条件，不会读取，而在字符输入输出中会存在缓冲区中，等待读取。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6565" y="3683635"/>
            <a:ext cx="2393315" cy="1822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905" y="1323975"/>
            <a:ext cx="1336040" cy="2292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080" y="1323975"/>
            <a:ext cx="1372870" cy="2291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自行构造证明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结论的使用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读入的测试程序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Stepx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因为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不能读取空格、回车（有特殊方法可读，先忽略），因此测试有所不同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、第一次输入两个字母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___2__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Step___a__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Step___b__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Step___c__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Step___d__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__1_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Step____a__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Step____b__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Step____c_</a:t>
            </a:r>
            <a:r>
              <a:rPr kumimoji="1" lang="en-US" altLang="zh-CN" sz="1200" b="1" u="sng" dirty="0">
                <a:latin typeface="+mn-ea"/>
              </a:rPr>
              <a:t> </a:t>
            </a:r>
            <a:r>
              <a:rPr kumimoji="1" lang="en-US" altLang="zh-CN" sz="1200" b="1" dirty="0">
                <a:latin typeface="+mn-ea"/>
              </a:rPr>
              <a:t>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Step____d__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2286000"/>
            <a:ext cx="352425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2112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______97_____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____10_____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____97______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____13_____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_____97_______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_____13___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2" y="6239531"/>
            <a:ext cx="10247336" cy="294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注：直接按回车时的差异，了解即可，具体原因有兴趣自己课外查阅，不提供技术支持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839448" y="1683973"/>
            <a:ext cx="1221488" cy="7596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190" y="1326515"/>
            <a:ext cx="800100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95" y="2239010"/>
            <a:ext cx="952500" cy="838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35" y="3433445"/>
            <a:ext cx="1152525" cy="981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735" y="3452495"/>
            <a:ext cx="1209675" cy="962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570" y="2117090"/>
            <a:ext cx="866775" cy="800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940" y="2164715"/>
            <a:ext cx="800100" cy="7524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6245" y="3671570"/>
            <a:ext cx="800100" cy="7429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990" y="3671570"/>
            <a:ext cx="762000" cy="733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8855" y="2164715"/>
            <a:ext cx="1095375" cy="6858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4230" y="2078990"/>
            <a:ext cx="1085850" cy="7715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6350" y="3671570"/>
            <a:ext cx="1276350" cy="7810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2700" y="3580765"/>
            <a:ext cx="9239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哪个编译器报错？</a:t>
            </a:r>
            <a:endParaRPr kumimoji="1"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编译器报错</a:t>
            </a:r>
            <a:endParaRPr kumimoji="1"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哪个编译器下结果同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  <a:endParaRPr kumimoji="1"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____97______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____13_____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____97_____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_____13____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1971" y="2135918"/>
            <a:ext cx="2340525" cy="439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338580"/>
            <a:ext cx="7887970" cy="739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0" y="3662045"/>
            <a:ext cx="904875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3633470"/>
            <a:ext cx="1009650" cy="781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0" y="2077720"/>
            <a:ext cx="9239885" cy="8832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140" y="3609975"/>
            <a:ext cx="1114425" cy="8286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565" y="3785870"/>
            <a:ext cx="9525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的区别：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是按格式读入，到空格、回车、非法为止；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是只读一个字符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、两者的共同点：都有输入缓冲区，输入必须以回车结束，从输入缓冲区去取得需要的内容后，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多余的内容还放在输入缓冲区中，等到下次读入（如果程序结束，则操作系统会清空输入缓冲区）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en-US" altLang="zh-CN" sz="1600" b="1" dirty="0">
                <a:latin typeface="+mn-ea"/>
              </a:rPr>
              <a:t>()/_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是没有输入缓冲区的，输入后不需要按回车键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返回是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en-US" sz="1600" b="1" dirty="0">
                <a:latin typeface="+mn-ea"/>
              </a:rPr>
              <a:t>，因为除了正常的</a:t>
            </a:r>
            <a:r>
              <a:rPr lang="en-US" altLang="zh-CN" sz="1600" b="1" dirty="0">
                <a:latin typeface="+mn-ea"/>
              </a:rPr>
              <a:t>256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字符（含基本和扩展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码、中文、其它语言文字等），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还需要额外考虑一个输入出错情况下的返回，因此无法用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字节返回值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5517" y="998484"/>
            <a:ext cx="10247586" cy="3678620"/>
            <a:chOff x="515007" y="1198180"/>
            <a:chExt cx="10247586" cy="3678620"/>
          </a:xfrm>
        </p:grpSpPr>
        <p:sp>
          <p:nvSpPr>
            <p:cNvPr id="5" name="矩形 4"/>
            <p:cNvSpPr/>
            <p:nvPr/>
          </p:nvSpPr>
          <p:spPr bwMode="auto">
            <a:xfrm>
              <a:off x="515007" y="1198180"/>
              <a:ext cx="10247586" cy="367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字符输出函数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zh-CN" altLang="en-US" sz="1600" b="1" dirty="0">
                  <a:latin typeface="+mn-ea"/>
                </a:rPr>
                <a:t>的基本知识：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形式：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字符变量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常量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功能：输出一个字符</a:t>
              </a:r>
              <a:endParaRPr lang="zh-CN" altLang="en-US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      </a:t>
              </a:r>
              <a:r>
                <a:rPr lang="en-US" altLang="zh-CN" sz="1600" b="1" dirty="0">
                  <a:latin typeface="+mn-ea"/>
                </a:rPr>
                <a:t>char a='A';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(a);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('A') 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('\x41');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('\101');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某些编译器需要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cstdio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zh-CN" altLang="en-US" sz="1600" b="1" dirty="0">
                  <a:latin typeface="+mn-ea"/>
                </a:rPr>
                <a:t>或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stdio.h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目前所用的双编译器均不需要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en-US" altLang="zh-CN" sz="1600" b="1" dirty="0">
                <a:solidFill>
                  <a:srgbClr val="FF0000"/>
                </a:solidFill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返回值是</a:t>
              </a:r>
              <a:r>
                <a:rPr lang="en-US" altLang="zh-CN" sz="1600" b="1" dirty="0">
                  <a:latin typeface="+mn-ea"/>
                </a:rPr>
                <a:t>int</a:t>
              </a:r>
              <a:r>
                <a:rPr lang="zh-CN" altLang="en-US" sz="1600" b="1" dirty="0">
                  <a:latin typeface="+mn-ea"/>
                </a:rPr>
                <a:t>型，是输出字符的</a:t>
              </a:r>
              <a:r>
                <a:rPr lang="en-US" altLang="zh-CN" sz="1600" b="1" dirty="0">
                  <a:latin typeface="+mn-ea"/>
                </a:rPr>
                <a:t>ASCII</a:t>
              </a:r>
              <a:r>
                <a:rPr lang="zh-CN" altLang="en-US" sz="1600" b="1" dirty="0">
                  <a:latin typeface="+mn-ea"/>
                </a:rPr>
                <a:t>码，可赋值给字符型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整型变量</a:t>
              </a:r>
              <a:endParaRPr lang="en-US" altLang="zh-CN" sz="1600" b="1" dirty="0"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942894" y="2716923"/>
              <a:ext cx="2007476" cy="1082566"/>
              <a:chOff x="2575034" y="2469931"/>
              <a:chExt cx="2007476" cy="1082566"/>
            </a:xfrm>
          </p:grpSpPr>
          <p:sp>
            <p:nvSpPr>
              <p:cNvPr id="2" name="右大括号 1"/>
              <p:cNvSpPr/>
              <p:nvPr/>
            </p:nvSpPr>
            <p:spPr bwMode="auto">
              <a:xfrm>
                <a:off x="2575034" y="2469931"/>
                <a:ext cx="210207" cy="108256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 bwMode="auto">
              <a:xfrm>
                <a:off x="2858813" y="2853559"/>
                <a:ext cx="1723697" cy="31531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+mn-ea"/>
                  </a:rPr>
                  <a:t>均表示输出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+mn-ea"/>
                  </a:rPr>
                  <a:t>'A'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endParaRPr>
              </a:p>
            </p:txBody>
          </p:sp>
        </p:grpSp>
      </p:grp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5321" y="188595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464203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char ret1;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ret1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('A')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ret2;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ret2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('B')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34152" y="1323974"/>
            <a:ext cx="560125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、观察运行结果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、分析运行结果中各输出是哪个语句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函数造成的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可选：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）第一行的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是由于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putchar(‘A’)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输出的，而第二个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是由于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cout&lt;&lt;ret1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输出的。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）第二行的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B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是由于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putchar(‘B’)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输出的，而后面的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66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cout&lt;&lt;ret2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、这个例子能确认上个</a:t>
            </a:r>
            <a:r>
              <a:rPr kumimoji="1" lang="en-US" altLang="zh-CN" sz="1600" b="1" dirty="0">
                <a:latin typeface="+mn-ea"/>
              </a:rPr>
              <a:t>Page</a:t>
            </a:r>
            <a:r>
              <a:rPr kumimoji="1" lang="zh-CN" altLang="en-US" sz="1600" b="1" dirty="0">
                <a:latin typeface="+mn-ea"/>
              </a:rPr>
              <a:t>的基本知识中的说法：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返回值是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型，是输出字符的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 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完全正确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部分正确吗？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不能，因为在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输出前就已经规定了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ret1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ret2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的类型了，所以会按照它们的类型进行输出，并不能确定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putchar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的返回值是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4523740"/>
            <a:ext cx="19240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方法一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1997710"/>
            <a:ext cx="3674110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40" y="1323975"/>
            <a:ext cx="3466465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60" y="3790950"/>
            <a:ext cx="4030345" cy="2673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ZmMjJkNTI5MzQwNmVjYjA3M2RkZjQzNmUwZmY2OTk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7376</Words>
  <Application>WPS 演示</Application>
  <PresentationFormat>宽屏</PresentationFormat>
  <Paragraphs>461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86181</cp:lastModifiedBy>
  <cp:revision>178</cp:revision>
  <dcterms:created xsi:type="dcterms:W3CDTF">2020-08-13T13:39:00Z</dcterms:created>
  <dcterms:modified xsi:type="dcterms:W3CDTF">2022-09-21T04:49:05Z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BCF3A6A1DCE74BE5A82139C6D4E3C60E</vt:lpwstr>
  </property>
  <property fmtid="{D5CDD505-2E9C-101B-9397-08002B2CF9AE}" pid="3" name="KSOProductBuildVer">
    <vt:lpwstr>2052-11.1.0.12358</vt:lpwstr>
  </property>
</Properties>
</file>