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5" r:id="rId5"/>
    <p:sldId id="1237" r:id="rId6"/>
    <p:sldId id="1230" r:id="rId7"/>
    <p:sldId id="1276" r:id="rId8"/>
    <p:sldId id="1076" r:id="rId9"/>
    <p:sldId id="1238" r:id="rId10"/>
    <p:sldId id="492" r:id="rId11"/>
    <p:sldId id="1240" r:id="rId12"/>
    <p:sldId id="1241" r:id="rId13"/>
    <p:sldId id="1248" r:id="rId14"/>
    <p:sldId id="1242" r:id="rId15"/>
    <p:sldId id="1249" r:id="rId16"/>
    <p:sldId id="1250" r:id="rId17"/>
    <p:sldId id="1244" r:id="rId18"/>
    <p:sldId id="1246" r:id="rId19"/>
    <p:sldId id="1245" r:id="rId20"/>
    <p:sldId id="1251" r:id="rId21"/>
    <p:sldId id="520" r:id="rId22"/>
    <p:sldId id="1253" r:id="rId23"/>
    <p:sldId id="1254" r:id="rId24"/>
    <p:sldId id="1265" r:id="rId25"/>
    <p:sldId id="1257" r:id="rId26"/>
    <p:sldId id="1255" r:id="rId27"/>
    <p:sldId id="1259" r:id="rId28"/>
    <p:sldId id="1258" r:id="rId29"/>
    <p:sldId id="1261" r:id="rId30"/>
    <p:sldId id="1262" r:id="rId31"/>
    <p:sldId id="1269" r:id="rId32"/>
    <p:sldId id="1270" r:id="rId33"/>
    <p:sldId id="1267" r:id="rId34"/>
    <p:sldId id="1268" r:id="rId35"/>
    <p:sldId id="1266" r:id="rId36"/>
    <p:sldId id="1273" r:id="rId37"/>
    <p:sldId id="1271" r:id="rId38"/>
    <p:sldId id="1272" r:id="rId39"/>
    <p:sldId id="1274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113" d="100"/>
          <a:sy n="113" d="100"/>
        </p:scale>
        <p:origin x="108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58688-ABC7-453E-BA22-F4813582A5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163D1-1ED6-4CC4-B47B-DD6F56C1FF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4CDD7-A086-4F78-BFF3-313ED457E3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4EA91-AA2B-41BE-A574-976C7F8796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BF3E9-4CC2-493B-A23D-F9F5DAD626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390DD-0C99-43A2-9CF3-1A84E3C54C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9EA07-C8E8-4665-81DA-F8AA97A807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C32B-E4BA-46A5-BF69-35FA665700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BF182-C675-4BC9-81D4-CCF465CAED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92D58-1AC3-4A23-B7F9-A30D8EF4EF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E57AF-6576-4E74-9C99-9873E1BD64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21E16A2B-F58A-4135-8A28-11C3BD506B97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76.png"/><Relationship Id="rId1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25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ret1, ret2, ret3, ret4, ret5;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ret1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ret2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b=%d\n", a,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跟上面比，少一个逗号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ret3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1000);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ret4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ret5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("Hello");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\n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 %d %d %d\n", ret1, ret2, ret3, ret4, ret5);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32073" y="1323975"/>
            <a:ext cx="360737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 err="1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的返回值的含义是：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输出值的字符串字符个数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2325" y="1179830"/>
            <a:ext cx="16764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06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a = -2;</a:t>
            </a:r>
            <a:endParaRPr lang="en-US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printf("a=%hi %hd %hu %ho %hx %hX\n", a, a, a, a, a, a);</a:t>
            </a:r>
            <a:endParaRPr lang="pt-BR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printf("a=%i %d %u %o %x %X\n", a, a, a, a, a, a);</a:t>
            </a:r>
            <a:endParaRPr lang="pt-B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("a=%li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a, a, a, a, a, a);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short b = 40000;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b, b, b, b, b, b);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 %d %u %o %x %X\n", b, b, b, b, b, b);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b, b, b, b, b, b);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c = 70000;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("c=%hi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c, c, c, c, c, c);</a:t>
            </a:r>
            <a:endParaRPr lang="en-US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printf("c=%i %d %u %o %x %X\n", c, c, c, c, c, c);</a:t>
            </a:r>
            <a:endParaRPr lang="pt-BR" altLang="zh-CN" sz="1200" b="1" dirty="0">
              <a:latin typeface="+mn-ea"/>
            </a:endParaRPr>
          </a:p>
          <a:p>
            <a:r>
              <a:rPr lang="it-IT" altLang="zh-CN" sz="1200" b="1" dirty="0">
                <a:latin typeface="+mn-ea"/>
              </a:rPr>
              <a:t>    printf("c=%li %ld %lu %lo %lx %lX\n", c, c, c, c, c, c);</a:t>
            </a:r>
            <a:endParaRPr lang="it-IT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53454" y="1323972"/>
            <a:ext cx="5182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输出的数据类型是长整型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输出的数据类型是短整型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在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方式中，如果要输出的数据类型与格式控制符的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类型不一致，则以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数据类型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提醒：先睁大眼睛看清楚，是字母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还是数字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8920" y="1209040"/>
            <a:ext cx="3608070" cy="1592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70000;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ld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("a=%10ld*\n",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("a=%-10ld*\n\n",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-a);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("a=%-10d*\n", -a);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("a=%10hd*\n",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("a=%-10hd*\n\n",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长整型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%10ld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长整型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，右对齐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%-10ld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长整型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%d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整型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整型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__10__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hd</a:t>
            </a: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短整型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类型的数据类型输出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%10hd 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短整型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%-10hd</a:t>
            </a:r>
            <a:r>
              <a:rPr kumimoji="1" lang="zh-CN" altLang="en-US" sz="1600" b="1" dirty="0">
                <a:latin typeface="+mn-ea"/>
              </a:rPr>
              <a:t>：以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短整型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类型输出，总宽度</a:t>
            </a:r>
            <a:r>
              <a:rPr kumimoji="1" lang="en-US" altLang="zh-CN" sz="1600" b="1" dirty="0">
                <a:latin typeface="+mn-ea"/>
              </a:rPr>
              <a:t>_10_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如果输出负数且指定宽度，负号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不占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占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总宽度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0" y="1972310"/>
            <a:ext cx="1682750" cy="2860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123.456f;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0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小数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小数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指数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形式输出，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的区别是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指数字母大写和小写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：输出形式为</a:t>
            </a:r>
            <a:r>
              <a:rPr kumimoji="1" lang="en-US" altLang="zh-CN" sz="1600" b="1" dirty="0">
                <a:latin typeface="+mn-ea"/>
              </a:rPr>
              <a:t>_%f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中宽度较短的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仔细观察并叙述清楚，如果觉得左例还不足以理解，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可以自己再构造测试数据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：输出形式的差别为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当以指数形式输出时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的大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     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         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小写区别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090" y="2009775"/>
            <a:ext cx="200977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double f = 123.456;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、格式符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是否有区别？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%f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用于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型的输出，而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%lf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用于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型的输出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两者在输出中并无太大的区别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、如何证明你给出的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提示：三组数据的哪组能证明？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第二组数据可以证明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4535" y="1858645"/>
            <a:ext cx="199072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#include &lt;</a:t>
            </a:r>
            <a:r>
              <a:rPr kumimoji="1" lang="en-US" altLang="zh-CN" sz="1200" b="1" dirty="0" err="1">
                <a:latin typeface="+mn-ea"/>
              </a:rPr>
              <a:t>stdio.h</a:t>
            </a:r>
            <a:r>
              <a:rPr kumimoji="1" lang="en-US" altLang="zh-CN" sz="1200" b="1" dirty="0">
                <a:latin typeface="+mn-ea"/>
              </a:rPr>
              <a:t>&gt;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int main()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double f = 123456.789;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("f=%-10.2f*\n\n",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("f=%-10.2e*\n\n",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("f=%10.2g*\n", -f);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("f=%-10.2g*\n", -f);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return 0;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%10.2f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浮点型小数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___10____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%-10.2f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浮点型小数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___10___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__2___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左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%10.2e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浮点型指数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___10___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右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%-10.2e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浮点型指数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dirty="0">
                <a:latin typeface="+mn-ea"/>
              </a:rPr>
              <a:t>____10___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dirty="0">
                <a:latin typeface="+mn-ea"/>
              </a:rPr>
              <a:t>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左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对</a:t>
            </a:r>
            <a:r>
              <a:rPr lang="en-US" altLang="zh-CN" sz="1200" b="1" dirty="0">
                <a:latin typeface="+mn-ea"/>
              </a:rPr>
              <a:t>%f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%e</a:t>
            </a:r>
            <a:r>
              <a:rPr lang="zh-CN" altLang="en-US" sz="1200" b="1" dirty="0">
                <a:latin typeface="+mn-ea"/>
              </a:rPr>
              <a:t>而言，指定的总宽度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_(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不包含</a:t>
            </a:r>
            <a:r>
              <a:rPr lang="en-US" altLang="zh-CN" sz="1200" b="1" dirty="0">
                <a:latin typeface="+mn-ea"/>
              </a:rPr>
              <a:t>)</a:t>
            </a:r>
            <a:r>
              <a:rPr lang="zh-CN" altLang="en-US" sz="1200" b="1" dirty="0">
                <a:latin typeface="+mn-ea"/>
              </a:rPr>
              <a:t>小数点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%g</a:t>
            </a:r>
            <a:r>
              <a:rPr kumimoji="1" lang="zh-CN" altLang="en-US" sz="1200" b="1" dirty="0">
                <a:latin typeface="+mn-ea"/>
              </a:rPr>
              <a:t>而言，</a:t>
            </a: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m.n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代表的位数是指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总位数</a:t>
            </a:r>
            <a:r>
              <a:rPr kumimoji="1" lang="en-US" altLang="zh-CN" sz="1200" b="1" dirty="0">
                <a:latin typeface="+mn-ea"/>
              </a:rPr>
              <a:t>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1995" y="1746885"/>
            <a:ext cx="22193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float f = 123456789.123;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("f=%10.2f*\n",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("f=%-10.2f*\n",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("f=%.2f*\n\n", f);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12345678901234567.6789;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("d=%10.2f*\n",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("d=%-10.2f*\n",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("d=%.2f*\n\n", d);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给出下面两个概念的结论：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、在数据的有效位数超过精度时：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会按照指定的宽度进行输出，超过精度位数后面的数为不可信值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、如果指定的总宽度小于有效位数的宽度，则：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会按照有效位数宽度进行输出，超过有效位数的部分的数为不可信值。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4475" y="1261745"/>
            <a:ext cx="2831465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#define str "</a:t>
            </a:r>
            <a:r>
              <a:rPr kumimoji="1" lang="en-US" altLang="zh-CN" sz="1600" b="1" dirty="0" err="1">
                <a:latin typeface="+mn-ea"/>
              </a:rPr>
              <a:t>abcdefghijklmnopqrstuvwxyz</a:t>
            </a:r>
            <a:r>
              <a:rPr kumimoji="1" lang="en-US" altLang="zh-CN" sz="1600" b="1" dirty="0">
                <a:latin typeface="+mn-ea"/>
              </a:rPr>
              <a:t>"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("str=%30s*\n",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("str=%-30s*\n",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("str=%10.5s*\n",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("str=%-10.5s*\n",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%s  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字符串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%30s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字符串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__30__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__</a:t>
            </a:r>
            <a:r>
              <a:rPr kumimoji="1" lang="zh-CN" altLang="en-US" sz="1600" b="1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%-30s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字符串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dirty="0">
                <a:latin typeface="+mn-ea"/>
              </a:rPr>
              <a:t>__30__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__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如果指定的总宽度小于字符串的长度，则：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会对字符串进行截断，不会输出后面的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%s</a:t>
            </a:r>
            <a:r>
              <a:rPr kumimoji="1" lang="zh-CN" altLang="en-US" sz="1600" b="1" dirty="0">
                <a:latin typeface="+mn-ea"/>
              </a:rPr>
              <a:t>而言，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m.n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代表的位数是指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字符总的位数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9790" y="712470"/>
            <a:ext cx="3056890" cy="1835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#include &lt;stdio.h&gt;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#define str "Student"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int main()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{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int a = 65;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printf("a=%o\n",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printf("a=%x\n",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printf("ch=%c\n",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printf("s=%s\n\n", str);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printf("a=0%o\n",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printf("a=0x%x\n",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printf("ch=\'%c\'\n",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printf("s=\"%s\"\n\n", str);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double d = 0.783;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</a:t>
            </a:r>
            <a:r>
              <a:rPr kumimoji="1" lang="zh-CN" altLang="pt-BR" sz="1600" b="1" dirty="0">
                <a:latin typeface="+mn-ea"/>
              </a:rPr>
              <a:t>百分比</a:t>
            </a:r>
            <a:r>
              <a:rPr kumimoji="1" lang="pt-BR" altLang="zh-CN" sz="1600" b="1" dirty="0">
                <a:latin typeface="+mn-ea"/>
              </a:rPr>
              <a:t>=%.2f%%\n", d * 100);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return 0;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}</a:t>
            </a:r>
            <a:endParaRPr kumimoji="1" lang="pt-BR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、对比第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组和第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组输出，得出的结论是：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格式控制符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附加格式控制符，只负责给出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数据输出类型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的输出，若需要前导字符、单双引号等，需要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在格式控制符旁边自行添加</a:t>
            </a:r>
            <a:r>
              <a:rPr lang="en-US" altLang="zh-CN" sz="1600" b="1" dirty="0">
                <a:latin typeface="+mn-ea"/>
              </a:rPr>
              <a:t>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、输出字符</a:t>
            </a:r>
            <a:r>
              <a:rPr kumimoji="1" lang="en-US" altLang="zh-CN" sz="1600" b="1" dirty="0">
                <a:latin typeface="+mn-ea"/>
              </a:rPr>
              <a:t>'%'</a:t>
            </a:r>
            <a:r>
              <a:rPr kumimoji="1" lang="zh-CN" altLang="en-US" sz="1600" b="1" dirty="0">
                <a:latin typeface="+mn-ea"/>
              </a:rPr>
              <a:t>的方法：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采用</a:t>
            </a:r>
            <a:r>
              <a:rPr kumimoji="1" lang="en-US" altLang="zh-CN" sz="1600" b="1" dirty="0">
                <a:latin typeface="+mn-ea"/>
              </a:rPr>
              <a:t>%%</a:t>
            </a:r>
            <a:r>
              <a:rPr kumimoji="1" lang="zh-CN" altLang="en-US" sz="1600" b="1" dirty="0">
                <a:latin typeface="+mn-ea"/>
              </a:rPr>
              <a:t>的格式控制符来输出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1870" y="1494155"/>
            <a:ext cx="1924050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zh-CN" altLang="en-US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格式控制，地址表列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格式控制的内容：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格式字符，表示按格式输入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地址表列：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表示取地址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变量名：取该变量的内存地址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★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不能跟表达式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理由与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等相同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常用的格式符种类：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821879" y="3938435"/>
          <a:ext cx="4991472" cy="2682240"/>
        </p:xfrm>
        <a:graphic>
          <a:graphicData uri="http://schemas.openxmlformats.org/drawingml/2006/table">
            <a:tbl>
              <a:tblPr/>
              <a:tblGrid>
                <a:gridCol w="936104"/>
                <a:gridCol w="4055368"/>
              </a:tblGrid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输入带符号的十进制形式整数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输入八进制无符号形式整数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x, X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输入十六进制无符号形式整数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输入十进制无符号形式整数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输入小数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指数形式的浮点数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e,E,g,G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6096000" y="4988893"/>
          <a:ext cx="3960440" cy="1633736"/>
        </p:xfrm>
        <a:graphic>
          <a:graphicData uri="http://schemas.openxmlformats.org/drawingml/2006/table">
            <a:tbl>
              <a:tblPr/>
              <a:tblGrid>
                <a:gridCol w="936104"/>
                <a:gridCol w="302433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输入长整型数，用于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f,e,g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h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输入短整型数，用于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指定输入数据所占的宽度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*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本输入项不赋给相应的变量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821879" y="3574531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96000" y="4618457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96000" y="1195488"/>
            <a:ext cx="5915914" cy="3319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特别说明：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系列认为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函数是不安全的输入，因此缺省禁止使用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，如果想继续使用，必须在源程序一开始加定义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为了和其它编译器兼容，以及方便后续课程的学习，我们仍然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会继续使用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另：加 </a:t>
            </a:r>
            <a:r>
              <a:rPr kumimoji="1" lang="en-US" altLang="zh-CN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的程序在其它编译器中可</a:t>
            </a: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正常使用</a:t>
            </a: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语言用于安全输入的函数是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，使用方法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，考虑到兼容性，不建议大家使用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，有兴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趣可以自行查阅有关资料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1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(↙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表示回车键，下同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r>
              <a:rPr kumimoji="1" lang="en-US" altLang="zh-CN" sz="1200" b="1" dirty="0">
                <a:latin typeface="+mn-ea"/>
              </a:rPr>
              <a:t> </a:t>
            </a:r>
            <a:r>
              <a:rPr kumimoji="1" lang="zh-CN" altLang="en-US" sz="1200" b="1" dirty="0">
                <a:latin typeface="+mn-ea"/>
              </a:rPr>
              <a:t>无输出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结论：用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输入时，如果地址表列中直接跟变量名，则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_____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(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正确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，其中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报错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不报错，但为不可信值</a:t>
            </a:r>
            <a:r>
              <a:rPr kumimoji="1" lang="en-US" altLang="zh-CN" sz="1200" b="1" dirty="0">
                <a:latin typeface="+mn-ea"/>
              </a:rPr>
              <a:t>_____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540" y="3917950"/>
            <a:ext cx="4166870" cy="1108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5648325"/>
            <a:ext cx="1638300" cy="885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25" y="1387475"/>
            <a:ext cx="3261360" cy="2595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360" y="4438650"/>
            <a:ext cx="180022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4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//%d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结论：多个输入时，格式控制符间是否有空格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(</a:t>
            </a:r>
            <a:r>
              <a:rPr kumimoji="1" lang="zh-CN" altLang="en-US" sz="1600" b="1" dirty="0">
                <a:latin typeface="+mn-ea"/>
              </a:rPr>
              <a:t>影响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正确性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540" y="4110990"/>
            <a:ext cx="1628775" cy="866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35" y="5380355"/>
            <a:ext cx="1428750" cy="104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860" y="3983990"/>
            <a:ext cx="1295400" cy="885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285" y="4869815"/>
            <a:ext cx="13239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a=0, b=0;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&amp;a, &amp;b);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地址表列多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5"/>
            <a:ext cx="5122140" cy="2550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结论：当地址表列的个数多于格式控制符时，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前面的正常输入，后面的不影响正确性，不会改变值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1"/>
            <a:ext cx="5122140" cy="265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格式符多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71"/>
            <a:ext cx="2572496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86750" y="3983669"/>
            <a:ext cx="2549644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14254" y="5638799"/>
            <a:ext cx="5122140" cy="8953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结论：当格式控制符的个数多个地址表列时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en-US" altLang="zh-CN" sz="1200" b="1" u="sng" dirty="0">
                <a:latin typeface="+mn-ea"/>
              </a:rPr>
              <a:t>VS</a:t>
            </a:r>
            <a:r>
              <a:rPr kumimoji="1" lang="zh-CN" altLang="en-US" sz="1200" b="1" u="sng" dirty="0">
                <a:latin typeface="+mn-ea"/>
              </a:rPr>
              <a:t>的返回值不为</a:t>
            </a:r>
            <a:r>
              <a:rPr kumimoji="1" lang="en-US" altLang="zh-CN" sz="1200" b="1" u="sng" dirty="0">
                <a:latin typeface="+mn-ea"/>
              </a:rPr>
              <a:t>0</a:t>
            </a:r>
            <a:r>
              <a:rPr kumimoji="1" lang="zh-CN" altLang="en-US" sz="1200" b="1" u="sng" dirty="0">
                <a:latin typeface="+mn-ea"/>
              </a:rPr>
              <a:t>，同时改变出现的地址表的数据，另一个并不改变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en-US" altLang="zh-CN" sz="1200" b="1" dirty="0">
                <a:latin typeface="+mn-ea"/>
              </a:rPr>
              <a:t>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185" y="3983355"/>
            <a:ext cx="1476375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4710430"/>
            <a:ext cx="1098550" cy="804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20" y="4173220"/>
            <a:ext cx="735330" cy="7004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95" y="4873625"/>
            <a:ext cx="626745" cy="9004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990" y="1783080"/>
            <a:ext cx="2432685" cy="1936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305" y="3719830"/>
            <a:ext cx="904875" cy="1009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1270" y="4710430"/>
            <a:ext cx="8763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ret=%d\n", a,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 ret=%d\n", a, b,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结论：在输入正确时，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的返回值是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输入值的个数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890" y="4544695"/>
            <a:ext cx="1447800" cy="790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0" y="4525645"/>
            <a:ext cx="177165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6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10,15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=%d", &amp;a, &amp;b);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10,15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a=10,b=15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结论：当格式控制符中有其它字符（逗号，</a:t>
            </a:r>
            <a:r>
              <a:rPr kumimoji="1" lang="en-US" altLang="zh-CN" sz="1200" b="1" dirty="0">
                <a:latin typeface="+mn-ea"/>
              </a:rPr>
              <a:t>a=</a:t>
            </a:r>
            <a:r>
              <a:rPr kumimoji="1" lang="zh-CN" altLang="en-US" sz="1200" b="1" dirty="0">
                <a:latin typeface="+mn-ea"/>
              </a:rPr>
              <a:t>等）时，对这些字符的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输入方法是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严格按照这些字符进行输入，将它们加上</a:t>
            </a:r>
            <a:r>
              <a:rPr kumimoji="1" lang="en-US" altLang="zh-CN" sz="1200" b="1" dirty="0">
                <a:latin typeface="+mn-ea"/>
              </a:rPr>
              <a:t>___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090" y="3983355"/>
            <a:ext cx="2181225" cy="885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15" y="5076190"/>
            <a:ext cx="1400175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45" y="3411855"/>
            <a:ext cx="2407920" cy="7702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45" y="4246880"/>
            <a:ext cx="2310765" cy="7512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795" y="4989830"/>
            <a:ext cx="1228090" cy="860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5" y="1323972"/>
            <a:ext cx="3443434" cy="3114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0589" y="4438649"/>
            <a:ext cx="3446485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480508" y="1323965"/>
            <a:ext cx="3520867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6249" y="4438641"/>
            <a:ext cx="3512075" cy="12090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70000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38600" y="1323969"/>
            <a:ext cx="3441908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("c=%d\n",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037074" y="4438645"/>
            <a:ext cx="3443434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647691"/>
            <a:ext cx="10407735" cy="8864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、附加格式控制符</a:t>
            </a:r>
            <a:r>
              <a:rPr kumimoji="1" lang="en-US" altLang="zh-CN" sz="1200" b="1" dirty="0">
                <a:latin typeface="+mn-ea"/>
              </a:rPr>
              <a:t>h</a:t>
            </a:r>
            <a:r>
              <a:rPr kumimoji="1" lang="zh-CN" altLang="en-US" sz="1200" b="1" dirty="0">
                <a:latin typeface="+mn-ea"/>
              </a:rPr>
              <a:t>的作用是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限定数据类型是短整型</a:t>
            </a:r>
            <a:r>
              <a:rPr kumimoji="1" lang="en-US" altLang="zh-CN" sz="1200" b="1" dirty="0">
                <a:latin typeface="+mn-ea"/>
              </a:rPr>
              <a:t>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200" b="1" dirty="0">
                <a:latin typeface="+mn-ea"/>
              </a:rPr>
              <a:t>4/2</a:t>
            </a:r>
            <a:r>
              <a:rPr kumimoji="1" lang="zh-CN" altLang="en-US" sz="1200" b="1" dirty="0">
                <a:latin typeface="+mn-ea"/>
              </a:rPr>
              <a:t>字节），则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会进行截断，输出错误值</a:t>
            </a:r>
            <a:r>
              <a:rPr kumimoji="1" lang="en-US" altLang="zh-CN" sz="1200" b="1" dirty="0">
                <a:latin typeface="+mn-ea"/>
              </a:rPr>
              <a:t>__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655" y="4714240"/>
            <a:ext cx="1123950" cy="933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85" y="3740150"/>
            <a:ext cx="1642745" cy="130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35" y="4714240"/>
            <a:ext cx="1362075" cy="838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665" y="4070350"/>
            <a:ext cx="914400" cy="7854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385" y="4875530"/>
            <a:ext cx="107632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 %x %o", &amp;a, &amp;b,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("a=%d, b=%d, c=%d\n", a, b,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135" y="1323975"/>
            <a:ext cx="1933575" cy="857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35" y="2398395"/>
            <a:ext cx="1885950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460" y="3536950"/>
            <a:ext cx="1952625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40" y="4799330"/>
            <a:ext cx="22479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%hx %ho", &amp;a, &amp;b,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b=%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a, b,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6620" y="1071245"/>
            <a:ext cx="2095500" cy="1000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0" y="2314575"/>
            <a:ext cx="1743075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820" y="3348355"/>
            <a:ext cx="2019300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325" y="4659630"/>
            <a:ext cx="19907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14254" y="1323970"/>
            <a:ext cx="5122140" cy="31527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 %*2d 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 b=%d\n", a, 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4476749"/>
            <a:ext cx="5122140" cy="2057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*md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*m</a:t>
            </a:r>
            <a:r>
              <a:rPr kumimoji="1" lang="zh-CN" altLang="en-US" sz="1600" b="1" dirty="0">
                <a:latin typeface="+mn-ea"/>
              </a:rPr>
              <a:t>表示：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</a:t>
            </a:r>
            <a:r>
              <a:rPr kumimoji="1" lang="zh-CN" altLang="en-US" sz="1600" b="1" dirty="0">
                <a:latin typeface="+mn-ea"/>
              </a:rPr>
              <a:t>忽略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个字符不读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5122140" cy="3152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4476750"/>
            <a:ext cx="5122140" cy="2047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%md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表示：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</a:t>
            </a:r>
            <a:r>
              <a:rPr kumimoji="1" lang="zh-CN" altLang="en-US" sz="1600" b="1" dirty="0">
                <a:latin typeface="+mn-ea"/>
              </a:rPr>
              <a:t>读取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个字符转化为十进制数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6460" y="4544695"/>
            <a:ext cx="1171575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145" y="4632960"/>
            <a:ext cx="14668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14394" y="1323970"/>
            <a:ext cx="3537537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%3d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5325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53254" y="1323969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%x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520157" y="3692769"/>
            <a:ext cx="3531774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0589" y="5723792"/>
            <a:ext cx="10461342" cy="81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输入的终止条件是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___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___</a:t>
            </a:r>
            <a:r>
              <a:rPr kumimoji="1" lang="zh-CN" altLang="en-US" sz="1600" b="1" dirty="0">
                <a:latin typeface="+mn-ea"/>
              </a:rPr>
              <a:t>非法字符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____%*__(</a:t>
            </a:r>
            <a:r>
              <a:rPr kumimoji="1" lang="zh-CN" altLang="en-US" sz="1600" b="1" dirty="0">
                <a:latin typeface="+mn-ea"/>
              </a:rPr>
              <a:t>共四项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665" y="3209290"/>
            <a:ext cx="771525" cy="828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65" y="4107815"/>
            <a:ext cx="933450" cy="838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15" y="5015865"/>
            <a:ext cx="962025" cy="771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915" y="3279140"/>
            <a:ext cx="552450" cy="828675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/>
        </p:nvSpPr>
        <p:spPr>
          <a:xfrm>
            <a:off x="155321" y="-258445"/>
            <a:ext cx="11880850" cy="6480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960" y="4115435"/>
            <a:ext cx="847725" cy="876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960" y="5021580"/>
            <a:ext cx="800100" cy="857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1170" y="3326765"/>
            <a:ext cx="571500" cy="7334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0465" y="3964940"/>
            <a:ext cx="742950" cy="8280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1170" y="4946015"/>
            <a:ext cx="96202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14254" y="1323970"/>
            <a:ext cx="5122140" cy="236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("%3d%*2d%3d",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%d\n", a, 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680167"/>
            <a:ext cx="5122140" cy="24567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12345678↙ 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123456789↙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 45 678↙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5122140" cy="2360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("%3d%3d",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</a:t>
            </a:r>
            <a:r>
              <a:rPr kumimoji="1" lang="en-US" altLang="zh-CN" sz="1600" b="1" dirty="0">
                <a:latin typeface="+mn-ea"/>
              </a:rPr>
              <a:t> %d\n", a,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680314"/>
            <a:ext cx="5122140" cy="24567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↙ 345↙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12↙ 3456↙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123↙456↙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1234︺5678↙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2345678↙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注：特别关注第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项的结果，想想为什么？</a:t>
            </a:r>
            <a:r>
              <a:rPr kumimoji="1" lang="zh-CN" altLang="en-US" sz="1200" b="1" dirty="0">
                <a:solidFill>
                  <a:schemeClr val="tx1"/>
                </a:solidFill>
                <a:latin typeface="+mn-ea"/>
              </a:rPr>
              <a:t>先读取三个字符，然后再读三个，遇到空格停止读取，所以为</a:t>
            </a:r>
            <a:r>
              <a:rPr kumimoji="1" lang="en-US" altLang="zh-CN" sz="1200" b="1" dirty="0">
                <a:solidFill>
                  <a:schemeClr val="tx1"/>
                </a:solidFill>
                <a:latin typeface="+mn-ea"/>
              </a:rPr>
              <a:t>123 4</a:t>
            </a:r>
            <a:endParaRPr kumimoji="1" lang="en-US" altLang="zh-CN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0589" y="6137030"/>
            <a:ext cx="10245806" cy="397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考查上题得出的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终止条件的结论是否完整，如果不完整，补充修改上题的结论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660" y="3041015"/>
            <a:ext cx="955675" cy="937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90" y="3016885"/>
            <a:ext cx="914400" cy="962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20" y="3933190"/>
            <a:ext cx="897890" cy="906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90" y="3978910"/>
            <a:ext cx="1009650" cy="723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4839970"/>
            <a:ext cx="819150" cy="790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015" y="4811395"/>
            <a:ext cx="1076325" cy="819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245" y="3150235"/>
            <a:ext cx="1028700" cy="828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1725" y="3234690"/>
            <a:ext cx="1123950" cy="962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9320" y="4430395"/>
            <a:ext cx="1352550" cy="828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6655" y="4411345"/>
            <a:ext cx="129540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L.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2625871" cy="26003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("%f",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7985" y="1323970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("%f",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>
                <a:latin typeface="+mn-ea"/>
              </a:rPr>
              <a:t>、附加格式</a:t>
            </a:r>
            <a:r>
              <a:rPr kumimoji="1" lang="zh-CN" altLang="en-US" sz="1600" b="1" dirty="0">
                <a:latin typeface="+mn-ea"/>
              </a:rPr>
              <a:t>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输入长整型的数据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600" b="1" dirty="0">
                <a:latin typeface="+mn-ea"/>
              </a:rPr>
              <a:t>4/8</a:t>
            </a:r>
            <a:r>
              <a:rPr kumimoji="1" lang="zh-CN" altLang="en-US" sz="1600" b="1" dirty="0">
                <a:latin typeface="+mn-ea"/>
              </a:rPr>
              <a:t>字节），则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会发生截断，或者生成不可信值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中，输出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中， 输入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17984" y="3924294"/>
            <a:ext cx="2625871" cy="1236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890" y="4264660"/>
            <a:ext cx="1457325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60" y="4197985"/>
            <a:ext cx="2171700" cy="90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05" y="1840865"/>
            <a:ext cx="2538730" cy="2023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435" y="4245610"/>
            <a:ext cx="1400175" cy="809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535" y="1101725"/>
            <a:ext cx="72104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M.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14254" y="1323970"/>
            <a:ext cx="5122140" cy="245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("%7f", &amp;f);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780692"/>
            <a:ext cx="5122140" cy="2039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5122140" cy="2456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("%7.2f", &amp;f);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780693"/>
            <a:ext cx="5122140" cy="203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0589" y="5820507"/>
            <a:ext cx="10245805" cy="7136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%mf/%</a:t>
            </a:r>
            <a:r>
              <a:rPr kumimoji="1" lang="en-US" altLang="zh-CN" sz="1200" b="1" dirty="0" err="1">
                <a:latin typeface="+mn-ea"/>
              </a:rPr>
              <a:t>mlf</a:t>
            </a:r>
            <a:r>
              <a:rPr kumimoji="1" lang="zh-CN" altLang="en-US" sz="1200" b="1" dirty="0">
                <a:latin typeface="+mn-ea"/>
              </a:rPr>
              <a:t>如果指定了宽度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，则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会按照宽度进行读取</a:t>
            </a:r>
            <a:r>
              <a:rPr kumimoji="1" lang="en-US" altLang="zh-CN" sz="1200" b="1" dirty="0">
                <a:latin typeface="+mn-ea"/>
              </a:rPr>
              <a:t>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%m.nf/%</a:t>
            </a:r>
            <a:r>
              <a:rPr kumimoji="1" lang="en-US" altLang="zh-CN" sz="1200" b="1" dirty="0" err="1">
                <a:latin typeface="+mn-ea"/>
              </a:rPr>
              <a:t>m.nlf</a:t>
            </a:r>
            <a:r>
              <a:rPr kumimoji="1" lang="zh-CN" altLang="en-US" sz="1200" b="1" dirty="0">
                <a:latin typeface="+mn-ea"/>
              </a:rPr>
              <a:t>如果指定了精度（小数点后的位数），则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无太大的影响</a:t>
            </a:r>
            <a:r>
              <a:rPr kumimoji="1" lang="en-US" altLang="zh-CN" sz="1200" b="1" dirty="0">
                <a:latin typeface="+mn-ea"/>
              </a:rPr>
              <a:t>__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（注：确认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%f/%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lf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是否支持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.n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形式的附加格式控制符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2195" y="3244850"/>
            <a:ext cx="1971675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95" y="4088765"/>
            <a:ext cx="1952625" cy="809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20" y="4898390"/>
            <a:ext cx="1968500" cy="899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365" y="3254375"/>
            <a:ext cx="1371600" cy="800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365" y="4145915"/>
            <a:ext cx="1123950" cy="752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965" y="4940935"/>
            <a:ext cx="14287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N.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 %c", &amp;c1, &amp;c2);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("c1=%c c2=%c\n", c1, 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749" y="3539578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&amp;c1, &amp;c2);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("c1=%d c2=%d\n", c1, 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539577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（特别关注此项的差异）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0589" y="5623353"/>
            <a:ext cx="10245805" cy="910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只读</a:t>
            </a:r>
            <a:r>
              <a:rPr kumimoji="1" lang="en-US" altLang="zh-CN" sz="1200" b="1" dirty="0">
                <a:latin typeface="+mn-ea"/>
              </a:rPr>
              <a:t>__1___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在输入转义符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单引号等特殊字符时，得到的是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转义字符自身的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特殊字符的转义含义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、空格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方式的有效输入，但必须注意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zh-CN" altLang="en-US" sz="1200" b="1" dirty="0">
                <a:latin typeface="+mn-ea"/>
              </a:rPr>
              <a:t>如果格式控制串中有就可以跳过</a:t>
            </a:r>
            <a:r>
              <a:rPr kumimoji="1" lang="en-US" altLang="zh-CN" sz="1200" b="1" dirty="0">
                <a:latin typeface="+mn-ea"/>
              </a:rPr>
              <a:t>____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725" y="3268345"/>
            <a:ext cx="1240155" cy="835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3342005"/>
            <a:ext cx="1323975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40" y="4307205"/>
            <a:ext cx="1304925" cy="819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485" y="4307205"/>
            <a:ext cx="1457325" cy="885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310" y="3268345"/>
            <a:ext cx="1504950" cy="790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890" y="3263265"/>
            <a:ext cx="1533525" cy="800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240" y="4307205"/>
            <a:ext cx="1390650" cy="809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2890" y="4221480"/>
            <a:ext cx="159067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O.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3924295"/>
            <a:ext cx="2625871" cy="12367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long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ld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=%f\n",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%c</a:t>
            </a:r>
            <a:r>
              <a:rPr kumimoji="1" lang="zh-CN" altLang="en-US" sz="1600" b="1" dirty="0">
                <a:latin typeface="+mn-ea"/>
              </a:rPr>
              <a:t>方式读入时，地址表列中的变量不能是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整型，浮点型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不要列</a:t>
            </a:r>
            <a:r>
              <a:rPr kumimoji="1" lang="en-US" altLang="zh-CN" sz="1600" b="1" dirty="0">
                <a:latin typeface="+mn-ea"/>
              </a:rPr>
              <a:t>short/int/long/float</a:t>
            </a:r>
            <a:r>
              <a:rPr kumimoji="1" lang="zh-CN" altLang="en-US" sz="1600" b="1" dirty="0">
                <a:latin typeface="+mn-ea"/>
              </a:rPr>
              <a:t>等具体名称，总结共性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1798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4222115"/>
            <a:ext cx="1400175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55" y="4323080"/>
            <a:ext cx="1733550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55" y="4351655"/>
            <a:ext cx="1781175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080" y="4535170"/>
            <a:ext cx="22002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P.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s1[10],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s2[10];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是数组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后续内容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("%s %s", s1, s2);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("s1=%s\ns2=%s\n", s1, s2);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 特别说明：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数组名，代表了数组的首地址，因此放在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中时，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可以不加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，具体概念后续数组时再详细说明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 ji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ji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</a:t>
            </a:r>
            <a:r>
              <a:rPr kumimoji="1" lang="en-US" altLang="zh-CN" sz="1200" b="1" dirty="0">
                <a:latin typeface="+mn-ea"/>
              </a:rPr>
              <a:t>↙(9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hello12345</a:t>
            </a:r>
            <a:r>
              <a:rPr kumimoji="1" lang="en-US" altLang="zh-CN" sz="1200" b="1" dirty="0">
                <a:latin typeface="+mn-ea"/>
              </a:rPr>
              <a:t>↙(10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tongjiuniversity</a:t>
            </a:r>
            <a:r>
              <a:rPr kumimoji="1" lang="en-US" altLang="zh-CN" sz="1200" b="1" dirty="0">
                <a:latin typeface="+mn-ea"/>
              </a:rPr>
              <a:t>↙(</a:t>
            </a:r>
            <a:r>
              <a:rPr kumimoji="1" lang="zh-CN" altLang="en-US" sz="1200" b="1" dirty="0">
                <a:latin typeface="+mn-ea"/>
              </a:rPr>
              <a:t>超过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个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%s___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读入含空格的字符串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输入时，如果数组的大小为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，则最多输入</a:t>
            </a:r>
            <a:r>
              <a:rPr kumimoji="1" lang="en-US" altLang="zh-CN" sz="1200" b="1" dirty="0">
                <a:latin typeface="+mn-ea"/>
              </a:rPr>
              <a:t>__n-1__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2455" y="1101090"/>
            <a:ext cx="1019175" cy="92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10" y="1176020"/>
            <a:ext cx="1076325" cy="121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10" y="2487930"/>
            <a:ext cx="1743075" cy="1190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630" y="3771265"/>
            <a:ext cx="1673225" cy="1247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795" y="3621405"/>
            <a:ext cx="3653790" cy="29127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Q.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2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("%s",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("%s\n",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4035668"/>
            <a:ext cx="5122140" cy="2498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"\r\n\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tabc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该字符串真正的内存存储为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_10_</a:t>
            </a: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个字节，这些字节的值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分别是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__92 114 92 110 92 116 97 98 99 0__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3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s[80], t[80];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s,%s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("s=%s\n",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("t=%s\n", 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4035666"/>
            <a:ext cx="5122140" cy="2498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abc,def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2-E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"%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+mn-ea"/>
              </a:rPr>
              <a:t>s,%s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之间的逗号是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u="sng" dirty="0">
                <a:solidFill>
                  <a:schemeClr val="accent2"/>
                </a:solidFill>
                <a:latin typeface="+mn-ea"/>
              </a:rPr>
              <a:t>_</a:t>
            </a:r>
            <a:endParaRPr kumimoji="1" lang="en-US" altLang="zh-CN" sz="1600" b="1" u="sng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195" y="4035425"/>
            <a:ext cx="1476375" cy="838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05" y="2850515"/>
            <a:ext cx="9303385" cy="9391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R.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2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ret=%d\n", a,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20a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10a20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abc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714254" y="1323971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 ret=%d\n", a, b,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latin typeface="+mn-ea"/>
              </a:rPr>
              <a:t>abc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0589" y="6031345"/>
            <a:ext cx="10245805" cy="502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返回值是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成功输入值的个数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3540" y="3655695"/>
            <a:ext cx="1943100" cy="904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40" y="4560570"/>
            <a:ext cx="1209675" cy="857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15" y="4579620"/>
            <a:ext cx="1971675" cy="838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80" y="3395980"/>
            <a:ext cx="1809750" cy="857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065" y="3502660"/>
            <a:ext cx="1847850" cy="847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085" y="4350385"/>
            <a:ext cx="2457450" cy="809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3675" y="5257165"/>
            <a:ext cx="315277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000" b="1" dirty="0">
                <a:latin typeface="+mn-ea"/>
              </a:rPr>
              <a:t>本次作业特别要求：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、建立解决方案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项目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源程序文件时，一定要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后缀，不要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后缀</a:t>
            </a:r>
            <a:r>
              <a:rPr lang="en-US" altLang="zh-CN" sz="2000" b="1" dirty="0">
                <a:latin typeface="+mn-ea"/>
              </a:rPr>
              <a:t>!!!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提醒：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的报错表现不同，按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做会影响分数</a:t>
            </a:r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、如果是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有结果，则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运行结果两者的截图都要</a:t>
            </a:r>
            <a:r>
              <a:rPr lang="en-US" altLang="zh-CN" sz="2000" b="1" dirty="0">
                <a:latin typeface="+mn-ea"/>
              </a:rPr>
              <a:t>!!!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833" y="1727078"/>
            <a:ext cx="37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zh-CN" altLang="en-US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关于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中使用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时，报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的统一处理方法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更多内容，参考编号为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22231-020003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的文档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015" y="1110714"/>
            <a:ext cx="3764671" cy="2306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17" y="1110714"/>
            <a:ext cx="3374468" cy="231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 bwMode="auto">
          <a:xfrm>
            <a:off x="6103565" y="3548445"/>
            <a:ext cx="5210980" cy="1434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、如上图两个程序，按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CTRL+F5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可以正确运行，编译结果显示区域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未出现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，但导航栏提示有一个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、点开导航栏后出现一个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、这属于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智能提示（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IntelliSense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）的警告，这种级别的警告暂时忽略，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不需要消除，也不计入会扣分的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的计数项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9014" y="3548445"/>
            <a:ext cx="5295238" cy="2826164"/>
            <a:chOff x="2115305" y="3429000"/>
            <a:chExt cx="5295238" cy="2826164"/>
          </a:xfrm>
        </p:grpSpPr>
        <p:grpSp>
          <p:nvGrpSpPr>
            <p:cNvPr id="2" name="组合 1"/>
            <p:cNvGrpSpPr/>
            <p:nvPr/>
          </p:nvGrpSpPr>
          <p:grpSpPr>
            <a:xfrm>
              <a:off x="2115305" y="3429000"/>
              <a:ext cx="5295238" cy="1434561"/>
              <a:chOff x="2115305" y="3429000"/>
              <a:chExt cx="5295238" cy="143456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5305" y="3429000"/>
                <a:ext cx="5295238" cy="13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矩形 7"/>
              <p:cNvSpPr/>
              <p:nvPr/>
            </p:nvSpPr>
            <p:spPr bwMode="auto">
              <a:xfrm>
                <a:off x="3927412" y="3645024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导航栏显示有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4190628" y="4575529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编译结果区域无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115305" y="4967376"/>
              <a:ext cx="5295238" cy="1287788"/>
              <a:chOff x="2115305" y="4967376"/>
              <a:chExt cx="5295238" cy="128778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305" y="4967376"/>
                <a:ext cx="5295238" cy="1287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矩形 23"/>
              <p:cNvSpPr/>
              <p:nvPr/>
            </p:nvSpPr>
            <p:spPr bwMode="auto">
              <a:xfrm>
                <a:off x="4786406" y="5722058"/>
                <a:ext cx="2461723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点开导航栏后能看到一个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格式控制的内容：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表示按格式输出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输出表列：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要输出的数据（常量、变量、表达式、函数）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常用的格式符种类：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1175" y="3380798"/>
          <a:ext cx="4703440" cy="3017520"/>
        </p:xfrm>
        <a:graphic>
          <a:graphicData uri="http://schemas.openxmlformats.org/drawingml/2006/table">
            <a:tbl>
              <a:tblPr/>
              <a:tblGrid>
                <a:gridCol w="641527"/>
                <a:gridCol w="4061913"/>
              </a:tblGrid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带符号的十进制形式整数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正数不带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八进制无符号形式输出整数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x, X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十六进制无符号形式输出整数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十进制无符号形式输出整数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以字符形式输出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一个字符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以小数形式输出浮点数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e, 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以指数形式输出浮点数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g, 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中选择宽度较短的形式输出浮点数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5874478" y="3380798"/>
          <a:ext cx="4248472" cy="1926352"/>
        </p:xfrm>
        <a:graphic>
          <a:graphicData uri="http://schemas.openxmlformats.org/drawingml/2006/table">
            <a:tbl>
              <a:tblPr/>
              <a:tblGrid>
                <a:gridCol w="1080120"/>
                <a:gridCol w="3168352"/>
              </a:tblGrid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表示长整型整数，用于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表示短整型整数，用于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表示输出数据的宽度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对浮点数，表示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位小数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对字符串，表示前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个字符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输出左对齐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13999" y="2987098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74479" y="2987098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Welcome\x21\n");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4452270"/>
            <a:ext cx="4147127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\x21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zh-CN" altLang="en-US" sz="1600" b="1" dirty="0">
                <a:latin typeface="+mn-ea"/>
              </a:rPr>
              <a:t>哪个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字符的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进制转义表示？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这个字符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转义符在格式控制表列中的输出形式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是：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整数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转义符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39241" y="1323975"/>
            <a:ext cx="610020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写出与左侧程序输出完全一致的，用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C++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实现的代码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贴源码或截图均可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805" y="2383790"/>
            <a:ext cx="401002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只输出格式符数量的数据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%d 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1425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最后输出的为未初始化的随机值</a:t>
            </a:r>
            <a:r>
              <a:rPr kumimoji="1" lang="en-US" altLang="zh-CN" sz="1600" b="1" dirty="0">
                <a:latin typeface="+mn-ea"/>
              </a:rPr>
              <a:t>____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4693920"/>
            <a:ext cx="2028825" cy="857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130" y="4693920"/>
            <a:ext cx="2047875" cy="809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ZmMjJkNTI5MzQwNmVjYjA3M2RkZjQzNmUwZmY2OTk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20778</Words>
  <Application>WPS 演示</Application>
  <PresentationFormat>宽屏</PresentationFormat>
  <Paragraphs>1625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86181</cp:lastModifiedBy>
  <cp:revision>79</cp:revision>
  <dcterms:created xsi:type="dcterms:W3CDTF">2020-08-13T13:39:00Z</dcterms:created>
  <dcterms:modified xsi:type="dcterms:W3CDTF">2022-09-21T07:17:55Z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921C646C936340DEA840331743263C85</vt:lpwstr>
  </property>
  <property fmtid="{D5CDD505-2E9C-101B-9397-08002B2CF9AE}" pid="3" name="KSOProductBuildVer">
    <vt:lpwstr>2052-11.1.0.12358</vt:lpwstr>
  </property>
</Properties>
</file>