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1238" r:id="rId6"/>
    <p:sldId id="850" r:id="rId7"/>
    <p:sldId id="1239" r:id="rId8"/>
    <p:sldId id="1240" r:id="rId9"/>
    <p:sldId id="522" r:id="rId10"/>
    <p:sldId id="847" r:id="rId11"/>
    <p:sldId id="839" r:id="rId12"/>
    <p:sldId id="849" r:id="rId13"/>
    <p:sldId id="840" r:id="rId14"/>
    <p:sldId id="841" r:id="rId15"/>
    <p:sldId id="842" r:id="rId16"/>
    <p:sldId id="843" r:id="rId17"/>
    <p:sldId id="844" r:id="rId18"/>
    <p:sldId id="845" r:id="rId19"/>
    <p:sldId id="846" r:id="rId20"/>
    <p:sldId id="815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bilibili.com/video/BV1iW411d7hd?is_story_h5=false&amp;p=4&amp;share_from=ugc&amp;share_medium=android&amp;share_plat=android&amp;share_session_id=e12b54be-6ffa-4381-9582-9d5b53c50fb3&amp;share_source=QQ&amp;share_tag=s_i&amp;timestamp=1662273598&amp;unique_k=AuouMEO" TargetMode="External"/><Relationship Id="rId2" Type="http://schemas.openxmlformats.org/officeDocument/2006/relationships/hyperlink" Target="https://zhuanlan.zhihu.com/p/343033661" TargetMode="External"/><Relationship Id="rId1" Type="http://schemas.openxmlformats.org/officeDocument/2006/relationships/hyperlink" Target="https://baike.baidu.com/item/IEEE%20754/3869922?fr=aladd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B.-7654321.1234567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_1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</a:rPr>
              <a:t>100 1010 1</a:t>
            </a:r>
            <a:r>
              <a:rPr lang="en-US" altLang="zh-CN" sz="1600" b="1" u="sng" dirty="0">
                <a:latin typeface="+mn-ea"/>
              </a:rPr>
              <a:t>111 0111 1001 0011 0000 0000_</a:t>
            </a:r>
            <a:r>
              <a:rPr lang="en-US" altLang="zh-CN" sz="1600" b="1" dirty="0">
                <a:latin typeface="+mn-ea"/>
              </a:rPr>
              <a:t>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 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  <a:sym typeface="+mn-ea"/>
              </a:rPr>
              <a:t>1001 0101</a:t>
            </a:r>
            <a:r>
              <a:rPr lang="en-US" altLang="zh-CN" sz="1600" b="1" dirty="0">
                <a:latin typeface="+mn-ea"/>
              </a:rPr>
              <a:t>_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149</a:t>
            </a:r>
            <a:r>
              <a:rPr lang="en-US" altLang="zh-CN" sz="1600" b="1" dirty="0">
                <a:latin typeface="+mn-ea"/>
              </a:rPr>
              <a:t>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22</a:t>
            </a:r>
            <a:r>
              <a:rPr lang="en-US" altLang="zh-CN" sz="1600" b="1" dirty="0">
                <a:latin typeface="+mn-ea"/>
              </a:rPr>
              <a:t>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111 0111 1001 0011 0000 0000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0.9341735839843 </a:t>
            </a:r>
            <a:r>
              <a:rPr lang="en-US" altLang="zh-CN" sz="1600" b="1" dirty="0">
                <a:latin typeface="+mn-ea"/>
              </a:rPr>
              <a:t>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1.9341735839843 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C.0.001234567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_0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</a:rPr>
              <a:t>011 1011 0</a:t>
            </a:r>
            <a:r>
              <a:rPr lang="en-US" altLang="zh-CN" sz="1600" b="1" u="sng" dirty="0">
                <a:latin typeface="+mn-ea"/>
              </a:rPr>
              <a:t>000 1101 0000 1010 1000 1100_</a:t>
            </a:r>
            <a:r>
              <a:rPr lang="en-US" altLang="zh-CN" sz="1600" b="1" dirty="0">
                <a:latin typeface="+mn-ea"/>
              </a:rPr>
              <a:t>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  <a:sym typeface="+mn-ea"/>
              </a:rPr>
              <a:t>0111 0110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  118  </a:t>
            </a:r>
            <a:r>
              <a:rPr lang="en-US" altLang="zh-CN" sz="1600" b="1" dirty="0">
                <a:latin typeface="+mn-ea"/>
              </a:rPr>
              <a:t>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-9</a:t>
            </a:r>
            <a:r>
              <a:rPr lang="en-US" altLang="zh-CN" sz="1600" b="1" dirty="0">
                <a:latin typeface="+mn-ea"/>
              </a:rPr>
              <a:t>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000 1101 0000 1010 1000 1100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0.1018843650817</a:t>
            </a:r>
            <a:r>
              <a:rPr lang="en-US" altLang="zh-CN" sz="1600" b="1" dirty="0">
                <a:latin typeface="+mn-ea"/>
              </a:rPr>
              <a:t>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1</a:t>
            </a:r>
            <a:r>
              <a:rPr lang="en-US" altLang="zh-CN" sz="1600" b="1" u="sng" dirty="0">
                <a:latin typeface="+mn-ea"/>
                <a:sym typeface="+mn-ea"/>
              </a:rPr>
              <a:t>.1018843650817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D.-0.007654321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</a:rPr>
              <a:t>011 1100 0</a:t>
            </a:r>
            <a:r>
              <a:rPr lang="en-US" altLang="zh-CN" sz="1600" b="1" u="sng" dirty="0">
                <a:latin typeface="+mn-ea"/>
              </a:rPr>
              <a:t>000 0100 1110 1010 0101 0111</a:t>
            </a:r>
            <a:r>
              <a:rPr lang="en-US" altLang="zh-CN" sz="1600" b="1" dirty="0">
                <a:latin typeface="+mn-ea"/>
              </a:rPr>
              <a:t>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 1</a:t>
            </a:r>
            <a:r>
              <a:rPr lang="en-US" altLang="zh-CN" sz="1600" b="1" dirty="0">
                <a:latin typeface="+mn-ea"/>
              </a:rPr>
              <a:t>____</a:t>
            </a:r>
            <a:endParaRPr lang="en-US" altLang="zh-CN" sz="1600" b="1" u="sng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  <a:sym typeface="+mn-ea"/>
              </a:rPr>
              <a:t>0111 1000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120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-7_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  <a:sym typeface="+mn-ea"/>
              </a:rPr>
              <a:t>000 0100 1110 1010 0101 0111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0.0384014844894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  <a:sym typeface="+mn-ea"/>
              </a:rPr>
              <a:t>1</a:t>
            </a:r>
            <a:r>
              <a:rPr lang="en-US" altLang="zh-CN" sz="1600" b="1" u="sng" dirty="0">
                <a:latin typeface="+mn-ea"/>
                <a:sym typeface="+mn-ea"/>
              </a:rPr>
              <a:t>.0384014844894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A.1234567.7654321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</a:rPr>
              <a:t>100 0001 0100</a:t>
            </a:r>
            <a:r>
              <a:rPr lang="en-US" altLang="zh-CN" sz="1600" b="1" u="sng" dirty="0">
                <a:latin typeface="+mn-ea"/>
              </a:rPr>
              <a:t> 0000 0110 1011 0101 1011 0110 0111 1101 0111 0001                           </a:t>
            </a:r>
            <a:endParaRPr lang="en-US" altLang="zh-CN" sz="1600" b="1" u="sng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</a:t>
            </a:r>
            <a:r>
              <a:rPr lang="en-US" altLang="zh-CN" sz="1600" b="1" u="sng" dirty="0">
                <a:latin typeface="+mn-ea"/>
              </a:rPr>
              <a:t>  0100 0100 1110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  <a:sym typeface="+mn-ea"/>
              </a:rPr>
              <a:t>100 0001 0100  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1044</a:t>
            </a:r>
            <a:r>
              <a:rPr lang="en-US" altLang="zh-CN" sz="1600" b="1" dirty="0">
                <a:latin typeface="+mn-ea"/>
              </a:rPr>
              <a:t>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0000 0110 1011 0101 1011 0110 0111 1101 0111 0001 0100 0100 1110  </a:t>
            </a:r>
            <a:r>
              <a:rPr lang="en-US" altLang="zh-CN" sz="1600" b="1" dirty="0">
                <a:latin typeface="+mn-ea"/>
                <a:sym typeface="+mn-ea"/>
              </a:rPr>
              <a:t> </a:t>
            </a:r>
            <a:endParaRPr lang="en-US" altLang="zh-CN" sz="1600" b="1" u="sng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                                                           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0.0262102180725_</a:t>
            </a:r>
            <a:r>
              <a:rPr lang="en-US" altLang="zh-CN" sz="1600" b="1" dirty="0">
                <a:latin typeface="+mn-ea"/>
              </a:rPr>
              <a:t>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1</a:t>
            </a:r>
            <a:r>
              <a:rPr lang="en-US" altLang="zh-CN" sz="1600" b="1" u="sng" dirty="0">
                <a:latin typeface="+mn-ea"/>
                <a:sym typeface="+mn-ea"/>
              </a:rPr>
              <a:t>.0262102180725</a:t>
            </a:r>
            <a:r>
              <a:rPr lang="en-US" altLang="zh-CN" sz="1600" b="1" dirty="0">
                <a:latin typeface="+mn-ea"/>
              </a:rPr>
              <a:t>___ 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B.-7654321.1234567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</a:rPr>
              <a:t>100 0001 0101</a:t>
            </a:r>
            <a:r>
              <a:rPr lang="en-US" altLang="zh-CN" sz="1600" b="1" u="sng" dirty="0">
                <a:latin typeface="+mn-ea"/>
              </a:rPr>
              <a:t> 1110 1111 0010 0110 0000 0000 1101 1100 0110 0000  </a:t>
            </a:r>
            <a:endParaRPr lang="en-US" altLang="zh-CN" sz="1600" b="1" u="sng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</a:t>
            </a:r>
            <a:r>
              <a:rPr lang="en-US" altLang="zh-CN" sz="1600" b="1" u="sng" dirty="0">
                <a:latin typeface="+mn-ea"/>
              </a:rPr>
              <a:t>   0111 1011 1111</a:t>
            </a:r>
            <a:r>
              <a:rPr lang="en-US" altLang="zh-CN" sz="1600" b="1" dirty="0">
                <a:latin typeface="+mn-ea"/>
              </a:rPr>
              <a:t>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  <a:sym typeface="+mn-ea"/>
              </a:rPr>
              <a:t>100 0001 0101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1045</a:t>
            </a:r>
            <a:r>
              <a:rPr lang="en-US" altLang="zh-CN" sz="1600" b="1" dirty="0">
                <a:latin typeface="+mn-ea"/>
              </a:rPr>
              <a:t>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22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1110 1111 0010 0110 0000 0000 1101 1100 0110 0000 0111 1011 1111</a:t>
            </a:r>
            <a:r>
              <a:rPr lang="en-US" altLang="zh-CN" sz="1600" b="1" dirty="0">
                <a:latin typeface="+mn-ea"/>
              </a:rPr>
              <a:t>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                                             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0.9341736352948</a:t>
            </a:r>
            <a:r>
              <a:rPr lang="en-US" altLang="zh-CN" sz="1600" b="1" dirty="0">
                <a:latin typeface="+mn-ea"/>
              </a:rPr>
              <a:t>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1.9341736352948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C.0.001234567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</a:rPr>
              <a:t>011 1111 0110</a:t>
            </a:r>
            <a:r>
              <a:rPr lang="en-US" altLang="zh-CN" sz="1600" b="1" u="sng" dirty="0">
                <a:latin typeface="+mn-ea"/>
              </a:rPr>
              <a:t> 0001 1010 0001 0101 0001 1000 1101 1010 1011 0001</a:t>
            </a:r>
            <a:endParaRPr lang="en-US" altLang="zh-CN" sz="1600" b="1" u="sng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</a:t>
            </a:r>
            <a:r>
              <a:rPr lang="en-US" altLang="zh-CN" sz="1600" b="1" u="sng" dirty="0">
                <a:latin typeface="+mn-ea"/>
              </a:rPr>
              <a:t> 0010 1010 1101</a:t>
            </a:r>
            <a:r>
              <a:rPr lang="en-US" altLang="zh-CN" sz="1600" b="1" dirty="0">
                <a:latin typeface="+mn-ea"/>
              </a:rPr>
              <a:t>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  <a:sym typeface="+mn-ea"/>
              </a:rPr>
              <a:t>011 1111 0110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1014</a:t>
            </a:r>
            <a:r>
              <a:rPr lang="en-US" altLang="zh-CN" sz="1600" b="1" dirty="0">
                <a:latin typeface="+mn-ea"/>
              </a:rPr>
              <a:t>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__ -9_ </a:t>
            </a:r>
            <a:r>
              <a:rPr lang="en-US" altLang="zh-CN" sz="1600" b="1" dirty="0">
                <a:latin typeface="+mn-ea"/>
              </a:rPr>
              <a:t>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0001 1010 0001 0101 0001 1000 1101 1010 1011 0001 0010 1010 1101</a:t>
            </a:r>
            <a:r>
              <a:rPr lang="en-US" altLang="zh-CN" sz="1600" b="1" dirty="0">
                <a:latin typeface="+mn-ea"/>
                <a:sym typeface="+mn-ea"/>
              </a:rPr>
              <a:t>_</a:t>
            </a:r>
            <a:r>
              <a:rPr lang="en-US" altLang="zh-CN" sz="1600" b="1" dirty="0">
                <a:latin typeface="+mn-ea"/>
              </a:rPr>
              <a:t>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                                          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0.101884416</a:t>
            </a:r>
            <a:r>
              <a:rPr lang="en-US" altLang="zh-CN" sz="1600" b="1" dirty="0">
                <a:latin typeface="+mn-ea"/>
              </a:rPr>
              <a:t>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1.101884416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D.-0.007654321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</a:rPr>
              <a:t>011 1111 1000</a:t>
            </a:r>
            <a:r>
              <a:rPr lang="en-US" altLang="zh-CN" sz="1600" b="1" u="sng" dirty="0">
                <a:latin typeface="+mn-ea"/>
              </a:rPr>
              <a:t> 0000 1001 1101 0100 1010 1110 1101 1101 0011 </a:t>
            </a:r>
            <a:endParaRPr lang="en-US" altLang="zh-CN" sz="1600" b="1" u="sng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</a:t>
            </a:r>
            <a:r>
              <a:rPr lang="en-US" altLang="zh-CN" sz="1600" b="1" u="sng" dirty="0">
                <a:latin typeface="+mn-ea"/>
              </a:rPr>
              <a:t>    1100 0111 0101 0111</a:t>
            </a:r>
            <a:r>
              <a:rPr lang="en-US" altLang="zh-CN" sz="1600" b="1" dirty="0">
                <a:latin typeface="+mn-ea"/>
              </a:rPr>
              <a:t>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solidFill>
                  <a:schemeClr val="accent2"/>
                </a:solidFill>
                <a:latin typeface="+mn-ea"/>
                <a:sym typeface="+mn-ea"/>
              </a:rPr>
              <a:t>011 1111 1000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1016</a:t>
            </a:r>
            <a:r>
              <a:rPr lang="en-US" altLang="zh-CN" sz="1600" b="1" dirty="0">
                <a:latin typeface="+mn-ea"/>
              </a:rPr>
              <a:t>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-7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  <a:sym typeface="+mn-ea"/>
              </a:rPr>
              <a:t>0000 1001 1101 0100 1010 1110 1101 1101 0011 1100 0111 0101 0111</a:t>
            </a:r>
            <a:r>
              <a:rPr lang="en-US" altLang="zh-CN" sz="1600" b="1" dirty="0">
                <a:latin typeface="+mn-ea"/>
                <a:sym typeface="+mn-ea"/>
              </a:rPr>
              <a:t>_____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                                        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0.038401536</a:t>
            </a:r>
            <a:r>
              <a:rPr lang="en-US" altLang="zh-CN" sz="1600" b="1" dirty="0">
                <a:latin typeface="+mn-ea"/>
              </a:rPr>
              <a:t>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1.038401536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float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是如何分段来表示一个单精度的浮点数的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尾数的正负如何表示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尾数如何表示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指数如何表示</a:t>
            </a:r>
            <a:r>
              <a:rPr lang="en-US" altLang="zh-CN" sz="1600" b="1" dirty="0">
                <a:latin typeface="+mn-ea"/>
              </a:rPr>
              <a:t>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型的数据的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32bit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中，其中第一位是符号位，之后的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位是指数位，最后的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位是尾数位。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）尾数的正负是通过符号位来进行表示的，正数为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，负数为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）尾数是采用类似于十进制的科学计数法，将十进制的数化为整数部分为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的二进制小数，然后省略整数，剩下照抄，并补齐或者删减到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位即可。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）指数部分并不是采用二进制补码的形式，为了方便比较，采用固定偏移值的方式，即将二进制转化为十进制后减去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就得到了真实的十进制指数。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en-US" altLang="zh-CN" sz="1600" b="1" dirty="0">
                <a:latin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6~7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/7</a:t>
            </a:r>
            <a:r>
              <a:rPr lang="zh-CN" altLang="en-US" sz="1600" b="1" dirty="0">
                <a:latin typeface="+mn-ea"/>
              </a:rPr>
              <a:t>位不同的例子吗</a:t>
            </a:r>
            <a:r>
              <a:rPr lang="en-US" altLang="zh-CN" sz="1600" b="1" dirty="0">
                <a:latin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）因为尾数的最大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</a:rPr>
              <a:t>23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=8388608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是一个七位数，所能表达的十进制的最大值是七位数，所以精度是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位，并且真实指数的十进制最大值是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，尾数全是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时，那么最大值十进制形式就是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3.4x10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</a:rPr>
              <a:t>38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）因为保存数据的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</a:rPr>
              <a:t>6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&lt;2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</a:rPr>
              <a:t>23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&lt;10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所以我们认为有效数字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6-7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位，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 eaLnBrk="1" hangingPunct="1"/>
            <a:r>
              <a:rPr lang="en-US" altLang="zh-CN" sz="1400" b="1" dirty="0">
                <a:latin typeface="+mn-ea"/>
                <a:sym typeface="+mn-ea"/>
              </a:rPr>
              <a:t>(</a:t>
            </a:r>
            <a:r>
              <a:rPr lang="en-US" altLang="zh-CN" sz="1600" b="1" dirty="0">
                <a:latin typeface="+mn-ea"/>
                <a:sym typeface="+mn-ea"/>
              </a:rPr>
              <a:t>3) double</a:t>
            </a:r>
            <a:r>
              <a:rPr lang="zh-CN" altLang="en-US" sz="1600" b="1" dirty="0">
                <a:latin typeface="+mn-ea"/>
                <a:sym typeface="+mn-ea"/>
              </a:rPr>
              <a:t>型数据的</a:t>
            </a:r>
            <a:r>
              <a:rPr lang="en-US" altLang="zh-CN" sz="1600" b="1" dirty="0">
                <a:latin typeface="+mn-ea"/>
                <a:sym typeface="+mn-ea"/>
              </a:rPr>
              <a:t>64bit</a:t>
            </a:r>
            <a:r>
              <a:rPr lang="zh-CN" altLang="en-US" sz="1600" b="1" dirty="0">
                <a:latin typeface="+mn-ea"/>
                <a:sym typeface="+mn-ea"/>
              </a:rPr>
              <a:t>是如何分段来表示一个双精度的浮点数的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给出</a:t>
            </a:r>
            <a:r>
              <a:rPr lang="en-US" altLang="zh-CN" sz="1600" b="1" dirty="0">
                <a:latin typeface="+mn-ea"/>
                <a:sym typeface="+mn-ea"/>
              </a:rPr>
              <a:t>bit</a:t>
            </a:r>
            <a:r>
              <a:rPr lang="zh-CN" altLang="en-US" sz="1600" b="1" dirty="0">
                <a:latin typeface="+mn-ea"/>
                <a:sym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尾数的正负如何表示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尾数如何表示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指数的正负如何表示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指数如何表示</a:t>
            </a:r>
            <a:r>
              <a:rPr lang="en-US" altLang="zh-CN" sz="1600" b="1" dirty="0">
                <a:latin typeface="+mn-ea"/>
                <a:sym typeface="+mn-ea"/>
              </a:rPr>
              <a:t>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double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型的数据的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64bit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中，其中第一位是符号位，之后的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位是指数位，最后的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52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位是尾数位。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）尾数的正负是通过符号位来进行表示的，正数为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，负数为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1.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）尾数是采用类似于十进制的科学计数法，将十进制的数化为整数部分为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的二进制小数，然后省略整数，剩下照抄，并补齐或者删减到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52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位即可。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）指数部分并不是采用二进制补码的形式，为了方便比较，采用固定偏移值的方式，即将二进制转化为十进制后减去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1023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就得到了真实的十进制指数。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(4) </a:t>
            </a:r>
            <a:r>
              <a:rPr lang="zh-CN" altLang="en-US" sz="1600" b="1" dirty="0">
                <a:latin typeface="+mn-ea"/>
                <a:sym typeface="+mn-ea"/>
              </a:rPr>
              <a:t>为什么</a:t>
            </a:r>
            <a:r>
              <a:rPr lang="en-US" altLang="zh-CN" sz="1600" b="1" dirty="0">
                <a:latin typeface="+mn-ea"/>
                <a:sym typeface="+mn-ea"/>
              </a:rPr>
              <a:t>double</a:t>
            </a:r>
            <a:r>
              <a:rPr lang="zh-CN" altLang="en-US" sz="1600" b="1" dirty="0">
                <a:latin typeface="+mn-ea"/>
                <a:sym typeface="+mn-ea"/>
              </a:rPr>
              <a:t>型数据只有</a:t>
            </a:r>
            <a:r>
              <a:rPr lang="en-US" altLang="zh-CN" sz="1600" b="1" dirty="0">
                <a:latin typeface="+mn-ea"/>
                <a:sym typeface="+mn-ea"/>
              </a:rPr>
              <a:t>15</a:t>
            </a:r>
            <a:r>
              <a:rPr lang="zh-CN" altLang="en-US" sz="1600" b="1" dirty="0">
                <a:latin typeface="+mn-ea"/>
                <a:sym typeface="+mn-ea"/>
              </a:rPr>
              <a:t>位十进制有效数字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为什么最大只能是</a:t>
            </a:r>
            <a:r>
              <a:rPr lang="en-US" altLang="zh-CN" sz="1600" b="1" dirty="0">
                <a:latin typeface="+mn-ea"/>
                <a:sym typeface="+mn-ea"/>
              </a:rPr>
              <a:t>1.7x10</a:t>
            </a:r>
            <a:r>
              <a:rPr lang="en-US" altLang="zh-CN" sz="1600" b="1" baseline="30000" dirty="0">
                <a:latin typeface="+mn-ea"/>
                <a:sym typeface="+mn-ea"/>
              </a:rPr>
              <a:t>308</a:t>
            </a:r>
            <a:r>
              <a:rPr lang="en-US" altLang="zh-CN" sz="1600" b="1" dirty="0">
                <a:latin typeface="+mn-ea"/>
                <a:sym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有些资料上说有效位数是</a:t>
            </a:r>
            <a:r>
              <a:rPr lang="en-US" altLang="zh-CN" sz="1600" b="1" dirty="0">
                <a:latin typeface="+mn-ea"/>
                <a:sym typeface="+mn-ea"/>
              </a:rPr>
              <a:t>15~16</a:t>
            </a:r>
            <a:r>
              <a:rPr lang="zh-CN" altLang="en-US" sz="1600" b="1" dirty="0">
                <a:latin typeface="+mn-ea"/>
                <a:sym typeface="+mn-ea"/>
              </a:rPr>
              <a:t>位，能找出</a:t>
            </a:r>
            <a:r>
              <a:rPr lang="en-US" altLang="zh-CN" sz="1600" b="1" dirty="0">
                <a:latin typeface="+mn-ea"/>
                <a:sym typeface="+mn-ea"/>
              </a:rPr>
              <a:t>15</a:t>
            </a:r>
            <a:r>
              <a:rPr lang="zh-CN" altLang="en-US" sz="1600" b="1" dirty="0">
                <a:latin typeface="+mn-ea"/>
                <a:sym typeface="+mn-ea"/>
              </a:rPr>
              <a:t>位</a:t>
            </a:r>
            <a:r>
              <a:rPr lang="en-US" altLang="zh-CN" sz="1600" b="1" dirty="0">
                <a:latin typeface="+mn-ea"/>
                <a:sym typeface="+mn-ea"/>
              </a:rPr>
              <a:t>/16</a:t>
            </a:r>
            <a:r>
              <a:rPr lang="zh-CN" altLang="en-US" sz="1600" b="1" dirty="0">
                <a:latin typeface="+mn-ea"/>
                <a:sym typeface="+mn-ea"/>
              </a:rPr>
              <a:t>位不同的例子吗？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）因为尾数的最大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2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  <a:sym typeface="+mn-ea"/>
              </a:rPr>
              <a:t>52</a:t>
            </a:r>
            <a:r>
              <a:rPr lang="zh-CN" altLang="en-US" sz="1600" b="1" baseline="30000" dirty="0">
                <a:solidFill>
                  <a:srgbClr val="FF0000"/>
                </a:solidFill>
                <a:latin typeface="+mn-ea"/>
                <a:sym typeface="+mn-ea"/>
              </a:rPr>
              <a:t>是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一个十六位数，所能表达的十进制的最大值是十六位数，所以精度是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位，并且真实指数的十进制最大值是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127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，尾数全是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时，那么最大值十进制形式就是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3.4x10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  <a:sym typeface="+mn-ea"/>
              </a:rPr>
              <a:t>38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.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）因为保存数据的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10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  <a:sym typeface="+mn-ea"/>
              </a:rPr>
              <a:t>6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&lt;2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  <a:sym typeface="+mn-ea"/>
              </a:rPr>
              <a:t>23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&lt;10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  <a:sym typeface="+mn-ea"/>
              </a:rPr>
              <a:t>7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所以我们认为有效数字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6-7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位，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  <a:sym typeface="+mn-ea"/>
              </a:rPr>
              <a:t>注：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+mn-ea"/>
                <a:sym typeface="+mn-ea"/>
              </a:rPr>
              <a:t>文档用自己的语言组织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篇幅不够允许加页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+mn-ea"/>
                <a:sym typeface="+mn-ea"/>
              </a:rPr>
              <a:t>如果用到某些小测试程序进行说明，可以贴上小测试程序的源码及运行结果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+mn-ea"/>
                <a:sym typeface="+mn-ea"/>
              </a:rPr>
              <a:t>为了使文档更清晰，允许将网上的部分图示资料截图后贴入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+mn-ea"/>
                <a:sym typeface="+mn-ea"/>
              </a:rPr>
              <a:t>不允许在答案处直接贴某网址，再附上“见**”（或类似行为），否则文档作业部分直接总分</a:t>
            </a:r>
            <a:r>
              <a:rPr lang="en-US" altLang="zh-CN" sz="1600" b="1" dirty="0">
                <a:latin typeface="+mn-ea"/>
                <a:sym typeface="+mn-ea"/>
              </a:rPr>
              <a:t>-50</a:t>
            </a:r>
            <a:endParaRPr lang="en-US" altLang="zh-CN" sz="1600" b="1" dirty="0">
              <a:latin typeface="+mn-ea"/>
            </a:endParaRPr>
          </a:p>
          <a:p>
            <a:pPr eaLnBrk="1" hangingPunct="1"/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上例解读：单精度浮点数</a:t>
            </a:r>
            <a:r>
              <a:rPr lang="en-US" altLang="zh-CN" sz="1600" b="1" dirty="0">
                <a:latin typeface="+mn-ea"/>
              </a:rPr>
              <a:t>123.456</a:t>
            </a:r>
            <a:r>
              <a:rPr lang="zh-CN" altLang="en-US" sz="1600" b="1" dirty="0">
                <a:latin typeface="+mn-ea"/>
              </a:rPr>
              <a:t>，在内存中占四个字节，四个字节的值依次为</a:t>
            </a:r>
            <a:r>
              <a:rPr lang="en-US" altLang="zh-CN" sz="1600" b="1" dirty="0">
                <a:latin typeface="+mn-ea"/>
              </a:rPr>
              <a:t>0x42 0xf6 0xe9 0x79 (</a:t>
            </a:r>
            <a:r>
              <a:rPr lang="zh-CN" altLang="en-US" sz="1600" b="1" dirty="0">
                <a:latin typeface="+mn-ea"/>
              </a:rPr>
              <a:t>按打印顺序逆向取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0100 0010 1111 0110 1110 1001 0111 1001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04641" y="1548484"/>
            <a:ext cx="6848061" cy="3319669"/>
            <a:chOff x="1304641" y="1603900"/>
            <a:chExt cx="6848061" cy="3319669"/>
          </a:xfrm>
        </p:grpSpPr>
        <p:sp>
          <p:nvSpPr>
            <p:cNvPr id="2" name="矩形 1"/>
            <p:cNvSpPr/>
            <p:nvPr/>
          </p:nvSpPr>
          <p:spPr bwMode="auto">
            <a:xfrm>
              <a:off x="1304641" y="1603900"/>
              <a:ext cx="6848061" cy="331966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float f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123.456f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char*)&amp;f;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zh-CN" altLang="zh-CN" sz="1600" dirty="0">
                <a:latin typeface="+mn-ea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r="62764"/>
            <a:stretch>
              <a:fillRect/>
            </a:stretch>
          </p:blipFill>
          <p:spPr>
            <a:xfrm>
              <a:off x="7305141" y="1603900"/>
              <a:ext cx="847561" cy="19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1983506" y="5376926"/>
            <a:ext cx="4114801" cy="300185"/>
            <a:chOff x="1981199" y="5934360"/>
            <a:chExt cx="4114801" cy="30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981199" y="5934361"/>
              <a:ext cx="2059708" cy="300184"/>
              <a:chOff x="1981199" y="5934361"/>
              <a:chExt cx="2059708" cy="300184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036292" y="5934360"/>
              <a:ext cx="2059708" cy="300184"/>
              <a:chOff x="1981199" y="5934361"/>
              <a:chExt cx="2059708" cy="300184"/>
            </a:xfrm>
          </p:grpSpPr>
          <p:sp>
            <p:nvSpPr>
              <p:cNvPr id="26" name="矩形 25"/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2140987" y="5671565"/>
            <a:ext cx="3955012" cy="606804"/>
            <a:chOff x="2138680" y="6228999"/>
            <a:chExt cx="3955012" cy="606804"/>
          </a:xfrm>
        </p:grpSpPr>
        <p:sp>
          <p:nvSpPr>
            <p:cNvPr id="11" name="右大括号 10"/>
            <p:cNvSpPr/>
            <p:nvPr/>
          </p:nvSpPr>
          <p:spPr bwMode="auto">
            <a:xfrm rot="5400000">
              <a:off x="4496680" y="4941406"/>
              <a:ext cx="309419" cy="2884605"/>
            </a:xfrm>
            <a:prstGeom prst="rightBrac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38680" y="6228999"/>
              <a:ext cx="2986141" cy="606804"/>
              <a:chOff x="2138680" y="6228999"/>
              <a:chExt cx="2986141" cy="606804"/>
            </a:xfrm>
          </p:grpSpPr>
          <p:sp>
            <p:nvSpPr>
              <p:cNvPr id="13" name="右大括号 12"/>
              <p:cNvSpPr/>
              <p:nvPr/>
            </p:nvSpPr>
            <p:spPr bwMode="auto">
              <a:xfrm rot="5400000">
                <a:off x="2496591" y="5871088"/>
                <a:ext cx="309418" cy="102524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183849" y="6526409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8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位指数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4099582" y="6541166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23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位尾数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 bwMode="auto">
          <a:xfrm flipV="1">
            <a:off x="7887854" y="1911927"/>
            <a:ext cx="0" cy="1517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上例解读：双精度浮点数</a:t>
            </a:r>
            <a:r>
              <a:rPr lang="en-US" altLang="zh-CN" sz="1600" b="1" dirty="0">
                <a:latin typeface="+mn-ea"/>
              </a:rPr>
              <a:t>1.23e4</a:t>
            </a:r>
            <a:r>
              <a:rPr lang="zh-CN" altLang="en-US" sz="1600" b="1" dirty="0">
                <a:latin typeface="+mn-ea"/>
              </a:rPr>
              <a:t>，在内存中占八个字节，八个字节的值依次为</a:t>
            </a:r>
            <a:r>
              <a:rPr lang="en-US" altLang="zh-CN" sz="1600" b="1" dirty="0">
                <a:latin typeface="+mn-ea"/>
              </a:rPr>
              <a:t>0x40 0xc8 0x06 0x00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0x00(</a:t>
            </a:r>
            <a:r>
              <a:rPr lang="zh-CN" altLang="en-US" sz="1600" b="1" dirty="0">
                <a:latin typeface="+mn-ea"/>
              </a:rPr>
              <a:t>逆向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0100 0000 1100 1000 0000 0100 0000 0000 0000 0000 0000 0000 0000 0000 0000 0000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04641" y="1550793"/>
            <a:ext cx="6848061" cy="4037210"/>
            <a:chOff x="1304641" y="1596973"/>
            <a:chExt cx="6848061" cy="4037210"/>
          </a:xfrm>
        </p:grpSpPr>
        <p:sp>
          <p:nvSpPr>
            <p:cNvPr id="2" name="矩形 1"/>
            <p:cNvSpPr/>
            <p:nvPr/>
          </p:nvSpPr>
          <p:spPr bwMode="auto">
            <a:xfrm>
              <a:off x="1304641" y="1603901"/>
              <a:ext cx="6848061" cy="4030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double d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1.23e4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char*)&amp;d;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(int)(*(p+4)) &lt;&lt; endl;</a:t>
              </a:r>
              <a:endParaRPr lang="fr-FR" altLang="zh-CN" sz="1600" b="1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(int)(*(p+5)) &lt;&lt; endl;</a:t>
              </a:r>
              <a:endParaRPr lang="fr-FR" altLang="zh-CN" sz="1600" b="1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(int)(*(p+6)) &lt;&lt; endl;</a:t>
              </a:r>
              <a:endParaRPr lang="fr-FR" altLang="zh-CN" sz="1600" b="1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(int)(*(p+7)) &lt;&lt; endl;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zh-CN" altLang="zh-CN" sz="1600" dirty="0">
                <a:latin typeface="+mn-ea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r="61142"/>
            <a:stretch>
              <a:fillRect/>
            </a:stretch>
          </p:blipFill>
          <p:spPr>
            <a:xfrm>
              <a:off x="7283036" y="1596973"/>
              <a:ext cx="869666" cy="3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0" name="组合 39"/>
          <p:cNvGrpSpPr/>
          <p:nvPr/>
        </p:nvGrpSpPr>
        <p:grpSpPr>
          <a:xfrm>
            <a:off x="1981199" y="5934358"/>
            <a:ext cx="8224987" cy="757674"/>
            <a:chOff x="1981199" y="5934358"/>
            <a:chExt cx="8224987" cy="757674"/>
          </a:xfrm>
        </p:grpSpPr>
        <p:grpSp>
          <p:nvGrpSpPr>
            <p:cNvPr id="39" name="组合 38"/>
            <p:cNvGrpSpPr/>
            <p:nvPr/>
          </p:nvGrpSpPr>
          <p:grpSpPr>
            <a:xfrm>
              <a:off x="1981199" y="5934358"/>
              <a:ext cx="8224987" cy="300187"/>
              <a:chOff x="1981199" y="5934358"/>
              <a:chExt cx="8224987" cy="300187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981199" y="5934360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8" name="矩形 7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24" name="矩形 23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6091385" y="5934358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37" name="组合 36"/>
            <p:cNvGrpSpPr/>
            <p:nvPr/>
          </p:nvGrpSpPr>
          <p:grpSpPr>
            <a:xfrm>
              <a:off x="2138680" y="6229000"/>
              <a:ext cx="8062889" cy="463032"/>
              <a:chOff x="2138680" y="6229000"/>
              <a:chExt cx="8062889" cy="463032"/>
            </a:xfrm>
          </p:grpSpPr>
          <p:sp>
            <p:nvSpPr>
              <p:cNvPr id="35" name="右大括号 34"/>
              <p:cNvSpPr/>
              <p:nvPr/>
            </p:nvSpPr>
            <p:spPr bwMode="auto">
              <a:xfrm rot="5400000">
                <a:off x="6737929" y="3065543"/>
                <a:ext cx="300184" cy="6627097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138680" y="6238235"/>
                <a:ext cx="6007798" cy="453797"/>
                <a:chOff x="2138680" y="6238235"/>
                <a:chExt cx="6007798" cy="453797"/>
              </a:xfrm>
            </p:grpSpPr>
            <p:sp>
              <p:nvSpPr>
                <p:cNvPr id="26" name="右大括号 25"/>
                <p:cNvSpPr/>
                <p:nvPr/>
              </p:nvSpPr>
              <p:spPr bwMode="auto">
                <a:xfrm rot="5400000">
                  <a:off x="2655686" y="5721229"/>
                  <a:ext cx="300182" cy="1334194"/>
                </a:xfrm>
                <a:prstGeom prst="rightBrace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2892406" y="6397395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11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位指数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7121239" y="6379091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52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位尾数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</p:grpSp>
        </p:grpSp>
      </p:grpSp>
      <p:cxnSp>
        <p:nvCxnSpPr>
          <p:cNvPr id="42" name="直接箭头连接符 41"/>
          <p:cNvCxnSpPr/>
          <p:nvPr/>
        </p:nvCxnSpPr>
        <p:spPr bwMode="auto">
          <a:xfrm flipV="1">
            <a:off x="7887854" y="1911928"/>
            <a:ext cx="0" cy="2918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自学内容：自行以</a:t>
            </a:r>
            <a:r>
              <a:rPr lang="en-US" altLang="zh-CN" sz="1600" b="1" dirty="0">
                <a:latin typeface="+mn-ea"/>
              </a:rPr>
              <a:t>"IEEE754" / "</a:t>
            </a:r>
            <a:r>
              <a:rPr lang="zh-CN" altLang="en-US" sz="1600" b="1" dirty="0">
                <a:latin typeface="+mn-ea"/>
              </a:rPr>
              <a:t>浮点数存储格式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浮点数存储原理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浮点数存储方式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等关键字，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在网上搜索相关文档，读懂并了解浮点数的内部存储机制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学长们推荐的网址：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  <a:hlinkClick r:id="rId1"/>
              </a:rPr>
              <a:t>https://baike.baidu.com/item/IEEE%20754/3869922?fr=aladdin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2"/>
              </a:rPr>
              <a:t>https://zhuanlan.zhihu.com/p/343033661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3"/>
              </a:rPr>
              <a:t>https://www.bilibili.com/video/BV1iW411d7hd?is_story_h5=false&amp;p=4&amp;share_from=ugc&amp;share_medium=android&amp;share_plat=android&amp;share_session_id=e12b54be-6ffa-4381-9582-9d5b53c50fb3&amp;share_source=QQ&amp;share_tag=s_i&amp;timestamp=1662273598&amp;unique_k=AuouMEO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100.25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100 0010 1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(42 c8 80 00)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1000 0101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___133______(32bit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___6________(32bit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1000 0101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0110 (0x06 = 6)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56640625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latin typeface="+mn-ea"/>
              </a:rPr>
              <a:t>1.56640625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 1000 1000 0000 0000 0000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endParaRPr lang="en-US" altLang="zh-CN" sz="1200" b="1" baseline="30000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0.5 + 0.0625 + 0.00390625 = 0.56640625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=&gt; 1.56640625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   1.56640625 x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100.25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（此处未体现出误差）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 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7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0.25 = 01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100.25 = </a:t>
            </a:r>
            <a:r>
              <a:rPr lang="en-US" altLang="zh-CN" sz="1200" b="1" strike="sngStrike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0100.01 = 1.1001 0001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 + 127 = 133 = 1000 0101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1001 0001 =&gt; 1001 0001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0000 0000 0000 000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（补齐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位，后面补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个蓝色的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             100 1000 1000 0000 0000 0000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1234567.7654321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100 1001 1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001 0110 1011 0100 0011 1110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(49 96 b4 3e)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1001 0011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___147______(32bit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指数表示的十进制形式是</a:t>
            </a:r>
            <a:r>
              <a:rPr lang="en-US" altLang="zh-CN" sz="1200" b="1" dirty="0">
                <a:latin typeface="+mn-ea"/>
              </a:rPr>
              <a:t>___20_______(32bit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1001 0011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0001 0100 (0x14 = 20)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001 0110 1011 0100 0011 1110</a:t>
            </a:r>
            <a:r>
              <a:rPr lang="en-US" altLang="zh-CN" sz="1200" b="1" dirty="0">
                <a:latin typeface="+mn-ea"/>
              </a:rPr>
              <a:t>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尾数转换为十进制小数形式是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0.1773755503845214844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1.1773755503845214844 </a:t>
            </a:r>
            <a:r>
              <a:rPr lang="en-US" altLang="zh-CN" sz="1200" b="1" dirty="0">
                <a:latin typeface="+mn-ea"/>
              </a:rPr>
              <a:t>__(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001 0110 1011 0100 0011 1110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-3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…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-22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0.17737555503845214844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=&gt; 1.17737555503845214844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1.17737555503845214844 *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20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= 1234567.75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（此处已体现出误差）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1234567  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1 0010 1101 0110 1000 0111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0.7654321 =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110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00…       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（小数部分转二进制，再要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位就够了）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1234567.7654321 = </a:t>
            </a:r>
            <a:r>
              <a:rPr lang="en-US" altLang="zh-CN" sz="1200" b="1" strike="sngStrike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1 0010 1101 0110 1000 0111.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110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= 1.0010 1101 0110 1000 0111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110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20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              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符号位：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              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20 + 127 = 147 = 1001 0011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              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  数：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0010 1101 0110 1000 0111 110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                                     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001 0110 1011 0100 0011 1110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5251622" y="1909119"/>
            <a:ext cx="3404286" cy="2038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椭圆 9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A.1234567.7654321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（此处假设学号是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，各人换成自己的学号，按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做的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__0</a:t>
            </a:r>
            <a:r>
              <a:rPr lang="en-US" altLang="zh-CN" sz="1600" b="1" u="sng" dirty="0">
                <a:solidFill>
                  <a:schemeClr val="accent6"/>
                </a:solidFill>
                <a:latin typeface="+mn-ea"/>
              </a:rPr>
              <a:t>100 1010 0</a:t>
            </a:r>
            <a:r>
              <a:rPr lang="en-US" altLang="zh-CN" sz="1600" b="1" u="sng" dirty="0">
                <a:latin typeface="+mn-ea"/>
              </a:rPr>
              <a:t>000 0011 0101 1010 1101 1011_</a:t>
            </a:r>
            <a:r>
              <a:rPr lang="en-US" altLang="zh-CN" sz="1600" b="1" dirty="0">
                <a:latin typeface="+mn-ea"/>
              </a:rPr>
              <a:t>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solidFill>
                  <a:schemeClr val="accent6"/>
                </a:solidFill>
                <a:latin typeface="+mn-ea"/>
                <a:sym typeface="+mn-ea"/>
              </a:rPr>
              <a:t>1001 0100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148</a:t>
            </a:r>
            <a:r>
              <a:rPr lang="en-US" altLang="zh-CN" sz="1600" b="1" dirty="0">
                <a:latin typeface="+mn-ea"/>
              </a:rPr>
              <a:t>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21_</a:t>
            </a:r>
            <a:r>
              <a:rPr lang="en-US" altLang="zh-CN" sz="1600" b="1" dirty="0">
                <a:latin typeface="+mn-ea"/>
              </a:rPr>
              <a:t>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  <a:sym typeface="+mn-ea"/>
              </a:rPr>
              <a:t>000 0011 0101 1010 1101 1011_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0.0262101888656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1.0262101888656_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ZmMjJkNTI5MzQwNmVjYjA3M2RkZjQzNmUwZmY2OTk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12335</Words>
  <Application>WPS 演示</Application>
  <PresentationFormat>宽屏</PresentationFormat>
  <Paragraphs>399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86181</cp:lastModifiedBy>
  <cp:revision>80</cp:revision>
  <dcterms:created xsi:type="dcterms:W3CDTF">2020-08-13T13:39:00Z</dcterms:created>
  <dcterms:modified xsi:type="dcterms:W3CDTF">2022-09-14T08:03:19Z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E93FDDD396AE463EAE0523ACDC8DF661</vt:lpwstr>
  </property>
  <property fmtid="{D5CDD505-2E9C-101B-9397-08002B2CF9AE}" pid="3" name="KSOProductBuildVer">
    <vt:lpwstr>2052-11.1.0.12358</vt:lpwstr>
  </property>
</Properties>
</file>