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49" r:id="rId3"/>
    <p:sldId id="1237" r:id="rId4"/>
    <p:sldId id="1238" r:id="rId6"/>
    <p:sldId id="492" r:id="rId7"/>
    <p:sldId id="517" r:id="rId8"/>
    <p:sldId id="518" r:id="rId9"/>
    <p:sldId id="519" r:id="rId10"/>
    <p:sldId id="521" r:id="rId11"/>
    <p:sldId id="522" r:id="rId12"/>
    <p:sldId id="523" r:id="rId13"/>
    <p:sldId id="524" r:id="rId14"/>
    <p:sldId id="525" r:id="rId15"/>
    <p:sldId id="527" r:id="rId16"/>
    <p:sldId id="528" r:id="rId17"/>
    <p:sldId id="529" r:id="rId18"/>
    <p:sldId id="530" r:id="rId19"/>
    <p:sldId id="532" r:id="rId20"/>
    <p:sldId id="533" r:id="rId21"/>
    <p:sldId id="534" r:id="rId22"/>
    <p:sldId id="535" r:id="rId23"/>
    <p:sldId id="536" r:id="rId24"/>
    <p:sldId id="537" r:id="rId25"/>
    <p:sldId id="538" r:id="rId26"/>
    <p:sldId id="539" r:id="rId27"/>
    <p:sldId id="540" r:id="rId28"/>
    <p:sldId id="543" r:id="rId29"/>
    <p:sldId id="1239" r:id="rId30"/>
    <p:sldId id="1240" r:id="rId31"/>
    <p:sldId id="1282" r:id="rId32"/>
    <p:sldId id="944" r:id="rId33"/>
    <p:sldId id="1241" r:id="rId34"/>
    <p:sldId id="1242" r:id="rId35"/>
    <p:sldId id="1301" r:id="rId36"/>
    <p:sldId id="545" r:id="rId37"/>
    <p:sldId id="1244" r:id="rId38"/>
    <p:sldId id="1243" r:id="rId39"/>
    <p:sldId id="1302" r:id="rId40"/>
    <p:sldId id="541" r:id="rId41"/>
    <p:sldId id="542" r:id="rId42"/>
    <p:sldId id="546" r:id="rId43"/>
    <p:sldId id="547" r:id="rId44"/>
    <p:sldId id="548" r:id="rId45"/>
    <p:sldId id="549" r:id="rId46"/>
    <p:sldId id="550" r:id="rId47"/>
    <p:sldId id="551" r:id="rId48"/>
    <p:sldId id="552" r:id="rId49"/>
    <p:sldId id="553" r:id="rId50"/>
    <p:sldId id="554" r:id="rId51"/>
    <p:sldId id="555" r:id="rId52"/>
  </p:sldIdLst>
  <p:sldSz cx="12192000" cy="6858000"/>
  <p:notesSz cx="6858000" cy="9144000"/>
  <p:custDataLst>
    <p:tags r:id="rId5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ry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44" autoAdjust="0"/>
    <p:restoredTop sz="86411" autoAdjust="0"/>
  </p:normalViewPr>
  <p:slideViewPr>
    <p:cSldViewPr snapToGrid="0">
      <p:cViewPr varScale="1">
        <p:scale>
          <a:sx n="73" d="100"/>
          <a:sy n="73" d="100"/>
        </p:scale>
        <p:origin x="60" y="6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7" Type="http://schemas.openxmlformats.org/officeDocument/2006/relationships/tags" Target="tags/tag2.xml"/><Relationship Id="rId56" Type="http://schemas.openxmlformats.org/officeDocument/2006/relationships/commentAuthors" Target="commentAuthors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15B22-8194-4FC8-9614-86C592EEABA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B2B09-852B-4EAA-A08A-0953A9F6334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CDC42-DFEF-458F-BD1B-2EFAEEF6801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F2CA6-A39B-48F7-84D1-AF91BD07D67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41597-7941-4461-A03D-7D307C3317F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E5104-8735-46A8-9820-8BD5C44B645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B04D0-EC69-4E34-9026-1132273F6FE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4D7FE-E00D-4DCA-A0A7-A306174DC0C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46EFE-F103-4F45-8883-0DE6C66B1B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5AF18-52E2-4048-A908-642605843CB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A61F9-4BE0-4887-A67C-4D288CA569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FF534AEE-0681-4001-91D8-DF8F111160F4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1" Type="http://schemas.openxmlformats.org/officeDocument/2006/relationships/tags" Target="../tags/tag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7.png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6.png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73.png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6.png"/><Relationship Id="rId1" Type="http://schemas.openxmlformats.org/officeDocument/2006/relationships/image" Target="../media/image7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image" Target="../media/image77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image" Target="../media/image8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4.png"/><Relationship Id="rId1" Type="http://schemas.openxmlformats.org/officeDocument/2006/relationships/image" Target="../media/image8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6.png"/><Relationship Id="rId1" Type="http://schemas.openxmlformats.org/officeDocument/2006/relationships/image" Target="../media/image8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8.png"/><Relationship Id="rId1" Type="http://schemas.openxmlformats.org/officeDocument/2006/relationships/image" Target="../media/image8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1.png"/><Relationship Id="rId1" Type="http://schemas.openxmlformats.org/officeDocument/2006/relationships/image" Target="../media/image9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3.png"/><Relationship Id="rId1" Type="http://schemas.openxmlformats.org/officeDocument/2006/relationships/image" Target="../media/image9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5.png"/><Relationship Id="rId1" Type="http://schemas.openxmlformats.org/officeDocument/2006/relationships/image" Target="../media/image9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9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15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zh-CN" altLang="en-US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、二进制补码转十进制整数（只考虑有符号数，写出具体步骤，包括</a:t>
            </a:r>
            <a:r>
              <a:rPr lang="en-US" altLang="zh-CN" sz="1600" b="1" dirty="0">
                <a:latin typeface="+mn-ea"/>
              </a:rPr>
              <a:t>-1</a:t>
            </a:r>
            <a:r>
              <a:rPr lang="zh-CN" altLang="en-US" sz="1600" b="1" dirty="0">
                <a:latin typeface="+mn-ea"/>
              </a:rPr>
              <a:t>、取反、绝对值、加负号）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 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"11010100-00110001")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B.1101 1101 1101 1110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130" y="3061970"/>
            <a:ext cx="9067800" cy="22955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、二进制补码转十进制整数（只考虑有符号数，写出具体步骤，包括</a:t>
            </a:r>
            <a:r>
              <a:rPr lang="en-US" altLang="zh-CN" sz="1600" b="1" dirty="0">
                <a:latin typeface="+mn-ea"/>
              </a:rPr>
              <a:t>-1</a:t>
            </a:r>
            <a:r>
              <a:rPr lang="zh-CN" altLang="en-US" sz="1600" b="1" dirty="0">
                <a:latin typeface="+mn-ea"/>
              </a:rPr>
              <a:t>、取反、绝对值、加负号）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 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"11010100-00110001")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C.1111 1111 1111 1111 1111 1110 1010 1110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4415" y="2808605"/>
            <a:ext cx="9048750" cy="33718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、二进制补码转十进制整数（只考虑有符号数，写出具体步骤，包括</a:t>
            </a:r>
            <a:r>
              <a:rPr lang="en-US" altLang="zh-CN" sz="1600" b="1" dirty="0">
                <a:latin typeface="+mn-ea"/>
              </a:rPr>
              <a:t>-1</a:t>
            </a:r>
            <a:r>
              <a:rPr lang="zh-CN" altLang="en-US" sz="1600" b="1" dirty="0">
                <a:latin typeface="+mn-ea"/>
              </a:rPr>
              <a:t>、取反、绝对值、加负号）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 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"11010100-00110001")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D.1101 1101 0110 0000 0110 1011 1001 0000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6770" y="2632075"/>
            <a:ext cx="9077325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、二进制补码转十进制整数（只考虑有符号数，写出具体步骤，包括</a:t>
            </a:r>
            <a:r>
              <a:rPr lang="en-US" altLang="zh-CN" sz="1600" b="1" dirty="0">
                <a:latin typeface="+mn-ea"/>
              </a:rPr>
              <a:t>-1</a:t>
            </a:r>
            <a:r>
              <a:rPr lang="zh-CN" altLang="en-US" sz="1600" b="1" dirty="0">
                <a:latin typeface="+mn-ea"/>
              </a:rPr>
              <a:t>、取反、绝对值、加负号）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 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"11010100-00110001")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E.</a:t>
            </a:r>
            <a:r>
              <a:rPr lang="zh-CN" altLang="en-US" sz="1600" b="1" dirty="0">
                <a:latin typeface="+mn-ea"/>
              </a:rPr>
              <a:t>学号对应的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型十进制负数的二进制补码形式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1.E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的结果直接拿来当做本题初始数据即可）</a:t>
            </a:r>
            <a:endParaRPr kumimoji="1" lang="en-US" altLang="zh-CN" sz="1600" b="1" dirty="0">
              <a:solidFill>
                <a:srgbClr val="FF0000"/>
              </a:solidFill>
              <a:latin typeface="+mn-ea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6610" y="2891155"/>
            <a:ext cx="9077325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、求出下列字符串的长度（要求仿照图例标出具体的字符分解）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A."\b\\</a:t>
            </a:r>
            <a:r>
              <a:rPr lang="en-US" altLang="zh-CN" sz="1600" b="1" dirty="0" err="1">
                <a:latin typeface="+mn-ea"/>
              </a:rPr>
              <a:t>nrv</a:t>
            </a:r>
            <a:r>
              <a:rPr lang="en-US" altLang="zh-CN" sz="1600" b="1" dirty="0">
                <a:latin typeface="+mn-ea"/>
              </a:rPr>
              <a:t>\384\x3fr\2a\"\r\\a\v\f"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14" y="1081263"/>
            <a:ext cx="5105400" cy="476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995" y="2780030"/>
            <a:ext cx="383857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、求出下列字符串的长度（要求仿照图例标出具体的字符分解）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B."</a:t>
            </a:r>
            <a:r>
              <a:rPr lang="pt-BR" altLang="zh-CN" sz="1600" b="1" dirty="0">
                <a:latin typeface="+mn-ea"/>
              </a:rPr>
              <a:t>\138\xa2\214\x6w\383\x65\042\xd5\257\x3e\1325\x6a\175\x2e</a:t>
            </a:r>
            <a:r>
              <a:rPr lang="en-US" altLang="zh-CN" sz="1600" b="1" dirty="0">
                <a:latin typeface="+mn-ea"/>
              </a:rPr>
              <a:t>"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14" y="1081263"/>
            <a:ext cx="5105400" cy="476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0" y="3347085"/>
            <a:ext cx="6715125" cy="4476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、求出下列字符串的长度（要求仿照图例标出具体的字符分解）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这两个，第一个是正确的，第二个有问题，请构造测试程序验证，并将构造的测试程序及相应的</a:t>
            </a:r>
            <a:r>
              <a:rPr lang="en-US" altLang="zh-CN" sz="1600" b="1" dirty="0">
                <a:latin typeface="+mn-ea"/>
              </a:rPr>
              <a:t>error</a:t>
            </a:r>
            <a:r>
              <a:rPr lang="zh-CN" altLang="en-US" sz="1600" b="1" dirty="0">
                <a:latin typeface="+mn-ea"/>
              </a:rPr>
              <a:t>或</a:t>
            </a:r>
            <a:r>
              <a:rPr lang="en-US" altLang="zh-CN" sz="1600" b="1" dirty="0">
                <a:latin typeface="+mn-ea"/>
              </a:rPr>
              <a:t>warning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信息的截图贴在文档中；对有</a:t>
            </a:r>
            <a:r>
              <a:rPr lang="en-US" altLang="zh-CN" sz="1600" b="1" dirty="0"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的测试程序的运行结果给出长度分析，对有</a:t>
            </a:r>
            <a:r>
              <a:rPr lang="en-US" altLang="zh-CN" sz="1600" b="1" dirty="0">
                <a:latin typeface="+mn-ea"/>
              </a:rPr>
              <a:t>error</a:t>
            </a:r>
            <a:r>
              <a:rPr lang="zh-CN" altLang="en-US" sz="1600" b="1" dirty="0">
                <a:latin typeface="+mn-ea"/>
              </a:rPr>
              <a:t>的测试程序给出你的理解（主要是对比从八进制和十六进制转义的差异）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C."\t\\</a:t>
            </a:r>
            <a:r>
              <a:rPr lang="en-US" altLang="zh-CN" sz="1600" b="1" dirty="0" err="1">
                <a:latin typeface="+mn-ea"/>
              </a:rPr>
              <a:t>rnv</a:t>
            </a:r>
            <a:r>
              <a:rPr lang="en-US" altLang="zh-CN" sz="1600" b="1" dirty="0">
                <a:latin typeface="+mn-ea"/>
              </a:rPr>
              <a:t>\293\23456f\"\r\\av\f"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"\t\\</a:t>
            </a:r>
            <a:r>
              <a:rPr lang="en-US" altLang="zh-CN" sz="1600" b="1" dirty="0" err="1">
                <a:latin typeface="+mn-ea"/>
              </a:rPr>
              <a:t>rnv</a:t>
            </a:r>
            <a:r>
              <a:rPr lang="en-US" altLang="zh-CN" sz="1600" b="1" dirty="0">
                <a:latin typeface="+mn-ea"/>
              </a:rPr>
              <a:t>\293\x23456f\"\r\\av\f"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</p:txBody>
      </p:sp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14" y="1081263"/>
            <a:ext cx="5105400" cy="476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710" y="2700655"/>
            <a:ext cx="5890895" cy="9899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373880"/>
            <a:ext cx="4320540" cy="21602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820" y="3286125"/>
            <a:ext cx="4817110" cy="12471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820" y="5255895"/>
            <a:ext cx="4954905" cy="12782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、求出下列字符串的长度（要求仿照图例标出具体的字符分解）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这两个，都是不完全正确的，请构造测试程序验证，并将你构造的测试程序及相应的</a:t>
            </a:r>
            <a:r>
              <a:rPr lang="en-US" altLang="zh-CN" sz="1600" b="1" dirty="0">
                <a:latin typeface="+mn-ea"/>
              </a:rPr>
              <a:t>error</a:t>
            </a:r>
            <a:r>
              <a:rPr lang="zh-CN" altLang="en-US" sz="1600" b="1" dirty="0">
                <a:latin typeface="+mn-ea"/>
              </a:rPr>
              <a:t>或</a:t>
            </a:r>
            <a:r>
              <a:rPr lang="en-US" altLang="zh-CN" sz="1600" b="1" dirty="0"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信息的截图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贴在文档中；对有</a:t>
            </a:r>
            <a:r>
              <a:rPr lang="en-US" altLang="zh-CN" sz="1600" b="1" dirty="0"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的测试程序的运行结果给出长度分析，对有</a:t>
            </a:r>
            <a:r>
              <a:rPr lang="en-US" altLang="zh-CN" sz="1600" b="1" dirty="0">
                <a:latin typeface="+mn-ea"/>
              </a:rPr>
              <a:t>error</a:t>
            </a:r>
            <a:r>
              <a:rPr lang="zh-CN" altLang="en-US" sz="1600" b="1" dirty="0">
                <a:latin typeface="+mn-ea"/>
              </a:rPr>
              <a:t>的测试程序给出你的理解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D."\9876"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"\*321"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14" y="1081263"/>
            <a:ext cx="5105400" cy="476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20" y="3098165"/>
            <a:ext cx="3324225" cy="1419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20" y="4605020"/>
            <a:ext cx="4524375" cy="971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820" y="5576570"/>
            <a:ext cx="4693920" cy="974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7220" y="2473960"/>
            <a:ext cx="3752850" cy="14001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4035" y="3949700"/>
            <a:ext cx="4143375" cy="11811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4035" y="5507990"/>
            <a:ext cx="4631690" cy="7264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、求出下列字符串的长度（要求仿照图例标出具体的字符分解）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这两个，都是不完全正确的，请构造测试程序验证，并将你构造的测试程序及相应的</a:t>
            </a:r>
            <a:r>
              <a:rPr lang="en-US" altLang="zh-CN" sz="1600" b="1" dirty="0">
                <a:latin typeface="+mn-ea"/>
              </a:rPr>
              <a:t>error</a:t>
            </a:r>
            <a:r>
              <a:rPr lang="zh-CN" altLang="en-US" sz="1600" b="1" dirty="0">
                <a:latin typeface="+mn-ea"/>
              </a:rPr>
              <a:t>或</a:t>
            </a:r>
            <a:r>
              <a:rPr lang="en-US" altLang="zh-CN" sz="1600" b="1" dirty="0"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信息的截图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贴在文档中；对有</a:t>
            </a:r>
            <a:r>
              <a:rPr lang="en-US" altLang="zh-CN" sz="1600" b="1" dirty="0"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的测试程序的运行结果给出长度分析，对有</a:t>
            </a:r>
            <a:r>
              <a:rPr lang="en-US" altLang="zh-CN" sz="1600" b="1" dirty="0">
                <a:latin typeface="+mn-ea"/>
              </a:rPr>
              <a:t>error</a:t>
            </a:r>
            <a:r>
              <a:rPr lang="zh-CN" altLang="en-US" sz="1600" b="1" dirty="0">
                <a:latin typeface="+mn-ea"/>
              </a:rPr>
              <a:t>的测试程序给出你的理解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E."\xg321"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"\x*321"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3" y="1081263"/>
            <a:ext cx="5105400" cy="476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20" y="3023235"/>
            <a:ext cx="3299460" cy="12363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20" y="4355465"/>
            <a:ext cx="5353050" cy="1123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5" y="5575300"/>
            <a:ext cx="3657600" cy="1333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6110" y="2568575"/>
            <a:ext cx="4709160" cy="15011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8865" y="4561840"/>
            <a:ext cx="4590415" cy="10871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、给出下列程序段中变量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的值（要综合参考课件</a:t>
            </a:r>
            <a:r>
              <a:rPr lang="en-US" altLang="zh-CN" sz="1600" b="1" dirty="0">
                <a:latin typeface="+mn-ea"/>
              </a:rPr>
              <a:t>P.45-51 </a:t>
            </a:r>
            <a:r>
              <a:rPr lang="zh-CN" altLang="en-US" sz="1600" b="1" dirty="0">
                <a:latin typeface="+mn-ea"/>
              </a:rPr>
              <a:t>和 </a:t>
            </a:r>
            <a:r>
              <a:rPr lang="en-US" altLang="zh-CN" sz="1600" b="1" dirty="0">
                <a:latin typeface="+mn-ea"/>
              </a:rPr>
              <a:t>P.86-89</a:t>
            </a:r>
            <a:r>
              <a:rPr lang="zh-CN" altLang="en-US" sz="1600" b="1" dirty="0">
                <a:latin typeface="+mn-ea"/>
              </a:rPr>
              <a:t>，给出包含整型提升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丢弃的过程，具体见下）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short a=1;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short b=a-2;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Step1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b=a-2</a:t>
            </a:r>
            <a:r>
              <a:rPr lang="zh-CN" altLang="en-US" sz="1600" b="1" dirty="0">
                <a:latin typeface="+mn-ea"/>
              </a:rPr>
              <a:t>，得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二进制补码形式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a =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00000000 00000000</a:t>
            </a:r>
            <a:r>
              <a:rPr lang="en-US" altLang="zh-CN" sz="1600" b="1" dirty="0">
                <a:latin typeface="+mn-ea"/>
              </a:rPr>
              <a:t> 00000000 00000001  -&gt; a </a:t>
            </a:r>
            <a:r>
              <a:rPr lang="zh-CN" altLang="en-US" sz="1600" b="1" dirty="0">
                <a:latin typeface="+mn-ea"/>
              </a:rPr>
              <a:t>（红色表示整型提升的填充位）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-)  2 = 00000000 00000000 00000000 00000010  -&gt; 2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---------------------------------------------------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11111111 11111111 11111111 11111111  -&gt; a-2(int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b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= </a:t>
            </a:r>
            <a:r>
              <a:rPr lang="en-US" altLang="zh-CN" sz="1600" b="1" strike="sngStrike" dirty="0">
                <a:solidFill>
                  <a:srgbClr val="FF0000"/>
                </a:solidFill>
                <a:latin typeface="+mn-ea"/>
              </a:rPr>
              <a:t>11111111 11111111</a:t>
            </a:r>
            <a:r>
              <a:rPr lang="en-US" altLang="zh-CN" sz="1600" b="1" dirty="0">
                <a:latin typeface="+mn-ea"/>
              </a:rPr>
              <a:t> 11111111 11111111  -&gt; b=a-2(</a:t>
            </a:r>
            <a:r>
              <a:rPr lang="zh-CN" altLang="en-US" sz="1600" b="1" dirty="0">
                <a:latin typeface="+mn-ea"/>
              </a:rPr>
              <a:t>二进制补码形式，删除线表示丢弃的位数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Step2</a:t>
            </a:r>
            <a:r>
              <a:rPr lang="zh-CN" altLang="en-US" sz="1600" b="1" dirty="0">
                <a:latin typeface="+mn-ea"/>
              </a:rPr>
              <a:t>：求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的十进制表示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latin typeface="+mn-ea"/>
              </a:rPr>
              <a:t>（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）减一    </a:t>
            </a:r>
            <a:r>
              <a:rPr lang="en-US" altLang="zh-CN" sz="1600" b="1" dirty="0">
                <a:latin typeface="+mn-ea"/>
              </a:rPr>
              <a:t>11111111 11111111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-) 00000000 00000001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-----------------------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   11111111 11111110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latin typeface="+mn-ea"/>
              </a:rPr>
              <a:t>（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）取反    </a:t>
            </a:r>
            <a:r>
              <a:rPr lang="en-US" altLang="zh-CN" sz="1600" b="1" dirty="0">
                <a:latin typeface="+mn-ea"/>
              </a:rPr>
              <a:t>00000000 00000001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latin typeface="+mn-ea"/>
              </a:rPr>
              <a:t>（</a:t>
            </a: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）绝对值  </a:t>
            </a:r>
            <a:r>
              <a:rPr lang="en-US" altLang="zh-CN" sz="1600" b="1" dirty="0">
                <a:latin typeface="+mn-ea"/>
              </a:rPr>
              <a:t>1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latin typeface="+mn-ea"/>
              </a:rPr>
              <a:t>（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）加负号  </a:t>
            </a:r>
            <a:r>
              <a:rPr lang="en-US" altLang="zh-CN" sz="1600" b="1" dirty="0">
                <a:latin typeface="+mn-ea"/>
              </a:rPr>
              <a:t>-1 (b</a:t>
            </a:r>
            <a:r>
              <a:rPr lang="zh-CN" altLang="en-US" sz="1600" b="1" dirty="0">
                <a:latin typeface="+mn-ea"/>
              </a:rPr>
              <a:t>的十进制表示形式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8755118" y="6043448"/>
            <a:ext cx="2084332" cy="4907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本页不用作答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、给出下列程序段中变量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的值（要综合参考课件</a:t>
            </a:r>
            <a:r>
              <a:rPr lang="en-US" altLang="zh-CN" sz="1600" b="1" dirty="0">
                <a:latin typeface="+mn-ea"/>
              </a:rPr>
              <a:t>P.45-51 </a:t>
            </a:r>
            <a:r>
              <a:rPr lang="zh-CN" altLang="en-US" sz="1600" b="1" dirty="0">
                <a:latin typeface="+mn-ea"/>
              </a:rPr>
              <a:t>和 </a:t>
            </a:r>
            <a:r>
              <a:rPr lang="en-US" altLang="zh-CN" sz="1600" b="1" dirty="0">
                <a:latin typeface="+mn-ea"/>
              </a:rPr>
              <a:t>P.86-89</a:t>
            </a:r>
            <a:r>
              <a:rPr lang="zh-CN" altLang="en-US" sz="1600" b="1" dirty="0">
                <a:latin typeface="+mn-ea"/>
              </a:rPr>
              <a:t>，给出包含整型提升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丢弃的过程）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 err="1">
                <a:latin typeface="+mn-ea"/>
              </a:rPr>
              <a:t>A.short</a:t>
            </a:r>
            <a:r>
              <a:rPr lang="en-US" altLang="zh-CN" sz="1600" b="1" dirty="0">
                <a:latin typeface="+mn-ea"/>
              </a:rPr>
              <a:t> a=32760;</a:t>
            </a:r>
            <a:endParaRPr lang="zh-CN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short b=a+14;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6920" y="1951355"/>
            <a:ext cx="6457950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、给出下列程序段中变量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的值（要综合参考课件</a:t>
            </a:r>
            <a:r>
              <a:rPr lang="en-US" altLang="zh-CN" sz="1600" b="1" dirty="0">
                <a:latin typeface="+mn-ea"/>
              </a:rPr>
              <a:t>P.45-51 </a:t>
            </a:r>
            <a:r>
              <a:rPr lang="zh-CN" altLang="en-US" sz="1600" b="1" dirty="0">
                <a:latin typeface="+mn-ea"/>
              </a:rPr>
              <a:t>和 </a:t>
            </a:r>
            <a:r>
              <a:rPr lang="en-US" altLang="zh-CN" sz="1600" b="1" dirty="0">
                <a:latin typeface="+mn-ea"/>
              </a:rPr>
              <a:t>P.86-89</a:t>
            </a:r>
            <a:r>
              <a:rPr lang="zh-CN" altLang="en-US" sz="1600" b="1" dirty="0">
                <a:latin typeface="+mn-ea"/>
              </a:rPr>
              <a:t>，给出包含整型提升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丢弃的过程）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 err="1">
                <a:latin typeface="+mn-ea"/>
              </a:rPr>
              <a:t>B.unsigned</a:t>
            </a:r>
            <a:r>
              <a:rPr lang="en-US" altLang="zh-CN" sz="1600" b="1" dirty="0">
                <a:latin typeface="+mn-ea"/>
              </a:rPr>
              <a:t> short a=65530;</a:t>
            </a:r>
            <a:endParaRPr lang="zh-CN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short b=a;</a:t>
            </a:r>
            <a:endParaRPr lang="zh-CN" altLang="zh-CN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105" y="2571750"/>
            <a:ext cx="6981825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、给出下列程序段中变量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的值（要综合参考课件</a:t>
            </a:r>
            <a:r>
              <a:rPr lang="en-US" altLang="zh-CN" sz="1600" b="1" dirty="0">
                <a:latin typeface="+mn-ea"/>
              </a:rPr>
              <a:t>P.45-51 </a:t>
            </a:r>
            <a:r>
              <a:rPr lang="zh-CN" altLang="en-US" sz="1600" b="1" dirty="0">
                <a:latin typeface="+mn-ea"/>
              </a:rPr>
              <a:t>和 </a:t>
            </a:r>
            <a:r>
              <a:rPr lang="en-US" altLang="zh-CN" sz="1600" b="1" dirty="0">
                <a:latin typeface="+mn-ea"/>
              </a:rPr>
              <a:t>P.86-89</a:t>
            </a:r>
            <a:r>
              <a:rPr lang="zh-CN" altLang="en-US" sz="1600" b="1" dirty="0">
                <a:latin typeface="+mn-ea"/>
              </a:rPr>
              <a:t>，给出包含整型提升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丢弃的过程）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 err="1">
                <a:latin typeface="+mn-ea"/>
              </a:rPr>
              <a:t>C.short</a:t>
            </a:r>
            <a:r>
              <a:rPr lang="en-US" altLang="zh-CN" sz="1600" b="1" dirty="0">
                <a:latin typeface="+mn-ea"/>
              </a:rPr>
              <a:t> a=-8191;</a:t>
            </a:r>
            <a:endParaRPr lang="zh-CN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int b=a;</a:t>
            </a:r>
            <a:endParaRPr lang="zh-CN" altLang="zh-CN" sz="1600" b="1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9460" y="1886585"/>
            <a:ext cx="6534150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、给出下列程序段中变量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的值（要综合参考课件</a:t>
            </a:r>
            <a:r>
              <a:rPr lang="en-US" altLang="zh-CN" sz="1600" b="1" dirty="0">
                <a:latin typeface="+mn-ea"/>
              </a:rPr>
              <a:t>P.45-51 </a:t>
            </a:r>
            <a:r>
              <a:rPr lang="zh-CN" altLang="en-US" sz="1600" b="1" dirty="0">
                <a:latin typeface="+mn-ea"/>
              </a:rPr>
              <a:t>和 </a:t>
            </a:r>
            <a:r>
              <a:rPr lang="en-US" altLang="zh-CN" sz="1600" b="1" dirty="0">
                <a:latin typeface="+mn-ea"/>
              </a:rPr>
              <a:t>P.86-89</a:t>
            </a:r>
            <a:r>
              <a:rPr lang="zh-CN" altLang="en-US" sz="1600" b="1" dirty="0">
                <a:latin typeface="+mn-ea"/>
              </a:rPr>
              <a:t>，给出包含整型提升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丢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弃的过程）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 err="1">
                <a:latin typeface="+mn-ea"/>
              </a:rPr>
              <a:t>D.unsigned</a:t>
            </a:r>
            <a:r>
              <a:rPr lang="en-US" altLang="zh-CN" sz="1600" b="1" dirty="0">
                <a:latin typeface="+mn-ea"/>
              </a:rPr>
              <a:t> short a=65530;</a:t>
            </a:r>
            <a:endParaRPr lang="zh-CN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long </a:t>
            </a:r>
            <a:r>
              <a:rPr lang="en-US" altLang="zh-CN" sz="1600" b="1" dirty="0" err="1">
                <a:latin typeface="+mn-ea"/>
              </a:rPr>
              <a:t>long</a:t>
            </a:r>
            <a:r>
              <a:rPr lang="en-US" altLang="zh-CN" sz="1600" b="1" dirty="0">
                <a:latin typeface="+mn-ea"/>
              </a:rPr>
              <a:t> int b=a;</a:t>
            </a:r>
            <a:endParaRPr lang="zh-CN" altLang="zh-CN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0755" y="3124835"/>
            <a:ext cx="6781800" cy="26574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90345" y="5782310"/>
            <a:ext cx="3408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 </a:t>
            </a:r>
            <a:r>
              <a:rPr lang="zh-CN" altLang="en-US"/>
              <a:t>的十进制表示是</a:t>
            </a:r>
            <a:r>
              <a:rPr lang="en-US" altLang="zh-CN"/>
              <a:t> 65530</a:t>
            </a: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、给出下列程序段中变量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的值（要综合参考课件</a:t>
            </a:r>
            <a:r>
              <a:rPr lang="en-US" altLang="zh-CN" sz="1600" b="1" dirty="0">
                <a:latin typeface="+mn-ea"/>
              </a:rPr>
              <a:t>P.45-51 </a:t>
            </a:r>
            <a:r>
              <a:rPr lang="zh-CN" altLang="en-US" sz="1600" b="1" dirty="0">
                <a:latin typeface="+mn-ea"/>
              </a:rPr>
              <a:t>和 </a:t>
            </a:r>
            <a:r>
              <a:rPr lang="en-US" altLang="zh-CN" sz="1600" b="1" dirty="0">
                <a:latin typeface="+mn-ea"/>
              </a:rPr>
              <a:t>P.86-89</a:t>
            </a:r>
            <a:r>
              <a:rPr lang="zh-CN" altLang="en-US" sz="1600" b="1" dirty="0">
                <a:latin typeface="+mn-ea"/>
              </a:rPr>
              <a:t>，给出包含整型提升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丢弃的过程）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 err="1">
                <a:latin typeface="+mn-ea"/>
              </a:rPr>
              <a:t>E.long</a:t>
            </a:r>
            <a:r>
              <a:rPr lang="en-US" altLang="zh-CN" sz="1600" b="1" dirty="0">
                <a:latin typeface="+mn-ea"/>
              </a:rPr>
              <a:t> long int a=4207654321;</a:t>
            </a:r>
            <a:endParaRPr lang="zh-CN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int b=a;</a:t>
            </a:r>
            <a:endParaRPr lang="zh-CN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850" y="2019300"/>
            <a:ext cx="5943600" cy="39338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、给出下列程序段中变量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的值（要综合参考课件</a:t>
            </a:r>
            <a:r>
              <a:rPr lang="en-US" altLang="zh-CN" sz="1600" b="1" dirty="0">
                <a:latin typeface="+mn-ea"/>
              </a:rPr>
              <a:t>P.45-51 </a:t>
            </a:r>
            <a:r>
              <a:rPr lang="zh-CN" altLang="en-US" sz="1600" b="1" dirty="0">
                <a:latin typeface="+mn-ea"/>
              </a:rPr>
              <a:t>和 </a:t>
            </a:r>
            <a:r>
              <a:rPr lang="en-US" altLang="zh-CN" sz="1600" b="1" dirty="0">
                <a:latin typeface="+mn-ea"/>
              </a:rPr>
              <a:t>P.86-89</a:t>
            </a:r>
            <a:r>
              <a:rPr lang="zh-CN" altLang="en-US" sz="1600" b="1" dirty="0">
                <a:latin typeface="+mn-ea"/>
              </a:rPr>
              <a:t>，给出包含整型提升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丢弃的过程）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 err="1">
                <a:latin typeface="+mn-ea"/>
              </a:rPr>
              <a:t>F.long</a:t>
            </a:r>
            <a:r>
              <a:rPr lang="en-US" altLang="zh-CN" sz="1600" b="1" dirty="0">
                <a:latin typeface="+mn-ea"/>
              </a:rPr>
              <a:t> a=-4207654321;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提示：本题先确定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-4207654321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什么类型，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a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是多少，才能进行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b=a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的计算</a:t>
            </a:r>
            <a:endParaRPr lang="zh-CN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unsigned short b=a;</a:t>
            </a:r>
            <a:endParaRPr lang="zh-CN" altLang="zh-CN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905" y="2154555"/>
            <a:ext cx="5848985" cy="37960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450" y="2818130"/>
            <a:ext cx="5285105" cy="22574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P.65-85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A.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21 / 2 + 47 % 3 - 1.3 + 3.5 * 2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表达式一共有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个运算符，因此计算的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个步骤分别是：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</a:t>
            </a:r>
            <a:r>
              <a:rPr lang="zh-CN" altLang="zh-CN" sz="1600" b="1" dirty="0">
                <a:latin typeface="+mn-ea"/>
              </a:rPr>
              <a:t>①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 21 / 2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步骤②：</a:t>
            </a:r>
            <a:r>
              <a:rPr lang="en-US" altLang="zh-CN" sz="1600" b="1" dirty="0">
                <a:latin typeface="+mn-ea"/>
              </a:rPr>
              <a:t> 47 % 3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步骤③：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zh-CN" sz="1600" b="1" dirty="0">
                <a:latin typeface="+mn-ea"/>
                <a:sym typeface="+mn-ea"/>
              </a:rPr>
              <a:t>①</a:t>
            </a:r>
            <a:r>
              <a:rPr lang="en-US" altLang="zh-CN" sz="1600" b="1" dirty="0">
                <a:latin typeface="+mn-ea"/>
                <a:sym typeface="+mn-ea"/>
              </a:rPr>
              <a:t> + </a:t>
            </a:r>
            <a:r>
              <a:rPr lang="zh-CN" altLang="en-US" sz="1600" b="1" dirty="0">
                <a:latin typeface="+mn-ea"/>
                <a:sym typeface="+mn-ea"/>
              </a:rPr>
              <a:t>②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步骤④：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  <a:sym typeface="+mn-ea"/>
              </a:rPr>
              <a:t>③</a:t>
            </a:r>
            <a:r>
              <a:rPr lang="en-US" altLang="zh-CN" sz="1600" b="1" dirty="0">
                <a:latin typeface="+mn-ea"/>
                <a:sym typeface="+mn-ea"/>
              </a:rPr>
              <a:t> - 1.3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步骤⑤：</a:t>
            </a:r>
            <a:r>
              <a:rPr lang="en-US" altLang="zh-CN" sz="1600" b="1" dirty="0">
                <a:latin typeface="+mn-ea"/>
              </a:rPr>
              <a:t> 3.5 * 2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步骤⑥：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  <a:sym typeface="+mn-ea"/>
              </a:rPr>
              <a:t>④</a:t>
            </a:r>
            <a:r>
              <a:rPr lang="en-US" altLang="zh-CN" sz="1600" b="1" dirty="0">
                <a:latin typeface="+mn-ea"/>
                <a:sym typeface="+mn-ea"/>
              </a:rPr>
              <a:t> + </a:t>
            </a:r>
            <a:r>
              <a:rPr lang="zh-CN" altLang="en-US" sz="1600" b="1" dirty="0">
                <a:latin typeface="+mn-ea"/>
                <a:sym typeface="+mn-ea"/>
              </a:rPr>
              <a:t>⑤</a:t>
            </a:r>
            <a:endParaRPr lang="en-US" altLang="zh-CN" sz="1600" b="1" dirty="0">
              <a:latin typeface="+mn-ea"/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P.65-85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A.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21 / 2 + 47 % 3 - 1.3 + 3.5 * 2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目前准备进栈的运算符如箭头所示，画出从初始分析到该运算符直到该运算符进栈的整个过程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例：以课件的第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个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为例，就是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P.69-P.71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三张图；以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为例，就是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P.75-P.79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五张图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注：尽量画在本页上，从左到右依次排开即可，如果实在空间不够，可以加页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 flipV="1">
            <a:off x="2259100" y="1616332"/>
            <a:ext cx="10758" cy="35231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2853055"/>
            <a:ext cx="5191125" cy="1638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570" y="2853055"/>
            <a:ext cx="4495800" cy="1838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" y="4726940"/>
            <a:ext cx="5953125" cy="16859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" y="2853055"/>
            <a:ext cx="7303770" cy="317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920" y="4726940"/>
            <a:ext cx="6550025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P.65-85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A.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21 / 2 + 47 % 3 - 1.3 + 3.5 * 2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目前准备进栈的运算符如箭头所示，画出从初始分析到该运算符直到该运算符进栈的整个过程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例：以课件的第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个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为例，就是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P.69-P.71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三张图；以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为例，就是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P.75-P.79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五张图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注：尽量画在本页上，从左到右依次排开即可，如果实在空间不够，可以加页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4" name="Line 15"/>
          <p:cNvSpPr>
            <a:spLocks noChangeShapeType="1"/>
          </p:cNvSpPr>
          <p:nvPr/>
        </p:nvSpPr>
        <p:spPr bwMode="auto">
          <a:xfrm flipV="1">
            <a:off x="3915783" y="1616332"/>
            <a:ext cx="10758" cy="35231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3280410"/>
            <a:ext cx="9105900" cy="309562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370" y="686435"/>
            <a:ext cx="6086475" cy="16097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845" y="495935"/>
            <a:ext cx="3990975" cy="18002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70" y="2713355"/>
            <a:ext cx="7000875" cy="16954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190" y="4716780"/>
            <a:ext cx="6172200" cy="17240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190" y="333375"/>
            <a:ext cx="9058275" cy="4762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005" y="2419985"/>
            <a:ext cx="7297420" cy="4762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190" y="4506595"/>
            <a:ext cx="6248400" cy="4762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P.65-85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B. a = 3 * 5 , a = b = 6 * 4   (</a:t>
            </a:r>
            <a:r>
              <a:rPr lang="zh-CN" altLang="en-US" sz="1600" b="1" dirty="0">
                <a:latin typeface="+mn-ea"/>
              </a:rPr>
              <a:t>假设所有变量均为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表达式一共有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个运算符，因此计算的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个步骤分别是：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</a:t>
            </a:r>
            <a:r>
              <a:rPr lang="zh-CN" altLang="zh-CN" sz="1600" b="1" dirty="0">
                <a:latin typeface="+mn-ea"/>
              </a:rPr>
              <a:t>①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 3 * 5 = 15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步骤②：</a:t>
            </a:r>
            <a:r>
              <a:rPr lang="en-US" altLang="zh-CN" sz="1600" b="1" dirty="0">
                <a:latin typeface="+mn-ea"/>
              </a:rPr>
              <a:t> a = 15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步骤③：</a:t>
            </a:r>
            <a:r>
              <a:rPr lang="en-US" altLang="zh-CN" sz="1600" b="1" dirty="0">
                <a:latin typeface="+mn-ea"/>
              </a:rPr>
              <a:t> 6 * 4 = 24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步骤④：</a:t>
            </a:r>
            <a:r>
              <a:rPr lang="en-US" altLang="zh-CN" sz="1600" b="1" dirty="0">
                <a:latin typeface="+mn-ea"/>
              </a:rPr>
              <a:t> b = 24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步骤⑤：</a:t>
            </a:r>
            <a:r>
              <a:rPr lang="en-US" altLang="zh-CN" sz="1600" b="1" dirty="0">
                <a:latin typeface="+mn-ea"/>
              </a:rPr>
              <a:t> a = 24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步骤⑥：</a:t>
            </a:r>
            <a:r>
              <a:rPr lang="en-US" altLang="zh-CN" sz="1600" b="1" dirty="0">
                <a:latin typeface="+mn-ea"/>
              </a:rPr>
              <a:t> 15 , 24 = 24</a:t>
            </a:r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P.65-85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B. a = 3 * 5 , a = b = 6 * 4   (</a:t>
            </a:r>
            <a:r>
              <a:rPr lang="zh-CN" altLang="en-US" sz="1600" b="1" dirty="0">
                <a:latin typeface="+mn-ea"/>
              </a:rPr>
              <a:t>假设所有变量均为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目前准备进栈的运算符如箭头所示，画出从初始分析到该运算符直到该运算符进栈的整个过程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例：以课件的第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个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为例，就是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P.69-P.71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三张图；以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为例，就是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P.75-P.79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五张图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注：尽量画在本页上，从左到右依次排开即可，如果实在空间不够，可以加页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</p:txBody>
      </p:sp>
      <p:sp>
        <p:nvSpPr>
          <p:cNvPr id="4" name="Line 15"/>
          <p:cNvSpPr>
            <a:spLocks noChangeShapeType="1"/>
          </p:cNvSpPr>
          <p:nvPr/>
        </p:nvSpPr>
        <p:spPr bwMode="auto">
          <a:xfrm flipV="1">
            <a:off x="1667435" y="1594816"/>
            <a:ext cx="10758" cy="35231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2630" y="2869565"/>
            <a:ext cx="6648450" cy="1876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140" y="3012440"/>
            <a:ext cx="1714500" cy="1590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30" y="2943860"/>
            <a:ext cx="8652510" cy="34163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P.65-85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B. a = 3 * 5 , a = b = 6 * 4   (</a:t>
            </a:r>
            <a:r>
              <a:rPr lang="zh-CN" altLang="en-US" sz="1600" b="1" dirty="0">
                <a:latin typeface="+mn-ea"/>
              </a:rPr>
              <a:t>假设所有变量均为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目前准备进栈的运算符如箭头所示，画出从初始分析到该运算符直到该运算符进栈的整个过程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例：以课件的第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个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为例，就是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P.69-P.71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三张图；以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为例，就是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P.75-P.79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五张图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注：尽量画在本页上，从左到右依次排开即可，如果实在空间不够，可以加页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 flipV="1">
            <a:off x="2508325" y="1594816"/>
            <a:ext cx="10758" cy="35231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680" y="2925445"/>
            <a:ext cx="7848600" cy="1371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80" y="4297045"/>
            <a:ext cx="5686425" cy="17430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865" y="4487545"/>
            <a:ext cx="3257550" cy="1552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210" y="4297045"/>
            <a:ext cx="4410075" cy="27813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072765" y="6004560"/>
            <a:ext cx="1055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①</a:t>
            </a:r>
            <a:r>
              <a:rPr lang="en-US" altLang="zh-CN"/>
              <a:t>=3*5</a:t>
            </a:r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4085" y="1372870"/>
            <a:ext cx="6467475" cy="1819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" y="1312545"/>
            <a:ext cx="6323965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P.65-85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 a</a:t>
            </a:r>
            <a:r>
              <a:rPr lang="pt-BR" altLang="zh-CN" sz="1600" b="1" dirty="0">
                <a:latin typeface="+mn-ea"/>
              </a:rPr>
              <a:t> + (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pt-BR" altLang="zh-CN" sz="1600" b="1" dirty="0">
                <a:latin typeface="+mn-ea"/>
              </a:rPr>
              <a:t> - 3 * (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pt-BR" altLang="zh-CN" sz="1600" b="1" dirty="0">
                <a:latin typeface="+mn-ea"/>
              </a:rPr>
              <a:t> + 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pt-BR" altLang="zh-CN" sz="1600" b="1" dirty="0">
                <a:latin typeface="+mn-ea"/>
              </a:rPr>
              <a:t>) - 2) % 3   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假设所有变量均为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)</a:t>
            </a:r>
            <a:endParaRPr lang="pt-BR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本题提示：将左右小括号分开处理，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"("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进栈前</a:t>
            </a:r>
            <a:r>
              <a:rPr lang="zh-CN" altLang="en-US" sz="1600" b="1" dirty="0">
                <a:latin typeface="+mn-ea"/>
              </a:rPr>
              <a:t>优先级最高，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进栈后</a:t>
            </a:r>
            <a:r>
              <a:rPr lang="zh-CN" altLang="en-US" sz="1600" b="1" dirty="0">
                <a:latin typeface="+mn-ea"/>
              </a:rPr>
              <a:t>优先级最低；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")"</a:t>
            </a:r>
            <a:r>
              <a:rPr lang="zh-CN" altLang="en-US" sz="1600" b="1" dirty="0">
                <a:latin typeface="+mn-ea"/>
              </a:rPr>
              <a:t>优先级最低，因此要将栈中压在</a:t>
            </a:r>
            <a:r>
              <a:rPr lang="en-US" altLang="zh-CN" sz="1600" b="1" dirty="0">
                <a:latin typeface="+mn-ea"/>
              </a:rPr>
              <a:t>"("</a:t>
            </a:r>
            <a:r>
              <a:rPr lang="zh-CN" altLang="en-US" sz="1600" b="1" dirty="0">
                <a:latin typeface="+mn-ea"/>
              </a:rPr>
              <a:t>之上的全部运算符都计算完成，随后和</a:t>
            </a:r>
            <a:r>
              <a:rPr lang="en-US" altLang="zh-CN" sz="1600" b="1" dirty="0">
                <a:latin typeface="+mn-ea"/>
              </a:rPr>
              <a:t>"("</a:t>
            </a:r>
            <a:r>
              <a:rPr lang="zh-CN" altLang="en-US" sz="1600" b="1" dirty="0">
                <a:latin typeface="+mn-ea"/>
              </a:rPr>
              <a:t>成对消除即可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表达式一共有</a:t>
            </a:r>
            <a:r>
              <a:rPr lang="en-US" altLang="zh-CN" sz="1600" b="1" dirty="0">
                <a:latin typeface="+mn-ea"/>
              </a:rPr>
              <a:t>___8__</a:t>
            </a:r>
            <a:r>
              <a:rPr lang="zh-CN" altLang="en-US" sz="1600" b="1" dirty="0">
                <a:latin typeface="+mn-ea"/>
              </a:rPr>
              <a:t>个运算符，因此计算的</a:t>
            </a:r>
            <a:r>
              <a:rPr lang="en-US" altLang="zh-CN" sz="1600" b="1" dirty="0">
                <a:latin typeface="+mn-ea"/>
              </a:rPr>
              <a:t>__6__</a:t>
            </a:r>
            <a:r>
              <a:rPr lang="zh-CN" altLang="en-US" sz="1600" b="1" dirty="0">
                <a:latin typeface="+mn-ea"/>
              </a:rPr>
              <a:t>个步骤分别是：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</a:t>
            </a:r>
            <a:r>
              <a:rPr lang="zh-CN" altLang="zh-CN" sz="1600" b="1" dirty="0">
                <a:latin typeface="+mn-ea"/>
              </a:rPr>
              <a:t>①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a + c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</a:t>
            </a:r>
            <a:r>
              <a:rPr lang="zh-CN" altLang="en-US" sz="1600" b="1" dirty="0">
                <a:latin typeface="+mn-ea"/>
                <a:sym typeface="+mn-ea"/>
              </a:rPr>
              <a:t>②：</a:t>
            </a:r>
            <a:r>
              <a:rPr lang="en-US" altLang="zh-CN" sz="1600" b="1" dirty="0">
                <a:latin typeface="+mn-ea"/>
                <a:sym typeface="+mn-ea"/>
              </a:rPr>
              <a:t>3 * </a:t>
            </a:r>
            <a:r>
              <a:rPr lang="zh-CN" altLang="zh-CN" sz="1600" b="1" dirty="0">
                <a:latin typeface="+mn-ea"/>
                <a:sym typeface="+mn-ea"/>
              </a:rPr>
              <a:t>①</a:t>
            </a:r>
            <a:endParaRPr lang="zh-CN" altLang="zh-CN" sz="1600" b="1" dirty="0">
              <a:latin typeface="+mn-ea"/>
              <a:sym typeface="+mn-ea"/>
            </a:endParaRPr>
          </a:p>
          <a:p>
            <a:endParaRPr lang="zh-CN" altLang="zh-CN" sz="1600" b="1" dirty="0">
              <a:latin typeface="+mn-ea"/>
              <a:sym typeface="+mn-ea"/>
            </a:endParaRPr>
          </a:p>
          <a:p>
            <a:r>
              <a:rPr lang="zh-CN" altLang="zh-CN" sz="1600" b="1" dirty="0">
                <a:latin typeface="+mn-ea"/>
                <a:sym typeface="+mn-ea"/>
              </a:rPr>
              <a:t>步骤</a:t>
            </a:r>
            <a:r>
              <a:rPr lang="zh-CN" altLang="en-US" sz="1600" b="1" dirty="0">
                <a:latin typeface="+mn-ea"/>
                <a:sym typeface="+mn-ea"/>
              </a:rPr>
              <a:t>③：</a:t>
            </a:r>
            <a:r>
              <a:rPr lang="en-US" altLang="zh-CN" sz="1600" b="1" dirty="0">
                <a:latin typeface="+mn-ea"/>
                <a:sym typeface="+mn-ea"/>
              </a:rPr>
              <a:t>b - </a:t>
            </a:r>
            <a:r>
              <a:rPr lang="zh-CN" altLang="en-US" sz="1600" b="1" dirty="0">
                <a:latin typeface="+mn-ea"/>
                <a:sym typeface="+mn-ea"/>
              </a:rPr>
              <a:t>②</a:t>
            </a:r>
            <a:endParaRPr lang="zh-CN" altLang="en-US" sz="1600" b="1" dirty="0">
              <a:latin typeface="+mn-ea"/>
              <a:sym typeface="+mn-ea"/>
            </a:endParaRPr>
          </a:p>
          <a:p>
            <a:endParaRPr lang="zh-CN" altLang="en-US" sz="1600" b="1" dirty="0">
              <a:latin typeface="+mn-ea"/>
              <a:sym typeface="+mn-ea"/>
            </a:endParaRPr>
          </a:p>
          <a:p>
            <a:r>
              <a:rPr lang="zh-CN" altLang="en-US" sz="1600" b="1" dirty="0">
                <a:latin typeface="+mn-ea"/>
              </a:rPr>
              <a:t>步骤</a:t>
            </a:r>
            <a:r>
              <a:rPr lang="zh-CN" altLang="en-US" sz="1600" b="1" dirty="0">
                <a:latin typeface="+mn-ea"/>
                <a:sym typeface="+mn-ea"/>
              </a:rPr>
              <a:t>④：</a:t>
            </a:r>
            <a:r>
              <a:rPr lang="zh-CN" altLang="en-US" sz="1600" b="1" dirty="0">
                <a:latin typeface="+mn-ea"/>
                <a:sym typeface="+mn-ea"/>
              </a:rPr>
              <a:t>③</a:t>
            </a:r>
            <a:r>
              <a:rPr lang="en-US" altLang="zh-CN" sz="1600" b="1" dirty="0">
                <a:latin typeface="+mn-ea"/>
                <a:sym typeface="+mn-ea"/>
              </a:rPr>
              <a:t> - 2</a:t>
            </a:r>
            <a:endParaRPr lang="en-US" altLang="zh-CN" sz="1600" b="1" dirty="0">
              <a:latin typeface="+mn-ea"/>
              <a:sym typeface="+mn-ea"/>
            </a:endParaRPr>
          </a:p>
          <a:p>
            <a:endParaRPr lang="en-US" altLang="zh-CN" sz="1600" b="1" dirty="0">
              <a:latin typeface="+mn-ea"/>
              <a:sym typeface="+mn-ea"/>
            </a:endParaRPr>
          </a:p>
          <a:p>
            <a:r>
              <a:rPr lang="zh-CN" altLang="en-US" sz="1600" b="1" dirty="0">
                <a:latin typeface="+mn-ea"/>
                <a:sym typeface="+mn-ea"/>
              </a:rPr>
              <a:t>步骤</a:t>
            </a:r>
            <a:r>
              <a:rPr lang="zh-CN" altLang="en-US" sz="1600" b="1" dirty="0">
                <a:latin typeface="+mn-ea"/>
                <a:sym typeface="+mn-ea"/>
              </a:rPr>
              <a:t>⑤：</a:t>
            </a:r>
            <a:r>
              <a:rPr lang="zh-CN" altLang="en-US" sz="1600" b="1" dirty="0">
                <a:latin typeface="+mn-ea"/>
                <a:sym typeface="+mn-ea"/>
              </a:rPr>
              <a:t>④</a:t>
            </a:r>
            <a:r>
              <a:rPr lang="en-US" altLang="zh-CN" sz="1600" b="1" dirty="0">
                <a:latin typeface="+mn-ea"/>
                <a:sym typeface="+mn-ea"/>
              </a:rPr>
              <a:t> % 3</a:t>
            </a:r>
            <a:endParaRPr lang="en-US" altLang="zh-CN" sz="1600" b="1" dirty="0">
              <a:latin typeface="+mn-ea"/>
              <a:sym typeface="+mn-ea"/>
            </a:endParaRPr>
          </a:p>
          <a:p>
            <a:endParaRPr lang="en-US" altLang="zh-CN" sz="1600" b="1" dirty="0">
              <a:latin typeface="+mn-ea"/>
              <a:sym typeface="+mn-ea"/>
            </a:endParaRPr>
          </a:p>
          <a:p>
            <a:r>
              <a:rPr lang="zh-CN" altLang="en-US" sz="1600" b="1" dirty="0">
                <a:latin typeface="+mn-ea"/>
                <a:sym typeface="+mn-ea"/>
              </a:rPr>
              <a:t>步骤</a:t>
            </a:r>
            <a:r>
              <a:rPr lang="zh-CN" altLang="en-US" sz="1600" b="1" dirty="0">
                <a:latin typeface="+mn-ea"/>
                <a:sym typeface="+mn-ea"/>
              </a:rPr>
              <a:t>⑥：</a:t>
            </a:r>
            <a:r>
              <a:rPr lang="en-US" altLang="zh-CN" sz="1600" b="1" dirty="0">
                <a:latin typeface="+mn-ea"/>
                <a:sym typeface="+mn-ea"/>
              </a:rPr>
              <a:t>a + </a:t>
            </a:r>
            <a:r>
              <a:rPr lang="zh-CN" altLang="en-US" sz="1600" b="1" dirty="0">
                <a:latin typeface="+mn-ea"/>
                <a:sym typeface="+mn-ea"/>
              </a:rPr>
              <a:t>⑤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后面自行添加，主要是对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的理解</a:t>
            </a:r>
            <a:endParaRPr lang="zh-CN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P.65-85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 a</a:t>
            </a:r>
            <a:r>
              <a:rPr lang="pt-BR" altLang="zh-CN" sz="1600" b="1" dirty="0">
                <a:latin typeface="+mn-ea"/>
              </a:rPr>
              <a:t> + (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pt-BR" altLang="zh-CN" sz="1600" b="1" dirty="0">
                <a:latin typeface="+mn-ea"/>
              </a:rPr>
              <a:t> - 3 * (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pt-BR" altLang="zh-CN" sz="1600" b="1" dirty="0">
                <a:latin typeface="+mn-ea"/>
              </a:rPr>
              <a:t> + 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pt-BR" altLang="zh-CN" sz="1600" b="1" dirty="0">
                <a:latin typeface="+mn-ea"/>
              </a:rPr>
              <a:t>) - 2) % 3   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假设所有变量均为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)</a:t>
            </a:r>
            <a:endParaRPr lang="pt-BR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本题提示：将左右小括号分开处理，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"("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进栈前</a:t>
            </a:r>
            <a:r>
              <a:rPr lang="zh-CN" altLang="en-US" sz="1600" b="1" dirty="0">
                <a:latin typeface="+mn-ea"/>
              </a:rPr>
              <a:t>优先级最高，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进栈后</a:t>
            </a:r>
            <a:r>
              <a:rPr lang="zh-CN" altLang="en-US" sz="1600" b="1" dirty="0">
                <a:latin typeface="+mn-ea"/>
              </a:rPr>
              <a:t>优先级最低；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")"</a:t>
            </a:r>
            <a:r>
              <a:rPr lang="zh-CN" altLang="en-US" sz="1600" b="1" dirty="0">
                <a:latin typeface="+mn-ea"/>
              </a:rPr>
              <a:t>优先级最低，因此要将栈中压在</a:t>
            </a:r>
            <a:r>
              <a:rPr lang="en-US" altLang="zh-CN" sz="1600" b="1" dirty="0">
                <a:latin typeface="+mn-ea"/>
              </a:rPr>
              <a:t>"("</a:t>
            </a:r>
            <a:r>
              <a:rPr lang="zh-CN" altLang="en-US" sz="1600" b="1" dirty="0">
                <a:latin typeface="+mn-ea"/>
              </a:rPr>
              <a:t>之上的全部运算符都计算完成，随后和</a:t>
            </a:r>
            <a:r>
              <a:rPr lang="en-US" altLang="zh-CN" sz="1600" b="1" dirty="0">
                <a:latin typeface="+mn-ea"/>
              </a:rPr>
              <a:t>"("</a:t>
            </a:r>
            <a:r>
              <a:rPr lang="zh-CN" altLang="en-US" sz="1600" b="1" dirty="0">
                <a:latin typeface="+mn-ea"/>
              </a:rPr>
              <a:t>成对消除即可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目前准备进栈的运算符如箭头所示，画出从初始分析到该运算符直到该运算符进栈的整个过程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4" name="Line 15"/>
          <p:cNvSpPr>
            <a:spLocks noChangeShapeType="1"/>
          </p:cNvSpPr>
          <p:nvPr/>
        </p:nvSpPr>
        <p:spPr bwMode="auto">
          <a:xfrm>
            <a:off x="3506993" y="1016715"/>
            <a:ext cx="12551" cy="36844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685" y="3121660"/>
            <a:ext cx="7858125" cy="3028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480" y="4525010"/>
            <a:ext cx="1762125" cy="17430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800" y="4450715"/>
            <a:ext cx="2057400" cy="37147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P.65-85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 a</a:t>
            </a:r>
            <a:r>
              <a:rPr lang="pt-BR" altLang="zh-CN" sz="1600" b="1" dirty="0">
                <a:latin typeface="+mn-ea"/>
              </a:rPr>
              <a:t> + (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pt-BR" altLang="zh-CN" sz="1600" b="1" dirty="0">
                <a:latin typeface="+mn-ea"/>
              </a:rPr>
              <a:t> - 3 * (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pt-BR" altLang="zh-CN" sz="1600" b="1" dirty="0">
                <a:latin typeface="+mn-ea"/>
              </a:rPr>
              <a:t> + 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pt-BR" altLang="zh-CN" sz="1600" b="1" dirty="0">
                <a:latin typeface="+mn-ea"/>
              </a:rPr>
              <a:t>) - 2) % 3   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假设所有变量均为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)</a:t>
            </a:r>
            <a:endParaRPr lang="pt-BR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本题提示：将左右小括号分开处理，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"("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进栈前</a:t>
            </a:r>
            <a:r>
              <a:rPr lang="zh-CN" altLang="en-US" sz="1600" b="1" dirty="0">
                <a:latin typeface="+mn-ea"/>
              </a:rPr>
              <a:t>优先级最高，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进栈后</a:t>
            </a:r>
            <a:r>
              <a:rPr lang="zh-CN" altLang="en-US" sz="1600" b="1" dirty="0">
                <a:latin typeface="+mn-ea"/>
              </a:rPr>
              <a:t>优先级最低；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")"</a:t>
            </a:r>
            <a:r>
              <a:rPr lang="zh-CN" altLang="en-US" sz="1600" b="1" dirty="0">
                <a:latin typeface="+mn-ea"/>
              </a:rPr>
              <a:t>优先级最低，因此要将栈中压在</a:t>
            </a:r>
            <a:r>
              <a:rPr lang="en-US" altLang="zh-CN" sz="1600" b="1" dirty="0">
                <a:latin typeface="+mn-ea"/>
              </a:rPr>
              <a:t>"("</a:t>
            </a:r>
            <a:r>
              <a:rPr lang="zh-CN" altLang="en-US" sz="1600" b="1" dirty="0">
                <a:latin typeface="+mn-ea"/>
              </a:rPr>
              <a:t>之上的全部运算符都计算完成，随后和</a:t>
            </a:r>
            <a:r>
              <a:rPr lang="en-US" altLang="zh-CN" sz="1600" b="1" dirty="0">
                <a:latin typeface="+mn-ea"/>
              </a:rPr>
              <a:t>"("</a:t>
            </a:r>
            <a:r>
              <a:rPr lang="zh-CN" altLang="en-US" sz="1600" b="1" dirty="0">
                <a:latin typeface="+mn-ea"/>
              </a:rPr>
              <a:t>成对消除即可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目前准备进栈的运算符如箭头所示，画出从初始分析到该运算符直到该运算符进栈的整个过程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4" name="Line 15"/>
          <p:cNvSpPr>
            <a:spLocks noChangeShapeType="1"/>
          </p:cNvSpPr>
          <p:nvPr/>
        </p:nvSpPr>
        <p:spPr bwMode="auto">
          <a:xfrm>
            <a:off x="2162287" y="1015075"/>
            <a:ext cx="12551" cy="36844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3295" y="2969260"/>
            <a:ext cx="5781675" cy="1676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415" y="3026410"/>
            <a:ext cx="1590675" cy="1619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15" y="4796155"/>
            <a:ext cx="6686550" cy="16668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295" y="3026410"/>
            <a:ext cx="8441055" cy="304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" y="4645660"/>
            <a:ext cx="6068695" cy="46672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890" y="305435"/>
            <a:ext cx="5905500" cy="2209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895" y="305435"/>
            <a:ext cx="3571875" cy="22764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" y="2581910"/>
            <a:ext cx="5029200" cy="2190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065" y="2595880"/>
            <a:ext cx="3600450" cy="21621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890" y="4697095"/>
            <a:ext cx="6677025" cy="25107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8005" y="4772025"/>
            <a:ext cx="1581150" cy="20193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890" y="305435"/>
            <a:ext cx="7994650" cy="381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890" y="2581910"/>
            <a:ext cx="7578725" cy="381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695" y="4697095"/>
            <a:ext cx="8227695" cy="381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、求表达式的值（要求给出计算过程、每步计算结果及数据类型、对应的验证程序及结果截图，示例见下）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2LL - 32L * int(11.7)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+ 2.3f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(1) int(11.7)                       =&gt;   11      int</a:t>
            </a:r>
            <a:r>
              <a:rPr lang="zh-CN" altLang="en-US" sz="1600" b="1" dirty="0">
                <a:latin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(2) 32L * int(11.7)                 =&gt;   352     long</a:t>
            </a:r>
            <a:r>
              <a:rPr lang="zh-CN" altLang="en-US" sz="1600" b="1" dirty="0">
                <a:latin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(3)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2LL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-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32L * int(11.7)           =&gt;  -350     long </a:t>
            </a:r>
            <a:r>
              <a:rPr lang="en-US" altLang="zh-CN" sz="1600" b="1" dirty="0" err="1">
                <a:latin typeface="+mn-ea"/>
              </a:rPr>
              <a:t>long</a:t>
            </a:r>
            <a:r>
              <a:rPr lang="zh-CN" altLang="en-US" sz="1600" b="1" dirty="0">
                <a:latin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(4) 2LL - 32L * int(11.7)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+ 2.3f    =&gt;  -347.7   float</a:t>
            </a:r>
            <a:r>
              <a:rPr lang="zh-CN" altLang="en-US" sz="1600" b="1" dirty="0">
                <a:latin typeface="+mn-ea"/>
              </a:rPr>
              <a:t>型</a:t>
            </a:r>
            <a:endParaRPr lang="zh-CN" altLang="zh-CN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755118" y="6043448"/>
            <a:ext cx="2084332" cy="4907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本页不用作答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127" y="2946360"/>
            <a:ext cx="9081062" cy="29878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、求表达式的值（要求给出计算过程、每步计算结果及数据类型、对应的验证程序及结果截图）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A. a = 2 * 5 , a = b = 4 * 4          </a:t>
            </a:r>
            <a:r>
              <a:rPr lang="pt-BR" altLang="zh-CN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写验证程序时，假设所有变量均为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6920" y="1925320"/>
            <a:ext cx="5991225" cy="1485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45" y="3489960"/>
            <a:ext cx="5819775" cy="29813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、十进制整数转二进制补码（仿照课件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P.22</a:t>
            </a:r>
            <a:r>
              <a:rPr lang="zh-CN" altLang="en-US" sz="1600" b="1" dirty="0">
                <a:latin typeface="+mn-ea"/>
              </a:rPr>
              <a:t>，写出具体步骤，包括绝对值、取反、</a:t>
            </a:r>
            <a:r>
              <a:rPr lang="en-US" altLang="zh-CN" sz="1600" b="1" dirty="0">
                <a:latin typeface="+mn-ea"/>
              </a:rPr>
              <a:t>+1</a:t>
            </a:r>
            <a:r>
              <a:rPr lang="zh-CN" altLang="en-US" sz="1600" b="1" dirty="0">
                <a:latin typeface="+mn-ea"/>
              </a:rPr>
              <a:t>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 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"11010100-00110001")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A.-106  </a:t>
            </a:r>
            <a:r>
              <a:rPr lang="zh-CN" altLang="zh-CN" sz="1600" b="1" dirty="0">
                <a:latin typeface="+mn-ea"/>
              </a:rPr>
              <a:t>（假设为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zh-CN" sz="1600" b="1" dirty="0">
                <a:latin typeface="+mn-ea"/>
              </a:rPr>
              <a:t>字节整数</a:t>
            </a:r>
            <a:r>
              <a:rPr lang="zh-CN" altLang="en-US" sz="1600" b="1" dirty="0">
                <a:latin typeface="+mn-ea"/>
              </a:rPr>
              <a:t>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其中进制互转部分，直接写答案即可，不需要竖式除法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按权展开相加，下同</a:t>
            </a:r>
            <a:r>
              <a:rPr lang="zh-CN" altLang="zh-CN" sz="1600" b="1" dirty="0">
                <a:latin typeface="+mn-ea"/>
              </a:rPr>
              <a:t>）</a:t>
            </a:r>
            <a:endParaRPr lang="zh-CN" altLang="zh-CN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9155" y="3194050"/>
            <a:ext cx="741045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、求表达式的值（要求给出计算过程、每步计算结果及数据类型、对应的验证程序及结果截图）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pt-BR" altLang="zh-CN" sz="1600" b="1" dirty="0">
                <a:latin typeface="+mn-ea"/>
              </a:rPr>
              <a:t>B. 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pt-BR" altLang="zh-CN" sz="1600" b="1" dirty="0">
                <a:latin typeface="+mn-ea"/>
              </a:rPr>
              <a:t> + (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pt-BR" altLang="zh-CN" sz="1600" b="1" dirty="0">
                <a:latin typeface="+mn-ea"/>
              </a:rPr>
              <a:t> - 2 * (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pt-BR" altLang="zh-CN" sz="1600" b="1" dirty="0">
                <a:latin typeface="+mn-ea"/>
              </a:rPr>
              <a:t> + 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pt-BR" altLang="zh-CN" sz="1600" b="1" dirty="0">
                <a:latin typeface="+mn-ea"/>
              </a:rPr>
              <a:t>) - 3) % 4   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写验证程序时，假设所有变量均为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型，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abc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的值自定义即可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3590" y="3554095"/>
            <a:ext cx="6019800" cy="2143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590" y="5697220"/>
            <a:ext cx="1971675" cy="733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590" y="1698625"/>
            <a:ext cx="5629275" cy="185547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、求表达式的值（要求给出计算过程、每步计算结果及数据类型、对应的验证程序及结果截图）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 2.5F * 2LU + 3U * 5LL - 'b'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955" y="3543300"/>
            <a:ext cx="5848350" cy="19621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20" y="5650865"/>
            <a:ext cx="2257425" cy="647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65" y="2136140"/>
            <a:ext cx="5895975" cy="11049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、求表达式的值（要求给出计算过程、每步计算结果及数据类型、对应的验证程序及结果截图）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D. 7LU % 3 + 13LL % 7 + 2.3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6610" y="3753485"/>
            <a:ext cx="5648325" cy="26574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10" y="2250440"/>
            <a:ext cx="6029325" cy="136207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、求表达式的值（要求给出计算过程、每步计算结果及数据类型、对应的验证程序及结果截图）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E. 3.2 + 11 % 3 * </a:t>
            </a:r>
            <a:r>
              <a:rPr lang="en-US" altLang="zh-CN" sz="1600" b="1" dirty="0" err="1">
                <a:latin typeface="+mn-ea"/>
              </a:rPr>
              <a:t>static_cast</a:t>
            </a:r>
            <a:r>
              <a:rPr lang="en-US" altLang="zh-CN" sz="1600" b="1" dirty="0">
                <a:latin typeface="+mn-ea"/>
              </a:rPr>
              <a:t>&lt;unsigned int&gt;(1.8F + 2) % 3 * 4.2F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735" y="1798955"/>
            <a:ext cx="7010400" cy="18192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3638550"/>
            <a:ext cx="7198995" cy="294576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、求表达式的值（要求给出计算过程、每步计算结果及数据类型、对应的验证程序及结果截图）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F. long(3.78 + 1.33) % 2 + (int)1.5 % 7U - 'Y' * 6L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3420" y="3780790"/>
            <a:ext cx="5298440" cy="27533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" y="1654810"/>
            <a:ext cx="6565265" cy="21971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、求复合赋值表达式的值（要求给出计算过程、每步计算结果中变量的值、对应的验证程序及结果截图，示例见下）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假设</a:t>
            </a:r>
            <a:r>
              <a:rPr lang="en-US" altLang="zh-CN" sz="1600" b="1" dirty="0">
                <a:latin typeface="+mn-ea"/>
              </a:rPr>
              <a:t>int a=5, n = 12;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a += n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=&gt; a = a + n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(1) a + n      a=5  n=12  </a:t>
            </a:r>
            <a:r>
              <a:rPr lang="zh-CN" altLang="en-US" sz="1600" b="1" dirty="0">
                <a:latin typeface="+mn-ea"/>
              </a:rPr>
              <a:t>和</a:t>
            </a:r>
            <a:r>
              <a:rPr lang="en-US" altLang="zh-CN" sz="1600" b="1" dirty="0">
                <a:latin typeface="+mn-ea"/>
              </a:rPr>
              <a:t>17</a:t>
            </a:r>
            <a:r>
              <a:rPr lang="zh-CN" altLang="en-US" sz="1600" b="1" dirty="0">
                <a:latin typeface="+mn-ea"/>
              </a:rPr>
              <a:t>存放在中间变量中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(2) a = </a:t>
            </a:r>
            <a:r>
              <a:rPr lang="zh-CN" altLang="en-US" sz="1600" b="1" dirty="0">
                <a:latin typeface="+mn-ea"/>
              </a:rPr>
              <a:t>和     </a:t>
            </a:r>
            <a:r>
              <a:rPr lang="en-US" altLang="zh-CN" sz="1600" b="1" dirty="0">
                <a:latin typeface="+mn-ea"/>
              </a:rPr>
              <a:t>a=17 n=12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755118" y="6043448"/>
            <a:ext cx="2084332" cy="4907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本页不用作答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123" y="2717750"/>
            <a:ext cx="7742857" cy="27047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、求复合赋值表达式的值（要求给出计算过程、每步计算结果及数据类型、对应的验证程序及结果截图，具体见下）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假设</a:t>
            </a:r>
            <a:r>
              <a:rPr lang="en-US" altLang="zh-CN" sz="1600" b="1" dirty="0">
                <a:latin typeface="+mn-ea"/>
              </a:rPr>
              <a:t>int a=2, n = 3;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</a:t>
            </a:r>
            <a:r>
              <a:rPr lang="pt-BR" altLang="zh-CN" sz="1600" b="1" dirty="0">
                <a:latin typeface="+mn-ea"/>
              </a:rPr>
              <a:t>. a -</a:t>
            </a:r>
            <a:r>
              <a:rPr lang="en-US" altLang="zh-CN" sz="1600" b="1" dirty="0">
                <a:latin typeface="+mn-ea"/>
              </a:rPr>
              <a:t>=</a:t>
            </a:r>
            <a:r>
              <a:rPr lang="pt-BR" altLang="zh-CN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a + n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7570" y="1917065"/>
            <a:ext cx="6886575" cy="20288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70" y="3945890"/>
            <a:ext cx="4648200" cy="264795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、求复合赋值表达式的值（要求给出计算过程、每步计算结果及数据类型、对应的验证程序及结果截图，具体见下）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假设</a:t>
            </a:r>
            <a:r>
              <a:rPr lang="en-US" altLang="zh-CN" sz="1600" b="1" dirty="0">
                <a:latin typeface="+mn-ea"/>
              </a:rPr>
              <a:t>int a=2, n = 3;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B. a += n += 3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160" y="1973580"/>
            <a:ext cx="5284470" cy="21748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60" y="4148455"/>
            <a:ext cx="4008755" cy="239522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、求复合赋值表达式的值（要求给出计算过程、每步计算结果及数据类型、对应的验证程序及结果截图，具体见下）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假设</a:t>
            </a:r>
            <a:r>
              <a:rPr lang="en-US" altLang="zh-CN" sz="1600" b="1" dirty="0">
                <a:latin typeface="+mn-ea"/>
              </a:rPr>
              <a:t>int a=2, n = 3;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 a *= a += a /= a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640" y="2246630"/>
            <a:ext cx="4788535" cy="2542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325" y="2480945"/>
            <a:ext cx="3914775" cy="252412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、求复合赋值表达式的值（要求给出计算过程、每步计算结果及数据类型、对应的验证程序及结果截图，具体见下）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假设</a:t>
            </a:r>
            <a:r>
              <a:rPr lang="en-US" altLang="zh-CN" sz="1600" b="1" dirty="0">
                <a:latin typeface="+mn-ea"/>
              </a:rPr>
              <a:t>int a=2, n = 3;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D. a %= n %= 3  </a:t>
            </a:r>
            <a:r>
              <a:rPr lang="zh-CN" altLang="en-US" sz="1600" b="1" dirty="0">
                <a:latin typeface="+mn-ea"/>
              </a:rPr>
              <a:t>本题需要解释，为什么编译不报错，但运行无输出、返回代码为负值、且运行时间比</a:t>
            </a:r>
            <a:r>
              <a:rPr lang="en-US" altLang="zh-CN" sz="1600" b="1" dirty="0">
                <a:latin typeface="+mn-ea"/>
              </a:rPr>
              <a:t>7.ABC</a:t>
            </a:r>
            <a:r>
              <a:rPr lang="zh-CN" altLang="en-US" sz="1600" b="1" dirty="0">
                <a:latin typeface="+mn-ea"/>
              </a:rPr>
              <a:t>长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 </a:t>
            </a:r>
            <a:r>
              <a:rPr lang="zh-CN" altLang="en-US" sz="1600" b="1" dirty="0">
                <a:latin typeface="+mn-ea"/>
              </a:rPr>
              <a:t>（无法理解或说清楚原因的，给出合理猜测也可）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6110" y="3110884"/>
            <a:ext cx="9508959" cy="30875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文本框 1"/>
          <p:cNvSpPr txBox="1"/>
          <p:nvPr/>
        </p:nvSpPr>
        <p:spPr>
          <a:xfrm>
            <a:off x="1378585" y="2170430"/>
            <a:ext cx="85299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编译没有语法错误，但是在运行过程中出现了逻辑错误，即对</a:t>
            </a:r>
            <a:r>
              <a:rPr lang="en-US" altLang="zh-CN"/>
              <a:t>0</a:t>
            </a:r>
            <a:r>
              <a:rPr lang="zh-CN" altLang="en-US"/>
              <a:t>进行求余。</a:t>
            </a:r>
            <a:endParaRPr lang="zh-CN" altLang="en-US"/>
          </a:p>
          <a:p>
            <a:r>
              <a:rPr lang="zh-CN" altLang="en-US"/>
              <a:t>运行时间长可能是求余运算中是通过减法方式，直至出现一个数比除数小，</a:t>
            </a:r>
            <a:endParaRPr lang="zh-CN" altLang="en-US"/>
          </a:p>
          <a:p>
            <a:r>
              <a:rPr lang="zh-CN" altLang="en-US"/>
              <a:t>但由于对</a:t>
            </a:r>
            <a:r>
              <a:rPr lang="en-US" altLang="zh-CN"/>
              <a:t>0</a:t>
            </a:r>
            <a:r>
              <a:rPr lang="zh-CN" altLang="en-US"/>
              <a:t>求余，无法得出结果，程序自动停止，返回负数说明出现错误。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5321" y="188595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、十进制整数转二进制补码（仿照课件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P.22</a:t>
            </a:r>
            <a:r>
              <a:rPr lang="zh-CN" altLang="en-US" sz="1600" b="1" dirty="0">
                <a:latin typeface="+mn-ea"/>
              </a:rPr>
              <a:t>，写出具体步骤，包括绝对值、取反、</a:t>
            </a:r>
            <a:r>
              <a:rPr lang="en-US" altLang="zh-CN" sz="1600" b="1" dirty="0">
                <a:latin typeface="+mn-ea"/>
              </a:rPr>
              <a:t>+1</a:t>
            </a:r>
            <a:r>
              <a:rPr lang="zh-CN" altLang="en-US" sz="1600" b="1" dirty="0">
                <a:latin typeface="+mn-ea"/>
              </a:rPr>
              <a:t>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 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"11010100-00110001")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B.-206  </a:t>
            </a:r>
            <a:r>
              <a:rPr lang="zh-CN" altLang="zh-CN" sz="1600" b="1" dirty="0">
                <a:latin typeface="+mn-ea"/>
              </a:rPr>
              <a:t>（假设为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zh-CN" sz="1600" b="1" dirty="0">
                <a:latin typeface="+mn-ea"/>
              </a:rPr>
              <a:t>字节整数）</a:t>
            </a:r>
            <a:endParaRPr lang="zh-CN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160" y="3180080"/>
            <a:ext cx="8020050" cy="2486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、十进制整数转二进制补码（仿照课件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P.22</a:t>
            </a:r>
            <a:r>
              <a:rPr lang="zh-CN" altLang="en-US" sz="1600" b="1" dirty="0">
                <a:latin typeface="+mn-ea"/>
              </a:rPr>
              <a:t>，写出具体步骤，包括绝对值、取反、</a:t>
            </a:r>
            <a:r>
              <a:rPr lang="en-US" altLang="zh-CN" sz="1600" b="1" dirty="0">
                <a:latin typeface="+mn-ea"/>
              </a:rPr>
              <a:t>+1</a:t>
            </a:r>
            <a:r>
              <a:rPr lang="zh-CN" altLang="en-US" sz="1600" b="1" dirty="0">
                <a:latin typeface="+mn-ea"/>
              </a:rPr>
              <a:t>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 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"11010100-00110001")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C.-206  </a:t>
            </a:r>
            <a:r>
              <a:rPr lang="zh-CN" altLang="zh-CN" sz="1600" b="1" dirty="0">
                <a:latin typeface="+mn-ea"/>
              </a:rPr>
              <a:t>（假设为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zh-CN" sz="1600" b="1" dirty="0">
                <a:latin typeface="+mn-ea"/>
              </a:rPr>
              <a:t>字节整数）</a:t>
            </a:r>
            <a:endParaRPr lang="zh-CN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5040" y="2527935"/>
            <a:ext cx="8801100" cy="3648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、十进制整数转二进制补码（仿照课件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P.22</a:t>
            </a:r>
            <a:r>
              <a:rPr lang="zh-CN" altLang="en-US" sz="1600" b="1" dirty="0">
                <a:latin typeface="+mn-ea"/>
              </a:rPr>
              <a:t>，写出具体步骤，包括绝对值、取反、</a:t>
            </a:r>
            <a:r>
              <a:rPr lang="en-US" altLang="zh-CN" sz="1600" b="1" dirty="0">
                <a:latin typeface="+mn-ea"/>
              </a:rPr>
              <a:t>+1</a:t>
            </a:r>
            <a:r>
              <a:rPr lang="zh-CN" altLang="en-US" sz="1600" b="1" dirty="0">
                <a:latin typeface="+mn-ea"/>
              </a:rPr>
              <a:t>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 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"11010100-00110001")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D.-4095 </a:t>
            </a:r>
            <a:r>
              <a:rPr lang="zh-CN" altLang="zh-CN" sz="1600" b="1" dirty="0">
                <a:latin typeface="+mn-ea"/>
              </a:rPr>
              <a:t>（假设为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zh-CN" sz="1600" b="1" dirty="0">
                <a:latin typeface="+mn-ea"/>
              </a:rPr>
              <a:t>字节整数）</a:t>
            </a:r>
            <a:endParaRPr lang="zh-CN" altLang="zh-CN" sz="1600" b="1" dirty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8205" y="2719705"/>
            <a:ext cx="8791575" cy="3629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、十进制整数转二进制补码（仿照课件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P.22</a:t>
            </a:r>
            <a:r>
              <a:rPr lang="zh-CN" altLang="en-US" sz="1600" b="1" dirty="0">
                <a:latin typeface="+mn-ea"/>
              </a:rPr>
              <a:t>，写出具体步骤，包括绝对值、取反、</a:t>
            </a:r>
            <a:r>
              <a:rPr lang="en-US" altLang="zh-CN" sz="1600" b="1" dirty="0">
                <a:latin typeface="+mn-ea"/>
              </a:rPr>
              <a:t>+1</a:t>
            </a:r>
            <a:r>
              <a:rPr lang="zh-CN" altLang="en-US" sz="1600" b="1" dirty="0">
                <a:latin typeface="+mn-ea"/>
              </a:rPr>
              <a:t>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 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"11010100-00110001")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E.</a:t>
            </a:r>
            <a:r>
              <a:rPr lang="zh-CN" altLang="en-US" sz="1600" b="1" dirty="0">
                <a:latin typeface="+mn-ea"/>
              </a:rPr>
              <a:t>你的学号对应的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型十进制负数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（例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：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1234567 =&gt; -7654321 / 1234000 =&gt; -4321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FF0000"/>
              </a:solidFill>
              <a:latin typeface="+mn-ea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6305" y="2601595"/>
            <a:ext cx="8858250" cy="35623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、二进制补码转十进制整数（只考虑有符号数，写出具体步骤，包括</a:t>
            </a:r>
            <a:r>
              <a:rPr lang="en-US" altLang="zh-CN" sz="1600" b="1" dirty="0">
                <a:latin typeface="+mn-ea"/>
              </a:rPr>
              <a:t>-1</a:t>
            </a:r>
            <a:r>
              <a:rPr lang="zh-CN" altLang="en-US" sz="1600" b="1" dirty="0">
                <a:latin typeface="+mn-ea"/>
              </a:rPr>
              <a:t>、取反、绝对值、加负号）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 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"11010100-00110001")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A.1011 0111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960" y="3126740"/>
            <a:ext cx="7248525" cy="22479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870,&quot;width&quot;:10290}"/>
</p:tagLst>
</file>

<file path=ppt/tags/tag2.xml><?xml version="1.0" encoding="utf-8"?>
<p:tagLst xmlns:p="http://schemas.openxmlformats.org/presentationml/2006/main">
  <p:tag name="COMMONDATA" val="eyJoZGlkIjoiNmZmMjJkNTI5MzQwNmVjYjA3M2RkZjQzNmUwZmY2OTkifQ=="/>
</p:tagLst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7920</Words>
  <Application>WPS 演示</Application>
  <PresentationFormat>宽屏</PresentationFormat>
  <Paragraphs>431</Paragraphs>
  <Slides>49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7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86181</cp:lastModifiedBy>
  <cp:revision>148</cp:revision>
  <dcterms:created xsi:type="dcterms:W3CDTF">2020-08-13T13:39:00Z</dcterms:created>
  <dcterms:modified xsi:type="dcterms:W3CDTF">2022-09-21T02:17:52Z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C27FCB991AAD44D8BE348DBB2AA04BFF</vt:lpwstr>
  </property>
  <property fmtid="{D5CDD505-2E9C-101B-9397-08002B2CF9AE}" pid="3" name="KSOProductBuildVer">
    <vt:lpwstr>2052-11.1.0.12358</vt:lpwstr>
  </property>
</Properties>
</file>