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552" r:id="rId3"/>
    <p:sldId id="1237" r:id="rId4"/>
    <p:sldId id="644" r:id="rId6"/>
    <p:sldId id="643" r:id="rId7"/>
    <p:sldId id="558" r:id="rId8"/>
    <p:sldId id="645" r:id="rId9"/>
    <p:sldId id="646" r:id="rId10"/>
    <p:sldId id="632" r:id="rId11"/>
    <p:sldId id="647" r:id="rId12"/>
    <p:sldId id="648" r:id="rId13"/>
    <p:sldId id="649" r:id="rId14"/>
    <p:sldId id="633" r:id="rId15"/>
    <p:sldId id="650" r:id="rId16"/>
    <p:sldId id="634" r:id="rId17"/>
    <p:sldId id="635" r:id="rId18"/>
    <p:sldId id="651" r:id="rId19"/>
    <p:sldId id="636" r:id="rId20"/>
    <p:sldId id="591" r:id="rId21"/>
    <p:sldId id="637" r:id="rId22"/>
    <p:sldId id="638" r:id="rId23"/>
    <p:sldId id="640" r:id="rId24"/>
    <p:sldId id="653" r:id="rId25"/>
    <p:sldId id="639" r:id="rId26"/>
    <p:sldId id="654" r:id="rId27"/>
    <p:sldId id="655" r:id="rId28"/>
    <p:sldId id="641" r:id="rId29"/>
    <p:sldId id="642" r:id="rId30"/>
    <p:sldId id="656" r:id="rId31"/>
    <p:sldId id="657" r:id="rId32"/>
    <p:sldId id="658" r:id="rId33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4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7" Type="http://schemas.openxmlformats.org/officeDocument/2006/relationships/tags" Target="tags/tag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5E6376-A889-419B-BC94-8D1A3A08F74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D9F12-298F-4BA9-885E-BCD438E8F58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EEE96-D9F8-4AA5-9180-644B18AD31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B05AA-070D-443F-9B69-C3D4A9E3AB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42DF3-6CE2-4BE7-9CDC-EAAC6AF6F4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3B832-CABD-439C-B200-DDE8714B0B3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C15D7-5788-41E7-9CAD-BCD4FE0C0C0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9E1C2-8757-4943-BB0D-44D6A40AC3C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EE0AD-AA26-4B0C-B2A5-065307B692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4B751-1B33-4FAC-96B1-4F4734F155A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ADDAC-226E-4E74-A9C7-8EDB750CC1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F1364-7677-4F0D-B113-A10E8B7764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3E456CB-F1D9-4742-BD7D-0EF249B6CED9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en-US" altLang="zh-CN" sz="28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、完成本文档中所有的测试程序并填写运行结果，从而体会这些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的流成员函数的用法及区别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、题目明确指定编译器外，缺省使用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24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))!='\n')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编译出错，为什么？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sym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sym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  <a:sym typeface="+mn-ea"/>
              </a:rPr>
              <a:t>的返回值是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cin(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  <a:sym typeface="+mn-ea"/>
              </a:rPr>
              <a:t>流对象本身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)</a:t>
            </a:r>
            <a:endParaRPr kumimoji="1" lang="en-US" altLang="zh-CN" sz="1600" b="1" dirty="0">
              <a:solidFill>
                <a:srgbClr val="000000"/>
              </a:solidFill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  <a:sym typeface="+mn-ea"/>
              </a:rPr>
              <a:t>并不是像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cin.get()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  <a:sym typeface="+mn-ea"/>
              </a:rPr>
              <a:t>返回提取字符的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ascll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  <a:sym typeface="+mn-ea"/>
              </a:rPr>
              <a:t>码值。</a:t>
            </a:r>
            <a:endParaRPr kumimoji="1" lang="zh-CN" altLang="en-US" sz="1600" b="1" dirty="0">
              <a:solidFill>
                <a:srgbClr val="00000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))!=EOF)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编译出错，为什么？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sym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sym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  <a:sym typeface="+mn-ea"/>
              </a:rPr>
              <a:t>的返回值是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cin(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  <a:sym typeface="+mn-ea"/>
              </a:rPr>
              <a:t>流对象本身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)</a:t>
            </a:r>
            <a:endParaRPr kumimoji="1" lang="en-US" altLang="zh-CN" sz="1600" b="1" dirty="0">
              <a:solidFill>
                <a:srgbClr val="000000"/>
              </a:solidFill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  <a:sym typeface="+mn-ea"/>
              </a:rPr>
              <a:t>并不是像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cin.get()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  <a:sym typeface="+mn-ea"/>
              </a:rPr>
              <a:t>返回提取字符的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ascll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  <a:sym typeface="+mn-ea"/>
              </a:rPr>
              <a:t>码值。</a:t>
            </a:r>
            <a:endParaRPr kumimoji="1" lang="zh-CN" altLang="en-US" sz="1600" b="1" dirty="0">
              <a:solidFill>
                <a:srgbClr val="000000"/>
              </a:solidFill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257613" y="1244870"/>
            <a:ext cx="4620031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())!=EOF 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本题不需要写运行结果，回答问题即可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程序同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P.7/P.9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右，编译正确，为什么？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sym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sym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  <a:sym typeface="+mn-ea"/>
              </a:rPr>
              <a:t>的返回值是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cin(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  <a:sym typeface="+mn-ea"/>
              </a:rPr>
              <a:t>流对象本身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  <a:sym typeface="+mn-ea"/>
              </a:rPr>
              <a:t>，而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cin.get()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  <a:sym typeface="+mn-ea"/>
              </a:rPr>
              <a:t>返回的就是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ASCLL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  <a:sym typeface="+mn-ea"/>
              </a:rPr>
              <a:t>码值</a:t>
            </a:r>
            <a:endParaRPr kumimoji="1" lang="zh-CN" altLang="en-US" sz="1600" b="1" dirty="0">
              <a:solidFill>
                <a:srgbClr val="00000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58024" y="1244870"/>
            <a:ext cx="5953611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[10];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10, '*');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输入多于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个的字符串，输出：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输入小于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个的字符串，输出：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输入字符串，第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个及以前位置有*，输出：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输入字符串，第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个及以后位置有*，输出：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9715" y="3416935"/>
            <a:ext cx="2819400" cy="876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360" y="2873375"/>
            <a:ext cx="2170430" cy="19634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745" y="4836795"/>
            <a:ext cx="2324100" cy="1009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585" y="5056505"/>
            <a:ext cx="2076450" cy="990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[10];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10);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省略第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个参数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输入多于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个的字符串，输出：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输入小于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个的字符串，输出：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6665" y="4145915"/>
            <a:ext cx="2028825" cy="8953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015" y="5318125"/>
            <a:ext cx="1152525" cy="8953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58024" y="1244870"/>
            <a:ext cx="5953611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[10];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cin.getline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10, '*');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输入多于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个的字符串，输出：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输入小于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个的字符串，输出：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输入字符串，第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个及以前位置有*，输出：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输入字符串，第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个及以后位置有*，输出：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是否与三个参数的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cin.get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相同？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不相同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7385" y="3140075"/>
            <a:ext cx="2228850" cy="838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445" y="3140075"/>
            <a:ext cx="1362075" cy="8858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615" y="4185285"/>
            <a:ext cx="2066925" cy="990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695" y="2947670"/>
            <a:ext cx="2085975" cy="962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475" y="4319270"/>
            <a:ext cx="2085975" cy="9620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11</a:t>
            </a:r>
            <a:r>
              <a:rPr lang="zh-CN" altLang="en-US" sz="1600" b="1" dirty="0">
                <a:latin typeface="+mn-ea"/>
              </a:rPr>
              <a:t>：三个参数的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zh-CN" altLang="en-US" sz="1600" b="1" dirty="0">
                <a:latin typeface="+mn-ea"/>
              </a:rPr>
              <a:t>的使用区别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3" y="1244870"/>
            <a:ext cx="4711787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[20];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"enter a sentence:"; </a:t>
            </a:r>
            <a:r>
              <a:rPr kumimoji="1" lang="en-US" altLang="zh-CN" sz="12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不需要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endParaRPr kumimoji="1" lang="en-US" altLang="zh-CN" sz="12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         </a:t>
            </a:r>
            <a:r>
              <a:rPr kumimoji="1" lang="en-US" altLang="zh-CN" sz="12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，空格结束</a:t>
            </a:r>
            <a:endParaRPr kumimoji="1" lang="zh-CN" altLang="en-US" sz="12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"The string with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20, '/');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"The second part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20); </a:t>
            </a:r>
            <a:r>
              <a:rPr kumimoji="1" lang="en-US" altLang="zh-CN" sz="12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缺省是回车结束</a:t>
            </a:r>
            <a:endParaRPr kumimoji="1" lang="zh-CN" altLang="en-US" sz="12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"The third part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运行结果：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enter a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sentence:</a:t>
            </a:r>
            <a:r>
              <a:rPr kumimoji="1" lang="en-US" altLang="zh-CN" sz="1200" b="1" u="sng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like C++./I study C++./I am happy.</a:t>
            </a:r>
            <a:endParaRPr kumimoji="1" lang="en-US" altLang="zh-CN" sz="1200" b="1" u="sng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The string with cin is:</a:t>
            </a:r>
            <a:r>
              <a:rPr kumimoji="1" lang="en-US" altLang="zh-CN" sz="1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I#</a:t>
            </a:r>
            <a:endParaRPr kumimoji="1"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The second part is:</a:t>
            </a:r>
            <a:r>
              <a:rPr kumimoji="1" lang="en-US" altLang="zh-CN" sz="1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like C++.#</a:t>
            </a:r>
            <a:endParaRPr kumimoji="1"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The third part is:</a:t>
            </a:r>
            <a:r>
              <a:rPr kumimoji="1" lang="en-US" altLang="zh-CN" sz="1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 study C++./I am h#</a:t>
            </a:r>
            <a:endParaRPr kumimoji="1" lang="en-US" altLang="zh-CN" sz="12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394523" y="1244870"/>
            <a:ext cx="4711787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[20];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"enter a sentence:"; </a:t>
            </a:r>
            <a:r>
              <a:rPr kumimoji="1" lang="en-US" altLang="zh-CN" sz="12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不需要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endParaRPr kumimoji="1" lang="en-US" altLang="zh-CN" sz="12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         </a:t>
            </a:r>
            <a:r>
              <a:rPr kumimoji="1" lang="en-US" altLang="zh-CN" sz="12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，空格结束</a:t>
            </a:r>
            <a:endParaRPr kumimoji="1" lang="zh-CN" altLang="en-US" sz="12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"The string with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20, '/');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"The second part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cin.getline</a:t>
            </a:r>
            <a:r>
              <a:rPr kumimoji="1" lang="en-US" altLang="zh-CN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20, '/');</a:t>
            </a:r>
            <a:endParaRPr kumimoji="1" lang="zh-CN" altLang="en-US" sz="12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"The third part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运行结果：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enter a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sentence:</a:t>
            </a:r>
            <a:r>
              <a:rPr kumimoji="1" lang="en-US" altLang="zh-CN" sz="1200" b="1" u="sng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like C++./I study C++./I am happy.</a:t>
            </a:r>
            <a:endParaRPr kumimoji="1" lang="en-US" altLang="zh-CN" sz="1200" b="1" u="sng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The string with cin is:</a:t>
            </a:r>
            <a:r>
              <a:rPr kumimoji="1" lang="en-US" altLang="zh-CN" sz="1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I#</a:t>
            </a:r>
            <a:endParaRPr kumimoji="1"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The second part is:</a:t>
            </a:r>
            <a:r>
              <a:rPr kumimoji="1" lang="en-US" altLang="zh-CN" sz="1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like C++.#</a:t>
            </a:r>
            <a:endParaRPr kumimoji="1"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The third part is:</a:t>
            </a:r>
            <a:r>
              <a:rPr kumimoji="1" lang="en-US" altLang="zh-CN" sz="1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 study C++.#</a:t>
            </a:r>
            <a:endParaRPr kumimoji="1" lang="en-US" altLang="zh-CN" sz="12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737642" y="3574500"/>
            <a:ext cx="1981593" cy="21069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12</a:t>
            </a:r>
            <a:r>
              <a:rPr lang="zh-CN" altLang="en-US" sz="1600" b="1" dirty="0">
                <a:latin typeface="+mn-ea"/>
              </a:rPr>
              <a:t>：三个参数的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zh-CN" altLang="en-US" sz="1600" b="1" dirty="0">
                <a:latin typeface="+mn-ea"/>
              </a:rPr>
              <a:t>的使用区别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58024" y="5455990"/>
            <a:ext cx="4711786" cy="75743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getline</a:t>
            </a:r>
            <a:r>
              <a:rPr kumimoji="1" lang="zh-CN" altLang="en-US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：遇见终止字符，</a:t>
            </a:r>
            <a:r>
              <a:rPr kumimoji="1" lang="en-US" altLang="zh-CN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将缓冲区中的终止字符提取，停止读取</a:t>
            </a:r>
            <a:r>
              <a:rPr kumimoji="1" lang="en-US" altLang="zh-CN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endParaRPr kumimoji="1" lang="en-US" altLang="zh-CN" sz="12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    </a:t>
            </a:r>
            <a:r>
              <a:rPr kumimoji="1" lang="zh-CN" altLang="en-US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：遇见终止字符，</a:t>
            </a:r>
            <a:r>
              <a:rPr kumimoji="1" lang="en-US" altLang="zh-CN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</a:t>
            </a:r>
            <a:r>
              <a:rPr kumimoji="1" lang="zh-CN" altLang="en-US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将缓冲区中的终止字符提取，停止读取</a:t>
            </a:r>
            <a:r>
              <a:rPr kumimoji="1" lang="en-US" altLang="zh-CN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endParaRPr kumimoji="1" lang="en-US" altLang="zh-CN" sz="12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4" y="1244870"/>
            <a:ext cx="471178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[20];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"enter a sentence:"; </a:t>
            </a:r>
            <a:r>
              <a:rPr kumimoji="1" lang="en-US" altLang="zh-CN" sz="1200" b="1" dirty="0">
                <a:solidFill>
                  <a:srgbClr val="FF33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+mn-ea"/>
              </a:rPr>
              <a:t>不需要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+mn-ea"/>
              </a:rPr>
              <a:t>endl</a:t>
            </a:r>
            <a:endParaRPr kumimoji="1" lang="en-US" altLang="zh-CN" sz="12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&gt;&gt;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           </a:t>
            </a:r>
            <a:r>
              <a:rPr kumimoji="1" lang="en-US" altLang="zh-CN" sz="1200" b="1" dirty="0">
                <a:solidFill>
                  <a:srgbClr val="FF33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+mn-ea"/>
              </a:rPr>
              <a:t>直接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FF3300"/>
                </a:solidFill>
                <a:latin typeface="+mn-ea"/>
              </a:rPr>
              <a:t>，空格结束</a:t>
            </a:r>
            <a:endParaRPr kumimoji="1" lang="zh-CN" altLang="en-US" sz="12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"The string with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+mn-ea"/>
              </a:rPr>
              <a:t>cin.get</a:t>
            </a: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(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, 20, '/');</a:t>
            </a:r>
            <a:endParaRPr kumimoji="1" lang="en-US" altLang="zh-CN" sz="12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"The second part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+mn-ea"/>
              </a:rPr>
              <a:t>cin.get</a:t>
            </a: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(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, 20, '/');</a:t>
            </a:r>
            <a:endParaRPr kumimoji="1" lang="en-US" altLang="zh-CN" sz="12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"The third part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3333CC"/>
                </a:solidFill>
                <a:latin typeface="+mn-ea"/>
              </a:rPr>
              <a:t>和上页的差别：两句蓝色语句从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+mn-ea"/>
              </a:rPr>
              <a:t>getline</a:t>
            </a:r>
            <a:r>
              <a:rPr kumimoji="1" lang="zh-CN" altLang="en-US" sz="1200" b="1" dirty="0">
                <a:solidFill>
                  <a:srgbClr val="3333CC"/>
                </a:solidFill>
                <a:latin typeface="+mn-ea"/>
              </a:rPr>
              <a:t>变为</a:t>
            </a: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get</a:t>
            </a:r>
            <a:r>
              <a:rPr kumimoji="1" lang="zh-CN" altLang="en-US" sz="1200" b="1" dirty="0">
                <a:solidFill>
                  <a:srgbClr val="3333CC"/>
                </a:solidFill>
                <a:latin typeface="+mn-ea"/>
              </a:rPr>
              <a:t>，则结果：</a:t>
            </a:r>
            <a:endParaRPr kumimoji="1" lang="en-US" altLang="zh-CN" sz="12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enter a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sentence:</a:t>
            </a:r>
            <a:r>
              <a:rPr kumimoji="1" lang="en-US" altLang="zh-CN" sz="1200" b="1" u="sng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200" b="1" u="sng" dirty="0">
                <a:solidFill>
                  <a:srgbClr val="FF0000"/>
                </a:solidFill>
                <a:latin typeface="+mn-ea"/>
              </a:rPr>
              <a:t> like C++./I study C++./I am happy.</a:t>
            </a:r>
            <a:endParaRPr kumimoji="1" lang="en-US" altLang="zh-CN" sz="1200" b="1" u="sng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  <a:latin typeface="+mn-ea"/>
              </a:rPr>
              <a:t>The string with cin is:</a:t>
            </a:r>
            <a:r>
              <a:rPr kumimoji="1" lang="en-US" altLang="zh-CN" sz="1200" b="1">
                <a:solidFill>
                  <a:srgbClr val="FF0000"/>
                </a:solidFill>
                <a:latin typeface="+mn-ea"/>
              </a:rPr>
              <a:t>I#</a:t>
            </a:r>
            <a:endParaRPr kumimoji="1" lang="en-US" altLang="zh-CN" sz="1200" b="1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  <a:latin typeface="+mn-ea"/>
              </a:rPr>
              <a:t>The second part is: </a:t>
            </a:r>
            <a:r>
              <a:rPr kumimoji="1" lang="en-US" altLang="zh-CN" sz="1200" b="1">
                <a:solidFill>
                  <a:srgbClr val="FF0000"/>
                </a:solidFill>
                <a:latin typeface="+mn-ea"/>
              </a:rPr>
              <a:t>like C++.#</a:t>
            </a:r>
            <a:endParaRPr kumimoji="1" lang="en-US" altLang="zh-CN" sz="1200" b="1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  <a:latin typeface="+mn-ea"/>
              </a:rPr>
              <a:t>The third part is:</a:t>
            </a:r>
            <a:r>
              <a:rPr kumimoji="1" lang="en-US" altLang="zh-CN" sz="1200" b="1">
                <a:solidFill>
                  <a:srgbClr val="FF0000"/>
                </a:solidFill>
                <a:latin typeface="+mn-ea"/>
              </a:rPr>
              <a:t>#</a:t>
            </a:r>
            <a:endParaRPr kumimoji="1" lang="en-US" altLang="zh-CN" sz="1200" b="1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：三个参数的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zh-CN" altLang="en-US" sz="1600" b="1" dirty="0">
                <a:latin typeface="+mn-ea"/>
              </a:rPr>
              <a:t>的使用区别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●</a:t>
            </a:r>
            <a:r>
              <a:rPr lang="zh-CN" altLang="en-US" sz="1600" b="1" dirty="0">
                <a:latin typeface="+mn-ea"/>
              </a:rPr>
              <a:t> 输入满：</a:t>
            </a:r>
            <a:r>
              <a:rPr lang="en-US" altLang="zh-CN" sz="1600" b="1" dirty="0">
                <a:latin typeface="+mn-ea"/>
              </a:rPr>
              <a:t>get</a:t>
            </a:r>
            <a:r>
              <a:rPr lang="zh-CN" altLang="en-US" sz="1600" b="1" dirty="0">
                <a:latin typeface="+mn-ea"/>
              </a:rPr>
              <a:t>满后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剩余字符留在缓冲区中，以待下次读取</a:t>
            </a:r>
            <a:r>
              <a:rPr lang="en-US" altLang="zh-CN" sz="1600" b="1" dirty="0">
                <a:latin typeface="+mn-ea"/>
              </a:rPr>
              <a:t>_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          </a:t>
            </a:r>
            <a:r>
              <a:rPr lang="en-US" altLang="zh-CN" sz="1600" b="1" dirty="0" err="1">
                <a:latin typeface="+mn-ea"/>
              </a:rPr>
              <a:t>getline</a:t>
            </a:r>
            <a:r>
              <a:rPr lang="zh-CN" altLang="en-US" sz="1600" b="1" dirty="0">
                <a:latin typeface="+mn-ea"/>
              </a:rPr>
              <a:t>满后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不在进行读取</a:t>
            </a:r>
            <a:r>
              <a:rPr lang="en-US" altLang="zh-CN" sz="1600" b="1" dirty="0">
                <a:latin typeface="+mn-ea"/>
              </a:rPr>
              <a:t>_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</a:t>
            </a:r>
            <a:r>
              <a:rPr lang="zh-CN" altLang="en-US" sz="1600" b="1" dirty="0">
                <a:latin typeface="宋体" panose="02010600030101010101" pitchFamily="2" charset="-122"/>
              </a:rPr>
              <a:t>● </a:t>
            </a:r>
            <a:r>
              <a:rPr lang="zh-CN" altLang="en-US" sz="1600" b="1" dirty="0">
                <a:latin typeface="+mn-ea"/>
              </a:rPr>
              <a:t>遇中止字符：</a:t>
            </a:r>
            <a:r>
              <a:rPr lang="en-US" altLang="zh-CN" sz="1600" b="1" dirty="0">
                <a:latin typeface="+mn-ea"/>
              </a:rPr>
              <a:t>get</a:t>
            </a:r>
            <a:r>
              <a:rPr lang="zh-CN" altLang="en-US" sz="1600" b="1" dirty="0">
                <a:latin typeface="+mn-ea"/>
              </a:rPr>
              <a:t>遇中止字符，下一个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不再进行读取</a:t>
            </a:r>
            <a:r>
              <a:rPr lang="en-US" altLang="zh-CN" sz="1600" b="1" dirty="0">
                <a:latin typeface="+mn-ea"/>
              </a:rPr>
              <a:t>_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              </a:t>
            </a:r>
            <a:r>
              <a:rPr lang="en-US" altLang="zh-CN" sz="1600" b="1" dirty="0" err="1">
                <a:latin typeface="+mn-ea"/>
              </a:rPr>
              <a:t>getline</a:t>
            </a:r>
            <a:r>
              <a:rPr lang="zh-CN" altLang="en-US" sz="1600" b="1" dirty="0">
                <a:latin typeface="+mn-ea"/>
              </a:rPr>
              <a:t>遇中止字符，下一个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仍然进行读取</a:t>
            </a:r>
            <a:r>
              <a:rPr lang="en-US" altLang="zh-CN" sz="1600" b="1" dirty="0">
                <a:latin typeface="+mn-ea"/>
              </a:rPr>
              <a:t>_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宋体" panose="02010600030101010101" pitchFamily="2" charset="-122"/>
              </a:rPr>
              <a:t>  ●</a:t>
            </a:r>
            <a:r>
              <a:rPr lang="zh-CN" altLang="en-US" sz="1600" b="1" dirty="0">
                <a:latin typeface="+mn-ea"/>
              </a:rPr>
              <a:t> 未满遇回车：</a:t>
            </a:r>
            <a:r>
              <a:rPr lang="en-US" altLang="zh-CN" sz="1600" b="1" dirty="0">
                <a:latin typeface="+mn-ea"/>
              </a:rPr>
              <a:t>get</a:t>
            </a:r>
            <a:r>
              <a:rPr lang="zh-CN" altLang="en-US" sz="1600" b="1" dirty="0">
                <a:latin typeface="+mn-ea"/>
              </a:rPr>
              <a:t>把回车当一个普通字符读入至满，下一个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正常进行读取</a:t>
            </a:r>
            <a:r>
              <a:rPr lang="en-US" altLang="zh-CN" sz="1600" b="1" dirty="0">
                <a:latin typeface="+mn-ea"/>
              </a:rPr>
              <a:t>_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              </a:t>
            </a:r>
            <a:r>
              <a:rPr lang="en-US" altLang="zh-CN" sz="1600" b="1" dirty="0" err="1">
                <a:latin typeface="+mn-ea"/>
              </a:rPr>
              <a:t>getline</a:t>
            </a:r>
            <a:r>
              <a:rPr lang="zh-CN" altLang="en-US" sz="1600" b="1" dirty="0">
                <a:latin typeface="+mn-ea"/>
              </a:rPr>
              <a:t>把回车当一个普通字符读入至满，下一个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不再进行读取</a:t>
            </a:r>
            <a:r>
              <a:rPr lang="en-US" altLang="zh-CN" sz="1600" b="1" dirty="0">
                <a:latin typeface="+mn-ea"/>
              </a:rPr>
              <a:t>_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4" y="1244869"/>
            <a:ext cx="4176464" cy="3391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   char ch1[10], ch2[10];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(ch1, 10, '*'); 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ch1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(ch2, 10, '*'); 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ch2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输入一串大于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个字符的字符串，输出：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输入一串字符串，每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个以内含*，输出：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输入一串小于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的字符串，加回车，输出：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954098" y="1244870"/>
            <a:ext cx="4176464" cy="33917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   char ch1[10], ch2[10];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cin.getline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(ch1, 10, '*'); 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ch1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cin.getline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(ch2, 10, '*'); 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ch2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输入一串大于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个字符的字符串，输出：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输入一串字符串，每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个以内含*，输出：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输入一串小于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的字符串，加回车，输出：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7695" y="1101090"/>
            <a:ext cx="2971800" cy="9334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870" y="2211705"/>
            <a:ext cx="2714625" cy="866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185" y="3103245"/>
            <a:ext cx="1476375" cy="1066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960" y="1101090"/>
            <a:ext cx="3171825" cy="904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8230" y="2135505"/>
            <a:ext cx="2914650" cy="10191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3980" y="3284220"/>
            <a:ext cx="1628775" cy="12858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cin.eof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功能：判断是否遇到了文件结束符</a:t>
            </a:r>
            <a:r>
              <a:rPr lang="en-US" altLang="zh-CN" sz="1600" b="1" dirty="0">
                <a:latin typeface="+mn-ea"/>
              </a:rPr>
              <a:t>EOF</a:t>
            </a:r>
            <a:r>
              <a:rPr lang="zh-CN" altLang="en-US" sz="1600" b="1" dirty="0">
                <a:latin typeface="+mn-ea"/>
              </a:rPr>
              <a:t>，返回逻辑值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遇到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EOF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为真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cin.peek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功能：返回输入流中的下一个字符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不提取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遇见文件结束符则返回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EOF)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功能：将字符变量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常量插入到输入流的头部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功能：跳过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个字符，或遇到中止字符时提前结束</a:t>
            </a:r>
            <a:endParaRPr lang="zh-CN" altLang="en-US" sz="1600" b="1" dirty="0">
              <a:latin typeface="+mn-ea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cin.eof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  //P.430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例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13.5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c;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 (!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cin.eof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if ((c=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())!=' ')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cout.put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(c);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输入：连续多个字符串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含空格及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CTRL+Z)+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回车，最后一行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单独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CTRL+Z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5044440"/>
            <a:ext cx="1524000" cy="13620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，则观察源程序编辑窗口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cin.peek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+mn-ea"/>
              </a:rPr>
              <a:t>ab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zh-CN" altLang="en-US" sz="16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+mn-ea"/>
              </a:rPr>
              <a:t>CTRL+Z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zh-CN" altLang="en-US" sz="1600" b="1" dirty="0">
              <a:solidFill>
                <a:srgbClr val="FF33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2145" y="4274185"/>
            <a:ext cx="1038225" cy="10096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950" y="5440680"/>
            <a:ext cx="857250" cy="11144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15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//get()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一次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('H');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putback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一次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())!='\n')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cout.put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065" y="5464175"/>
            <a:ext cx="933450" cy="914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//get()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两次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('H');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//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putback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两次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');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())!='\n')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cout.put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530" y="5522595"/>
            <a:ext cx="1047750" cy="10382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948711" y="4917278"/>
            <a:ext cx="4032448" cy="12961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上两页的正确情况，本页的错误情况，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综合起来，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putback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使用时要注意什么问题？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我多试验了几组数据，发现</a:t>
            </a:r>
            <a:r>
              <a:rPr kumimoji="1"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cin.get()</a:t>
            </a:r>
            <a:r>
              <a: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的数目大于</a:t>
            </a:r>
            <a:r>
              <a:rPr kumimoji="1"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cin.putback();</a:t>
            </a:r>
            <a:r>
              <a: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的时候输出就没有问题了。</a:t>
            </a:r>
            <a:endParaRPr kumimoji="1"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说明在</a:t>
            </a:r>
            <a:r>
              <a:rPr kumimoji="1"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DEV</a:t>
            </a:r>
            <a:r>
              <a: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kumimoji="1"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cin.putback();</a:t>
            </a:r>
            <a:r>
              <a:rPr kumimoji="1"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也会将字符插入到输入流的头部，但是会将超过初始长度的字符挤掉</a:t>
            </a:r>
            <a:endParaRPr kumimoji="1"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//get()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一次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('H');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putback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两次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');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())!='\n')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cout.put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VS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Dev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(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提示，光标一直在动，什么意思？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陷入了死循环，缓冲区中有字符难以读取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8350" y="4211320"/>
            <a:ext cx="800100" cy="828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085" y="4576445"/>
            <a:ext cx="1114425" cy="8191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('H');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');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())!='\n') </a:t>
            </a:r>
            <a:endParaRPr kumimoji="1" lang="en-US" altLang="zh-CN" sz="16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 &lt;&lt; ' ';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输出换为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int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VS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Dev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0030" y="4279265"/>
            <a:ext cx="1819275" cy="1019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40" y="1866900"/>
            <a:ext cx="6000750" cy="37242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('H');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');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())!=EOF)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判断条件换为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!=EOF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cout.put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abc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VS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Dev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4284345"/>
            <a:ext cx="2219325" cy="2143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580" y="4566920"/>
            <a:ext cx="3600450" cy="14478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20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58023" y="1244870"/>
            <a:ext cx="7496085" cy="53037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   char c[20];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"please enter a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sentense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cin.getline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(c, 15, '/');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first part is:"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next char(ASCII):"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(c[0]);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cin.getline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(c, 15, '/');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second part is:"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运行结果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红色为输入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please enter a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sentense: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+mn-ea"/>
              </a:rPr>
              <a:t> am a boy./ am a student.</a:t>
            </a:r>
            <a:endParaRPr kumimoji="1" lang="en-US" altLang="zh-CN" sz="1600" b="1" u="sng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The first part is: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I am a boy.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The next char(ASCII):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32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The second part is: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I am a student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cin.ignore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(5, 'A');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abcdefghijk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abcd</a:t>
            </a:r>
            <a:r>
              <a:rPr kumimoji="1" lang="en-US" altLang="zh-CN" sz="1600" b="1" u="sng" dirty="0" err="1">
                <a:solidFill>
                  <a:schemeClr val="accent2"/>
                </a:solidFill>
                <a:latin typeface="+mn-ea"/>
              </a:rPr>
              <a:t>A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fghijk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3435" y="4701540"/>
            <a:ext cx="1381125" cy="828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315" y="5728970"/>
            <a:ext cx="1524000" cy="914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cin.ignore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缺省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个字符，中止字符为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EOF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abcdefghijk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abcd</a:t>
            </a:r>
            <a:r>
              <a:rPr kumimoji="1" lang="en-US" altLang="zh-CN" sz="1600" b="1" u="sng" dirty="0" err="1">
                <a:solidFill>
                  <a:schemeClr val="accent2"/>
                </a:solidFill>
                <a:latin typeface="+mn-ea"/>
              </a:rPr>
              <a:t>A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fghijk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3440" y="4145915"/>
            <a:ext cx="1790700" cy="11334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185" y="5442585"/>
            <a:ext cx="1552575" cy="914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[20];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20, '/');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指针停留在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'/'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处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first part is:"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20, '/');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从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'/'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处取，为空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second part is:"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+mn-ea"/>
              </a:rPr>
              <a:t>I like C++./I study C++./I am happy.</a:t>
            </a:r>
            <a:endParaRPr kumimoji="1" lang="en-US" altLang="zh-CN" sz="1600" b="1" u="sng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The first part is:I like C++.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The second part is: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>
              <a:spcBef>
                <a:spcPts val="385"/>
              </a:spcBef>
            </a:pPr>
            <a:endParaRPr lang="en-US" altLang="zh-CN" sz="1600" b="1" dirty="0">
              <a:latin typeface="+mn-ea"/>
            </a:endParaRPr>
          </a:p>
          <a:p>
            <a:pPr algn="l"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基本概念：</a:t>
            </a:r>
            <a:endParaRPr lang="zh-CN" altLang="en-US" sz="1600" b="1" dirty="0">
              <a:latin typeface="+mn-ea"/>
            </a:endParaRPr>
          </a:p>
          <a:p>
            <a:pPr algn="l"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文件结束符：表示文件结束的特殊标记</a:t>
            </a:r>
            <a:endParaRPr lang="zh-CN" altLang="en-US" sz="1600" b="1" dirty="0">
              <a:latin typeface="+mn-ea"/>
            </a:endParaRPr>
          </a:p>
          <a:p>
            <a:pPr algn="l"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  ★ 一般用</a:t>
            </a:r>
            <a:r>
              <a:rPr lang="en-US" altLang="zh-CN" sz="1600" b="1" dirty="0">
                <a:latin typeface="+mn-ea"/>
              </a:rPr>
              <a:t>CTRL+Z</a:t>
            </a:r>
            <a:r>
              <a:rPr lang="zh-CN" altLang="en-US" sz="1600" b="1" dirty="0">
                <a:latin typeface="+mn-ea"/>
              </a:rPr>
              <a:t>表示键盘输入文件结束符</a:t>
            </a:r>
            <a:endParaRPr lang="zh-CN" altLang="en-US" sz="1600" b="1" dirty="0">
              <a:latin typeface="+mn-ea"/>
            </a:endParaRPr>
          </a:p>
          <a:p>
            <a:pPr algn="l">
              <a:spcBef>
                <a:spcPts val="385"/>
              </a:spcBef>
            </a:pPr>
            <a:endParaRPr lang="en-US" altLang="zh-CN" sz="1600" b="1" dirty="0">
              <a:latin typeface="+mn-ea"/>
            </a:endParaRPr>
          </a:p>
          <a:p>
            <a:pPr algn="l"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文件结束标记：判断文件是否结束的标记，用宏定义</a:t>
            </a:r>
            <a:r>
              <a:rPr lang="en-US" altLang="zh-CN" sz="1600" b="1" dirty="0">
                <a:latin typeface="+mn-ea"/>
              </a:rPr>
              <a:t>EOF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End Of File</a:t>
            </a:r>
            <a:r>
              <a:rPr lang="zh-CN" altLang="en-US" sz="1600" b="1" dirty="0">
                <a:latin typeface="+mn-ea"/>
              </a:rPr>
              <a:t>）来表示</a:t>
            </a:r>
            <a:endParaRPr lang="zh-CN" altLang="en-US" sz="1600" b="1" dirty="0">
              <a:latin typeface="+mn-ea"/>
            </a:endParaRPr>
          </a:p>
          <a:p>
            <a:pPr algn="l" eaLnBrk="0" hangingPunct="0"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  ★ 不同系统</a:t>
            </a:r>
            <a:r>
              <a:rPr lang="en-US" altLang="zh-CN" sz="1600" b="1" dirty="0">
                <a:latin typeface="+mn-ea"/>
              </a:rPr>
              <a:t>EOF</a:t>
            </a:r>
            <a:r>
              <a:rPr lang="zh-CN" altLang="en-US" sz="1600" b="1" dirty="0">
                <a:latin typeface="+mn-ea"/>
              </a:rPr>
              <a:t>的值（目前双编译器都是</a:t>
            </a:r>
            <a:r>
              <a:rPr lang="en-US" altLang="zh-CN" sz="1600" b="1" dirty="0">
                <a:latin typeface="+mn-ea"/>
              </a:rPr>
              <a:t>-1</a:t>
            </a:r>
            <a:r>
              <a:rPr lang="zh-CN" altLang="en-US" sz="1600" b="1" dirty="0">
                <a:latin typeface="+mn-ea"/>
              </a:rPr>
              <a:t>）可能不同，不必关心</a:t>
            </a:r>
            <a:endParaRPr lang="zh-CN" altLang="en-US" sz="1600" b="1" dirty="0">
              <a:latin typeface="+mn-ea"/>
            </a:endParaRPr>
          </a:p>
          <a:p>
            <a:pPr algn="l"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  ★ 一般用于字符流输入的判断，对其它类型一般不用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>
                <a:latin typeface="+mn-ea"/>
              </a:rPr>
              <a:t>24</a:t>
            </a:r>
            <a:r>
              <a:rPr lang="zh-CN" altLang="en-US" sz="1600" b="1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[20];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20, '/');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指针停留在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'/'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处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first part is:"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cin.ignore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();          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跳过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'/'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20, '/');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从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'/'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后取，非空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second part is:"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+mn-ea"/>
              </a:rPr>
              <a:t>I like C++./I study C++./I am happy.</a:t>
            </a:r>
            <a:endParaRPr kumimoji="1" lang="en-US" altLang="zh-CN" sz="1600" b="1" u="sng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3300"/>
                </a:solidFill>
                <a:latin typeface="+mn-ea"/>
              </a:rPr>
              <a:t>The first part is:I like C++.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3300"/>
                </a:solidFill>
                <a:latin typeface="+mn-ea"/>
              </a:rPr>
              <a:t>The second part is:I study C++.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功能：从输入流中读一个字符并返回该字符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功能：从输入流中读一个字符给字符变量，返回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流对象自身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功能：从输入流中读</a:t>
            </a:r>
            <a:r>
              <a:rPr lang="en-US" altLang="zh-CN" sz="1600" b="1" dirty="0">
                <a:latin typeface="+mn-ea"/>
              </a:rPr>
              <a:t>n-1</a:t>
            </a:r>
            <a:r>
              <a:rPr lang="zh-CN" altLang="en-US" sz="1600" b="1" dirty="0">
                <a:latin typeface="+mn-ea"/>
              </a:rPr>
              <a:t>个字符，若遇到中止字符，则提前结束，返回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流对象自身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功能：同三个参数的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70012" y="5223015"/>
            <a:ext cx="5162128" cy="112192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关于</a:t>
            </a:r>
            <a:r>
              <a:rPr kumimoji="1" lang="en-US" altLang="zh-CN" sz="1600" b="1" dirty="0" err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</a:t>
            </a:r>
            <a:r>
              <a:rPr kumimoji="1" lang="zh-CN" altLang="en-US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函数返回值的讨论：</a:t>
            </a:r>
            <a:endParaRPr kumimoji="1" lang="en-US" altLang="zh-CN" sz="16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http://bbs.bccn.net/thread-420985-1-1.html</a:t>
            </a:r>
            <a:endParaRPr kumimoji="1" lang="en-US" altLang="zh-CN" sz="1600" b="1" u="sng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u="sng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看得懂就看，看不懂就放弃</a:t>
            </a:r>
            <a:endParaRPr kumimoji="1" lang="zh-CN" altLang="en-US" sz="16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输入一个字符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回车，输出：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输入一串字符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回车，输出：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6475" y="3964305"/>
            <a:ext cx="1609725" cy="1181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010" y="5369560"/>
            <a:ext cx="1552575" cy="10287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())!='\n')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输入一串字符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回车，输出：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0" y="5251450"/>
            <a:ext cx="1266825" cy="9620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8025" y="1244870"/>
            <a:ext cx="6408712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())!=EOF)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输入：连续多个一串字符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回车，串中可含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CTRL+Z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输入：连续多个一串字符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回车，最后一行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单独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CTRL+Z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1165" y="2573655"/>
            <a:ext cx="1838325" cy="25622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910" y="5172075"/>
            <a:ext cx="1438275" cy="16859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输入一个字符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回车，输出：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输入一串字符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回车，输出：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2340" y="3912870"/>
            <a:ext cx="1352550" cy="1466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135" y="5494655"/>
            <a:ext cx="1114425" cy="9810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4" y="1244870"/>
            <a:ext cx="4620032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输入：连续多个一串字符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回车，串中可含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CTRL+Z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（能否结束？）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输入：连续多个一串字符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回车，最后一行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单独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CTRL+Z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问：右侧为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P.7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的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get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无参例子，左右两个程序的输出是否相同？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两者的输出并不相同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257613" y="1244870"/>
            <a:ext cx="4620031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())!=EOF 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本题同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P.7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，不需要写结果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8612372" y="1244870"/>
            <a:ext cx="1265275" cy="4031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程序同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P.7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9610" y="3243580"/>
            <a:ext cx="1371600" cy="1323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790" y="4848860"/>
            <a:ext cx="1009650" cy="1905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PP_MARK_KEY" val="4bb45520-bbff-4b53-90f1-155597b3d2a4"/>
  <p:tag name="COMMONDATA" val="eyJoZGlkIjoiNmZmMjJkNTI5MzQwNmVjYjA3M2RkZjQzNmUwZmY2OTkifQ==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11495</Words>
  <Application>WPS 演示</Application>
  <PresentationFormat>宽屏</PresentationFormat>
  <Paragraphs>777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微信用户</cp:lastModifiedBy>
  <cp:revision>46</cp:revision>
  <dcterms:created xsi:type="dcterms:W3CDTF">2020-08-13T13:39:00Z</dcterms:created>
  <dcterms:modified xsi:type="dcterms:W3CDTF">2022-11-19T15:35:59Z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B8DB40A7D5184472B37D30741786FB59</vt:lpwstr>
  </property>
  <property fmtid="{D5CDD505-2E9C-101B-9397-08002B2CF9AE}" pid="3" name="KSOProductBuildVer">
    <vt:lpwstr>2052-11.1.0.12763</vt:lpwstr>
  </property>
</Properties>
</file>