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838" r:id="rId3"/>
    <p:sldId id="1279" r:id="rId4"/>
    <p:sldId id="1021" r:id="rId6"/>
    <p:sldId id="1237" r:id="rId7"/>
    <p:sldId id="990" r:id="rId8"/>
    <p:sldId id="992" r:id="rId9"/>
    <p:sldId id="993" r:id="rId10"/>
    <p:sldId id="994" r:id="rId11"/>
    <p:sldId id="995" r:id="rId12"/>
    <p:sldId id="996" r:id="rId13"/>
    <p:sldId id="997" r:id="rId14"/>
    <p:sldId id="998" r:id="rId15"/>
    <p:sldId id="999" r:id="rId16"/>
    <p:sldId id="1000" r:id="rId17"/>
    <p:sldId id="1001" r:id="rId18"/>
    <p:sldId id="1002" r:id="rId19"/>
    <p:sldId id="1003" r:id="rId20"/>
    <p:sldId id="1004" r:id="rId21"/>
    <p:sldId id="1005" r:id="rId22"/>
    <p:sldId id="1006" r:id="rId23"/>
    <p:sldId id="1007" r:id="rId24"/>
    <p:sldId id="1008" r:id="rId25"/>
    <p:sldId id="886" r:id="rId26"/>
    <p:sldId id="1009" r:id="rId27"/>
    <p:sldId id="1010" r:id="rId28"/>
    <p:sldId id="1011" r:id="rId29"/>
    <p:sldId id="1012" r:id="rId30"/>
    <p:sldId id="1013" r:id="rId31"/>
    <p:sldId id="1014" r:id="rId32"/>
    <p:sldId id="1015" r:id="rId33"/>
    <p:sldId id="1016" r:id="rId34"/>
    <p:sldId id="1017" r:id="rId35"/>
    <p:sldId id="1020" r:id="rId36"/>
    <p:sldId id="1019" r:id="rId37"/>
    <p:sldId id="1280" r:id="rId38"/>
    <p:sldId id="1281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a);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个及以内字符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个及以上字符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49 50 51 52 53 54 55 56 57 0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程序崩溃，返回值不为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。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输出前十个字符的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ASCII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码。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小于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定义的字符数组的长度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代表数组的起始地址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72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101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111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不在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\0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个及以内字符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个及以上字符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49 50 51 52 53 54 55 56 57 0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程序崩溃，返回值不为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。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输出前十个字符的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ASCII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码。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小于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定义的字符数组的长度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方式输出单个字符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长度缺省为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("%c*\n", a[5]);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a[3]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是为了确认只输出了一个字符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8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n*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d*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AutoShape 4"/>
          <p:cNvSpPr/>
          <p:nvPr/>
        </p:nvSpPr>
        <p:spPr bwMode="auto">
          <a:xfrm>
            <a:off x="3506094" y="3001961"/>
            <a:ext cx="1944216" cy="504056"/>
          </a:xfrm>
          <a:prstGeom prst="borderCallout1">
            <a:avLst>
              <a:gd name="adj1" fmla="val 11671"/>
              <a:gd name="adj2" fmla="val -2356"/>
              <a:gd name="adj3" fmla="val 211514"/>
              <a:gd name="adj4" fmla="val -5246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缺省长度为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[0]-[6]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，尾零不输出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("%c,",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&lt;&lt; '*';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S,t,u,d,e,n,t,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S*t*u*d*e*n*t*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75970" y="3206001"/>
            <a:ext cx="2160240" cy="2068030"/>
            <a:chOff x="6804248" y="4381155"/>
            <a:chExt cx="2160240" cy="2068030"/>
          </a:xfrm>
        </p:grpSpPr>
        <p:sp>
          <p:nvSpPr>
            <p:cNvPr id="13" name="AutoShape 4"/>
            <p:cNvSpPr/>
            <p:nvPr/>
          </p:nvSpPr>
          <p:spPr bwMode="auto">
            <a:xfrm>
              <a:off x="7524328" y="4381155"/>
              <a:ext cx="1440160" cy="646088"/>
            </a:xfrm>
            <a:prstGeom prst="borderCallout1">
              <a:avLst>
                <a:gd name="adj1" fmla="val 11671"/>
                <a:gd name="adj2" fmla="val -2356"/>
                <a:gd name="adj3" fmla="val 187764"/>
                <a:gd name="adj4" fmla="val -101718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%c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方式每个字符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</a:t>
              </a:r>
              <a:endPara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4" name="直接连接符 13"/>
            <p:cNvCxnSpPr>
              <a:stCxn id="13" idx="2"/>
            </p:cNvCxnSpPr>
            <p:nvPr/>
          </p:nvCxnSpPr>
          <p:spPr bwMode="auto">
            <a:xfrm flipH="1">
              <a:off x="6804248" y="4704199"/>
              <a:ext cx="720080" cy="17449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问：尾零输出了吗？如何证明？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并没有输出尾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；通过对程序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修改观察是否输出尾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60313" y="2679333"/>
            <a:ext cx="2353602" cy="1042135"/>
            <a:chOff x="1763688" y="2566885"/>
            <a:chExt cx="2353602" cy="1042135"/>
          </a:xfrm>
        </p:grpSpPr>
        <p:sp>
          <p:nvSpPr>
            <p:cNvPr id="10" name="AutoShape 4"/>
            <p:cNvSpPr/>
            <p:nvPr/>
          </p:nvSpPr>
          <p:spPr bwMode="auto">
            <a:xfrm>
              <a:off x="2821146" y="2566885"/>
              <a:ext cx="1296144" cy="502073"/>
            </a:xfrm>
            <a:prstGeom prst="borderCallout1">
              <a:avLst>
                <a:gd name="adj1" fmla="val 5884"/>
                <a:gd name="adj2" fmla="val -2356"/>
                <a:gd name="adj3" fmla="val 265985"/>
                <a:gd name="adj4" fmla="val -135887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跟数组名</a:t>
              </a:r>
              <a:endPara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不是数组元素名</a:t>
              </a:r>
              <a:endPara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>
              <a:stCxn id="10" idx="2"/>
            </p:cNvCxnSpPr>
            <p:nvPr/>
          </p:nvCxnSpPr>
          <p:spPr bwMode="auto">
            <a:xfrm flipH="1">
              <a:off x="1763688" y="2817922"/>
              <a:ext cx="1057458" cy="791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5895" y="4040505"/>
            <a:ext cx="1066800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a[]="Student\0china";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("%s*\n",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a[12]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14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：从本例的结果可知，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 数组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的长度是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最后是否还有隐含的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？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中的字符串的长度是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13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：字符串形式输出字符数组，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如果数组中包含显式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'\0'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则输出到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\0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为止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注意：不能以字符串方式初始化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a[5]={'C','h','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n','a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'};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China烫烫烫虅狮?鶑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China烫烫烫虅狮?鶑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因为字符串后面没有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\0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：如果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%s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方式换成下面形式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for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&lt;5;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还会看到乱字符吗？为什么？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没有，因为对字符串是一个字符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一个字符的输出的，并不是一次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输出的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a[5];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不初始化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烫烫烫烫烫烫Zo  膒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烫烫烫烫烫烫Zo  膒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因为字符串没有初始化，</a:t>
            </a:r>
            <a:endParaRPr kumimoji="1" lang="zh-CN" altLang="en-US" sz="16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后面没有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\0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：乱字符出现几行是正常的？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一行？多行？或者都正常？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出现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行。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结论：不能字符串形式输出不含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_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\0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的字符数组，否则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可能会得到不正确的结果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：从任一元素开始以字符串形式输出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38066" y="2545210"/>
            <a:ext cx="3091200" cy="1656184"/>
            <a:chOff x="3143673" y="2852936"/>
            <a:chExt cx="3091200" cy="1656184"/>
          </a:xfrm>
        </p:grpSpPr>
        <p:sp>
          <p:nvSpPr>
            <p:cNvPr id="6" name="AutoShape 4"/>
            <p:cNvSpPr/>
            <p:nvPr/>
          </p:nvSpPr>
          <p:spPr bwMode="auto">
            <a:xfrm>
              <a:off x="4742391" y="2852936"/>
              <a:ext cx="648072" cy="286050"/>
            </a:xfrm>
            <a:prstGeom prst="borderCallout1">
              <a:avLst>
                <a:gd name="adj1" fmla="val 5884"/>
                <a:gd name="adj2" fmla="val -2356"/>
                <a:gd name="adj3" fmla="val 415312"/>
                <a:gd name="adj4" fmla="val -249976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%s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形式</a:t>
              </a:r>
              <a:endPara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AutoShape 4"/>
            <p:cNvSpPr/>
            <p:nvPr/>
          </p:nvSpPr>
          <p:spPr bwMode="auto">
            <a:xfrm>
              <a:off x="4772051" y="3442501"/>
              <a:ext cx="1462822" cy="346540"/>
            </a:xfrm>
            <a:prstGeom prst="borderCallout1">
              <a:avLst>
                <a:gd name="adj1" fmla="val 5884"/>
                <a:gd name="adj2" fmla="val -2356"/>
                <a:gd name="adj3" fmla="val 155055"/>
                <a:gd name="adj4" fmla="val -66747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数组元素名形式</a:t>
              </a:r>
              <a:endPara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 flipH="1">
              <a:off x="3143673" y="3559514"/>
              <a:ext cx="1617999" cy="9496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椭圆 9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&amp;a[3]);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&amp;a[3]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&amp;a[3]);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行，内容是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72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101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111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AutoShape 4"/>
          <p:cNvSpPr/>
          <p:nvPr/>
        </p:nvSpPr>
        <p:spPr bwMode="auto">
          <a:xfrm>
            <a:off x="4091019" y="3750087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数组元素名形式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&amp;a[3];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行，内容是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72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101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111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16-18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的结果，得出的结论是：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方式从任一元素开始以字符串形式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输入输出时，表示形式都是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的形式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572273" y="3662164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数组元素名形式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1-3.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完成下表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给出了第一行的答案供参考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</a:t>
            </a:r>
            <a:endParaRPr lang="zh-CN" altLang="en-US" sz="1600" b="1" dirty="0">
              <a:latin typeface="+mn-ea"/>
            </a:endParaRPr>
          </a:p>
        </p:txBody>
      </p:sp>
      <p:graphicFrame>
        <p:nvGraphicFramePr>
          <p:cNvPr id="3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7061" y="1611217"/>
          <a:ext cx="6984776" cy="2374687"/>
        </p:xfrm>
        <a:graphic>
          <a:graphicData uri="http://schemas.openxmlformats.org/drawingml/2006/table">
            <a:tbl>
              <a:tblPr/>
              <a:tblGrid>
                <a:gridCol w="2088232"/>
                <a:gridCol w="2520280"/>
                <a:gridCol w="2376264"/>
              </a:tblGrid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方式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C++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方式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输入单个字符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scanf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("%c", &amp;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cin &gt;&gt;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输入字符串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 err="1">
                          <a:latin typeface="+mn-ea"/>
                          <a:sym typeface="+mn-ea"/>
                        </a:rPr>
                        <a:t>scanf</a:t>
                      </a:r>
                      <a:r>
                        <a:rPr lang="en-US" altLang="zh-CN" sz="1600" b="1" dirty="0">
                          <a:latin typeface="+mn-ea"/>
                          <a:sym typeface="+mn-ea"/>
                        </a:rPr>
                        <a:t>("%s",</a:t>
                      </a:r>
                      <a:r>
                        <a:rPr lang="zh-CN" altLang="en-US" sz="1600" b="1" dirty="0">
                          <a:latin typeface="+mn-ea"/>
                          <a:sym typeface="+mn-ea"/>
                        </a:rPr>
                        <a:t>数组名</a:t>
                      </a:r>
                      <a:r>
                        <a:rPr lang="en-US" altLang="zh-CN" sz="1600" b="1" dirty="0">
                          <a:latin typeface="+mn-ea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cin &gt;&gt;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输出单个字符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 err="1">
                          <a:latin typeface="+mn-ea"/>
                          <a:sym typeface="+mn-ea"/>
                        </a:rPr>
                        <a:t>printf</a:t>
                      </a:r>
                      <a:r>
                        <a:rPr lang="en-US" altLang="zh-CN" sz="1600" b="1" dirty="0">
                          <a:latin typeface="+mn-ea"/>
                          <a:sym typeface="+mn-ea"/>
                        </a:rPr>
                        <a:t>("%c",</a:t>
                      </a:r>
                      <a:r>
                        <a:rPr lang="zh-CN" altLang="en-US" sz="1600" b="1" dirty="0">
                          <a:latin typeface="+mn-ea"/>
                          <a:sym typeface="+mn-ea"/>
                        </a:rPr>
                        <a:t>元素名</a:t>
                      </a:r>
                      <a:r>
                        <a:rPr lang="en-US" altLang="zh-CN" sz="1600" b="1" dirty="0">
                          <a:latin typeface="+mn-ea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cout &lt;&lt;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输出字符串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 err="1">
                          <a:latin typeface="+mn-ea"/>
                          <a:sym typeface="+mn-ea"/>
                        </a:rPr>
                        <a:t>printf</a:t>
                      </a:r>
                      <a:r>
                        <a:rPr lang="en-US" altLang="zh-CN" sz="1600" b="1" dirty="0">
                          <a:latin typeface="+mn-ea"/>
                          <a:sym typeface="+mn-ea"/>
                        </a:rPr>
                        <a:t>("%s",</a:t>
                      </a:r>
                      <a:r>
                        <a:rPr lang="zh-CN" altLang="en-US" sz="1600" b="1" dirty="0">
                          <a:latin typeface="+mn-ea"/>
                          <a:sym typeface="+mn-ea"/>
                        </a:rPr>
                        <a:t>数组名</a:t>
                      </a:r>
                      <a:r>
                        <a:rPr lang="en-US" altLang="zh-CN" sz="1600" b="1" dirty="0">
                          <a:latin typeface="+mn-ea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cout &lt;&lt;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任一元素开始输入串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scanf</a:t>
                      </a: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("%s\n", &amp;</a:t>
                      </a:r>
                      <a:r>
                        <a:rPr kumimoji="1" lang="zh-CN" altLang="en-US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元素名</a:t>
                      </a: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cin</a:t>
                      </a: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&gt;&gt; &amp;</a:t>
                      </a:r>
                      <a:r>
                        <a:rPr kumimoji="1" lang="zh-CN" altLang="en-US" sz="16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元素名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2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任一元素开始输出串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printf("%s\n", </a:t>
                      </a:r>
                      <a:r>
                        <a:rPr kumimoji="1" lang="zh-CN" altLang="en-US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元素名</a:t>
                      </a: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cout &lt;&lt; &amp;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方式多个字符串的输入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s%s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a, b);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("%s-%s\n", a, 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abc-def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abc-def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___B___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方式多个字符串的输入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'-'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abc-def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abc-def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__B___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综合例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19-20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可知：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从键盘上输入的字符串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不能包含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空格和回车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VS2022 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，无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Dev C++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无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函数的原型定义为：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字符数组名，最大长度，</a:t>
            </a:r>
            <a:r>
              <a:rPr lang="en-US" altLang="zh-CN" sz="1600" b="1" dirty="0" err="1">
                <a:latin typeface="+mn-ea"/>
              </a:rPr>
              <a:t>stdin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</a:t>
            </a:r>
            <a:r>
              <a:rPr lang="zh-CN" altLang="en-US" sz="1600" b="1" dirty="0">
                <a:latin typeface="+mn-ea"/>
              </a:rPr>
              <a:t>但与</a:t>
            </a:r>
            <a:r>
              <a:rPr lang="en-US" altLang="zh-CN" sz="1600" b="1" dirty="0">
                <a:latin typeface="+mn-ea"/>
              </a:rPr>
              <a:t>gets/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的表现有不同，请自行观察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★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scanf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cin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通过某些高级设置方式还是可以输入含空格的字符串的，本课程不再讨论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输入含空格的字符串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(b);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 def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程序崩溃，返回值不为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程序崩溃，返回值不为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问：为什么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gets_s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读到换行符，并将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’\n’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’\0’,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所以上述输入有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个字符。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gets_s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读到换行符，并将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’\n’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’\0’,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所以上述输入有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个字符。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DevC</a:t>
            </a:r>
            <a:r>
              <a:rPr lang="en-US" altLang="zh-CN" sz="1600" b="1" dirty="0">
                <a:latin typeface="+mn-ea"/>
              </a:rPr>
              <a:t>++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输入含空格的字符串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gets(a);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gets(b);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 def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按回车不显示，再按一次才显示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123456789A123456789AX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gets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读到换行符，并将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’\n’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’\0’,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所以上述输入有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11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个字符。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gets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读到换行符，并将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’\n’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’\0’,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所以上述输入有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21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个字符。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不同编译器从键盘输入含空格字符串的方法不同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Dev C++</a:t>
            </a:r>
            <a:r>
              <a:rPr lang="zh-CN" altLang="en-US" sz="1600" b="1" dirty="0">
                <a:latin typeface="+mn-ea"/>
              </a:rPr>
              <a:t>均可用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输入含空格的字符串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a[10], b[20];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(a,10,stdin);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(b,20,stdin);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会继续等待输入，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再输入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则输出为：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：和例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21-22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的输出区别在哪里？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这一题中输入到回车读取，回车也进入数组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中，输出的时候回车也输出。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：后面两段红色代码的目的是什么？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输出两个数组中的字符，观察数组中是否有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预期的回车。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并回车，则输出为：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并回车，则输出为：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、如果输入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超过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0130" y="1731010"/>
            <a:ext cx="2762250" cy="1304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85" y="2779395"/>
            <a:ext cx="2981325" cy="1562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905" y="5816600"/>
            <a:ext cx="5074285" cy="12020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190" y="5507355"/>
            <a:ext cx="5163185" cy="1246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、部分内容的填写，如果能确定是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不确定值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随机值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的，可直接填写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**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</a:t>
            </a:r>
            <a:r>
              <a:rPr lang="en-US" altLang="zh-CN" sz="1600" b="1" dirty="0">
                <a:latin typeface="+mn-ea"/>
              </a:rPr>
              <a:t>"</a:t>
            </a:r>
            <a:endParaRPr lang="en-US" altLang="zh-CN" sz="16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9018" y="1400426"/>
            <a:ext cx="8424936" cy="2820662"/>
            <a:chOff x="323528" y="3933056"/>
            <a:chExt cx="8424936" cy="28206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3528" y="3933056"/>
              <a:ext cx="6333333" cy="26380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6948264" y="3933056"/>
              <a:ext cx="1800200" cy="2820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" name="直接连接符 4"/>
            <p:cNvCxnSpPr>
              <a:stCxn id="4" idx="1"/>
              <a:endCxn id="4" idx="3"/>
            </p:cNvCxnSpPr>
            <p:nvPr/>
          </p:nvCxnSpPr>
          <p:spPr bwMode="auto">
            <a:xfrm>
              <a:off x="6948264" y="5343387"/>
              <a:ext cx="18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箭头: 右 5"/>
            <p:cNvSpPr/>
            <p:nvPr/>
          </p:nvSpPr>
          <p:spPr bwMode="auto">
            <a:xfrm>
              <a:off x="5796136" y="5157192"/>
              <a:ext cx="1152128" cy="389869"/>
            </a:xfrm>
            <a:prstGeom prst="rightArrow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24</a:t>
            </a:r>
            <a:r>
              <a:rPr lang="zh-CN" altLang="en-US" sz="1600" b="1" dirty="0">
                <a:latin typeface="+mn-ea"/>
              </a:rPr>
              <a:t>：二维字符数组以双下标形式输出单个字符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单下标形式输出字符串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单个字符输出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("a[0][2]=%c\n", a[0][2]);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"a[1][20]=" &lt;&lt; a[1][20]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("a[0]=%s\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n",a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[0]);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065" y="2540000"/>
            <a:ext cx="342900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25</a:t>
            </a:r>
            <a:r>
              <a:rPr lang="zh-CN" altLang="en-US" sz="1600" b="1" dirty="0">
                <a:latin typeface="+mn-ea"/>
              </a:rPr>
              <a:t>：二维字符数组以双下标形式输入单个字符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单字符输入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("%c\n", &amp;a[0][2]);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格式符为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%c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a[1][20];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("a[0]=%s\n", a[0]);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6980" y="2384425"/>
            <a:ext cx="3676650" cy="1114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05" y="5070475"/>
            <a:ext cx="368617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26</a:t>
            </a:r>
            <a:r>
              <a:rPr lang="zh-CN" altLang="en-US" sz="1600" b="1" dirty="0">
                <a:latin typeface="+mn-ea"/>
              </a:rPr>
              <a:t>：二维字符数组以单下标形式输入字符串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需要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("%s", a[1]);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//a[1]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是一维数组名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、输入≤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30-59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60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个以上字符，输出为：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将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换为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a[1];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再重复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，观察结果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30~59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个字符为什么不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出现错误？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中是什么？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因为虽然超过了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a[1]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的范围，会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顺延到后面的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a[2]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，并没超过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a[2]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的范围。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：简述你是怎么理解二维数组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越界的？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二维数组中一行越界后会顺延到下一行，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只有超过了整个数组才会越界。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375" y="0"/>
            <a:ext cx="3362325" cy="133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3907790" cy="996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5220"/>
            <a:ext cx="5422265" cy="1242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535" y="0"/>
            <a:ext cx="3078480" cy="11861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535" y="1226820"/>
            <a:ext cx="4705350" cy="1209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0535" y="2395220"/>
            <a:ext cx="6387465" cy="11766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27</a:t>
            </a:r>
            <a:r>
              <a:rPr lang="zh-CN" altLang="en-US" sz="1600" b="1" dirty="0">
                <a:latin typeface="+mn-ea"/>
              </a:rPr>
              <a:t>：二维字符数组从任一位置开始输出字符串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char a[3][30]={"ABCDEFGHIJKLMNOPQRSTUVWXYZ",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abcdefghijklmnopqrstuvwxyz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",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"0123456789" };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组）单字符输出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("a[0][2]=%c\n", a[0][2]);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(&amp;+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("a[0][2]=%s\n", &amp;a[0][2]); </a:t>
            </a:r>
            <a:endParaRPr kumimoji="1" lang="zh-CN" altLang="zh-CN" sz="1200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&amp;a[1][20]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       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单下标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("a[0]=%s\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n",a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[0]);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"a[2]=" &lt;&lt; a[2]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：同样双下标形式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1/2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怎样输出单个字符？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cout&lt;&lt;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printf(“%c\n”,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怎样输出字符串？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cout&lt;&lt;&amp;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数组元素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或者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printf(“%s\n”,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数组元素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：如何修改第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组的输出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必须保持双下标形式不变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使输出结果与第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组一致？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2240" y="2081530"/>
            <a:ext cx="3609975" cy="1781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05" y="5485130"/>
            <a:ext cx="5128260" cy="8089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28</a:t>
            </a:r>
            <a:r>
              <a:rPr lang="zh-CN" altLang="en-US" sz="1600" b="1" dirty="0">
                <a:latin typeface="+mn-ea"/>
              </a:rPr>
              <a:t>：二维字符数组从任一位置开始输入字符串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&amp;a[1][3]);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//&amp;+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双下标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、输入≤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27-56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个以上字符，输出为：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换为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&amp;a[1][3];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再重复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，观察结果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27~56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个字符为什么不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出现错误？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中是什么？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因为虽然超过了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a[1]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的范围，会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顺延到后面的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a[2]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，并没超过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a[2]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的范围。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a[2]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会接受多余的字符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：如果想不影响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中是≤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本例中是≤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差别在哪？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差别在我们输入的地址起始不同，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上一个为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a[1]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，这一个为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a[1][3]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790950" cy="1276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310"/>
            <a:ext cx="3943350" cy="1343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1295"/>
            <a:ext cx="6122670" cy="1186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260" y="0"/>
            <a:ext cx="3105150" cy="1162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465" y="1162050"/>
            <a:ext cx="5038725" cy="1247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670" y="2722880"/>
            <a:ext cx="5863590" cy="120459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29</a:t>
            </a:r>
            <a:r>
              <a:rPr lang="zh-CN" altLang="en-US" sz="1600" b="1" dirty="0">
                <a:latin typeface="+mn-ea"/>
              </a:rPr>
              <a:t>：在不同的控制台及字体设置下尾零输出的差异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a[10] = { 'c','h','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','</a:t>
            </a:r>
            <a:r>
              <a:rPr lang="en-US" altLang="zh-CN" sz="1600" b="1" dirty="0" err="1">
                <a:latin typeface="+mn-ea"/>
              </a:rPr>
              <a:t>n','a</a:t>
            </a:r>
            <a:r>
              <a:rPr lang="en-US" altLang="zh-CN" sz="1600" b="1" dirty="0">
                <a:latin typeface="+mn-ea"/>
              </a:rPr>
              <a:t>' };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         1         2         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for 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= 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&lt; 10;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++)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int(a[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])</a:t>
            </a:r>
            <a:r>
              <a:rPr lang="en-US" altLang="zh-CN" sz="1600" b="1" dirty="0">
                <a:latin typeface="+mn-ea"/>
              </a:rPr>
              <a:t> &lt;&lt; '$';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确认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a[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]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是否输出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加行尾识别符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72177" y="1836812"/>
            <a:ext cx="3784202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、新版控制台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、不要以字符形式输出</a:t>
            </a:r>
            <a:r>
              <a:rPr kumimoji="1" lang="en-US" altLang="zh-CN" sz="1600" b="1" dirty="0">
                <a:latin typeface="+mn-ea"/>
              </a:rPr>
              <a:t>\0</a:t>
            </a:r>
            <a:r>
              <a:rPr kumimoji="1" lang="zh-CN" altLang="en-US" sz="1600" b="1" dirty="0">
                <a:latin typeface="+mn-ea"/>
              </a:rPr>
              <a:t>，因为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看到的内容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不可信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可信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不可信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、如果想准确得知某字符的值，转为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int</a:t>
            </a:r>
            <a:r>
              <a:rPr kumimoji="1" lang="zh-CN" altLang="en-US" sz="1600" b="1" dirty="0">
                <a:latin typeface="+mn-ea"/>
              </a:rPr>
              <a:t>类型输出即可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左侧改一处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6175" y="162560"/>
            <a:ext cx="5505450" cy="1457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60" y="1619885"/>
            <a:ext cx="4438650" cy="1619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675" y="3994785"/>
            <a:ext cx="28098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30</a:t>
            </a:r>
            <a:r>
              <a:rPr lang="zh-CN" altLang="en-US" sz="1600" b="1" dirty="0">
                <a:latin typeface="+mn-ea"/>
              </a:rPr>
              <a:t>：在不同的控制台及字体设置下其它非图形字符输出的差异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（去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码表中查表示扑克牌四种花色的字符，用测试程序打印含这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个字符的字符串，然后贴图）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72177" y="1836812"/>
            <a:ext cx="3784202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、某版控制台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某字体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某点阵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此处找到一种可显示的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、某版控制台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某字体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某点阵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此处随便找到一种不显示的即可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上页的结论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也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适用</a:t>
            </a:r>
            <a:r>
              <a:rPr kumimoji="1" lang="en-US" altLang="zh-CN" sz="1600" b="1" dirty="0">
                <a:latin typeface="+mn-ea"/>
              </a:rPr>
              <a:t> _(</a:t>
            </a:r>
            <a:r>
              <a:rPr kumimoji="1" lang="zh-CN" altLang="en-US" sz="1600" b="1" dirty="0">
                <a:latin typeface="+mn-ea"/>
              </a:rPr>
              <a:t>适用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不适用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于其它非图形字符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8175" y="4124325"/>
            <a:ext cx="2247900" cy="1409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230" y="2571115"/>
            <a:ext cx="233362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方式输入单个字符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c%c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&amp;a[3], &amp;a[7]);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行，内容是：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**</a:t>
            </a:r>
            <a:endParaRPr kumimoji="1" lang="en-US" altLang="zh-CN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AutoShape 4"/>
          <p:cNvSpPr/>
          <p:nvPr/>
        </p:nvSpPr>
        <p:spPr bwMode="auto">
          <a:xfrm>
            <a:off x="4147112" y="3331558"/>
            <a:ext cx="1513135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数组下标表示前有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规定后面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必须是变量的地址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方式输入单个字符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a[3] &gt;&gt; a[7];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AutoShape 4"/>
          <p:cNvSpPr/>
          <p:nvPr/>
        </p:nvSpPr>
        <p:spPr bwMode="auto">
          <a:xfrm>
            <a:off x="4164696" y="3591154"/>
            <a:ext cx="1513135" cy="449134"/>
          </a:xfrm>
          <a:prstGeom prst="borderCallout1">
            <a:avLst>
              <a:gd name="adj1" fmla="val 5884"/>
              <a:gd name="adj2" fmla="val -2356"/>
              <a:gd name="adj3" fmla="val 240742"/>
              <a:gd name="adj4" fmla="val -95721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数组下标表示前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c%c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&amp;a[3], &amp;a[7]);</a:t>
            </a:r>
            <a:endParaRPr kumimoji="1"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&amp;a[0]);</a:t>
            </a:r>
            <a:endParaRPr kumimoji="1"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4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a[3] &gt;&gt; a[7];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a[0];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并回车，表现如何？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无反应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多按几次回车，表现如何？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无反应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最后再输入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并回车，则输出是：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67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综合例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3/4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得到结论：当多次逐个输入时，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方式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处理回车的方式是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会读取回车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方式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处理回车的方式是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不会读取回车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a);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72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101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111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**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并不在其中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\0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代表数组的起始地址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6b7ba5a-bd1d-4d41-befe-9ac1b1d6126b}"/>
</p:tagLst>
</file>

<file path=ppt/tags/tag2.xml><?xml version="1.0" encoding="utf-8"?>
<p:tagLst xmlns:p="http://schemas.openxmlformats.org/presentationml/2006/main">
  <p:tag name="KSO_WPP_MARK_KEY" val="b93f8715-9643-4358-91c4-b258839deef4"/>
  <p:tag name="COMMONDATA" val="eyJoZGlkIjoiNmZmMjJkNTI5MzQwNmVjYjA3M2RkZjQzNmUwZmY2OTk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16011</Words>
  <Application>WPS 演示</Application>
  <PresentationFormat>宽屏</PresentationFormat>
  <Paragraphs>1619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微信用户</cp:lastModifiedBy>
  <cp:revision>40</cp:revision>
  <dcterms:created xsi:type="dcterms:W3CDTF">2020-08-13T13:39:00Z</dcterms:created>
  <dcterms:modified xsi:type="dcterms:W3CDTF">2022-11-16T12:03:25Z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5CCFD6C2B9C946BE97F18E6BAFFFB721</vt:lpwstr>
  </property>
  <property fmtid="{D5CDD505-2E9C-101B-9397-08002B2CF9AE}" pid="3" name="KSOProductBuildVer">
    <vt:lpwstr>2052-11.1.0.12763</vt:lpwstr>
  </property>
</Properties>
</file>