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6" r:id="rId5"/>
    <p:sldId id="1237" r:id="rId6"/>
    <p:sldId id="492" r:id="rId7"/>
    <p:sldId id="1238" r:id="rId8"/>
    <p:sldId id="1251" r:id="rId9"/>
    <p:sldId id="1240" r:id="rId10"/>
    <p:sldId id="1241" r:id="rId11"/>
    <p:sldId id="1252" r:id="rId12"/>
    <p:sldId id="1242" r:id="rId13"/>
    <p:sldId id="1243" r:id="rId14"/>
    <p:sldId id="1245" r:id="rId15"/>
    <p:sldId id="1246" r:id="rId16"/>
    <p:sldId id="1247" r:id="rId17"/>
    <p:sldId id="1253" r:id="rId18"/>
    <p:sldId id="1248" r:id="rId19"/>
    <p:sldId id="1249" r:id="rId20"/>
    <p:sldId id="1277" r:id="rId21"/>
    <p:sldId id="1254" r:id="rId22"/>
    <p:sldId id="1250" r:id="rId23"/>
    <p:sldId id="1255" r:id="rId24"/>
    <p:sldId id="1256" r:id="rId25"/>
    <p:sldId id="1257" r:id="rId26"/>
    <p:sldId id="1259" r:id="rId27"/>
    <p:sldId id="1258" r:id="rId28"/>
    <p:sldId id="1260" r:id="rId29"/>
    <p:sldId id="1261" r:id="rId30"/>
    <p:sldId id="1262" r:id="rId31"/>
    <p:sldId id="1263" r:id="rId32"/>
    <p:sldId id="1200" r:id="rId33"/>
    <p:sldId id="1264" r:id="rId34"/>
    <p:sldId id="1266" r:id="rId35"/>
    <p:sldId id="1265" r:id="rId36"/>
    <p:sldId id="1268" r:id="rId37"/>
    <p:sldId id="1269" r:id="rId38"/>
    <p:sldId id="1270" r:id="rId39"/>
    <p:sldId id="1271" r:id="rId40"/>
    <p:sldId id="1272" r:id="rId41"/>
    <p:sldId id="1273" r:id="rId42"/>
    <p:sldId id="1274" r:id="rId43"/>
    <p:sldId id="1275" r:id="rId44"/>
    <p:sldId id="1267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5" d="100"/>
          <a:sy n="95" d="100"/>
        </p:scale>
        <p:origin x="10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4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true 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"true"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false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"false"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 </a:t>
            </a:r>
            <a:r>
              <a:rPr kumimoji="1" lang="en-US" altLang="zh-CN" sz="1600" b="1" dirty="0">
                <a:latin typeface="+mn-ea"/>
              </a:rPr>
              <a:t>true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"true" </a:t>
            </a:r>
            <a:r>
              <a:rPr kumimoji="1" lang="zh-CN" altLang="en-US" sz="1600" b="1" dirty="0">
                <a:latin typeface="+mn-ea"/>
              </a:rPr>
              <a:t>的区别（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"false"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、进阶思考：如果想使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在屏幕上输出</a:t>
            </a:r>
            <a:r>
              <a:rPr kumimoji="1" lang="en-US" altLang="zh-CN" sz="1600" b="1" dirty="0">
                <a:latin typeface="+mn-ea"/>
              </a:rPr>
              <a:t>true/false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应该怎么做？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、不允许用分支语句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条件运算符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zh-CN" altLang="en-US" sz="1600" b="1" dirty="0">
                <a:latin typeface="+mn-ea"/>
              </a:rPr>
              <a:t>、提示：去网上查一个前导格式控制符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第一个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true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是逻辑常量，所以输出的时候是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而第二个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true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是字符串的形式输出的，会整个一起输出。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3.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可以使用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cout&lt;&lt;boolalpha&lt;&lt;true&lt;&lt;” ”&lt;&lt;false;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4356735"/>
            <a:ext cx="11239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k1 = 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(true)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' ' &lt;&lt; int(k1)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k2 = false;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(false)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' ' &lt;&lt; int(k2)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变量在内存中占用</a:t>
            </a:r>
            <a:r>
              <a:rPr kumimoji="1" lang="en-US" altLang="zh-CN" sz="1600" b="1" dirty="0">
                <a:latin typeface="+mn-ea"/>
              </a:rPr>
              <a:t>__1__</a:t>
            </a:r>
            <a:r>
              <a:rPr kumimoji="1" lang="zh-CN" altLang="en-US" sz="1600" b="1" dirty="0">
                <a:latin typeface="+mn-ea"/>
              </a:rPr>
              <a:t>字节，值是</a:t>
            </a:r>
            <a:r>
              <a:rPr kumimoji="1" lang="en-US" altLang="zh-CN" sz="1600" b="1" dirty="0">
                <a:latin typeface="+mn-ea"/>
              </a:rPr>
              <a:t>___0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1__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型常量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变量在输出时的规则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（限制：在无</a:t>
            </a:r>
            <a:r>
              <a:rPr kumimoji="1" lang="en-US" altLang="zh-CN" sz="1600" b="1" dirty="0">
                <a:latin typeface="+mn-ea"/>
              </a:rPr>
              <a:t>3.A</a:t>
            </a:r>
            <a:r>
              <a:rPr kumimoji="1" lang="zh-CN" altLang="en-US" sz="1600" b="1" dirty="0">
                <a:latin typeface="+mn-ea"/>
              </a:rPr>
              <a:t>的前导格式控制符的前提下）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根据它的值输出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或者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0" y="1401445"/>
            <a:ext cx="11906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int(k)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，输出是：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123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，输出是：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型变量在输入时的规则：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在输入数字时会按照首位进行读取，输入</a:t>
            </a:r>
            <a:r>
              <a:rPr kumimoji="1" lang="en-US" altLang="zh-CN" sz="1600" b="1" dirty="0">
                <a:latin typeface="+mn-ea"/>
              </a:rPr>
              <a:t>true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false</a:t>
            </a:r>
            <a:r>
              <a:rPr kumimoji="1" lang="zh-CN" altLang="en-US" sz="1600" b="1" dirty="0">
                <a:latin typeface="+mn-ea"/>
              </a:rPr>
              <a:t>时按照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来处理。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3590" y="1031240"/>
            <a:ext cx="828675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85" y="1212215"/>
            <a:ext cx="102870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005" y="1031240"/>
            <a:ext cx="790575" cy="942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520" y="2311400"/>
            <a:ext cx="1104900" cy="876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320" y="2392045"/>
            <a:ext cx="762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k='A';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k=0;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k=256;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' ' &lt;&lt; (int)k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</a:t>
            </a:r>
            <a:r>
              <a:rPr kumimoji="1" lang="en-US" altLang="zh-CN" sz="1600" b="1" dirty="0">
                <a:latin typeface="+mn-ea"/>
              </a:rPr>
              <a:t>waring</a:t>
            </a:r>
            <a:r>
              <a:rPr kumimoji="1" lang="zh-CN" altLang="en-US" sz="1600" b="1" dirty="0">
                <a:latin typeface="+mn-ea"/>
              </a:rPr>
              <a:t>的意思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在给变量赋初值的时候，发生了变量类型的转换，数据类型发生了截断。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k='A'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字节赋值给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字节，为什么还有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当字符量赋给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型的数据时，会根据是否非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，决定赋值，相对的对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型数据是一种截断。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k=256</a:t>
            </a:r>
            <a:r>
              <a:rPr kumimoji="1" lang="zh-CN" altLang="en-US" sz="1600" b="1" dirty="0">
                <a:latin typeface="+mn-ea"/>
              </a:rPr>
              <a:t>如果按整型的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字节赋给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字节，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应该是多少？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现在实际是多少？为什么？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应该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，但实际上是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为真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为假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这句话如何解释？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型的赋值运算中，不是按照之前的多字节赋值给少字节的方法，发生截断，二是根据</a:t>
            </a:r>
            <a:r>
              <a:rPr kumimoji="1" lang="zh-CN" altLang="en-US" sz="1600" b="1" dirty="0">
                <a:latin typeface="+mn-ea"/>
                <a:sym typeface="+mn-ea"/>
              </a:rPr>
              <a:t>非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为真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为假的规则。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035" y="953135"/>
            <a:ext cx="7334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、逻辑常量与逻辑变量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bool f=true;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 a=10;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a=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a+f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>
                <a:latin typeface="+mn-ea"/>
              </a:rPr>
              <a:t>bool</a:t>
            </a:r>
            <a:r>
              <a:rPr kumimoji="1" lang="zh-CN" altLang="en-US" sz="1600" b="1" dirty="0">
                <a:latin typeface="+mn-ea"/>
              </a:rPr>
              <a:t>参与表达式计算时，当做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int</a:t>
            </a:r>
            <a:r>
              <a:rPr kumimoji="1" lang="zh-CN" altLang="en-US" sz="1600" b="1" u="sng" dirty="0">
                <a:latin typeface="+mn-ea"/>
              </a:rPr>
              <a:t>型的</a:t>
            </a:r>
            <a:r>
              <a:rPr kumimoji="1" lang="en-US" altLang="zh-CN" sz="1600" b="1" u="sng" dirty="0">
                <a:latin typeface="+mn-ea"/>
              </a:rPr>
              <a:t>0</a:t>
            </a:r>
            <a:r>
              <a:rPr kumimoji="1" lang="zh-CN" altLang="en-US" sz="1600" b="1" u="sng" dirty="0">
                <a:latin typeface="+mn-ea"/>
              </a:rPr>
              <a:t>或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0" y="1106805"/>
            <a:ext cx="9810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完成下列两个表格的填写（</a:t>
            </a:r>
            <a:r>
              <a:rPr lang="en-US" altLang="zh-CN" sz="1600" b="1" dirty="0">
                <a:latin typeface="+mn-ea"/>
              </a:rPr>
              <a:t>a/b</a:t>
            </a:r>
            <a:r>
              <a:rPr lang="zh-CN" altLang="en-US" sz="1600" b="1" dirty="0">
                <a:latin typeface="+mn-ea"/>
              </a:rPr>
              <a:t>是两个逻辑值，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填写的内容不要用黑色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0420" y="1455811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0420" y="3758189"/>
          <a:ext cx="812800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a&amp;&amp;b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a||b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非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a=1, b=2, c=3, d=4, m=1, n=1;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(m=a&gt;b)&amp;&amp;(n=c&gt;d);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"m=" &lt;&lt; m &lt;&lt; " n=" &lt;&lt; n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(m=a&gt;b)&amp;&amp;(n=c&gt;d)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的求值过程（标出步骤顺序）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先计算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a&gt;b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，然后计算赋值语句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根据逻辑运算符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，后面的表达式不再计算。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、短路运算的意思是：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||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运算符的结果已经确定时，就不会计算后面的表达式，相当于被短路了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6930" y="1165225"/>
            <a:ext cx="126682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、逻辑运算符与逻辑运算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41607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52870" y="1323975"/>
            <a:ext cx="60865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有以下逻辑表达式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  5&gt;3 &amp;&amp; 2 || 8&lt;4 - !0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、构造一个测试程序，在不改变该表达式目前求值顺序的情况下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（允许插入新的运算，但目前这几个运算符的顺序不要变）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证明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8&lt;4 - !0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存在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不存在短路运算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发生短路运算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、用栈方式画出从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kumimoji="1" lang="zh-CN" altLang="en-US" sz="1600" b="1" dirty="0">
                <a:latin typeface="+mn-ea"/>
              </a:rPr>
              <a:t>进栈开始（即第一张图为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kumimoji="1" lang="zh-CN" altLang="en-US" sz="1600" b="1" dirty="0">
                <a:latin typeface="+mn-ea"/>
              </a:rPr>
              <a:t>在栈顶），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到整个表达式求值完成的过程（允许加页）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5680" y="3087370"/>
            <a:ext cx="335280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60" y="4277995"/>
            <a:ext cx="1885950" cy="219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15" y="4450715"/>
            <a:ext cx="225742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180" y="4373245"/>
            <a:ext cx="40989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1230" y="1405255"/>
            <a:ext cx="1885950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25" y="2746375"/>
            <a:ext cx="1990725" cy="1162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3081655"/>
            <a:ext cx="2249805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74</a:t>
            </a:r>
            <a:r>
              <a:rPr kumimoji="1" lang="zh-CN" altLang="en-US" sz="1600" b="1" dirty="0">
                <a:latin typeface="+mn-ea"/>
              </a:rPr>
              <a:t>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、画出程序对应的流程框图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、程序标注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未缩进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的行，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应该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（应该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不应该）缩进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7860" y="1323975"/>
            <a:ext cx="176212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85" y="1641475"/>
            <a:ext cx="2076450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3288665"/>
            <a:ext cx="252603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&lt;&lt;"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请输入成绩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[0-100]"&lt;&lt;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if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&lt;60;) 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不及格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程序结束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未缩进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423338" y="1323975"/>
            <a:ext cx="5416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贴编译错误并给出解释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语句中使用的不是表达式，而是语句，是不符合语法规则的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1775460"/>
            <a:ext cx="818070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请输入成绩</a:t>
            </a:r>
            <a:r>
              <a:rPr lang="en-US" altLang="zh-CN" sz="1200" b="1" dirty="0">
                <a:latin typeface="+mn-ea"/>
              </a:rPr>
              <a:t>[0-100]"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&gt;=90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&lt;=100)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优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&gt;=80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&lt;90)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&gt;=70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&lt;80)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中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&gt;=60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&lt;70)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 if (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&gt;=0 &amp;&amp;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&lt;60)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不及格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en-US" sz="1200" b="1" dirty="0">
                <a:latin typeface="+mn-ea"/>
              </a:rPr>
              <a:t>输入错误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zh-CN" altLang="zh-CN" sz="1200" b="1" dirty="0">
                <a:latin typeface="+mn-ea"/>
              </a:rPr>
              <a:t>程序结束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、给出程序的流程框图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注意字体的清晰可辨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&lt;=89</a:t>
            </a:r>
            <a:r>
              <a:rPr kumimoji="1" lang="zh-CN" altLang="en-US" sz="1600" b="1" dirty="0">
                <a:latin typeface="+mn-ea"/>
              </a:rPr>
              <a:t>？哪个更好？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&lt;90</a:t>
            </a:r>
            <a:r>
              <a:rPr kumimoji="1" lang="zh-CN" altLang="en-US" sz="1600" b="1" dirty="0">
                <a:latin typeface="+mn-ea"/>
              </a:rPr>
              <a:t>能否改为</a:t>
            </a:r>
            <a:r>
              <a:rPr kumimoji="1" lang="en-US" altLang="zh-CN" sz="1600" b="1" dirty="0" err="1">
                <a:latin typeface="+mn-ea"/>
              </a:rPr>
              <a:t>i</a:t>
            </a:r>
            <a:r>
              <a:rPr kumimoji="1" lang="en-US" altLang="zh-CN" sz="1600" b="1" dirty="0">
                <a:latin typeface="+mn-ea"/>
              </a:rPr>
              <a:t>&lt;=90</a:t>
            </a:r>
            <a:r>
              <a:rPr kumimoji="1" lang="zh-CN" altLang="en-US" sz="1600" b="1" dirty="0">
                <a:latin typeface="+mn-ea"/>
              </a:rPr>
              <a:t>？运行是否正确？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2.</a:t>
            </a:r>
            <a:r>
              <a:rPr kumimoji="1" lang="zh-CN" altLang="en-US" sz="1600" b="1" dirty="0">
                <a:latin typeface="+mn-ea"/>
              </a:rPr>
              <a:t>可以，但是</a:t>
            </a:r>
            <a:r>
              <a:rPr kumimoji="1" lang="en-US" altLang="zh-CN" sz="1600" b="1" dirty="0">
                <a:latin typeface="+mn-ea"/>
              </a:rPr>
              <a:t>i&lt;90</a:t>
            </a:r>
            <a:r>
              <a:rPr kumimoji="1" lang="zh-CN" altLang="en-US" sz="1600" b="1" dirty="0">
                <a:latin typeface="+mn-ea"/>
              </a:rPr>
              <a:t>更好，这样可以将数据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划分更加合理，如果</a:t>
            </a:r>
            <a:r>
              <a:rPr kumimoji="1" lang="en-US" altLang="zh-CN" sz="1600" b="1" dirty="0">
                <a:latin typeface="+mn-ea"/>
              </a:rPr>
              <a:t>89.5</a:t>
            </a:r>
            <a:r>
              <a:rPr kumimoji="1" lang="zh-CN" altLang="en-US" sz="1600" b="1" dirty="0">
                <a:latin typeface="+mn-ea"/>
              </a:rPr>
              <a:t>也会输出良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3.</a:t>
            </a:r>
            <a:r>
              <a:rPr kumimoji="1" lang="zh-CN" altLang="en-US" sz="1600" b="1" dirty="0">
                <a:latin typeface="+mn-ea"/>
              </a:rPr>
              <a:t>也可以，会先将</a:t>
            </a:r>
            <a:r>
              <a:rPr kumimoji="1" lang="en-US" altLang="zh-CN" sz="1600" b="1" dirty="0">
                <a:latin typeface="+mn-ea"/>
              </a:rPr>
              <a:t>90</a:t>
            </a:r>
            <a:r>
              <a:rPr kumimoji="1" lang="zh-CN" altLang="en-US" sz="1600" b="1" dirty="0">
                <a:latin typeface="+mn-ea"/>
              </a:rPr>
              <a:t>分给优，对输出的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结果没有影响，但是并不好。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301766" y="3492060"/>
            <a:ext cx="536027" cy="249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0" y="1616710"/>
            <a:ext cx="3512820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一个有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行代码的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__5_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__2_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__4_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__9_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"{" </a:t>
            </a:r>
            <a:r>
              <a:rPr kumimoji="1" lang="zh-CN" altLang="en-US" sz="1600" b="1" dirty="0">
                <a:latin typeface="+mn-ea"/>
              </a:rPr>
              <a:t>和 第</a:t>
            </a:r>
            <a:r>
              <a:rPr kumimoji="1" lang="en-US" altLang="zh-CN" sz="1600" b="1" dirty="0">
                <a:latin typeface="+mn-ea"/>
              </a:rPr>
              <a:t>__8_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"}"</a:t>
            </a:r>
            <a:r>
              <a:rPr kumimoji="1" lang="zh-CN" altLang="en-US" sz="1600" b="1" dirty="0">
                <a:latin typeface="+mn-ea"/>
              </a:rPr>
              <a:t>配对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总结：给出大括号配对的基本准则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看</a:t>
            </a:r>
            <a:r>
              <a:rPr kumimoji="1" lang="en-US" altLang="zh-CN" sz="1600" b="1" dirty="0">
                <a:latin typeface="+mn-ea"/>
              </a:rPr>
              <a:t>}</a:t>
            </a:r>
            <a:r>
              <a:rPr kumimoji="1" lang="zh-CN" altLang="en-US" sz="1600" b="1" dirty="0">
                <a:latin typeface="+mn-ea"/>
              </a:rPr>
              <a:t>，总是与最近的</a:t>
            </a:r>
            <a:r>
              <a:rPr kumimoji="1" lang="en-US" altLang="zh-CN" sz="1600" b="1" dirty="0">
                <a:latin typeface="+mn-ea"/>
              </a:rPr>
              <a:t>{</a:t>
            </a:r>
            <a:r>
              <a:rPr kumimoji="1" lang="zh-CN" altLang="en-US" sz="1600" b="1" dirty="0">
                <a:latin typeface="+mn-ea"/>
              </a:rPr>
              <a:t>进行配对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</a:t>
            </a:r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  </a:t>
            </a: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D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1___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3____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E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3)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E;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067504" y="1323975"/>
            <a:ext cx="677194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6.C</a:t>
            </a:r>
            <a:r>
              <a:rPr kumimoji="1" lang="zh-CN" altLang="en-US" sz="1600" b="1" dirty="0">
                <a:latin typeface="+mn-ea"/>
              </a:rPr>
              <a:t>的基础上，在箭头位置插入语句</a:t>
            </a:r>
            <a:r>
              <a:rPr kumimoji="1" lang="en-US" altLang="zh-CN" sz="1600" b="1" dirty="0">
                <a:latin typeface="+mn-ea"/>
              </a:rPr>
              <a:t>F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、请构造一个符合此要求的测试程序，并给出该程序的编译错误截图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、请说明错误原因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总是与最近的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进行配对，上述式子被语句</a:t>
            </a:r>
            <a:r>
              <a:rPr kumimoji="1" lang="en-US" altLang="zh-CN" sz="1600" b="1" dirty="0">
                <a:latin typeface="+mn-ea"/>
              </a:rPr>
              <a:t>F</a:t>
            </a:r>
            <a:r>
              <a:rPr kumimoji="1" lang="zh-CN" altLang="en-US" sz="1600" b="1" dirty="0">
                <a:latin typeface="+mn-ea"/>
              </a:rPr>
              <a:t>中断，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没有与之配对的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语句。</a:t>
            </a:r>
            <a:endParaRPr kumimoji="1" lang="zh-CN" altLang="en-US" sz="1600" b="1" dirty="0"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09902" y="3941380"/>
            <a:ext cx="6063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45" y="4716780"/>
            <a:ext cx="55530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多重嵌套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一个</a:t>
            </a:r>
            <a:r>
              <a:rPr lang="en-US" altLang="zh-CN" sz="1600" b="1" dirty="0">
                <a:latin typeface="+mn-ea"/>
              </a:rPr>
              <a:t>if</a:t>
            </a:r>
            <a:r>
              <a:rPr lang="zh-CN" altLang="en-US" sz="1600" b="1" dirty="0">
                <a:latin typeface="+mn-ea"/>
              </a:rPr>
              <a:t>语句嵌套如下，回答问题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813738" y="1323976"/>
            <a:ext cx="6025712" cy="25963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1323974"/>
            <a:ext cx="1625569" cy="2596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2114" y="3920359"/>
            <a:ext cx="1625569" cy="2613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1)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if (</a:t>
            </a:r>
            <a:r>
              <a:rPr lang="zh-CN" altLang="en-US" sz="1600" b="1" dirty="0">
                <a:latin typeface="+mn-ea"/>
              </a:rPr>
              <a:t>表达式</a:t>
            </a:r>
            <a:r>
              <a:rPr lang="en-US" altLang="zh-CN" sz="1600" b="1" dirty="0">
                <a:latin typeface="+mn-ea"/>
              </a:rPr>
              <a:t>2)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else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13737" y="3923808"/>
            <a:ext cx="6025713" cy="26103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B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、当表达式</a:t>
            </a:r>
            <a:r>
              <a:rPr kumimoji="1" lang="en-US" altLang="zh-CN" sz="1600" b="1" dirty="0">
                <a:latin typeface="+mn-ea"/>
              </a:rPr>
              <a:t>1_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，表达式</a:t>
            </a:r>
            <a:r>
              <a:rPr kumimoji="1" lang="en-US" altLang="zh-CN" sz="1600" b="1" dirty="0">
                <a:latin typeface="+mn-ea"/>
              </a:rPr>
              <a:t>2_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真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假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任意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时，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执行语句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17683" y="1330358"/>
            <a:ext cx="2596055" cy="25865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217682" y="3916912"/>
            <a:ext cx="2596055" cy="26172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左侧代码按缩进格式排版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a,b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cin</a:t>
            </a:r>
            <a:r>
              <a:rPr lang="en-US" altLang="zh-CN" sz="1200" b="1" dirty="0">
                <a:latin typeface="+mn-ea"/>
              </a:rPr>
              <a:t> &gt;&gt; a &gt;&gt; b;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if (a&gt;b)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else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"max=" &lt;&lt; b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&gt; b ?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a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b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//1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&lt;&lt; "max=" &lt;&lt; (a&gt;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 &lt;&lt;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//2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("max=%d", a&gt;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b?a:b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); </a:t>
            </a:r>
            <a:r>
              <a:rPr lang="en-US" altLang="zh-CN" sz="1200" b="1" dirty="0">
                <a:solidFill>
                  <a:schemeClr val="accent2"/>
                </a:solidFill>
                <a:latin typeface="+mn-ea"/>
              </a:rPr>
              <a:t>//3</a:t>
            </a:r>
            <a:endParaRPr lang="en-US" altLang="zh-CN" sz="12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547945" y="1323975"/>
            <a:ext cx="429150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12 34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34 12</a:t>
            </a:r>
            <a:r>
              <a:rPr kumimoji="1" lang="zh-CN" altLang="en-US" sz="1600" b="1" dirty="0">
                <a:latin typeface="+mn-ea"/>
              </a:rPr>
              <a:t>，给出运行截图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//1 //2 //3</a:t>
            </a:r>
            <a:r>
              <a:rPr kumimoji="1" lang="zh-CN" altLang="en-US" sz="1600" b="1" dirty="0">
                <a:latin typeface="+mn-ea"/>
              </a:rPr>
              <a:t>这三种条件运算符的使用，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按你的喜欢程度排序为</a:t>
            </a:r>
            <a:r>
              <a:rPr kumimoji="1" lang="en-US" altLang="zh-CN" sz="1600" b="1" dirty="0">
                <a:latin typeface="+mn-ea"/>
              </a:rPr>
              <a:t>___2&gt;3&gt;1___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6425" y="800735"/>
            <a:ext cx="1343025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65" y="972820"/>
            <a:ext cx="9239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、条件运算符与条件表达式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"Hello" : 123;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a&gt;b ?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a :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a==1 ? 'A' : 123;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编译正确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5793" y="1323975"/>
            <a:ext cx="495365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、给出编译报错的截图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、条件表达式使用的三句中，前两句报错，最后一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句正确，总结下条件表达式使用时的限制规则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提示：注意表达式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和表达式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的类型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表达式一的类型可以和表达式二三的类型不同，但是表达式二三的类型必须相同，否则不能判断是值究竟是那种类型。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0" y="5034280"/>
            <a:ext cx="7420610" cy="14109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</a:t>
            </a:r>
            <a:r>
              <a:rPr lang="en-US" altLang="zh-CN" sz="1600" dirty="0">
                <a:latin typeface="+mn-ea"/>
              </a:rPr>
              <a:t>.</a:t>
            </a:r>
            <a:r>
              <a:rPr lang="zh-CN" altLang="en-US" sz="1600" dirty="0">
                <a:latin typeface="+mn-ea"/>
              </a:rPr>
              <a:t>观察下列程</a:t>
            </a:r>
            <a:r>
              <a:rPr lang="zh-CN" altLang="en-US" sz="1600" b="1" dirty="0">
                <a:latin typeface="+mn-ea"/>
              </a:rPr>
              <a:t>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程序的期望，是当输入的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[0..100]</a:t>
            </a:r>
            <a:r>
              <a:rPr kumimoji="1" lang="zh-CN" altLang="en-US" sz="1600" b="1" dirty="0">
                <a:latin typeface="+mn-ea"/>
              </a:rPr>
              <a:t>时，分段输出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优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及格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不及格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否则输出</a:t>
            </a:r>
            <a:r>
              <a:rPr kumimoji="1" lang="en-US" altLang="zh-CN" sz="1600" b="1" dirty="0">
                <a:latin typeface="+mn-ea"/>
              </a:rPr>
              <a:t>"</a:t>
            </a:r>
            <a:r>
              <a:rPr kumimoji="1" lang="zh-CN" altLang="en-US" sz="1600" b="1" dirty="0">
                <a:latin typeface="+mn-ea"/>
              </a:rPr>
              <a:t>输入错误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、程序不完全正确，找出不符合期望的两个数据区间并给出运行截图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101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-2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6465" y="3219450"/>
            <a:ext cx="1971675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05" y="3488690"/>
            <a:ext cx="218122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const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default</a:t>
            </a:r>
            <a:r>
              <a:rPr kumimoji="1" lang="zh-CN" altLang="en-US" sz="1600" b="1" dirty="0">
                <a:latin typeface="+mn-ea"/>
              </a:rPr>
              <a:t>的位置进行了交换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7</a:t>
            </a:r>
            <a:r>
              <a:rPr kumimoji="1" lang="zh-CN" altLang="en-US" sz="1600" b="1" dirty="0">
                <a:latin typeface="+mn-ea"/>
              </a:rPr>
              <a:t>写为常变量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常量形式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验证此程序与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的功能是否完全一致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（即：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中正确的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此程序中同样正确；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错误的，此程序中同样错误）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是完全一致的，两者在错误上是相同的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完全一致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不完全一致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如果不完全一致，给出表现不一致的测试数据的运行截图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k=5;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k+2: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8.B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const 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int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将</a:t>
            </a:r>
            <a:r>
              <a:rPr kumimoji="1" lang="en-US" altLang="zh-CN" sz="1600" b="1" dirty="0">
                <a:latin typeface="+mn-ea"/>
                <a:sym typeface="+mn-ea"/>
              </a:rPr>
              <a:t>const int</a:t>
            </a:r>
            <a:r>
              <a:rPr kumimoji="1" lang="zh-CN" altLang="en-US" sz="1600" b="1" dirty="0">
                <a:latin typeface="+mn-ea"/>
                <a:sym typeface="+mn-ea"/>
              </a:rPr>
              <a:t>改为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后，表达式</a:t>
            </a:r>
            <a:r>
              <a:rPr kumimoji="1" lang="en-US" altLang="zh-CN" sz="1600" b="1" dirty="0">
                <a:latin typeface="+mn-ea"/>
                <a:sym typeface="+mn-ea"/>
              </a:rPr>
              <a:t>k</a:t>
            </a:r>
            <a:r>
              <a:rPr kumimoji="1" lang="en-US" altLang="zh-CN" sz="1600" b="1" dirty="0">
                <a:latin typeface="+mn-ea"/>
              </a:rPr>
              <a:t>+2</a:t>
            </a:r>
            <a:r>
              <a:rPr kumimoji="1" lang="zh-CN" altLang="en-US" sz="1600" b="1" dirty="0">
                <a:latin typeface="+mn-ea"/>
              </a:rPr>
              <a:t>就是一个变量加一个常量的形式，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并不符合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语句的运算规则，是不行的。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0" y="1770380"/>
            <a:ext cx="448627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4+2:</a:t>
            </a:r>
            <a:endParaRPr kumimoji="1" lang="en-US" altLang="zh-CN" sz="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的基础上，多了一个</a:t>
            </a:r>
            <a:r>
              <a:rPr kumimoji="1" lang="en-US" altLang="zh-CN" sz="1600" b="1" dirty="0">
                <a:latin typeface="+mn-ea"/>
              </a:rPr>
              <a:t>case 4+2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case 4+2 </a:t>
            </a:r>
            <a:r>
              <a:rPr kumimoji="1" lang="zh-CN" altLang="en-US" sz="1600" b="1" dirty="0">
                <a:latin typeface="+mn-ea"/>
              </a:rPr>
              <a:t>的形式与</a:t>
            </a:r>
            <a:r>
              <a:rPr kumimoji="1" lang="en-US" altLang="zh-CN" sz="1600" b="1" dirty="0">
                <a:latin typeface="+mn-ea"/>
              </a:rPr>
              <a:t>case 6</a:t>
            </a:r>
            <a:r>
              <a:rPr kumimoji="1" lang="zh-CN" altLang="en-US" sz="1600" b="1" dirty="0">
                <a:latin typeface="+mn-ea"/>
              </a:rPr>
              <a:t>的形式是一样的，在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表达式中同一个常数是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不能连续用两次的。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180" y="1808480"/>
            <a:ext cx="53054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的基础上，将</a:t>
            </a:r>
            <a:r>
              <a:rPr kumimoji="1" lang="en-US" altLang="zh-CN" sz="1600" b="1" dirty="0">
                <a:latin typeface="+mn-ea"/>
              </a:rPr>
              <a:t>score</a:t>
            </a:r>
            <a:r>
              <a:rPr kumimoji="1" lang="zh-CN" altLang="en-US" sz="1600" b="1" dirty="0">
                <a:latin typeface="+mn-ea"/>
              </a:rPr>
              <a:t>从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float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、给出编译错误的截图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、解释错误原因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的类型的值与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型的值进行乘除的运算的时候。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其结果仍然是一个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型的数据，当进行</a:t>
            </a:r>
            <a:r>
              <a:rPr kumimoji="1" lang="en-US" altLang="zh-CN" sz="1600" b="1" dirty="0">
                <a:latin typeface="+mn-ea"/>
              </a:rPr>
              <a:t>case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的判断的时候，需要的是整数，所以发生了错误。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5335905"/>
            <a:ext cx="8810625" cy="119824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的基础上，删除</a:t>
            </a:r>
            <a:r>
              <a:rPr kumimoji="1" lang="en-US" altLang="zh-CN" sz="1600" b="1" dirty="0">
                <a:latin typeface="+mn-ea"/>
              </a:rPr>
              <a:t>case 8</a:t>
            </a:r>
            <a:r>
              <a:rPr kumimoji="1" lang="zh-CN" altLang="en-US" sz="1600" b="1" dirty="0">
                <a:latin typeface="+mn-ea"/>
              </a:rPr>
              <a:t>后面的</a:t>
            </a:r>
            <a:r>
              <a:rPr kumimoji="1" lang="en-US" altLang="zh-CN" sz="1600" b="1" dirty="0">
                <a:latin typeface="+mn-ea"/>
              </a:rPr>
              <a:t>break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、给出与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运行结果不一致的测试数据即截图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的作用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语句是终止</a:t>
            </a:r>
            <a:r>
              <a:rPr kumimoji="1" lang="en-US" altLang="zh-CN" sz="1600" b="1" dirty="0">
                <a:latin typeface="+mn-ea"/>
              </a:rPr>
              <a:t>s</a:t>
            </a:r>
            <a:r>
              <a:rPr kumimoji="1" lang="en-US" altLang="zh-CN" sz="1600" b="1" dirty="0">
                <a:latin typeface="+mn-ea"/>
              </a:rPr>
              <a:t>witch</a:t>
            </a:r>
            <a:r>
              <a:rPr kumimoji="1" lang="zh-CN" altLang="en-US" sz="1600" b="1" dirty="0">
                <a:latin typeface="+mn-ea"/>
              </a:rPr>
              <a:t>语句的条件，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根据运行结果我们知道，没有</a:t>
            </a:r>
            <a:r>
              <a:rPr kumimoji="1" lang="en-US" altLang="zh-CN" sz="1600" b="1" dirty="0">
                <a:latin typeface="+mn-ea"/>
              </a:rPr>
              <a:t>break</a:t>
            </a:r>
            <a:r>
              <a:rPr kumimoji="1" lang="zh-CN" altLang="en-US" sz="1600" b="1" dirty="0">
                <a:latin typeface="+mn-ea"/>
              </a:rPr>
              <a:t>的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语句的时候，会直接执行后面的语句，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所以在输出良之后，又接着输出了一个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中。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065" y="1323975"/>
            <a:ext cx="20859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a=1, b=2, c=3,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下为什么会有三个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？说说你的理解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因为我们的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&lt;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&gt;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是关系运算符，结果是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或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，系统认为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我们用他们并不能表示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a,b,c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三者的大小关系，并不安全。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910" y="1323975"/>
            <a:ext cx="13335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请输入成绩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[0-100]"&lt;&lt;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score;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switch(score/10) {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9: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8: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7: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6: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5: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4: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3: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2: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1: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case 0: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不及格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default: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&lt;&lt;"</a:t>
            </a:r>
            <a:r>
              <a:rPr kumimoji="1" lang="zh-CN" altLang="en-US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9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break; 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310759" y="1323975"/>
            <a:ext cx="75286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程序同</a:t>
            </a:r>
            <a:r>
              <a:rPr kumimoji="1" lang="en-US" altLang="zh-CN" sz="1600" b="1" dirty="0">
                <a:latin typeface="+mn-ea"/>
              </a:rPr>
              <a:t>8.A</a:t>
            </a:r>
            <a:r>
              <a:rPr kumimoji="1" lang="zh-CN" altLang="en-US" sz="1600" b="1" dirty="0">
                <a:latin typeface="+mn-ea"/>
              </a:rPr>
              <a:t>，将其改正确，即符合预期的期望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4455" y="1231900"/>
            <a:ext cx="2419350" cy="575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845" y="1689100"/>
            <a:ext cx="2428875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415" y="2857500"/>
            <a:ext cx="2705100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135" y="4083050"/>
            <a:ext cx="2105025" cy="1009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910" y="5175250"/>
            <a:ext cx="20002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switch-case</a:t>
            </a:r>
            <a:r>
              <a:rPr lang="zh-CN" altLang="en-US" sz="1600" b="1" dirty="0">
                <a:latin typeface="+mn-ea"/>
              </a:rPr>
              <a:t>语句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思考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9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如果将成绩区间对应为：</a:t>
            </a:r>
            <a:r>
              <a:rPr kumimoji="1" lang="en-US" altLang="zh-CN" sz="1600" b="1" dirty="0">
                <a:latin typeface="+mn-ea"/>
              </a:rPr>
              <a:t>[85-100]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[70-85)  - </a:t>
            </a:r>
            <a:r>
              <a:rPr kumimoji="1" lang="zh-CN" altLang="en-US" sz="1600" b="1" dirty="0">
                <a:latin typeface="+mn-ea"/>
              </a:rPr>
              <a:t>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[60-70)</a:t>
            </a:r>
            <a:r>
              <a:rPr kumimoji="1" lang="zh-CN" altLang="en-US" sz="1600" b="1" dirty="0">
                <a:latin typeface="+mn-ea"/>
              </a:rPr>
              <a:t>  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 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[0-60)   - </a:t>
            </a:r>
            <a:r>
              <a:rPr kumimoji="1" lang="zh-CN" altLang="en-US" sz="1600" b="1" dirty="0">
                <a:latin typeface="+mn-ea"/>
              </a:rPr>
              <a:t>不及格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、用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语句完成该程序并贴图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语句，该如何实现？（如果程序太长，允许只截取能说明问题的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部分即可）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、如果学生成绩带小数点，即</a:t>
            </a:r>
            <a:r>
              <a:rPr kumimoji="1" lang="en-US" altLang="zh-CN" sz="1600" b="1" dirty="0">
                <a:latin typeface="+mn-ea"/>
              </a:rPr>
              <a:t>"xx.5"</a:t>
            </a:r>
            <a:r>
              <a:rPr kumimoji="1" lang="zh-CN" altLang="en-US" sz="1600" b="1" dirty="0">
                <a:latin typeface="+mn-ea"/>
              </a:rPr>
              <a:t>形式，能用</a:t>
            </a:r>
            <a:r>
              <a:rPr kumimoji="1" lang="en-US" altLang="zh-CN" sz="1600" b="1" dirty="0">
                <a:latin typeface="+mn-ea"/>
              </a:rPr>
              <a:t>if</a:t>
            </a:r>
            <a:r>
              <a:rPr kumimoji="1" lang="zh-CN" altLang="en-US" sz="1600" b="1" dirty="0">
                <a:latin typeface="+mn-ea"/>
              </a:rPr>
              <a:t>语句吗？能用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请解释原因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不能，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语句一般判断的是整数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可能需要强制转换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、总结</a:t>
            </a:r>
            <a:r>
              <a:rPr kumimoji="1" lang="en-US" altLang="zh-CN" sz="1600" b="1" dirty="0">
                <a:latin typeface="+mn-ea"/>
              </a:rPr>
              <a:t>switch</a:t>
            </a:r>
            <a:r>
              <a:rPr kumimoji="1" lang="zh-CN" altLang="en-US" sz="1600" b="1" dirty="0">
                <a:latin typeface="+mn-ea"/>
              </a:rPr>
              <a:t>语句使用时的注意事项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一般用于整数的判断的题目，比较繁琐。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switch-case</a:t>
            </a:r>
            <a:r>
              <a:rPr kumimoji="1" lang="zh-CN" altLang="en-US" sz="1600" b="1" dirty="0">
                <a:latin typeface="+mn-ea"/>
              </a:rPr>
              <a:t>语句能完全取代</a:t>
            </a:r>
            <a:r>
              <a:rPr kumimoji="1" lang="en-US" altLang="zh-CN" sz="1600" b="1" dirty="0">
                <a:latin typeface="+mn-ea"/>
              </a:rPr>
              <a:t>if-else</a:t>
            </a:r>
            <a:r>
              <a:rPr kumimoji="1" lang="zh-CN" altLang="en-US" sz="1600" b="1" dirty="0">
                <a:latin typeface="+mn-ea"/>
              </a:rPr>
              <a:t>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960" y="162560"/>
            <a:ext cx="3208655" cy="3340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85" y="3858260"/>
            <a:ext cx="2114550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10" y="2506980"/>
            <a:ext cx="1419225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405" y="2673350"/>
            <a:ext cx="933450" cy="866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85" y="3763010"/>
            <a:ext cx="2200275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095" y="4700905"/>
            <a:ext cx="2286000" cy="1247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095" y="3419475"/>
            <a:ext cx="1047750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885" y="5662295"/>
            <a:ext cx="990600" cy="981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865" y="5076825"/>
            <a:ext cx="261937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、关系运算符的求值顺序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a=3, b=2, c=1, 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&gt; b &gt;c;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a &lt; b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d = b &gt; a &lt;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799268" y="1323975"/>
            <a:ext cx="70401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a&gt;b&gt;c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这个式子，按常规理解，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3&gt;2&gt;1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是正确的，为什么结果是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0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？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a&lt;b&lt;c</a:t>
            </a:r>
            <a:r>
              <a:rPr kumimoji="1" lang="zh-CN" altLang="en-US" sz="1600" b="1" dirty="0">
                <a:latin typeface="+mn-ea"/>
              </a:rPr>
              <a:t>这个式子，按常规理解，</a:t>
            </a:r>
            <a:r>
              <a:rPr kumimoji="1" lang="en-US" altLang="zh-CN" sz="1600" b="1" dirty="0">
                <a:latin typeface="+mn-ea"/>
              </a:rPr>
              <a:t>3&lt;2&lt;1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b&gt;a&lt;c</a:t>
            </a:r>
            <a:r>
              <a:rPr kumimoji="1" lang="zh-CN" altLang="en-US" sz="1600" b="1" dirty="0">
                <a:latin typeface="+mn-ea"/>
              </a:rPr>
              <a:t>这个式子，按常规理解，</a:t>
            </a:r>
            <a:r>
              <a:rPr kumimoji="1" lang="en-US" altLang="zh-CN" sz="1600" b="1" dirty="0">
                <a:latin typeface="+mn-ea"/>
              </a:rPr>
              <a:t>2&gt;3&lt;1</a:t>
            </a:r>
            <a:r>
              <a:rPr kumimoji="1" lang="zh-CN" altLang="en-US" sz="1600" b="1" dirty="0">
                <a:latin typeface="+mn-ea"/>
              </a:rPr>
              <a:t>是错误的，为什么结果是</a:t>
            </a:r>
            <a:r>
              <a:rPr kumimoji="1" lang="en-US" altLang="zh-CN" sz="1600" b="1" dirty="0">
                <a:latin typeface="+mn-ea"/>
              </a:rPr>
              <a:t>1 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因为这个式子是右结合，先计算</a:t>
            </a:r>
            <a:r>
              <a:rPr kumimoji="1" lang="en-US" altLang="zh-CN" sz="1600" b="1" dirty="0">
                <a:latin typeface="+mn-ea"/>
              </a:rPr>
              <a:t>3&gt;2</a:t>
            </a:r>
            <a:r>
              <a:rPr kumimoji="1" lang="zh-CN" altLang="en-US" sz="1600" b="1" dirty="0">
                <a:latin typeface="+mn-ea"/>
              </a:rPr>
              <a:t>，结果是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，然后再和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去比。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因为这个式子是右结合，先计算</a:t>
            </a:r>
            <a:r>
              <a:rPr kumimoji="1" lang="en-US" altLang="zh-CN" sz="1600" b="1" dirty="0">
                <a:latin typeface="+mn-ea"/>
                <a:sym typeface="+mn-ea"/>
              </a:rPr>
              <a:t>3&lt;2</a:t>
            </a:r>
            <a:r>
              <a:rPr kumimoji="1" lang="zh-CN" altLang="en-US" sz="1600" b="1" dirty="0">
                <a:latin typeface="+mn-ea"/>
                <a:sym typeface="+mn-ea"/>
              </a:rPr>
              <a:t>，结果是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或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，然后再和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去比。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因为这个式子是右结合，先计算</a:t>
            </a:r>
            <a:r>
              <a:rPr kumimoji="1" lang="en-US" altLang="zh-CN" sz="1600" b="1" dirty="0">
                <a:latin typeface="+mn-ea"/>
                <a:sym typeface="+mn-ea"/>
              </a:rPr>
              <a:t>2&gt;3</a:t>
            </a:r>
            <a:r>
              <a:rPr kumimoji="1" lang="zh-CN" altLang="en-US" sz="1600" b="1" dirty="0">
                <a:latin typeface="+mn-ea"/>
                <a:sym typeface="+mn-ea"/>
              </a:rPr>
              <a:t>，结果是</a:t>
            </a:r>
            <a:r>
              <a:rPr kumimoji="1" lang="en-US" altLang="zh-CN" sz="1600" b="1" dirty="0">
                <a:latin typeface="+mn-ea"/>
                <a:sym typeface="+mn-ea"/>
              </a:rPr>
              <a:t>0</a:t>
            </a:r>
            <a:r>
              <a:rPr kumimoji="1" lang="zh-CN" altLang="en-US" sz="1600" b="1" dirty="0">
                <a:latin typeface="+mn-ea"/>
                <a:sym typeface="+mn-ea"/>
              </a:rPr>
              <a:t>或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，然后再和</a:t>
            </a: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去比。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0" y="1323975"/>
            <a:ext cx="122872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b = 1.1;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(b - 1.1)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(b == 1.1)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fabs(b - 1.1)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c = 1.0;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(c - 1.0)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(c == 1.0)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fabs(c - 1.0) &lt; 1e-6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79923" y="1323975"/>
            <a:ext cx="55595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VS+Dev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下的运行结果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、删除第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行的</a:t>
            </a:r>
            <a:r>
              <a:rPr kumimoji="1" lang="en-US" altLang="zh-CN" sz="1600" b="1" dirty="0">
                <a:latin typeface="+mn-ea"/>
              </a:rPr>
              <a:t>#include&lt;</a:t>
            </a:r>
            <a:r>
              <a:rPr kumimoji="1" lang="en-US" altLang="zh-CN" sz="1600" b="1" dirty="0" err="1">
                <a:latin typeface="+mn-ea"/>
              </a:rPr>
              <a:t>cmath</a:t>
            </a:r>
            <a:r>
              <a:rPr kumimoji="1" lang="en-US" altLang="zh-CN" sz="1600" b="1" dirty="0">
                <a:latin typeface="+mn-ea"/>
              </a:rPr>
              <a:t>&gt;</a:t>
            </a:r>
            <a:r>
              <a:rPr kumimoji="1" lang="zh-CN" altLang="en-US" sz="1600" b="1" dirty="0">
                <a:latin typeface="+mn-ea"/>
              </a:rPr>
              <a:t>后，再次贴</a:t>
            </a:r>
            <a:r>
              <a:rPr kumimoji="1" lang="en-US" altLang="zh-CN" sz="1600" b="1" dirty="0" err="1">
                <a:latin typeface="+mn-ea"/>
              </a:rPr>
              <a:t>VS+Dev</a:t>
            </a:r>
            <a:r>
              <a:rPr kumimoji="1" lang="zh-CN" altLang="en-US" sz="1600" b="1" dirty="0">
                <a:latin typeface="+mn-ea"/>
              </a:rPr>
              <a:t>的运行结果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、由本例得出的结论，实数进行相等比较时的通用方法是</a:t>
            </a:r>
            <a:r>
              <a:rPr kumimoji="1" lang="en-US" altLang="zh-CN" sz="1600" b="1" dirty="0">
                <a:latin typeface="+mn-ea"/>
              </a:rPr>
              <a:t> ___</a:t>
            </a:r>
            <a:r>
              <a:rPr kumimoji="1" lang="zh-CN" altLang="en-US" sz="1600" b="1" dirty="0">
                <a:latin typeface="+mn-ea"/>
              </a:rPr>
              <a:t>采用浮点数绝对值的方法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5375" y="3249295"/>
            <a:ext cx="1685925" cy="184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3335020"/>
            <a:ext cx="1400175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0" y="3506470"/>
            <a:ext cx="1419225" cy="159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65" y="5300345"/>
            <a:ext cx="9452610" cy="1233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、关系运算符与实数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cmath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可不加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double d2=123.456789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(d1==d2)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fabs(d1-d2)&lt;1e-7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f1=123.456789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012345678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float f2=123.456789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123456789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(f1==f2)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fabs(f1-f2)&lt;1e-6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fabs(f1-f2)&lt;1e-7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97002" y="1323975"/>
            <a:ext cx="584244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、观察</a:t>
            </a:r>
            <a:r>
              <a:rPr kumimoji="1" lang="en-US" altLang="zh-CN" sz="1600" b="1" dirty="0">
                <a:latin typeface="+mn-ea"/>
              </a:rPr>
              <a:t>fabs(**)&lt;1e-6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fabs(**)&lt;1e-7</a:t>
            </a: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下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的表现，哪个相同？哪个不同？为什么？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                 1e-7</a:t>
            </a:r>
            <a:r>
              <a:rPr kumimoji="1" lang="zh-CN" altLang="en-US" sz="1600" b="1" dirty="0">
                <a:latin typeface="+mn-ea"/>
              </a:rPr>
              <a:t>的时候是不同的，而</a:t>
            </a:r>
            <a:r>
              <a:rPr kumimoji="1" lang="en-US" altLang="zh-CN" sz="1600" b="1" dirty="0">
                <a:latin typeface="+mn-ea"/>
              </a:rPr>
              <a:t>1e-6</a:t>
            </a:r>
            <a:r>
              <a:rPr kumimoji="1" lang="zh-CN" altLang="en-US" sz="1600" b="1" dirty="0">
                <a:latin typeface="+mn-ea"/>
              </a:rPr>
              <a:t>的时候</a:t>
            </a:r>
            <a:r>
              <a:rPr kumimoji="1" lang="en-US" altLang="zh-CN" sz="1600" b="1" dirty="0">
                <a:latin typeface="+mn-ea"/>
              </a:rPr>
              <a:t>  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         </a:t>
            </a:r>
            <a:r>
              <a:rPr kumimoji="1" lang="zh-CN" altLang="en-US" sz="1600" b="1" dirty="0">
                <a:latin typeface="+mn-ea"/>
              </a:rPr>
              <a:t>是相同的。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                 </a:t>
            </a: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型的数据没有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型数据的精</a:t>
            </a:r>
            <a:r>
              <a:rPr kumimoji="1" lang="en-US" altLang="zh-CN" sz="1600" b="1" dirty="0">
                <a:latin typeface="+mn-ea"/>
              </a:rPr>
              <a:t>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              </a:t>
            </a:r>
            <a:r>
              <a:rPr kumimoji="1" lang="zh-CN" altLang="en-US" sz="1600" b="1" dirty="0">
                <a:latin typeface="+mn-ea"/>
              </a:rPr>
              <a:t>度高，所以在使用绝对值精度时会发生不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                 </a:t>
            </a:r>
            <a:r>
              <a:rPr kumimoji="1" lang="zh-CN" altLang="en-US" sz="1600" b="1" dirty="0">
                <a:latin typeface="+mn-ea"/>
              </a:rPr>
              <a:t>同。</a:t>
            </a:r>
            <a:endParaRPr kumimoji="1" lang="en-US" altLang="zh-CN" sz="1600" b="1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815" y="2493010"/>
            <a:ext cx="10001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cecf269-2c3c-4313-86f1-6c0569258e70}"/>
</p:tagLst>
</file>

<file path=ppt/tags/tag2.xml><?xml version="1.0" encoding="utf-8"?>
<p:tagLst xmlns:p="http://schemas.openxmlformats.org/presentationml/2006/main">
  <p:tag name="KSO_WM_UNIT_TABLE_BEAUTIFY" val="smartTable{9026f184-908f-4514-b9b9-a1ec8f27dabc}"/>
</p:tagLst>
</file>

<file path=ppt/tags/tag3.xml><?xml version="1.0" encoding="utf-8"?>
<p:tagLst xmlns:p="http://schemas.openxmlformats.org/presentationml/2006/main">
  <p:tag name="KSO_WM_UNIT_PLACING_PICTURE_USER_VIEWPORT" val="{&quot;height&quot;:5325,&quot;width&quot;:5280}"/>
</p:tagLst>
</file>

<file path=ppt/tags/tag4.xml><?xml version="1.0" encoding="utf-8"?>
<p:tagLst xmlns:p="http://schemas.openxmlformats.org/presentationml/2006/main">
  <p:tag name="COMMONDATA" val="eyJoZGlkIjoiNmZmMjJkNTI5MzQwNmVjYjA3M2RkZjQzNmUwZmY2OTk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16966</Words>
  <Application>WPS 演示</Application>
  <PresentationFormat>宽屏</PresentationFormat>
  <Paragraphs>1281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86181</cp:lastModifiedBy>
  <cp:revision>204</cp:revision>
  <dcterms:created xsi:type="dcterms:W3CDTF">2020-08-13T13:39:00Z</dcterms:created>
  <dcterms:modified xsi:type="dcterms:W3CDTF">2022-10-01T15:21:23Z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E89FCB6C7B794668BA6149984E3C349D</vt:lpwstr>
  </property>
  <property fmtid="{D5CDD505-2E9C-101B-9397-08002B2CF9AE}" pid="3" name="KSOProductBuildVer">
    <vt:lpwstr>2052-11.1.0.12358</vt:lpwstr>
  </property>
</Properties>
</file>