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4"/>
  </p:notesMasterIdLst>
  <p:handoutMasterIdLst>
    <p:handoutMasterId r:id="rId25"/>
  </p:handoutMasterIdLst>
  <p:sldIdLst>
    <p:sldId id="554" r:id="rId2"/>
    <p:sldId id="597" r:id="rId3"/>
    <p:sldId id="598" r:id="rId4"/>
    <p:sldId id="595" r:id="rId5"/>
    <p:sldId id="562" r:id="rId6"/>
    <p:sldId id="563" r:id="rId7"/>
    <p:sldId id="538" r:id="rId8"/>
    <p:sldId id="587" r:id="rId9"/>
    <p:sldId id="588" r:id="rId10"/>
    <p:sldId id="589" r:id="rId11"/>
    <p:sldId id="590" r:id="rId12"/>
    <p:sldId id="591" r:id="rId13"/>
    <p:sldId id="592" r:id="rId14"/>
    <p:sldId id="299" r:id="rId15"/>
    <p:sldId id="528" r:id="rId16"/>
    <p:sldId id="529" r:id="rId17"/>
    <p:sldId id="530" r:id="rId18"/>
    <p:sldId id="542" r:id="rId19"/>
    <p:sldId id="532" r:id="rId20"/>
    <p:sldId id="543" r:id="rId21"/>
    <p:sldId id="307" r:id="rId22"/>
    <p:sldId id="444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D5DFFF"/>
    <a:srgbClr val="B9CAFF"/>
    <a:srgbClr val="7999FF"/>
    <a:srgbClr val="008000"/>
    <a:srgbClr val="FF9999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5302" autoAdjust="0"/>
  </p:normalViewPr>
  <p:slideViewPr>
    <p:cSldViewPr>
      <p:cViewPr varScale="1">
        <p:scale>
          <a:sx n="98" d="100"/>
          <a:sy n="98" d="100"/>
        </p:scale>
        <p:origin x="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时间复杂度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如果可以在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时间内访问每个节点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那么使用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的分支因子和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的最大深度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此树中的节点总数将为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= b*b*b ... 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= b 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导致访问每个节点的总时间与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 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成比例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因此复杂度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= O(b 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空间复杂度：最长路径的长度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= m.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对于每个节点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必须存储其兄弟节点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以便当 访问所有子节点并返回父节点时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可以知道接下来要探索的兄弟节点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对于路径下的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必须为每个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个节点存储额外的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这就是你获得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O(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空间复杂度的方法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深度受限搜索通过设置界限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来避免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在无限状态空间下搜索失败的尴尬情况。即，深度为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的结点被当做最深层结点（没有后继结点）来对待。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深度受限搜索解决了无穷路径的问题。</a:t>
            </a:r>
            <a:endParaRPr lang="en-US" altLang="zh-CN" sz="1200" kern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迭代加深的深度优先搜索算法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是一种通用的搜索策略。在有界深度优先搜索的基础上，逐步增加深度限制，不断的重新启动算法，直到找到目标结点。该算法结合了深度优先和广度优先的优点。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该算法也设定一个最大深度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，开始我们把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，然后进行深度受限搜索，如果没有找到目标，则让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一，并再次进行深度有限搜索，以此类推直到找到目标。这样既可以避免陷入深度无限的分支，同时还可以找到深度最浅的目标解，从而在每一步代价一致的时候找到最优解，再加上其优越的空间复杂度，因此常常作为首选的无信息搜索策略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90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搜索顺序如图所示</a:t>
            </a:r>
            <a:endParaRPr lang="zh-CN" altLang="en-US" dirty="0"/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805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11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迭代加深的深度优先搜索算法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是一种通用的搜索策略。在有界深度优先搜索的基础上，逐步增加深度限制，不断的重新启动算法，直到找到目标结点。该算法结合了深度优先和广度优先的优点。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该算法也设定一个最大深度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，开始我们把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，然后进行深度受限搜索，如果没有找到目标，则让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一，并再次进行深度有限搜索，以此类推直到找到目标。这样既可以避免陷入深度无限的分支，同时还可以找到深度最浅的目标解，从而在每一步代价一致的时候找到最优解，再加上其优越的空间复杂度，因此常常作为首选的无信息搜索策略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74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/>
              <a:t>迭代加深的深度优先搜索算法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可以说是结合了宽度优先搜索和深度优先搜索的优点。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）在分支因子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有限时完备，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）在路径代价是结点深度的非递减函数时该算法是最优的（和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一样）。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）时间复杂度为</a:t>
            </a:r>
            <a:r>
              <a:rPr lang="en-US" altLang="zh-CN" sz="1200" i="1" dirty="0"/>
              <a:t>O(b</a:t>
            </a:r>
            <a:r>
              <a:rPr lang="en-US" altLang="zh-CN" sz="1200" i="1" baseline="30000" dirty="0"/>
              <a:t>d</a:t>
            </a:r>
            <a:r>
              <a:rPr lang="en-US" altLang="zh-CN" sz="1200" i="1" dirty="0"/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和宽度优先搜索相近。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）空间复杂度为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O(bd)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，和深度优先搜索一样。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538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4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一致代价搜索：是宽度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深度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优先搜索的一种推广，不是沿着</a:t>
            </a:r>
            <a:r>
              <a:rPr lang="zh-CN" altLang="en-US" b="1" dirty="0" smtClean="0"/>
              <a:t>等长度</a:t>
            </a:r>
            <a:r>
              <a:rPr lang="zh-CN" altLang="en-US" dirty="0" smtClean="0"/>
              <a:t>路径断层进行扩展，而是沿着</a:t>
            </a:r>
            <a:r>
              <a:rPr lang="zh-CN" altLang="en-US" b="1" dirty="0" smtClean="0"/>
              <a:t>等代价</a:t>
            </a:r>
            <a:r>
              <a:rPr lang="zh-CN" altLang="en-US" dirty="0" smtClean="0"/>
              <a:t>路径断层进行扩展。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zh-CN" altLang="en-US" dirty="0" smtClean="0">
                <a:latin typeface="宋体" pitchFamily="2" charset="-122"/>
              </a:rPr>
              <a:t>若所有连接弧线具有相等代价，则简化为宽度（深度）优先搜索算法。</a:t>
            </a:r>
          </a:p>
          <a:p>
            <a:r>
              <a:rPr lang="zh-CN" altLang="en-US" b="1" dirty="0" smtClean="0"/>
              <a:t>一致代价搜索和宽度优先搜索有两个显著不同：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目标检测应用于结点被选择扩展时，而不是在结点生成的时候进行</a:t>
            </a:r>
            <a:endParaRPr lang="en-US" altLang="zh-CN" b="1" dirty="0" smtClean="0"/>
          </a:p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如果边缘中的结点有更好的路径到达该结点那么会引入一个测试</a:t>
            </a:r>
            <a:endParaRPr lang="en-US" altLang="zh-CN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深度优先搜索总是优先扩展当前搜索树中最深的结点。当到达搜索树中边缘无后继的结点时，该算法回溯到次深未扩展的结点继续搜索，直到搜索到目标状态为止。该算法可以用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LIFO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队列——堆栈——完成。当然，也可以有选择地采用递归方式完成ＤＦＳ搜索，但是当搜索深度比较深的时候，就需要用堆栈来模拟实现整个过程，否则很容易造成运行时系统栈的溢出。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搜索顺序如图所示：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470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604" y="533400"/>
            <a:ext cx="7001591" cy="52577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38600" y="653774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</a:t>
            </a:r>
            <a:r>
              <a:rPr lang="en-US" sz="1400" dirty="0">
                <a:latin typeface="Calibri"/>
                <a:cs typeface="Calibri"/>
              </a:rPr>
              <a:t>slides adapted from Dan Klein,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028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 </a:t>
            </a:r>
            <a:r>
              <a:rPr lang="en-US" altLang="zh-CN" dirty="0"/>
              <a:t>(DFS)</a:t>
            </a:r>
            <a:endParaRPr lang="en-US" dirty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791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6502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5972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6502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5976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6667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6499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7099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6900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6905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49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3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2" y="2011363"/>
            <a:ext cx="1204578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6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886200" y="3363961"/>
            <a:ext cx="8305802" cy="7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8807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6396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5832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6532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7353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5830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6523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6992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7669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6754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7199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6772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7659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7439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7921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7454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7491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7105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7805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7796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7585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7567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8809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6397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9191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10936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5834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6534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7354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5832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6524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6994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7670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6756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7200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6781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7661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7440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7923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7456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5832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5834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6524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6534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6756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6773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6994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7200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7440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7456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C262BDC-ED9F-46D6-8041-A3813FB4BBE7}"/>
              </a:ext>
            </a:extLst>
          </p:cNvPr>
          <p:cNvSpPr txBox="1"/>
          <p:nvPr/>
        </p:nvSpPr>
        <p:spPr>
          <a:xfrm>
            <a:off x="8023856" y="1578999"/>
            <a:ext cx="46809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LIFO</a:t>
            </a:r>
            <a:r>
              <a:rPr lang="zh-CN" altLang="en-US" dirty="0" smtClean="0"/>
              <a:t>栈：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后进先出队列；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最新生成的结点最早被选择被扩展</a:t>
            </a:r>
            <a:endParaRPr lang="en-US" altLang="zh-CN" dirty="0"/>
          </a:p>
        </p:txBody>
      </p:sp>
      <p:sp>
        <p:nvSpPr>
          <p:cNvPr id="196" name="Text Box 115"/>
          <p:cNvSpPr txBox="1">
            <a:spLocks noChangeArrowheads="1"/>
          </p:cNvSpPr>
          <p:nvPr/>
        </p:nvSpPr>
        <p:spPr bwMode="auto">
          <a:xfrm>
            <a:off x="657411" y="1720851"/>
            <a:ext cx="3575572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搜索策略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 smtClean="0">
                <a:latin typeface="Calibri" pitchFamily="34" charset="0"/>
              </a:rPr>
              <a:t>先扩展深度最</a:t>
            </a:r>
            <a:r>
              <a:rPr lang="zh-CN" altLang="en-US" dirty="0">
                <a:latin typeface="Calibri" pitchFamily="34" charset="0"/>
              </a:rPr>
              <a:t>深</a:t>
            </a:r>
            <a:r>
              <a:rPr lang="zh-CN" altLang="en-US" dirty="0" smtClean="0">
                <a:latin typeface="Calibri" pitchFamily="34" charset="0"/>
              </a:rPr>
              <a:t>的结点</a:t>
            </a:r>
            <a:endParaRPr lang="en-US" altLang="zh-CN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实现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zh-CN" altLang="en-US" dirty="0" smtClean="0">
                <a:latin typeface="Calibri" pitchFamily="34" charset="0"/>
              </a:rPr>
              <a:t>边缘是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altLang="zh-CN" dirty="0" smtClean="0">
                <a:latin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</a:rPr>
              <a:t>IFO</a:t>
            </a:r>
            <a:r>
              <a:rPr lang="zh-CN" altLang="en-US" dirty="0" smtClean="0">
                <a:latin typeface="Calibri" pitchFamily="34" charset="0"/>
              </a:rPr>
              <a:t>栈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6435FAE0-CCDD-45F9-9774-2CEECD968E83}"/>
              </a:ext>
            </a:extLst>
          </p:cNvPr>
          <p:cNvSpPr/>
          <p:nvPr/>
        </p:nvSpPr>
        <p:spPr>
          <a:xfrm>
            <a:off x="931887" y="3019413"/>
            <a:ext cx="829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libri" pitchFamily="34" charset="0"/>
              </a:rPr>
              <a:t>Fringe:</a:t>
            </a:r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6F52E0AF-1961-4696-891A-2E19DBE493B8}"/>
              </a:ext>
            </a:extLst>
          </p:cNvPr>
          <p:cNvSpPr/>
          <p:nvPr/>
        </p:nvSpPr>
        <p:spPr>
          <a:xfrm>
            <a:off x="1166115" y="33490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1612DC7-FB28-4DA2-87B9-E01333739C48}"/>
              </a:ext>
            </a:extLst>
          </p:cNvPr>
          <p:cNvSpPr/>
          <p:nvPr/>
        </p:nvSpPr>
        <p:spPr>
          <a:xfrm>
            <a:off x="1166115" y="3678659"/>
            <a:ext cx="195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E9CA908B-97D4-4F9C-BA77-CD6DE07DA739}"/>
              </a:ext>
            </a:extLst>
          </p:cNvPr>
          <p:cNvSpPr/>
          <p:nvPr/>
        </p:nvSpPr>
        <p:spPr>
          <a:xfrm>
            <a:off x="1166114" y="4008282"/>
            <a:ext cx="208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  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0D20960-D198-49B5-B952-32E16ED82145}"/>
              </a:ext>
            </a:extLst>
          </p:cNvPr>
          <p:cNvSpPr/>
          <p:nvPr/>
        </p:nvSpPr>
        <p:spPr>
          <a:xfrm>
            <a:off x="1166115" y="4337905"/>
            <a:ext cx="2731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C508219-1B08-4807-840C-F1E3EF52BA9B}"/>
              </a:ext>
            </a:extLst>
          </p:cNvPr>
          <p:cNvSpPr/>
          <p:nvPr/>
        </p:nvSpPr>
        <p:spPr>
          <a:xfrm>
            <a:off x="1166115" y="4667528"/>
            <a:ext cx="265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983C3E5-8F61-4325-BE55-41BE8B1929E1}"/>
              </a:ext>
            </a:extLst>
          </p:cNvPr>
          <p:cNvSpPr/>
          <p:nvPr/>
        </p:nvSpPr>
        <p:spPr>
          <a:xfrm>
            <a:off x="1166115" y="4960660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E71E5E9-3848-442D-81B0-183E0A1EBA3E}"/>
              </a:ext>
            </a:extLst>
          </p:cNvPr>
          <p:cNvSpPr/>
          <p:nvPr/>
        </p:nvSpPr>
        <p:spPr>
          <a:xfrm>
            <a:off x="1166115" y="5290283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B2C4772-DF2D-40B1-9406-AAEB561F0574}"/>
              </a:ext>
            </a:extLst>
          </p:cNvPr>
          <p:cNvSpPr/>
          <p:nvPr/>
        </p:nvSpPr>
        <p:spPr>
          <a:xfrm>
            <a:off x="1166115" y="5619906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e 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0901D4F6-7E34-45AB-9594-97C8B0065695}"/>
              </a:ext>
            </a:extLst>
          </p:cNvPr>
          <p:cNvSpPr/>
          <p:nvPr/>
        </p:nvSpPr>
        <p:spPr>
          <a:xfrm>
            <a:off x="1166115" y="5949525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r e p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0901D4F6-7E34-45AB-9594-97C8B0065695}"/>
              </a:ext>
            </a:extLst>
          </p:cNvPr>
          <p:cNvSpPr/>
          <p:nvPr/>
        </p:nvSpPr>
        <p:spPr>
          <a:xfrm>
            <a:off x="1270781" y="6296719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5696" y="6390810"/>
            <a:ext cx="49552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 smtClean="0"/>
              <a:t>已扩展且在边缘中没有后代的结点可以从内存中删除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334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047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 </a:t>
            </a:r>
            <a:r>
              <a:rPr lang="en-US" altLang="zh-CN" dirty="0"/>
              <a:t>(</a:t>
            </a:r>
            <a:r>
              <a:rPr lang="en-US" altLang="zh-CN" dirty="0" smtClean="0"/>
              <a:t>DFS)</a:t>
            </a:r>
            <a:r>
              <a:rPr lang="zh-CN" altLang="en-US" dirty="0" smtClean="0"/>
              <a:t>的性能</a:t>
            </a:r>
            <a:endParaRPr 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511800" cy="2900363"/>
            <a:chOff x="1328738" y="2012950"/>
            <a:chExt cx="55118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/>
                <a:t>m</a:t>
              </a:r>
              <a:r>
                <a:rPr lang="en-US" dirty="0" smtClean="0"/>
                <a:t> </a:t>
              </a:r>
              <a:r>
                <a:rPr lang="en-US" dirty="0"/>
                <a:t>tiers</a:t>
              </a:r>
            </a:p>
          </p:txBody>
        </p:sp>
      </p:grp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57EBCF-AC4F-4452-9125-710B80D06C38}"/>
              </a:ext>
            </a:extLst>
          </p:cNvPr>
          <p:cNvSpPr/>
          <p:nvPr/>
        </p:nvSpPr>
        <p:spPr>
          <a:xfrm>
            <a:off x="3092797" y="2262466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complete in finite spaces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84B384-3B3C-417F-BD49-A34E3C6D7305}"/>
              </a:ext>
            </a:extLst>
          </p:cNvPr>
          <p:cNvSpPr/>
          <p:nvPr/>
        </p:nvSpPr>
        <p:spPr>
          <a:xfrm>
            <a:off x="4410402" y="5029200"/>
            <a:ext cx="149271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linear space!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768351" y="1812926"/>
            <a:ext cx="41227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u="sng" kern="0" dirty="0" smtClean="0">
                <a:solidFill>
                  <a:srgbClr val="CC0099"/>
                </a:solidFill>
              </a:rPr>
              <a:t>完备性</a:t>
            </a:r>
            <a:r>
              <a:rPr lang="en-US" altLang="zh-CN" sz="2800" u="sng" kern="0" dirty="0" smtClean="0">
                <a:solidFill>
                  <a:srgbClr val="CC0099"/>
                </a:solidFill>
              </a:rPr>
              <a:t>? </a:t>
            </a:r>
            <a:r>
              <a:rPr lang="en-US" altLang="zh-CN" sz="2800" kern="0" dirty="0" smtClean="0"/>
              <a:t>No</a:t>
            </a:r>
            <a:endParaRPr lang="en-US" altLang="zh-CN" sz="2800" u="sng" kern="0" dirty="0" smtClean="0">
              <a:solidFill>
                <a:srgbClr val="CC0099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u="sng" kern="0" dirty="0" smtClean="0">
                <a:solidFill>
                  <a:srgbClr val="CC0099"/>
                </a:solidFill>
              </a:rPr>
              <a:t>最优性</a:t>
            </a:r>
            <a:r>
              <a:rPr lang="en-US" altLang="zh-CN" sz="2800" u="sng" kern="0" dirty="0" smtClean="0">
                <a:solidFill>
                  <a:srgbClr val="CC0099"/>
                </a:solidFill>
              </a:rPr>
              <a:t>?</a:t>
            </a:r>
            <a:r>
              <a:rPr lang="en-US" altLang="zh-CN" sz="2800" kern="0" dirty="0" smtClean="0"/>
              <a:t> No</a:t>
            </a:r>
          </a:p>
          <a:p>
            <a:pPr>
              <a:lnSpc>
                <a:spcPct val="200000"/>
              </a:lnSpc>
            </a:pPr>
            <a:r>
              <a:rPr lang="zh-CN" altLang="en-US" sz="2800" u="sng" kern="0" dirty="0" smtClean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kern="0" dirty="0" smtClean="0">
                <a:solidFill>
                  <a:srgbClr val="CC0099"/>
                </a:solidFill>
              </a:rPr>
              <a:t>?</a:t>
            </a:r>
            <a:r>
              <a:rPr lang="en-US" altLang="zh-CN" sz="2800" kern="0" dirty="0" smtClean="0"/>
              <a:t> </a:t>
            </a:r>
            <a:r>
              <a:rPr lang="en-US" altLang="zh-CN" sz="2800" i="1" kern="0" dirty="0" smtClean="0"/>
              <a:t>O(</a:t>
            </a:r>
            <a:r>
              <a:rPr lang="en-US" altLang="zh-CN" sz="2800" i="1" kern="0" dirty="0" err="1" smtClean="0"/>
              <a:t>b</a:t>
            </a:r>
            <a:r>
              <a:rPr lang="en-US" altLang="zh-CN" sz="2800" i="1" kern="0" baseline="30000" dirty="0" err="1" smtClean="0"/>
              <a:t>m</a:t>
            </a:r>
            <a:r>
              <a:rPr lang="en-US" altLang="zh-CN" sz="2800" i="1" kern="0" dirty="0" smtClean="0"/>
              <a:t>)</a:t>
            </a:r>
            <a:endParaRPr lang="en-US" altLang="zh-CN" sz="2800" kern="0" dirty="0" smtClean="0"/>
          </a:p>
          <a:p>
            <a:pPr>
              <a:lnSpc>
                <a:spcPct val="200000"/>
              </a:lnSpc>
            </a:pPr>
            <a:r>
              <a:rPr lang="zh-CN" altLang="en-US" sz="2800" u="sng" kern="0" dirty="0" smtClean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kern="0" dirty="0" smtClean="0">
                <a:solidFill>
                  <a:srgbClr val="CC0099"/>
                </a:solidFill>
              </a:rPr>
              <a:t>?</a:t>
            </a:r>
            <a:r>
              <a:rPr lang="en-US" altLang="zh-CN" sz="2800" kern="0" dirty="0" smtClean="0"/>
              <a:t> </a:t>
            </a:r>
            <a:r>
              <a:rPr lang="en-US" altLang="zh-CN" sz="2800" i="1" kern="0" dirty="0" smtClean="0"/>
              <a:t>O(</a:t>
            </a:r>
            <a:r>
              <a:rPr lang="en-US" altLang="zh-CN" sz="2800" i="1" kern="0" dirty="0" err="1" smtClean="0"/>
              <a:t>bm</a:t>
            </a:r>
            <a:r>
              <a:rPr lang="en-US" altLang="zh-CN" sz="2800" i="1" kern="0" dirty="0" smtClean="0"/>
              <a:t>)</a:t>
            </a:r>
            <a:endParaRPr lang="en-US" altLang="zh-CN" sz="2800" kern="0" dirty="0"/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b</a:t>
            </a:r>
            <a:r>
              <a:rPr lang="en-US" altLang="zh-CN" baseline="30000" dirty="0" err="1" smtClean="0"/>
              <a:t>d</a:t>
            </a:r>
            <a:r>
              <a:rPr lang="en-US" dirty="0" smtClean="0"/>
              <a:t> </a:t>
            </a:r>
            <a:r>
              <a:rPr lang="en-US" dirty="0"/>
              <a:t>nodes</a:t>
            </a:r>
          </a:p>
        </p:txBody>
      </p:sp>
      <p:sp>
        <p:nvSpPr>
          <p:cNvPr id="30" name="矩形 29"/>
          <p:cNvSpPr/>
          <p:nvPr/>
        </p:nvSpPr>
        <p:spPr>
          <a:xfrm>
            <a:off x="2563231" y="5601402"/>
            <a:ext cx="94436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 smtClean="0"/>
              <a:t>深度优先搜索只要存储一条从根结点到叶子结点的路径，以及该路径上每个结点所有未被扩展的兄弟结点即可。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zh-CN" altLang="en-US" sz="1400" dirty="0" smtClean="0"/>
              <a:t>已</a:t>
            </a:r>
            <a:r>
              <a:rPr lang="zh-CN" altLang="en-US" sz="1400" dirty="0"/>
              <a:t>扩展并且在边缘中没有后代的结点可以从内存中删除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070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E36293B-9E09-4B2A-9586-9A4D6F02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7EFA70F-99C3-480A-8189-32A5D23A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240338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943600" y="2209800"/>
            <a:ext cx="340830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边缘队列：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 C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 G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 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S A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 E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解序列：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G  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，路径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耗散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5000" y="1905000"/>
            <a:ext cx="4108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深度优先搜索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的目标检测在结点扩展时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4820" y="6102201"/>
            <a:ext cx="34163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DFS</a:t>
            </a:r>
            <a:r>
              <a:rPr lang="zh-CN" altLang="en-US" dirty="0">
                <a:latin typeface="Arial" pitchFamily="34" charset="0"/>
              </a:rPr>
              <a:t>在无限状态空间下搜索失败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C92381E7-1E42-4478-80B8-962E39F0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3.4.4 </a:t>
            </a:r>
            <a:r>
              <a:rPr lang="zh-CN" altLang="en-US" dirty="0"/>
              <a:t>深度</a:t>
            </a:r>
            <a:r>
              <a:rPr lang="zh-CN" altLang="en-US" dirty="0">
                <a:solidFill>
                  <a:srgbClr val="FF0000"/>
                </a:solidFill>
              </a:rPr>
              <a:t>受限</a:t>
            </a:r>
            <a:r>
              <a:rPr lang="zh-CN" altLang="en-US" dirty="0"/>
              <a:t>搜索</a:t>
            </a:r>
            <a:endParaRPr lang="en-US" altLang="zh-CN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FA371B7-22C2-4C73-9EEE-1F4E21E98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= DFS with </a:t>
            </a:r>
            <a:r>
              <a:rPr lang="en-US" altLang="zh-CN" sz="2400" dirty="0"/>
              <a:t>depth limit </a:t>
            </a:r>
            <a:r>
              <a:rPr lang="en-US" altLang="zh-CN" sz="2400" i="1" dirty="0" smtClean="0"/>
              <a:t>l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深度</a:t>
            </a:r>
            <a:r>
              <a:rPr lang="zh-CN" altLang="en-US" sz="2400" dirty="0"/>
              <a:t>为</a:t>
            </a:r>
            <a:r>
              <a:rPr lang="en-US" altLang="zh-CN" sz="2400" dirty="0"/>
              <a:t>l</a:t>
            </a:r>
            <a:r>
              <a:rPr lang="zh-CN" altLang="en-US" sz="2400" dirty="0" smtClean="0"/>
              <a:t>的结点被</a:t>
            </a:r>
            <a:r>
              <a:rPr lang="zh-CN" altLang="en-US" sz="2400" dirty="0"/>
              <a:t>当做最</a:t>
            </a:r>
            <a:r>
              <a:rPr lang="zh-CN" altLang="en-US" sz="2400" dirty="0" smtClean="0"/>
              <a:t>深层结点（</a:t>
            </a:r>
            <a:r>
              <a:rPr lang="zh-CN" altLang="en-US" sz="2400" dirty="0"/>
              <a:t>没有</a:t>
            </a:r>
            <a:r>
              <a:rPr lang="zh-CN" altLang="en-US" sz="2400" dirty="0" smtClean="0"/>
              <a:t>后继结点）</a:t>
            </a:r>
            <a:r>
              <a:rPr lang="zh-CN" altLang="en-US" sz="2400" dirty="0"/>
              <a:t>来对待。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000" kern="1200" dirty="0">
                <a:solidFill>
                  <a:schemeClr val="tx1"/>
                </a:solidFill>
                <a:latin typeface="Arial" pitchFamily="34" charset="0"/>
              </a:rPr>
              <a:t>避免</a:t>
            </a:r>
            <a:r>
              <a:rPr lang="en-US" altLang="zh-CN" sz="2000" kern="1200" dirty="0">
                <a:solidFill>
                  <a:schemeClr val="tx1"/>
                </a:solidFill>
                <a:latin typeface="Arial" pitchFamily="34" charset="0"/>
              </a:rPr>
              <a:t>DFS</a:t>
            </a:r>
            <a:r>
              <a:rPr lang="zh-CN" altLang="en-US" sz="2000" kern="1200" dirty="0">
                <a:solidFill>
                  <a:schemeClr val="tx1"/>
                </a:solidFill>
                <a:latin typeface="Arial" pitchFamily="34" charset="0"/>
              </a:rPr>
              <a:t>在无限状态空间下搜索</a:t>
            </a:r>
            <a:r>
              <a:rPr lang="zh-CN" altLang="en-US" sz="2000" kern="1200" dirty="0" smtClean="0">
                <a:solidFill>
                  <a:schemeClr val="tx1"/>
                </a:solidFill>
                <a:latin typeface="Arial" pitchFamily="34" charset="0"/>
              </a:rPr>
              <a:t>失败，</a:t>
            </a:r>
            <a:r>
              <a:rPr lang="zh-CN" altLang="en-US" sz="2000" dirty="0" smtClean="0">
                <a:solidFill>
                  <a:schemeClr val="tx1"/>
                </a:solidFill>
              </a:rPr>
              <a:t>解决</a:t>
            </a:r>
            <a:r>
              <a:rPr lang="zh-CN" altLang="en-US" sz="2000" dirty="0">
                <a:solidFill>
                  <a:schemeClr val="tx1"/>
                </a:solidFill>
              </a:rPr>
              <a:t>了无穷路径问题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算法的性能：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时间复杂度</a:t>
            </a:r>
            <a:r>
              <a:rPr lang="en-US" altLang="zh-CN" sz="1800" dirty="0"/>
              <a:t>O(b</a:t>
            </a:r>
            <a:r>
              <a:rPr lang="en-US" altLang="zh-CN" sz="1800" baseline="30000" dirty="0"/>
              <a:t>l</a:t>
            </a:r>
            <a:r>
              <a:rPr lang="en-US" altLang="zh-CN" sz="1800" dirty="0"/>
              <a:t>)</a:t>
            </a:r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空间复杂度</a:t>
            </a:r>
            <a:r>
              <a:rPr lang="en-US" altLang="zh-CN" sz="1800" dirty="0"/>
              <a:t>O(bl)</a:t>
            </a:r>
          </a:p>
          <a:p>
            <a:pPr lvl="1"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zh-CN" sz="1800" dirty="0" smtClean="0">
                <a:solidFill>
                  <a:schemeClr val="tx1"/>
                </a:solidFill>
              </a:rPr>
              <a:t>l&lt;m: </a:t>
            </a:r>
            <a:r>
              <a:rPr lang="zh-CN" altLang="en-US" sz="1800" dirty="0">
                <a:solidFill>
                  <a:schemeClr val="tx1"/>
                </a:solidFill>
              </a:rPr>
              <a:t>不是完备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不是</a:t>
            </a:r>
            <a:r>
              <a:rPr lang="zh-CN" altLang="en-US" sz="1800" dirty="0">
                <a:solidFill>
                  <a:schemeClr val="tx1"/>
                </a:solidFill>
              </a:rPr>
              <a:t>最优的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4" name="Group 3">
            <a:extLst>
              <a:ext uri="{FF2B5EF4-FFF2-40B4-BE49-F238E27FC236}">
                <a16:creationId xmlns:a16="http://schemas.microsoft.com/office/drawing/2014/main" id="{49ACB571-6CD4-4C89-9169-40613D145E05}"/>
              </a:ext>
            </a:extLst>
          </p:cNvPr>
          <p:cNvGrpSpPr>
            <a:grpSpLocks/>
          </p:cNvGrpSpPr>
          <p:nvPr/>
        </p:nvGrpSpPr>
        <p:grpSpPr bwMode="auto">
          <a:xfrm>
            <a:off x="5391151" y="3355474"/>
            <a:ext cx="5486400" cy="3355591"/>
            <a:chOff x="48" y="2332"/>
            <a:chExt cx="3456" cy="2406"/>
          </a:xfrm>
        </p:grpSpPr>
        <p:sp>
          <p:nvSpPr>
            <p:cNvPr id="65" name="Text Box 4">
              <a:extLst>
                <a:ext uri="{FF2B5EF4-FFF2-40B4-BE49-F238E27FC236}">
                  <a16:creationId xmlns:a16="http://schemas.microsoft.com/office/drawing/2014/main" id="{EC4ED8EA-F65F-45F3-9C09-30F9597EF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66" name="Text Box 5">
              <a:extLst>
                <a:ext uri="{FF2B5EF4-FFF2-40B4-BE49-F238E27FC236}">
                  <a16:creationId xmlns:a16="http://schemas.microsoft.com/office/drawing/2014/main" id="{BDEEC181-E558-4791-9DC1-58D80ADEF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CDB90020-104E-4720-87FA-D5AC82BC9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68" name="Text Box 7">
              <a:extLst>
                <a:ext uri="{FF2B5EF4-FFF2-40B4-BE49-F238E27FC236}">
                  <a16:creationId xmlns:a16="http://schemas.microsoft.com/office/drawing/2014/main" id="{48535115-BFBE-4AD4-99AD-22C776700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848AC235-E41F-4CDF-9E20-770065BC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70" name="Text Box 9">
              <a:extLst>
                <a:ext uri="{FF2B5EF4-FFF2-40B4-BE49-F238E27FC236}">
                  <a16:creationId xmlns:a16="http://schemas.microsoft.com/office/drawing/2014/main" id="{65B5EE3E-C152-4C98-B6DA-DD5553D8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id="{702F35AC-A896-4299-8F8F-1628ECB63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72" name="AutoShape 11">
              <a:extLst>
                <a:ext uri="{FF2B5EF4-FFF2-40B4-BE49-F238E27FC236}">
                  <a16:creationId xmlns:a16="http://schemas.microsoft.com/office/drawing/2014/main" id="{3C8CFBE3-2939-44C1-AFB3-BABC56274AAA}"/>
                </a:ext>
              </a:extLst>
            </p:cNvPr>
            <p:cNvCxnSpPr>
              <a:cxnSpLocks noChangeShapeType="1"/>
              <a:stCxn id="68" idx="2"/>
              <a:endCxn id="67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" name="AutoShape 12">
              <a:extLst>
                <a:ext uri="{FF2B5EF4-FFF2-40B4-BE49-F238E27FC236}">
                  <a16:creationId xmlns:a16="http://schemas.microsoft.com/office/drawing/2014/main" id="{D11DBEA7-9315-4F51-AF13-F8CE0166E671}"/>
                </a:ext>
              </a:extLst>
            </p:cNvPr>
            <p:cNvCxnSpPr>
              <a:cxnSpLocks noChangeShapeType="1"/>
              <a:stCxn id="68" idx="2"/>
              <a:endCxn id="71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" name="AutoShape 13">
              <a:extLst>
                <a:ext uri="{FF2B5EF4-FFF2-40B4-BE49-F238E27FC236}">
                  <a16:creationId xmlns:a16="http://schemas.microsoft.com/office/drawing/2014/main" id="{C5C76E25-1073-42D8-B832-0E2B62F8C655}"/>
                </a:ext>
              </a:extLst>
            </p:cNvPr>
            <p:cNvCxnSpPr>
              <a:cxnSpLocks noChangeShapeType="1"/>
              <a:stCxn id="67" idx="2"/>
              <a:endCxn id="66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" name="AutoShape 14">
              <a:extLst>
                <a:ext uri="{FF2B5EF4-FFF2-40B4-BE49-F238E27FC236}">
                  <a16:creationId xmlns:a16="http://schemas.microsoft.com/office/drawing/2014/main" id="{69858F9A-A703-46C1-AF21-39F87BB32A05}"/>
                </a:ext>
              </a:extLst>
            </p:cNvPr>
            <p:cNvCxnSpPr>
              <a:cxnSpLocks noChangeShapeType="1"/>
              <a:stCxn id="71" idx="2"/>
              <a:endCxn id="70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6" name="Group 15">
              <a:extLst>
                <a:ext uri="{FF2B5EF4-FFF2-40B4-BE49-F238E27FC236}">
                  <a16:creationId xmlns:a16="http://schemas.microsoft.com/office/drawing/2014/main" id="{8CC5487A-4E89-4E6A-B4C2-9451BEEAB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03" name="Text Box 16">
                <a:extLst>
                  <a:ext uri="{FF2B5EF4-FFF2-40B4-BE49-F238E27FC236}">
                    <a16:creationId xmlns:a16="http://schemas.microsoft.com/office/drawing/2014/main" id="{ED9E901D-C6D3-4B54-8FCC-A3A1A7348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04" name="Text Box 17">
                <a:extLst>
                  <a:ext uri="{FF2B5EF4-FFF2-40B4-BE49-F238E27FC236}">
                    <a16:creationId xmlns:a16="http://schemas.microsoft.com/office/drawing/2014/main" id="{63F15892-868D-45B0-A3FE-E5ED807C2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05" name="Text Box 18">
                <a:extLst>
                  <a:ext uri="{FF2B5EF4-FFF2-40B4-BE49-F238E27FC236}">
                    <a16:creationId xmlns:a16="http://schemas.microsoft.com/office/drawing/2014/main" id="{3DE303BC-4312-4580-80A2-D583D1FE8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06" name="Text Box 19">
                <a:extLst>
                  <a:ext uri="{FF2B5EF4-FFF2-40B4-BE49-F238E27FC236}">
                    <a16:creationId xmlns:a16="http://schemas.microsoft.com/office/drawing/2014/main" id="{A8C9E2B5-3D89-4DE1-80C3-48D2C67E1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07" name="Text Box 20">
                <a:extLst>
                  <a:ext uri="{FF2B5EF4-FFF2-40B4-BE49-F238E27FC236}">
                    <a16:creationId xmlns:a16="http://schemas.microsoft.com/office/drawing/2014/main" id="{53A88C7B-858C-4675-8F5F-3529EB92A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08" name="Text Box 21">
                <a:extLst>
                  <a:ext uri="{FF2B5EF4-FFF2-40B4-BE49-F238E27FC236}">
                    <a16:creationId xmlns:a16="http://schemas.microsoft.com/office/drawing/2014/main" id="{D06CF7A3-D024-4414-996B-242A1274E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09" name="Text Box 22">
                <a:extLst>
                  <a:ext uri="{FF2B5EF4-FFF2-40B4-BE49-F238E27FC236}">
                    <a16:creationId xmlns:a16="http://schemas.microsoft.com/office/drawing/2014/main" id="{4BF49677-DE10-4F81-BF94-8378D363CD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10" name="Text Box 23">
                <a:extLst>
                  <a:ext uri="{FF2B5EF4-FFF2-40B4-BE49-F238E27FC236}">
                    <a16:creationId xmlns:a16="http://schemas.microsoft.com/office/drawing/2014/main" id="{876AA649-24EF-46D1-BA38-B986C87F7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11" name="Text Box 24">
                <a:extLst>
                  <a:ext uri="{FF2B5EF4-FFF2-40B4-BE49-F238E27FC236}">
                    <a16:creationId xmlns:a16="http://schemas.microsoft.com/office/drawing/2014/main" id="{D78CE98D-9F3A-40A5-BC46-DE64C71618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dirty="0" smtClean="0"/>
                  <a:t>e</a:t>
                </a:r>
                <a:endParaRPr lang="en-US" sz="1600" dirty="0"/>
              </a:p>
            </p:txBody>
          </p:sp>
          <p:sp>
            <p:nvSpPr>
              <p:cNvPr id="112" name="Text Box 25">
                <a:extLst>
                  <a:ext uri="{FF2B5EF4-FFF2-40B4-BE49-F238E27FC236}">
                    <a16:creationId xmlns:a16="http://schemas.microsoft.com/office/drawing/2014/main" id="{F50DE0CA-03EF-42DC-8C00-FF061F336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13" name="AutoShape 26">
                <a:extLst>
                  <a:ext uri="{FF2B5EF4-FFF2-40B4-BE49-F238E27FC236}">
                    <a16:creationId xmlns:a16="http://schemas.microsoft.com/office/drawing/2014/main" id="{A91B68B2-1F7A-46D3-B422-FCE3BC320EEF}"/>
                  </a:ext>
                </a:extLst>
              </p:cNvPr>
              <p:cNvCxnSpPr>
                <a:cxnSpLocks noChangeShapeType="1"/>
                <a:stCxn id="103" idx="2"/>
                <a:endCxn id="10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4" name="AutoShape 27">
                <a:extLst>
                  <a:ext uri="{FF2B5EF4-FFF2-40B4-BE49-F238E27FC236}">
                    <a16:creationId xmlns:a16="http://schemas.microsoft.com/office/drawing/2014/main" id="{3E2268A4-3F1A-40C9-B934-A917CD553BD5}"/>
                  </a:ext>
                </a:extLst>
              </p:cNvPr>
              <p:cNvCxnSpPr>
                <a:cxnSpLocks noChangeShapeType="1"/>
                <a:stCxn id="103" idx="2"/>
                <a:endCxn id="10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5" name="AutoShape 28">
                <a:extLst>
                  <a:ext uri="{FF2B5EF4-FFF2-40B4-BE49-F238E27FC236}">
                    <a16:creationId xmlns:a16="http://schemas.microsoft.com/office/drawing/2014/main" id="{0802EE7D-537F-43EF-AFB2-19BA27BE54F9}"/>
                  </a:ext>
                </a:extLst>
              </p:cNvPr>
              <p:cNvCxnSpPr>
                <a:cxnSpLocks noChangeShapeType="1"/>
                <a:stCxn id="105" idx="2"/>
                <a:endCxn id="10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6" name="AutoShape 29">
                <a:extLst>
                  <a:ext uri="{FF2B5EF4-FFF2-40B4-BE49-F238E27FC236}">
                    <a16:creationId xmlns:a16="http://schemas.microsoft.com/office/drawing/2014/main" id="{00613411-74EF-4B24-8716-7B8149600D9C}"/>
                  </a:ext>
                </a:extLst>
              </p:cNvPr>
              <p:cNvCxnSpPr>
                <a:cxnSpLocks noChangeShapeType="1"/>
                <a:stCxn id="105" idx="2"/>
                <a:endCxn id="10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7" name="AutoShape 30">
                <a:extLst>
                  <a:ext uri="{FF2B5EF4-FFF2-40B4-BE49-F238E27FC236}">
                    <a16:creationId xmlns:a16="http://schemas.microsoft.com/office/drawing/2014/main" id="{554D72CA-C28D-48B8-9F67-8320ABC33939}"/>
                  </a:ext>
                </a:extLst>
              </p:cNvPr>
              <p:cNvCxnSpPr>
                <a:cxnSpLocks noChangeShapeType="1"/>
                <a:stCxn id="107" idx="2"/>
                <a:endCxn id="10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8" name="AutoShape 31">
                <a:extLst>
                  <a:ext uri="{FF2B5EF4-FFF2-40B4-BE49-F238E27FC236}">
                    <a16:creationId xmlns:a16="http://schemas.microsoft.com/office/drawing/2014/main" id="{B049EDE3-38EB-47D2-8EE9-F7A90A642795}"/>
                  </a:ext>
                </a:extLst>
              </p:cNvPr>
              <p:cNvCxnSpPr>
                <a:cxnSpLocks noChangeShapeType="1"/>
                <a:stCxn id="104" idx="2"/>
                <a:endCxn id="10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9" name="AutoShape 32">
                <a:extLst>
                  <a:ext uri="{FF2B5EF4-FFF2-40B4-BE49-F238E27FC236}">
                    <a16:creationId xmlns:a16="http://schemas.microsoft.com/office/drawing/2014/main" id="{E61A383D-334D-4AF7-AEF1-135B267856A5}"/>
                  </a:ext>
                </a:extLst>
              </p:cNvPr>
              <p:cNvCxnSpPr>
                <a:cxnSpLocks noChangeShapeType="1"/>
                <a:stCxn id="106" idx="2"/>
                <a:endCxn id="11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0" name="AutoShape 33">
                <a:extLst>
                  <a:ext uri="{FF2B5EF4-FFF2-40B4-BE49-F238E27FC236}">
                    <a16:creationId xmlns:a16="http://schemas.microsoft.com/office/drawing/2014/main" id="{5AD4E751-F52E-4E98-BAF0-5078A987D2D8}"/>
                  </a:ext>
                </a:extLst>
              </p:cNvPr>
              <p:cNvCxnSpPr>
                <a:cxnSpLocks noChangeShapeType="1"/>
                <a:stCxn id="106" idx="2"/>
                <a:endCxn id="11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1" name="AutoShape 34">
                <a:extLst>
                  <a:ext uri="{FF2B5EF4-FFF2-40B4-BE49-F238E27FC236}">
                    <a16:creationId xmlns:a16="http://schemas.microsoft.com/office/drawing/2014/main" id="{91CD12F2-AC36-41D3-8B92-41816D5E7325}"/>
                  </a:ext>
                </a:extLst>
              </p:cNvPr>
              <p:cNvCxnSpPr>
                <a:cxnSpLocks noChangeShapeType="1"/>
                <a:stCxn id="110" idx="2"/>
                <a:endCxn id="11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77" name="Text Box 35">
              <a:extLst>
                <a:ext uri="{FF2B5EF4-FFF2-40B4-BE49-F238E27FC236}">
                  <a16:creationId xmlns:a16="http://schemas.microsoft.com/office/drawing/2014/main" id="{CB34DC9A-D290-4B43-8FB4-60D1DFBFA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78" name="AutoShape 36">
              <a:extLst>
                <a:ext uri="{FF2B5EF4-FFF2-40B4-BE49-F238E27FC236}">
                  <a16:creationId xmlns:a16="http://schemas.microsoft.com/office/drawing/2014/main" id="{A1E66842-7629-4A19-A16B-1F16DE17D75C}"/>
                </a:ext>
              </a:extLst>
            </p:cNvPr>
            <p:cNvCxnSpPr>
              <a:cxnSpLocks noChangeShapeType="1"/>
              <a:stCxn id="69" idx="2"/>
              <a:endCxn id="77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9" name="Group 37">
              <a:extLst>
                <a:ext uri="{FF2B5EF4-FFF2-40B4-BE49-F238E27FC236}">
                  <a16:creationId xmlns:a16="http://schemas.microsoft.com/office/drawing/2014/main" id="{31FD582E-6AD9-449D-BD5E-6CA87918C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84" name="Text Box 38">
                <a:extLst>
                  <a:ext uri="{FF2B5EF4-FFF2-40B4-BE49-F238E27FC236}">
                    <a16:creationId xmlns:a16="http://schemas.microsoft.com/office/drawing/2014/main" id="{1AAD125B-2CF9-475C-9E0B-525DA8CEF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85" name="Text Box 39">
                <a:extLst>
                  <a:ext uri="{FF2B5EF4-FFF2-40B4-BE49-F238E27FC236}">
                    <a16:creationId xmlns:a16="http://schemas.microsoft.com/office/drawing/2014/main" id="{F292FDDE-B341-4643-9E67-12A74138E8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86" name="Text Box 40">
                <a:extLst>
                  <a:ext uri="{FF2B5EF4-FFF2-40B4-BE49-F238E27FC236}">
                    <a16:creationId xmlns:a16="http://schemas.microsoft.com/office/drawing/2014/main" id="{028B8661-E77D-4E1E-BA46-570766C77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87" name="Text Box 41">
                <a:extLst>
                  <a:ext uri="{FF2B5EF4-FFF2-40B4-BE49-F238E27FC236}">
                    <a16:creationId xmlns:a16="http://schemas.microsoft.com/office/drawing/2014/main" id="{7551EFBD-42BD-4C17-82D1-CD7944E71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88" name="Text Box 42">
                <a:extLst>
                  <a:ext uri="{FF2B5EF4-FFF2-40B4-BE49-F238E27FC236}">
                    <a16:creationId xmlns:a16="http://schemas.microsoft.com/office/drawing/2014/main" id="{44CE737E-B2EE-454A-9320-64AB0F990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89" name="Text Box 43">
                <a:extLst>
                  <a:ext uri="{FF2B5EF4-FFF2-40B4-BE49-F238E27FC236}">
                    <a16:creationId xmlns:a16="http://schemas.microsoft.com/office/drawing/2014/main" id="{36611178-08A3-4BAB-83F0-F16354882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90" name="Text Box 44">
                <a:extLst>
                  <a:ext uri="{FF2B5EF4-FFF2-40B4-BE49-F238E27FC236}">
                    <a16:creationId xmlns:a16="http://schemas.microsoft.com/office/drawing/2014/main" id="{3E44CFB6-95F9-4E3E-B625-6C9337209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91" name="Text Box 45">
                <a:extLst>
                  <a:ext uri="{FF2B5EF4-FFF2-40B4-BE49-F238E27FC236}">
                    <a16:creationId xmlns:a16="http://schemas.microsoft.com/office/drawing/2014/main" id="{4FF94DAC-9AD1-4738-908B-0B98DA2EF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92" name="Text Box 46">
                <a:extLst>
                  <a:ext uri="{FF2B5EF4-FFF2-40B4-BE49-F238E27FC236}">
                    <a16:creationId xmlns:a16="http://schemas.microsoft.com/office/drawing/2014/main" id="{6B99D4CF-110F-4F51-91CB-9BE4F3530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solidFill>
                      <a:srgbClr val="FF0000"/>
                    </a:solidFill>
                  </a:rPr>
                  <a:t>G</a:t>
                </a:r>
              </a:p>
            </p:txBody>
          </p:sp>
          <p:sp>
            <p:nvSpPr>
              <p:cNvPr id="93" name="Text Box 47">
                <a:extLst>
                  <a:ext uri="{FF2B5EF4-FFF2-40B4-BE49-F238E27FC236}">
                    <a16:creationId xmlns:a16="http://schemas.microsoft.com/office/drawing/2014/main" id="{1FF1F1A1-E34D-4902-A6A9-1085596B0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94" name="AutoShape 48">
                <a:extLst>
                  <a:ext uri="{FF2B5EF4-FFF2-40B4-BE49-F238E27FC236}">
                    <a16:creationId xmlns:a16="http://schemas.microsoft.com/office/drawing/2014/main" id="{55CEA6FA-7E75-45D0-A0F9-F40E76C57A05}"/>
                  </a:ext>
                </a:extLst>
              </p:cNvPr>
              <p:cNvCxnSpPr>
                <a:cxnSpLocks noChangeShapeType="1"/>
                <a:stCxn id="84" idx="2"/>
                <a:endCxn id="8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5" name="AutoShape 49">
                <a:extLst>
                  <a:ext uri="{FF2B5EF4-FFF2-40B4-BE49-F238E27FC236}">
                    <a16:creationId xmlns:a16="http://schemas.microsoft.com/office/drawing/2014/main" id="{3CB62F9B-1A85-4E9B-9E14-9F990A35F10D}"/>
                  </a:ext>
                </a:extLst>
              </p:cNvPr>
              <p:cNvCxnSpPr>
                <a:cxnSpLocks noChangeShapeType="1"/>
                <a:stCxn id="84" idx="2"/>
                <a:endCxn id="8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6" name="AutoShape 50">
                <a:extLst>
                  <a:ext uri="{FF2B5EF4-FFF2-40B4-BE49-F238E27FC236}">
                    <a16:creationId xmlns:a16="http://schemas.microsoft.com/office/drawing/2014/main" id="{46B9905E-5698-43BE-AA7C-5FD2E98F553A}"/>
                  </a:ext>
                </a:extLst>
              </p:cNvPr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7" name="AutoShape 51">
                <a:extLst>
                  <a:ext uri="{FF2B5EF4-FFF2-40B4-BE49-F238E27FC236}">
                    <a16:creationId xmlns:a16="http://schemas.microsoft.com/office/drawing/2014/main" id="{B25BFFB6-0D66-4A5C-81ED-DA95DEC0F6B5}"/>
                  </a:ext>
                </a:extLst>
              </p:cNvPr>
              <p:cNvCxnSpPr>
                <a:cxnSpLocks noChangeShapeType="1"/>
                <a:stCxn id="86" idx="2"/>
                <a:endCxn id="8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8" name="AutoShape 52">
                <a:extLst>
                  <a:ext uri="{FF2B5EF4-FFF2-40B4-BE49-F238E27FC236}">
                    <a16:creationId xmlns:a16="http://schemas.microsoft.com/office/drawing/2014/main" id="{317AD975-F6EA-49A4-BDD9-5E5A8E542D65}"/>
                  </a:ext>
                </a:extLst>
              </p:cNvPr>
              <p:cNvCxnSpPr>
                <a:cxnSpLocks noChangeShapeType="1"/>
                <a:stCxn id="88" idx="2"/>
                <a:endCxn id="8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9" name="AutoShape 53">
                <a:extLst>
                  <a:ext uri="{FF2B5EF4-FFF2-40B4-BE49-F238E27FC236}">
                    <a16:creationId xmlns:a16="http://schemas.microsoft.com/office/drawing/2014/main" id="{CF2A2828-395D-4453-BC8F-95E1E62B4C0E}"/>
                  </a:ext>
                </a:extLst>
              </p:cNvPr>
              <p:cNvCxnSpPr>
                <a:cxnSpLocks noChangeShapeType="1"/>
                <a:stCxn id="85" idx="2"/>
                <a:endCxn id="9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0" name="AutoShape 54">
                <a:extLst>
                  <a:ext uri="{FF2B5EF4-FFF2-40B4-BE49-F238E27FC236}">
                    <a16:creationId xmlns:a16="http://schemas.microsoft.com/office/drawing/2014/main" id="{D644BA9D-BF11-4073-9A1D-BA9208DF7554}"/>
                  </a:ext>
                </a:extLst>
              </p:cNvPr>
              <p:cNvCxnSpPr>
                <a:cxnSpLocks noChangeShapeType="1"/>
                <a:stCxn id="87" idx="2"/>
                <a:endCxn id="9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1" name="AutoShape 55">
                <a:extLst>
                  <a:ext uri="{FF2B5EF4-FFF2-40B4-BE49-F238E27FC236}">
                    <a16:creationId xmlns:a16="http://schemas.microsoft.com/office/drawing/2014/main" id="{03693E09-89F9-48D0-AF68-3CD683666A67}"/>
                  </a:ext>
                </a:extLst>
              </p:cNvPr>
              <p:cNvCxnSpPr>
                <a:cxnSpLocks noChangeShapeType="1"/>
                <a:stCxn id="87" idx="2"/>
                <a:endCxn id="9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2" name="AutoShape 56">
                <a:extLst>
                  <a:ext uri="{FF2B5EF4-FFF2-40B4-BE49-F238E27FC236}">
                    <a16:creationId xmlns:a16="http://schemas.microsoft.com/office/drawing/2014/main" id="{145E4DB7-F211-4148-99A3-3D7EE1882233}"/>
                  </a:ext>
                </a:extLst>
              </p:cNvPr>
              <p:cNvCxnSpPr>
                <a:cxnSpLocks noChangeShapeType="1"/>
                <a:stCxn id="91" idx="2"/>
                <a:endCxn id="9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80" name="AutoShape 57">
              <a:extLst>
                <a:ext uri="{FF2B5EF4-FFF2-40B4-BE49-F238E27FC236}">
                  <a16:creationId xmlns:a16="http://schemas.microsoft.com/office/drawing/2014/main" id="{084B9A13-AC40-437C-9CA1-4C3A87B7670A}"/>
                </a:ext>
              </a:extLst>
            </p:cNvPr>
            <p:cNvCxnSpPr>
              <a:cxnSpLocks noChangeShapeType="1"/>
              <a:stCxn id="68" idx="2"/>
              <a:endCxn id="84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" name="AutoShape 58">
              <a:extLst>
                <a:ext uri="{FF2B5EF4-FFF2-40B4-BE49-F238E27FC236}">
                  <a16:creationId xmlns:a16="http://schemas.microsoft.com/office/drawing/2014/main" id="{DB1F9013-F307-4E37-89C2-30AF4932719A}"/>
                </a:ext>
              </a:extLst>
            </p:cNvPr>
            <p:cNvCxnSpPr>
              <a:cxnSpLocks noChangeShapeType="1"/>
              <a:stCxn id="65" idx="2"/>
              <a:endCxn id="68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" name="AutoShape 59">
              <a:extLst>
                <a:ext uri="{FF2B5EF4-FFF2-40B4-BE49-F238E27FC236}">
                  <a16:creationId xmlns:a16="http://schemas.microsoft.com/office/drawing/2014/main" id="{C1AB9C72-6BC1-4BF2-8628-856B04C8597C}"/>
                </a:ext>
              </a:extLst>
            </p:cNvPr>
            <p:cNvCxnSpPr>
              <a:cxnSpLocks noChangeShapeType="1"/>
              <a:stCxn id="65" idx="2"/>
              <a:endCxn id="103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3" name="AutoShape 60">
              <a:extLst>
                <a:ext uri="{FF2B5EF4-FFF2-40B4-BE49-F238E27FC236}">
                  <a16:creationId xmlns:a16="http://schemas.microsoft.com/office/drawing/2014/main" id="{72F52E26-E29E-4668-8E96-BC4CA7A5367B}"/>
                </a:ext>
              </a:extLst>
            </p:cNvPr>
            <p:cNvCxnSpPr>
              <a:cxnSpLocks noChangeShapeType="1"/>
              <a:stCxn id="65" idx="2"/>
              <a:endCxn id="69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22" name="Line 61">
            <a:extLst>
              <a:ext uri="{FF2B5EF4-FFF2-40B4-BE49-F238E27FC236}">
                <a16:creationId xmlns:a16="http://schemas.microsoft.com/office/drawing/2014/main" id="{684DA88F-E298-4B73-BA94-0827644DC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2351" y="3660272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3" name="Line 62">
            <a:extLst>
              <a:ext uri="{FF2B5EF4-FFF2-40B4-BE49-F238E27FC236}">
                <a16:creationId xmlns:a16="http://schemas.microsoft.com/office/drawing/2014/main" id="{51EFB801-FA7F-4F5D-8D95-EBBA30EBA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7" y="4163510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4" name="Line 63">
            <a:extLst>
              <a:ext uri="{FF2B5EF4-FFF2-40B4-BE49-F238E27FC236}">
                <a16:creationId xmlns:a16="http://schemas.microsoft.com/office/drawing/2014/main" id="{F22C0D43-B3BB-4FB9-988C-F84ACDE9A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2" y="4153986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5" name="Line 64">
            <a:extLst>
              <a:ext uri="{FF2B5EF4-FFF2-40B4-BE49-F238E27FC236}">
                <a16:creationId xmlns:a16="http://schemas.microsoft.com/office/drawing/2014/main" id="{92C31DC1-EECA-4607-9DB4-7A27D7049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6894" y="4647697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6" name="Line 65">
            <a:extLst>
              <a:ext uri="{FF2B5EF4-FFF2-40B4-BE49-F238E27FC236}">
                <a16:creationId xmlns:a16="http://schemas.microsoft.com/office/drawing/2014/main" id="{0EC51C28-44F7-4D07-BA04-1308F5641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7" y="4665160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7" name="Line 66">
            <a:extLst>
              <a:ext uri="{FF2B5EF4-FFF2-40B4-BE49-F238E27FC236}">
                <a16:creationId xmlns:a16="http://schemas.microsoft.com/office/drawing/2014/main" id="{553F96EF-FF99-4CF2-A286-1A9D61C65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6" y="4177798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8" name="Line 67">
            <a:extLst>
              <a:ext uri="{FF2B5EF4-FFF2-40B4-BE49-F238E27FC236}">
                <a16:creationId xmlns:a16="http://schemas.microsoft.com/office/drawing/2014/main" id="{062F5CA2-0681-4370-8D5F-953E95483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9257" y="4654048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9" name="Line 68">
            <a:extLst>
              <a:ext uri="{FF2B5EF4-FFF2-40B4-BE49-F238E27FC236}">
                <a16:creationId xmlns:a16="http://schemas.microsoft.com/office/drawing/2014/main" id="{DB6F3B4F-0A98-4EE1-9D3E-7925D15BD3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6" y="5174753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1" name="Line 140">
            <a:extLst>
              <a:ext uri="{FF2B5EF4-FFF2-40B4-BE49-F238E27FC236}">
                <a16:creationId xmlns:a16="http://schemas.microsoft.com/office/drawing/2014/main" id="{3A11A25B-8881-495B-BEE0-03FDCFF1B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791200"/>
            <a:ext cx="7024689" cy="19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2" name="Oval 141">
            <a:extLst>
              <a:ext uri="{FF2B5EF4-FFF2-40B4-BE49-F238E27FC236}">
                <a16:creationId xmlns:a16="http://schemas.microsoft.com/office/drawing/2014/main" id="{206C16CD-6375-4B17-BAE8-FBBF25F2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6" y="3399922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3" name="Oval 142">
            <a:extLst>
              <a:ext uri="{FF2B5EF4-FFF2-40B4-BE49-F238E27FC236}">
                <a16:creationId xmlns:a16="http://schemas.microsoft.com/office/drawing/2014/main" id="{647BB641-78A0-42F5-B399-168CF307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90" y="3893639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" name="Oval 143">
            <a:extLst>
              <a:ext uri="{FF2B5EF4-FFF2-40B4-BE49-F238E27FC236}">
                <a16:creationId xmlns:a16="http://schemas.microsoft.com/office/drawing/2014/main" id="{FE30931A-949A-4182-B8BD-4F320411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32" y="437306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" name="Oval 144">
            <a:extLst>
              <a:ext uri="{FF2B5EF4-FFF2-40B4-BE49-F238E27FC236}">
                <a16:creationId xmlns:a16="http://schemas.microsoft.com/office/drawing/2014/main" id="{10E308D3-1C5A-4554-8495-6EBB378F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4" y="4373065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6" name="Oval 145">
            <a:extLst>
              <a:ext uri="{FF2B5EF4-FFF2-40B4-BE49-F238E27FC236}">
                <a16:creationId xmlns:a16="http://schemas.microsoft.com/office/drawing/2014/main" id="{0324E22A-398B-44DC-9036-649935E6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6" y="4355597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7" name="Oval 146">
            <a:extLst>
              <a:ext uri="{FF2B5EF4-FFF2-40B4-BE49-F238E27FC236}">
                <a16:creationId xmlns:a16="http://schemas.microsoft.com/office/drawing/2014/main" id="{8EE4485C-FF5E-4450-9606-EDDEE881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9" y="492869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8" name="Oval 147">
            <a:extLst>
              <a:ext uri="{FF2B5EF4-FFF2-40B4-BE49-F238E27FC236}">
                <a16:creationId xmlns:a16="http://schemas.microsoft.com/office/drawing/2014/main" id="{2C627F65-2FCA-40D2-96A5-53758339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90" y="4920748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9" name="Oval 148">
            <a:extLst>
              <a:ext uri="{FF2B5EF4-FFF2-40B4-BE49-F238E27FC236}">
                <a16:creationId xmlns:a16="http://schemas.microsoft.com/office/drawing/2014/main" id="{652AABD4-6291-41E9-A274-A902F921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90" y="490329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0" name="Oval 149">
            <a:extLst>
              <a:ext uri="{FF2B5EF4-FFF2-40B4-BE49-F238E27FC236}">
                <a16:creationId xmlns:a16="http://schemas.microsoft.com/office/drawing/2014/main" id="{D8EE6978-DE49-4A56-B157-831074EA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4" y="4893765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1" name="Oval 150">
            <a:extLst>
              <a:ext uri="{FF2B5EF4-FFF2-40B4-BE49-F238E27FC236}">
                <a16:creationId xmlns:a16="http://schemas.microsoft.com/office/drawing/2014/main" id="{620EF0E0-C952-448E-8368-5428BEF7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4" y="5431922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2" name="Oval 151">
            <a:extLst>
              <a:ext uri="{FF2B5EF4-FFF2-40B4-BE49-F238E27FC236}">
                <a16:creationId xmlns:a16="http://schemas.microsoft.com/office/drawing/2014/main" id="{CFE69FBB-EE56-4AF0-9097-54C3C16E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4" y="5439865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4" name="Oval 153">
            <a:extLst>
              <a:ext uri="{FF2B5EF4-FFF2-40B4-BE49-F238E27FC236}">
                <a16:creationId xmlns:a16="http://schemas.microsoft.com/office/drawing/2014/main" id="{2E29AE1E-6C60-4925-9F27-DA60F5C0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9" y="5441448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8" name="Line 157">
            <a:extLst>
              <a:ext uri="{FF2B5EF4-FFF2-40B4-BE49-F238E27FC236}">
                <a16:creationId xmlns:a16="http://schemas.microsoft.com/office/drawing/2014/main" id="{FDCDB787-B333-4A5B-BCB7-F07A9880F5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1364" y="4655639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19" name="Line 158">
            <a:extLst>
              <a:ext uri="{FF2B5EF4-FFF2-40B4-BE49-F238E27FC236}">
                <a16:creationId xmlns:a16="http://schemas.microsoft.com/office/drawing/2014/main" id="{B6792B29-C505-4E43-B147-777D963B4C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4" y="5176339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0" name="Line 159">
            <a:extLst>
              <a:ext uri="{FF2B5EF4-FFF2-40B4-BE49-F238E27FC236}">
                <a16:creationId xmlns:a16="http://schemas.microsoft.com/office/drawing/2014/main" id="{477E5D01-109C-43C3-8CDF-40A2555E56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5694" y="5174749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4" name="Oval 163">
            <a:extLst>
              <a:ext uri="{FF2B5EF4-FFF2-40B4-BE49-F238E27FC236}">
                <a16:creationId xmlns:a16="http://schemas.microsoft.com/office/drawing/2014/main" id="{69428AD8-4AE5-4B6A-B02D-0017E59A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3401514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5" name="Oval 164">
            <a:extLst>
              <a:ext uri="{FF2B5EF4-FFF2-40B4-BE49-F238E27FC236}">
                <a16:creationId xmlns:a16="http://schemas.microsoft.com/office/drawing/2014/main" id="{11EA5AB7-5ED0-4019-A2D0-3108552B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81" y="389522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6" name="Oval 165">
            <a:extLst>
              <a:ext uri="{FF2B5EF4-FFF2-40B4-BE49-F238E27FC236}">
                <a16:creationId xmlns:a16="http://schemas.microsoft.com/office/drawing/2014/main" id="{D2D5374E-DB2E-4652-97EF-C1E7AC334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581" y="382854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7" name="Oval 166">
            <a:extLst>
              <a:ext uri="{FF2B5EF4-FFF2-40B4-BE49-F238E27FC236}">
                <a16:creationId xmlns:a16="http://schemas.microsoft.com/office/drawing/2014/main" id="{F8AD2FE6-8536-4DC0-ADA4-63FD5E69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239" y="3844422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8" name="Oval 167">
            <a:extLst>
              <a:ext uri="{FF2B5EF4-FFF2-40B4-BE49-F238E27FC236}">
                <a16:creationId xmlns:a16="http://schemas.microsoft.com/office/drawing/2014/main" id="{57BA671A-9222-4BD5-89AB-7607FDFE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4" y="437464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9" name="Oval 168">
            <a:extLst>
              <a:ext uri="{FF2B5EF4-FFF2-40B4-BE49-F238E27FC236}">
                <a16:creationId xmlns:a16="http://schemas.microsoft.com/office/drawing/2014/main" id="{FD60A75F-DE6F-4294-98C3-48C083CF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7" y="437464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0" name="Oval 169">
            <a:extLst>
              <a:ext uri="{FF2B5EF4-FFF2-40B4-BE49-F238E27FC236}">
                <a16:creationId xmlns:a16="http://schemas.microsoft.com/office/drawing/2014/main" id="{89369943-9F70-4DE6-B3CC-2CD18D0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9" y="435719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1" name="Oval 170">
            <a:extLst>
              <a:ext uri="{FF2B5EF4-FFF2-40B4-BE49-F238E27FC236}">
                <a16:creationId xmlns:a16="http://schemas.microsoft.com/office/drawing/2014/main" id="{B8AA303C-AD18-49BE-AB6F-BB6FD390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32" y="49302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2" name="Oval 171">
            <a:extLst>
              <a:ext uri="{FF2B5EF4-FFF2-40B4-BE49-F238E27FC236}">
                <a16:creationId xmlns:a16="http://schemas.microsoft.com/office/drawing/2014/main" id="{932FED42-3651-48E1-B43D-7749CAA9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81" y="4914397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3" name="Oval 172">
            <a:extLst>
              <a:ext uri="{FF2B5EF4-FFF2-40B4-BE49-F238E27FC236}">
                <a16:creationId xmlns:a16="http://schemas.microsoft.com/office/drawing/2014/main" id="{255F3004-FF9A-4B6B-8A2A-530B20BC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81" y="4904872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4" name="Oval 173">
            <a:extLst>
              <a:ext uri="{FF2B5EF4-FFF2-40B4-BE49-F238E27FC236}">
                <a16:creationId xmlns:a16="http://schemas.microsoft.com/office/drawing/2014/main" id="{A1FA73E6-8848-485A-8DF9-073F813D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6" y="489534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5" name="Oval 174">
            <a:extLst>
              <a:ext uri="{FF2B5EF4-FFF2-40B4-BE49-F238E27FC236}">
                <a16:creationId xmlns:a16="http://schemas.microsoft.com/office/drawing/2014/main" id="{10EECD0C-7D47-433E-83E6-95BC1BDF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6" y="5433514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6" name="Oval 175">
            <a:extLst>
              <a:ext uri="{FF2B5EF4-FFF2-40B4-BE49-F238E27FC236}">
                <a16:creationId xmlns:a16="http://schemas.microsoft.com/office/drawing/2014/main" id="{3D29E05D-9555-4222-B037-4507693A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6" y="544144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8" name="Oval 177">
            <a:extLst>
              <a:ext uri="{FF2B5EF4-FFF2-40B4-BE49-F238E27FC236}">
                <a16:creationId xmlns:a16="http://schemas.microsoft.com/office/drawing/2014/main" id="{9B5F9419-9743-42FB-80DE-9D46A33B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232" y="5443039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2" name="Oval 181">
            <a:extLst>
              <a:ext uri="{FF2B5EF4-FFF2-40B4-BE49-F238E27FC236}">
                <a16:creationId xmlns:a16="http://schemas.microsoft.com/office/drawing/2014/main" id="{186CBDF6-7E95-4068-AE42-121B1A9D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32" y="4922339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3" name="Oval 182">
            <a:extLst>
              <a:ext uri="{FF2B5EF4-FFF2-40B4-BE49-F238E27FC236}">
                <a16:creationId xmlns:a16="http://schemas.microsoft.com/office/drawing/2014/main" id="{81DAE882-F06C-4899-B4B8-02F2DB4B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4" y="4366714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4" name="Oval 183">
            <a:extLst>
              <a:ext uri="{FF2B5EF4-FFF2-40B4-BE49-F238E27FC236}">
                <a16:creationId xmlns:a16="http://schemas.microsoft.com/office/drawing/2014/main" id="{3BA5B2D3-CF25-4D0D-9DB2-CEE6506D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81" y="4914397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5" name="Oval 184">
            <a:extLst>
              <a:ext uri="{FF2B5EF4-FFF2-40B4-BE49-F238E27FC236}">
                <a16:creationId xmlns:a16="http://schemas.microsoft.com/office/drawing/2014/main" id="{0D0683D0-78E3-4106-B032-E6585AB5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7" y="4366714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" name="Oval 185">
            <a:extLst>
              <a:ext uri="{FF2B5EF4-FFF2-40B4-BE49-F238E27FC236}">
                <a16:creationId xmlns:a16="http://schemas.microsoft.com/office/drawing/2014/main" id="{C06BD0B2-0FB3-4C97-B38B-A3A1512E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6" y="5425572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51" name="Oval 190">
            <a:extLst>
              <a:ext uri="{FF2B5EF4-FFF2-40B4-BE49-F238E27FC236}">
                <a16:creationId xmlns:a16="http://schemas.microsoft.com/office/drawing/2014/main" id="{C7DA724F-BD51-4262-9F29-5A2DE3B9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81" y="4904872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52" name="Oval 191">
            <a:extLst>
              <a:ext uri="{FF2B5EF4-FFF2-40B4-BE49-F238E27FC236}">
                <a16:creationId xmlns:a16="http://schemas.microsoft.com/office/drawing/2014/main" id="{4F2C80E9-46BF-4CFA-95C5-BAFB023C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6" y="544144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55" name="AutoShape 45">
            <a:extLst>
              <a:ext uri="{FF2B5EF4-FFF2-40B4-BE49-F238E27FC236}">
                <a16:creationId xmlns:a16="http://schemas.microsoft.com/office/drawing/2014/main" id="{EFA84C95-73B1-433C-8355-A539BBF95D18}"/>
              </a:ext>
            </a:extLst>
          </p:cNvPr>
          <p:cNvSpPr>
            <a:spLocks/>
          </p:cNvSpPr>
          <p:nvPr/>
        </p:nvSpPr>
        <p:spPr bwMode="auto">
          <a:xfrm>
            <a:off x="5028460" y="3989608"/>
            <a:ext cx="265240" cy="1722295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Text Box 46">
            <a:extLst>
              <a:ext uri="{FF2B5EF4-FFF2-40B4-BE49-F238E27FC236}">
                <a16:creationId xmlns:a16="http://schemas.microsoft.com/office/drawing/2014/main" id="{611FD9D5-6A4C-48AE-A6E0-AE537E9E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42" y="4403830"/>
            <a:ext cx="123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l</a:t>
            </a:r>
            <a:r>
              <a:rPr lang="en-US" dirty="0"/>
              <a:t> tiers</a:t>
            </a:r>
          </a:p>
        </p:txBody>
      </p:sp>
      <p:sp>
        <p:nvSpPr>
          <p:cNvPr id="257" name="AutoShape 45">
            <a:extLst>
              <a:ext uri="{FF2B5EF4-FFF2-40B4-BE49-F238E27FC236}">
                <a16:creationId xmlns:a16="http://schemas.microsoft.com/office/drawing/2014/main" id="{FB4291B4-34A7-49D6-AD08-7824E80D224E}"/>
              </a:ext>
            </a:extLst>
          </p:cNvPr>
          <p:cNvSpPr>
            <a:spLocks/>
          </p:cNvSpPr>
          <p:nvPr/>
        </p:nvSpPr>
        <p:spPr bwMode="auto">
          <a:xfrm rot="10800000">
            <a:off x="11017251" y="3893638"/>
            <a:ext cx="293876" cy="2205036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Text Box 46">
            <a:extLst>
              <a:ext uri="{FF2B5EF4-FFF2-40B4-BE49-F238E27FC236}">
                <a16:creationId xmlns:a16="http://schemas.microsoft.com/office/drawing/2014/main" id="{F44462A7-A11A-4E7C-A9E2-1FBCBF4A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218" y="4824640"/>
            <a:ext cx="123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m</a:t>
            </a:r>
            <a:r>
              <a:rPr lang="en-US" dirty="0" smtClean="0"/>
              <a:t> </a:t>
            </a:r>
            <a:r>
              <a:rPr lang="en-US" dirty="0"/>
              <a:t>tiers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3.4.5 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>
                <a:solidFill>
                  <a:srgbClr val="FF0000"/>
                </a:solidFill>
              </a:rPr>
              <a:t>加深</a:t>
            </a:r>
            <a:r>
              <a:rPr lang="zh-CN" altLang="en-US" dirty="0"/>
              <a:t>的深度优先搜索（</a:t>
            </a:r>
            <a:r>
              <a:rPr lang="en-US" altLang="zh-CN" dirty="0"/>
              <a:t>IDS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3ABC52-2409-4EE5-8739-E4C986A1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104394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在深度受限搜索</a:t>
            </a:r>
            <a:r>
              <a:rPr lang="zh-CN" altLang="en-US" sz="2400" dirty="0"/>
              <a:t>的基础上，逐步增加深度</a:t>
            </a:r>
            <a:r>
              <a:rPr lang="zh-CN" altLang="en-US" sz="2400" dirty="0" smtClean="0"/>
              <a:t>限制。</a:t>
            </a:r>
            <a:r>
              <a:rPr lang="zh-CN" altLang="en-US" sz="2400" dirty="0"/>
              <a:t>该算法结合了深度优先和广度优先的优点。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算法原理：设</a:t>
            </a:r>
            <a:r>
              <a:rPr lang="zh-CN" altLang="zh-CN" sz="2400" dirty="0" smtClean="0"/>
              <a:t>最大深度</a:t>
            </a:r>
            <a:r>
              <a:rPr lang="en-US" altLang="zh-CN" sz="2400" dirty="0" smtClean="0"/>
              <a:t>limit</a:t>
            </a:r>
            <a:r>
              <a:rPr lang="zh-CN" altLang="zh-CN" sz="2400" dirty="0" smtClean="0"/>
              <a:t>，开始</a:t>
            </a:r>
            <a:r>
              <a:rPr lang="en-US" altLang="zh-CN" sz="2400" dirty="0"/>
              <a:t>limit</a:t>
            </a:r>
            <a:r>
              <a:rPr lang="zh-CN" altLang="zh-CN" sz="2400" dirty="0" smtClean="0"/>
              <a:t>设</a:t>
            </a:r>
            <a:r>
              <a:rPr lang="zh-CN" altLang="zh-CN" sz="2400" dirty="0"/>
              <a:t>为</a:t>
            </a:r>
            <a:r>
              <a:rPr lang="en-US" altLang="zh-CN" sz="2400" dirty="0"/>
              <a:t>1</a:t>
            </a:r>
            <a:r>
              <a:rPr lang="zh-CN" altLang="zh-CN" sz="2400" dirty="0" smtClean="0"/>
              <a:t>，深度</a:t>
            </a:r>
            <a:r>
              <a:rPr lang="zh-CN" altLang="en-US" sz="2400" dirty="0" smtClean="0"/>
              <a:t>优先</a:t>
            </a:r>
            <a:r>
              <a:rPr lang="zh-CN" altLang="zh-CN" sz="2400" dirty="0" smtClean="0"/>
              <a:t>搜索</a:t>
            </a:r>
            <a:r>
              <a:rPr lang="zh-CN" altLang="zh-CN" sz="2400" dirty="0"/>
              <a:t>，如果没有找到目标，</a:t>
            </a:r>
            <a:r>
              <a:rPr lang="zh-CN" altLang="zh-CN" sz="2400" dirty="0" smtClean="0"/>
              <a:t>则</a:t>
            </a:r>
            <a:r>
              <a:rPr lang="en-US" altLang="zh-CN" sz="2400" dirty="0"/>
              <a:t>limit</a:t>
            </a:r>
            <a:r>
              <a:rPr lang="zh-CN" altLang="zh-CN" sz="2400" dirty="0" smtClean="0"/>
              <a:t>加</a:t>
            </a:r>
            <a:r>
              <a:rPr lang="zh-CN" altLang="zh-CN" sz="2400" dirty="0"/>
              <a:t>一</a:t>
            </a:r>
            <a:r>
              <a:rPr lang="zh-CN" altLang="zh-CN" sz="2400" dirty="0" smtClean="0"/>
              <a:t>，再次深度</a:t>
            </a:r>
            <a:r>
              <a:rPr lang="zh-CN" altLang="en-US" sz="2400" dirty="0"/>
              <a:t>优先</a:t>
            </a:r>
            <a:r>
              <a:rPr lang="zh-CN" altLang="zh-CN" sz="2400" dirty="0" smtClean="0"/>
              <a:t>搜索</a:t>
            </a:r>
            <a:r>
              <a:rPr lang="zh-CN" altLang="zh-CN" sz="2400" dirty="0"/>
              <a:t>，以此类推直到找到目标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44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迭代加深的深度优先搜索（</a:t>
            </a:r>
            <a:r>
              <a:rPr lang="en-US" altLang="zh-CN" dirty="0"/>
              <a:t>IDS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D60817-5FD3-45C4-B314-F985B129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00200"/>
            <a:ext cx="7832826" cy="44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迭代加深的深度优先搜索（</a:t>
            </a:r>
            <a:r>
              <a:rPr lang="en-US" altLang="zh-CN" dirty="0"/>
              <a:t>IDS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880363-38D5-49FA-8204-095699CA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93" y="1828798"/>
            <a:ext cx="7995814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3.4.5 </a:t>
            </a:r>
            <a:r>
              <a:rPr lang="zh-CN" altLang="en-US" dirty="0" smtClean="0">
                <a:solidFill>
                  <a:schemeClr val="tx1"/>
                </a:solidFill>
              </a:rPr>
              <a:t>迭代</a:t>
            </a:r>
            <a:r>
              <a:rPr lang="zh-CN" altLang="en-US" dirty="0">
                <a:solidFill>
                  <a:schemeClr val="tx1"/>
                </a:solidFill>
              </a:rPr>
              <a:t>加深</a:t>
            </a:r>
            <a:r>
              <a:rPr lang="zh-CN" altLang="en-US" dirty="0"/>
              <a:t>的深度优先搜索（</a:t>
            </a:r>
            <a:r>
              <a:rPr lang="en-US" altLang="zh-CN" dirty="0"/>
              <a:t>IDS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7" name="Picture 4" descr="l4">
            <a:extLst>
              <a:ext uri="{FF2B5EF4-FFF2-40B4-BE49-F238E27FC236}">
                <a16:creationId xmlns:a16="http://schemas.microsoft.com/office/drawing/2014/main" id="{4FC296C8-0E27-4502-9C08-91EC1302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9296400" cy="335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66800" y="4908209"/>
            <a:ext cx="103632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优势：</a:t>
            </a:r>
            <a:r>
              <a:rPr lang="zh-CN" altLang="zh-CN" sz="2200" dirty="0" smtClean="0"/>
              <a:t>既</a:t>
            </a:r>
            <a:r>
              <a:rPr lang="zh-CN" altLang="zh-CN" sz="2200" dirty="0"/>
              <a:t>可以避免陷入深度无限的分支，同时还可以找到深度最浅的目标解，从而在每一步代价一致的时候找到最优解，再加上其优越的空间复杂度，</a:t>
            </a:r>
            <a:r>
              <a:rPr lang="zh-CN" altLang="zh-CN" sz="2200" dirty="0">
                <a:solidFill>
                  <a:srgbClr val="FF0000"/>
                </a:solidFill>
              </a:rPr>
              <a:t>常常作为首选的无信息搜索策略</a:t>
            </a:r>
            <a:r>
              <a:rPr lang="zh-CN" altLang="zh-CN" sz="2200" dirty="0"/>
              <a:t>。</a:t>
            </a:r>
          </a:p>
          <a:p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1676400" y="4223903"/>
            <a:ext cx="16222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limit=1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38600" y="4236756"/>
            <a:ext cx="16222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limit=2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22694" y="4236742"/>
            <a:ext cx="16222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limit=3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04632" y="4236742"/>
            <a:ext cx="16222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limit=4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迭代加深的深度优先搜索（</a:t>
            </a:r>
            <a:r>
              <a:rPr lang="en-US" altLang="zh-CN" dirty="0"/>
              <a:t>IDS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76400"/>
            <a:ext cx="86868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IDS = DFS + BFS</a:t>
            </a:r>
          </a:p>
          <a:p>
            <a:pPr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 smtClean="0"/>
              <a:t>Yes</a:t>
            </a:r>
            <a:r>
              <a:rPr lang="zh-CN" altLang="en-US" sz="2800" dirty="0" smtClean="0"/>
              <a:t>（</a:t>
            </a:r>
            <a:r>
              <a:rPr lang="zh-CN" altLang="en-US" sz="2800" kern="1200" dirty="0" smtClean="0">
                <a:solidFill>
                  <a:schemeClr val="tx1"/>
                </a:solidFill>
              </a:rPr>
              <a:t>分支</a:t>
            </a:r>
            <a:r>
              <a:rPr lang="zh-CN" altLang="en-US" sz="2800" kern="1200" dirty="0">
                <a:solidFill>
                  <a:schemeClr val="tx1"/>
                </a:solidFill>
              </a:rPr>
              <a:t>因子</a:t>
            </a:r>
            <a:r>
              <a:rPr lang="en-US" altLang="zh-CN" sz="2800" kern="1200" dirty="0">
                <a:solidFill>
                  <a:schemeClr val="tx1"/>
                </a:solidFill>
              </a:rPr>
              <a:t>b</a:t>
            </a:r>
            <a:r>
              <a:rPr lang="zh-CN" altLang="en-US" sz="2800" kern="1200" dirty="0">
                <a:solidFill>
                  <a:schemeClr val="tx1"/>
                </a:solidFill>
              </a:rPr>
              <a:t>有限时</a:t>
            </a:r>
            <a:r>
              <a:rPr lang="zh-CN" altLang="en-US" sz="2800" dirty="0" smtClean="0"/>
              <a:t>）</a:t>
            </a:r>
            <a:endParaRPr lang="en-US" altLang="zh-CN" sz="2800" u="sng" dirty="0">
              <a:solidFill>
                <a:srgbClr val="CC0099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Yes, if step cost = 1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en-US" altLang="zh-CN" sz="2800" i="1" dirty="0"/>
              <a:t>O(b</a:t>
            </a:r>
            <a:r>
              <a:rPr lang="en-US" altLang="zh-CN" sz="2800" i="1" baseline="30000" dirty="0"/>
              <a:t>d</a:t>
            </a:r>
            <a:r>
              <a:rPr lang="en-US" altLang="zh-CN" sz="2800" i="1" dirty="0"/>
              <a:t>)</a:t>
            </a:r>
            <a:endParaRPr lang="en-US" altLang="zh-CN" sz="28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en-US" altLang="zh-CN" sz="2800" i="1" dirty="0"/>
              <a:t>O(bd)</a:t>
            </a:r>
            <a:endParaRPr lang="en-US" altLang="zh-CN" sz="2800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1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3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5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8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" name="AutoShape 45"/>
          <p:cNvSpPr>
            <a:spLocks/>
          </p:cNvSpPr>
          <p:nvPr/>
        </p:nvSpPr>
        <p:spPr bwMode="auto">
          <a:xfrm rot="10800000">
            <a:off x="10870945" y="2079383"/>
            <a:ext cx="265112" cy="1503609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1233459" y="2646521"/>
            <a:ext cx="1265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tiers</a:t>
            </a:r>
          </a:p>
        </p:txBody>
      </p:sp>
    </p:spTree>
    <p:extLst>
      <p:ext uri="{BB962C8B-B14F-4D97-AF65-F5344CB8AC3E}">
        <p14:creationId xmlns:p14="http://schemas.microsoft.com/office/powerpoint/2010/main" val="35197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9499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3.1 </a:t>
            </a:r>
            <a:r>
              <a:rPr lang="zh-CN" altLang="en-US" dirty="0"/>
              <a:t>问题求解</a:t>
            </a:r>
            <a:r>
              <a:rPr lang="en-US" altLang="zh-CN" dirty="0"/>
              <a:t>Agent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3.2 </a:t>
            </a:r>
            <a:r>
              <a:rPr lang="zh-CN" altLang="en-US" dirty="0" smtClean="0"/>
              <a:t>问题形式化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搜索算法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3.4 </a:t>
            </a:r>
            <a:r>
              <a:rPr lang="zh-CN" altLang="en-US" dirty="0" smtClean="0"/>
              <a:t>无信息搜索策略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838200"/>
            <a:ext cx="6544391" cy="4914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0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E36293B-9E09-4B2A-9586-9A4D6F02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7EFA70F-99C3-480A-8189-32A5D23A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240338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943600" y="2209800"/>
            <a:ext cx="3408305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边缘队列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Limit=1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S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B C S A D E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解序列：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G  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，路径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耗散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1200" y="1955884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迭代加深的</a:t>
            </a:r>
            <a:r>
              <a:rPr lang="zh-CN" altLang="en-US" dirty="0" smtClean="0"/>
              <a:t>深度优先搜索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15400" y="3040796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Limit=2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 G 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 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>
            <a:extLst>
              <a:ext uri="{FF2B5EF4-FFF2-40B4-BE49-F238E27FC236}">
                <a16:creationId xmlns:a16="http://schemas.microsoft.com/office/drawing/2014/main" id="{01ECB2C9-DDD0-46BE-A02F-80F37451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Summary of algorithms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F5B823-C164-4437-9B35-59FC7E238771}"/>
              </a:ext>
            </a:extLst>
          </p:cNvPr>
          <p:cNvSpPr/>
          <p:nvPr/>
        </p:nvSpPr>
        <p:spPr>
          <a:xfrm>
            <a:off x="1600200" y="4569006"/>
            <a:ext cx="10287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搜索策略</a:t>
            </a:r>
            <a:r>
              <a:rPr lang="zh-CN" altLang="en-US" dirty="0"/>
              <a:t>比较：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sz="1400" i="1" dirty="0"/>
              <a:t>b</a:t>
            </a:r>
            <a:r>
              <a:rPr lang="zh-CN" altLang="en-US" sz="1400" dirty="0"/>
              <a:t>指分支因子</a:t>
            </a:r>
            <a:r>
              <a:rPr lang="zh-CN" altLang="en-US" sz="1400" dirty="0" smtClean="0"/>
              <a:t>，</a:t>
            </a:r>
            <a:r>
              <a:rPr lang="en-US" altLang="zh-CN" sz="1400" i="1" dirty="0" smtClean="0"/>
              <a:t>d</a:t>
            </a:r>
            <a:r>
              <a:rPr lang="zh-CN" altLang="en-US" sz="1400" dirty="0" smtClean="0"/>
              <a:t>指</a:t>
            </a:r>
            <a:r>
              <a:rPr lang="zh-CN" altLang="en-US" sz="1400" dirty="0"/>
              <a:t>最浅解的深度，</a:t>
            </a:r>
            <a:r>
              <a:rPr lang="en-US" altLang="zh-CN" sz="1400" i="1" dirty="0"/>
              <a:t>m</a:t>
            </a:r>
            <a:r>
              <a:rPr lang="zh-CN" altLang="en-US" sz="1400" dirty="0"/>
              <a:t>指搜索树的最大深度，</a:t>
            </a:r>
            <a:r>
              <a:rPr lang="en-US" altLang="zh-CN" sz="1400" i="1" dirty="0"/>
              <a:t>l</a:t>
            </a:r>
            <a:r>
              <a:rPr lang="zh-CN" altLang="en-US" sz="1400" dirty="0"/>
              <a:t>是深度界限。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右上角标的含义：</a:t>
            </a:r>
            <a:r>
              <a:rPr lang="en-US" altLang="zh-CN" sz="1400" dirty="0"/>
              <a:t>a</a:t>
            </a:r>
            <a:r>
              <a:rPr lang="zh-CN" altLang="en-US" sz="1400" dirty="0"/>
              <a:t>指当</a:t>
            </a:r>
            <a:r>
              <a:rPr lang="en-US" altLang="zh-CN" sz="1400" i="1" dirty="0"/>
              <a:t>b</a:t>
            </a:r>
            <a:r>
              <a:rPr lang="zh-CN" altLang="en-US" sz="1400" dirty="0"/>
              <a:t>有限时算法是完备的，</a:t>
            </a:r>
            <a:r>
              <a:rPr lang="en-US" altLang="zh-CN" sz="1400" dirty="0"/>
              <a:t>b</a:t>
            </a:r>
            <a:r>
              <a:rPr lang="zh-CN" altLang="en-US" sz="1400" dirty="0"/>
              <a:t>指若对正数</a:t>
            </a:r>
            <a:r>
              <a:rPr lang="zh-CN" altLang="en-US" sz="1400" i="1" dirty="0">
                <a:sym typeface="Symbol" panose="05050102010706020507" pitchFamily="18" charset="2"/>
              </a:rPr>
              <a:t></a:t>
            </a:r>
            <a:r>
              <a:rPr lang="zh-CN" altLang="en-US" sz="1400" dirty="0">
                <a:sym typeface="Symbol" panose="05050102010706020507" pitchFamily="18" charset="2"/>
              </a:rPr>
              <a:t>有单步代价</a:t>
            </a:r>
            <a:r>
              <a:rPr lang="zh-CN" altLang="en-US" sz="1400" i="1" dirty="0">
                <a:sym typeface="Symbol" panose="05050102010706020507" pitchFamily="18" charset="2"/>
              </a:rPr>
              <a:t> </a:t>
            </a:r>
            <a:r>
              <a:rPr lang="zh-CN" altLang="en-US" sz="1400" dirty="0">
                <a:sym typeface="Symbol" panose="05050102010706020507" pitchFamily="18" charset="2"/>
              </a:rPr>
              <a:t>，则是完备的。</a:t>
            </a:r>
            <a:r>
              <a:rPr lang="en-US" altLang="zh-CN" sz="1400" i="1" dirty="0">
                <a:sym typeface="Symbol" panose="05050102010706020507" pitchFamily="18" charset="2"/>
              </a:rPr>
              <a:t>c</a:t>
            </a:r>
            <a:r>
              <a:rPr lang="zh-CN" altLang="en-US" sz="1400" dirty="0">
                <a:sym typeface="Symbol" panose="05050102010706020507" pitchFamily="18" charset="2"/>
              </a:rPr>
              <a:t>单步代价相同时算法最优。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0C7AA-B6BC-4134-9D5F-BCC1C7A4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98329"/>
            <a:ext cx="9776662" cy="28688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EE87CC-7DA3-4A3C-BE69-4D191F2E9F9F}"/>
              </a:ext>
            </a:extLst>
          </p:cNvPr>
          <p:cNvSpPr/>
          <p:nvPr/>
        </p:nvSpPr>
        <p:spPr>
          <a:xfrm>
            <a:off x="9525000" y="1398329"/>
            <a:ext cx="1775662" cy="286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Gone Wrong?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905000"/>
            <a:ext cx="8551185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0617" y="1455738"/>
            <a:ext cx="9056683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state space </a:t>
            </a:r>
            <a:r>
              <a:rPr lang="en-US" sz="24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S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initial state </a:t>
            </a:r>
            <a:r>
              <a:rPr lang="en-US" sz="2400" i="1" dirty="0">
                <a:solidFill>
                  <a:srgbClr val="CC00CC"/>
                </a:solidFill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Actions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dirty="0"/>
              <a:t> in each state</a:t>
            </a:r>
            <a:endParaRPr lang="en-US" sz="2400" baseline="-250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Transition model </a:t>
            </a:r>
            <a:r>
              <a:rPr lang="en-US" sz="2400" i="1" dirty="0">
                <a:solidFill>
                  <a:srgbClr val="CC00CC"/>
                </a:solidFill>
              </a:rPr>
              <a:t>Result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s,a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goal test </a:t>
            </a:r>
            <a:r>
              <a:rPr lang="en-US" sz="2400" i="1" dirty="0">
                <a:solidFill>
                  <a:srgbClr val="CC00CC"/>
                </a:solidFill>
              </a:rPr>
              <a:t>G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s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i="1" dirty="0">
                <a:solidFill>
                  <a:srgbClr val="CC00CC"/>
                </a:solidFill>
              </a:rPr>
              <a:t>s</a:t>
            </a:r>
            <a:r>
              <a:rPr lang="en-US" sz="2000" dirty="0"/>
              <a:t> has no dots left</a:t>
            </a:r>
            <a:endParaRPr lang="en-US" sz="2000" dirty="0">
              <a:solidFill>
                <a:srgbClr val="CC00CC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Action cost </a:t>
            </a:r>
            <a:r>
              <a:rPr lang="en-US" sz="2400" i="1" dirty="0">
                <a:solidFill>
                  <a:srgbClr val="CC00CC"/>
                </a:solidFill>
              </a:rPr>
              <a:t>c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s,a,s</a:t>
            </a:r>
            <a:r>
              <a:rPr lang="en-US" sz="2400" i="1" dirty="0">
                <a:solidFill>
                  <a:srgbClr val="CC00CC"/>
                </a:solidFill>
              </a:rPr>
              <a:t>’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+1 per step; -10 food; -500 win; +500 die; -200 eat ghost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an action sequence that reaches a goal state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FF0000"/>
                </a:solidFill>
              </a:rPr>
              <a:t>optimal solution</a:t>
            </a:r>
            <a:r>
              <a:rPr lang="en-US" sz="2800" dirty="0"/>
              <a:t> has least cost among all solutions</a:t>
            </a:r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8711" y="3325813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4849" y="2909690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4850" y="3706445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C6D8963-C8C1-0642-87B6-32D2A4174E6E}"/>
              </a:ext>
            </a:extLst>
          </p:cNvPr>
          <p:cNvGrpSpPr/>
          <p:nvPr/>
        </p:nvGrpSpPr>
        <p:grpSpPr>
          <a:xfrm>
            <a:off x="8039099" y="3124200"/>
            <a:ext cx="846954" cy="902728"/>
            <a:chOff x="8039099" y="3124200"/>
            <a:chExt cx="846954" cy="902728"/>
          </a:xfrm>
        </p:grpSpPr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V="1">
              <a:off x="8039099" y="3296293"/>
              <a:ext cx="846954" cy="273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8047032" y="3569728"/>
              <a:ext cx="830270" cy="273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2" tIns="45718" rIns="91432" bIns="45718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8153400" y="3124200"/>
              <a:ext cx="44608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8153400" y="3657600"/>
              <a:ext cx="446082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</a:rPr>
                <a:t>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DA27F-9AC7-4945-8153-DD9546AEFC79}"/>
              </a:ext>
            </a:extLst>
          </p:cNvPr>
          <p:cNvGrpSpPr/>
          <p:nvPr/>
        </p:nvGrpSpPr>
        <p:grpSpPr>
          <a:xfrm>
            <a:off x="6008687" y="2057401"/>
            <a:ext cx="5562596" cy="568325"/>
            <a:chOff x="6008687" y="2057401"/>
            <a:chExt cx="5562596" cy="568325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94485" y="2057401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47031" y="2061369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123487" y="2061369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283" y="2061369"/>
              <a:ext cx="552451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418631" y="2065338"/>
              <a:ext cx="552451" cy="552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724895" y="2061369"/>
              <a:ext cx="560387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08687" y="2061369"/>
              <a:ext cx="54451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F2725-E8A5-BE41-B8B7-2173E6C6FE50}"/>
                </a:ext>
              </a:extLst>
            </p:cNvPr>
            <p:cNvSpPr/>
            <p:nvPr/>
          </p:nvSpPr>
          <p:spPr>
            <a:xfrm>
              <a:off x="10820400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5C2B50-19A6-5349-9A9B-594A25F1BE24}"/>
                </a:ext>
              </a:extLst>
            </p:cNvPr>
            <p:cNvSpPr/>
            <p:nvPr/>
          </p:nvSpPr>
          <p:spPr>
            <a:xfrm>
              <a:off x="11114083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1F598-038D-654D-B17C-816D68EDB5EE}"/>
                </a:ext>
              </a:extLst>
            </p:cNvPr>
            <p:cNvSpPr/>
            <p:nvPr/>
          </p:nvSpPr>
          <p:spPr>
            <a:xfrm>
              <a:off x="11418883" y="2265364"/>
              <a:ext cx="152400" cy="15239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2EA8FC-042D-1943-B2B2-C6BE0B8A8898}"/>
              </a:ext>
            </a:extLst>
          </p:cNvPr>
          <p:cNvGrpSpPr/>
          <p:nvPr/>
        </p:nvGrpSpPr>
        <p:grpSpPr>
          <a:xfrm>
            <a:off x="8364084" y="3048000"/>
            <a:ext cx="395307" cy="990600"/>
            <a:chOff x="8364084" y="3048000"/>
            <a:chExt cx="395307" cy="9906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A6B8B-607F-054E-8E2E-69B3C17B8378}"/>
                </a:ext>
              </a:extLst>
            </p:cNvPr>
            <p:cNvSpPr txBox="1"/>
            <p:nvPr/>
          </p:nvSpPr>
          <p:spPr>
            <a:xfrm>
              <a:off x="8364084" y="366926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CA906B-3F0A-4041-BDF4-DEB268442576}"/>
                </a:ext>
              </a:extLst>
            </p:cNvPr>
            <p:cNvSpPr txBox="1"/>
            <p:nvPr/>
          </p:nvSpPr>
          <p:spPr>
            <a:xfrm>
              <a:off x="8369541" y="30480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7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宽度优先搜索 </a:t>
            </a:r>
            <a:r>
              <a:rPr lang="en-US" altLang="zh-CN" dirty="0" smtClean="0"/>
              <a:t>vs.</a:t>
            </a:r>
            <a:r>
              <a:rPr lang="zh-CN" altLang="en-US" dirty="0"/>
              <a:t>一致代价搜索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230" y="2785774"/>
            <a:ext cx="5410200" cy="4057650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8E955B-D913-4CE7-98F5-03E2967B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807970"/>
            <a:ext cx="5410200" cy="4057650"/>
          </a:xfrm>
          <a:prstGeom prst="rect">
            <a:avLst/>
          </a:prstGeom>
          <a:noFill/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66800" y="1371600"/>
          <a:ext cx="9829800" cy="194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69094396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39822721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743288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宽度优先搜索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一致代价搜索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34415"/>
                  </a:ext>
                </a:extLst>
              </a:tr>
              <a:tr h="65217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边缘队列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FIFO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优先队列（路径耗散）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138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最优性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所有边耗散相同时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最优解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5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E36293B-9E09-4B2A-9586-9A4D6F02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7EFA70F-99C3-480A-8189-32A5D23A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9720"/>
            <a:ext cx="5240338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096000" y="2378320"/>
            <a:ext cx="1800493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宽度优先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边缘队列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B C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 D E 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 E 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 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u="sng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01000" y="44958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搜索序列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S A B C D E 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解序列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 A 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解序列的路径耗散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5561" y="1382611"/>
            <a:ext cx="9234354" cy="463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宽度优先搜索算法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BFS)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b="1" u="sng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边缘</a:t>
            </a:r>
            <a:r>
              <a:rPr lang="zh-CN" altLang="zh-CN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搜索序列</a:t>
            </a:r>
            <a:r>
              <a:rPr lang="zh-CN" altLang="en-US" b="1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解序列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，解序列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zh-CN" u="sng" dirty="0">
                <a:ea typeface="等线" panose="02010600030101010101" pitchFamily="2" charset="-122"/>
                <a:cs typeface="Times New Roman" panose="02020603050405020304" pitchFamily="18" charset="0"/>
              </a:rPr>
              <a:t>耗散值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7502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E36293B-9E09-4B2A-9586-9A4D6F02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altLang="zh-C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7EFA70F-99C3-480A-8189-32A5D23A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5240338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742674" y="1981200"/>
            <a:ext cx="3267241" cy="4662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边缘</a:t>
            </a: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B(5) C(8)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B(5) C(8)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E(8) G(10)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 C(8) E(8) G(10)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(8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E(8)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(9) G(10)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E(8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(9) G(10)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(9) G(10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u="sng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搜索序列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S A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 B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解序列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G  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u="sng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en-US" u="sng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耗散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561" y="1382611"/>
            <a:ext cx="92343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一致代价搜索算法</a:t>
            </a:r>
            <a:r>
              <a:rPr lang="en-US" altLang="zh-CN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(UCS)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b="1" u="sng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边缘</a:t>
            </a:r>
            <a:r>
              <a:rPr lang="zh-CN" altLang="zh-CN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搜索序列</a:t>
            </a:r>
            <a:r>
              <a:rPr lang="zh-CN" altLang="en-US" b="1" dirty="0"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u="sng" dirty="0">
                <a:ea typeface="等线" panose="02010600030101010101" pitchFamily="2" charset="-122"/>
                <a:cs typeface="Times New Roman" panose="02020603050405020304" pitchFamily="18" charset="0"/>
              </a:rPr>
              <a:t>解序列</a:t>
            </a:r>
            <a:r>
              <a:rPr lang="zh-CN" altLang="en-US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，解序列</a:t>
            </a:r>
            <a:r>
              <a:rPr lang="zh-CN" altLang="zh-CN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zh-CN" altLang="zh-CN" u="sng" dirty="0">
                <a:ea typeface="等线" panose="02010600030101010101" pitchFamily="2" charset="-122"/>
                <a:cs typeface="Times New Roman" panose="02020603050405020304" pitchFamily="18" charset="0"/>
              </a:rPr>
              <a:t>耗散值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2351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3.4 </a:t>
            </a:r>
            <a:r>
              <a:rPr lang="zh-CN" altLang="en-US" dirty="0"/>
              <a:t>无信息搜索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7904" y="1524000"/>
            <a:ext cx="4017746" cy="4260878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F8F578-0DE2-4289-93CA-A53AE2012287}"/>
              </a:ext>
            </a:extLst>
          </p:cNvPr>
          <p:cNvSpPr txBox="1"/>
          <p:nvPr/>
        </p:nvSpPr>
        <p:spPr>
          <a:xfrm>
            <a:off x="637772" y="15240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/>
              <a:t>5</a:t>
            </a:r>
            <a:r>
              <a:rPr lang="zh-CN" altLang="en-US" sz="2600" dirty="0"/>
              <a:t>种无信息搜索（盲目搜索）：</a:t>
            </a:r>
            <a:endParaRPr lang="en-US" altLang="zh-CN" sz="2600" dirty="0"/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宽度优先搜索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Breadth-first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一致代价搜索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Uniform-cost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u="sng" dirty="0" smtClean="0">
                <a:solidFill>
                  <a:srgbClr val="FF0000"/>
                </a:solidFill>
              </a:rPr>
              <a:t>深度优先搜索</a:t>
            </a:r>
            <a:r>
              <a:rPr lang="zh-CN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Depth-first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</a:rPr>
              <a:t>深度受限</a:t>
            </a:r>
            <a:r>
              <a:rPr lang="zh-CN" altLang="en-US" sz="2600" dirty="0" smtClean="0">
                <a:solidFill>
                  <a:srgbClr val="FF0000"/>
                </a:solidFill>
              </a:rPr>
              <a:t>搜索 </a:t>
            </a:r>
            <a:r>
              <a:rPr lang="en-US" altLang="zh-CN" sz="2600" dirty="0" smtClean="0">
                <a:solidFill>
                  <a:srgbClr val="FF0000"/>
                </a:solidFill>
              </a:rPr>
              <a:t>Depth-limited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</a:rPr>
              <a:t>迭代加深的</a:t>
            </a:r>
            <a:r>
              <a:rPr lang="zh-CN" altLang="en-US" sz="2600" dirty="0" smtClean="0">
                <a:solidFill>
                  <a:srgbClr val="FF0000"/>
                </a:solidFill>
              </a:rPr>
              <a:t>深度优先搜索 </a:t>
            </a:r>
            <a:r>
              <a:rPr lang="en-US" altLang="zh-CN" sz="2600" dirty="0" smtClean="0">
                <a:solidFill>
                  <a:srgbClr val="FF0000"/>
                </a:solidFill>
              </a:rPr>
              <a:t>Iterative-deepening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729ED-E3A7-42DD-A1D6-FF12832550FB}"/>
              </a:ext>
            </a:extLst>
          </p:cNvPr>
          <p:cNvSpPr txBox="1"/>
          <p:nvPr/>
        </p:nvSpPr>
        <p:spPr>
          <a:xfrm>
            <a:off x="9022081" y="19050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S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B5A4A-5076-4C94-BC36-BC3E4282BEE5}"/>
              </a:ext>
            </a:extLst>
          </p:cNvPr>
          <p:cNvSpPr txBox="1"/>
          <p:nvPr/>
        </p:nvSpPr>
        <p:spPr>
          <a:xfrm>
            <a:off x="10134600" y="48768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G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3.4.3 </a:t>
            </a:r>
            <a:r>
              <a:rPr lang="zh-CN" altLang="en-US" dirty="0" smtClean="0"/>
              <a:t>深度优先搜索 </a:t>
            </a:r>
            <a:r>
              <a:rPr lang="en-US" altLang="zh-CN" dirty="0" smtClean="0"/>
              <a:t>(DFS)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深度优先搜索（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72718-F2D8-4CE3-8D53-D055FFD4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24" y="2895600"/>
            <a:ext cx="8137752" cy="30952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39122E7-D916-466F-99A3-015B9BCA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124" y="1589942"/>
            <a:ext cx="8137752" cy="10770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5110" y="1207189"/>
            <a:ext cx="9901779" cy="16884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DFS</a:t>
            </a:r>
            <a:r>
              <a:rPr lang="zh-CN" altLang="zh-CN" sz="2400" dirty="0" smtClean="0"/>
              <a:t>总是</a:t>
            </a:r>
            <a:r>
              <a:rPr lang="zh-CN" altLang="zh-CN" sz="2400" dirty="0"/>
              <a:t>优先扩展当前搜索树中最深的结点。当到达搜索树中边缘无后继的结点时，该算法回溯到次深未扩展的结点继续搜索，直到搜索到目标状态为止。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4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52400</TotalTime>
  <Words>1975</Words>
  <Application>Microsoft Office PowerPoint</Application>
  <PresentationFormat>宽屏</PresentationFormat>
  <Paragraphs>315</Paragraphs>
  <Slides>22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宋体</vt:lpstr>
      <vt:lpstr>Arial</vt:lpstr>
      <vt:lpstr>Calibri</vt:lpstr>
      <vt:lpstr>Lucida Calligraphy</vt:lpstr>
      <vt:lpstr>Symbol</vt:lpstr>
      <vt:lpstr>Times New Roman</vt:lpstr>
      <vt:lpstr>Wingdings</vt:lpstr>
      <vt:lpstr>dan-berkeley-nlp-v1</vt:lpstr>
      <vt:lpstr>Artificial Intelligence </vt:lpstr>
      <vt:lpstr>目录</vt:lpstr>
      <vt:lpstr>Search Problems</vt:lpstr>
      <vt:lpstr>宽度优先搜索 vs.一致代价搜索</vt:lpstr>
      <vt:lpstr>课堂练习</vt:lpstr>
      <vt:lpstr>课堂练习</vt:lpstr>
      <vt:lpstr>3.4 无信息搜索策略</vt:lpstr>
      <vt:lpstr>3.4.3 深度优先搜索 (DFS)</vt:lpstr>
      <vt:lpstr>深度优先搜索（DFS）</vt:lpstr>
      <vt:lpstr>深度优先搜索 (DFS)</vt:lpstr>
      <vt:lpstr>Search Algorithm Properties</vt:lpstr>
      <vt:lpstr>深度优先搜索 (DFS)的性能</vt:lpstr>
      <vt:lpstr>课堂练习</vt:lpstr>
      <vt:lpstr>3.4.4 深度受限搜索</vt:lpstr>
      <vt:lpstr>3.4.5 迭代加深的深度优先搜索（IDS）</vt:lpstr>
      <vt:lpstr>迭代加深的深度优先搜索（IDS）</vt:lpstr>
      <vt:lpstr>迭代加深的深度优先搜索（IDS）</vt:lpstr>
      <vt:lpstr>3.4.5 迭代加深的深度优先搜索（IDS）</vt:lpstr>
      <vt:lpstr>迭代加深的深度优先搜索（IDS）</vt:lpstr>
      <vt:lpstr>课堂练习</vt:lpstr>
      <vt:lpstr>Summary of algorithms</vt:lpstr>
      <vt:lpstr>Search Gone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2187</cp:revision>
  <cp:lastPrinted>2018-08-28T05:21:10Z</cp:lastPrinted>
  <dcterms:created xsi:type="dcterms:W3CDTF">2004-08-27T04:16:05Z</dcterms:created>
  <dcterms:modified xsi:type="dcterms:W3CDTF">2023-03-16T11:31:59Z</dcterms:modified>
</cp:coreProperties>
</file>