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24"/>
  </p:notesMasterIdLst>
  <p:handoutMasterIdLst>
    <p:handoutMasterId r:id="rId25"/>
  </p:handoutMasterIdLst>
  <p:sldIdLst>
    <p:sldId id="538" r:id="rId2"/>
    <p:sldId id="258" r:id="rId3"/>
    <p:sldId id="592" r:id="rId4"/>
    <p:sldId id="543" r:id="rId5"/>
    <p:sldId id="544" r:id="rId6"/>
    <p:sldId id="626" r:id="rId7"/>
    <p:sldId id="556" r:id="rId8"/>
    <p:sldId id="493" r:id="rId9"/>
    <p:sldId id="546" r:id="rId10"/>
    <p:sldId id="593" r:id="rId11"/>
    <p:sldId id="594" r:id="rId12"/>
    <p:sldId id="549" r:id="rId13"/>
    <p:sldId id="595" r:id="rId14"/>
    <p:sldId id="596" r:id="rId15"/>
    <p:sldId id="597" r:id="rId16"/>
    <p:sldId id="598" r:id="rId17"/>
    <p:sldId id="599" r:id="rId18"/>
    <p:sldId id="600" r:id="rId19"/>
    <p:sldId id="601" r:id="rId20"/>
    <p:sldId id="490" r:id="rId21"/>
    <p:sldId id="447" r:id="rId22"/>
    <p:sldId id="452" r:id="rId23"/>
  </p:sldIdLst>
  <p:sldSz cx="12192000" cy="6858000"/>
  <p:notesSz cx="7315200" cy="9601200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8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37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5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943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131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320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509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CC"/>
    <a:srgbClr val="FFCCFF"/>
    <a:srgbClr val="FFCC99"/>
    <a:srgbClr val="99CCFF"/>
    <a:srgbClr val="008000"/>
    <a:srgbClr val="CC6600"/>
    <a:srgbClr val="996600"/>
    <a:srgbClr val="663300"/>
    <a:srgbClr val="2D2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92" autoAdjust="0"/>
    <p:restoredTop sz="80602" autoAdjust="0"/>
  </p:normalViewPr>
  <p:slideViewPr>
    <p:cSldViewPr>
      <p:cViewPr varScale="1">
        <p:scale>
          <a:sx n="92" d="100"/>
          <a:sy n="92" d="100"/>
        </p:scale>
        <p:origin x="94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39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F38672AD-12AE-4354-8ADE-1E86BC48C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1576"/>
            <a:ext cx="5852814" cy="431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684C7023-1648-4F51-874D-1B6680E39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39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5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7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cs.berkeley.edu/~christos/papers/GP79.pdf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32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266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41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297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841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595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424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1A524C-0FE5-4D64-AE7F-8C8CC01270F0}" type="slidenum">
              <a:rPr lang="en-US" smtClean="0">
                <a:latin typeface="Arial" charset="0"/>
              </a:rPr>
              <a:pPr/>
              <a:t>20</a:t>
            </a:fld>
            <a:endParaRPr lang="en-US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369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Fringe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S(3)</a:t>
            </a:r>
          </a:p>
          <a:p>
            <a:r>
              <a:rPr lang="en-US" altLang="zh-CN" dirty="0" smtClean="0"/>
              <a:t>B(3)  A(4)</a:t>
            </a:r>
          </a:p>
          <a:p>
            <a:r>
              <a:rPr lang="en-US" altLang="zh-CN" dirty="0" smtClean="0"/>
              <a:t>A(4) G(5)</a:t>
            </a:r>
          </a:p>
          <a:p>
            <a:r>
              <a:rPr lang="en-US" altLang="zh-CN" dirty="0" smtClean="0"/>
              <a:t>G’(4) G(5)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64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S(7)</a:t>
            </a:r>
          </a:p>
          <a:p>
            <a:r>
              <a:rPr lang="en-US" altLang="zh-CN" dirty="0" smtClean="0"/>
              <a:t>G(5) A(7)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2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0E0FD6-A987-4E1A-BCF4-7669DC860F72}" type="slidenum">
              <a:rPr lang="en-US" smtClean="0">
                <a:latin typeface="Arial" charset="0"/>
              </a:rPr>
              <a:pPr/>
              <a:t>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133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最佳优先搜索：</a:t>
            </a:r>
            <a:endParaRPr lang="en-US" altLang="zh-CN" b="1" dirty="0"/>
          </a:p>
          <a:p>
            <a:r>
              <a:rPr lang="zh-CN" altLang="en-US" dirty="0"/>
              <a:t>评估函数</a:t>
            </a:r>
            <a:r>
              <a:rPr lang="en-US" altLang="zh-CN"/>
              <a:t>:</a:t>
            </a:r>
            <a:r>
              <a:rPr lang="zh-CN" altLang="en-US" smtClean="0"/>
              <a:t>评估结点期望</a:t>
            </a:r>
            <a:r>
              <a:rPr lang="zh-CN" altLang="en-US" dirty="0"/>
              <a:t>扩展的程度</a:t>
            </a:r>
            <a:endParaRPr lang="en-US" altLang="zh-CN" dirty="0"/>
          </a:p>
          <a:p>
            <a:r>
              <a:rPr lang="zh-CN" altLang="en-US" b="1" dirty="0">
                <a:solidFill>
                  <a:schemeClr val="hlink"/>
                </a:solidFill>
                <a:latin typeface="Times New Roman" pitchFamily="18" charset="0"/>
              </a:rPr>
              <a:t>估价函数</a:t>
            </a:r>
            <a:r>
              <a:rPr lang="zh-CN" altLang="en-US" b="1" dirty="0">
                <a:latin typeface="Times New Roman" pitchFamily="18" charset="0"/>
              </a:rPr>
              <a:t>（</a:t>
            </a:r>
            <a:r>
              <a:rPr lang="en-US" altLang="zh-CN" b="1" dirty="0">
                <a:latin typeface="Times New Roman" pitchFamily="18" charset="0"/>
              </a:rPr>
              <a:t>evaluation function</a:t>
            </a:r>
            <a:r>
              <a:rPr lang="zh-CN" altLang="en-US" b="1" dirty="0">
                <a:latin typeface="Times New Roman" pitchFamily="18" charset="0"/>
              </a:rPr>
              <a:t>）：是</a:t>
            </a:r>
            <a:r>
              <a:rPr lang="zh-CN" altLang="en-US" b="1">
                <a:latin typeface="Times New Roman" pitchFamily="18" charset="0"/>
              </a:rPr>
              <a:t>用来</a:t>
            </a:r>
            <a:r>
              <a:rPr lang="zh-CN" altLang="en-US" b="1" smtClean="0">
                <a:latin typeface="Times New Roman" pitchFamily="18" charset="0"/>
              </a:rPr>
              <a:t>估算结点希望</a:t>
            </a:r>
            <a:r>
              <a:rPr lang="zh-CN" altLang="en-US" b="1" dirty="0">
                <a:latin typeface="Times New Roman" pitchFamily="18" charset="0"/>
              </a:rPr>
              <a:t>程度的量度。它能提供一个评定</a:t>
            </a:r>
            <a:r>
              <a:rPr lang="zh-CN" altLang="en-US" b="1">
                <a:latin typeface="Times New Roman" pitchFamily="18" charset="0"/>
              </a:rPr>
              <a:t>候选</a:t>
            </a:r>
            <a:r>
              <a:rPr lang="zh-CN" altLang="en-US" b="1" smtClean="0">
                <a:latin typeface="Times New Roman" pitchFamily="18" charset="0"/>
              </a:rPr>
              <a:t>扩展结点的</a:t>
            </a:r>
            <a:r>
              <a:rPr lang="zh-CN" altLang="en-US" b="1" dirty="0">
                <a:latin typeface="Times New Roman" pitchFamily="18" charset="0"/>
              </a:rPr>
              <a:t>方法，</a:t>
            </a:r>
            <a:endParaRPr lang="en-US" altLang="zh-CN" b="1" dirty="0">
              <a:latin typeface="Times New Roman" pitchFamily="18" charset="0"/>
            </a:endParaRPr>
          </a:p>
          <a:p>
            <a:r>
              <a:rPr lang="zh-CN" altLang="en-US" b="1" dirty="0">
                <a:latin typeface="Times New Roman" pitchFamily="18" charset="0"/>
              </a:rPr>
              <a:t>以便</a:t>
            </a:r>
            <a:r>
              <a:rPr lang="zh-CN" altLang="en-US" b="1">
                <a:latin typeface="Times New Roman" pitchFamily="18" charset="0"/>
              </a:rPr>
              <a:t>确定</a:t>
            </a:r>
            <a:r>
              <a:rPr lang="zh-CN" altLang="en-US" b="1" smtClean="0">
                <a:latin typeface="Times New Roman" pitchFamily="18" charset="0"/>
              </a:rPr>
              <a:t>哪个结点最</a:t>
            </a:r>
            <a:r>
              <a:rPr lang="zh-CN" altLang="en-US" b="1" dirty="0">
                <a:latin typeface="Times New Roman" pitchFamily="18" charset="0"/>
              </a:rPr>
              <a:t>有可能在通向目标的最佳路径上。</a:t>
            </a:r>
          </a:p>
          <a:p>
            <a:endParaRPr lang="en-US" altLang="zh-CN" dirty="0"/>
          </a:p>
          <a:p>
            <a:r>
              <a:rPr lang="zh-CN" altLang="en-US" b="1" dirty="0"/>
              <a:t>总是选择</a:t>
            </a:r>
            <a:r>
              <a:rPr lang="zh-CN" altLang="en-US" b="1">
                <a:latin typeface="Times New Roman" pitchFamily="18" charset="0"/>
              </a:rPr>
              <a:t>“</a:t>
            </a:r>
            <a:r>
              <a:rPr lang="zh-CN" altLang="en-US" b="1"/>
              <a:t>最有希望</a:t>
            </a:r>
            <a:r>
              <a:rPr lang="zh-CN" altLang="en-US" b="1">
                <a:latin typeface="Times New Roman" pitchFamily="18" charset="0"/>
              </a:rPr>
              <a:t>”</a:t>
            </a:r>
            <a:r>
              <a:rPr lang="zh-CN" altLang="en-US" b="1" smtClean="0"/>
              <a:t>的结点作为</a:t>
            </a:r>
            <a:r>
              <a:rPr lang="zh-CN" altLang="en-US" b="1" dirty="0"/>
              <a:t>下一个被</a:t>
            </a:r>
            <a:r>
              <a:rPr lang="zh-CN" altLang="en-US" b="1"/>
              <a:t>扩展</a:t>
            </a:r>
            <a:r>
              <a:rPr lang="zh-CN" altLang="en-US" b="1" smtClean="0"/>
              <a:t>的结点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590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曼哈顿距离，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就是表示两个点在标准坐标系上的绝对轴距之和：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10+5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欧氏距离：两点之间的直线距离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11.2</a:t>
            </a:r>
            <a:endParaRPr lang="zh-CN" altLang="en-US" sz="1200" b="1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98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直线距离是额外给定的，和边上的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没有关系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41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比尔盖茨的大学论文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3"/>
              </a:rPr>
              <a:t>《Bounds for Sorting by Prefix Reversal》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研究的问题。</a:t>
            </a:r>
            <a:endParaRPr lang="en-US" altLang="zh-CN" dirty="0" smtClean="0">
              <a:latin typeface="Arial" charset="0"/>
            </a:endParaRPr>
          </a:p>
          <a:p>
            <a:endParaRPr lang="en-US" altLang="zh-CN" dirty="0" smtClean="0">
              <a:latin typeface="Arial" charset="0"/>
            </a:endParaRPr>
          </a:p>
          <a:p>
            <a:r>
              <a:rPr lang="zh-CN" altLang="en-US" dirty="0" smtClean="0">
                <a:latin typeface="Arial" charset="0"/>
              </a:rPr>
              <a:t>启发式：不在正确位置的最大煎饼的</a:t>
            </a:r>
            <a:r>
              <a:rPr lang="en-US" altLang="zh-CN" dirty="0" smtClean="0">
                <a:latin typeface="Arial" charset="0"/>
              </a:rPr>
              <a:t>no.</a:t>
            </a:r>
          </a:p>
          <a:p>
            <a:endParaRPr lang="en-US" altLang="zh-CN" dirty="0" smtClean="0">
              <a:latin typeface="Arial" charset="0"/>
            </a:endParaRPr>
          </a:p>
          <a:p>
            <a:r>
              <a:rPr lang="zh-CN" altLang="en-US" dirty="0" smtClean="0">
                <a:latin typeface="Arial" charset="0"/>
              </a:rPr>
              <a:t>具体是这样：将锅铲插在由上到下第</a:t>
            </a:r>
            <a:r>
              <a:rPr lang="en-US" altLang="zh-CN" dirty="0" smtClean="0">
                <a:latin typeface="Arial" charset="0"/>
              </a:rPr>
              <a:t>k</a:t>
            </a:r>
            <a:r>
              <a:rPr lang="zh-CN" altLang="en-US" dirty="0" smtClean="0">
                <a:latin typeface="Arial" charset="0"/>
              </a:rPr>
              <a:t>块煎饼下，并翻铲，可以将锅铲上方的第</a:t>
            </a:r>
            <a:r>
              <a:rPr lang="en-US" altLang="zh-CN" dirty="0" smtClean="0">
                <a:latin typeface="Arial" charset="0"/>
              </a:rPr>
              <a:t>1~k</a:t>
            </a:r>
            <a:r>
              <a:rPr lang="zh-CN" altLang="en-US" dirty="0" smtClean="0">
                <a:latin typeface="Arial" charset="0"/>
              </a:rPr>
              <a:t>块煎饼作为整体一起翻面</a:t>
            </a:r>
            <a:endParaRPr lang="en-US" altLang="zh-CN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A</a:t>
            </a:r>
            <a:r>
              <a:rPr lang="en-US" dirty="0">
                <a:latin typeface="Arial" charset="0"/>
              </a:rPr>
              <a:t>* expanded 8100 ; Path cost = 33</a:t>
            </a:r>
          </a:p>
          <a:p>
            <a:r>
              <a:rPr lang="en-US" dirty="0">
                <a:latin typeface="Arial" charset="0"/>
              </a:rPr>
              <a:t>UCS expanded 25263 . Path cost = 33</a:t>
            </a:r>
          </a:p>
          <a:p>
            <a:r>
              <a:rPr lang="en-US" dirty="0">
                <a:latin typeface="Arial" charset="0"/>
              </a:rPr>
              <a:t>Greedy expanded 10 . Path cost = 41</a:t>
            </a:r>
          </a:p>
          <a:p>
            <a:r>
              <a:rPr lang="en-US" dirty="0">
                <a:latin typeface="Arial" charset="0"/>
              </a:rPr>
              <a:t>[0, 7, 5, 3, 2, 1, 4, 6]</a:t>
            </a:r>
          </a:p>
          <a:p>
            <a:r>
              <a:rPr lang="en-US" dirty="0">
                <a:latin typeface="Arial" charset="0"/>
              </a:rPr>
              <a:t>(7, 0, 5, 3, 2, 1, 4, 6)</a:t>
            </a:r>
          </a:p>
          <a:p>
            <a:r>
              <a:rPr lang="en-US" dirty="0">
                <a:latin typeface="Arial" charset="0"/>
              </a:rPr>
              <a:t>(6, 4, 1, 2, 3, 5, 0, 7)</a:t>
            </a:r>
          </a:p>
          <a:p>
            <a:r>
              <a:rPr lang="en-US" dirty="0">
                <a:latin typeface="Arial" charset="0"/>
              </a:rPr>
              <a:t>(3, 2, 1, 4, 6, 5, 0, 7)</a:t>
            </a:r>
          </a:p>
          <a:p>
            <a:r>
              <a:rPr lang="en-US" dirty="0">
                <a:latin typeface="Arial" charset="0"/>
              </a:rPr>
              <a:t>(1, 2, 3, 4, 6, 5, 0, 7)</a:t>
            </a:r>
          </a:p>
          <a:p>
            <a:r>
              <a:rPr lang="en-US" dirty="0">
                <a:latin typeface="Arial" charset="0"/>
              </a:rPr>
              <a:t>(5, 6, 4, 3, 2, 1, 0, 7)</a:t>
            </a:r>
          </a:p>
          <a:p>
            <a:r>
              <a:rPr lang="en-US" dirty="0">
                <a:latin typeface="Arial" charset="0"/>
              </a:rPr>
              <a:t>(6, 5, 4, 3, 2, 1, 0, 7)</a:t>
            </a:r>
          </a:p>
          <a:p>
            <a:r>
              <a:rPr lang="en-US" dirty="0">
                <a:latin typeface="Arial" charset="0"/>
              </a:rPr>
              <a:t>(0, 1, 2, 3, 4, 5, 6, 7)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CDAF64-B086-440E-BFF9-B4CF7AA4786C}" type="slidenum">
              <a:rPr lang="en-US" smtClean="0">
                <a:latin typeface="Arial" charset="0"/>
              </a:rPr>
              <a:pPr/>
              <a:t>8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217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可能陷入死循环。考虑从</a:t>
            </a:r>
            <a:r>
              <a:rPr lang="en-US" altLang="zh-CN" dirty="0"/>
              <a:t>Iasi(</a:t>
            </a:r>
            <a:r>
              <a:rPr lang="zh-CN" altLang="en-US" dirty="0"/>
              <a:t>雅西</a:t>
            </a:r>
            <a:r>
              <a:rPr lang="en-US" altLang="zh-CN" dirty="0"/>
              <a:t>)</a:t>
            </a:r>
            <a:r>
              <a:rPr lang="zh-CN" altLang="en-US" dirty="0"/>
              <a:t>到</a:t>
            </a:r>
            <a:r>
              <a:rPr lang="en-US" altLang="zh-CN" dirty="0" err="1"/>
              <a:t>Fagaras</a:t>
            </a:r>
            <a:r>
              <a:rPr lang="en-US" altLang="zh-CN" dirty="0"/>
              <a:t>, </a:t>
            </a:r>
            <a:r>
              <a:rPr lang="zh-CN" altLang="en-US" dirty="0"/>
              <a:t>根据到目标的最近直线距离，启发式</a:t>
            </a:r>
            <a:r>
              <a:rPr lang="zh-CN" altLang="en-US" dirty="0" smtClean="0"/>
              <a:t>建议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假设</a:t>
            </a:r>
            <a:r>
              <a:rPr lang="en-US" altLang="zh-CN" dirty="0" err="1" smtClean="0"/>
              <a:t>Neamt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Fagaras</a:t>
            </a:r>
            <a:r>
              <a:rPr lang="zh-CN" altLang="en-US" dirty="0" smtClean="0"/>
              <a:t>的直线距离更近，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先扩展</a:t>
            </a:r>
            <a:r>
              <a:rPr lang="en-US" altLang="zh-CN" dirty="0" err="1"/>
              <a:t>Neamt</a:t>
            </a:r>
            <a:r>
              <a:rPr lang="en-US" altLang="zh-CN" dirty="0" smtClean="0"/>
              <a:t>, </a:t>
            </a:r>
            <a:r>
              <a:rPr lang="zh-CN" altLang="en-US" dirty="0" smtClean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所以</a:t>
            </a:r>
            <a:r>
              <a:rPr lang="zh-CN" altLang="en-US" dirty="0"/>
              <a:t>又去扩展</a:t>
            </a:r>
            <a:r>
              <a:rPr lang="en-US" altLang="zh-CN" dirty="0"/>
              <a:t>Iasi,</a:t>
            </a:r>
            <a:r>
              <a:rPr lang="zh-CN" altLang="en-US" dirty="0"/>
              <a:t>从而导致死循环。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682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贪婪</a:t>
            </a:r>
            <a:r>
              <a:rPr lang="zh-CN" altLang="en-US" dirty="0"/>
              <a:t>优先算法性能分析：</a:t>
            </a:r>
            <a:endParaRPr lang="en-US" altLang="zh-CN" dirty="0"/>
          </a:p>
          <a:p>
            <a:r>
              <a:rPr lang="zh-CN" altLang="en-US" b="1" dirty="0"/>
              <a:t>完备性：</a:t>
            </a:r>
            <a:r>
              <a:rPr lang="zh-CN" altLang="en-US" dirty="0"/>
              <a:t>是有限状态空间搜索，也是不完备的。可能陷入死循环。考虑从</a:t>
            </a:r>
            <a:r>
              <a:rPr lang="en-US" altLang="zh-CN" dirty="0"/>
              <a:t>Iasi(</a:t>
            </a:r>
            <a:r>
              <a:rPr lang="zh-CN" altLang="en-US" dirty="0"/>
              <a:t>雅西</a:t>
            </a:r>
            <a:r>
              <a:rPr lang="en-US" altLang="zh-CN" dirty="0"/>
              <a:t>)</a:t>
            </a:r>
            <a:r>
              <a:rPr lang="zh-CN" altLang="en-US" dirty="0"/>
              <a:t>到</a:t>
            </a:r>
            <a:r>
              <a:rPr lang="en-US" altLang="zh-CN" dirty="0" err="1"/>
              <a:t>Fagaras</a:t>
            </a:r>
            <a:r>
              <a:rPr lang="en-US" altLang="zh-CN" dirty="0"/>
              <a:t>, </a:t>
            </a:r>
            <a:r>
              <a:rPr lang="zh-CN" altLang="en-US" dirty="0"/>
              <a:t>根据到目标的最近直线距离，启发式建议</a:t>
            </a:r>
            <a:endParaRPr lang="en-US" altLang="zh-CN" dirty="0"/>
          </a:p>
          <a:p>
            <a:r>
              <a:rPr lang="zh-CN" altLang="en-US" dirty="0"/>
              <a:t>先扩展</a:t>
            </a:r>
            <a:r>
              <a:rPr lang="en-US" altLang="zh-CN" dirty="0" err="1"/>
              <a:t>Neamt</a:t>
            </a:r>
            <a:r>
              <a:rPr lang="en-US" altLang="zh-CN" dirty="0"/>
              <a:t>, </a:t>
            </a:r>
            <a:r>
              <a:rPr lang="zh-CN" altLang="en-US" dirty="0"/>
              <a:t>扩展</a:t>
            </a:r>
            <a:r>
              <a:rPr lang="en-US" altLang="zh-CN" dirty="0" err="1"/>
              <a:t>Neamt</a:t>
            </a:r>
            <a:r>
              <a:rPr lang="zh-CN" altLang="en-US" dirty="0"/>
              <a:t>时，将</a:t>
            </a:r>
            <a:r>
              <a:rPr lang="en-US" altLang="zh-CN" dirty="0"/>
              <a:t>Iasi</a:t>
            </a:r>
            <a:r>
              <a:rPr lang="zh-CN" altLang="en-US" dirty="0"/>
              <a:t>到目标结点的直线距离最近，所以又去扩展</a:t>
            </a:r>
            <a:r>
              <a:rPr lang="en-US" altLang="zh-CN" dirty="0"/>
              <a:t>Iasi,</a:t>
            </a:r>
            <a:r>
              <a:rPr lang="zh-CN" altLang="en-US" dirty="0"/>
              <a:t>从而导致死循环。</a:t>
            </a:r>
            <a:endParaRPr lang="en-US" altLang="zh-CN" dirty="0"/>
          </a:p>
          <a:p>
            <a:r>
              <a:rPr lang="zh-CN" altLang="en-US" b="1" dirty="0"/>
              <a:t>时间复杂度：</a:t>
            </a:r>
            <a:endParaRPr lang="en-US" altLang="zh-CN" b="1" dirty="0"/>
          </a:p>
          <a:p>
            <a:r>
              <a:rPr lang="zh-CN" altLang="en-US" b="1" dirty="0"/>
              <a:t>空间复杂度：</a:t>
            </a:r>
            <a:endParaRPr lang="en-US" altLang="zh-CN" b="1" dirty="0"/>
          </a:p>
          <a:p>
            <a:r>
              <a:rPr lang="en-US" altLang="zh-CN" b="1" dirty="0"/>
              <a:t>m: </a:t>
            </a:r>
            <a:r>
              <a:rPr lang="zh-CN" altLang="en-US" b="1" dirty="0"/>
              <a:t>搜索深度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310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altLang="zh-CN" dirty="0"/>
              <a:t>A</a:t>
            </a:r>
            <a:r>
              <a:rPr lang="zh-CN" altLang="en-US" dirty="0"/>
              <a:t>星搜索：改进评估函数。</a:t>
            </a:r>
            <a:r>
              <a:rPr lang="zh-CN" altLang="en-US" b="1" dirty="0"/>
              <a:t>总体思想是</a:t>
            </a:r>
            <a:r>
              <a:rPr lang="zh-CN" altLang="en-US" dirty="0"/>
              <a:t>：</a:t>
            </a:r>
            <a:r>
              <a:rPr lang="zh-CN" altLang="en-US" b="1" dirty="0">
                <a:latin typeface="Berlin Sans FB" pitchFamily="34" charset="0"/>
              </a:rPr>
              <a:t>避免扩展耗散值已经很大的路径</a:t>
            </a:r>
          </a:p>
          <a:p>
            <a:r>
              <a:rPr lang="zh-CN" altLang="en-US" dirty="0"/>
              <a:t>评价函数改进为：</a:t>
            </a:r>
            <a:r>
              <a:rPr lang="en-US" altLang="zh-CN" i="1" dirty="0"/>
              <a:t>f(n) = </a:t>
            </a:r>
            <a:r>
              <a:rPr lang="en-US" altLang="zh-CN" b="1" i="1" dirty="0"/>
              <a:t>g(n) </a:t>
            </a:r>
            <a:r>
              <a:rPr lang="en-US" altLang="zh-CN" i="1" dirty="0"/>
              <a:t>+ h(n)</a:t>
            </a:r>
            <a:endParaRPr lang="en-US" altLang="zh-CN" dirty="0"/>
          </a:p>
          <a:p>
            <a:r>
              <a:rPr lang="en-US" altLang="zh-CN" dirty="0"/>
              <a:t>g(n</a:t>
            </a:r>
            <a:r>
              <a:rPr lang="en-US" altLang="zh-CN"/>
              <a:t>) </a:t>
            </a:r>
            <a:r>
              <a:rPr lang="zh-CN" altLang="en-US" smtClean="0"/>
              <a:t>初始结点到</a:t>
            </a:r>
            <a:r>
              <a:rPr lang="en-US" altLang="zh-CN" smtClean="0"/>
              <a:t>n</a:t>
            </a:r>
            <a:r>
              <a:rPr lang="zh-CN" altLang="en-US" smtClean="0"/>
              <a:t>结点的</a:t>
            </a:r>
            <a:r>
              <a:rPr lang="zh-CN" altLang="en-US" dirty="0"/>
              <a:t>耗费（实际代价）；</a:t>
            </a:r>
            <a:endParaRPr lang="en-US" altLang="zh-CN" dirty="0"/>
          </a:p>
          <a:p>
            <a:r>
              <a:rPr lang="en-US" altLang="zh-CN" dirty="0"/>
              <a:t>h(n)</a:t>
            </a:r>
            <a:r>
              <a:rPr lang="zh-CN" altLang="en-US" dirty="0"/>
              <a:t>是从</a:t>
            </a:r>
            <a:r>
              <a:rPr lang="en-US" altLang="zh-CN" dirty="0"/>
              <a:t>n</a:t>
            </a:r>
            <a:r>
              <a:rPr lang="zh-CN" altLang="en-US"/>
              <a:t>到</a:t>
            </a:r>
            <a:r>
              <a:rPr lang="zh-CN" altLang="en-US" smtClean="0"/>
              <a:t>目标结点最佳</a:t>
            </a:r>
            <a:r>
              <a:rPr lang="zh-CN" altLang="en-US" dirty="0"/>
              <a:t>路径的估计代价。</a:t>
            </a:r>
            <a:endParaRPr lang="en-US" altLang="zh-CN" dirty="0"/>
          </a:p>
          <a:p>
            <a:endParaRPr lang="en-US" altLang="zh-CN" dirty="0"/>
          </a:p>
          <a:p>
            <a:pPr marL="0" lvl="1"/>
            <a:r>
              <a:rPr lang="zh-CN" altLang="en-US" b="1" dirty="0">
                <a:latin typeface="Berlin Sans FB" pitchFamily="34" charset="0"/>
              </a:rPr>
              <a:t>所以：</a:t>
            </a:r>
            <a:r>
              <a:rPr lang="en-US" altLang="zh-CN" b="1" dirty="0">
                <a:latin typeface="Berlin Sans FB" pitchFamily="34" charset="0"/>
              </a:rPr>
              <a:t>f(n)</a:t>
            </a:r>
            <a:r>
              <a:rPr lang="zh-CN" altLang="en-US" b="1">
                <a:latin typeface="Berlin Sans FB" pitchFamily="34" charset="0"/>
              </a:rPr>
              <a:t>是</a:t>
            </a:r>
            <a:r>
              <a:rPr lang="zh-CN" altLang="en-US" b="1" smtClean="0">
                <a:latin typeface="Berlin Sans FB" pitchFamily="34" charset="0"/>
              </a:rPr>
              <a:t>经过结点</a:t>
            </a:r>
            <a:r>
              <a:rPr lang="en-US" altLang="zh-CN" b="1" smtClean="0">
                <a:latin typeface="Berlin Sans FB" pitchFamily="34" charset="0"/>
              </a:rPr>
              <a:t>n</a:t>
            </a:r>
            <a:r>
              <a:rPr lang="zh-CN" altLang="en-US" b="1" dirty="0">
                <a:latin typeface="Berlin Sans FB" pitchFamily="34" charset="0"/>
              </a:rPr>
              <a:t>的最低耗散解的估计耗散</a:t>
            </a:r>
            <a:endParaRPr lang="zh-CN" altLang="en-US" b="1" i="1" dirty="0">
              <a:latin typeface="Berlin Sans FB" pitchFamily="34" charset="0"/>
            </a:endParaRPr>
          </a:p>
          <a:p>
            <a:endParaRPr lang="en-US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171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A559F-2ED3-42FB-97D7-7C336CEBC9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028D4-0D48-40B4-A2B4-AA16B583E8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581A5-8CD7-46EA-B6E3-B84F6F7DE5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AE4EA-EF72-4592-B966-0919EDBC0A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D84D3-0B6F-43E9-96DD-B384A1346F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CD15-A186-434C-A76C-E16FE73CAB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F1A73-48D6-4B22-86A8-533683877D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BE99A-4DC5-4CD3-AA5A-F0648462A6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7EAA6-40E0-4638-8426-274C359A2A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8C8E3-8727-4A80-8860-67A2C5A4D4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00F85-53AA-4CB9-B5F3-E0A7D91F13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7BFCCC65-4CBD-445E-A057-E1EE8E8797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3.5  </a:t>
            </a:r>
            <a:r>
              <a:rPr lang="zh-CN" altLang="en-US" dirty="0" smtClean="0"/>
              <a:t>有信息（</a:t>
            </a:r>
            <a:r>
              <a:rPr lang="zh-CN" altLang="en-US" dirty="0" smtClean="0">
                <a:solidFill>
                  <a:srgbClr val="FF0000"/>
                </a:solidFill>
              </a:rPr>
              <a:t>启发式</a:t>
            </a:r>
            <a:r>
              <a:rPr lang="zh-CN" altLang="en-US" dirty="0" smtClean="0"/>
              <a:t>）搜索策略</a:t>
            </a:r>
            <a:endParaRPr lang="en-US" sz="3600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-152400" y="6475385"/>
            <a:ext cx="12192000" cy="284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 smtClean="0">
                <a:latin typeface="Calibri"/>
                <a:cs typeface="Calibri"/>
              </a:rPr>
              <a:t>Dan </a:t>
            </a:r>
            <a:r>
              <a:rPr lang="en-US" sz="1400" dirty="0">
                <a:latin typeface="Calibri"/>
                <a:cs typeface="Calibri"/>
              </a:rPr>
              <a:t>Klein and Pieter Abbeel for CS188 Intro to AI at UC Berkeley (ai.berkeley.edu).]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794265"/>
            <a:ext cx="4521660" cy="3352800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3980" y="2960132"/>
            <a:ext cx="6389529" cy="3200400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7086600" y="2051652"/>
            <a:ext cx="38010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有</a:t>
            </a:r>
            <a:r>
              <a:rPr lang="zh-CN" altLang="en-US" dirty="0" smtClean="0"/>
              <a:t>信息搜索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除了问题本身外，还有启发式信息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38200" y="4077748"/>
            <a:ext cx="42627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无信息搜索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除了问题本身外，没有任何额外的信息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2660073" y="71440"/>
            <a:ext cx="7315200" cy="1143000"/>
          </a:xfrm>
        </p:spPr>
        <p:txBody>
          <a:bodyPr/>
          <a:lstStyle/>
          <a:p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/>
                <a:cs typeface="Arial" pitchFamily="34" charset="0"/>
              </a:rPr>
              <a:t>贪婪</a:t>
            </a:r>
            <a:r>
              <a:rPr lang="zh-CN" altLang="en-US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/>
                <a:cs typeface="Arial" pitchFamily="34" charset="0"/>
              </a:rPr>
              <a:t>最佳优先搜索</a:t>
            </a:r>
            <a:endParaRPr kumimoji="1" lang="zh-CN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609600" y="206647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可能陷入</a:t>
            </a:r>
            <a:r>
              <a:rPr lang="zh-CN" altLang="en-US" dirty="0">
                <a:solidFill>
                  <a:srgbClr val="FF0000"/>
                </a:solidFill>
              </a:rPr>
              <a:t>死循环</a:t>
            </a:r>
          </a:p>
        </p:txBody>
      </p:sp>
      <p:grpSp>
        <p:nvGrpSpPr>
          <p:cNvPr id="20" name="Group 3"/>
          <p:cNvGrpSpPr/>
          <p:nvPr/>
        </p:nvGrpSpPr>
        <p:grpSpPr>
          <a:xfrm>
            <a:off x="2743200" y="1527063"/>
            <a:ext cx="7834132" cy="4724400"/>
            <a:chOff x="-31430" y="1447800"/>
            <a:chExt cx="7834132" cy="4724400"/>
          </a:xfrm>
        </p:grpSpPr>
        <p:pic>
          <p:nvPicPr>
            <p:cNvPr id="21" name="Picture 8" descr="romania-distances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430" y="1447800"/>
              <a:ext cx="7834132" cy="4724400"/>
            </a:xfrm>
            <a:prstGeom prst="rect">
              <a:avLst/>
            </a:prstGeom>
          </p:spPr>
        </p:pic>
        <p:sp>
          <p:nvSpPr>
            <p:cNvPr id="22" name="Oval 9"/>
            <p:cNvSpPr/>
            <p:nvPr/>
          </p:nvSpPr>
          <p:spPr>
            <a:xfrm>
              <a:off x="5988370" y="2367428"/>
              <a:ext cx="381000" cy="381000"/>
            </a:xfrm>
            <a:prstGeom prst="ellipse">
              <a:avLst/>
            </a:prstGeom>
            <a:noFill/>
            <a:ln w="381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10"/>
            <p:cNvSpPr/>
            <p:nvPr/>
          </p:nvSpPr>
          <p:spPr>
            <a:xfrm>
              <a:off x="3529507" y="3208223"/>
              <a:ext cx="381000" cy="381000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600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35000"/>
              </a:spcBef>
            </a:pPr>
            <a:r>
              <a:rPr lang="zh-CN" altLang="en-US" sz="2800" u="sng" dirty="0">
                <a:solidFill>
                  <a:srgbClr val="CC0099"/>
                </a:solidFill>
              </a:rPr>
              <a:t>完备性</a:t>
            </a:r>
            <a:r>
              <a:rPr lang="en-US" altLang="zh-CN" sz="2800" u="sng" dirty="0">
                <a:solidFill>
                  <a:srgbClr val="CC0099"/>
                </a:solidFill>
              </a:rPr>
              <a:t>?</a:t>
            </a:r>
            <a:r>
              <a:rPr lang="en-US" altLang="zh-CN" sz="2800" dirty="0">
                <a:solidFill>
                  <a:srgbClr val="CC0099"/>
                </a:solidFill>
              </a:rPr>
              <a:t>   </a:t>
            </a:r>
            <a:r>
              <a:rPr lang="zh-CN" altLang="en-US" sz="2400" dirty="0">
                <a:latin typeface="+mn-ea"/>
              </a:rPr>
              <a:t>否</a:t>
            </a:r>
            <a:r>
              <a:rPr lang="en-US" altLang="zh-CN" sz="2400" dirty="0">
                <a:latin typeface="+mn-ea"/>
              </a:rPr>
              <a:t>–</a:t>
            </a:r>
            <a:r>
              <a:rPr lang="zh-CN" altLang="en-US" sz="2400" dirty="0">
                <a:latin typeface="+mn-ea"/>
              </a:rPr>
              <a:t>会陷入死循环</a:t>
            </a:r>
            <a:endParaRPr lang="en-US" altLang="zh-CN" sz="2400" dirty="0">
              <a:latin typeface="+mn-ea"/>
            </a:endParaRPr>
          </a:p>
          <a:p>
            <a:pPr eaLnBrk="1" hangingPunct="1">
              <a:lnSpc>
                <a:spcPct val="150000"/>
              </a:lnSpc>
              <a:spcBef>
                <a:spcPct val="35000"/>
              </a:spcBef>
            </a:pPr>
            <a:r>
              <a:rPr lang="zh-CN" altLang="en-US" sz="2800" u="sng" dirty="0">
                <a:solidFill>
                  <a:srgbClr val="CC0099"/>
                </a:solidFill>
              </a:rPr>
              <a:t>最优性</a:t>
            </a:r>
            <a:r>
              <a:rPr lang="en-US" altLang="zh-CN" sz="2800" u="sng" dirty="0">
                <a:solidFill>
                  <a:srgbClr val="CC0099"/>
                </a:solidFill>
              </a:rPr>
              <a:t>?</a:t>
            </a:r>
            <a:r>
              <a:rPr lang="en-US" altLang="zh-CN" sz="2800" dirty="0">
                <a:solidFill>
                  <a:srgbClr val="CC0099"/>
                </a:solidFill>
              </a:rPr>
              <a:t>   </a:t>
            </a:r>
            <a:r>
              <a:rPr lang="zh-CN" altLang="en-US" sz="2400" dirty="0">
                <a:latin typeface="+mn-ea"/>
              </a:rPr>
              <a:t>否</a:t>
            </a:r>
            <a:endParaRPr lang="en-US" altLang="zh-CN" sz="2400" dirty="0">
              <a:latin typeface="+mn-ea"/>
            </a:endParaRPr>
          </a:p>
          <a:p>
            <a:pPr eaLnBrk="1" hangingPunct="1">
              <a:lnSpc>
                <a:spcPct val="150000"/>
              </a:lnSpc>
              <a:spcBef>
                <a:spcPct val="35000"/>
              </a:spcBef>
            </a:pPr>
            <a:r>
              <a:rPr lang="zh-CN" altLang="en-US" sz="2800" u="sng" dirty="0">
                <a:solidFill>
                  <a:srgbClr val="CC0099"/>
                </a:solidFill>
              </a:rPr>
              <a:t>时间复杂度</a:t>
            </a:r>
            <a:r>
              <a:rPr lang="en-US" altLang="zh-CN" sz="2800" u="sng" dirty="0">
                <a:solidFill>
                  <a:srgbClr val="CC0099"/>
                </a:solidFill>
              </a:rPr>
              <a:t>?</a:t>
            </a:r>
            <a:r>
              <a:rPr lang="en-US" altLang="zh-CN" sz="2800" dirty="0">
                <a:solidFill>
                  <a:srgbClr val="CC0099"/>
                </a:solidFill>
              </a:rPr>
              <a:t>   </a:t>
            </a:r>
            <a:r>
              <a:rPr lang="en-US" altLang="zh-CN" i="1" dirty="0" smtClean="0"/>
              <a:t>O(</a:t>
            </a:r>
            <a:r>
              <a:rPr lang="en-US" altLang="zh-CN" i="1" dirty="0" err="1" smtClean="0"/>
              <a:t>b</a:t>
            </a:r>
            <a:r>
              <a:rPr lang="en-US" altLang="zh-CN" i="1" baseline="30000" dirty="0" err="1" smtClean="0"/>
              <a:t>m</a:t>
            </a:r>
            <a:r>
              <a:rPr lang="en-US" altLang="zh-CN" i="1" dirty="0" smtClean="0"/>
              <a:t>)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  <a:spcBef>
                <a:spcPct val="35000"/>
              </a:spcBef>
            </a:pPr>
            <a:r>
              <a:rPr lang="zh-CN" altLang="en-US" sz="2800" u="sng" dirty="0" smtClean="0">
                <a:solidFill>
                  <a:srgbClr val="CC0099"/>
                </a:solidFill>
              </a:rPr>
              <a:t>空间</a:t>
            </a:r>
            <a:r>
              <a:rPr lang="zh-CN" altLang="en-US" sz="2800" u="sng" dirty="0">
                <a:solidFill>
                  <a:srgbClr val="CC0099"/>
                </a:solidFill>
              </a:rPr>
              <a:t>复杂度</a:t>
            </a:r>
            <a:r>
              <a:rPr lang="en-US" altLang="zh-CN" sz="2800" u="sng" dirty="0">
                <a:solidFill>
                  <a:srgbClr val="CC0099"/>
                </a:solidFill>
              </a:rPr>
              <a:t>? </a:t>
            </a:r>
            <a:r>
              <a:rPr lang="en-US" altLang="zh-CN" i="1" dirty="0"/>
              <a:t>O(b</a:t>
            </a:r>
            <a:r>
              <a:rPr lang="en-US" altLang="zh-CN" i="1" baseline="30000" dirty="0"/>
              <a:t>m</a:t>
            </a:r>
            <a:r>
              <a:rPr lang="en-US" altLang="zh-CN" i="1" dirty="0"/>
              <a:t>) </a:t>
            </a:r>
            <a:endParaRPr lang="en-US" altLang="zh-CN" i="1" dirty="0" smtClean="0"/>
          </a:p>
          <a:p>
            <a:pPr>
              <a:lnSpc>
                <a:spcPct val="150000"/>
              </a:lnSpc>
              <a:spcBef>
                <a:spcPct val="35000"/>
              </a:spcBef>
            </a:pPr>
            <a:r>
              <a:rPr lang="zh-CN" altLang="en-US" sz="2800" dirty="0">
                <a:latin typeface="+mn-ea"/>
              </a:rPr>
              <a:t>一个好的启发式函数可以有效降低复杂度。</a:t>
            </a:r>
            <a:endParaRPr lang="en-US" altLang="zh-CN" sz="2800" dirty="0">
              <a:latin typeface="+mn-ea"/>
            </a:endParaRPr>
          </a:p>
          <a:p>
            <a:endParaRPr kumimoji="1" lang="zh-CN" altLang="en-US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057400" y="194582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lvl="0" eaLnBrk="1" hangingPunct="1">
              <a:defRPr/>
            </a:pPr>
            <a:r>
              <a:rPr lang="zh-CN" altLang="en-US" sz="3600" dirty="0">
                <a:solidFill>
                  <a:srgbClr val="000000"/>
                </a:solidFill>
                <a:ea typeface="宋体"/>
              </a:rPr>
              <a:t>贪婪最佳优先搜索的性能</a:t>
            </a:r>
            <a:endParaRPr lang="en-US" altLang="zh-CN" sz="3600" kern="0" dirty="0">
              <a:solidFill>
                <a:srgbClr val="000000"/>
              </a:solidFill>
              <a:ea typeface="宋体"/>
            </a:endParaRPr>
          </a:p>
        </p:txBody>
      </p:sp>
      <p:sp>
        <p:nvSpPr>
          <p:cNvPr id="25" name="Freeform 28"/>
          <p:cNvSpPr>
            <a:spLocks/>
          </p:cNvSpPr>
          <p:nvPr/>
        </p:nvSpPr>
        <p:spPr bwMode="auto">
          <a:xfrm>
            <a:off x="8094662" y="4137025"/>
            <a:ext cx="2884488" cy="2263775"/>
          </a:xfrm>
          <a:custGeom>
            <a:avLst/>
            <a:gdLst>
              <a:gd name="T0" fmla="*/ 2147483647 w 1817"/>
              <a:gd name="T1" fmla="*/ 2147483647 h 1714"/>
              <a:gd name="T2" fmla="*/ 2147483647 w 1817"/>
              <a:gd name="T3" fmla="*/ 2147483647 h 1714"/>
              <a:gd name="T4" fmla="*/ 2147483647 w 1817"/>
              <a:gd name="T5" fmla="*/ 2147483647 h 1714"/>
              <a:gd name="T6" fmla="*/ 2147483647 w 1817"/>
              <a:gd name="T7" fmla="*/ 2147483647 h 1714"/>
              <a:gd name="T8" fmla="*/ 2147483647 w 1817"/>
              <a:gd name="T9" fmla="*/ 2147483647 h 1714"/>
              <a:gd name="T10" fmla="*/ 2147483647 w 1817"/>
              <a:gd name="T11" fmla="*/ 2147483647 h 1714"/>
              <a:gd name="T12" fmla="*/ 2147483647 w 1817"/>
              <a:gd name="T13" fmla="*/ 2147483647 h 1714"/>
              <a:gd name="T14" fmla="*/ 2147483647 w 1817"/>
              <a:gd name="T15" fmla="*/ 2147483647 h 1714"/>
              <a:gd name="T16" fmla="*/ 2147483647 w 1817"/>
              <a:gd name="T17" fmla="*/ 2147483647 h 1714"/>
              <a:gd name="T18" fmla="*/ 2147483647 w 1817"/>
              <a:gd name="T19" fmla="*/ 2147483647 h 17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17"/>
              <a:gd name="T31" fmla="*/ 0 h 1714"/>
              <a:gd name="T32" fmla="*/ 1817 w 1817"/>
              <a:gd name="T33" fmla="*/ 1714 h 17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17" h="1714">
                <a:moveTo>
                  <a:pt x="938" y="164"/>
                </a:moveTo>
                <a:cubicBezTo>
                  <a:pt x="1096" y="407"/>
                  <a:pt x="1716" y="1413"/>
                  <a:pt x="1817" y="1625"/>
                </a:cubicBezTo>
                <a:cubicBezTo>
                  <a:pt x="1741" y="1629"/>
                  <a:pt x="1331" y="1650"/>
                  <a:pt x="1054" y="1649"/>
                </a:cubicBezTo>
                <a:cubicBezTo>
                  <a:pt x="1021" y="1539"/>
                  <a:pt x="1101" y="1279"/>
                  <a:pt x="1036" y="1021"/>
                </a:cubicBezTo>
                <a:cubicBezTo>
                  <a:pt x="1008" y="965"/>
                  <a:pt x="973" y="949"/>
                  <a:pt x="897" y="973"/>
                </a:cubicBezTo>
                <a:cubicBezTo>
                  <a:pt x="855" y="963"/>
                  <a:pt x="618" y="1676"/>
                  <a:pt x="586" y="1654"/>
                </a:cubicBezTo>
                <a:cubicBezTo>
                  <a:pt x="468" y="1651"/>
                  <a:pt x="44" y="1714"/>
                  <a:pt x="47" y="1649"/>
                </a:cubicBezTo>
                <a:cubicBezTo>
                  <a:pt x="0" y="1570"/>
                  <a:pt x="165" y="1427"/>
                  <a:pt x="302" y="1181"/>
                </a:cubicBezTo>
                <a:cubicBezTo>
                  <a:pt x="348" y="1005"/>
                  <a:pt x="762" y="338"/>
                  <a:pt x="868" y="169"/>
                </a:cubicBezTo>
                <a:cubicBezTo>
                  <a:pt x="974" y="0"/>
                  <a:pt x="924" y="165"/>
                  <a:pt x="938" y="164"/>
                </a:cubicBez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26" name="Freeform 30"/>
          <p:cNvSpPr>
            <a:spLocks/>
          </p:cNvSpPr>
          <p:nvPr/>
        </p:nvSpPr>
        <p:spPr bwMode="auto">
          <a:xfrm>
            <a:off x="9348787" y="1522413"/>
            <a:ext cx="846139" cy="1774825"/>
          </a:xfrm>
          <a:custGeom>
            <a:avLst/>
            <a:gdLst>
              <a:gd name="T0" fmla="*/ 2147483647 w 533"/>
              <a:gd name="T1" fmla="*/ 2147483647 h 1118"/>
              <a:gd name="T2" fmla="*/ 2147483647 w 533"/>
              <a:gd name="T3" fmla="*/ 2147483647 h 1118"/>
              <a:gd name="T4" fmla="*/ 2147483647 w 533"/>
              <a:gd name="T5" fmla="*/ 2147483647 h 1118"/>
              <a:gd name="T6" fmla="*/ 2147483647 w 533"/>
              <a:gd name="T7" fmla="*/ 2147483647 h 1118"/>
              <a:gd name="T8" fmla="*/ 2147483647 w 533"/>
              <a:gd name="T9" fmla="*/ 2147483647 h 1118"/>
              <a:gd name="T10" fmla="*/ 2147483647 w 533"/>
              <a:gd name="T11" fmla="*/ 2147483647 h 11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33"/>
              <a:gd name="T19" fmla="*/ 0 h 1118"/>
              <a:gd name="T20" fmla="*/ 533 w 533"/>
              <a:gd name="T21" fmla="*/ 1118 h 11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33" h="1118">
                <a:moveTo>
                  <a:pt x="100" y="137"/>
                </a:moveTo>
                <a:cubicBezTo>
                  <a:pt x="172" y="245"/>
                  <a:pt x="395" y="656"/>
                  <a:pt x="464" y="788"/>
                </a:cubicBezTo>
                <a:cubicBezTo>
                  <a:pt x="533" y="920"/>
                  <a:pt x="513" y="858"/>
                  <a:pt x="513" y="928"/>
                </a:cubicBezTo>
                <a:cubicBezTo>
                  <a:pt x="472" y="988"/>
                  <a:pt x="380" y="1118"/>
                  <a:pt x="281" y="991"/>
                </a:cubicBezTo>
                <a:cubicBezTo>
                  <a:pt x="260" y="823"/>
                  <a:pt x="60" y="284"/>
                  <a:pt x="30" y="142"/>
                </a:cubicBezTo>
                <a:cubicBezTo>
                  <a:pt x="0" y="0"/>
                  <a:pt x="32" y="29"/>
                  <a:pt x="100" y="137"/>
                </a:cubicBez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27" name="Freeform 4"/>
          <p:cNvSpPr>
            <a:spLocks/>
          </p:cNvSpPr>
          <p:nvPr/>
        </p:nvSpPr>
        <p:spPr bwMode="auto">
          <a:xfrm>
            <a:off x="8001000" y="1625599"/>
            <a:ext cx="2927351" cy="2108200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9123363" y="1981200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9599613" y="1971674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9253537" y="1831976"/>
            <a:ext cx="274639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31" name="Freeform 8"/>
          <p:cNvSpPr>
            <a:spLocks/>
          </p:cNvSpPr>
          <p:nvPr/>
        </p:nvSpPr>
        <p:spPr bwMode="auto">
          <a:xfrm>
            <a:off x="9236076" y="1785938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9637711" y="1584325"/>
            <a:ext cx="298451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33" name="Oval 11"/>
          <p:cNvSpPr>
            <a:spLocks noChangeArrowheads="1"/>
          </p:cNvSpPr>
          <p:nvPr/>
        </p:nvSpPr>
        <p:spPr bwMode="auto">
          <a:xfrm>
            <a:off x="9847263" y="2895600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34" name="Oval 17"/>
          <p:cNvSpPr>
            <a:spLocks noChangeArrowheads="1"/>
          </p:cNvSpPr>
          <p:nvPr/>
        </p:nvSpPr>
        <p:spPr bwMode="auto">
          <a:xfrm>
            <a:off x="9355137" y="1555750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35" name="Freeform 18"/>
          <p:cNvSpPr>
            <a:spLocks/>
          </p:cNvSpPr>
          <p:nvPr/>
        </p:nvSpPr>
        <p:spPr bwMode="auto">
          <a:xfrm>
            <a:off x="8080376" y="4262436"/>
            <a:ext cx="2927351" cy="2062163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36" name="Oval 19"/>
          <p:cNvSpPr>
            <a:spLocks noChangeArrowheads="1"/>
          </p:cNvSpPr>
          <p:nvPr/>
        </p:nvSpPr>
        <p:spPr bwMode="auto">
          <a:xfrm>
            <a:off x="9202737" y="4618038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37" name="Oval 20"/>
          <p:cNvSpPr>
            <a:spLocks noChangeArrowheads="1"/>
          </p:cNvSpPr>
          <p:nvPr/>
        </p:nvSpPr>
        <p:spPr bwMode="auto">
          <a:xfrm>
            <a:off x="9678988" y="4608512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9332912" y="4468813"/>
            <a:ext cx="274639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39" name="Freeform 22"/>
          <p:cNvSpPr>
            <a:spLocks/>
          </p:cNvSpPr>
          <p:nvPr/>
        </p:nvSpPr>
        <p:spPr bwMode="auto">
          <a:xfrm>
            <a:off x="9315451" y="4422774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40" name="Text Box 23"/>
          <p:cNvSpPr txBox="1">
            <a:spLocks noChangeArrowheads="1"/>
          </p:cNvSpPr>
          <p:nvPr/>
        </p:nvSpPr>
        <p:spPr bwMode="auto">
          <a:xfrm>
            <a:off x="9717087" y="4221163"/>
            <a:ext cx="298451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41" name="Oval 25"/>
          <p:cNvSpPr>
            <a:spLocks noChangeArrowheads="1"/>
          </p:cNvSpPr>
          <p:nvPr/>
        </p:nvSpPr>
        <p:spPr bwMode="auto">
          <a:xfrm>
            <a:off x="9466263" y="5638800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42" name="Oval 29"/>
          <p:cNvSpPr>
            <a:spLocks noChangeArrowheads="1"/>
          </p:cNvSpPr>
          <p:nvPr/>
        </p:nvSpPr>
        <p:spPr bwMode="auto">
          <a:xfrm>
            <a:off x="9434513" y="4192588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22" name="AutoShape 45"/>
          <p:cNvSpPr>
            <a:spLocks/>
          </p:cNvSpPr>
          <p:nvPr/>
        </p:nvSpPr>
        <p:spPr bwMode="auto">
          <a:xfrm>
            <a:off x="7620682" y="1462086"/>
            <a:ext cx="212043" cy="2271714"/>
          </a:xfrm>
          <a:prstGeom prst="leftBrace">
            <a:avLst>
              <a:gd name="adj1" fmla="val 8837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3" name="Text Box 46"/>
          <p:cNvSpPr txBox="1">
            <a:spLocks noChangeArrowheads="1"/>
          </p:cNvSpPr>
          <p:nvPr/>
        </p:nvSpPr>
        <p:spPr bwMode="auto">
          <a:xfrm>
            <a:off x="6679407" y="2288600"/>
            <a:ext cx="126523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 tiers</a:t>
            </a:r>
          </a:p>
        </p:txBody>
      </p:sp>
    </p:spTree>
    <p:extLst>
      <p:ext uri="{BB962C8B-B14F-4D97-AF65-F5344CB8AC3E}">
        <p14:creationId xmlns:p14="http://schemas.microsoft.com/office/powerpoint/2010/main" val="29532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5" grpId="0" animBg="1"/>
      <p:bldP spid="36" grpId="0" animBg="1"/>
      <p:bldP spid="37" grpId="0" animBg="1"/>
      <p:bldP spid="38" grpId="0"/>
      <p:bldP spid="39" grpId="0" animBg="1"/>
      <p:bldP spid="40" grpId="0"/>
      <p:bldP spid="41" grpId="0" animBg="1"/>
      <p:bldP spid="42" grpId="0" animBg="1"/>
      <p:bldP spid="22" grpId="0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47527" y="-76200"/>
            <a:ext cx="12182254" cy="762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  <a:defRPr/>
            </a:pPr>
            <a:r>
              <a:rPr lang="zh-CN" altLang="en-US" sz="2400" dirty="0">
                <a:ea typeface=""/>
              </a:rPr>
              <a:t>思路：</a:t>
            </a:r>
            <a:r>
              <a:rPr lang="zh-CN" altLang="en-US" sz="2400" dirty="0">
                <a:solidFill>
                  <a:srgbClr val="FF0000"/>
                </a:solidFill>
                <a:ea typeface=""/>
              </a:rPr>
              <a:t>避免扩展耗散值已经很大的路径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rgbClr val="FF0000"/>
                </a:solidFill>
                <a:ea typeface=""/>
              </a:rPr>
              <a:t>评估函数</a:t>
            </a:r>
            <a:r>
              <a:rPr lang="en-US" altLang="zh-CN" sz="2400" dirty="0" smtClean="0">
                <a:solidFill>
                  <a:srgbClr val="FF0000"/>
                </a:solidFill>
                <a:ea typeface=""/>
              </a:rPr>
              <a:t>f(n) = g(n) + h(n)</a:t>
            </a:r>
            <a:r>
              <a:rPr lang="zh-CN" altLang="en-US" sz="2400" dirty="0" smtClean="0">
                <a:solidFill>
                  <a:srgbClr val="FF0000"/>
                </a:solidFill>
                <a:ea typeface=""/>
              </a:rPr>
              <a:t>，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经过结点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的最小代价解的估计代价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代价函数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从初始结点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到达结点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已经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花费的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代价</a:t>
            </a:r>
            <a:r>
              <a:rPr lang="zh-CN" altLang="en-US" dirty="0"/>
              <a:t>（实际代价）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启发式函数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h(n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从结点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到目标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最小代价路径的估计值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sz="2800" dirty="0" smtClean="0"/>
              <a:t>搜索策略</a:t>
            </a:r>
            <a:r>
              <a:rPr lang="zh-CN" altLang="en-US" sz="2800" dirty="0"/>
              <a:t>：优先级</a:t>
            </a:r>
            <a:r>
              <a:rPr lang="zh-CN" altLang="en-US" sz="2800" dirty="0" smtClean="0"/>
              <a:t>队列，先扩展</a:t>
            </a:r>
            <a:r>
              <a:rPr lang="en-US" altLang="zh-CN" sz="2800" dirty="0" smtClean="0"/>
              <a:t>f(n)</a:t>
            </a:r>
            <a:r>
              <a:rPr lang="zh-CN" altLang="en-US" sz="2800" dirty="0" smtClean="0"/>
              <a:t>的值最小的结点</a:t>
            </a:r>
            <a:endParaRPr lang="en-US" altLang="zh-CN" sz="2800" dirty="0"/>
          </a:p>
          <a:p>
            <a:pPr>
              <a:lnSpc>
                <a:spcPct val="150000"/>
              </a:lnSpc>
              <a:defRPr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774825" y="188913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A</a:t>
            </a:r>
            <a:r>
              <a:rPr lang="en-US" altLang="zh-CN" kern="0" baseline="30000" dirty="0">
                <a:solidFill>
                  <a:srgbClr val="000000"/>
                </a:solidFill>
                <a:ea typeface="宋体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 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搜索</a:t>
            </a:r>
            <a:endParaRPr lang="en-US" altLang="zh-CN" kern="0" dirty="0">
              <a:solidFill>
                <a:srgbClr val="000000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0516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774825" y="188913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lvl="0" eaLnBrk="1" hangingPunct="1">
              <a:defRPr/>
            </a:pP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A</a:t>
            </a:r>
            <a:r>
              <a:rPr lang="en-US" altLang="zh-CN" kern="0" baseline="30000" dirty="0">
                <a:solidFill>
                  <a:srgbClr val="000000"/>
                </a:solidFill>
                <a:ea typeface="宋体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 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搜索</a:t>
            </a: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-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案例</a:t>
            </a:r>
            <a:endParaRPr lang="en-US" altLang="zh-CN" kern="0" dirty="0">
              <a:solidFill>
                <a:srgbClr val="000000"/>
              </a:solidFill>
              <a:ea typeface="宋体"/>
            </a:endParaRPr>
          </a:p>
        </p:txBody>
      </p:sp>
      <p:pic>
        <p:nvPicPr>
          <p:cNvPr id="10" name="Picture 3" descr="astar-progress01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9289" y="1484313"/>
            <a:ext cx="8289925" cy="340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836106" y="1600200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a typeface=""/>
              </a:rPr>
              <a:t>f(n) = g(n) + h(n)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10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774825" y="188913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lvl="0" eaLnBrk="1" hangingPunct="1">
              <a:defRPr/>
            </a:pP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A</a:t>
            </a:r>
            <a:r>
              <a:rPr lang="en-US" altLang="zh-CN" kern="0" baseline="30000" dirty="0">
                <a:solidFill>
                  <a:srgbClr val="000000"/>
                </a:solidFill>
                <a:ea typeface="宋体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 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搜索</a:t>
            </a: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-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案例</a:t>
            </a:r>
            <a:endParaRPr lang="en-US" altLang="zh-CN" kern="0" dirty="0">
              <a:solidFill>
                <a:srgbClr val="000000"/>
              </a:solidFill>
              <a:ea typeface="宋体"/>
            </a:endParaRPr>
          </a:p>
        </p:txBody>
      </p:sp>
      <p:pic>
        <p:nvPicPr>
          <p:cNvPr id="7" name="Picture 2" descr="astar-progress02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1" y="1628775"/>
            <a:ext cx="8575675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836106" y="1600200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a typeface=""/>
              </a:rPr>
              <a:t>f(n) = g(n) + h(n)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42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847850" y="207964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lvl="0" eaLnBrk="1" hangingPunct="1">
              <a:defRPr/>
            </a:pP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A</a:t>
            </a:r>
            <a:r>
              <a:rPr lang="en-US" altLang="zh-CN" kern="0" baseline="30000" dirty="0">
                <a:solidFill>
                  <a:srgbClr val="000000"/>
                </a:solidFill>
                <a:ea typeface="宋体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 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搜索</a:t>
            </a: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-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案例</a:t>
            </a:r>
            <a:endParaRPr lang="en-US" altLang="zh-CN" kern="0" dirty="0">
              <a:solidFill>
                <a:srgbClr val="000000"/>
              </a:solidFill>
              <a:ea typeface="宋体"/>
            </a:endParaRPr>
          </a:p>
        </p:txBody>
      </p:sp>
      <p:pic>
        <p:nvPicPr>
          <p:cNvPr id="7" name="Picture 3" descr="astar-progress03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7850" y="1557338"/>
            <a:ext cx="8434388" cy="429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836106" y="1600200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a typeface=""/>
              </a:rPr>
              <a:t>f(n) = g(n) + h(n)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98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774825" y="188913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lvl="0" eaLnBrk="1" hangingPunct="1">
              <a:defRPr/>
            </a:pP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A</a:t>
            </a:r>
            <a:r>
              <a:rPr lang="en-US" altLang="zh-CN" kern="0" baseline="30000" dirty="0">
                <a:solidFill>
                  <a:srgbClr val="000000"/>
                </a:solidFill>
                <a:ea typeface="宋体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 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搜索</a:t>
            </a: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-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案例</a:t>
            </a:r>
            <a:endParaRPr lang="en-US" altLang="zh-CN" kern="0" dirty="0">
              <a:solidFill>
                <a:srgbClr val="000000"/>
              </a:solidFill>
              <a:ea typeface="宋体"/>
            </a:endParaRPr>
          </a:p>
        </p:txBody>
      </p:sp>
      <p:pic>
        <p:nvPicPr>
          <p:cNvPr id="7" name="Picture 3" descr="astar-progress04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0986" y="1447800"/>
            <a:ext cx="8539163" cy="388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836106" y="1600200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a typeface=""/>
              </a:rPr>
              <a:t>f(n) = g(n) + h(n)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97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774825" y="188913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lvl="0" eaLnBrk="1" hangingPunct="1">
              <a:defRPr/>
            </a:pP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A</a:t>
            </a:r>
            <a:r>
              <a:rPr lang="en-US" altLang="zh-CN" kern="0" baseline="30000" dirty="0">
                <a:solidFill>
                  <a:srgbClr val="000000"/>
                </a:solidFill>
                <a:ea typeface="宋体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 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搜索</a:t>
            </a: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-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案例</a:t>
            </a:r>
            <a:endParaRPr lang="en-US" altLang="zh-CN" kern="0" dirty="0">
              <a:solidFill>
                <a:srgbClr val="000000"/>
              </a:solidFill>
              <a:ea typeface="宋体"/>
            </a:endParaRPr>
          </a:p>
        </p:txBody>
      </p:sp>
      <p:pic>
        <p:nvPicPr>
          <p:cNvPr id="7" name="Picture 3" descr="astar-progress05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9288" y="1484314"/>
            <a:ext cx="8610600" cy="369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836106" y="1600200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a typeface=""/>
              </a:rPr>
              <a:t>f(n) = g(n) + h(n)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524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774825" y="188913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lvl="0" eaLnBrk="1" hangingPunct="1">
              <a:defRPr/>
            </a:pP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A</a:t>
            </a:r>
            <a:r>
              <a:rPr lang="en-US" altLang="zh-CN" kern="0" baseline="30000" dirty="0">
                <a:solidFill>
                  <a:srgbClr val="000000"/>
                </a:solidFill>
                <a:ea typeface="宋体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 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搜索</a:t>
            </a: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-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案例</a:t>
            </a:r>
            <a:endParaRPr lang="en-US" altLang="zh-CN" kern="0" dirty="0">
              <a:solidFill>
                <a:srgbClr val="000000"/>
              </a:solidFill>
              <a:ea typeface="宋体"/>
            </a:endParaRPr>
          </a:p>
        </p:txBody>
      </p:sp>
      <p:pic>
        <p:nvPicPr>
          <p:cNvPr id="7" name="Picture 3" descr="astar-progress06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9301" y="1524001"/>
            <a:ext cx="8361362" cy="343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836106" y="1600200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a typeface=""/>
              </a:rPr>
              <a:t>f(n) = g(n) + h(n)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59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4436"/>
            <a:ext cx="10642600" cy="4729164"/>
          </a:xfrm>
        </p:spPr>
        <p:txBody>
          <a:bodyPr/>
          <a:lstStyle/>
          <a:p>
            <a:pPr eaLnBrk="1" hangingPunct="1"/>
            <a:endParaRPr lang="en-US" sz="3600" dirty="0"/>
          </a:p>
          <a:p>
            <a:r>
              <a:rPr lang="zh-CN" altLang="en-US" sz="3600" dirty="0" smtClean="0"/>
              <a:t>启发式函数</a:t>
            </a:r>
            <a:endParaRPr lang="en-US" altLang="zh-CN" sz="3600" dirty="0" smtClean="0"/>
          </a:p>
          <a:p>
            <a:endParaRPr lang="en-US" sz="3600" dirty="0"/>
          </a:p>
          <a:p>
            <a:pPr eaLnBrk="1" hangingPunct="1"/>
            <a:r>
              <a:rPr lang="zh-CN" altLang="en-US" sz="3600" dirty="0" smtClean="0"/>
              <a:t>有信息搜索策略</a:t>
            </a:r>
            <a:endParaRPr lang="en-US" altLang="zh-CN" sz="3600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贪婪最佳优先搜索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sz="3200" dirty="0"/>
              <a:t>A* </a:t>
            </a:r>
            <a:r>
              <a:rPr lang="zh-CN" altLang="en-US" dirty="0"/>
              <a:t>搜索</a:t>
            </a:r>
            <a:endParaRPr lang="en-US" dirty="0"/>
          </a:p>
          <a:p>
            <a:pPr lvl="2"/>
            <a:endParaRPr lang="en-US" sz="2800" dirty="0"/>
          </a:p>
          <a:p>
            <a:pPr lvl="2"/>
            <a:endParaRPr lang="en-US" sz="2800" dirty="0"/>
          </a:p>
          <a:p>
            <a:pPr lvl="1" eaLnBrk="1" hangingPunct="1"/>
            <a:endParaRPr lang="en-US" sz="3200" dirty="0"/>
          </a:p>
          <a:p>
            <a:pPr eaLnBrk="1" hangingPunct="1"/>
            <a:endParaRPr lang="en-US" sz="3600" dirty="0"/>
          </a:p>
          <a:p>
            <a:pPr eaLnBrk="1" hangingPunct="1"/>
            <a:endParaRPr lang="en-US" sz="36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0200" y="1740357"/>
            <a:ext cx="6463617" cy="426246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8" name="AutoShape 2"/>
          <p:cNvCxnSpPr>
            <a:cxnSpLocks noChangeShapeType="1"/>
            <a:stCxn id="14344" idx="6"/>
            <a:endCxn id="14346" idx="2"/>
          </p:cNvCxnSpPr>
          <p:nvPr/>
        </p:nvCxnSpPr>
        <p:spPr bwMode="auto">
          <a:xfrm>
            <a:off x="5029200" y="4038600"/>
            <a:ext cx="13716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39" name="AutoShape 3"/>
          <p:cNvCxnSpPr>
            <a:cxnSpLocks noChangeShapeType="1"/>
            <a:stCxn id="14365" idx="4"/>
            <a:endCxn id="14344" idx="0"/>
          </p:cNvCxnSpPr>
          <p:nvPr/>
        </p:nvCxnSpPr>
        <p:spPr bwMode="auto">
          <a:xfrm flipH="1">
            <a:off x="4800600" y="3352800"/>
            <a:ext cx="68580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ea typeface="宋体"/>
              </a:rPr>
              <a:t>课堂练习：</a:t>
            </a:r>
            <a:r>
              <a:rPr lang="en-US" dirty="0" smtClean="0">
                <a:latin typeface="Calibri"/>
                <a:cs typeface="Calibri"/>
              </a:rPr>
              <a:t>UCS </a:t>
            </a:r>
            <a:r>
              <a:rPr lang="zh-CN" altLang="en-US" dirty="0" smtClean="0">
                <a:latin typeface="Calibri"/>
                <a:cs typeface="Calibri"/>
              </a:rPr>
              <a:t>、</a:t>
            </a:r>
            <a:r>
              <a:rPr lang="en-US" dirty="0" smtClean="0">
                <a:latin typeface="Calibri"/>
                <a:cs typeface="Calibri"/>
              </a:rPr>
              <a:t>Greedy</a:t>
            </a:r>
            <a:r>
              <a:rPr lang="zh-CN" altLang="en-US" dirty="0" smtClean="0">
                <a:latin typeface="Calibri"/>
                <a:cs typeface="Calibri"/>
              </a:rPr>
              <a:t>、</a:t>
            </a:r>
            <a:r>
              <a:rPr lang="en-US" altLang="zh-CN" dirty="0">
                <a:solidFill>
                  <a:srgbClr val="000000"/>
                </a:solidFill>
                <a:ea typeface="宋体"/>
              </a:rPr>
              <a:t> A</a:t>
            </a:r>
            <a:r>
              <a:rPr lang="en-US" altLang="zh-CN" baseline="30000" dirty="0">
                <a:solidFill>
                  <a:srgbClr val="000000"/>
                </a:solidFill>
                <a:ea typeface="宋体"/>
              </a:rPr>
              <a:t>*</a:t>
            </a:r>
            <a:r>
              <a:rPr lang="en-US" altLang="zh-CN" dirty="0">
                <a:solidFill>
                  <a:srgbClr val="000000"/>
                </a:solidFill>
                <a:ea typeface="宋体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ea typeface="宋体"/>
              </a:rPr>
              <a:t>搜索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852997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13716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300" dirty="0" smtClean="0">
                <a:latin typeface="Calibri"/>
                <a:cs typeface="Calibri"/>
              </a:rPr>
              <a:t>UCS</a:t>
            </a:r>
            <a:r>
              <a:rPr lang="en-US" sz="2300" dirty="0" smtClean="0">
                <a:latin typeface="Calibri"/>
                <a:cs typeface="Calibri"/>
              </a:rPr>
              <a:t> </a:t>
            </a:r>
            <a:r>
              <a:rPr lang="zh-CN" altLang="en-US" sz="2300" dirty="0" smtClean="0">
                <a:solidFill>
                  <a:schemeClr val="tx2"/>
                </a:solidFill>
                <a:latin typeface="Calibri"/>
                <a:cs typeface="Calibri"/>
              </a:rPr>
              <a:t>：     </a:t>
            </a:r>
            <a:r>
              <a:rPr lang="en-US" sz="2300" i="1" dirty="0" smtClean="0">
                <a:solidFill>
                  <a:schemeClr val="tx2"/>
                </a:solidFill>
                <a:latin typeface="Calibri"/>
                <a:cs typeface="Calibri"/>
              </a:rPr>
              <a:t>backward </a:t>
            </a:r>
            <a:r>
              <a:rPr lang="en-US" sz="2300" i="1" dirty="0">
                <a:solidFill>
                  <a:schemeClr val="tx2"/>
                </a:solidFill>
                <a:latin typeface="Calibri"/>
                <a:cs typeface="Calibri"/>
              </a:rPr>
              <a:t>cost  </a:t>
            </a:r>
            <a:r>
              <a:rPr lang="en-US" sz="2300" dirty="0">
                <a:solidFill>
                  <a:schemeClr val="tx2"/>
                </a:solidFill>
                <a:latin typeface="Calibri"/>
                <a:cs typeface="Calibri"/>
              </a:rPr>
              <a:t>g(n)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dirty="0" smtClean="0">
                <a:solidFill>
                  <a:srgbClr val="CC0000"/>
                </a:solidFill>
                <a:latin typeface="Calibri"/>
                <a:cs typeface="Calibri"/>
              </a:rPr>
              <a:t>Greedy</a:t>
            </a:r>
            <a:r>
              <a:rPr lang="zh-CN" altLang="en-US" sz="2300" dirty="0" smtClean="0">
                <a:solidFill>
                  <a:srgbClr val="CC0000"/>
                </a:solidFill>
                <a:latin typeface="Calibri"/>
                <a:cs typeface="Calibri"/>
              </a:rPr>
              <a:t>：</a:t>
            </a:r>
            <a:r>
              <a:rPr lang="en-US" sz="2300" i="1" dirty="0" smtClean="0">
                <a:solidFill>
                  <a:schemeClr val="tx2"/>
                </a:solidFill>
                <a:latin typeface="Calibri"/>
                <a:cs typeface="Calibri"/>
              </a:rPr>
              <a:t>forward </a:t>
            </a:r>
            <a:r>
              <a:rPr lang="en-US" sz="2300" i="1" dirty="0">
                <a:solidFill>
                  <a:schemeClr val="tx2"/>
                </a:solidFill>
                <a:latin typeface="Calibri"/>
                <a:cs typeface="Calibri"/>
              </a:rPr>
              <a:t>cost  </a:t>
            </a:r>
            <a:r>
              <a:rPr lang="en-US" sz="2300" dirty="0">
                <a:solidFill>
                  <a:schemeClr val="tx2"/>
                </a:solidFill>
                <a:latin typeface="Calibri"/>
                <a:cs typeface="Calibri"/>
              </a:rPr>
              <a:t>h(n)</a:t>
            </a:r>
            <a:endParaRPr lang="en-US" sz="2300" i="1" dirty="0">
              <a:solidFill>
                <a:schemeClr val="tx2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solidFill>
                <a:schemeClr val="tx2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300" dirty="0">
                <a:solidFill>
                  <a:srgbClr val="CC00CC"/>
                </a:solidFill>
                <a:latin typeface="Calibri"/>
                <a:cs typeface="Calibri"/>
              </a:rPr>
              <a:t>A* </a:t>
            </a:r>
            <a:r>
              <a:rPr lang="zh-CN" altLang="en-US" sz="2300" dirty="0" smtClean="0">
                <a:solidFill>
                  <a:srgbClr val="CC00CC"/>
                </a:solidFill>
                <a:latin typeface="Calibri"/>
                <a:cs typeface="Calibri"/>
              </a:rPr>
              <a:t>搜索</a:t>
            </a:r>
            <a:r>
              <a:rPr lang="en-US" sz="2300" dirty="0" smtClean="0">
                <a:solidFill>
                  <a:schemeClr val="tx1"/>
                </a:solidFill>
                <a:latin typeface="Calibri"/>
                <a:cs typeface="Calibri"/>
              </a:rPr>
              <a:t>:  f(n</a:t>
            </a:r>
            <a:r>
              <a:rPr lang="en-US" sz="2300" dirty="0">
                <a:solidFill>
                  <a:schemeClr val="tx1"/>
                </a:solidFill>
                <a:latin typeface="Calibri"/>
                <a:cs typeface="Calibri"/>
              </a:rPr>
              <a:t>) = g(n) + h(n)</a:t>
            </a:r>
            <a:endParaRPr lang="en-US" sz="2300" i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457200" y="3810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S</a:t>
            </a: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1752600" y="3810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a</a:t>
            </a: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4572000" y="3810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d</a:t>
            </a:r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1752600" y="4724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b</a:t>
            </a:r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6400800" y="3810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981200" y="4191001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h=5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1676400" y="5181601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h=6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4800600" y="4343401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h=2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1066800" y="36417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1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3276600" y="2286001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8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1066800" y="4572001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1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1524000" y="42513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1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5562600" y="36417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2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304800" y="4191001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h=6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6172200" y="4343401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h=0</a:t>
            </a:r>
          </a:p>
        </p:txBody>
      </p:sp>
      <p:cxnSp>
        <p:nvCxnSpPr>
          <p:cNvPr id="14357" name="AutoShape 21"/>
          <p:cNvCxnSpPr>
            <a:cxnSpLocks noChangeShapeType="1"/>
            <a:stCxn id="14342" idx="6"/>
            <a:endCxn id="14343" idx="2"/>
          </p:cNvCxnSpPr>
          <p:nvPr/>
        </p:nvCxnSpPr>
        <p:spPr bwMode="auto">
          <a:xfrm>
            <a:off x="914400" y="4038600"/>
            <a:ext cx="8382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8" name="AutoShape 22"/>
          <p:cNvCxnSpPr>
            <a:cxnSpLocks noChangeShapeType="1"/>
            <a:stCxn id="14343" idx="4"/>
            <a:endCxn id="14345" idx="0"/>
          </p:cNvCxnSpPr>
          <p:nvPr/>
        </p:nvCxnSpPr>
        <p:spPr bwMode="auto">
          <a:xfrm>
            <a:off x="1981200" y="4267200"/>
            <a:ext cx="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9" name="AutoShape 23"/>
          <p:cNvCxnSpPr>
            <a:cxnSpLocks noChangeShapeType="1"/>
            <a:stCxn id="14343" idx="0"/>
            <a:endCxn id="14365" idx="1"/>
          </p:cNvCxnSpPr>
          <p:nvPr/>
        </p:nvCxnSpPr>
        <p:spPr bwMode="auto">
          <a:xfrm rot="-5400000">
            <a:off x="3228976" y="1714501"/>
            <a:ext cx="847725" cy="3343275"/>
          </a:xfrm>
          <a:prstGeom prst="curvedConnector3">
            <a:avLst>
              <a:gd name="adj1" fmla="val 134833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60" name="AutoShape 24"/>
          <p:cNvCxnSpPr>
            <a:cxnSpLocks noChangeShapeType="1"/>
            <a:stCxn id="14345" idx="2"/>
            <a:endCxn id="14361" idx="6"/>
          </p:cNvCxnSpPr>
          <p:nvPr/>
        </p:nvCxnSpPr>
        <p:spPr bwMode="auto">
          <a:xfrm rot="10800000">
            <a:off x="914400" y="4953001"/>
            <a:ext cx="8382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61" name="Oval 25"/>
          <p:cNvSpPr>
            <a:spLocks noChangeArrowheads="1"/>
          </p:cNvSpPr>
          <p:nvPr/>
        </p:nvSpPr>
        <p:spPr bwMode="auto">
          <a:xfrm>
            <a:off x="457200" y="4724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c</a:t>
            </a:r>
          </a:p>
        </p:txBody>
      </p:sp>
      <p:cxnSp>
        <p:nvCxnSpPr>
          <p:cNvPr id="14362" name="AutoShape 27"/>
          <p:cNvCxnSpPr>
            <a:cxnSpLocks noChangeShapeType="1"/>
            <a:stCxn id="14343" idx="6"/>
            <a:endCxn id="14344" idx="2"/>
          </p:cNvCxnSpPr>
          <p:nvPr/>
        </p:nvCxnSpPr>
        <p:spPr bwMode="auto">
          <a:xfrm>
            <a:off x="2209800" y="4038600"/>
            <a:ext cx="23622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63" name="Text Box 28"/>
          <p:cNvSpPr txBox="1">
            <a:spLocks noChangeArrowheads="1"/>
          </p:cNvSpPr>
          <p:nvPr/>
        </p:nvSpPr>
        <p:spPr bwMode="auto">
          <a:xfrm>
            <a:off x="304800" y="5165725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h=7</a:t>
            </a:r>
          </a:p>
        </p:txBody>
      </p:sp>
      <p:sp>
        <p:nvSpPr>
          <p:cNvPr id="14364" name="Text Box 30"/>
          <p:cNvSpPr txBox="1">
            <a:spLocks noChangeArrowheads="1"/>
          </p:cNvSpPr>
          <p:nvPr/>
        </p:nvSpPr>
        <p:spPr bwMode="auto">
          <a:xfrm>
            <a:off x="3124200" y="36417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3</a:t>
            </a:r>
          </a:p>
        </p:txBody>
      </p:sp>
      <p:sp>
        <p:nvSpPr>
          <p:cNvPr id="14365" name="Oval 31"/>
          <p:cNvSpPr>
            <a:spLocks noChangeArrowheads="1"/>
          </p:cNvSpPr>
          <p:nvPr/>
        </p:nvSpPr>
        <p:spPr bwMode="auto">
          <a:xfrm>
            <a:off x="5257800" y="2895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e</a:t>
            </a:r>
          </a:p>
        </p:txBody>
      </p:sp>
      <p:sp>
        <p:nvSpPr>
          <p:cNvPr id="14366" name="Text Box 32"/>
          <p:cNvSpPr txBox="1">
            <a:spLocks noChangeArrowheads="1"/>
          </p:cNvSpPr>
          <p:nvPr/>
        </p:nvSpPr>
        <p:spPr bwMode="auto">
          <a:xfrm>
            <a:off x="5715000" y="2895601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h=1</a:t>
            </a:r>
          </a:p>
        </p:txBody>
      </p:sp>
      <p:sp>
        <p:nvSpPr>
          <p:cNvPr id="14367" name="Text Box 33"/>
          <p:cNvSpPr txBox="1">
            <a:spLocks noChangeArrowheads="1"/>
          </p:cNvSpPr>
          <p:nvPr/>
        </p:nvSpPr>
        <p:spPr bwMode="auto">
          <a:xfrm>
            <a:off x="4724400" y="3200401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1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914400" y="4038601"/>
            <a:ext cx="1066800" cy="915988"/>
            <a:chOff x="1392" y="2544"/>
            <a:chExt cx="672" cy="577"/>
          </a:xfrm>
        </p:grpSpPr>
        <p:cxnSp>
          <p:nvCxnSpPr>
            <p:cNvPr id="14379" name="AutoShape 35"/>
            <p:cNvCxnSpPr>
              <a:cxnSpLocks noChangeShapeType="1"/>
            </p:cNvCxnSpPr>
            <p:nvPr/>
          </p:nvCxnSpPr>
          <p:spPr bwMode="auto">
            <a:xfrm>
              <a:off x="1392" y="2544"/>
              <a:ext cx="528" cy="0"/>
            </a:xfrm>
            <a:prstGeom prst="straightConnector1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</p:cxnSp>
        <p:cxnSp>
          <p:nvCxnSpPr>
            <p:cNvPr id="14380" name="AutoShape 36"/>
            <p:cNvCxnSpPr>
              <a:cxnSpLocks noChangeShapeType="1"/>
            </p:cNvCxnSpPr>
            <p:nvPr/>
          </p:nvCxnSpPr>
          <p:spPr bwMode="auto">
            <a:xfrm>
              <a:off x="2064" y="2688"/>
              <a:ext cx="0" cy="288"/>
            </a:xfrm>
            <a:prstGeom prst="straightConnector1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</p:cxnSp>
        <p:cxnSp>
          <p:nvCxnSpPr>
            <p:cNvPr id="14381" name="AutoShape 37"/>
            <p:cNvCxnSpPr>
              <a:cxnSpLocks noChangeShapeType="1"/>
            </p:cNvCxnSpPr>
            <p:nvPr/>
          </p:nvCxnSpPr>
          <p:spPr bwMode="auto">
            <a:xfrm rot="10800000">
              <a:off x="1392" y="3120"/>
              <a:ext cx="528" cy="1"/>
            </a:xfrm>
            <a:prstGeom prst="straightConnector1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914400" y="2962276"/>
            <a:ext cx="5486400" cy="1076325"/>
            <a:chOff x="1392" y="1872"/>
            <a:chExt cx="3456" cy="678"/>
          </a:xfrm>
        </p:grpSpPr>
        <p:cxnSp>
          <p:nvCxnSpPr>
            <p:cNvPr id="14375" name="AutoShape 39"/>
            <p:cNvCxnSpPr>
              <a:cxnSpLocks noChangeShapeType="1"/>
            </p:cNvCxnSpPr>
            <p:nvPr/>
          </p:nvCxnSpPr>
          <p:spPr bwMode="auto">
            <a:xfrm>
              <a:off x="3984" y="2550"/>
              <a:ext cx="864" cy="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4376" name="AutoShape 40"/>
            <p:cNvCxnSpPr>
              <a:cxnSpLocks noChangeShapeType="1"/>
            </p:cNvCxnSpPr>
            <p:nvPr/>
          </p:nvCxnSpPr>
          <p:spPr bwMode="auto">
            <a:xfrm flipH="1">
              <a:off x="3840" y="2118"/>
              <a:ext cx="432" cy="28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4377" name="AutoShape 41"/>
            <p:cNvCxnSpPr>
              <a:cxnSpLocks noChangeShapeType="1"/>
            </p:cNvCxnSpPr>
            <p:nvPr/>
          </p:nvCxnSpPr>
          <p:spPr bwMode="auto">
            <a:xfrm>
              <a:off x="1392" y="2550"/>
              <a:ext cx="528" cy="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4378" name="AutoShape 42"/>
            <p:cNvCxnSpPr>
              <a:cxnSpLocks noChangeShapeType="1"/>
            </p:cNvCxnSpPr>
            <p:nvPr/>
          </p:nvCxnSpPr>
          <p:spPr bwMode="auto">
            <a:xfrm rot="-5400000">
              <a:off x="2850" y="1086"/>
              <a:ext cx="534" cy="2106"/>
            </a:xfrm>
            <a:prstGeom prst="curvedConnector3">
              <a:avLst>
                <a:gd name="adj1" fmla="val 134833"/>
              </a:avLst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914400" y="4038600"/>
            <a:ext cx="5486400" cy="0"/>
            <a:chOff x="1392" y="2544"/>
            <a:chExt cx="3456" cy="0"/>
          </a:xfrm>
        </p:grpSpPr>
        <p:cxnSp>
          <p:nvCxnSpPr>
            <p:cNvPr id="14372" name="AutoShape 44"/>
            <p:cNvCxnSpPr>
              <a:cxnSpLocks noChangeShapeType="1"/>
            </p:cNvCxnSpPr>
            <p:nvPr/>
          </p:nvCxnSpPr>
          <p:spPr bwMode="auto">
            <a:xfrm>
              <a:off x="3984" y="2544"/>
              <a:ext cx="864" cy="0"/>
            </a:xfrm>
            <a:prstGeom prst="straightConnector1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</p:cxnSp>
        <p:cxnSp>
          <p:nvCxnSpPr>
            <p:cNvPr id="14373" name="AutoShape 45"/>
            <p:cNvCxnSpPr>
              <a:cxnSpLocks noChangeShapeType="1"/>
            </p:cNvCxnSpPr>
            <p:nvPr/>
          </p:nvCxnSpPr>
          <p:spPr bwMode="auto">
            <a:xfrm>
              <a:off x="1392" y="2544"/>
              <a:ext cx="528" cy="0"/>
            </a:xfrm>
            <a:prstGeom prst="straightConnector1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</p:cxnSp>
        <p:cxnSp>
          <p:nvCxnSpPr>
            <p:cNvPr id="14374" name="AutoShape 46"/>
            <p:cNvCxnSpPr>
              <a:cxnSpLocks noChangeShapeType="1"/>
            </p:cNvCxnSpPr>
            <p:nvPr/>
          </p:nvCxnSpPr>
          <p:spPr bwMode="auto">
            <a:xfrm>
              <a:off x="2208" y="2544"/>
              <a:ext cx="1488" cy="0"/>
            </a:xfrm>
            <a:prstGeom prst="straightConnector1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</p:cxnSp>
      </p:grpSp>
      <p:sp>
        <p:nvSpPr>
          <p:cNvPr id="47" name="Oval 6"/>
          <p:cNvSpPr>
            <a:spLocks noChangeArrowheads="1"/>
          </p:cNvSpPr>
          <p:nvPr/>
        </p:nvSpPr>
        <p:spPr bwMode="auto">
          <a:xfrm>
            <a:off x="9753600" y="2362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S</a:t>
            </a:r>
          </a:p>
        </p:txBody>
      </p:sp>
      <p:sp>
        <p:nvSpPr>
          <p:cNvPr id="48" name="Oval 7"/>
          <p:cNvSpPr>
            <a:spLocks noChangeArrowheads="1"/>
          </p:cNvSpPr>
          <p:nvPr/>
        </p:nvSpPr>
        <p:spPr bwMode="auto">
          <a:xfrm>
            <a:off x="9220200" y="2971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a</a:t>
            </a:r>
          </a:p>
        </p:txBody>
      </p:sp>
      <p:sp>
        <p:nvSpPr>
          <p:cNvPr id="49" name="Oval 9"/>
          <p:cNvSpPr>
            <a:spLocks noChangeArrowheads="1"/>
          </p:cNvSpPr>
          <p:nvPr/>
        </p:nvSpPr>
        <p:spPr bwMode="auto">
          <a:xfrm>
            <a:off x="8686800" y="3886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b</a:t>
            </a:r>
          </a:p>
        </p:txBody>
      </p:sp>
      <p:sp>
        <p:nvSpPr>
          <p:cNvPr id="50" name="Oval 25"/>
          <p:cNvSpPr>
            <a:spLocks noChangeArrowheads="1"/>
          </p:cNvSpPr>
          <p:nvPr/>
        </p:nvSpPr>
        <p:spPr bwMode="auto">
          <a:xfrm>
            <a:off x="8686800" y="4800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c</a:t>
            </a:r>
          </a:p>
        </p:txBody>
      </p:sp>
      <p:sp>
        <p:nvSpPr>
          <p:cNvPr id="51" name="Oval 31"/>
          <p:cNvSpPr>
            <a:spLocks noChangeArrowheads="1"/>
          </p:cNvSpPr>
          <p:nvPr/>
        </p:nvSpPr>
        <p:spPr bwMode="auto">
          <a:xfrm>
            <a:off x="10896600" y="3886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e</a:t>
            </a:r>
          </a:p>
        </p:txBody>
      </p:sp>
      <p:sp>
        <p:nvSpPr>
          <p:cNvPr id="52" name="Oval 8"/>
          <p:cNvSpPr>
            <a:spLocks noChangeArrowheads="1"/>
          </p:cNvSpPr>
          <p:nvPr/>
        </p:nvSpPr>
        <p:spPr bwMode="auto">
          <a:xfrm>
            <a:off x="9448800" y="3886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d</a:t>
            </a:r>
          </a:p>
        </p:txBody>
      </p:sp>
      <p:sp>
        <p:nvSpPr>
          <p:cNvPr id="53" name="Oval 8"/>
          <p:cNvSpPr>
            <a:spLocks noChangeArrowheads="1"/>
          </p:cNvSpPr>
          <p:nvPr/>
        </p:nvSpPr>
        <p:spPr bwMode="auto">
          <a:xfrm>
            <a:off x="10896600" y="4800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d</a:t>
            </a:r>
          </a:p>
        </p:txBody>
      </p:sp>
      <p:sp>
        <p:nvSpPr>
          <p:cNvPr id="54" name="Oval 10"/>
          <p:cNvSpPr>
            <a:spLocks noChangeArrowheads="1"/>
          </p:cNvSpPr>
          <p:nvPr/>
        </p:nvSpPr>
        <p:spPr bwMode="auto">
          <a:xfrm>
            <a:off x="9448800" y="4800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55" name="Oval 10"/>
          <p:cNvSpPr>
            <a:spLocks noChangeArrowheads="1"/>
          </p:cNvSpPr>
          <p:nvPr/>
        </p:nvSpPr>
        <p:spPr bwMode="auto">
          <a:xfrm>
            <a:off x="10896600" y="5715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G</a:t>
            </a:r>
          </a:p>
        </p:txBody>
      </p:sp>
      <p:cxnSp>
        <p:nvCxnSpPr>
          <p:cNvPr id="7" name="Straight Connector 6"/>
          <p:cNvCxnSpPr>
            <a:stCxn id="47" idx="4"/>
            <a:endCxn id="48" idx="7"/>
          </p:cNvCxnSpPr>
          <p:nvPr/>
        </p:nvCxnSpPr>
        <p:spPr>
          <a:xfrm flipH="1">
            <a:off x="9610445" y="2819400"/>
            <a:ext cx="371755" cy="2193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8" idx="4"/>
            <a:endCxn id="52" idx="0"/>
          </p:cNvCxnSpPr>
          <p:nvPr/>
        </p:nvCxnSpPr>
        <p:spPr>
          <a:xfrm>
            <a:off x="9448800" y="3429000"/>
            <a:ext cx="22860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1" idx="4"/>
            <a:endCxn id="53" idx="0"/>
          </p:cNvCxnSpPr>
          <p:nvPr/>
        </p:nvCxnSpPr>
        <p:spPr>
          <a:xfrm>
            <a:off x="11125200" y="43434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4"/>
            <a:endCxn id="54" idx="0"/>
          </p:cNvCxnSpPr>
          <p:nvPr/>
        </p:nvCxnSpPr>
        <p:spPr>
          <a:xfrm>
            <a:off x="9677400" y="43434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1" idx="0"/>
            <a:endCxn id="48" idx="4"/>
          </p:cNvCxnSpPr>
          <p:nvPr/>
        </p:nvCxnSpPr>
        <p:spPr>
          <a:xfrm flipH="1" flipV="1">
            <a:off x="9448800" y="3429000"/>
            <a:ext cx="167640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8" idx="4"/>
            <a:endCxn id="49" idx="0"/>
          </p:cNvCxnSpPr>
          <p:nvPr/>
        </p:nvCxnSpPr>
        <p:spPr>
          <a:xfrm flipH="1">
            <a:off x="8915400" y="3429000"/>
            <a:ext cx="53340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9" idx="4"/>
            <a:endCxn id="50" idx="0"/>
          </p:cNvCxnSpPr>
          <p:nvPr/>
        </p:nvCxnSpPr>
        <p:spPr>
          <a:xfrm>
            <a:off x="8915400" y="43434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3" idx="4"/>
            <a:endCxn id="55" idx="0"/>
          </p:cNvCxnSpPr>
          <p:nvPr/>
        </p:nvCxnSpPr>
        <p:spPr>
          <a:xfrm>
            <a:off x="11125200" y="52578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Box 19"/>
          <p:cNvSpPr txBox="1">
            <a:spLocks noChangeArrowheads="1"/>
          </p:cNvSpPr>
          <p:nvPr/>
        </p:nvSpPr>
        <p:spPr bwMode="auto">
          <a:xfrm>
            <a:off x="10287000" y="2209800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0 h=6</a:t>
            </a:r>
          </a:p>
        </p:txBody>
      </p: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8458200" y="2797316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1 h=5</a:t>
            </a:r>
          </a:p>
        </p:txBody>
      </p:sp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7848600" y="3733800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2 h=6</a:t>
            </a:r>
          </a:p>
        </p:txBody>
      </p:sp>
      <p:sp>
        <p:nvSpPr>
          <p:cNvPr id="67" name="Text Box 19"/>
          <p:cNvSpPr txBox="1">
            <a:spLocks noChangeArrowheads="1"/>
          </p:cNvSpPr>
          <p:nvPr/>
        </p:nvSpPr>
        <p:spPr bwMode="auto">
          <a:xfrm>
            <a:off x="7848600" y="4626116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3 h=7</a:t>
            </a:r>
          </a:p>
        </p:txBody>
      </p:sp>
      <p:sp>
        <p:nvSpPr>
          <p:cNvPr id="68" name="Text Box 19"/>
          <p:cNvSpPr txBox="1">
            <a:spLocks noChangeArrowheads="1"/>
          </p:cNvSpPr>
          <p:nvPr/>
        </p:nvSpPr>
        <p:spPr bwMode="auto">
          <a:xfrm>
            <a:off x="9829800" y="3810000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4 h=2</a:t>
            </a:r>
          </a:p>
        </p:txBody>
      </p:sp>
      <p:sp>
        <p:nvSpPr>
          <p:cNvPr id="69" name="Text Box 19"/>
          <p:cNvSpPr txBox="1">
            <a:spLocks noChangeArrowheads="1"/>
          </p:cNvSpPr>
          <p:nvPr/>
        </p:nvSpPr>
        <p:spPr bwMode="auto">
          <a:xfrm>
            <a:off x="9829800" y="4648200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6 h=0</a:t>
            </a:r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11277600" y="3711716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9 h=1</a:t>
            </a:r>
          </a:p>
        </p:txBody>
      </p:sp>
      <p:sp>
        <p:nvSpPr>
          <p:cNvPr id="71" name="Text Box 19"/>
          <p:cNvSpPr txBox="1">
            <a:spLocks noChangeArrowheads="1"/>
          </p:cNvSpPr>
          <p:nvPr/>
        </p:nvSpPr>
        <p:spPr bwMode="auto">
          <a:xfrm>
            <a:off x="11277600" y="4702316"/>
            <a:ext cx="9144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10 h=2</a:t>
            </a:r>
          </a:p>
        </p:txBody>
      </p:sp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11277600" y="5562600"/>
            <a:ext cx="9144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12 h=0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9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997" grpId="0" uiExpand="1" build="p" autoUpdateAnimBg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When should A* terminate?</a:t>
            </a:r>
          </a:p>
        </p:txBody>
      </p:sp>
      <p:sp>
        <p:nvSpPr>
          <p:cNvPr id="798748" name="Rectangle 28"/>
          <p:cNvSpPr>
            <a:spLocks noGrp="1" noChangeArrowheads="1"/>
          </p:cNvSpPr>
          <p:nvPr>
            <p:ph idx="1"/>
          </p:nvPr>
        </p:nvSpPr>
        <p:spPr>
          <a:xfrm>
            <a:off x="774700" y="1408678"/>
            <a:ext cx="9728200" cy="4105174"/>
          </a:xfrm>
        </p:spPr>
        <p:txBody>
          <a:bodyPr/>
          <a:lstStyle/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altLang="zh-CN" dirty="0" smtClean="0">
              <a:latin typeface="Calibri"/>
              <a:cs typeface="Calibri"/>
            </a:endParaRPr>
          </a:p>
          <a:p>
            <a:pPr eaLnBrk="1" hangingPunct="1"/>
            <a:endParaRPr lang="en-US" altLang="zh-CN" dirty="0">
              <a:latin typeface="Calibri"/>
              <a:cs typeface="Calibri"/>
            </a:endParaRPr>
          </a:p>
          <a:p>
            <a:pPr eaLnBrk="1" hangingPunct="1"/>
            <a:r>
              <a:rPr lang="zh-CN" altLang="en-US" dirty="0" smtClean="0">
                <a:latin typeface="Calibri"/>
                <a:cs typeface="Calibri"/>
              </a:rPr>
              <a:t>当目标移除队列时算法终止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1295400" y="3188730"/>
            <a:ext cx="609600" cy="59531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S</a:t>
            </a:r>
          </a:p>
        </p:txBody>
      </p:sp>
      <p:sp>
        <p:nvSpPr>
          <p:cNvPr id="15365" name="AutoShape 6"/>
          <p:cNvSpPr>
            <a:spLocks noChangeArrowheads="1"/>
          </p:cNvSpPr>
          <p:nvPr/>
        </p:nvSpPr>
        <p:spPr bwMode="auto">
          <a:xfrm>
            <a:off x="3886200" y="4103130"/>
            <a:ext cx="609600" cy="59531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B</a:t>
            </a:r>
          </a:p>
        </p:txBody>
      </p:sp>
      <p:sp>
        <p:nvSpPr>
          <p:cNvPr id="15366" name="AutoShape 8"/>
          <p:cNvSpPr>
            <a:spLocks noChangeArrowheads="1"/>
          </p:cNvSpPr>
          <p:nvPr/>
        </p:nvSpPr>
        <p:spPr bwMode="auto">
          <a:xfrm>
            <a:off x="3886200" y="2212418"/>
            <a:ext cx="609600" cy="59531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A</a:t>
            </a:r>
          </a:p>
        </p:txBody>
      </p:sp>
      <p:sp>
        <p:nvSpPr>
          <p:cNvPr id="15367" name="AutoShape 9"/>
          <p:cNvSpPr>
            <a:spLocks noChangeArrowheads="1"/>
          </p:cNvSpPr>
          <p:nvPr/>
        </p:nvSpPr>
        <p:spPr bwMode="auto">
          <a:xfrm>
            <a:off x="6400800" y="3203018"/>
            <a:ext cx="609600" cy="59531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15368" name="Line 10"/>
          <p:cNvSpPr>
            <a:spLocks noChangeShapeType="1"/>
          </p:cNvSpPr>
          <p:nvPr/>
        </p:nvSpPr>
        <p:spPr bwMode="auto">
          <a:xfrm>
            <a:off x="4495800" y="2502930"/>
            <a:ext cx="1905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5369" name="Line 13"/>
          <p:cNvSpPr>
            <a:spLocks noChangeShapeType="1"/>
          </p:cNvSpPr>
          <p:nvPr/>
        </p:nvSpPr>
        <p:spPr bwMode="auto">
          <a:xfrm flipH="1">
            <a:off x="1905000" y="2502930"/>
            <a:ext cx="1981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5370" name="Line 14"/>
          <p:cNvSpPr>
            <a:spLocks noChangeShapeType="1"/>
          </p:cNvSpPr>
          <p:nvPr/>
        </p:nvSpPr>
        <p:spPr bwMode="auto">
          <a:xfrm>
            <a:off x="1905000" y="3645930"/>
            <a:ext cx="1981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5371" name="Line 15"/>
          <p:cNvSpPr>
            <a:spLocks noChangeShapeType="1"/>
          </p:cNvSpPr>
          <p:nvPr/>
        </p:nvSpPr>
        <p:spPr bwMode="auto">
          <a:xfrm flipH="1">
            <a:off x="4495800" y="3645930"/>
            <a:ext cx="1905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5372" name="Text Box 16"/>
          <p:cNvSpPr txBox="1">
            <a:spLocks noChangeArrowheads="1"/>
          </p:cNvSpPr>
          <p:nvPr/>
        </p:nvSpPr>
        <p:spPr bwMode="auto">
          <a:xfrm>
            <a:off x="2590800" y="2350530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2</a:t>
            </a:r>
          </a:p>
        </p:txBody>
      </p:sp>
      <p:sp>
        <p:nvSpPr>
          <p:cNvPr id="15373" name="Text Box 19"/>
          <p:cNvSpPr txBox="1">
            <a:spLocks noChangeArrowheads="1"/>
          </p:cNvSpPr>
          <p:nvPr/>
        </p:nvSpPr>
        <p:spPr bwMode="auto">
          <a:xfrm>
            <a:off x="5334000" y="411741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3</a:t>
            </a:r>
          </a:p>
        </p:txBody>
      </p:sp>
      <p:sp>
        <p:nvSpPr>
          <p:cNvPr id="15374" name="Text Box 20"/>
          <p:cNvSpPr txBox="1">
            <a:spLocks noChangeArrowheads="1"/>
          </p:cNvSpPr>
          <p:nvPr/>
        </p:nvSpPr>
        <p:spPr bwMode="auto">
          <a:xfrm>
            <a:off x="5334000" y="236481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2</a:t>
            </a:r>
          </a:p>
        </p:txBody>
      </p:sp>
      <p:sp>
        <p:nvSpPr>
          <p:cNvPr id="15375" name="Text Box 21"/>
          <p:cNvSpPr txBox="1">
            <a:spLocks noChangeArrowheads="1"/>
          </p:cNvSpPr>
          <p:nvPr/>
        </p:nvSpPr>
        <p:spPr bwMode="auto">
          <a:xfrm>
            <a:off x="2590800" y="4103130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2</a:t>
            </a:r>
          </a:p>
        </p:txBody>
      </p:sp>
      <p:sp>
        <p:nvSpPr>
          <p:cNvPr id="15376" name="Text Box 22"/>
          <p:cNvSpPr txBox="1">
            <a:spLocks noChangeArrowheads="1"/>
          </p:cNvSpPr>
          <p:nvPr/>
        </p:nvSpPr>
        <p:spPr bwMode="auto">
          <a:xfrm>
            <a:off x="3886200" y="4724400"/>
            <a:ext cx="9144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/>
                <a:cs typeface="Calibri"/>
              </a:rPr>
              <a:t>h = </a:t>
            </a:r>
            <a:r>
              <a:rPr lang="en-US" i="1" dirty="0" smtClean="0">
                <a:latin typeface="Calibri"/>
                <a:cs typeface="Calibri"/>
              </a:rPr>
              <a:t>1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15377" name="Text Box 25"/>
          <p:cNvSpPr txBox="1">
            <a:spLocks noChangeArrowheads="1"/>
          </p:cNvSpPr>
          <p:nvPr/>
        </p:nvSpPr>
        <p:spPr bwMode="auto">
          <a:xfrm>
            <a:off x="3886200" y="1828800"/>
            <a:ext cx="9144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/>
                <a:cs typeface="Calibri"/>
              </a:rPr>
              <a:t>h = 2</a:t>
            </a:r>
          </a:p>
        </p:txBody>
      </p:sp>
      <p:sp>
        <p:nvSpPr>
          <p:cNvPr id="15378" name="Text Box 26"/>
          <p:cNvSpPr txBox="1">
            <a:spLocks noChangeArrowheads="1"/>
          </p:cNvSpPr>
          <p:nvPr/>
        </p:nvSpPr>
        <p:spPr bwMode="auto">
          <a:xfrm>
            <a:off x="5638800" y="3276600"/>
            <a:ext cx="9144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/>
                <a:cs typeface="Calibri"/>
              </a:rPr>
              <a:t>h = 0</a:t>
            </a:r>
          </a:p>
        </p:txBody>
      </p:sp>
      <p:sp>
        <p:nvSpPr>
          <p:cNvPr id="15379" name="Text Box 27"/>
          <p:cNvSpPr txBox="1">
            <a:spLocks noChangeArrowheads="1"/>
          </p:cNvSpPr>
          <p:nvPr/>
        </p:nvSpPr>
        <p:spPr bwMode="auto">
          <a:xfrm>
            <a:off x="1981200" y="3276600"/>
            <a:ext cx="9144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/>
                <a:cs typeface="Calibri"/>
              </a:rPr>
              <a:t>h = </a:t>
            </a:r>
            <a:r>
              <a:rPr lang="en-US" i="1" dirty="0" smtClean="0">
                <a:latin typeface="Calibri"/>
                <a:cs typeface="Calibri"/>
              </a:rPr>
              <a:t>3</a:t>
            </a:r>
            <a:endParaRPr lang="en-US" i="1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Calibri"/>
                <a:cs typeface="Calibri"/>
              </a:rPr>
              <a:t>Is A* Optimal?</a:t>
            </a:r>
          </a:p>
        </p:txBody>
      </p:sp>
      <p:sp>
        <p:nvSpPr>
          <p:cNvPr id="803856" name="Rectangle 16"/>
          <p:cNvSpPr>
            <a:spLocks noGrp="1" noChangeArrowheads="1"/>
          </p:cNvSpPr>
          <p:nvPr>
            <p:ph idx="1"/>
          </p:nvPr>
        </p:nvSpPr>
        <p:spPr>
          <a:xfrm>
            <a:off x="762000" y="5742072"/>
            <a:ext cx="9575800" cy="94456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 smtClean="0">
                <a:latin typeface="Calibri"/>
                <a:cs typeface="Calibri"/>
              </a:rPr>
              <a:t>Yes, only if </a:t>
            </a:r>
            <a:r>
              <a:rPr lang="zh-CN" altLang="en-US" sz="2800" dirty="0" smtClean="0">
                <a:latin typeface="Calibri"/>
                <a:cs typeface="Calibri"/>
              </a:rPr>
              <a:t>估计的目标代价 </a:t>
            </a:r>
            <a:r>
              <a:rPr lang="en-US" altLang="zh-CN" sz="2800" dirty="0" smtClean="0">
                <a:latin typeface="Calibri"/>
                <a:cs typeface="Calibri"/>
              </a:rPr>
              <a:t>h(n)&lt;= </a:t>
            </a:r>
            <a:r>
              <a:rPr lang="zh-CN" altLang="en-US" sz="2800" dirty="0" smtClean="0">
                <a:latin typeface="Calibri"/>
                <a:cs typeface="Calibri"/>
              </a:rPr>
              <a:t>实际</a:t>
            </a:r>
            <a:r>
              <a:rPr lang="zh-CN" altLang="en-US" sz="2800" dirty="0">
                <a:latin typeface="Calibri"/>
                <a:cs typeface="Calibri"/>
              </a:rPr>
              <a:t>的目标</a:t>
            </a:r>
            <a:r>
              <a:rPr lang="zh-CN" altLang="en-US" sz="2800" dirty="0" smtClean="0">
                <a:latin typeface="Calibri"/>
                <a:cs typeface="Calibri"/>
              </a:rPr>
              <a:t>代价</a:t>
            </a:r>
            <a:r>
              <a:rPr lang="en-US" altLang="zh-CN" sz="2800" dirty="0" smtClean="0">
                <a:latin typeface="Calibri"/>
                <a:cs typeface="Calibri"/>
              </a:rPr>
              <a:t>h*(n)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6553200" y="1746052"/>
            <a:ext cx="609600" cy="57150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A</a:t>
            </a: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9525000" y="3231953"/>
            <a:ext cx="609600" cy="57150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3581400" y="3117652"/>
            <a:ext cx="609600" cy="57150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S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4648200" y="1746053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1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8610600" y="1746053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6477000" y="1288853"/>
            <a:ext cx="9144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>
                <a:solidFill>
                  <a:srgbClr val="FF0000"/>
                </a:solidFill>
                <a:latin typeface="Calibri"/>
                <a:cs typeface="Calibri"/>
              </a:rPr>
              <a:t>h = 6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10210800" y="3281723"/>
            <a:ext cx="9144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 = 0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1066800" y="4146156"/>
            <a:ext cx="1219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0B0F0"/>
                </a:solidFill>
                <a:latin typeface="Calibri"/>
                <a:cs typeface="Calibri"/>
              </a:rPr>
              <a:t>5</a:t>
            </a:r>
          </a:p>
        </p:txBody>
      </p:sp>
      <p:sp>
        <p:nvSpPr>
          <p:cNvPr id="16398" name="Text Box 15"/>
          <p:cNvSpPr txBox="1">
            <a:spLocks noChangeArrowheads="1"/>
          </p:cNvSpPr>
          <p:nvPr/>
        </p:nvSpPr>
        <p:spPr bwMode="auto">
          <a:xfrm>
            <a:off x="4343400" y="3231953"/>
            <a:ext cx="7620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>
                <a:solidFill>
                  <a:srgbClr val="00B0F0"/>
                </a:solidFill>
                <a:latin typeface="Calibri"/>
                <a:cs typeface="Calibri"/>
              </a:rPr>
              <a:t>h</a:t>
            </a:r>
            <a:r>
              <a:rPr lang="en-US" sz="2000" dirty="0">
                <a:solidFill>
                  <a:srgbClr val="00B0F0"/>
                </a:solidFill>
                <a:latin typeface="Calibri"/>
                <a:cs typeface="Calibri"/>
              </a:rPr>
              <a:t> = </a:t>
            </a:r>
            <a:r>
              <a:rPr lang="en-US" sz="2000" i="1" dirty="0">
                <a:solidFill>
                  <a:srgbClr val="00B0F0"/>
                </a:solidFill>
                <a:latin typeface="Calibri"/>
                <a:cs typeface="Calibri"/>
              </a:rPr>
              <a:t>7</a:t>
            </a:r>
          </a:p>
        </p:txBody>
      </p:sp>
      <p:cxnSp>
        <p:nvCxnSpPr>
          <p:cNvPr id="26" name="Curved Connector 25"/>
          <p:cNvCxnSpPr>
            <a:stCxn id="16389" idx="2"/>
            <a:endCxn id="16388" idx="2"/>
          </p:cNvCxnSpPr>
          <p:nvPr/>
        </p:nvCxnSpPr>
        <p:spPr>
          <a:xfrm rot="16200000" flipH="1">
            <a:off x="6800850" y="774503"/>
            <a:ext cx="114301" cy="5943600"/>
          </a:xfrm>
          <a:prstGeom prst="curvedConnector3">
            <a:avLst>
              <a:gd name="adj1" fmla="val 792305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6389" idx="0"/>
            <a:endCxn id="16387" idx="1"/>
          </p:cNvCxnSpPr>
          <p:nvPr/>
        </p:nvCxnSpPr>
        <p:spPr>
          <a:xfrm rot="5400000" flipH="1" flipV="1">
            <a:off x="4676776" y="1241228"/>
            <a:ext cx="1085849" cy="2667000"/>
          </a:xfrm>
          <a:prstGeom prst="curved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27"/>
          <p:cNvCxnSpPr>
            <a:stCxn id="16387" idx="3"/>
            <a:endCxn id="16388" idx="0"/>
          </p:cNvCxnSpPr>
          <p:nvPr/>
        </p:nvCxnSpPr>
        <p:spPr>
          <a:xfrm>
            <a:off x="7162800" y="2031803"/>
            <a:ext cx="2667000" cy="1200150"/>
          </a:xfrm>
          <a:prstGeom prst="curved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04800" y="184403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Fringe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r>
              <a:rPr lang="en-US" altLang="zh-CN" dirty="0" smtClean="0"/>
              <a:t>(7)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en-US" altLang="zh-CN" dirty="0"/>
              <a:t>(5) A(7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/>
              <a:t>解序列：</a:t>
            </a:r>
            <a:r>
              <a:rPr lang="en-US" altLang="zh-CN" dirty="0" smtClean="0"/>
              <a:t>S G</a:t>
            </a:r>
            <a:r>
              <a:rPr lang="zh-CN" altLang="en-US" dirty="0" smtClean="0"/>
              <a:t>， 耗散：</a:t>
            </a:r>
            <a:r>
              <a:rPr lang="en-US" altLang="zh-CN" dirty="0" smtClean="0"/>
              <a:t>5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最优解：</a:t>
            </a:r>
            <a:r>
              <a:rPr lang="en-US" altLang="zh-CN" dirty="0" smtClean="0">
                <a:solidFill>
                  <a:srgbClr val="C00000"/>
                </a:solidFill>
              </a:rPr>
              <a:t>S A G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 </a:t>
            </a:r>
            <a:r>
              <a:rPr lang="zh-CN" altLang="en-US" dirty="0" smtClean="0"/>
              <a:t>耗散：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81000" y="1379547"/>
            <a:ext cx="7162800" cy="48133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ea typeface=""/>
              </a:rPr>
              <a:t>想法</a:t>
            </a:r>
            <a:r>
              <a:rPr lang="en-US" altLang="zh-CN" sz="2400" dirty="0" smtClean="0">
                <a:ea typeface=""/>
              </a:rPr>
              <a:t>: </a:t>
            </a:r>
            <a:r>
              <a:rPr lang="zh-CN" altLang="en-US" sz="2400" dirty="0" smtClean="0">
                <a:ea typeface=""/>
              </a:rPr>
              <a:t>创建</a:t>
            </a:r>
            <a:r>
              <a:rPr lang="zh-CN" altLang="en-US" sz="2400" dirty="0">
                <a:ea typeface=""/>
              </a:rPr>
              <a:t>一个评估函数</a:t>
            </a:r>
            <a:r>
              <a:rPr lang="en-US" altLang="zh-CN" sz="2400" dirty="0">
                <a:ea typeface=""/>
              </a:rPr>
              <a:t>f(n) </a:t>
            </a:r>
            <a:r>
              <a:rPr lang="zh-CN" altLang="en-US" sz="2400" dirty="0">
                <a:ea typeface=""/>
              </a:rPr>
              <a:t>用于每个结点</a:t>
            </a:r>
            <a:endParaRPr lang="en-US" altLang="zh-CN" sz="2400" dirty="0">
              <a:ea typeface="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评估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可取性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zh-CN" altLang="en-US" dirty="0" smtClean="0">
                <a:latin typeface="Times New Roman" pitchFamily="18" charset="0"/>
              </a:rPr>
              <a:t>确定哪个结点最</a:t>
            </a:r>
            <a:r>
              <a:rPr lang="zh-CN" altLang="en-US" dirty="0">
                <a:latin typeface="Times New Roman" pitchFamily="18" charset="0"/>
              </a:rPr>
              <a:t>有可能在通向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目标</a:t>
            </a:r>
            <a:r>
              <a:rPr lang="zh-CN" altLang="en-US" dirty="0">
                <a:latin typeface="Times New Roman" pitchFamily="18" charset="0"/>
              </a:rPr>
              <a:t>的最佳路径上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搜索策略：优先级</a:t>
            </a:r>
            <a:r>
              <a:rPr lang="zh-CN" altLang="en-US" dirty="0" smtClean="0"/>
              <a:t>队列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扩展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最可取的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结点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b="1" dirty="0"/>
              <a:t>总是选择</a:t>
            </a:r>
            <a:r>
              <a:rPr lang="zh-CN" altLang="en-US" b="1" dirty="0">
                <a:latin typeface="Times New Roman" pitchFamily="18" charset="0"/>
              </a:rPr>
              <a:t>“</a:t>
            </a:r>
            <a:r>
              <a:rPr lang="zh-CN" altLang="en-US" b="1" dirty="0"/>
              <a:t>最有希望</a:t>
            </a:r>
            <a:r>
              <a:rPr lang="zh-CN" altLang="en-US" b="1" dirty="0">
                <a:latin typeface="Times New Roman" pitchFamily="18" charset="0"/>
              </a:rPr>
              <a:t>”</a:t>
            </a:r>
            <a:r>
              <a:rPr lang="zh-CN" altLang="en-US" b="1" dirty="0" smtClean="0"/>
              <a:t>的结点作为</a:t>
            </a:r>
            <a:r>
              <a:rPr lang="zh-CN" altLang="en-US" b="1" dirty="0"/>
              <a:t>下一个被扩展</a:t>
            </a:r>
            <a:r>
              <a:rPr lang="zh-CN" altLang="en-US" b="1" dirty="0" smtClean="0"/>
              <a:t>的结点</a:t>
            </a:r>
            <a:endParaRPr lang="zh-CN" altLang="en-US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774825" y="188913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最佳优先搜索</a:t>
            </a:r>
            <a:endParaRPr lang="en-US" altLang="zh-CN" kern="0" dirty="0">
              <a:solidFill>
                <a:srgbClr val="000000"/>
              </a:solidFill>
              <a:ea typeface="宋体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9223" y="1485911"/>
            <a:ext cx="3407831" cy="2300286"/>
          </a:xfrm>
          <a:prstGeom prst="rect">
            <a:avLst/>
          </a:prstGeom>
          <a:noFill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000" y="4078286"/>
            <a:ext cx="3476133" cy="23742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198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启发式函数</a:t>
            </a:r>
            <a:endParaRPr lang="en-US" dirty="0"/>
          </a:p>
        </p:txBody>
      </p:sp>
      <p:pic>
        <p:nvPicPr>
          <p:cNvPr id="32771" name="Picture 2" descr="Z:\Shared with PC\smallMaz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498849"/>
            <a:ext cx="6623051" cy="297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52400" y="1185213"/>
            <a:ext cx="8153401" cy="170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/>
          <a:lstStyle/>
          <a:p>
            <a:pPr marL="800021" lvl="1" indent="-342866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zh-CN" altLang="en-US" sz="2000" kern="0" dirty="0" smtClean="0">
                <a:solidFill>
                  <a:srgbClr val="FF0000"/>
                </a:solidFill>
                <a:latin typeface="Calibri" pitchFamily="34" charset="0"/>
                <a:cs typeface="+mn-cs"/>
              </a:rPr>
              <a:t>评估函数</a:t>
            </a:r>
            <a:r>
              <a:rPr lang="en-US" altLang="zh-CN" sz="2000" kern="0" dirty="0" smtClean="0">
                <a:latin typeface="Calibri" pitchFamily="34" charset="0"/>
                <a:cs typeface="+mn-cs"/>
              </a:rPr>
              <a:t>f(n):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评估结点的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可取性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2000" kern="0" dirty="0" smtClean="0">
                <a:latin typeface="Calibri" pitchFamily="34" charset="0"/>
                <a:cs typeface="+mn-cs"/>
              </a:rPr>
              <a:t> </a:t>
            </a:r>
          </a:p>
          <a:p>
            <a:pPr marL="800021" lvl="1" indent="-342866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zh-CN" altLang="en-US" sz="2000" kern="0" dirty="0" smtClean="0">
                <a:solidFill>
                  <a:srgbClr val="FF0000"/>
                </a:solidFill>
                <a:latin typeface="Calibri" pitchFamily="34" charset="0"/>
              </a:rPr>
              <a:t>启发式函数</a:t>
            </a:r>
            <a:r>
              <a:rPr lang="en-US" altLang="zh-CN" sz="2000" kern="0" dirty="0" smtClean="0">
                <a:latin typeface="Calibri" pitchFamily="34" charset="0"/>
              </a:rPr>
              <a:t>h(n):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目标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的最小代价路径的代价估计值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209" lvl="2" indent="-342866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zh-CN" altLang="en-US" sz="2000" kern="0" dirty="0" smtClean="0">
                <a:latin typeface="Calibri" pitchFamily="34" charset="0"/>
                <a:cs typeface="+mn-cs"/>
              </a:rPr>
              <a:t>利用问题的额外信息，由问题而定的函数</a:t>
            </a:r>
            <a:endParaRPr lang="en-US" altLang="zh-CN" sz="2000" kern="0" dirty="0" smtClean="0">
              <a:latin typeface="Calibri" pitchFamily="34" charset="0"/>
              <a:cs typeface="+mn-cs"/>
            </a:endParaRPr>
          </a:p>
          <a:p>
            <a:pPr marL="1257209" lvl="2" indent="-342866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latin typeface="Calibri" pitchFamily="34" charset="0"/>
                <a:cs typeface="+mn-cs"/>
              </a:rPr>
              <a:t>Examples</a:t>
            </a:r>
            <a:r>
              <a:rPr lang="en-US" sz="2000" kern="0" dirty="0">
                <a:latin typeface="Calibri" pitchFamily="34" charset="0"/>
                <a:cs typeface="+mn-cs"/>
              </a:rPr>
              <a:t>: Manhattan distance, Euclidean distance for pathing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903293" y="4078286"/>
            <a:ext cx="3025775" cy="1924051"/>
            <a:chOff x="1573306" y="4155142"/>
            <a:chExt cx="3025588" cy="1922929"/>
          </a:xfrm>
        </p:grpSpPr>
        <p:sp>
          <p:nvSpPr>
            <p:cNvPr id="13" name="Freeform 12"/>
            <p:cNvSpPr/>
            <p:nvPr/>
          </p:nvSpPr>
          <p:spPr>
            <a:xfrm>
              <a:off x="1573306" y="4578757"/>
              <a:ext cx="3025588" cy="1499314"/>
            </a:xfrm>
            <a:custGeom>
              <a:avLst/>
              <a:gdLst>
                <a:gd name="connsiteX0" fmla="*/ 3065929 w 3065929"/>
                <a:gd name="connsiteY0" fmla="*/ 13447 h 1479177"/>
                <a:gd name="connsiteX1" fmla="*/ 0 w 3065929"/>
                <a:gd name="connsiteY1" fmla="*/ 0 h 1479177"/>
                <a:gd name="connsiteX2" fmla="*/ 26894 w 3065929"/>
                <a:gd name="connsiteY2" fmla="*/ 1479177 h 1479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5929" h="1479177">
                  <a:moveTo>
                    <a:pt x="3065929" y="13447"/>
                  </a:moveTo>
                  <a:lnTo>
                    <a:pt x="0" y="0"/>
                  </a:lnTo>
                  <a:lnTo>
                    <a:pt x="26894" y="1479177"/>
                  </a:lnTo>
                </a:path>
              </a:pathLst>
            </a:cu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78" name="TextBox 15"/>
            <p:cNvSpPr txBox="1">
              <a:spLocks noChangeArrowheads="1"/>
            </p:cNvSpPr>
            <p:nvPr/>
          </p:nvSpPr>
          <p:spPr bwMode="auto">
            <a:xfrm>
              <a:off x="2164976" y="4155142"/>
              <a:ext cx="441119" cy="369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32779" name="TextBox 16"/>
            <p:cNvSpPr txBox="1">
              <a:spLocks noChangeArrowheads="1"/>
            </p:cNvSpPr>
            <p:nvPr/>
          </p:nvSpPr>
          <p:spPr bwMode="auto">
            <a:xfrm>
              <a:off x="1591236" y="4953001"/>
              <a:ext cx="312887" cy="369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5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984257" y="4495801"/>
            <a:ext cx="2978143" cy="1506537"/>
            <a:chOff x="1653989" y="4572529"/>
            <a:chExt cx="2978334" cy="150554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1653989" y="4572529"/>
              <a:ext cx="2978334" cy="1505542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776" name="TextBox 17"/>
            <p:cNvSpPr txBox="1">
              <a:spLocks noChangeArrowheads="1"/>
            </p:cNvSpPr>
            <p:nvPr/>
          </p:nvSpPr>
          <p:spPr bwMode="auto">
            <a:xfrm>
              <a:off x="3016625" y="5356413"/>
              <a:ext cx="620787" cy="369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11.2</a:t>
              </a:r>
            </a:p>
          </p:txBody>
        </p:sp>
      </p:grp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9223" y="1485911"/>
            <a:ext cx="3407831" cy="2300286"/>
          </a:xfrm>
          <a:prstGeom prst="rect">
            <a:avLst/>
          </a:prstGeom>
          <a:noFill/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000" y="4078286"/>
            <a:ext cx="3476133" cy="237424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贪婪最佳优先搜索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29934"/>
            <a:ext cx="11379200" cy="472916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" y="-216952"/>
            <a:ext cx="9753599" cy="7315199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8382000" y="1525936"/>
            <a:ext cx="3429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kern="0" dirty="0" smtClean="0">
                <a:latin typeface="Calibri" pitchFamily="34" charset="0"/>
              </a:rPr>
              <a:t>扩展离目标最近的结点，可以很快的找到解。</a:t>
            </a:r>
            <a:endParaRPr lang="en-US" altLang="zh-CN" sz="2400" kern="0" dirty="0" smtClean="0">
              <a:latin typeface="Calibri" pitchFamily="34" charset="0"/>
            </a:endParaRPr>
          </a:p>
          <a:p>
            <a:pPr>
              <a:lnSpc>
                <a:spcPct val="200000"/>
              </a:lnSpc>
            </a:pPr>
            <a:endParaRPr lang="en-US" altLang="zh-CN" sz="2400" kern="0" dirty="0">
              <a:latin typeface="Calibri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400" kern="0" dirty="0" smtClean="0">
                <a:latin typeface="Calibri" pitchFamily="34" charset="0"/>
              </a:rPr>
              <a:t>只用启发式信息</a:t>
            </a:r>
            <a:endParaRPr lang="en-US" altLang="zh-CN" sz="2400" kern="0" dirty="0" smtClean="0">
              <a:latin typeface="Calibri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400" kern="0" dirty="0" smtClean="0">
                <a:solidFill>
                  <a:srgbClr val="FF0000"/>
                </a:solidFill>
                <a:latin typeface="Calibri" pitchFamily="34" charset="0"/>
              </a:rPr>
              <a:t>评估函数</a:t>
            </a:r>
            <a:r>
              <a:rPr lang="en-US" altLang="zh-CN" sz="2400" kern="0" dirty="0" smtClean="0">
                <a:solidFill>
                  <a:srgbClr val="FF0000"/>
                </a:solidFill>
                <a:latin typeface="Calibri" pitchFamily="34" charset="0"/>
              </a:rPr>
              <a:t>f(n) = h(n)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 Example: Romania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42150" y="1447800"/>
            <a:ext cx="7834132" cy="4724400"/>
            <a:chOff x="44770" y="1447800"/>
            <a:chExt cx="7834132" cy="4724400"/>
          </a:xfrm>
        </p:grpSpPr>
        <p:pic>
          <p:nvPicPr>
            <p:cNvPr id="9" name="Picture 8" descr="romania-distances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70" y="1447800"/>
              <a:ext cx="7834132" cy="4724400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349570" y="2566610"/>
              <a:ext cx="381000" cy="381000"/>
            </a:xfrm>
            <a:prstGeom prst="ellipse">
              <a:avLst/>
            </a:prstGeom>
            <a:noFill/>
            <a:ln w="381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89301" y="5017105"/>
              <a:ext cx="381000" cy="381000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2438400" y="6043612"/>
            <a:ext cx="1569660" cy="5674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kern="0" dirty="0" smtClean="0">
                <a:latin typeface="Calibri" pitchFamily="34" charset="0"/>
              </a:rPr>
              <a:t>罗马尼亚问题</a:t>
            </a:r>
            <a:endParaRPr lang="en-US" altLang="zh-CN" u="sng" kern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07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 Example: Romania</a:t>
            </a:r>
            <a:endParaRPr 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2150" y="1787524"/>
            <a:ext cx="8329612" cy="409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8991600" y="5943600"/>
            <a:ext cx="1143000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C00000"/>
                </a:solidFill>
              </a:rPr>
              <a:t>h(x)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458200" y="1600200"/>
            <a:ext cx="1905000" cy="42672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2438400" y="6043612"/>
            <a:ext cx="4339650" cy="5674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kern="0" dirty="0" smtClean="0">
                <a:latin typeface="Calibri" pitchFamily="34" charset="0"/>
              </a:rPr>
              <a:t>罗马尼亚问题：</a:t>
            </a:r>
            <a:r>
              <a:rPr lang="zh-CN" altLang="en-US" u="sng" kern="0" dirty="0" smtClean="0">
                <a:latin typeface="Calibri" pitchFamily="34" charset="0"/>
              </a:rPr>
              <a:t>启发式信息（直线距离）</a:t>
            </a:r>
            <a:endParaRPr lang="en-US" altLang="zh-CN" u="sng" kern="0" dirty="0">
              <a:latin typeface="Calibri" pitchFamily="34" charset="0"/>
            </a:endParaRPr>
          </a:p>
        </p:txBody>
      </p:sp>
      <p:grpSp>
        <p:nvGrpSpPr>
          <p:cNvPr id="8" name="Group 3"/>
          <p:cNvGrpSpPr/>
          <p:nvPr/>
        </p:nvGrpSpPr>
        <p:grpSpPr>
          <a:xfrm>
            <a:off x="558754" y="1470818"/>
            <a:ext cx="7834132" cy="4724400"/>
            <a:chOff x="44770" y="1447800"/>
            <a:chExt cx="7834132" cy="4724400"/>
          </a:xfrm>
          <a:solidFill>
            <a:schemeClr val="bg1"/>
          </a:solidFill>
        </p:grpSpPr>
        <p:pic>
          <p:nvPicPr>
            <p:cNvPr id="9" name="Picture 8" descr="romania-distances.ep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70" y="1447800"/>
              <a:ext cx="7834132" cy="4724400"/>
            </a:xfrm>
            <a:prstGeom prst="rect">
              <a:avLst/>
            </a:prstGeom>
            <a:grpFill/>
          </p:spPr>
        </p:pic>
        <p:sp>
          <p:nvSpPr>
            <p:cNvPr id="10" name="Oval 9"/>
            <p:cNvSpPr/>
            <p:nvPr/>
          </p:nvSpPr>
          <p:spPr>
            <a:xfrm>
              <a:off x="349570" y="2566610"/>
              <a:ext cx="381000" cy="381000"/>
            </a:xfrm>
            <a:prstGeom prst="ellipse">
              <a:avLst/>
            </a:prstGeom>
            <a:noFill/>
            <a:ln w="381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89301" y="5017105"/>
              <a:ext cx="381000" cy="381000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Heuristic Function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71851" y="2563812"/>
            <a:ext cx="495300" cy="0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300413" y="2660650"/>
            <a:ext cx="636587" cy="0"/>
          </a:xfrm>
          <a:prstGeom prst="line">
            <a:avLst/>
          </a:prstGeom>
          <a:ln w="381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124200" y="2465388"/>
            <a:ext cx="1025525" cy="1587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230563" y="2755900"/>
            <a:ext cx="812800" cy="1588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316289" y="3789363"/>
            <a:ext cx="636587" cy="1587"/>
          </a:xfrm>
          <a:prstGeom prst="line">
            <a:avLst/>
          </a:prstGeom>
          <a:ln w="381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87726" y="3595687"/>
            <a:ext cx="495300" cy="0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40076" y="3692524"/>
            <a:ext cx="1025525" cy="0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246439" y="3884612"/>
            <a:ext cx="812800" cy="1587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262564" y="2333625"/>
            <a:ext cx="1025525" cy="1588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510214" y="2236787"/>
            <a:ext cx="495300" cy="0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438775" y="2139950"/>
            <a:ext cx="636588" cy="0"/>
          </a:xfrm>
          <a:prstGeom prst="line">
            <a:avLst/>
          </a:prstGeom>
          <a:ln w="381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368925" y="2043112"/>
            <a:ext cx="812800" cy="1587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279" name="Group 81"/>
          <p:cNvGrpSpPr>
            <a:grpSpLocks/>
          </p:cNvGrpSpPr>
          <p:nvPr/>
        </p:nvGrpSpPr>
        <p:grpSpPr bwMode="auto">
          <a:xfrm flipV="1">
            <a:off x="2438400" y="4751388"/>
            <a:ext cx="1025525" cy="195263"/>
            <a:chOff x="914400" y="6033654"/>
            <a:chExt cx="1025380" cy="194975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1090588" y="6227044"/>
              <a:ext cx="636497" cy="1585"/>
            </a:xfrm>
            <a:prstGeom prst="line">
              <a:avLst/>
            </a:prstGeom>
            <a:ln w="381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162015" y="6033654"/>
              <a:ext cx="495230" cy="1585"/>
            </a:xfrm>
            <a:prstGeom prst="line">
              <a:avLst/>
            </a:prstGeom>
            <a:ln w="381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914400" y="6130349"/>
              <a:ext cx="1025380" cy="1586"/>
            </a:xfrm>
            <a:prstGeom prst="line">
              <a:avLst/>
            </a:prstGeom>
            <a:ln w="38100">
              <a:solidFill>
                <a:srgbClr val="6633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/>
          <p:cNvCxnSpPr/>
          <p:nvPr/>
        </p:nvCxnSpPr>
        <p:spPr>
          <a:xfrm flipV="1">
            <a:off x="2544763" y="5041900"/>
            <a:ext cx="812800" cy="1588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281" name="Group 87"/>
          <p:cNvGrpSpPr>
            <a:grpSpLocks/>
          </p:cNvGrpSpPr>
          <p:nvPr/>
        </p:nvGrpSpPr>
        <p:grpSpPr bwMode="auto">
          <a:xfrm flipV="1">
            <a:off x="4419600" y="4419600"/>
            <a:ext cx="1025525" cy="290513"/>
            <a:chOff x="2175020" y="6019800"/>
            <a:chExt cx="1025380" cy="290946"/>
          </a:xfrm>
        </p:grpSpPr>
        <p:grpSp>
          <p:nvGrpSpPr>
            <p:cNvPr id="11354" name="Group 82"/>
            <p:cNvGrpSpPr>
              <a:grpSpLocks/>
            </p:cNvGrpSpPr>
            <p:nvPr/>
          </p:nvGrpSpPr>
          <p:grpSpPr bwMode="auto">
            <a:xfrm>
              <a:off x="2175020" y="6019800"/>
              <a:ext cx="1025380" cy="194975"/>
              <a:chOff x="914400" y="6033654"/>
              <a:chExt cx="1025380" cy="194975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V="1">
                <a:off x="1090588" y="6227617"/>
                <a:ext cx="636497" cy="1590"/>
              </a:xfrm>
              <a:prstGeom prst="line">
                <a:avLst/>
              </a:prstGeom>
              <a:ln w="38100">
                <a:solidFill>
                  <a:srgbClr val="CC66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162015" y="6033654"/>
                <a:ext cx="495230" cy="1590"/>
              </a:xfrm>
              <a:prstGeom prst="line">
                <a:avLst/>
              </a:prstGeom>
              <a:ln w="38100">
                <a:solidFill>
                  <a:srgbClr val="CC99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914400" y="6130636"/>
                <a:ext cx="1025380" cy="1589"/>
              </a:xfrm>
              <a:prstGeom prst="line">
                <a:avLst/>
              </a:prstGeom>
              <a:ln w="38100">
                <a:solidFill>
                  <a:srgbClr val="6633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 flipV="1">
              <a:off x="2281368" y="6309156"/>
              <a:ext cx="812685" cy="1590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/>
          <p:cNvCxnSpPr/>
          <p:nvPr/>
        </p:nvCxnSpPr>
        <p:spPr>
          <a:xfrm>
            <a:off x="9220200" y="4252912"/>
            <a:ext cx="1025525" cy="0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9467851" y="3962400"/>
            <a:ext cx="495300" cy="1588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9396413" y="4059238"/>
            <a:ext cx="636587" cy="1587"/>
          </a:xfrm>
          <a:prstGeom prst="line">
            <a:avLst/>
          </a:prstGeom>
          <a:ln w="381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9326563" y="4156074"/>
            <a:ext cx="812800" cy="0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216526" y="3656012"/>
            <a:ext cx="1025525" cy="1587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464175" y="3559174"/>
            <a:ext cx="495300" cy="1588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288" name="Group 94"/>
          <p:cNvGrpSpPr>
            <a:grpSpLocks/>
          </p:cNvGrpSpPr>
          <p:nvPr/>
        </p:nvGrpSpPr>
        <p:grpSpPr bwMode="auto">
          <a:xfrm flipV="1">
            <a:off x="5322888" y="3367087"/>
            <a:ext cx="812800" cy="96837"/>
            <a:chOff x="6278274" y="6096000"/>
            <a:chExt cx="813233" cy="96982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6349749" y="6191393"/>
              <a:ext cx="635338" cy="1589"/>
            </a:xfrm>
            <a:prstGeom prst="line">
              <a:avLst/>
            </a:prstGeom>
            <a:ln w="381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278274" y="6096000"/>
              <a:ext cx="813233" cy="1589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 rot="10800000" flipV="1">
            <a:off x="4302125" y="2362199"/>
            <a:ext cx="574675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 flipH="1" flipV="1">
            <a:off x="3390900" y="3189287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3048000" y="4065587"/>
            <a:ext cx="60960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0800000">
            <a:off x="4073525" y="4114799"/>
            <a:ext cx="3048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692775" y="5561012"/>
            <a:ext cx="495300" cy="1587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294" name="Group 80"/>
          <p:cNvGrpSpPr>
            <a:grpSpLocks/>
          </p:cNvGrpSpPr>
          <p:nvPr/>
        </p:nvGrpSpPr>
        <p:grpSpPr bwMode="auto">
          <a:xfrm flipV="1">
            <a:off x="5445126" y="5272088"/>
            <a:ext cx="1025525" cy="193675"/>
            <a:chOff x="3200400" y="5791200"/>
            <a:chExt cx="1025380" cy="193964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3376588" y="5886592"/>
              <a:ext cx="636497" cy="1590"/>
            </a:xfrm>
            <a:prstGeom prst="line">
              <a:avLst/>
            </a:prstGeom>
            <a:ln w="381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3200400" y="5983575"/>
              <a:ext cx="1025380" cy="1589"/>
            </a:xfrm>
            <a:prstGeom prst="line">
              <a:avLst/>
            </a:prstGeom>
            <a:ln w="38100">
              <a:solidFill>
                <a:srgbClr val="6633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3306748" y="5791200"/>
              <a:ext cx="812685" cy="1590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/>
          <p:cNvCxnSpPr/>
          <p:nvPr/>
        </p:nvCxnSpPr>
        <p:spPr>
          <a:xfrm flipV="1">
            <a:off x="2609851" y="5861050"/>
            <a:ext cx="495300" cy="0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296" name="Group 86"/>
          <p:cNvGrpSpPr>
            <a:grpSpLocks/>
          </p:cNvGrpSpPr>
          <p:nvPr/>
        </p:nvGrpSpPr>
        <p:grpSpPr bwMode="auto">
          <a:xfrm flipV="1">
            <a:off x="2362200" y="5665788"/>
            <a:ext cx="1025525" cy="98425"/>
            <a:chOff x="1752600" y="5562600"/>
            <a:chExt cx="1025380" cy="97993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1928788" y="5562600"/>
              <a:ext cx="636497" cy="1581"/>
            </a:xfrm>
            <a:prstGeom prst="line">
              <a:avLst/>
            </a:prstGeom>
            <a:ln w="381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1752600" y="5659013"/>
              <a:ext cx="1025380" cy="1580"/>
            </a:xfrm>
            <a:prstGeom prst="line">
              <a:avLst/>
            </a:prstGeom>
            <a:ln w="38100">
              <a:solidFill>
                <a:srgbClr val="6633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6" name="Straight Connector 85"/>
          <p:cNvCxnSpPr/>
          <p:nvPr/>
        </p:nvCxnSpPr>
        <p:spPr>
          <a:xfrm flipV="1">
            <a:off x="2468563" y="5956300"/>
            <a:ext cx="812800" cy="1588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298" name="Group 92"/>
          <p:cNvGrpSpPr>
            <a:grpSpLocks/>
          </p:cNvGrpSpPr>
          <p:nvPr/>
        </p:nvGrpSpPr>
        <p:grpSpPr bwMode="auto">
          <a:xfrm flipV="1">
            <a:off x="3851276" y="6034087"/>
            <a:ext cx="1025525" cy="290512"/>
            <a:chOff x="2479820" y="6019800"/>
            <a:chExt cx="1025380" cy="290946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2727435" y="6213764"/>
              <a:ext cx="495230" cy="1589"/>
            </a:xfrm>
            <a:prstGeom prst="line">
              <a:avLst/>
            </a:prstGeom>
            <a:ln w="381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343" name="Group 88"/>
            <p:cNvGrpSpPr>
              <a:grpSpLocks/>
            </p:cNvGrpSpPr>
            <p:nvPr/>
          </p:nvGrpSpPr>
          <p:grpSpPr bwMode="auto">
            <a:xfrm flipV="1">
              <a:off x="2479820" y="6019800"/>
              <a:ext cx="1025380" cy="97993"/>
              <a:chOff x="1752600" y="5562600"/>
              <a:chExt cx="1025380" cy="9799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1928788" y="5562021"/>
                <a:ext cx="636497" cy="1590"/>
              </a:xfrm>
              <a:prstGeom prst="line">
                <a:avLst/>
              </a:prstGeom>
              <a:ln w="38100">
                <a:solidFill>
                  <a:srgbClr val="CC66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1752600" y="5659004"/>
                <a:ext cx="1025380" cy="1589"/>
              </a:xfrm>
              <a:prstGeom prst="line">
                <a:avLst/>
              </a:prstGeom>
              <a:ln w="38100">
                <a:solidFill>
                  <a:srgbClr val="6633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Straight Connector 91"/>
            <p:cNvCxnSpPr/>
            <p:nvPr/>
          </p:nvCxnSpPr>
          <p:spPr>
            <a:xfrm flipV="1">
              <a:off x="2586168" y="6309157"/>
              <a:ext cx="812685" cy="1589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99" name="Group 98"/>
          <p:cNvGrpSpPr>
            <a:grpSpLocks/>
          </p:cNvGrpSpPr>
          <p:nvPr/>
        </p:nvGrpSpPr>
        <p:grpSpPr bwMode="auto">
          <a:xfrm flipV="1">
            <a:off x="7045326" y="3886200"/>
            <a:ext cx="1025525" cy="290513"/>
            <a:chOff x="4267200" y="5119254"/>
            <a:chExt cx="1025380" cy="290946"/>
          </a:xfrm>
        </p:grpSpPr>
        <p:cxnSp>
          <p:nvCxnSpPr>
            <p:cNvPr id="94" name="Straight Connector 93"/>
            <p:cNvCxnSpPr/>
            <p:nvPr/>
          </p:nvCxnSpPr>
          <p:spPr>
            <a:xfrm flipV="1">
              <a:off x="4514815" y="5408610"/>
              <a:ext cx="495230" cy="1590"/>
            </a:xfrm>
            <a:prstGeom prst="line">
              <a:avLst/>
            </a:prstGeom>
            <a:ln w="381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338" name="Group 94"/>
            <p:cNvGrpSpPr>
              <a:grpSpLocks/>
            </p:cNvGrpSpPr>
            <p:nvPr/>
          </p:nvGrpSpPr>
          <p:grpSpPr bwMode="auto">
            <a:xfrm flipV="1">
              <a:off x="4267200" y="5119254"/>
              <a:ext cx="1025380" cy="193964"/>
              <a:chOff x="3200400" y="5791200"/>
              <a:chExt cx="1025380" cy="193964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3376588" y="5886592"/>
                <a:ext cx="636497" cy="1589"/>
              </a:xfrm>
              <a:prstGeom prst="line">
                <a:avLst/>
              </a:prstGeom>
              <a:ln w="38100">
                <a:solidFill>
                  <a:srgbClr val="CC66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V="1">
                <a:off x="3200400" y="5983574"/>
                <a:ext cx="1025380" cy="1590"/>
              </a:xfrm>
              <a:prstGeom prst="line">
                <a:avLst/>
              </a:prstGeom>
              <a:ln w="38100">
                <a:solidFill>
                  <a:srgbClr val="6633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3306748" y="5791200"/>
                <a:ext cx="812685" cy="1589"/>
              </a:xfrm>
              <a:prstGeom prst="line">
                <a:avLst/>
              </a:prstGeom>
              <a:ln w="38100">
                <a:solidFill>
                  <a:srgbClr val="9966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6" name="Straight Connector 105"/>
          <p:cNvCxnSpPr/>
          <p:nvPr/>
        </p:nvCxnSpPr>
        <p:spPr>
          <a:xfrm flipV="1">
            <a:off x="8305800" y="6005512"/>
            <a:ext cx="1025525" cy="0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301" name="Group 106"/>
          <p:cNvGrpSpPr>
            <a:grpSpLocks/>
          </p:cNvGrpSpPr>
          <p:nvPr/>
        </p:nvGrpSpPr>
        <p:grpSpPr bwMode="auto">
          <a:xfrm flipV="1">
            <a:off x="8412163" y="5715000"/>
            <a:ext cx="812800" cy="193675"/>
            <a:chOff x="4338494" y="6019800"/>
            <a:chExt cx="813233" cy="193964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4479856" y="6115192"/>
              <a:ext cx="495564" cy="1589"/>
            </a:xfrm>
            <a:prstGeom prst="line">
              <a:avLst/>
            </a:prstGeom>
            <a:ln w="381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409969" y="6212174"/>
              <a:ext cx="635338" cy="1590"/>
            </a:xfrm>
            <a:prstGeom prst="line">
              <a:avLst/>
            </a:prstGeom>
            <a:ln w="381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338494" y="6019800"/>
              <a:ext cx="813233" cy="1589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0" name="Straight Arrow Connector 109"/>
          <p:cNvCxnSpPr/>
          <p:nvPr/>
        </p:nvCxnSpPr>
        <p:spPr>
          <a:xfrm rot="5400000" flipH="1" flipV="1">
            <a:off x="2777332" y="5334794"/>
            <a:ext cx="304800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10800000">
            <a:off x="3463925" y="5791199"/>
            <a:ext cx="3810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10800000" flipV="1">
            <a:off x="4911725" y="5867399"/>
            <a:ext cx="29718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rot="10800000">
            <a:off x="5292725" y="4876799"/>
            <a:ext cx="3048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rot="10800000" flipV="1">
            <a:off x="6054725" y="4343399"/>
            <a:ext cx="91440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6400800" y="3428999"/>
            <a:ext cx="7620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5400000">
            <a:off x="5482432" y="2858294"/>
            <a:ext cx="533400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450138" y="5083174"/>
            <a:ext cx="636587" cy="1588"/>
          </a:xfrm>
          <a:prstGeom prst="line">
            <a:avLst/>
          </a:prstGeom>
          <a:ln w="381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7273926" y="5180012"/>
            <a:ext cx="1025525" cy="1587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311" name="Group 131"/>
          <p:cNvGrpSpPr>
            <a:grpSpLocks/>
          </p:cNvGrpSpPr>
          <p:nvPr/>
        </p:nvGrpSpPr>
        <p:grpSpPr bwMode="auto">
          <a:xfrm flipV="1">
            <a:off x="7380288" y="4891087"/>
            <a:ext cx="812800" cy="96837"/>
            <a:chOff x="6472094" y="4738254"/>
            <a:chExt cx="813233" cy="97993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6613456" y="4738254"/>
              <a:ext cx="495564" cy="1606"/>
            </a:xfrm>
            <a:prstGeom prst="line">
              <a:avLst/>
            </a:prstGeom>
            <a:ln w="381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472094" y="4834641"/>
              <a:ext cx="813233" cy="1606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4" name="Straight Arrow Connector 133"/>
          <p:cNvCxnSpPr/>
          <p:nvPr/>
        </p:nvCxnSpPr>
        <p:spPr>
          <a:xfrm rot="10800000">
            <a:off x="6511925" y="2514599"/>
            <a:ext cx="2438400" cy="1371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16200000" flipH="1">
            <a:off x="7464425" y="4457699"/>
            <a:ext cx="4572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7959725" y="5333999"/>
            <a:ext cx="6096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rot="5400000" flipH="1" flipV="1">
            <a:off x="8759825" y="4610099"/>
            <a:ext cx="106680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>
            <a:spLocks noChangeArrowheads="1"/>
          </p:cNvSpPr>
          <p:nvPr/>
        </p:nvSpPr>
        <p:spPr bwMode="auto">
          <a:xfrm>
            <a:off x="0" y="1229382"/>
            <a:ext cx="12192000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Heuristic: the number of the largest pancake that is still out of place</a:t>
            </a:r>
          </a:p>
        </p:txBody>
      </p:sp>
      <p:grpSp>
        <p:nvGrpSpPr>
          <p:cNvPr id="26" name="Group 168"/>
          <p:cNvGrpSpPr>
            <a:grpSpLocks/>
          </p:cNvGrpSpPr>
          <p:nvPr/>
        </p:nvGrpSpPr>
        <p:grpSpPr bwMode="auto">
          <a:xfrm>
            <a:off x="2057400" y="1981200"/>
            <a:ext cx="7086600" cy="4408068"/>
            <a:chOff x="457200" y="2133600"/>
            <a:chExt cx="7086600" cy="4408744"/>
          </a:xfrm>
        </p:grpSpPr>
        <p:sp>
          <p:nvSpPr>
            <p:cNvPr id="11319" name="TextBox 150"/>
            <p:cNvSpPr txBox="1">
              <a:spLocks noChangeArrowheads="1"/>
            </p:cNvSpPr>
            <p:nvPr/>
          </p:nvSpPr>
          <p:spPr bwMode="auto">
            <a:xfrm>
              <a:off x="1143000" y="2590799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11320" name="TextBox 154"/>
            <p:cNvSpPr txBox="1">
              <a:spLocks noChangeArrowheads="1"/>
            </p:cNvSpPr>
            <p:nvPr/>
          </p:nvSpPr>
          <p:spPr bwMode="auto">
            <a:xfrm>
              <a:off x="3352800" y="2133600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1321" name="TextBox 156"/>
            <p:cNvSpPr txBox="1">
              <a:spLocks noChangeArrowheads="1"/>
            </p:cNvSpPr>
            <p:nvPr/>
          </p:nvSpPr>
          <p:spPr bwMode="auto">
            <a:xfrm>
              <a:off x="7239000" y="4038600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1322" name="TextBox 157"/>
            <p:cNvSpPr txBox="1">
              <a:spLocks noChangeArrowheads="1"/>
            </p:cNvSpPr>
            <p:nvPr/>
          </p:nvSpPr>
          <p:spPr bwMode="auto">
            <a:xfrm>
              <a:off x="6400800" y="5791200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1323" name="TextBox 158"/>
            <p:cNvSpPr txBox="1">
              <a:spLocks noChangeArrowheads="1"/>
            </p:cNvSpPr>
            <p:nvPr/>
          </p:nvSpPr>
          <p:spPr bwMode="auto">
            <a:xfrm>
              <a:off x="5334000" y="4953000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1324" name="TextBox 159"/>
            <p:cNvSpPr txBox="1">
              <a:spLocks noChangeArrowheads="1"/>
            </p:cNvSpPr>
            <p:nvPr/>
          </p:nvSpPr>
          <p:spPr bwMode="auto">
            <a:xfrm>
              <a:off x="5181600" y="3962400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1325" name="TextBox 161"/>
            <p:cNvSpPr txBox="1">
              <a:spLocks noChangeArrowheads="1"/>
            </p:cNvSpPr>
            <p:nvPr/>
          </p:nvSpPr>
          <p:spPr bwMode="auto">
            <a:xfrm>
              <a:off x="3276600" y="3429000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1326" name="TextBox 162"/>
            <p:cNvSpPr txBox="1">
              <a:spLocks noChangeArrowheads="1"/>
            </p:cNvSpPr>
            <p:nvPr/>
          </p:nvSpPr>
          <p:spPr bwMode="auto">
            <a:xfrm>
              <a:off x="2438400" y="4495800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11327" name="TextBox 163"/>
            <p:cNvSpPr txBox="1">
              <a:spLocks noChangeArrowheads="1"/>
            </p:cNvSpPr>
            <p:nvPr/>
          </p:nvSpPr>
          <p:spPr bwMode="auto">
            <a:xfrm>
              <a:off x="3505200" y="5334000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11328" name="TextBox 164"/>
            <p:cNvSpPr txBox="1">
              <a:spLocks noChangeArrowheads="1"/>
            </p:cNvSpPr>
            <p:nvPr/>
          </p:nvSpPr>
          <p:spPr bwMode="auto">
            <a:xfrm>
              <a:off x="1905000" y="6096000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1329" name="TextBox 165"/>
            <p:cNvSpPr txBox="1">
              <a:spLocks noChangeArrowheads="1"/>
            </p:cNvSpPr>
            <p:nvPr/>
          </p:nvSpPr>
          <p:spPr bwMode="auto">
            <a:xfrm>
              <a:off x="457200" y="4876801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11330" name="TextBox 166"/>
            <p:cNvSpPr txBox="1">
              <a:spLocks noChangeArrowheads="1"/>
            </p:cNvSpPr>
            <p:nvPr/>
          </p:nvSpPr>
          <p:spPr bwMode="auto">
            <a:xfrm>
              <a:off x="457200" y="5715000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11331" name="TextBox 167"/>
            <p:cNvSpPr txBox="1">
              <a:spLocks noChangeArrowheads="1"/>
            </p:cNvSpPr>
            <p:nvPr/>
          </p:nvSpPr>
          <p:spPr bwMode="auto">
            <a:xfrm>
              <a:off x="1219200" y="3657600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4</a:t>
              </a:r>
            </a:p>
          </p:txBody>
        </p:sp>
      </p:grpSp>
      <p:sp>
        <p:nvSpPr>
          <p:cNvPr id="103" name="Text Box 6"/>
          <p:cNvSpPr txBox="1">
            <a:spLocks noChangeArrowheads="1"/>
          </p:cNvSpPr>
          <p:nvPr/>
        </p:nvSpPr>
        <p:spPr bwMode="auto">
          <a:xfrm>
            <a:off x="8763000" y="2209799"/>
            <a:ext cx="1143000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CC0000"/>
                </a:solidFill>
              </a:rPr>
              <a:t>h(x)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1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315200" y="914400"/>
            <a:ext cx="4876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5400"/>
            <a:ext cx="9448800" cy="1143000"/>
          </a:xfrm>
        </p:spPr>
        <p:txBody>
          <a:bodyPr/>
          <a:lstStyle/>
          <a:p>
            <a:r>
              <a:rPr lang="zh-CN" altLang="en-US" dirty="0"/>
              <a:t>贪婪最佳优先搜索</a:t>
            </a:r>
            <a:endParaRPr lang="en-US" dirty="0"/>
          </a:p>
        </p:txBody>
      </p:sp>
      <p:sp>
        <p:nvSpPr>
          <p:cNvPr id="81613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39861"/>
            <a:ext cx="10287000" cy="488473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贪婪</a:t>
            </a:r>
            <a:r>
              <a:rPr lang="zh-CN" altLang="en-US" sz="2800" dirty="0" smtClean="0"/>
              <a:t>搜索策略：</a:t>
            </a:r>
            <a:endParaRPr lang="en-US" altLang="zh-CN" sz="2800" dirty="0" smtClean="0"/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优先扩展离</a:t>
            </a:r>
            <a:r>
              <a:rPr lang="zh-CN" altLang="en-US" sz="2400" dirty="0"/>
              <a:t>目标最近的结点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并不是最优的</a:t>
            </a:r>
            <a:endParaRPr lang="en-US" altLang="zh-CN" sz="2800" dirty="0" smtClean="0"/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经过</a:t>
            </a:r>
            <a:r>
              <a:rPr lang="en-US" altLang="zh-CN" sz="2400" dirty="0" err="1" smtClean="0"/>
              <a:t>Rimniuc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Vilcea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到 </a:t>
            </a:r>
            <a:r>
              <a:rPr lang="en-US" altLang="zh-CN" sz="2400" dirty="0" smtClean="0"/>
              <a:t>Pitesti 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Bucharest</a:t>
            </a:r>
            <a:r>
              <a:rPr lang="zh-CN" altLang="en-US" sz="2400" dirty="0" smtClean="0"/>
              <a:t>的路径要少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公里</a:t>
            </a:r>
            <a:endParaRPr lang="en-US" sz="2400" dirty="0"/>
          </a:p>
        </p:txBody>
      </p:sp>
      <p:pic>
        <p:nvPicPr>
          <p:cNvPr id="8161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0177" y="2268535"/>
            <a:ext cx="11223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61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3993" y="2311399"/>
            <a:ext cx="6535737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613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22394" y="2362200"/>
            <a:ext cx="7877175" cy="212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613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2233" y="2311399"/>
            <a:ext cx="7880351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1803"/>
          <a:stretch>
            <a:fillRect/>
          </a:stretch>
        </p:blipFill>
        <p:spPr bwMode="auto">
          <a:xfrm>
            <a:off x="7339093" y="0"/>
            <a:ext cx="485290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5546" y="3076677"/>
            <a:ext cx="1588254" cy="3781324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4B9BBCB-0993-4914-BA3A-C81029A07277}"/>
              </a:ext>
            </a:extLst>
          </p:cNvPr>
          <p:cNvCxnSpPr/>
          <p:nvPr/>
        </p:nvCxnSpPr>
        <p:spPr>
          <a:xfrm>
            <a:off x="7662865" y="839788"/>
            <a:ext cx="10668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17DD21C-E410-4CAD-ABB4-7D4B65225FF8}"/>
              </a:ext>
            </a:extLst>
          </p:cNvPr>
          <p:cNvCxnSpPr>
            <a:cxnSpLocks/>
          </p:cNvCxnSpPr>
          <p:nvPr/>
        </p:nvCxnSpPr>
        <p:spPr>
          <a:xfrm>
            <a:off x="9769571" y="1989138"/>
            <a:ext cx="790101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DFE44EF-E967-4C4A-9DAC-8D0A728530C3}"/>
              </a:ext>
            </a:extLst>
          </p:cNvPr>
          <p:cNvCxnSpPr>
            <a:cxnSpLocks/>
          </p:cNvCxnSpPr>
          <p:nvPr/>
        </p:nvCxnSpPr>
        <p:spPr>
          <a:xfrm>
            <a:off x="9034465" y="1677988"/>
            <a:ext cx="731081" cy="3111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D4B22A-C642-46F9-A5B3-57DEEC6CC1F8}"/>
              </a:ext>
            </a:extLst>
          </p:cNvPr>
          <p:cNvCxnSpPr>
            <a:cxnSpLocks/>
          </p:cNvCxnSpPr>
          <p:nvPr/>
        </p:nvCxnSpPr>
        <p:spPr>
          <a:xfrm>
            <a:off x="8805865" y="1220788"/>
            <a:ext cx="215245" cy="406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4B9BBCB-0993-4914-BA3A-C81029A07277}"/>
              </a:ext>
            </a:extLst>
          </p:cNvPr>
          <p:cNvCxnSpPr/>
          <p:nvPr/>
        </p:nvCxnSpPr>
        <p:spPr>
          <a:xfrm>
            <a:off x="7776562" y="805655"/>
            <a:ext cx="1066800" cy="3048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DFE44EF-E967-4C4A-9DAC-8D0A728530C3}"/>
              </a:ext>
            </a:extLst>
          </p:cNvPr>
          <p:cNvCxnSpPr>
            <a:cxnSpLocks/>
          </p:cNvCxnSpPr>
          <p:nvPr/>
        </p:nvCxnSpPr>
        <p:spPr>
          <a:xfrm>
            <a:off x="9662122" y="1311276"/>
            <a:ext cx="825760" cy="95725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AD4B22A-C642-46F9-A5B3-57DEEC6CC1F8}"/>
              </a:ext>
            </a:extLst>
          </p:cNvPr>
          <p:cNvCxnSpPr>
            <a:cxnSpLocks/>
          </p:cNvCxnSpPr>
          <p:nvPr/>
        </p:nvCxnSpPr>
        <p:spPr>
          <a:xfrm>
            <a:off x="8919562" y="1186655"/>
            <a:ext cx="681638" cy="1984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  <p:tag name="FIRSTDAN@SGFAKZNFUVWXY5M7" val="3532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91438" tIns="45719" rIns="91438" bIns="45719">
        <a:spAutoFit/>
      </a:bodyPr>
      <a:lstStyle>
        <a:defPPr>
          <a:defRPr>
            <a:solidFill>
              <a:schemeClr val="bg2"/>
            </a:solidFill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48273</TotalTime>
  <Words>1275</Words>
  <Application>Microsoft Office PowerPoint</Application>
  <PresentationFormat>宽屏</PresentationFormat>
  <Paragraphs>266</Paragraphs>
  <Slides>22</Slides>
  <Notes>18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宋体</vt:lpstr>
      <vt:lpstr>Arial</vt:lpstr>
      <vt:lpstr>Berlin Sans FB</vt:lpstr>
      <vt:lpstr>Calibri</vt:lpstr>
      <vt:lpstr>Times New Roman</vt:lpstr>
      <vt:lpstr>Wingdings</vt:lpstr>
      <vt:lpstr>dan-berkeley-nlp-v1</vt:lpstr>
      <vt:lpstr>3.5  有信息（启发式）搜索策略</vt:lpstr>
      <vt:lpstr>目录</vt:lpstr>
      <vt:lpstr>PowerPoint 演示文稿</vt:lpstr>
      <vt:lpstr>启发式函数</vt:lpstr>
      <vt:lpstr>贪婪最佳优先搜索</vt:lpstr>
      <vt:lpstr>Search Example: Romania</vt:lpstr>
      <vt:lpstr>Search Example: Romania</vt:lpstr>
      <vt:lpstr>Example: Heuristic Function</vt:lpstr>
      <vt:lpstr>贪婪最佳优先搜索</vt:lpstr>
      <vt:lpstr>贪婪最佳优先搜索</vt:lpstr>
      <vt:lpstr>PowerPoint 演示文稿</vt:lpstr>
      <vt:lpstr>A* Search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课堂练习：UCS 、Greedy、 A* 搜索</vt:lpstr>
      <vt:lpstr>When should A* terminate?</vt:lpstr>
      <vt:lpstr>Is A* Optimal?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WJL</cp:lastModifiedBy>
  <cp:revision>2347</cp:revision>
  <cp:lastPrinted>2018-08-30T06:00:54Z</cp:lastPrinted>
  <dcterms:created xsi:type="dcterms:W3CDTF">2004-08-27T04:16:05Z</dcterms:created>
  <dcterms:modified xsi:type="dcterms:W3CDTF">2023-03-16T11:54:38Z</dcterms:modified>
</cp:coreProperties>
</file>