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6"/>
  </p:notesMasterIdLst>
  <p:handoutMasterIdLst>
    <p:handoutMasterId r:id="rId17"/>
  </p:handoutMasterIdLst>
  <p:sldIdLst>
    <p:sldId id="538" r:id="rId2"/>
    <p:sldId id="602" r:id="rId3"/>
    <p:sldId id="604" r:id="rId4"/>
    <p:sldId id="605" r:id="rId5"/>
    <p:sldId id="624" r:id="rId6"/>
    <p:sldId id="625" r:id="rId7"/>
    <p:sldId id="613" r:id="rId8"/>
    <p:sldId id="668" r:id="rId9"/>
    <p:sldId id="669" r:id="rId10"/>
    <p:sldId id="614" r:id="rId11"/>
    <p:sldId id="642" r:id="rId12"/>
    <p:sldId id="622" r:id="rId13"/>
    <p:sldId id="636" r:id="rId14"/>
    <p:sldId id="645" r:id="rId15"/>
  </p:sldIdLst>
  <p:sldSz cx="12192000" cy="6858000"/>
  <p:notesSz cx="7315200" cy="9601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CCFF"/>
    <a:srgbClr val="FFCC99"/>
    <a:srgbClr val="99CCFF"/>
    <a:srgbClr val="008000"/>
    <a:srgbClr val="CC6600"/>
    <a:srgbClr val="996600"/>
    <a:srgbClr val="663300"/>
    <a:srgbClr val="2D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 autoAdjust="0"/>
    <p:restoredTop sz="85280" autoAdjust="0"/>
  </p:normalViewPr>
  <p:slideViewPr>
    <p:cSldViewPr>
      <p:cViewPr varScale="1">
        <p:scale>
          <a:sx n="98" d="100"/>
          <a:sy n="98" d="100"/>
        </p:scale>
        <p:origin x="7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广度优先：扩展是先生成的结点</a:t>
            </a:r>
            <a:endParaRPr lang="en-US" altLang="zh-CN" dirty="0"/>
          </a:p>
          <a:p>
            <a:r>
              <a:rPr lang="zh-CN" altLang="en-US" dirty="0"/>
              <a:t>代价一致搜索：扩展的是路径消耗最小的结点</a:t>
            </a:r>
            <a:endParaRPr lang="en-US" altLang="zh-CN" dirty="0"/>
          </a:p>
          <a:p>
            <a:r>
              <a:rPr lang="zh-CN" altLang="en-US" dirty="0"/>
              <a:t>深度优先：扩展最新生成的结点</a:t>
            </a:r>
            <a:endParaRPr lang="en-US" altLang="zh-CN" dirty="0"/>
          </a:p>
          <a:p>
            <a:r>
              <a:rPr lang="zh-CN" altLang="en-US" dirty="0"/>
              <a:t>深度受限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迭代加深的深度优先：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24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启发式函数如何设计？！！！</a:t>
            </a:r>
            <a:r>
              <a:rPr lang="en-US" altLang="zh-CN" dirty="0"/>
              <a:t>Admissible heuristics ? </a:t>
            </a:r>
          </a:p>
          <a:p>
            <a:endParaRPr lang="en-US" altLang="zh-CN" dirty="0"/>
          </a:p>
          <a:p>
            <a:r>
              <a:rPr lang="zh-CN" altLang="en-US" dirty="0"/>
              <a:t>如何保证基于该启发函数的搜索算法的最优性：</a:t>
            </a:r>
            <a:r>
              <a:rPr lang="zh-CN" altLang="en-US" b="1" dirty="0"/>
              <a:t>启发函数的可采纳性和一致性</a:t>
            </a:r>
            <a:endParaRPr lang="en-US" altLang="zh-CN" b="1" dirty="0"/>
          </a:p>
          <a:p>
            <a:r>
              <a:rPr lang="zh-CN" altLang="en-US" dirty="0"/>
              <a:t>可采纳的启发式算法；</a:t>
            </a:r>
            <a:r>
              <a:rPr lang="en-US" altLang="zh-CN" dirty="0"/>
              <a:t>H*(n)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到目标的最短路经的启发值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）对于结点</a:t>
            </a:r>
            <a:r>
              <a:rPr lang="en-US" altLang="zh-CN" b="1" dirty="0"/>
              <a:t>n</a:t>
            </a:r>
            <a:r>
              <a:rPr lang="zh-CN" altLang="en-US" b="1" dirty="0"/>
              <a:t>，总是有启发式函数</a:t>
            </a:r>
            <a:r>
              <a:rPr lang="en-US" altLang="zh-CN" b="1" dirty="0"/>
              <a:t>h(n)≤h*(n) </a:t>
            </a:r>
            <a:r>
              <a:rPr lang="zh-CN" altLang="en-US" b="1" dirty="0"/>
              <a:t>（</a:t>
            </a:r>
            <a:r>
              <a:rPr lang="en-US" altLang="zh-CN" b="1" dirty="0"/>
              <a:t>h*(n)</a:t>
            </a:r>
            <a:r>
              <a:rPr lang="zh-CN" altLang="en-US" b="1" dirty="0"/>
              <a:t>表示结点</a:t>
            </a:r>
            <a:r>
              <a:rPr lang="en-US" altLang="zh-CN" b="1" dirty="0"/>
              <a:t>n</a:t>
            </a:r>
            <a:r>
              <a:rPr lang="zh-CN" altLang="en-US" b="1" dirty="0"/>
              <a:t>到目标结点的真实代价），则启发式可采纳性启发式。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基于该启发式设计的算法具有可采纳性则称该算法具有可采纳性。</a:t>
            </a:r>
            <a:endParaRPr lang="en-US" altLang="zh-CN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（即可采纳启发式：它从不过高的估计到达目标的代价）</a:t>
            </a:r>
          </a:p>
          <a:p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5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9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4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H1=</a:t>
            </a:r>
            <a:r>
              <a:rPr lang="zh-CN" altLang="en-US" dirty="0"/>
              <a:t>不在位的棋子</a:t>
            </a:r>
            <a:r>
              <a:rPr lang="zh-CN" altLang="en-US" dirty="0" smtClean="0"/>
              <a:t>数；</a:t>
            </a:r>
            <a:r>
              <a:rPr lang="zh-CN" altLang="en-US" sz="1200" dirty="0" smtClean="0">
                <a:ea typeface=""/>
              </a:rPr>
              <a:t>棋子可以移动到任一位置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H2=</a:t>
            </a:r>
            <a:r>
              <a:rPr lang="zh-CN" altLang="en-US" dirty="0"/>
              <a:t>所有棋子到其目标位置的距离</a:t>
            </a:r>
            <a:r>
              <a:rPr lang="zh-CN" altLang="en-US" dirty="0" smtClean="0"/>
              <a:t>和；</a:t>
            </a:r>
            <a:r>
              <a:rPr lang="zh-CN" altLang="en-US" sz="1200" dirty="0" smtClean="0">
                <a:ea typeface=""/>
              </a:rPr>
              <a:t>棋子可以移动到任一相邻位置</a:t>
            </a:r>
            <a:endParaRPr lang="en-US" altLang="zh-CN" dirty="0" smtClean="0"/>
          </a:p>
          <a:p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4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8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latin typeface="Times New Roman" pitchFamily="18" charset="0"/>
              </a:rPr>
              <a:t>对于任意结点</a:t>
            </a:r>
            <a:r>
              <a:rPr lang="en-US" altLang="zh-CN" b="1" dirty="0">
                <a:latin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，</a:t>
            </a:r>
            <a:r>
              <a:rPr lang="en-US" altLang="zh-CN" b="1" dirty="0">
                <a:latin typeface="Times New Roman" pitchFamily="18" charset="0"/>
              </a:rPr>
              <a:t>h2(n) ≥ h1(n),</a:t>
            </a:r>
            <a:r>
              <a:rPr lang="zh-CN" altLang="en-US" b="1" dirty="0">
                <a:latin typeface="Times New Roman" pitchFamily="18" charset="0"/>
              </a:rPr>
              <a:t>因此称</a:t>
            </a:r>
            <a:r>
              <a:rPr lang="en-US" altLang="zh-CN" b="1" dirty="0">
                <a:latin typeface="Times New Roman" pitchFamily="18" charset="0"/>
              </a:rPr>
              <a:t>h2</a:t>
            </a:r>
            <a:r>
              <a:rPr lang="zh-CN" altLang="en-US" b="1" dirty="0">
                <a:latin typeface="Times New Roman" pitchFamily="18" charset="0"/>
              </a:rPr>
              <a:t>比</a:t>
            </a:r>
            <a:r>
              <a:rPr lang="en-US" altLang="zh-CN" b="1" dirty="0">
                <a:latin typeface="Times New Roman" pitchFamily="18" charset="0"/>
              </a:rPr>
              <a:t>h1</a:t>
            </a:r>
            <a:r>
              <a:rPr lang="zh-CN" altLang="en-US" b="1" dirty="0">
                <a:latin typeface="Times New Roman" pitchFamily="18" charset="0"/>
              </a:rPr>
              <a:t>占优势</a:t>
            </a:r>
            <a:r>
              <a:rPr lang="en-US" altLang="zh-CN" b="1" dirty="0">
                <a:latin typeface="Times New Roman" pitchFamily="18" charset="0"/>
              </a:rPr>
              <a:t> </a:t>
            </a:r>
          </a:p>
          <a:p>
            <a:r>
              <a:rPr lang="zh-CN" altLang="en-US" b="1" dirty="0">
                <a:latin typeface="Times New Roman" pitchFamily="18" charset="0"/>
              </a:rPr>
              <a:t>设计接近、又总是小于等于</a:t>
            </a:r>
            <a:r>
              <a:rPr lang="en-US" altLang="zh-CN" b="1" dirty="0">
                <a:latin typeface="Times New Roman" pitchFamily="18" charset="0"/>
              </a:rPr>
              <a:t>h</a:t>
            </a:r>
            <a:r>
              <a:rPr lang="en-US" altLang="zh-CN" b="1" baseline="30000" dirty="0">
                <a:latin typeface="Times New Roman" pitchFamily="18" charset="0"/>
              </a:rPr>
              <a:t>*</a:t>
            </a:r>
            <a:r>
              <a:rPr lang="en-US" altLang="zh-CN" b="1" dirty="0">
                <a:latin typeface="Times New Roman" pitchFamily="18" charset="0"/>
              </a:rPr>
              <a:t>(n)</a:t>
            </a:r>
            <a:r>
              <a:rPr lang="zh-CN" altLang="en-US" b="1" dirty="0">
                <a:latin typeface="Times New Roman" pitchFamily="18" charset="0"/>
              </a:rPr>
              <a:t>的</a:t>
            </a:r>
            <a:r>
              <a:rPr lang="en-US" altLang="zh-CN" b="1" dirty="0">
                <a:latin typeface="Times New Roman" pitchFamily="18" charset="0"/>
              </a:rPr>
              <a:t>h(n)</a:t>
            </a:r>
            <a:r>
              <a:rPr lang="zh-CN" altLang="en-US" b="1" dirty="0">
                <a:latin typeface="Times New Roman" pitchFamily="18" charset="0"/>
              </a:rPr>
              <a:t>是应用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30000" dirty="0">
                <a:latin typeface="Times New Roman" pitchFamily="18" charset="0"/>
              </a:rPr>
              <a:t>*</a:t>
            </a:r>
            <a:r>
              <a:rPr lang="zh-CN" altLang="en-US" b="1" dirty="0">
                <a:latin typeface="Times New Roman" pitchFamily="18" charset="0"/>
              </a:rPr>
              <a:t>算法</a:t>
            </a:r>
            <a:r>
              <a:rPr lang="en-US" altLang="zh-CN" b="1" dirty="0">
                <a:latin typeface="Times New Roman" pitchFamily="18" charset="0"/>
              </a:rPr>
              <a:t>(h(n) </a:t>
            </a:r>
            <a:r>
              <a:rPr lang="en-US" altLang="en-US" b="1" dirty="0"/>
              <a:t>≤ </a:t>
            </a:r>
            <a:r>
              <a:rPr lang="en-US" altLang="zh-CN" b="1" dirty="0">
                <a:latin typeface="Times New Roman" pitchFamily="18" charset="0"/>
              </a:rPr>
              <a:t>h</a:t>
            </a:r>
            <a:r>
              <a:rPr lang="en-US" altLang="zh-CN" b="1" baseline="30000" dirty="0">
                <a:latin typeface="Times New Roman" pitchFamily="18" charset="0"/>
              </a:rPr>
              <a:t>*</a:t>
            </a:r>
            <a:r>
              <a:rPr lang="en-US" altLang="zh-CN" b="1" dirty="0">
                <a:latin typeface="Times New Roman" pitchFamily="18" charset="0"/>
              </a:rPr>
              <a:t>(n))</a:t>
            </a:r>
            <a:r>
              <a:rPr lang="zh-CN" altLang="en-US" b="1" dirty="0">
                <a:latin typeface="Times New Roman" pitchFamily="18" charset="0"/>
              </a:rPr>
              <a:t>搜索问题解答的关键。</a:t>
            </a:r>
            <a:r>
              <a:rPr lang="zh-CN" altLang="en-US" b="1" dirty="0"/>
              <a:t> 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44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从子问题出发设计可采纳的启发式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模式数据库</a:t>
            </a:r>
            <a:r>
              <a:rPr lang="en-US" altLang="zh-CN" b="1" dirty="0"/>
              <a:t>:</a:t>
            </a:r>
            <a:r>
              <a:rPr lang="zh-CN" altLang="en-US" b="1" dirty="0"/>
              <a:t>对每个可能的子问题实例存储解代价</a:t>
            </a:r>
            <a:endParaRPr lang="en-US" altLang="zh-CN" b="1" dirty="0"/>
          </a:p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25E412-DC64-4219-BA56-1D5AC51FF35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6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3.5  </a:t>
            </a:r>
            <a:r>
              <a:rPr lang="zh-CN" altLang="en-US" dirty="0" smtClean="0"/>
              <a:t>有信息（</a:t>
            </a:r>
            <a:r>
              <a:rPr lang="zh-CN" altLang="en-US" dirty="0" smtClean="0">
                <a:solidFill>
                  <a:srgbClr val="FF0000"/>
                </a:solidFill>
              </a:rPr>
              <a:t>启发式</a:t>
            </a:r>
            <a:r>
              <a:rPr lang="zh-CN" altLang="en-US" dirty="0" smtClean="0"/>
              <a:t>）搜索策略</a:t>
            </a: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-152400" y="6475385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Dan </a:t>
            </a:r>
            <a:r>
              <a:rPr lang="en-US" sz="1400" dirty="0">
                <a:latin typeface="Calibri"/>
                <a:cs typeface="Calibri"/>
              </a:rPr>
              <a:t>Klein and Pieter Abbeel for CS188 Intro to AI at UC Berkeley (ai.berkeley.edu).]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794265"/>
            <a:ext cx="4521660" cy="3352800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3980" y="2960132"/>
            <a:ext cx="6389529" cy="3200400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7086600" y="2051652"/>
            <a:ext cx="38010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信息搜索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除了问题本身外，还有启发式信息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8200" y="4077748"/>
            <a:ext cx="42627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无信息搜索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除了问题本身外，没有任何额外的信息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417637"/>
            <a:ext cx="10788608" cy="45259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E.g</a:t>
            </a:r>
            <a:r>
              <a:rPr lang="en-US" altLang="zh-CN" sz="2400" dirty="0" smtClean="0"/>
              <a:t>.,</a:t>
            </a:r>
            <a:r>
              <a:rPr lang="zh-CN" altLang="en-US" sz="2400" dirty="0"/>
              <a:t>针对八数码问题，有两个常用的可采纳的启发式函数</a:t>
            </a:r>
            <a:r>
              <a:rPr lang="en-US" altLang="zh-CN" sz="2400" dirty="0"/>
              <a:t>: 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h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(n) </a:t>
            </a:r>
            <a:r>
              <a:rPr lang="en-US" altLang="zh-CN" sz="2400" dirty="0"/>
              <a:t>= </a:t>
            </a:r>
            <a:r>
              <a:rPr lang="zh-CN" altLang="en-US" sz="2400" dirty="0"/>
              <a:t>不在位的棋子数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h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(n) </a:t>
            </a:r>
            <a:r>
              <a:rPr lang="en-US" altLang="zh-CN" sz="2400" dirty="0"/>
              <a:t>=</a:t>
            </a:r>
            <a:r>
              <a:rPr lang="zh-CN" altLang="en-US" sz="2400" dirty="0"/>
              <a:t>所有棋子到其目标位置的距离和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
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h1(start) =   </a:t>
            </a:r>
            <a:r>
              <a:rPr lang="en-US" altLang="zh-CN" sz="2800" dirty="0"/>
              <a:t>8</a:t>
            </a:r>
            <a:endParaRPr lang="en-US" altLang="zh-CN" sz="28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/>
              <a:t>h2(start) =   </a:t>
            </a:r>
            <a:r>
              <a:rPr lang="en-US" altLang="zh-CN" sz="2800" dirty="0"/>
              <a:t>3+1+2+2+2+3+3+2 = 18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*(S) = 26   (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上述两类启发式函数都没有高估到达目标的实际代价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B4E039-EAD5-422C-8166-AF550C3C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28600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>
                <a:solidFill>
                  <a:srgbClr val="000000"/>
                </a:solidFill>
                <a:ea typeface="宋体"/>
              </a:rPr>
              <a:t>可采纳的启发式</a:t>
            </a:r>
            <a:endParaRPr lang="en-US" altLang="zh-CN" sz="3600" kern="0" dirty="0">
              <a:solidFill>
                <a:srgbClr val="000000"/>
              </a:solidFill>
              <a:ea typeface="宋体"/>
            </a:endParaRPr>
          </a:p>
        </p:txBody>
      </p:sp>
      <p:grpSp>
        <p:nvGrpSpPr>
          <p:cNvPr id="9" name="Group 10"/>
          <p:cNvGrpSpPr/>
          <p:nvPr/>
        </p:nvGrpSpPr>
        <p:grpSpPr>
          <a:xfrm>
            <a:off x="5911810" y="2971800"/>
            <a:ext cx="5333998" cy="2536188"/>
            <a:chOff x="533401" y="1219446"/>
            <a:chExt cx="6113461" cy="290680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12" name="TextBox 8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3" name="TextBox 9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6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ea typeface=""/>
              </a:rPr>
              <a:t>对于任意结点</a:t>
            </a:r>
            <a:r>
              <a:rPr lang="en-US" altLang="zh-CN" sz="2400" i="1" dirty="0">
                <a:ea typeface=""/>
              </a:rPr>
              <a:t>n</a:t>
            </a:r>
            <a:r>
              <a:rPr lang="zh-CN" altLang="en-US" sz="2400" dirty="0">
                <a:ea typeface=""/>
              </a:rPr>
              <a:t>，</a:t>
            </a:r>
            <a:r>
              <a:rPr lang="en-US" altLang="zh-CN" sz="2400" dirty="0">
                <a:ea typeface=""/>
              </a:rPr>
              <a:t> </a:t>
            </a:r>
            <a:r>
              <a:rPr lang="zh-CN" altLang="en-US" sz="2400" dirty="0">
                <a:ea typeface=""/>
              </a:rPr>
              <a:t>若</a:t>
            </a:r>
            <a:r>
              <a:rPr lang="en-US" altLang="zh-CN" sz="2000" b="1" i="1" dirty="0"/>
              <a:t>h</a:t>
            </a:r>
            <a:r>
              <a:rPr lang="en-US" altLang="zh-CN" sz="2000" b="1" i="1" baseline="-25000" dirty="0"/>
              <a:t>2</a:t>
            </a:r>
            <a:r>
              <a:rPr lang="en-US" altLang="zh-CN" sz="2000" b="1" i="1" dirty="0"/>
              <a:t>(n) </a:t>
            </a:r>
            <a:r>
              <a:rPr lang="en-US" altLang="zh-CN" sz="2000" b="1" i="1" dirty="0">
                <a:cs typeface="Arial" pitchFamily="34" charset="0"/>
              </a:rPr>
              <a:t>≥</a:t>
            </a:r>
            <a:r>
              <a:rPr lang="en-US" altLang="zh-CN" sz="2000" b="1" i="1" dirty="0"/>
              <a:t> h</a:t>
            </a:r>
            <a:r>
              <a:rPr lang="en-US" altLang="zh-CN" sz="2000" b="1" i="1" baseline="-25000" dirty="0"/>
              <a:t>1</a:t>
            </a:r>
            <a:r>
              <a:rPr lang="en-US" altLang="zh-CN" sz="2000" b="1" i="1" dirty="0"/>
              <a:t>(n)</a:t>
            </a:r>
            <a:r>
              <a:rPr lang="zh-CN" altLang="en-US" sz="2000" i="1" dirty="0"/>
              <a:t>，</a:t>
            </a:r>
            <a:r>
              <a:rPr lang="zh-CN" altLang="en-US" sz="2400" dirty="0">
                <a:ea typeface=""/>
              </a:rPr>
              <a:t>称</a:t>
            </a:r>
            <a:r>
              <a:rPr lang="en-US" altLang="zh-CN" sz="2400" b="1" i="1" dirty="0"/>
              <a:t>h</a:t>
            </a:r>
            <a:r>
              <a:rPr lang="en-US" altLang="zh-CN" sz="2400" b="1" i="1" baseline="-25000" dirty="0"/>
              <a:t>2</a:t>
            </a:r>
            <a:r>
              <a:rPr lang="zh-CN" altLang="en-US" sz="2400" dirty="0">
                <a:ea typeface=""/>
              </a:rPr>
              <a:t>比</a:t>
            </a:r>
            <a:r>
              <a:rPr lang="en-US" altLang="zh-CN" sz="2400" b="1" i="1" dirty="0"/>
              <a:t>h</a:t>
            </a:r>
            <a:r>
              <a:rPr lang="en-US" altLang="zh-CN" sz="2400" b="1" i="1" baseline="-25000" dirty="0"/>
              <a:t>1</a:t>
            </a:r>
            <a:r>
              <a:rPr lang="zh-CN" altLang="en-US" sz="2400" dirty="0">
                <a:ea typeface=""/>
              </a:rPr>
              <a:t>占优势，</a:t>
            </a:r>
            <a:r>
              <a:rPr lang="en-US" altLang="zh-CN" sz="2400" b="1" i="1" dirty="0"/>
              <a:t>h</a:t>
            </a:r>
            <a:r>
              <a:rPr lang="en-US" altLang="zh-CN" sz="2400" b="1" i="1" baseline="-25000" dirty="0"/>
              <a:t>2</a:t>
            </a:r>
            <a:r>
              <a:rPr lang="en-US" altLang="zh-CN" sz="2400" dirty="0">
                <a:ea typeface=""/>
              </a:rPr>
              <a:t> </a:t>
            </a:r>
            <a:r>
              <a:rPr lang="zh-CN" altLang="en-US" sz="2400" dirty="0">
                <a:ea typeface=""/>
              </a:rPr>
              <a:t>更利于搜索。</a:t>
            </a:r>
            <a:endParaRPr lang="en-US" altLang="zh-CN" sz="2400" dirty="0">
              <a:ea typeface="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ea typeface=""/>
              </a:rPr>
              <a:t>搜索代价</a:t>
            </a:r>
            <a:r>
              <a:rPr lang="en-US" altLang="zh-CN" sz="2400" dirty="0">
                <a:ea typeface=""/>
              </a:rPr>
              <a:t>(</a:t>
            </a:r>
            <a:r>
              <a:rPr lang="zh-CN" altLang="en-US" sz="2400" dirty="0">
                <a:ea typeface=""/>
              </a:rPr>
              <a:t>扩展的平均结点数</a:t>
            </a:r>
            <a:r>
              <a:rPr lang="en-US" altLang="zh-CN" sz="2400" dirty="0">
                <a:ea typeface=""/>
              </a:rPr>
              <a:t>):</a:t>
            </a:r>
            <a:endParaRPr lang="en-US" altLang="zh-CN" i="1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d=12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= 3,644,035 nodes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A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227 nodes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A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73 nodes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d=24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= too many nodes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39,135 nodes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1,641 nodes </a:t>
            </a:r>
          </a:p>
          <a:p>
            <a:pPr>
              <a:lnSpc>
                <a:spcPct val="150000"/>
              </a:lnSpc>
            </a:pPr>
            <a:endParaRPr kumimoji="1" lang="zh-CN" altLang="en-US" sz="20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启发式</a:t>
            </a:r>
            <a:r>
              <a:rPr lang="zh-CN" altLang="en-US" kern="0" dirty="0" smtClean="0">
                <a:solidFill>
                  <a:srgbClr val="000000"/>
                </a:solidFill>
                <a:ea typeface="宋体"/>
              </a:rPr>
              <a:t>函数性能对比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743199"/>
            <a:ext cx="7062970" cy="338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57200" y="6357425"/>
            <a:ext cx="10559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设计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接近又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总是小于等于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(n)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h(n)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是应用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算法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(h(n) </a:t>
            </a:r>
            <a:r>
              <a:rPr lang="en-US" altLang="en-US" b="1" dirty="0">
                <a:solidFill>
                  <a:srgbClr val="FF0000"/>
                </a:solidFill>
              </a:rPr>
              <a:t>≤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(n))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搜索问题解答的关键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"/>
              </a:rPr>
              <a:t>假设</a:t>
            </a:r>
            <a:r>
              <a:rPr lang="en-US" altLang="zh-CN" sz="2800" i="1" dirty="0"/>
              <a:t>h</a:t>
            </a:r>
            <a:r>
              <a:rPr lang="en-US" altLang="zh-CN" sz="2800" i="1" baseline="-25000" dirty="0"/>
              <a:t>3</a:t>
            </a:r>
            <a:r>
              <a:rPr lang="en-US" altLang="zh-CN" sz="2800" i="1" dirty="0"/>
              <a:t>(n) </a:t>
            </a:r>
            <a:r>
              <a:rPr lang="zh-CN" altLang="en-US" sz="2400" dirty="0">
                <a:ea typeface=""/>
              </a:rPr>
              <a:t>是将八数码问题的子问题</a:t>
            </a:r>
            <a:r>
              <a:rPr lang="en-US" altLang="zh-CN" sz="2400" dirty="0">
                <a:ea typeface=""/>
              </a:rPr>
              <a:t>(eg, 1,2,3,4) </a:t>
            </a:r>
            <a:r>
              <a:rPr lang="zh-CN" altLang="en-US" sz="2400" dirty="0">
                <a:ea typeface=""/>
              </a:rPr>
              <a:t>移动到正确位置的代价。</a:t>
            </a:r>
            <a:endParaRPr lang="en-US" altLang="zh-CN" sz="2400" dirty="0">
              <a:ea typeface="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ea typeface=""/>
              </a:rPr>
              <a:t>对每个可能的子问题实例存储解代价</a:t>
            </a:r>
            <a:r>
              <a:rPr lang="en-US" altLang="zh-CN" sz="2400" dirty="0">
                <a:ea typeface=""/>
              </a:rPr>
              <a:t>– </a:t>
            </a:r>
            <a:r>
              <a:rPr lang="zh-CN" altLang="en-US" sz="2400" dirty="0">
                <a:ea typeface=""/>
              </a:rPr>
              <a:t>模式数据库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25650" y="284164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从子问题出发设计可采纳的启发式</a:t>
            </a:r>
            <a:endParaRPr lang="en-US" altLang="zh-CN" sz="3600" b="1" dirty="0"/>
          </a:p>
        </p:txBody>
      </p:sp>
      <p:pic>
        <p:nvPicPr>
          <p:cNvPr id="9" name="Picture 5" descr="8puzz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7163" y="3733801"/>
            <a:ext cx="42576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4031788" y="3821575"/>
            <a:ext cx="52863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43362" y="4401575"/>
            <a:ext cx="52863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32971" y="5029200"/>
            <a:ext cx="52863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257800" y="4401575"/>
            <a:ext cx="52863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647913" y="4419600"/>
            <a:ext cx="52863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47038" y="5029200"/>
            <a:ext cx="52863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56638" y="5029200"/>
            <a:ext cx="52863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666238" y="5029200"/>
            <a:ext cx="52863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9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A*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搜索的应用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665464" y="1488916"/>
            <a:ext cx="6733262" cy="3692684"/>
          </a:xfrm>
        </p:spPr>
        <p:txBody>
          <a:bodyPr/>
          <a:lstStyle/>
          <a:p>
            <a:pPr eaLnBrk="1" hangingPunct="1"/>
            <a:r>
              <a:rPr lang="en-US" dirty="0"/>
              <a:t>Video games</a:t>
            </a:r>
          </a:p>
          <a:p>
            <a:pPr eaLnBrk="1" hangingPunct="1"/>
            <a:r>
              <a:rPr lang="en-US" dirty="0" err="1"/>
              <a:t>Pathing</a:t>
            </a:r>
            <a:r>
              <a:rPr lang="en-US" dirty="0"/>
              <a:t> / routing problems</a:t>
            </a:r>
          </a:p>
          <a:p>
            <a:pPr eaLnBrk="1" hangingPunct="1"/>
            <a:r>
              <a:rPr lang="en-US" dirty="0"/>
              <a:t>Resource planning problems</a:t>
            </a:r>
          </a:p>
          <a:p>
            <a:pPr eaLnBrk="1" hangingPunct="1"/>
            <a:r>
              <a:rPr lang="en-US" dirty="0"/>
              <a:t>Robot motion planning</a:t>
            </a:r>
          </a:p>
          <a:p>
            <a:pPr eaLnBrk="1" hangingPunct="1"/>
            <a:r>
              <a:rPr lang="en-US" dirty="0"/>
              <a:t>Language analysis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Machine translation</a:t>
            </a:r>
          </a:p>
          <a:p>
            <a:pPr eaLnBrk="1" hangingPunct="1"/>
            <a:r>
              <a:rPr lang="en-US" dirty="0"/>
              <a:t>Speech recognition</a:t>
            </a:r>
          </a:p>
          <a:p>
            <a:pPr eaLnBrk="1" hangingPunct="1"/>
            <a:r>
              <a:rPr lang="en-US" dirty="0"/>
              <a:t>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1905000"/>
            <a:ext cx="4325917" cy="352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52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33400" y="1371600"/>
            <a:ext cx="11379200" cy="4729164"/>
          </a:xfrm>
        </p:spPr>
        <p:txBody>
          <a:bodyPr/>
          <a:lstStyle/>
          <a:p>
            <a:pPr>
              <a:lnSpc>
                <a:spcPct val="200000"/>
              </a:lnSpc>
              <a:buFontTx/>
              <a:buNone/>
            </a:pPr>
            <a:r>
              <a:rPr lang="zh-CN" altLang="en-US" sz="2400" b="1" dirty="0"/>
              <a:t>无信息搜索策略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只使用</a:t>
            </a:r>
            <a:r>
              <a:rPr lang="zh-CN" altLang="zh-CN" sz="2400" dirty="0"/>
              <a:t>问题定义中提供的状态信息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宽度优先搜索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一致代价搜素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深度优先搜索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深度受限搜索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迭代加深搜索</a:t>
            </a:r>
            <a:endParaRPr lang="en-US" altLang="zh-CN" sz="2400" dirty="0"/>
          </a:p>
          <a:p>
            <a:pPr>
              <a:lnSpc>
                <a:spcPct val="200000"/>
              </a:lnSpc>
              <a:buFontTx/>
              <a:buNone/>
            </a:pPr>
            <a:r>
              <a:rPr lang="zh-CN" altLang="en-US" sz="2400" b="1" dirty="0"/>
              <a:t>有信息搜索策略</a:t>
            </a:r>
            <a:r>
              <a:rPr lang="en-US" altLang="zh-CN" sz="2400" b="1" dirty="0"/>
              <a:t>:</a:t>
            </a:r>
            <a:r>
              <a:rPr lang="en-US" altLang="zh-CN" sz="2400" dirty="0"/>
              <a:t> </a:t>
            </a:r>
            <a:r>
              <a:rPr lang="zh-CN" altLang="en-US" sz="2400" dirty="0"/>
              <a:t>使用启发式信息指导搜索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贪婪最佳优先搜索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82551"/>
            <a:ext cx="86423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>
                <a:effectLst/>
                <a:latin typeface="Arial" charset="0"/>
                <a:cs typeface="Arial" charset="0"/>
              </a:rPr>
              <a:t>总结</a:t>
            </a:r>
            <a:r>
              <a:rPr lang="en-US" altLang="zh-CN" kern="0" dirty="0">
                <a:effectLst/>
                <a:latin typeface="Arial" charset="0"/>
                <a:cs typeface="Arial" charset="0"/>
              </a:rPr>
              <a:t> : </a:t>
            </a:r>
            <a:r>
              <a:rPr lang="zh-CN" altLang="en-US" kern="0" dirty="0">
                <a:effectLst/>
                <a:latin typeface="Arial" charset="0"/>
                <a:cs typeface="Arial" charset="0"/>
              </a:rPr>
              <a:t>搜索策略</a:t>
            </a:r>
            <a:endParaRPr lang="en-US" altLang="zh-CN" kern="0" dirty="0"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0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524000" y="1447800"/>
            <a:ext cx="9829800" cy="4525963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zh-CN" altLang="en-US" sz="2400" dirty="0">
                <a:ea typeface=""/>
              </a:rPr>
              <a:t>若对每个结点</a:t>
            </a:r>
            <a:r>
              <a:rPr lang="en-US" altLang="zh-CN" sz="2400" dirty="0">
                <a:ea typeface=""/>
              </a:rPr>
              <a:t>n</a:t>
            </a:r>
            <a:r>
              <a:rPr lang="zh-CN" altLang="en-US" sz="2400" dirty="0">
                <a:ea typeface=""/>
              </a:rPr>
              <a:t>，</a:t>
            </a:r>
            <a:r>
              <a:rPr lang="zh-CN" altLang="en-US" sz="2400" dirty="0" smtClean="0">
                <a:ea typeface=""/>
              </a:rPr>
              <a:t>满足</a:t>
            </a:r>
            <a:r>
              <a:rPr lang="en-US" altLang="zh-CN" sz="2400" dirty="0" smtClean="0">
                <a:ea typeface=""/>
              </a:rPr>
              <a:t>0</a:t>
            </a:r>
            <a:r>
              <a:rPr lang="en-US" altLang="zh-CN" sz="2400" i="1" dirty="0">
                <a:cs typeface="Arial" charset="0"/>
              </a:rPr>
              <a:t> ≤ </a:t>
            </a:r>
            <a:r>
              <a:rPr lang="en-US" altLang="zh-CN" sz="2400" i="1" dirty="0" smtClean="0"/>
              <a:t>h(n</a:t>
            </a:r>
            <a:r>
              <a:rPr lang="en-US" altLang="zh-CN" sz="2400" i="1" dirty="0"/>
              <a:t>) </a:t>
            </a:r>
            <a:r>
              <a:rPr lang="en-US" altLang="zh-CN" sz="2400" i="1" dirty="0">
                <a:cs typeface="Arial" charset="0"/>
              </a:rPr>
              <a:t>≤</a:t>
            </a:r>
            <a:r>
              <a:rPr lang="en-US" altLang="zh-CN" sz="2400" i="1" dirty="0"/>
              <a:t> h</a:t>
            </a:r>
            <a:r>
              <a:rPr lang="en-US" altLang="zh-CN" sz="2400" i="1" baseline="30000" dirty="0"/>
              <a:t>*</a:t>
            </a:r>
            <a:r>
              <a:rPr lang="en-US" altLang="zh-CN" sz="2400" i="1" dirty="0"/>
              <a:t>(n),</a:t>
            </a:r>
            <a:r>
              <a:rPr lang="zh-CN" altLang="en-US" sz="2400" dirty="0">
                <a:ea typeface=""/>
              </a:rPr>
              <a:t>则 </a:t>
            </a:r>
            <a:r>
              <a:rPr lang="en-US" altLang="zh-CN" sz="2400" i="1" dirty="0"/>
              <a:t>h(n)</a:t>
            </a:r>
            <a:r>
              <a:rPr lang="zh-CN" altLang="en-US" sz="2400" dirty="0">
                <a:ea typeface=""/>
              </a:rPr>
              <a:t>是</a:t>
            </a:r>
            <a:r>
              <a:rPr lang="zh-CN" altLang="en-US" sz="2400" b="1" dirty="0">
                <a:ea typeface=""/>
              </a:rPr>
              <a:t>可采纳的</a:t>
            </a:r>
            <a:r>
              <a:rPr lang="zh-CN" altLang="en-US" sz="2400" dirty="0">
                <a:ea typeface=""/>
              </a:rPr>
              <a:t>。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en-US" altLang="zh-CN" sz="2400" i="1" dirty="0"/>
              <a:t>	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h*(n)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是从结点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到达目标结点的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真实代</a:t>
            </a:r>
            <a:r>
              <a:rPr lang="zh-CN" alt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dirty="0">
                <a:ea typeface=""/>
              </a:rPr>
              <a:t>可采纳启发式</a:t>
            </a:r>
            <a:r>
              <a:rPr lang="zh-CN" altLang="en-US" sz="2400" dirty="0">
                <a:solidFill>
                  <a:srgbClr val="FF0000"/>
                </a:solidFill>
                <a:ea typeface=""/>
              </a:rPr>
              <a:t>不会过高估计到达目标的代价</a:t>
            </a:r>
            <a:r>
              <a:rPr lang="zh-CN" altLang="en-US" sz="2400" dirty="0">
                <a:ea typeface=""/>
              </a:rPr>
              <a:t>。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不会高估真实距离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b="1" dirty="0">
                <a:ea typeface=""/>
              </a:rPr>
              <a:t>定理</a:t>
            </a:r>
            <a:r>
              <a:rPr lang="en-US" altLang="zh-CN" sz="2400" dirty="0">
                <a:ea typeface=""/>
              </a:rPr>
              <a:t>: </a:t>
            </a:r>
            <a:r>
              <a:rPr lang="zh-CN" altLang="en-US" sz="2400" dirty="0">
                <a:ea typeface=""/>
              </a:rPr>
              <a:t>如果</a:t>
            </a:r>
            <a:r>
              <a:rPr lang="en-US" altLang="zh-CN" sz="2400" i="1" dirty="0"/>
              <a:t>h(n)</a:t>
            </a:r>
            <a:r>
              <a:rPr lang="zh-CN" altLang="en-US" sz="2400" dirty="0">
                <a:ea typeface=""/>
              </a:rPr>
              <a:t>是可采纳的</a:t>
            </a:r>
            <a:r>
              <a:rPr lang="en-US" altLang="zh-CN" sz="2400" dirty="0">
                <a:ea typeface="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ea typeface=""/>
              </a:rPr>
              <a:t>A*</a:t>
            </a:r>
            <a:r>
              <a:rPr lang="zh-CN" altLang="en-US" sz="2400" dirty="0">
                <a:solidFill>
                  <a:srgbClr val="FF0000"/>
                </a:solidFill>
                <a:ea typeface=""/>
              </a:rPr>
              <a:t>搜索</a:t>
            </a:r>
            <a:r>
              <a:rPr lang="zh-CN" altLang="en-US" sz="2400" u="sng" dirty="0" smtClean="0">
                <a:solidFill>
                  <a:srgbClr val="FF0000"/>
                </a:solidFill>
                <a:ea typeface=""/>
              </a:rPr>
              <a:t>树搜索算法</a:t>
            </a:r>
            <a:r>
              <a:rPr lang="zh-CN" altLang="en-US" sz="2400" dirty="0" smtClean="0">
                <a:solidFill>
                  <a:srgbClr val="FF0000"/>
                </a:solidFill>
                <a:ea typeface="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ea typeface=""/>
              </a:rPr>
              <a:t>最优的</a:t>
            </a:r>
            <a:r>
              <a:rPr lang="zh-CN" altLang="en-US" sz="2400" dirty="0">
                <a:ea typeface=""/>
              </a:rPr>
              <a:t>。</a:t>
            </a:r>
            <a:endParaRPr lang="en-US" altLang="zh-CN" sz="2400" dirty="0">
              <a:ea typeface="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可采纳启发式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9276721" y="3019344"/>
            <a:ext cx="2663825" cy="1196975"/>
            <a:chOff x="4724400" y="4114800"/>
            <a:chExt cx="2663541" cy="1197700"/>
          </a:xfrm>
        </p:grpSpPr>
        <p:pic>
          <p:nvPicPr>
            <p:cNvPr id="10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24400" y="41148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Straight Arrow Connector 13"/>
            <p:cNvCxnSpPr/>
            <p:nvPr/>
          </p:nvCxnSpPr>
          <p:spPr bwMode="auto">
            <a:xfrm rot="10800000" flipV="1">
              <a:off x="4952976" y="4553215"/>
              <a:ext cx="1125418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5105401" y="4648200"/>
              <a:ext cx="548590" cy="52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3" name="Straight Arrow Connector 17"/>
            <p:cNvCxnSpPr/>
            <p:nvPr/>
          </p:nvCxnSpPr>
          <p:spPr bwMode="auto">
            <a:xfrm rot="5400000">
              <a:off x="4648785" y="4876468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object 9"/>
          <p:cNvSpPr/>
          <p:nvPr/>
        </p:nvSpPr>
        <p:spPr>
          <a:xfrm>
            <a:off x="10247376" y="5182790"/>
            <a:ext cx="930275" cy="0"/>
          </a:xfrm>
          <a:custGeom>
            <a:avLst/>
            <a:gdLst/>
            <a:ahLst/>
            <a:cxnLst/>
            <a:rect l="l" t="t" r="r" b="b"/>
            <a:pathLst>
              <a:path w="930275">
                <a:moveTo>
                  <a:pt x="0" y="0"/>
                </a:moveTo>
                <a:lnTo>
                  <a:pt x="930275" y="0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"/>
          <p:cNvSpPr/>
          <p:nvPr/>
        </p:nvSpPr>
        <p:spPr>
          <a:xfrm>
            <a:off x="10113264" y="5364146"/>
            <a:ext cx="1195705" cy="0"/>
          </a:xfrm>
          <a:custGeom>
            <a:avLst/>
            <a:gdLst/>
            <a:ahLst/>
            <a:cxnLst/>
            <a:rect l="l" t="t" r="r" b="b"/>
            <a:pathLst>
              <a:path w="1195704">
                <a:moveTo>
                  <a:pt x="0" y="0"/>
                </a:moveTo>
                <a:lnTo>
                  <a:pt x="1195705" y="0"/>
                </a:lnTo>
              </a:path>
            </a:pathLst>
          </a:custGeom>
          <a:ln w="76200">
            <a:solidFill>
              <a:srgbClr val="CC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/>
          <p:cNvSpPr/>
          <p:nvPr/>
        </p:nvSpPr>
        <p:spPr>
          <a:xfrm>
            <a:off x="9782557" y="4996861"/>
            <a:ext cx="1926589" cy="3175"/>
          </a:xfrm>
          <a:custGeom>
            <a:avLst/>
            <a:gdLst/>
            <a:ahLst/>
            <a:cxnLst/>
            <a:rect l="l" t="t" r="r" b="b"/>
            <a:pathLst>
              <a:path w="1926590" h="3175">
                <a:moveTo>
                  <a:pt x="0" y="2920"/>
                </a:moveTo>
                <a:lnTo>
                  <a:pt x="1926208" y="0"/>
                </a:lnTo>
              </a:path>
            </a:pathLst>
          </a:custGeom>
          <a:ln w="76200">
            <a:solidFill>
              <a:srgbClr val="66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2"/>
          <p:cNvSpPr/>
          <p:nvPr/>
        </p:nvSpPr>
        <p:spPr>
          <a:xfrm>
            <a:off x="9982200" y="5542454"/>
            <a:ext cx="1527175" cy="3175"/>
          </a:xfrm>
          <a:custGeom>
            <a:avLst/>
            <a:gdLst/>
            <a:ahLst/>
            <a:cxnLst/>
            <a:rect l="l" t="t" r="r" b="b"/>
            <a:pathLst>
              <a:path w="1527175" h="3175">
                <a:moveTo>
                  <a:pt x="0" y="2921"/>
                </a:moveTo>
                <a:lnTo>
                  <a:pt x="1526667" y="0"/>
                </a:lnTo>
              </a:path>
            </a:pathLst>
          </a:custGeom>
          <a:ln w="76199">
            <a:solidFill>
              <a:srgbClr val="99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3"/>
          <p:cNvSpPr txBox="1"/>
          <p:nvPr/>
        </p:nvSpPr>
        <p:spPr>
          <a:xfrm>
            <a:off x="9146286" y="495761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047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2601" y="6413500"/>
            <a:ext cx="1008063" cy="215900"/>
          </a:xfrm>
        </p:spPr>
        <p:txBody>
          <a:bodyPr/>
          <a:lstStyle/>
          <a:p>
            <a:fld id="{26714DBF-E897-473F-B4DA-AAD750B6E787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600" dirty="0">
                <a:solidFill>
                  <a:srgbClr val="000000"/>
                </a:solidFill>
                <a:effectLst/>
                <a:latin typeface="+mj-ea"/>
              </a:rPr>
              <a:t>A</a:t>
            </a:r>
            <a:r>
              <a:rPr kumimoji="1" lang="zh-CN" altLang="en-US" sz="3600" dirty="0">
                <a:solidFill>
                  <a:srgbClr val="000000"/>
                </a:solidFill>
                <a:effectLst/>
                <a:latin typeface="+mj-ea"/>
              </a:rPr>
              <a:t>*搜索分析</a:t>
            </a:r>
            <a:endParaRPr lang="en-US" altLang="zh-CN" sz="3600" kern="0" dirty="0">
              <a:solidFill>
                <a:srgbClr val="000000"/>
              </a:solidFill>
              <a:effectLst/>
              <a:latin typeface="+mj-ea"/>
              <a:cs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1752601"/>
            <a:ext cx="109728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000" dirty="0">
                <a:latin typeface="+mj-ea"/>
                <a:ea typeface="+mj-ea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保证找到最短路径（最优解）的条件，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关键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在于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评估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函数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f(n)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的选取（或者说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h(n)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的选取）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以</a:t>
            </a:r>
            <a:r>
              <a:rPr lang="en-US" altLang="zh-CN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h*(n)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表达状态</a:t>
            </a:r>
            <a:r>
              <a:rPr lang="en-US" altLang="zh-CN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到目标状态</a:t>
            </a:r>
            <a:r>
              <a:rPr lang="zh-CN" altLang="en-US" sz="20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的真实代价，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那么</a:t>
            </a:r>
            <a:r>
              <a:rPr lang="en-US" altLang="zh-CN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h(n)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选取有如下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四</a:t>
            </a:r>
            <a:r>
              <a:rPr lang="zh-CN" altLang="en-US" sz="20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种</a:t>
            </a:r>
            <a:r>
              <a:rPr lang="zh-CN" altLang="en-US" sz="20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情况</a:t>
            </a:r>
            <a:r>
              <a:rPr lang="zh-CN" altLang="en-US" sz="20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h(n)=0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一致代价搜索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，能得到最优解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h(n)= h*(n)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，搜索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将严格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沿着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最优解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进行， 此时的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搜索效率是最高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3.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0&lt;h(n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 h*(n)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，搜索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的点数多，搜索范围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大，能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得到最优解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h(n)&gt; h*(n)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，搜索的点数少，搜索范围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不能保证得到最优解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20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263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06400" y="2063750"/>
            <a:ext cx="11379200" cy="472916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完备性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</a:t>
            </a:r>
            <a:r>
              <a:rPr lang="zh-CN" altLang="en-US" sz="2800" dirty="0"/>
              <a:t>是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(if finite nodes)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最佳性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是 （</a:t>
            </a:r>
            <a:r>
              <a:rPr lang="en-US" altLang="zh-CN" sz="2800" i="1" dirty="0"/>
              <a:t> </a:t>
            </a:r>
            <a:r>
              <a:rPr lang="en-US" altLang="zh-CN" sz="2800" i="1" dirty="0" smtClean="0"/>
              <a:t>if h(n</a:t>
            </a:r>
            <a:r>
              <a:rPr lang="en-US" altLang="zh-CN" sz="2800" i="1" dirty="0"/>
              <a:t>)</a:t>
            </a:r>
            <a:r>
              <a:rPr lang="zh-CN" altLang="en-US" sz="2800" dirty="0">
                <a:ea typeface=""/>
              </a:rPr>
              <a:t>是可采纳</a:t>
            </a:r>
            <a:r>
              <a:rPr lang="zh-CN" altLang="en-US" sz="2800" dirty="0" smtClean="0">
                <a:ea typeface=""/>
              </a:rPr>
              <a:t>的</a:t>
            </a:r>
            <a:r>
              <a:rPr lang="en-US" altLang="zh-CN" sz="2800" dirty="0" smtClean="0">
                <a:ea typeface=""/>
              </a:rPr>
              <a:t>: </a:t>
            </a:r>
            <a:r>
              <a:rPr lang="en-US" altLang="zh-CN" sz="2800" dirty="0">
                <a:ea typeface=""/>
              </a:rPr>
              <a:t>0</a:t>
            </a:r>
            <a:r>
              <a:rPr lang="en-US" altLang="zh-CN" sz="2800" i="1" dirty="0">
                <a:cs typeface="Arial" charset="0"/>
              </a:rPr>
              <a:t> ≤ </a:t>
            </a:r>
            <a:r>
              <a:rPr lang="en-US" altLang="zh-CN" sz="2800" i="1" dirty="0"/>
              <a:t>h(n) </a:t>
            </a:r>
            <a:r>
              <a:rPr lang="en-US" altLang="zh-CN" sz="2800" i="1" dirty="0">
                <a:cs typeface="Arial" charset="0"/>
              </a:rPr>
              <a:t>≤</a:t>
            </a:r>
            <a:r>
              <a:rPr lang="en-US" altLang="zh-CN" sz="2800" i="1" dirty="0"/>
              <a:t> h</a:t>
            </a:r>
            <a:r>
              <a:rPr lang="en-US" altLang="zh-CN" sz="2800" i="1" baseline="30000" dirty="0"/>
              <a:t>*</a:t>
            </a:r>
            <a:r>
              <a:rPr lang="en-US" altLang="zh-CN" sz="2800" i="1" dirty="0"/>
              <a:t>(n</a:t>
            </a:r>
            <a:r>
              <a:rPr lang="en-US" altLang="zh-CN" sz="2800" i="1" dirty="0" smtClean="0"/>
              <a:t>)</a:t>
            </a:r>
            <a:r>
              <a:rPr lang="zh-CN" altLang="en-US" sz="2800" dirty="0" smtClean="0"/>
              <a:t>）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时间复杂度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</a:t>
            </a:r>
            <a:r>
              <a:rPr lang="zh-CN" altLang="en-US" sz="2800" dirty="0"/>
              <a:t>指数级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空间复杂度</a:t>
            </a:r>
            <a:r>
              <a:rPr lang="en-US" altLang="zh-CN" sz="2800" u="sng" dirty="0" smtClean="0">
                <a:solidFill>
                  <a:srgbClr val="CC0099"/>
                </a:solidFill>
              </a:rPr>
              <a:t>?</a:t>
            </a:r>
            <a:r>
              <a:rPr lang="zh-CN" altLang="en-US" sz="2800" dirty="0"/>
              <a:t>指数级</a:t>
            </a:r>
            <a:r>
              <a:rPr lang="en-US" altLang="zh-CN" sz="2800" dirty="0" smtClean="0"/>
              <a:t>Keeps </a:t>
            </a:r>
            <a:r>
              <a:rPr lang="en-US" altLang="zh-CN" sz="2800" dirty="0"/>
              <a:t>all nodes in memory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74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A*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搜索的性能</a:t>
            </a:r>
            <a:endParaRPr lang="en-US" altLang="zh-CN" kern="0" dirty="0">
              <a:solidFill>
                <a:srgbClr val="000000"/>
              </a:solidFill>
              <a:ea typeface="宋体"/>
            </a:endParaRPr>
          </a:p>
        </p:txBody>
      </p:sp>
      <p:sp>
        <p:nvSpPr>
          <p:cNvPr id="4" name="Freeform 21"/>
          <p:cNvSpPr>
            <a:spLocks/>
          </p:cNvSpPr>
          <p:nvPr/>
        </p:nvSpPr>
        <p:spPr bwMode="auto">
          <a:xfrm>
            <a:off x="8899525" y="1962149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8382000" y="2133600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9504363" y="2489199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9980613" y="2479675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9634538" y="2339975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10228263" y="352901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9748838" y="4084637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3" name="Freeform 19"/>
          <p:cNvSpPr>
            <a:spLocks/>
          </p:cNvSpPr>
          <p:nvPr/>
        </p:nvSpPr>
        <p:spPr bwMode="auto">
          <a:xfrm>
            <a:off x="9702800" y="2874963"/>
            <a:ext cx="179388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4" name="Freeform 20"/>
          <p:cNvSpPr>
            <a:spLocks/>
          </p:cNvSpPr>
          <p:nvPr/>
        </p:nvSpPr>
        <p:spPr bwMode="auto">
          <a:xfrm>
            <a:off x="10120311" y="3071811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" name="Oval 22"/>
          <p:cNvSpPr>
            <a:spLocks noChangeArrowheads="1"/>
          </p:cNvSpPr>
          <p:nvPr/>
        </p:nvSpPr>
        <p:spPr bwMode="auto">
          <a:xfrm>
            <a:off x="9736138" y="2063750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6" name="Freeform 23"/>
          <p:cNvSpPr>
            <a:spLocks/>
          </p:cNvSpPr>
          <p:nvPr/>
        </p:nvSpPr>
        <p:spPr bwMode="auto">
          <a:xfrm>
            <a:off x="9164637" y="2968625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24"/>
          <p:cNvSpPr>
            <a:spLocks/>
          </p:cNvSpPr>
          <p:nvPr/>
        </p:nvSpPr>
        <p:spPr bwMode="auto">
          <a:xfrm>
            <a:off x="9420226" y="2700337"/>
            <a:ext cx="747713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10658475" y="3068638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3</a:t>
            </a: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10531475" y="2673350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2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10331449" y="2295526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f </a:t>
            </a:r>
            <a:r>
              <a:rPr lang="en-US" dirty="0">
                <a:latin typeface="Calibri"/>
                <a:cs typeface="Calibri"/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38702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3.6 </a:t>
            </a:r>
            <a:r>
              <a:rPr lang="zh-CN" altLang="en-US" dirty="0" smtClean="0"/>
              <a:t>启发式函数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Most of the work in solving hard search problems optimally is in coming up with admissible heuristics</a:t>
            </a:r>
          </a:p>
          <a:p>
            <a:pPr lvl="3"/>
            <a:endParaRPr lang="en-US" sz="1600" dirty="0"/>
          </a:p>
          <a:p>
            <a:pPr eaLnBrk="1" hangingPunct="1"/>
            <a:r>
              <a:rPr lang="en-US" sz="2800" dirty="0"/>
              <a:t>Often, admissible heuristics are solutions to </a:t>
            </a:r>
            <a:r>
              <a:rPr lang="en-US" sz="2800" i="1" dirty="0"/>
              <a:t>relaxed problems, </a:t>
            </a:r>
            <a:r>
              <a:rPr lang="en-US" sz="2800" dirty="0"/>
              <a:t>where new actions are available</a:t>
            </a:r>
            <a:endParaRPr lang="en-US" sz="2800" i="1" dirty="0"/>
          </a:p>
          <a:p>
            <a:pPr lvl="2"/>
            <a:endParaRPr lang="en-US" sz="2000" i="1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53200" y="3919078"/>
            <a:ext cx="3657600" cy="1643522"/>
            <a:chOff x="5067016" y="4038600"/>
            <a:chExt cx="2663541" cy="1197700"/>
          </a:xfrm>
        </p:grpSpPr>
        <p:pic>
          <p:nvPicPr>
            <p:cNvPr id="2253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7016" y="40386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5236861" y="4473838"/>
              <a:ext cx="1125417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38" name="TextBox 17"/>
            <p:cNvSpPr txBox="1">
              <a:spLocks noChangeArrowheads="1"/>
            </p:cNvSpPr>
            <p:nvPr/>
          </p:nvSpPr>
          <p:spPr bwMode="auto">
            <a:xfrm>
              <a:off x="5388658" y="4569096"/>
              <a:ext cx="399537" cy="38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4931082" y="4797091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38400" y="3886200"/>
            <a:ext cx="2819399" cy="1786100"/>
            <a:chOff x="2743201" y="4111625"/>
            <a:chExt cx="2170113" cy="1374775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22440"/>
            <a:stretch>
              <a:fillRect/>
            </a:stretch>
          </p:blipFill>
          <p:spPr bwMode="auto">
            <a:xfrm>
              <a:off x="2743201" y="4111625"/>
              <a:ext cx="2170113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95600" y="4492623"/>
              <a:ext cx="1295400" cy="685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52600" y="4191000"/>
            <a:ext cx="9906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366</a:t>
            </a:r>
          </a:p>
        </p:txBody>
      </p:sp>
    </p:spTree>
    <p:extLst>
      <p:ext uri="{BB962C8B-B14F-4D97-AF65-F5344CB8AC3E}">
        <p14:creationId xmlns:p14="http://schemas.microsoft.com/office/powerpoint/2010/main" val="40823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8 Puzzle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95800"/>
            <a:ext cx="6781800" cy="1630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How many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actions?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How many successors from the start state?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should the costs be?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4733" y="838200"/>
            <a:ext cx="5338267" cy="4584642"/>
            <a:chOff x="6387246" y="1371600"/>
            <a:chExt cx="6033354" cy="518160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7246" y="1371600"/>
              <a:ext cx="5789731" cy="4838698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0515600" y="4724400"/>
              <a:ext cx="19050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18" y="1220185"/>
            <a:ext cx="2969363" cy="254342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Start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Goal State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8745" y="1219462"/>
            <a:ext cx="3044108" cy="25448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198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779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E.g., </a:t>
            </a:r>
            <a:r>
              <a:rPr lang="zh-CN" altLang="en-US" sz="2400" dirty="0"/>
              <a:t>针对八数码问题，有两个常用的</a:t>
            </a:r>
            <a:r>
              <a:rPr lang="zh-CN" altLang="en-US" sz="2400" dirty="0">
                <a:solidFill>
                  <a:srgbClr val="FF0000"/>
                </a:solidFill>
              </a:rPr>
              <a:t>可采纳的启发式函数</a:t>
            </a:r>
            <a:r>
              <a:rPr lang="en-US" altLang="zh-CN" sz="2400" dirty="0"/>
              <a:t>: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h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(n) </a:t>
            </a:r>
            <a:r>
              <a:rPr lang="en-US" altLang="zh-CN" sz="2400" dirty="0"/>
              <a:t>= </a:t>
            </a:r>
            <a:r>
              <a:rPr lang="zh-CN" altLang="en-US" sz="2400" dirty="0"/>
              <a:t>不在位的棋子数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h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(n) </a:t>
            </a:r>
            <a:r>
              <a:rPr lang="en-US" altLang="zh-CN" sz="2400" dirty="0"/>
              <a:t>=</a:t>
            </a:r>
            <a:r>
              <a:rPr lang="zh-CN" altLang="en-US" sz="2400" dirty="0"/>
              <a:t>所有棋子到其目标位置的距离和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u="sng" dirty="0">
                <a:solidFill>
                  <a:srgbClr val="CC0099"/>
                </a:solidFill>
              </a:rPr>
              <a:t>h</a:t>
            </a:r>
            <a:r>
              <a:rPr lang="en-US" altLang="zh-CN" u="sng" baseline="-25000" dirty="0">
                <a:solidFill>
                  <a:srgbClr val="CC0099"/>
                </a:solidFill>
              </a:rPr>
              <a:t>1</a:t>
            </a:r>
            <a:r>
              <a:rPr lang="en-US" altLang="zh-CN" u="sng" dirty="0">
                <a:solidFill>
                  <a:srgbClr val="CC0099"/>
                </a:solidFill>
              </a:rPr>
              <a:t>(S) = 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u="sng" dirty="0">
                <a:solidFill>
                  <a:srgbClr val="CC0099"/>
                </a:solidFill>
              </a:rPr>
              <a:t>h</a:t>
            </a:r>
            <a:r>
              <a:rPr lang="en-US" altLang="zh-CN" u="sng" baseline="-25000" dirty="0">
                <a:solidFill>
                  <a:srgbClr val="CC0099"/>
                </a:solidFill>
              </a:rPr>
              <a:t>2</a:t>
            </a:r>
            <a:r>
              <a:rPr lang="en-US" altLang="zh-CN" u="sng" dirty="0">
                <a:solidFill>
                  <a:srgbClr val="CC0099"/>
                </a:solidFill>
              </a:rPr>
              <a:t>(S) = ?</a:t>
            </a:r>
            <a:r>
              <a:rPr lang="en-US" altLang="zh-CN" dirty="0"/>
              <a:t> </a:t>
            </a:r>
          </a:p>
          <a:p>
            <a:endParaRPr kumimoji="1" lang="zh-CN" altLang="en-US" sz="24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38313" y="294797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>
                <a:solidFill>
                  <a:srgbClr val="000000"/>
                </a:solidFill>
                <a:ea typeface="宋体"/>
              </a:rPr>
              <a:t>可采纳的启发式</a:t>
            </a:r>
            <a:endParaRPr lang="en-US" altLang="zh-CN" sz="3600" kern="0" dirty="0">
              <a:solidFill>
                <a:srgbClr val="000000"/>
              </a:solidFill>
              <a:ea typeface="宋体"/>
            </a:endParaRPr>
          </a:p>
        </p:txBody>
      </p:sp>
      <p:grpSp>
        <p:nvGrpSpPr>
          <p:cNvPr id="8" name="Group 10"/>
          <p:cNvGrpSpPr/>
          <p:nvPr/>
        </p:nvGrpSpPr>
        <p:grpSpPr>
          <a:xfrm>
            <a:off x="432443" y="3589977"/>
            <a:ext cx="5333998" cy="2536188"/>
            <a:chOff x="533401" y="1219446"/>
            <a:chExt cx="6113461" cy="290680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12" name="TextBox 8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3" name="TextBox 9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6256" y="2020880"/>
            <a:ext cx="5510086" cy="313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33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8985">
              <a:lnSpc>
                <a:spcPct val="100000"/>
              </a:lnSpc>
              <a:spcBef>
                <a:spcPts val="105"/>
              </a:spcBef>
            </a:pPr>
            <a:r>
              <a:rPr dirty="0"/>
              <a:t>8</a:t>
            </a:r>
            <a:r>
              <a:rPr spc="-10" dirty="0"/>
              <a:t> </a:t>
            </a:r>
            <a:r>
              <a:rPr dirty="0"/>
              <a:t>Puzzle</a:t>
            </a:r>
            <a:r>
              <a:rPr spc="-5" dirty="0"/>
              <a:t> </a:t>
            </a:r>
            <a:r>
              <a:rPr spc="-50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219479"/>
            <a:ext cx="5603240" cy="158184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265">
              <a:spcBef>
                <a:spcPts val="7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 smtClean="0">
                <a:solidFill>
                  <a:srgbClr val="333399"/>
                </a:solidFill>
                <a:latin typeface="Calibri"/>
                <a:cs typeface="Calibri"/>
              </a:rPr>
              <a:t>Heuristic:</a:t>
            </a:r>
            <a:r>
              <a:rPr sz="2800" spc="-60" dirty="0" smtClean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lang="en-US" altLang="zh-CN" sz="2800" i="1" dirty="0"/>
              <a:t>h</a:t>
            </a:r>
            <a:r>
              <a:rPr lang="en-US" altLang="zh-CN" sz="2800" i="1" baseline="-25000" dirty="0"/>
              <a:t>1</a:t>
            </a:r>
            <a:r>
              <a:rPr lang="en-US" altLang="zh-CN" sz="2800" i="1" dirty="0"/>
              <a:t>(n) </a:t>
            </a:r>
            <a:r>
              <a:rPr lang="en-US" altLang="zh-CN" sz="2800" dirty="0"/>
              <a:t>= </a:t>
            </a:r>
            <a:r>
              <a:rPr lang="zh-CN" altLang="en-US" sz="2800" dirty="0"/>
              <a:t>不在位的棋子数</a:t>
            </a:r>
            <a:endParaRPr lang="en-US" altLang="zh-CN" sz="2800" dirty="0"/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 smtClean="0">
                <a:solidFill>
                  <a:srgbClr val="333399"/>
                </a:solidFill>
                <a:latin typeface="Calibri"/>
                <a:cs typeface="Calibri"/>
              </a:rPr>
              <a:t>Why</a:t>
            </a:r>
            <a:r>
              <a:rPr sz="2800" spc="-25" dirty="0" smtClean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99"/>
                </a:solidFill>
                <a:latin typeface="Calibri"/>
                <a:cs typeface="Calibri"/>
              </a:rPr>
              <a:t>is</a:t>
            </a:r>
            <a:r>
              <a:rPr sz="2800" spc="-40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99"/>
                </a:solidFill>
                <a:latin typeface="Calibri"/>
                <a:cs typeface="Calibri"/>
              </a:rPr>
              <a:t>it</a:t>
            </a:r>
            <a:r>
              <a:rPr sz="2800" spc="-2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Calibri"/>
                <a:cs typeface="Calibri"/>
              </a:rPr>
              <a:t>admissible?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Calibri"/>
                <a:cs typeface="Calibri"/>
              </a:rPr>
              <a:t>h(start)</a:t>
            </a:r>
            <a:r>
              <a:rPr sz="2800" spc="-4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99"/>
                </a:solidFill>
                <a:latin typeface="Calibri"/>
                <a:cs typeface="Calibri"/>
              </a:rPr>
              <a:t>=</a:t>
            </a:r>
            <a:r>
              <a:rPr sz="2800" spc="-7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4800" spc="-75" baseline="-1736" dirty="0" smtClean="0">
                <a:solidFill>
                  <a:srgbClr val="333399"/>
                </a:solidFill>
                <a:latin typeface="Calibri"/>
                <a:cs typeface="Calibri"/>
              </a:rPr>
              <a:t>8</a:t>
            </a:r>
            <a:endParaRPr sz="4800" baseline="-1736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94450" y="4106164"/>
          <a:ext cx="5029200" cy="2211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2400" spc="-4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nodes</a:t>
                      </a:r>
                      <a:r>
                        <a:rPr sz="2400" spc="-3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expanded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2400" spc="-1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optimal</a:t>
                      </a:r>
                      <a:r>
                        <a:rPr sz="2400" spc="-4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path</a:t>
                      </a: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has…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…4</a:t>
                      </a:r>
                      <a:r>
                        <a:rPr sz="2400" spc="-1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…8</a:t>
                      </a:r>
                      <a:r>
                        <a:rPr sz="2400" spc="-1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…12</a:t>
                      </a:r>
                      <a:r>
                        <a:rPr sz="2400" spc="-3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UCS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112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6,300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3.6</a:t>
                      </a:r>
                      <a:r>
                        <a:rPr sz="2400" spc="-2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2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2400" spc="-37" baseline="2430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 baseline="24305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TILES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39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227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8" y="3489959"/>
            <a:ext cx="5510784" cy="31379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7635" y="1318438"/>
            <a:ext cx="5129323" cy="19971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37958" y="3347973"/>
            <a:ext cx="1106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7409" y="3369945"/>
            <a:ext cx="1085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Goal</a:t>
            </a:r>
            <a:r>
              <a:rPr sz="2000" spc="-10" dirty="0">
                <a:latin typeface="Calibri"/>
                <a:cs typeface="Calibri"/>
              </a:rPr>
              <a:t> State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3926" y="6572504"/>
            <a:ext cx="279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Statistics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Andrew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Moore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07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9135">
              <a:lnSpc>
                <a:spcPct val="100000"/>
              </a:lnSpc>
              <a:spcBef>
                <a:spcPts val="105"/>
              </a:spcBef>
            </a:pPr>
            <a:r>
              <a:rPr dirty="0"/>
              <a:t>8</a:t>
            </a:r>
            <a:r>
              <a:rPr spc="-5" dirty="0"/>
              <a:t> </a:t>
            </a:r>
            <a:r>
              <a:rPr dirty="0"/>
              <a:t>Puzzle</a:t>
            </a:r>
            <a:r>
              <a:rPr spc="-10" dirty="0"/>
              <a:t> </a:t>
            </a:r>
            <a:r>
              <a:rPr spc="-25" dirty="0"/>
              <a:t>II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4767" y="2027522"/>
            <a:ext cx="11379200" cy="119430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333399"/>
                </a:solidFill>
                <a:latin typeface="Calibri"/>
                <a:cs typeface="Calibri"/>
              </a:rPr>
              <a:t>Heuristic: </a:t>
            </a:r>
            <a:endParaRPr lang="en-US" altLang="zh-CN" sz="2400" dirty="0" smtClean="0">
              <a:solidFill>
                <a:srgbClr val="333399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zh-CN" sz="2400" i="1" dirty="0">
              <a:solidFill>
                <a:srgbClr val="333399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altLang="zh-CN" sz="2400" i="1" dirty="0" smtClean="0"/>
              <a:t>h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(n</a:t>
            </a:r>
            <a:r>
              <a:rPr lang="en-US" altLang="zh-CN" sz="2400" i="1" dirty="0"/>
              <a:t>) </a:t>
            </a:r>
            <a:r>
              <a:rPr lang="en-US" altLang="zh-CN" sz="2400" dirty="0"/>
              <a:t>=</a:t>
            </a:r>
            <a:r>
              <a:rPr lang="zh-CN" altLang="en-US" sz="2400" dirty="0"/>
              <a:t>所有棋子到其目标位置的距离和</a:t>
            </a:r>
            <a:endParaRPr lang="en-US" altLang="zh-CN"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4649800"/>
            <a:ext cx="165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45432"/>
            <a:ext cx="3839845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Calibri"/>
                <a:cs typeface="Calibri"/>
              </a:rPr>
              <a:t>Why is</a:t>
            </a:r>
            <a:r>
              <a:rPr sz="2400" spc="-20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99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333399"/>
                </a:solidFill>
                <a:latin typeface="Calibri"/>
                <a:cs typeface="Calibri"/>
              </a:rPr>
              <a:t>admissible?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tabLst>
                <a:tab pos="1689100" algn="l"/>
              </a:tabLst>
            </a:pPr>
            <a:r>
              <a:rPr sz="3600" baseline="2314" dirty="0">
                <a:solidFill>
                  <a:srgbClr val="333399"/>
                </a:solidFill>
                <a:latin typeface="Calibri"/>
                <a:cs typeface="Calibri"/>
              </a:rPr>
              <a:t>h(start)</a:t>
            </a:r>
            <a:r>
              <a:rPr sz="3600" spc="-89" baseline="2314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3600" spc="-75" baseline="2314" dirty="0">
                <a:solidFill>
                  <a:srgbClr val="333399"/>
                </a:solidFill>
                <a:latin typeface="Calibri"/>
                <a:cs typeface="Calibri"/>
              </a:rPr>
              <a:t>=</a:t>
            </a:r>
            <a:r>
              <a:rPr sz="3600" baseline="2314" dirty="0">
                <a:solidFill>
                  <a:srgbClr val="333399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333399"/>
                </a:solidFill>
                <a:latin typeface="Calibri"/>
                <a:cs typeface="Calibri"/>
              </a:rPr>
              <a:t>3</a:t>
            </a:r>
            <a:r>
              <a:rPr sz="2400" spc="-10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99"/>
                </a:solidFill>
                <a:latin typeface="Calibri"/>
                <a:cs typeface="Calibri"/>
              </a:rPr>
              <a:t>+ 1</a:t>
            </a:r>
            <a:r>
              <a:rPr sz="2400" spc="-20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99"/>
                </a:solidFill>
                <a:latin typeface="Calibri"/>
                <a:cs typeface="Calibri"/>
              </a:rPr>
              <a:t>+ 2</a:t>
            </a:r>
            <a:r>
              <a:rPr sz="2400" spc="-10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99"/>
                </a:solidFill>
                <a:latin typeface="Calibri"/>
                <a:cs typeface="Calibri"/>
              </a:rPr>
              <a:t>+ …</a:t>
            </a:r>
            <a:r>
              <a:rPr sz="2400" spc="-5" dirty="0">
                <a:solidFill>
                  <a:srgbClr val="33339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99"/>
                </a:solidFill>
                <a:latin typeface="Calibri"/>
                <a:cs typeface="Calibri"/>
              </a:rPr>
              <a:t>= </a:t>
            </a:r>
            <a:r>
              <a:rPr sz="2400" spc="-25" dirty="0">
                <a:solidFill>
                  <a:srgbClr val="333399"/>
                </a:solidFill>
                <a:latin typeface="Calibri"/>
                <a:cs typeface="Calibri"/>
              </a:rPr>
              <a:t>18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84850" y="4260850"/>
          <a:ext cx="5891529" cy="225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2400" spc="-4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nodes</a:t>
                      </a:r>
                      <a:r>
                        <a:rPr sz="2400" spc="-3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expanded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2400" spc="-2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1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optimal</a:t>
                      </a:r>
                      <a:r>
                        <a:rPr sz="2400" spc="-4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path</a:t>
                      </a:r>
                      <a:r>
                        <a:rPr sz="2400" spc="-1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has…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…4</a:t>
                      </a:r>
                      <a:r>
                        <a:rPr sz="2400" spc="-1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…8</a:t>
                      </a:r>
                      <a:r>
                        <a:rPr sz="2400" spc="-1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…12</a:t>
                      </a:r>
                      <a:r>
                        <a:rPr sz="2400" spc="-1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steps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TILES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39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227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MANHATTAN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73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7635" y="1318438"/>
            <a:ext cx="5129323" cy="19971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37958" y="3347973"/>
            <a:ext cx="1106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7409" y="3369945"/>
            <a:ext cx="1085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Goal</a:t>
            </a:r>
            <a:r>
              <a:rPr sz="2000" spc="-10" dirty="0">
                <a:latin typeface="Calibri"/>
                <a:cs typeface="Calibri"/>
              </a:rPr>
              <a:t> State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5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49780</TotalTime>
  <Words>1190</Words>
  <Application>Microsoft Office PowerPoint</Application>
  <PresentationFormat>宽屏</PresentationFormat>
  <Paragraphs>179</Paragraphs>
  <Slides>14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Symbol</vt:lpstr>
      <vt:lpstr>Times New Roman</vt:lpstr>
      <vt:lpstr>Wingdings</vt:lpstr>
      <vt:lpstr>dan-berkeley-nlp-v1</vt:lpstr>
      <vt:lpstr>3.5  有信息（启发式）搜索策略</vt:lpstr>
      <vt:lpstr>PowerPoint 演示文稿</vt:lpstr>
      <vt:lpstr>PowerPoint 演示文稿</vt:lpstr>
      <vt:lpstr>PowerPoint 演示文稿</vt:lpstr>
      <vt:lpstr>3.6 启发式函数</vt:lpstr>
      <vt:lpstr>Example: 8 Puzzle</vt:lpstr>
      <vt:lpstr>PowerPoint 演示文稿</vt:lpstr>
      <vt:lpstr>8 Puzzle I</vt:lpstr>
      <vt:lpstr>8 Puzzle II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WJL</cp:lastModifiedBy>
  <cp:revision>2364</cp:revision>
  <cp:lastPrinted>2018-08-30T06:00:54Z</cp:lastPrinted>
  <dcterms:created xsi:type="dcterms:W3CDTF">2004-08-27T04:16:05Z</dcterms:created>
  <dcterms:modified xsi:type="dcterms:W3CDTF">2023-04-23T08:54:56Z</dcterms:modified>
</cp:coreProperties>
</file>