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9.jpg" ContentType="image/jpeg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20.jpg" ContentType="image/jpeg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0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62"/>
  </p:notesMasterIdLst>
  <p:handoutMasterIdLst>
    <p:handoutMasterId r:id="rId63"/>
  </p:handoutMasterIdLst>
  <p:sldIdLst>
    <p:sldId id="729" r:id="rId2"/>
    <p:sldId id="258" r:id="rId3"/>
    <p:sldId id="1327" r:id="rId4"/>
    <p:sldId id="1388" r:id="rId5"/>
    <p:sldId id="771" r:id="rId6"/>
    <p:sldId id="773" r:id="rId7"/>
    <p:sldId id="775" r:id="rId8"/>
    <p:sldId id="777" r:id="rId9"/>
    <p:sldId id="778" r:id="rId10"/>
    <p:sldId id="1400" r:id="rId11"/>
    <p:sldId id="1401" r:id="rId12"/>
    <p:sldId id="1399" r:id="rId13"/>
    <p:sldId id="1389" r:id="rId14"/>
    <p:sldId id="748" r:id="rId15"/>
    <p:sldId id="694" r:id="rId16"/>
    <p:sldId id="667" r:id="rId17"/>
    <p:sldId id="1402" r:id="rId18"/>
    <p:sldId id="1403" r:id="rId19"/>
    <p:sldId id="1404" r:id="rId20"/>
    <p:sldId id="1405" r:id="rId21"/>
    <p:sldId id="1330" r:id="rId22"/>
    <p:sldId id="1323" r:id="rId23"/>
    <p:sldId id="1324" r:id="rId24"/>
    <p:sldId id="734" r:id="rId25"/>
    <p:sldId id="743" r:id="rId26"/>
    <p:sldId id="716" r:id="rId27"/>
    <p:sldId id="1406" r:id="rId28"/>
    <p:sldId id="1407" r:id="rId29"/>
    <p:sldId id="735" r:id="rId30"/>
    <p:sldId id="1409" r:id="rId31"/>
    <p:sldId id="746" r:id="rId32"/>
    <p:sldId id="1397" r:id="rId33"/>
    <p:sldId id="1332" r:id="rId34"/>
    <p:sldId id="745" r:id="rId35"/>
    <p:sldId id="1394" r:id="rId36"/>
    <p:sldId id="1331" r:id="rId37"/>
    <p:sldId id="1344" r:id="rId38"/>
    <p:sldId id="1345" r:id="rId39"/>
    <p:sldId id="1346" r:id="rId40"/>
    <p:sldId id="1347" r:id="rId41"/>
    <p:sldId id="1348" r:id="rId42"/>
    <p:sldId id="1349" r:id="rId43"/>
    <p:sldId id="1416" r:id="rId44"/>
    <p:sldId id="1431" r:id="rId45"/>
    <p:sldId id="1430" r:id="rId46"/>
    <p:sldId id="1421" r:id="rId47"/>
    <p:sldId id="1408" r:id="rId48"/>
    <p:sldId id="1379" r:id="rId49"/>
    <p:sldId id="753" r:id="rId50"/>
    <p:sldId id="754" r:id="rId51"/>
    <p:sldId id="1410" r:id="rId52"/>
    <p:sldId id="1411" r:id="rId53"/>
    <p:sldId id="1360" r:id="rId54"/>
    <p:sldId id="648" r:id="rId55"/>
    <p:sldId id="1455" r:id="rId56"/>
    <p:sldId id="1362" r:id="rId57"/>
    <p:sldId id="1363" r:id="rId58"/>
    <p:sldId id="1365" r:id="rId59"/>
    <p:sldId id="1366" r:id="rId60"/>
    <p:sldId id="1454" r:id="rId61"/>
  </p:sldIdLst>
  <p:sldSz cx="12192000" cy="6858000"/>
  <p:notesSz cx="7315200" cy="9601200"/>
  <p:custDataLst>
    <p:tags r:id="rId6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7CCED52-91E7-4016-8924-36980FAD4463}">
          <p14:sldIdLst>
            <p14:sldId id="729"/>
            <p14:sldId id="258"/>
            <p14:sldId id="1327"/>
            <p14:sldId id="1388"/>
            <p14:sldId id="771"/>
            <p14:sldId id="773"/>
            <p14:sldId id="775"/>
            <p14:sldId id="777"/>
            <p14:sldId id="778"/>
            <p14:sldId id="1400"/>
            <p14:sldId id="1401"/>
            <p14:sldId id="1399"/>
            <p14:sldId id="1389"/>
            <p14:sldId id="748"/>
            <p14:sldId id="694"/>
            <p14:sldId id="667"/>
            <p14:sldId id="1402"/>
            <p14:sldId id="1403"/>
            <p14:sldId id="1404"/>
            <p14:sldId id="1405"/>
            <p14:sldId id="1330"/>
            <p14:sldId id="1323"/>
            <p14:sldId id="1324"/>
            <p14:sldId id="734"/>
            <p14:sldId id="743"/>
            <p14:sldId id="716"/>
            <p14:sldId id="1406"/>
            <p14:sldId id="1407"/>
            <p14:sldId id="735"/>
            <p14:sldId id="1409"/>
            <p14:sldId id="746"/>
            <p14:sldId id="1397"/>
            <p14:sldId id="1332"/>
            <p14:sldId id="745"/>
            <p14:sldId id="1394"/>
            <p14:sldId id="1331"/>
            <p14:sldId id="1344"/>
            <p14:sldId id="1345"/>
            <p14:sldId id="1346"/>
            <p14:sldId id="1347"/>
            <p14:sldId id="1348"/>
            <p14:sldId id="1349"/>
            <p14:sldId id="1416"/>
            <p14:sldId id="1431"/>
            <p14:sldId id="1430"/>
            <p14:sldId id="1421"/>
            <p14:sldId id="1408"/>
            <p14:sldId id="1379"/>
            <p14:sldId id="753"/>
            <p14:sldId id="754"/>
            <p14:sldId id="1410"/>
            <p14:sldId id="1411"/>
            <p14:sldId id="1360"/>
            <p14:sldId id="648"/>
            <p14:sldId id="1455"/>
            <p14:sldId id="1362"/>
            <p14:sldId id="1363"/>
            <p14:sldId id="1365"/>
            <p14:sldId id="1366"/>
            <p14:sldId id="1454"/>
          </p14:sldIdLst>
        </p14:section>
        <p14:section name="无标题节" id="{36D09846-C0B0-434A-A2EC-A93934A726C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clrMru>
    <a:srgbClr val="0066CC"/>
    <a:srgbClr val="FF9999"/>
    <a:srgbClr val="CCECFF"/>
    <a:srgbClr val="C39BE1"/>
    <a:srgbClr val="C198E0"/>
    <a:srgbClr val="BD92DE"/>
    <a:srgbClr val="BEE395"/>
    <a:srgbClr val="3399FF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35" autoAdjust="0"/>
    <p:restoredTop sz="79907" autoAdjust="0"/>
  </p:normalViewPr>
  <p:slideViewPr>
    <p:cSldViewPr>
      <p:cViewPr varScale="1">
        <p:scale>
          <a:sx n="91" d="100"/>
          <a:sy n="91" d="100"/>
        </p:scale>
        <p:origin x="84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427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963147F5-8EB9-406F-9119-AB0022D581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5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427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194" y="4561576"/>
            <a:ext cx="5852814" cy="4318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AF4042F3-6AC5-4F69-BFDB-D78DEF3875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285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attribution, including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</a:t>
            </a:r>
            <a:r>
              <a:rPr lang="en-US" baseline="0"/>
              <a:t>Thanks!</a:t>
            </a:r>
            <a:endParaRPr lang="en-US" sz="120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4042F3-6AC5-4F69-BFDB-D78DEF38750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12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562BC8-C3F2-47A7-AF2C-13A94AF36327}" type="slidenum">
              <a:rPr lang="en-US" smtClean="0">
                <a:latin typeface="Arial" charset="0"/>
              </a:rPr>
              <a:pPr/>
              <a:t>29</a:t>
            </a:fld>
            <a:endParaRPr lang="en-US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924" y="4561576"/>
            <a:ext cx="5365352" cy="4318827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minimax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算法执行深度优先搜索算法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both ghosts go the same way, </a:t>
            </a:r>
            <a:r>
              <a:rPr lang="en-US" dirty="0" err="1"/>
              <a:t>pacman</a:t>
            </a:r>
            <a:r>
              <a:rPr lang="en-US" dirty="0"/>
              <a:t> wins; if they go different ways, </a:t>
            </a:r>
            <a:r>
              <a:rPr lang="en-US" dirty="0" err="1"/>
              <a:t>pacman</a:t>
            </a:r>
            <a:r>
              <a:rPr lang="en-US" dirty="0"/>
              <a:t> loses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4042F3-6AC5-4F69-BFDB-D78DEF38750B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618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一种基于剪枝（ </a:t>
            </a:r>
            <a:r>
              <a:rPr lang="en-US" altLang="zh-CN" dirty="0"/>
              <a:t>α-β cut-off</a:t>
            </a:r>
            <a:r>
              <a:rPr lang="zh-CN" altLang="en-US" dirty="0"/>
              <a:t>）的深度优先搜索（</a:t>
            </a:r>
            <a:r>
              <a:rPr lang="en-US" altLang="zh-CN" dirty="0"/>
              <a:t>depth-first search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将走棋方定为</a:t>
            </a:r>
            <a:r>
              <a:rPr lang="en-US" altLang="zh-CN" dirty="0"/>
              <a:t>MAX</a:t>
            </a:r>
            <a:r>
              <a:rPr lang="zh-CN" altLang="en-US" dirty="0"/>
              <a:t>方，因为它选择着法时总是对其子节点的评估值取极大值，即选择对自己最为有利的着法；</a:t>
            </a:r>
          </a:p>
          <a:p>
            <a:r>
              <a:rPr lang="zh-CN" altLang="en-US" dirty="0"/>
              <a:t>将应对方定为</a:t>
            </a:r>
            <a:r>
              <a:rPr lang="en-US" altLang="zh-CN" dirty="0"/>
              <a:t>MIN</a:t>
            </a:r>
            <a:r>
              <a:rPr lang="zh-CN" altLang="en-US" dirty="0"/>
              <a:t>方，因为它走棋时需要对其子节点的评估值取极小值，即选择对走棋方最为不利的、最有钳制作用的着法。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775EDB-97FF-400B-B072-C882786A0D0E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838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•</a:t>
            </a:r>
            <a:r>
              <a:rPr lang="zh-CN" altLang="en-US" dirty="0"/>
              <a:t>同理，由左路分枝的叶节点倒推得到某一层</a:t>
            </a:r>
            <a:r>
              <a:rPr lang="en-US" altLang="zh-CN" dirty="0"/>
              <a:t>MIN</a:t>
            </a:r>
            <a:r>
              <a:rPr lang="zh-CN" altLang="en-US" dirty="0"/>
              <a:t>节点的值，可表示到此为止对方着法的钳制值，记为</a:t>
            </a:r>
            <a:r>
              <a:rPr lang="en-US" altLang="zh-CN" dirty="0"/>
              <a:t>β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•</a:t>
            </a:r>
            <a:r>
              <a:rPr lang="zh-CN" altLang="en-US" dirty="0"/>
              <a:t>显然此</a:t>
            </a:r>
            <a:r>
              <a:rPr lang="en-US" altLang="zh-CN" dirty="0"/>
              <a:t>β</a:t>
            </a:r>
            <a:r>
              <a:rPr lang="zh-CN" altLang="en-US" dirty="0"/>
              <a:t>值可作为</a:t>
            </a:r>
            <a:r>
              <a:rPr lang="en-US" altLang="zh-CN" dirty="0"/>
              <a:t>MAX</a:t>
            </a:r>
            <a:r>
              <a:rPr lang="zh-CN" altLang="en-US" dirty="0"/>
              <a:t>方无法实现着法指标的上界。</a:t>
            </a:r>
          </a:p>
          <a:p>
            <a:r>
              <a:rPr lang="en-US" altLang="zh-CN" dirty="0"/>
              <a:t>•</a:t>
            </a:r>
            <a:r>
              <a:rPr lang="zh-CN" altLang="en-US" dirty="0"/>
              <a:t>在搜索该</a:t>
            </a:r>
            <a:r>
              <a:rPr lang="en-US" altLang="zh-CN" dirty="0"/>
              <a:t>MIN</a:t>
            </a:r>
            <a:r>
              <a:rPr lang="zh-CN" altLang="en-US" dirty="0"/>
              <a:t>节点的其它子节点，即探讨另外着法时，如果发现一个回合之后钳制局面减弱，即孙节点评估值高于上界</a:t>
            </a:r>
            <a:r>
              <a:rPr lang="en-US" altLang="zh-CN" dirty="0"/>
              <a:t>β</a:t>
            </a:r>
            <a:r>
              <a:rPr lang="zh-CN" altLang="en-US" dirty="0"/>
              <a:t>值，则便可以剪掉此枝，即不再考虑此“软着”的延伸。</a:t>
            </a:r>
          </a:p>
          <a:p>
            <a:r>
              <a:rPr lang="zh-CN" altLang="en-US" b="1" dirty="0"/>
              <a:t>此类剪枝称为</a:t>
            </a:r>
            <a:r>
              <a:rPr lang="en-US" altLang="zh-CN" b="1" dirty="0"/>
              <a:t>β</a:t>
            </a:r>
            <a:r>
              <a:rPr lang="zh-CN" altLang="en-US" b="1" dirty="0"/>
              <a:t>剪枝。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17877-524D-4F81-986A-BBC4325F52CF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7552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在对博弈树采取深度优先的搜索策略时，从左路分枝的叶节点倒推得到某一层</a:t>
            </a:r>
            <a:r>
              <a:rPr lang="en-US" altLang="zh-CN" dirty="0"/>
              <a:t>MAX</a:t>
            </a:r>
            <a:r>
              <a:rPr lang="zh-CN" altLang="en-US" dirty="0"/>
              <a:t>节点的值，可表示到此为止得以“落实”的着法最佳值，记为</a:t>
            </a:r>
            <a:r>
              <a:rPr lang="en-US" altLang="zh-CN" dirty="0"/>
              <a:t>α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显然此值可作为</a:t>
            </a:r>
            <a:r>
              <a:rPr lang="en-US" altLang="zh-CN" dirty="0"/>
              <a:t>MAX</a:t>
            </a:r>
            <a:r>
              <a:rPr lang="zh-CN" altLang="en-US" dirty="0"/>
              <a:t>方着法指标的下界。</a:t>
            </a:r>
          </a:p>
          <a:p>
            <a:r>
              <a:rPr lang="zh-CN" altLang="en-US" dirty="0"/>
              <a:t>在</a:t>
            </a:r>
            <a:r>
              <a:rPr lang="zh-CN" altLang="en-US" b="1" dirty="0"/>
              <a:t>搜索此</a:t>
            </a:r>
            <a:r>
              <a:rPr lang="en-US" altLang="zh-CN" b="1" dirty="0"/>
              <a:t>MAX</a:t>
            </a:r>
            <a:r>
              <a:rPr lang="zh-CN" altLang="en-US" b="1" dirty="0"/>
              <a:t>节点的其它子节点，</a:t>
            </a:r>
            <a:r>
              <a:rPr lang="zh-CN" altLang="en-US" dirty="0"/>
              <a:t>即探讨另一着法时，</a:t>
            </a:r>
            <a:r>
              <a:rPr lang="zh-CN" altLang="en-US" b="1" dirty="0"/>
              <a:t>如果发现一个回合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步棋）之后评估值变差，即孙节点评估值低于下界</a:t>
            </a:r>
            <a:r>
              <a:rPr lang="en-US" altLang="zh-CN" dirty="0"/>
              <a:t>α</a:t>
            </a:r>
            <a:r>
              <a:rPr lang="zh-CN" altLang="en-US" dirty="0"/>
              <a:t>值，则便可以剪掉此枝（以该子节点为根的子树），即不再考虑此“软着”的延伸。</a:t>
            </a:r>
          </a:p>
          <a:p>
            <a:r>
              <a:rPr lang="zh-CN" altLang="en-US" dirty="0"/>
              <a:t>此类剪枝</a:t>
            </a:r>
            <a:r>
              <a:rPr lang="zh-CN" altLang="en-US" b="1" dirty="0"/>
              <a:t>称为</a:t>
            </a:r>
            <a:r>
              <a:rPr lang="en-US" altLang="zh-CN" b="1" dirty="0"/>
              <a:t>α</a:t>
            </a:r>
            <a:r>
              <a:rPr lang="zh-CN" altLang="en-US" b="1" dirty="0"/>
              <a:t>剪枝。</a:t>
            </a:r>
          </a:p>
          <a:p>
            <a:endParaRPr lang="en-US" altLang="zh-CN" dirty="0"/>
          </a:p>
          <a:p>
            <a:r>
              <a:rPr lang="zh-CN" altLang="en-US" b="1" dirty="0"/>
              <a:t>在搜索该</a:t>
            </a:r>
            <a:r>
              <a:rPr lang="en-US" altLang="zh-CN" b="1" dirty="0"/>
              <a:t>MIN</a:t>
            </a:r>
            <a:r>
              <a:rPr lang="zh-CN" altLang="en-US" b="1" dirty="0"/>
              <a:t>节点的其它子节点</a:t>
            </a:r>
            <a:r>
              <a:rPr lang="zh-CN" altLang="en-US" dirty="0"/>
              <a:t>，即探讨另外着法时，</a:t>
            </a:r>
            <a:r>
              <a:rPr lang="zh-CN" altLang="en-US" b="1" dirty="0"/>
              <a:t>如果发现一个回合之后钳制局面减弱</a:t>
            </a:r>
            <a:r>
              <a:rPr lang="zh-CN" altLang="en-US" dirty="0"/>
              <a:t>，即孙节点评估值高于上界</a:t>
            </a:r>
            <a:r>
              <a:rPr lang="en-US" altLang="zh-CN" dirty="0"/>
              <a:t>β</a:t>
            </a:r>
            <a:r>
              <a:rPr lang="zh-CN" altLang="en-US" dirty="0"/>
              <a:t>值，则便可以剪掉此枝（以该子节点为根的子树），即不再考虑此“软着”的延伸。</a:t>
            </a:r>
          </a:p>
          <a:p>
            <a:r>
              <a:rPr lang="zh-CN" altLang="en-US" b="1" dirty="0"/>
              <a:t>此类剪枝称为</a:t>
            </a:r>
            <a:r>
              <a:rPr lang="en-US" altLang="zh-CN" b="1" dirty="0"/>
              <a:t>β</a:t>
            </a:r>
            <a:r>
              <a:rPr lang="zh-CN" altLang="en-US" b="1" dirty="0"/>
              <a:t>剪枝。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04A400-E1F6-4184-89B5-46B3DADE4DA5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622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latin typeface="Comic Sans MS" pitchFamily="66" charset="0"/>
                <a:ea typeface="隶书" pitchFamily="49" charset="-122"/>
              </a:rPr>
              <a:t>“</a:t>
            </a:r>
            <a:r>
              <a:rPr lang="zh-CN" altLang="en-US" dirty="0">
                <a:latin typeface="Comic Sans MS" pitchFamily="66" charset="0"/>
                <a:ea typeface="隶书" pitchFamily="49" charset="-122"/>
              </a:rPr>
              <a:t>如果 </a:t>
            </a:r>
            <a:r>
              <a:rPr lang="en-US" altLang="zh-CN" dirty="0">
                <a:latin typeface="Comic Sans MS" pitchFamily="66" charset="0"/>
                <a:ea typeface="隶书" pitchFamily="49" charset="-122"/>
              </a:rPr>
              <a:t>MIN</a:t>
            </a:r>
            <a:r>
              <a:rPr lang="zh-CN" altLang="en-US" dirty="0">
                <a:latin typeface="Comic Sans MS" pitchFamily="66" charset="0"/>
                <a:ea typeface="隶书" pitchFamily="49" charset="-122"/>
              </a:rPr>
              <a:t>节点的</a:t>
            </a:r>
            <a:r>
              <a:rPr lang="en-US" altLang="zh-CN" dirty="0">
                <a:solidFill>
                  <a:srgbClr val="FF3300"/>
                </a:solidFill>
                <a:latin typeface="Symbol" pitchFamily="18" charset="2"/>
                <a:ea typeface="隶书" pitchFamily="49" charset="-122"/>
              </a:rPr>
              <a:t>b</a:t>
            </a:r>
            <a:r>
              <a:rPr lang="zh-CN" altLang="en-US" dirty="0">
                <a:latin typeface="Comic Sans MS" pitchFamily="66" charset="0"/>
                <a:ea typeface="隶书" pitchFamily="49" charset="-122"/>
              </a:rPr>
              <a:t>值小于或等于（？？？）其</a:t>
            </a:r>
            <a:r>
              <a:rPr lang="en-US" altLang="zh-CN" dirty="0">
                <a:latin typeface="Comic Sans MS" pitchFamily="66" charset="0"/>
                <a:ea typeface="隶书" pitchFamily="49" charset="-122"/>
              </a:rPr>
              <a:t>MAX</a:t>
            </a:r>
            <a:r>
              <a:rPr lang="zh-CN" altLang="en-US" dirty="0">
                <a:latin typeface="Comic Sans MS" pitchFamily="66" charset="0"/>
                <a:ea typeface="隶书" pitchFamily="49" charset="-122"/>
              </a:rPr>
              <a:t>祖先节点的</a:t>
            </a:r>
            <a:r>
              <a:rPr lang="en-US" altLang="zh-CN" dirty="0">
                <a:solidFill>
                  <a:srgbClr val="009900"/>
                </a:solidFill>
                <a:latin typeface="Symbol" pitchFamily="18" charset="2"/>
                <a:ea typeface="隶书" pitchFamily="49" charset="-122"/>
              </a:rPr>
              <a:t>a</a:t>
            </a:r>
            <a:r>
              <a:rPr lang="zh-CN" altLang="en-US" dirty="0">
                <a:latin typeface="Comic Sans MS" pitchFamily="66" charset="0"/>
                <a:ea typeface="隶书" pitchFamily="49" charset="-122"/>
              </a:rPr>
              <a:t>值，那么该处的搜索可以不用进行了</a:t>
            </a:r>
            <a:r>
              <a:rPr lang="en-US" altLang="zh-CN" dirty="0">
                <a:latin typeface="Comic Sans MS" pitchFamily="66" charset="0"/>
                <a:ea typeface="隶书" pitchFamily="49" charset="-122"/>
              </a:rPr>
              <a:t>”</a:t>
            </a:r>
          </a:p>
          <a:p>
            <a:endParaRPr lang="en-US" altLang="zh-CN" dirty="0">
              <a:latin typeface="Comic Sans MS" pitchFamily="66" charset="0"/>
              <a:ea typeface="隶书" pitchFamily="49" charset="-122"/>
            </a:endParaRPr>
          </a:p>
          <a:p>
            <a:r>
              <a:rPr lang="en-US" altLang="zh-CN" dirty="0">
                <a:latin typeface="Comic Sans MS" pitchFamily="66" charset="0"/>
                <a:ea typeface="隶书" pitchFamily="49" charset="-122"/>
              </a:rPr>
              <a:t>“</a:t>
            </a:r>
            <a:r>
              <a:rPr lang="zh-CN" altLang="en-US" dirty="0">
                <a:latin typeface="Comic Sans MS" pitchFamily="66" charset="0"/>
                <a:ea typeface="隶书" pitchFamily="49" charset="-122"/>
              </a:rPr>
              <a:t>如果 </a:t>
            </a:r>
            <a:r>
              <a:rPr lang="en-US" altLang="zh-CN" dirty="0">
                <a:latin typeface="Comic Sans MS" pitchFamily="66" charset="0"/>
                <a:ea typeface="隶书" pitchFamily="49" charset="-122"/>
              </a:rPr>
              <a:t>MAX</a:t>
            </a:r>
            <a:r>
              <a:rPr lang="zh-CN" altLang="en-US" dirty="0">
                <a:latin typeface="Comic Sans MS" pitchFamily="66" charset="0"/>
                <a:ea typeface="隶书" pitchFamily="49" charset="-122"/>
              </a:rPr>
              <a:t>节点的</a:t>
            </a:r>
            <a:r>
              <a:rPr lang="en-US" altLang="zh-CN" dirty="0">
                <a:solidFill>
                  <a:srgbClr val="FF3300"/>
                </a:solidFill>
                <a:latin typeface="Symbol" pitchFamily="18" charset="2"/>
                <a:ea typeface="隶书" pitchFamily="49" charset="-122"/>
              </a:rPr>
              <a:t>a</a:t>
            </a:r>
            <a:r>
              <a:rPr lang="zh-CN" altLang="en-US" dirty="0">
                <a:latin typeface="Comic Sans MS" pitchFamily="66" charset="0"/>
                <a:ea typeface="隶书" pitchFamily="49" charset="-122"/>
              </a:rPr>
              <a:t>值大于或等于（？？？）其</a:t>
            </a:r>
            <a:r>
              <a:rPr lang="en-US" altLang="zh-CN" dirty="0">
                <a:latin typeface="Comic Sans MS" pitchFamily="66" charset="0"/>
                <a:ea typeface="隶书" pitchFamily="49" charset="-122"/>
              </a:rPr>
              <a:t>MIN</a:t>
            </a:r>
            <a:r>
              <a:rPr lang="zh-CN" altLang="en-US" dirty="0">
                <a:latin typeface="Comic Sans MS" pitchFamily="66" charset="0"/>
                <a:ea typeface="隶书" pitchFamily="49" charset="-122"/>
              </a:rPr>
              <a:t>祖先节点的</a:t>
            </a:r>
            <a:r>
              <a:rPr lang="en-US" altLang="zh-CN" dirty="0">
                <a:solidFill>
                  <a:srgbClr val="009900"/>
                </a:solidFill>
                <a:latin typeface="Symbol" pitchFamily="18" charset="2"/>
                <a:ea typeface="隶书" pitchFamily="49" charset="-122"/>
              </a:rPr>
              <a:t>b</a:t>
            </a:r>
            <a:r>
              <a:rPr lang="zh-CN" altLang="en-US" dirty="0">
                <a:latin typeface="Comic Sans MS" pitchFamily="66" charset="0"/>
                <a:ea typeface="隶书" pitchFamily="49" charset="-122"/>
              </a:rPr>
              <a:t>值，那么该处的搜索可以不用进行了</a:t>
            </a:r>
            <a:r>
              <a:rPr lang="en-US" altLang="zh-CN" dirty="0">
                <a:latin typeface="Comic Sans MS" pitchFamily="66" charset="0"/>
                <a:ea typeface="隶书" pitchFamily="49" charset="-122"/>
              </a:rPr>
              <a:t>”</a:t>
            </a:r>
          </a:p>
          <a:p>
            <a:endParaRPr lang="en-US" altLang="zh-CN" dirty="0">
              <a:latin typeface="Comic Sans MS" pitchFamily="66" charset="0"/>
              <a:ea typeface="隶书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46221C-B602-4D16-BAF8-6C31C65EF4F6}" type="slidenum">
              <a:rPr lang="zh-CN" altLang="en-US" smtClean="0"/>
              <a:pPr>
                <a:defRPr/>
              </a:pPr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4930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F027FC-5BC0-42F1-89EB-2B8A298EE3B3}" type="slidenum">
              <a:rPr lang="en-US" smtClean="0">
                <a:latin typeface="Arial" charset="0"/>
              </a:rPr>
              <a:pPr/>
              <a:t>44</a:t>
            </a:fld>
            <a:endParaRPr lang="en-US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924" y="4561576"/>
            <a:ext cx="5365352" cy="4318827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9581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latin typeface="Comic Sans MS" pitchFamily="66" charset="0"/>
                <a:ea typeface="隶书" pitchFamily="49" charset="-122"/>
              </a:rPr>
              <a:t>“</a:t>
            </a:r>
            <a:r>
              <a:rPr lang="zh-CN" altLang="en-US" dirty="0">
                <a:latin typeface="Comic Sans MS" pitchFamily="66" charset="0"/>
                <a:ea typeface="隶书" pitchFamily="49" charset="-122"/>
              </a:rPr>
              <a:t>如果 </a:t>
            </a:r>
            <a:r>
              <a:rPr lang="en-US" altLang="zh-CN" dirty="0">
                <a:latin typeface="Comic Sans MS" pitchFamily="66" charset="0"/>
                <a:ea typeface="隶书" pitchFamily="49" charset="-122"/>
              </a:rPr>
              <a:t>MIN</a:t>
            </a:r>
            <a:r>
              <a:rPr lang="zh-CN" altLang="en-US" dirty="0">
                <a:latin typeface="Comic Sans MS" pitchFamily="66" charset="0"/>
                <a:ea typeface="隶书" pitchFamily="49" charset="-122"/>
              </a:rPr>
              <a:t>节点的</a:t>
            </a:r>
            <a:r>
              <a:rPr lang="en-US" altLang="zh-CN" dirty="0">
                <a:solidFill>
                  <a:srgbClr val="FF3300"/>
                </a:solidFill>
                <a:latin typeface="Symbol" pitchFamily="18" charset="2"/>
                <a:ea typeface="隶书" pitchFamily="49" charset="-122"/>
              </a:rPr>
              <a:t>b</a:t>
            </a:r>
            <a:r>
              <a:rPr lang="zh-CN" altLang="en-US" dirty="0">
                <a:latin typeface="Comic Sans MS" pitchFamily="66" charset="0"/>
                <a:ea typeface="隶书" pitchFamily="49" charset="-122"/>
              </a:rPr>
              <a:t>值小于或等于（？？？）其</a:t>
            </a:r>
            <a:r>
              <a:rPr lang="en-US" altLang="zh-CN" dirty="0">
                <a:latin typeface="Comic Sans MS" pitchFamily="66" charset="0"/>
                <a:ea typeface="隶书" pitchFamily="49" charset="-122"/>
              </a:rPr>
              <a:t>MAX</a:t>
            </a:r>
            <a:r>
              <a:rPr lang="zh-CN" altLang="en-US" dirty="0">
                <a:latin typeface="Comic Sans MS" pitchFamily="66" charset="0"/>
                <a:ea typeface="隶书" pitchFamily="49" charset="-122"/>
              </a:rPr>
              <a:t>祖先节点的</a:t>
            </a:r>
            <a:r>
              <a:rPr lang="en-US" altLang="zh-CN" dirty="0">
                <a:solidFill>
                  <a:srgbClr val="009900"/>
                </a:solidFill>
                <a:latin typeface="Symbol" pitchFamily="18" charset="2"/>
                <a:ea typeface="隶书" pitchFamily="49" charset="-122"/>
              </a:rPr>
              <a:t>a</a:t>
            </a:r>
            <a:r>
              <a:rPr lang="zh-CN" altLang="en-US" dirty="0">
                <a:latin typeface="Comic Sans MS" pitchFamily="66" charset="0"/>
                <a:ea typeface="隶书" pitchFamily="49" charset="-122"/>
              </a:rPr>
              <a:t>值，那么该处的搜索可以不用进行了</a:t>
            </a:r>
            <a:r>
              <a:rPr lang="en-US" altLang="zh-CN" dirty="0">
                <a:latin typeface="Comic Sans MS" pitchFamily="66" charset="0"/>
                <a:ea typeface="隶书" pitchFamily="49" charset="-122"/>
              </a:rPr>
              <a:t>”</a:t>
            </a:r>
          </a:p>
          <a:p>
            <a:endParaRPr lang="en-US" altLang="zh-CN" dirty="0">
              <a:latin typeface="Comic Sans MS" pitchFamily="66" charset="0"/>
              <a:ea typeface="隶书" pitchFamily="49" charset="-122"/>
            </a:endParaRPr>
          </a:p>
          <a:p>
            <a:r>
              <a:rPr lang="en-US" altLang="zh-CN" dirty="0">
                <a:latin typeface="Comic Sans MS" pitchFamily="66" charset="0"/>
                <a:ea typeface="隶书" pitchFamily="49" charset="-122"/>
              </a:rPr>
              <a:t>“</a:t>
            </a:r>
            <a:r>
              <a:rPr lang="zh-CN" altLang="en-US" dirty="0">
                <a:latin typeface="Comic Sans MS" pitchFamily="66" charset="0"/>
                <a:ea typeface="隶书" pitchFamily="49" charset="-122"/>
              </a:rPr>
              <a:t>如果 </a:t>
            </a:r>
            <a:r>
              <a:rPr lang="en-US" altLang="zh-CN" dirty="0">
                <a:latin typeface="Comic Sans MS" pitchFamily="66" charset="0"/>
                <a:ea typeface="隶书" pitchFamily="49" charset="-122"/>
              </a:rPr>
              <a:t>MAX</a:t>
            </a:r>
            <a:r>
              <a:rPr lang="zh-CN" altLang="en-US" dirty="0">
                <a:latin typeface="Comic Sans MS" pitchFamily="66" charset="0"/>
                <a:ea typeface="隶书" pitchFamily="49" charset="-122"/>
              </a:rPr>
              <a:t>节点的</a:t>
            </a:r>
            <a:r>
              <a:rPr lang="en-US" altLang="zh-CN" dirty="0">
                <a:solidFill>
                  <a:srgbClr val="FF3300"/>
                </a:solidFill>
                <a:latin typeface="Symbol" pitchFamily="18" charset="2"/>
                <a:ea typeface="隶书" pitchFamily="49" charset="-122"/>
              </a:rPr>
              <a:t>a</a:t>
            </a:r>
            <a:r>
              <a:rPr lang="zh-CN" altLang="en-US" dirty="0">
                <a:latin typeface="Comic Sans MS" pitchFamily="66" charset="0"/>
                <a:ea typeface="隶书" pitchFamily="49" charset="-122"/>
              </a:rPr>
              <a:t>值大于或等于（？？？）其</a:t>
            </a:r>
            <a:r>
              <a:rPr lang="en-US" altLang="zh-CN" dirty="0">
                <a:latin typeface="Comic Sans MS" pitchFamily="66" charset="0"/>
                <a:ea typeface="隶书" pitchFamily="49" charset="-122"/>
              </a:rPr>
              <a:t>MIN</a:t>
            </a:r>
            <a:r>
              <a:rPr lang="zh-CN" altLang="en-US" dirty="0">
                <a:latin typeface="Comic Sans MS" pitchFamily="66" charset="0"/>
                <a:ea typeface="隶书" pitchFamily="49" charset="-122"/>
              </a:rPr>
              <a:t>祖先节点的</a:t>
            </a:r>
            <a:r>
              <a:rPr lang="en-US" altLang="zh-CN" dirty="0">
                <a:solidFill>
                  <a:srgbClr val="009900"/>
                </a:solidFill>
                <a:latin typeface="Symbol" pitchFamily="18" charset="2"/>
                <a:ea typeface="隶书" pitchFamily="49" charset="-122"/>
              </a:rPr>
              <a:t>b</a:t>
            </a:r>
            <a:r>
              <a:rPr lang="zh-CN" altLang="en-US" dirty="0">
                <a:latin typeface="Comic Sans MS" pitchFamily="66" charset="0"/>
                <a:ea typeface="隶书" pitchFamily="49" charset="-122"/>
              </a:rPr>
              <a:t>值，那么该处的搜索可以不用进行了</a:t>
            </a:r>
            <a:r>
              <a:rPr lang="en-US" altLang="zh-CN" dirty="0">
                <a:latin typeface="Comic Sans MS" pitchFamily="66" charset="0"/>
                <a:ea typeface="隶书" pitchFamily="49" charset="-122"/>
              </a:rPr>
              <a:t>”</a:t>
            </a:r>
          </a:p>
          <a:p>
            <a:endParaRPr lang="en-US" altLang="zh-CN" dirty="0">
              <a:latin typeface="Comic Sans MS" pitchFamily="66" charset="0"/>
              <a:ea typeface="隶书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46221C-B602-4D16-BAF8-6C31C65EF4F6}" type="slidenum">
              <a:rPr lang="zh-CN" altLang="en-US" smtClean="0"/>
              <a:pPr>
                <a:defRPr/>
              </a:pPr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1519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0F0E28-396E-4F98-845A-678F748F62CE}" type="slidenum">
              <a:rPr lang="en-US" smtClean="0">
                <a:latin typeface="Arial" charset="0"/>
              </a:rPr>
              <a:pPr/>
              <a:t>48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528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0F0E28-396E-4F98-845A-678F748F62CE}" type="slidenum">
              <a:rPr lang="en-US" smtClean="0">
                <a:latin typeface="Arial" charset="0"/>
              </a:rPr>
              <a:pPr/>
              <a:t>51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123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博弈游戏和人类智慧如影随行；</a:t>
            </a:r>
            <a:endParaRPr lang="en-US" altLang="zh-CN" dirty="0"/>
          </a:p>
          <a:p>
            <a:r>
              <a:rPr lang="zh-CN" altLang="en-US" dirty="0"/>
              <a:t>博弈游戏易于形式化，</a:t>
            </a:r>
            <a:r>
              <a:rPr lang="zh-CN" altLang="en-US" b="1" dirty="0"/>
              <a:t>可以形式表述为一类搜索问题</a:t>
            </a:r>
            <a:r>
              <a:rPr lang="zh-CN" altLang="en-US" dirty="0"/>
              <a:t>，而且对其抽象特性的研究就有代表性；</a:t>
            </a:r>
            <a:endParaRPr lang="en-US" altLang="zh-CN" dirty="0"/>
          </a:p>
          <a:p>
            <a:r>
              <a:rPr lang="zh-CN" altLang="en-US" b="1" dirty="0">
                <a:solidFill>
                  <a:schemeClr val="bg2"/>
                </a:solidFill>
                <a:latin typeface="Comic Sans MS" pitchFamily="66" charset="0"/>
                <a:ea typeface="隶书" pitchFamily="49" charset="-122"/>
              </a:rPr>
              <a:t>该游戏可以形式化成含有下列组成部分的一类搜索问题：</a:t>
            </a:r>
            <a:r>
              <a:rPr lang="en-US" altLang="zh-CN" b="1" dirty="0">
                <a:solidFill>
                  <a:schemeClr val="bg2"/>
                </a:solidFill>
                <a:latin typeface="Comic Sans MS" pitchFamily="66" charset="0"/>
                <a:ea typeface="隶书" pitchFamily="49" charset="-122"/>
              </a:rPr>
              <a:t>(</a:t>
            </a:r>
            <a:r>
              <a:rPr lang="zh-CN" altLang="en-US" b="1" dirty="0">
                <a:solidFill>
                  <a:schemeClr val="bg2"/>
                </a:solidFill>
                <a:latin typeface="Comic Sans MS" pitchFamily="66" charset="0"/>
                <a:ea typeface="隶书" pitchFamily="49" charset="-122"/>
              </a:rPr>
              <a:t>初始状态，操作符号（定义此时该谁行动，合法状态集合，转移模型），终止测试，效用函数</a:t>
            </a:r>
            <a:r>
              <a:rPr lang="en-US" altLang="zh-CN" b="1" dirty="0">
                <a:solidFill>
                  <a:schemeClr val="bg2"/>
                </a:solidFill>
                <a:latin typeface="Comic Sans MS" pitchFamily="66" charset="0"/>
                <a:ea typeface="隶书" pitchFamily="49" charset="-122"/>
              </a:rPr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博弈也是对真实环境中竞争行为很好的表示模型；（军事对抗，谈判，竞买等）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DCC3AF-8041-4F29-9405-786C2EFBC2D4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8771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aseline="0" dirty="0" smtClean="0">
                <a:latin typeface="Arial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</a:rPr>
              <a:t>O(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b</a:t>
            </a:r>
            <a:r>
              <a:rPr lang="en-US" altLang="zh-CN" sz="1200" baseline="30000" dirty="0" err="1" smtClean="0">
                <a:solidFill>
                  <a:srgbClr val="FF0000"/>
                </a:solidFill>
              </a:rPr>
              <a:t>m</a:t>
            </a:r>
            <a:r>
              <a:rPr lang="en-US" altLang="zh-CN" sz="1200" baseline="30000" dirty="0" smtClean="0">
                <a:solidFill>
                  <a:srgbClr val="FF0000"/>
                </a:solidFill>
              </a:rPr>
              <a:t>/2</a:t>
            </a:r>
            <a:r>
              <a:rPr lang="en-US" altLang="zh-CN" sz="12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zh-CN" altLang="en-US" sz="1200" dirty="0" smtClean="0">
                <a:solidFill>
                  <a:srgbClr val="FF0000"/>
                </a:solidFill>
                <a:latin typeface="Arial" charset="0"/>
              </a:rPr>
              <a:t>设</a:t>
            </a:r>
            <a:r>
              <a:rPr lang="en-US" altLang="zh-CN" sz="1200" dirty="0" smtClean="0">
                <a:solidFill>
                  <a:srgbClr val="FF0000"/>
                </a:solidFill>
                <a:latin typeface="Arial" charset="0"/>
              </a:rPr>
              <a:t>T ( m ) </a:t>
            </a:r>
            <a:r>
              <a:rPr lang="zh-CN" altLang="en-US" sz="1200" dirty="0" smtClean="0">
                <a:solidFill>
                  <a:srgbClr val="FF0000"/>
                </a:solidFill>
                <a:latin typeface="Arial" charset="0"/>
              </a:rPr>
              <a:t>为深度为</a:t>
            </a:r>
            <a:r>
              <a:rPr lang="en-US" altLang="zh-CN" sz="1200" dirty="0" smtClean="0">
                <a:solidFill>
                  <a:srgbClr val="FF0000"/>
                </a:solidFill>
                <a:latin typeface="Arial" charset="0"/>
              </a:rPr>
              <a:t>m</a:t>
            </a:r>
            <a:r>
              <a:rPr lang="zh-CN" altLang="en-US" sz="1200" dirty="0" smtClean="0">
                <a:solidFill>
                  <a:srgbClr val="FF0000"/>
                </a:solidFill>
                <a:latin typeface="Arial" charset="0"/>
              </a:rPr>
              <a:t>，分支因子为</a:t>
            </a:r>
            <a:r>
              <a:rPr lang="en-US" altLang="zh-CN" sz="1200" dirty="0" smtClean="0">
                <a:solidFill>
                  <a:srgbClr val="FF0000"/>
                </a:solidFill>
                <a:latin typeface="Arial" charset="0"/>
              </a:rPr>
              <a:t>b</a:t>
            </a:r>
            <a:r>
              <a:rPr lang="zh-CN" altLang="en-US" sz="1200" dirty="0" smtClean="0">
                <a:solidFill>
                  <a:srgbClr val="FF0000"/>
                </a:solidFill>
                <a:latin typeface="Arial" charset="0"/>
              </a:rPr>
              <a:t>的</a:t>
            </a:r>
            <a:r>
              <a:rPr lang="el-GR" altLang="zh-CN" sz="1200" dirty="0" smtClean="0">
                <a:solidFill>
                  <a:srgbClr val="FF0000"/>
                </a:solidFill>
                <a:latin typeface="Arial" charset="0"/>
              </a:rPr>
              <a:t>α − β</a:t>
            </a:r>
            <a:r>
              <a:rPr lang="zh-CN" altLang="en-US" sz="1200" dirty="0" smtClean="0">
                <a:solidFill>
                  <a:srgbClr val="FF0000"/>
                </a:solidFill>
                <a:latin typeface="Arial" charset="0"/>
              </a:rPr>
              <a:t>剪枝的时间复杂度，左侧第一棵子树的复杂度为</a:t>
            </a:r>
            <a:r>
              <a:rPr lang="en-US" altLang="zh-CN" sz="1200" dirty="0" smtClean="0">
                <a:solidFill>
                  <a:srgbClr val="FF0000"/>
                </a:solidFill>
                <a:latin typeface="Arial" charset="0"/>
              </a:rPr>
              <a:t>T (m − 1 )</a:t>
            </a:r>
            <a:r>
              <a:rPr lang="zh-CN" altLang="en-US" sz="1200" dirty="0" smtClean="0">
                <a:solidFill>
                  <a:srgbClr val="FF0000"/>
                </a:solidFill>
                <a:latin typeface="Arial" charset="0"/>
              </a:rPr>
              <a:t>，其余</a:t>
            </a:r>
            <a:r>
              <a:rPr lang="en-US" altLang="zh-CN" sz="1200" dirty="0" smtClean="0">
                <a:solidFill>
                  <a:srgbClr val="FF0000"/>
                </a:solidFill>
                <a:latin typeface="Arial" charset="0"/>
              </a:rPr>
              <a:t>b-1</a:t>
            </a:r>
            <a:r>
              <a:rPr lang="zh-CN" altLang="en-US" sz="1200" dirty="0" smtClean="0">
                <a:solidFill>
                  <a:srgbClr val="FF0000"/>
                </a:solidFill>
                <a:latin typeface="Arial" charset="0"/>
              </a:rPr>
              <a:t>个兄弟节点的复杂度为</a:t>
            </a:r>
            <a:r>
              <a:rPr lang="en-US" altLang="zh-CN" sz="1200" dirty="0" smtClean="0">
                <a:solidFill>
                  <a:srgbClr val="FF0000"/>
                </a:solidFill>
                <a:latin typeface="Arial" charset="0"/>
              </a:rPr>
              <a:t>T (m − 2 )</a:t>
            </a:r>
            <a:r>
              <a:rPr lang="zh-CN" altLang="en-US" sz="1200" dirty="0" smtClean="0">
                <a:solidFill>
                  <a:srgbClr val="FF0000"/>
                </a:solidFill>
                <a:latin typeface="Arial" charset="0"/>
              </a:rPr>
              <a:t>，则</a:t>
            </a:r>
            <a:r>
              <a:rPr lang="en-US" altLang="zh-CN" sz="1200" dirty="0" smtClean="0">
                <a:solidFill>
                  <a:srgbClr val="FF0000"/>
                </a:solidFill>
                <a:latin typeface="Arial" charset="0"/>
              </a:rPr>
              <a:t>T ( m ) = T (m − 1 ) + (b − 1 ) ∗ T ( m − 2 ) </a:t>
            </a:r>
            <a:r>
              <a:rPr lang="zh-CN" altLang="en-US" sz="1200" dirty="0" smtClean="0">
                <a:solidFill>
                  <a:srgbClr val="FF0000"/>
                </a:solidFill>
                <a:latin typeface="Arial" charset="0"/>
              </a:rPr>
              <a:t>≈</a:t>
            </a:r>
            <a:r>
              <a:rPr lang="en-US" altLang="zh-CN" sz="1200" dirty="0" smtClean="0">
                <a:solidFill>
                  <a:srgbClr val="FF0000"/>
                </a:solidFill>
                <a:latin typeface="Arial" charset="0"/>
              </a:rPr>
              <a:t>(b − 1 ) ∗ T ( m − 2 ) </a:t>
            </a:r>
            <a:r>
              <a:rPr lang="zh-CN" altLang="en-US" sz="1200" dirty="0" smtClean="0">
                <a:solidFill>
                  <a:srgbClr val="FF0000"/>
                </a:solidFill>
                <a:latin typeface="Arial" charset="0"/>
              </a:rPr>
              <a:t>≈</a:t>
            </a:r>
            <a:r>
              <a:rPr lang="en-US" altLang="zh-CN" sz="1200" dirty="0" smtClean="0">
                <a:solidFill>
                  <a:srgbClr val="FF0000"/>
                </a:solidFill>
                <a:latin typeface="Arial" charset="0"/>
              </a:rPr>
              <a:t>(b − 1 ) ∗ (b − 1 )*T ( m − 4 ) </a:t>
            </a:r>
            <a:r>
              <a:rPr lang="zh-CN" altLang="en-US" sz="1200" dirty="0" smtClean="0">
                <a:solidFill>
                  <a:srgbClr val="FF0000"/>
                </a:solidFill>
                <a:latin typeface="Arial" charset="0"/>
              </a:rPr>
              <a:t>≈</a:t>
            </a:r>
            <a:r>
              <a:rPr lang="en-US" altLang="zh-CN" sz="1200" dirty="0" smtClean="0">
                <a:solidFill>
                  <a:srgbClr val="FF0000"/>
                </a:solidFill>
                <a:latin typeface="Arial" charset="0"/>
              </a:rPr>
              <a:t>(b-1)^(m/2) T</a:t>
            </a:r>
            <a:r>
              <a:rPr lang="zh-CN" altLang="en-US" sz="1200" dirty="0" smtClean="0">
                <a:solidFill>
                  <a:srgbClr val="FF0000"/>
                </a:solidFill>
                <a:latin typeface="Arial" charset="0"/>
              </a:rPr>
              <a:t>（</a:t>
            </a:r>
            <a:r>
              <a:rPr lang="en-US" altLang="zh-CN" sz="1200" dirty="0" smtClean="0">
                <a:solidFill>
                  <a:srgbClr val="FF0000"/>
                </a:solidFill>
                <a:latin typeface="Arial" charset="0"/>
              </a:rPr>
              <a:t>0</a:t>
            </a:r>
            <a:r>
              <a:rPr lang="zh-CN" altLang="en-US" sz="1200" dirty="0" smtClean="0">
                <a:solidFill>
                  <a:srgbClr val="FF0000"/>
                </a:solidFill>
                <a:latin typeface="Arial" charset="0"/>
              </a:rPr>
              <a:t>）</a:t>
            </a:r>
            <a:r>
              <a:rPr lang="en-US" altLang="zh-CN" sz="1200" dirty="0" smtClean="0">
                <a:solidFill>
                  <a:srgbClr val="FF0000"/>
                </a:solidFill>
                <a:latin typeface="Arial" charset="0"/>
              </a:rPr>
              <a:t>⇒ T ( m ) = O ( b^ (m/2 )</a:t>
            </a:r>
            <a:r>
              <a:rPr lang="zh-CN" altLang="en-US" sz="1200" dirty="0" smtClean="0">
                <a:solidFill>
                  <a:srgbClr val="FF0000"/>
                </a:solidFill>
                <a:latin typeface="Arial" charset="0"/>
              </a:rPr>
              <a:t>）</a:t>
            </a:r>
            <a:endParaRPr lang="en-US" dirty="0">
              <a:latin typeface="Arial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0F0E28-396E-4F98-845A-678F748F62CE}" type="slidenum">
              <a:rPr lang="en-US" smtClean="0">
                <a:latin typeface="Arial" charset="0"/>
              </a:rPr>
              <a:pPr/>
              <a:t>52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9711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91CE60-D71F-441D-8BF9-E902B623781C}" type="slidenum">
              <a:rPr lang="zh-CN" altLang="en-US" smtClean="0"/>
              <a:pPr>
                <a:defRPr/>
              </a:pPr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7285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/>
              <a:t>加权线性函数：</a:t>
            </a:r>
            <a:r>
              <a:rPr lang="en-US" altLang="zh-CN" b="1" dirty="0"/>
              <a:t>Wi</a:t>
            </a:r>
            <a:r>
              <a:rPr lang="zh-CN" altLang="en-US" b="1" dirty="0"/>
              <a:t>权值，</a:t>
            </a:r>
            <a:r>
              <a:rPr lang="en-US" altLang="zh-CN" b="1" dirty="0"/>
              <a:t>fi</a:t>
            </a:r>
            <a:r>
              <a:rPr lang="zh-CN" altLang="en-US" b="1" dirty="0"/>
              <a:t>棋局的某个特征。</a:t>
            </a:r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91CE60-D71F-441D-8BF9-E902B623781C}" type="slidenum">
              <a:rPr lang="zh-CN" altLang="en-US" smtClean="0"/>
              <a:pPr>
                <a:defRPr/>
              </a:pPr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6071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井字棋游戏</a:t>
            </a:r>
            <a:endParaRPr lang="en-US" altLang="zh-CN" dirty="0"/>
          </a:p>
          <a:p>
            <a:r>
              <a:rPr lang="zh-CN" altLang="en-US" dirty="0"/>
              <a:t>评估函数：对</a:t>
            </a:r>
            <a:r>
              <a:rPr lang="en-US" altLang="zh-CN" dirty="0"/>
              <a:t>max</a:t>
            </a:r>
            <a:r>
              <a:rPr lang="zh-CN" altLang="en-US" dirty="0"/>
              <a:t>开放的行，列，对角线数量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5A8FF8-CEB0-413E-8AD4-01E3E088AC96}" type="slidenum">
              <a:rPr lang="zh-CN" altLang="en-US" smtClean="0"/>
              <a:pPr>
                <a:defRPr/>
              </a:pPr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0358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80912A-0255-40C4-88B9-5497CBBB7C11}" type="slidenum">
              <a:rPr lang="zh-CN" altLang="en-US" smtClean="0"/>
              <a:pPr>
                <a:defRPr/>
              </a:pPr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375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739287-BF7B-4F04-882C-B3B23CA70729}" type="slidenum">
              <a:rPr lang="en-US" smtClean="0">
                <a:latin typeface="Arial" charset="0"/>
              </a:rPr>
              <a:pPr/>
              <a:t>4</a:t>
            </a:fld>
            <a:endParaRPr lang="en-US">
              <a:latin typeface="Arial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924" y="4561576"/>
            <a:ext cx="5365352" cy="4318827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Tinsley lost only 5 games to humans in 42 years; has been known to solve 60-ply </a:t>
            </a:r>
            <a:r>
              <a:rPr lang="en-US" dirty="0" smtClean="0">
                <a:latin typeface="Arial" charset="0"/>
              </a:rPr>
              <a:t>problems</a:t>
            </a:r>
          </a:p>
          <a:p>
            <a:pPr eaLnBrk="1" hangingPunct="1"/>
            <a:r>
              <a:rPr lang="zh-CN" altLang="en-US" dirty="0" smtClean="0">
                <a:latin typeface="Arial" charset="0"/>
              </a:rPr>
              <a:t>跳棋</a:t>
            </a:r>
            <a:r>
              <a:rPr lang="en-US" altLang="zh-CN" dirty="0" smtClean="0">
                <a:latin typeface="Arial" charset="0"/>
              </a:rPr>
              <a:t>checker</a:t>
            </a:r>
          </a:p>
          <a:p>
            <a:pPr eaLnBrk="1" hangingPunct="1"/>
            <a:endParaRPr lang="en-US" dirty="0" smtClean="0">
              <a:latin typeface="Arial" charset="0"/>
            </a:endParaRPr>
          </a:p>
          <a:p>
            <a:pPr eaLnBrk="1" hangingPunct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目前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世界冠军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Stockfish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9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的棋力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ELO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评分为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3438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，远远高于人类世界冠军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Magnus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Carlsen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2845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。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373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“使双方都不后悔的理性解”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纳什均衡可以认为是博弈论实现人工智能的一个基本基石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4042F3-6AC5-4F69-BFDB-D78DEF38750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89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attribution, including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</a:t>
            </a:r>
            <a:r>
              <a:rPr lang="en-US" baseline="0"/>
              <a:t>Thanks!</a:t>
            </a:r>
            <a:endParaRPr lang="en-US" sz="120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4042F3-6AC5-4F69-BFDB-D78DEF38750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22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C31169-8967-4479-BD8E-A9DFFFA5AB03}" type="slidenum">
              <a:rPr lang="en-US" smtClean="0">
                <a:latin typeface="Arial" charset="0"/>
              </a:rPr>
              <a:pPr/>
              <a:t>13</a:t>
            </a:fld>
            <a:endParaRPr lang="en-US">
              <a:latin typeface="Arial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924" y="4561576"/>
            <a:ext cx="5365352" cy="4318827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>
                <a:latin typeface="Arial" charset="0"/>
              </a:rPr>
              <a:t>Turn </a:t>
            </a:r>
            <a:r>
              <a:rPr lang="zh-CN" altLang="en-US" dirty="0" smtClean="0">
                <a:latin typeface="Arial" charset="0"/>
              </a:rPr>
              <a:t>轮流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496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 2" panose="05020102010507070707" pitchFamily="18" charset="2"/>
              <a:buChar char=""/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两个智能体，有完整信息，零和游戏</a:t>
            </a:r>
            <a:endParaRPr lang="en-US" altLang="zh-CN" sz="2400" dirty="0" smtClean="0">
              <a:latin typeface="Times New Roman" panose="02020603050405020304" pitchFamily="18" charset="0"/>
              <a:ea typeface="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 2" panose="05020102010507070707" pitchFamily="18" charset="2"/>
              <a:buChar char=""/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两个智能体轮流出招，直到一方获胜或平局</a:t>
            </a:r>
            <a:r>
              <a:rPr lang="en-US" altLang="ko-KR" sz="2400" dirty="0" smtClean="0"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 2" panose="05020102010507070707" pitchFamily="18" charset="2"/>
              <a:buChar char=""/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每个参与者对游戏的环境，规则，行为有相应的完整理解模式。</a:t>
            </a:r>
            <a:endParaRPr lang="en-US" altLang="zh-CN" sz="2400" dirty="0" smtClean="0">
              <a:latin typeface="Times New Roman" panose="02020603050405020304" pitchFamily="18" charset="0"/>
              <a:ea typeface="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4042F3-6AC5-4F69-BFDB-D78DEF38750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36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F027FC-5BC0-42F1-89EB-2B8A298EE3B3}" type="slidenum">
              <a:rPr lang="en-US" smtClean="0">
                <a:latin typeface="Arial" charset="0"/>
              </a:rPr>
              <a:pPr/>
              <a:t>16</a:t>
            </a:fld>
            <a:endParaRPr lang="en-US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924" y="4561576"/>
            <a:ext cx="5365352" cy="4318827"/>
          </a:xfrm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</a:rPr>
              <a:t>井字棋，在</a:t>
            </a:r>
            <a:r>
              <a:rPr lang="en-US" altLang="zh-CN" dirty="0" smtClean="0">
                <a:latin typeface="Arial" charset="0"/>
              </a:rPr>
              <a:t>3</a:t>
            </a:r>
            <a:r>
              <a:rPr lang="zh-CN" altLang="en-US" dirty="0" smtClean="0">
                <a:latin typeface="Arial" charset="0"/>
              </a:rPr>
              <a:t>*</a:t>
            </a:r>
            <a:r>
              <a:rPr lang="en-US" altLang="zh-CN" dirty="0" smtClean="0">
                <a:latin typeface="Arial" charset="0"/>
              </a:rPr>
              <a:t>3</a:t>
            </a:r>
            <a:r>
              <a:rPr lang="zh-CN" altLang="en-US" dirty="0" smtClean="0">
                <a:latin typeface="Arial" charset="0"/>
              </a:rPr>
              <a:t>的格子上进行连珠游戏，和五子棋类似。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466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D6C518-FBD1-4593-88F8-1133D0309234}" type="slidenum">
              <a:rPr lang="en-US" smtClean="0">
                <a:latin typeface="Arial" charset="0"/>
              </a:rPr>
              <a:pPr/>
              <a:t>26</a:t>
            </a:fld>
            <a:endParaRPr lang="en-US">
              <a:latin typeface="Arial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924" y="4561576"/>
            <a:ext cx="5365352" cy="4318827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10AB1-FB9A-4CFC-A058-E74AFD10292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276918-8EE8-41BC-8655-5862D016B2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4A49B-9F02-4A5C-B982-4DFD370F18E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772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直接连接符​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pic>
        <p:nvPicPr>
          <p:cNvPr id="10" name="图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9" name="说明文字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zh-CN" altLang="en-US" sz="1200" b="1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注意：</a:t>
            </a:r>
          </a:p>
          <a:p>
            <a:pPr rtl="0"/>
            <a:r>
              <a:rPr lang="zh-CN" altLang="en-US" sz="1200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若要更改此幻灯片上的图像，请选择该图片，并将其删除。然后单击占位符中的图片图标以插入自己的图像。</a:t>
            </a:r>
          </a:p>
        </p:txBody>
      </p:sp>
    </p:spTree>
    <p:extLst>
      <p:ext uri="{BB962C8B-B14F-4D97-AF65-F5344CB8AC3E}">
        <p14:creationId xmlns:p14="http://schemas.microsoft.com/office/powerpoint/2010/main" val="203151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81798C-0F99-461B-869F-8FC2E08F7AB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A71E20-2558-4548-9145-31A1CE74B6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C36CE-9816-47A4-A648-59C94611F2D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67DB1-08A8-4DA3-8792-9FE41D7CAC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915A0-5737-488C-ABBC-0B423BC0254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6499FA-73C5-4A44-820B-A2808797D65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593802-8813-400D-A5BB-9C50C37AC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85C0E-EF3F-4D12-BC26-7AC478A2563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6DD5B9B9-0596-4755-A407-4C3F5264CB6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8D%9A%E5%BC%88%E8%AE%BA/81545" TargetMode="Externa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6.xml"/><Relationship Id="rId7" Type="http://schemas.openxmlformats.org/officeDocument/2006/relationships/image" Target="../media/image25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4.png"/><Relationship Id="rId5" Type="http://schemas.openxmlformats.org/officeDocument/2006/relationships/image" Target="../media/image21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9.xml"/><Relationship Id="rId7" Type="http://schemas.openxmlformats.org/officeDocument/2006/relationships/image" Target="../media/image25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24.png"/><Relationship Id="rId5" Type="http://schemas.openxmlformats.org/officeDocument/2006/relationships/image" Target="../media/image21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44.png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7178" y="1789356"/>
            <a:ext cx="6297644" cy="480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027356"/>
            <a:ext cx="12192000" cy="1524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第五章      对抗搜索</a:t>
            </a:r>
            <a:endParaRPr lang="en-US" altLang="zh-CN" dirty="0" smtClean="0"/>
          </a:p>
          <a:p>
            <a:pPr eaLnBrk="1" hangingPunct="1"/>
            <a:endParaRPr lang="en-US" dirty="0"/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-304800" y="6486519"/>
            <a:ext cx="12192000" cy="284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 smtClean="0">
                <a:latin typeface="Calibri"/>
                <a:cs typeface="Calibri"/>
              </a:rPr>
              <a:t>  ai.berkeley.edu</a:t>
            </a:r>
            <a:endParaRPr lang="en-US" sz="1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7178" y="1789356"/>
            <a:ext cx="6297644" cy="480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027356"/>
            <a:ext cx="12192000" cy="1524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第五章      对抗搜索</a:t>
            </a:r>
            <a:endParaRPr lang="en-US" altLang="zh-CN" dirty="0" smtClean="0"/>
          </a:p>
          <a:p>
            <a:pPr eaLnBrk="1" hangingPunct="1"/>
            <a:endParaRPr lang="en-US" dirty="0"/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-304800" y="6486519"/>
            <a:ext cx="12192000" cy="284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 smtClean="0">
                <a:latin typeface="Calibri"/>
                <a:cs typeface="Calibri"/>
              </a:rPr>
              <a:t>  ai.berkeley.edu</a:t>
            </a:r>
            <a:endParaRPr lang="en-US"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522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01134"/>
            <a:ext cx="121920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4404" algn="l">
              <a:lnSpc>
                <a:spcPct val="100000"/>
              </a:lnSpc>
              <a:spcBef>
                <a:spcPts val="100"/>
              </a:spcBef>
            </a:pPr>
            <a:r>
              <a:rPr dirty="0"/>
              <a:t>Multi-Agent </a:t>
            </a:r>
            <a:r>
              <a:rPr spc="-10" dirty="0"/>
              <a:t>Pacman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18307" y="1468435"/>
            <a:ext cx="10355580" cy="4584700"/>
            <a:chOff x="918307" y="1468435"/>
            <a:chExt cx="10355580" cy="45847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80667" y="1493466"/>
              <a:ext cx="4030662" cy="409733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8307" y="1468435"/>
              <a:ext cx="10355383" cy="4584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9395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E018EC0-434A-4525-A8FD-9B13FDB278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主要内容</a:t>
            </a:r>
            <a:endParaRPr lang="en-US" altLang="zh-CN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05A14FB-A18E-49EC-8C06-022218A969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0" y="1447800"/>
            <a:ext cx="8435975" cy="2590800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5.1 </a:t>
            </a:r>
            <a:r>
              <a:rPr lang="en-US" altLang="zh-CN" dirty="0" smtClean="0">
                <a:solidFill>
                  <a:srgbClr val="FF0000"/>
                </a:solidFill>
              </a:rPr>
              <a:t>Games theory (</a:t>
            </a:r>
            <a:r>
              <a:rPr lang="zh-CN" altLang="en-US" dirty="0" smtClean="0">
                <a:solidFill>
                  <a:srgbClr val="FF0000"/>
                </a:solidFill>
              </a:rPr>
              <a:t>博弈论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dirty="0"/>
              <a:t>5.2 </a:t>
            </a:r>
            <a:r>
              <a:rPr lang="zh-CN" altLang="en-US" dirty="0" smtClean="0"/>
              <a:t>极</a:t>
            </a:r>
            <a:r>
              <a:rPr lang="zh-CN" altLang="en-US" dirty="0"/>
              <a:t>小</a:t>
            </a:r>
            <a:r>
              <a:rPr lang="zh-CN" altLang="en-US" dirty="0" smtClean="0"/>
              <a:t>极大搜索算法</a:t>
            </a:r>
            <a:endParaRPr lang="en-US" altLang="zh-CN" dirty="0" smtClean="0"/>
          </a:p>
          <a:p>
            <a:pPr eaLnBrk="1" hangingPunct="1">
              <a:lnSpc>
                <a:spcPct val="200000"/>
              </a:lnSpc>
            </a:pPr>
            <a:r>
              <a:rPr lang="en-US" altLang="zh-CN" dirty="0" smtClean="0"/>
              <a:t>5.3 </a:t>
            </a:r>
            <a:r>
              <a:rPr lang="en-US" altLang="zh-CN" dirty="0"/>
              <a:t>α-β </a:t>
            </a:r>
            <a:r>
              <a:rPr lang="zh-CN" altLang="en-US" dirty="0" smtClean="0"/>
              <a:t>剪枝</a:t>
            </a:r>
            <a:endParaRPr lang="en-US" altLang="zh-CN" dirty="0"/>
          </a:p>
          <a:p>
            <a:pPr eaLnBrk="1" hangingPunct="1">
              <a:lnSpc>
                <a:spcPct val="200000"/>
              </a:lnSpc>
            </a:pPr>
            <a:r>
              <a:rPr lang="en-US" altLang="zh-CN" dirty="0"/>
              <a:t>5.4 </a:t>
            </a:r>
            <a:r>
              <a:rPr lang="zh-CN" altLang="en-US" dirty="0" smtClean="0"/>
              <a:t>不完美的实时决策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5519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4600" y="2209800"/>
            <a:ext cx="5148607" cy="28765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11379200" cy="4698999"/>
          </a:xfrm>
        </p:spPr>
        <p:txBody>
          <a:bodyPr/>
          <a:lstStyle/>
          <a:p>
            <a:pPr eaLnBrk="1" hangingPunct="1"/>
            <a:r>
              <a:rPr lang="en-US" sz="2800" dirty="0"/>
              <a:t>Game = task environment with &gt; 1 </a:t>
            </a:r>
            <a:r>
              <a:rPr lang="en-US" sz="2800" dirty="0" smtClean="0"/>
              <a:t>agent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/>
          </a:p>
          <a:p>
            <a:pPr eaLnBrk="1" hangingPunct="1"/>
            <a:r>
              <a:rPr lang="zh-CN" altLang="en-US" sz="2800" dirty="0" smtClean="0"/>
              <a:t>任务环境类型</a:t>
            </a:r>
            <a:r>
              <a:rPr lang="en-US" sz="2800" dirty="0" smtClean="0"/>
              <a:t>:</a:t>
            </a:r>
            <a:endParaRPr lang="en-US" sz="2800" dirty="0"/>
          </a:p>
          <a:p>
            <a:pPr lvl="1" eaLnBrk="1" hangingPunct="1"/>
            <a:r>
              <a:rPr lang="en-US" sz="2400" dirty="0">
                <a:solidFill>
                  <a:srgbClr val="FF0000"/>
                </a:solidFill>
              </a:rPr>
              <a:t>Deterministic</a:t>
            </a:r>
            <a:r>
              <a:rPr lang="en-US" sz="2400" dirty="0"/>
              <a:t> or stochastic?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Perfect information </a:t>
            </a:r>
            <a:r>
              <a:rPr lang="en-US" sz="2400" dirty="0"/>
              <a:t>(fully observable)?</a:t>
            </a:r>
          </a:p>
          <a:p>
            <a:pPr lvl="1" eaLnBrk="1" hangingPunct="1"/>
            <a:r>
              <a:rPr lang="en-US" sz="2400" dirty="0">
                <a:solidFill>
                  <a:srgbClr val="FF0000"/>
                </a:solidFill>
              </a:rPr>
              <a:t>Two</a:t>
            </a:r>
            <a:r>
              <a:rPr lang="en-US" sz="2400" dirty="0"/>
              <a:t>, three, or more players?</a:t>
            </a:r>
          </a:p>
          <a:p>
            <a:pPr lvl="1"/>
            <a:r>
              <a:rPr lang="en-US" altLang="zh-CN" sz="2400" dirty="0" smtClean="0">
                <a:solidFill>
                  <a:srgbClr val="FF0000"/>
                </a:solidFill>
              </a:rPr>
              <a:t>I</a:t>
            </a:r>
            <a:r>
              <a:rPr lang="en-US" sz="2400" dirty="0" smtClean="0">
                <a:solidFill>
                  <a:srgbClr val="FF0000"/>
                </a:solidFill>
              </a:rPr>
              <a:t>ndividuals</a:t>
            </a:r>
            <a:r>
              <a:rPr lang="en-US" sz="2400" dirty="0" smtClean="0"/>
              <a:t> </a:t>
            </a:r>
            <a:r>
              <a:rPr lang="en-US" altLang="zh-CN" sz="2400" dirty="0" smtClean="0"/>
              <a:t>or teams</a:t>
            </a:r>
            <a:r>
              <a:rPr lang="en-US" sz="2400" dirty="0" smtClean="0"/>
              <a:t>?</a:t>
            </a:r>
            <a:endParaRPr lang="en-US" sz="2400" dirty="0"/>
          </a:p>
          <a:p>
            <a:pPr lvl="1" eaLnBrk="1" hangingPunct="1"/>
            <a:r>
              <a:rPr lang="en-US" sz="2400" dirty="0">
                <a:solidFill>
                  <a:srgbClr val="FF0000"/>
                </a:solidFill>
              </a:rPr>
              <a:t>Turn-taking</a:t>
            </a:r>
            <a:r>
              <a:rPr lang="en-US" sz="2400" dirty="0"/>
              <a:t> or simultaneous?</a:t>
            </a:r>
          </a:p>
          <a:p>
            <a:pPr lvl="1" eaLnBrk="1" hangingPunct="1"/>
            <a:r>
              <a:rPr lang="en-US" sz="2400" dirty="0">
                <a:solidFill>
                  <a:srgbClr val="FF0000"/>
                </a:solidFill>
              </a:rPr>
              <a:t>Zero sum</a:t>
            </a:r>
            <a:r>
              <a:rPr lang="en-US" sz="2400" dirty="0"/>
              <a:t>?</a:t>
            </a:r>
          </a:p>
          <a:p>
            <a:pPr lvl="1" eaLnBrk="1" hangingPunct="1"/>
            <a:endParaRPr lang="en-US" sz="2400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Types of Games</a:t>
            </a:r>
          </a:p>
        </p:txBody>
      </p:sp>
    </p:spTree>
    <p:extLst>
      <p:ext uri="{BB962C8B-B14F-4D97-AF65-F5344CB8AC3E}">
        <p14:creationId xmlns:p14="http://schemas.microsoft.com/office/powerpoint/2010/main" val="78494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68197" y="1357400"/>
            <a:ext cx="6583362" cy="267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515" y="1388558"/>
            <a:ext cx="4108120" cy="260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零和博弈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57200" y="4191000"/>
            <a:ext cx="5715000" cy="1706564"/>
          </a:xfrm>
        </p:spPr>
        <p:txBody>
          <a:bodyPr/>
          <a:lstStyle/>
          <a:p>
            <a:r>
              <a:rPr lang="zh-CN" altLang="en-US" sz="2400" dirty="0" smtClean="0"/>
              <a:t>零和博弈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Agent</a:t>
            </a:r>
            <a:r>
              <a:rPr lang="zh-CN" altLang="en-US" sz="2000" dirty="0" smtClean="0"/>
              <a:t>具有</a:t>
            </a:r>
            <a:r>
              <a:rPr lang="zh-CN" altLang="en-US" sz="2000" dirty="0"/>
              <a:t>相反的</a:t>
            </a:r>
            <a:r>
              <a:rPr lang="zh-CN" altLang="en-US" sz="2000" dirty="0" smtClean="0"/>
              <a:t>效用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一个收益：一</a:t>
            </a:r>
            <a:r>
              <a:rPr lang="zh-CN" altLang="en-US" sz="2000" dirty="0"/>
              <a:t>个</a:t>
            </a:r>
            <a:r>
              <a:rPr lang="zh-CN" altLang="en-US" sz="2000" dirty="0">
                <a:solidFill>
                  <a:srgbClr val="0066CC"/>
                </a:solidFill>
              </a:rPr>
              <a:t>最大</a:t>
            </a:r>
            <a:r>
              <a:rPr lang="zh-CN" altLang="en-US" sz="2000" dirty="0"/>
              <a:t>，另一个</a:t>
            </a:r>
            <a:r>
              <a:rPr lang="zh-CN" altLang="en-US" sz="2000" dirty="0" smtClean="0">
                <a:solidFill>
                  <a:srgbClr val="FF0000"/>
                </a:solidFill>
              </a:rPr>
              <a:t>最小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 smtClean="0"/>
              <a:t>对抗性</a:t>
            </a:r>
            <a:r>
              <a:rPr lang="zh-CN" altLang="en-US" sz="2000" dirty="0"/>
              <a:t>的，纯粹的竞争</a:t>
            </a:r>
            <a:endParaRPr lang="en-US" sz="16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172200" y="4191000"/>
            <a:ext cx="5562600" cy="1706564"/>
          </a:xfrm>
        </p:spPr>
        <p:txBody>
          <a:bodyPr/>
          <a:lstStyle/>
          <a:p>
            <a:r>
              <a:rPr lang="zh-CN" altLang="en-US" sz="2400" dirty="0" smtClean="0"/>
              <a:t>一般博弈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Agent</a:t>
            </a:r>
            <a:r>
              <a:rPr lang="zh-CN" altLang="en-US" sz="2000" dirty="0" smtClean="0"/>
              <a:t>具有</a:t>
            </a:r>
            <a:r>
              <a:rPr lang="zh-CN" altLang="en-US" sz="2000" dirty="0"/>
              <a:t>独立的</a:t>
            </a:r>
            <a:r>
              <a:rPr lang="zh-CN" altLang="en-US" sz="2000" dirty="0" smtClean="0"/>
              <a:t>效用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合作</a:t>
            </a:r>
            <a:r>
              <a:rPr lang="zh-CN" altLang="en-US" sz="2000" dirty="0"/>
              <a:t>、冷漠、竞争等等都是可能</a:t>
            </a:r>
            <a:r>
              <a:rPr lang="zh-CN" altLang="en-US" sz="2000" dirty="0" smtClean="0"/>
              <a:t>的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Games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问题形式化描述</a:t>
            </a:r>
            <a:r>
              <a:rPr lang="en-US" sz="2800" dirty="0" smtClean="0"/>
              <a:t>:</a:t>
            </a:r>
            <a:endParaRPr lang="en-US" sz="2800" dirty="0"/>
          </a:p>
          <a:p>
            <a:pPr lvl="1"/>
            <a:endParaRPr lang="en-US" sz="2400" u="sng" dirty="0" smtClean="0"/>
          </a:p>
          <a:p>
            <a:pPr lvl="1"/>
            <a:r>
              <a:rPr lang="en-US" sz="2400" u="sng" dirty="0" smtClean="0"/>
              <a:t>States</a:t>
            </a:r>
            <a:r>
              <a:rPr lang="en-US" sz="2400" dirty="0"/>
              <a:t>: S (start at s</a:t>
            </a:r>
            <a:r>
              <a:rPr lang="en-US" sz="2400" baseline="-25000" dirty="0"/>
              <a:t>0</a:t>
            </a:r>
            <a:r>
              <a:rPr lang="en-US" sz="2400" dirty="0"/>
              <a:t>)</a:t>
            </a:r>
          </a:p>
          <a:p>
            <a:pPr lvl="1"/>
            <a:r>
              <a:rPr lang="en-US" sz="2400" u="sng" dirty="0">
                <a:solidFill>
                  <a:srgbClr val="FF0000"/>
                </a:solidFill>
              </a:rPr>
              <a:t>Players</a:t>
            </a:r>
            <a:r>
              <a:rPr lang="en-US" sz="2400" dirty="0">
                <a:solidFill>
                  <a:srgbClr val="FF0000"/>
                </a:solidFill>
              </a:rPr>
              <a:t>:</a:t>
            </a:r>
            <a:r>
              <a:rPr lang="en-US" sz="2400" dirty="0"/>
              <a:t> P={1...N} (usually take turns)</a:t>
            </a:r>
          </a:p>
          <a:p>
            <a:pPr lvl="1"/>
            <a:r>
              <a:rPr lang="en-US" sz="2400" u="sng" dirty="0"/>
              <a:t>Actions</a:t>
            </a:r>
            <a:r>
              <a:rPr lang="en-US" sz="2400" dirty="0"/>
              <a:t>: A (may depend on player / state)</a:t>
            </a:r>
          </a:p>
          <a:p>
            <a:pPr lvl="1"/>
            <a:r>
              <a:rPr lang="en-US" sz="2400" u="sng" dirty="0"/>
              <a:t>Transition </a:t>
            </a:r>
            <a:r>
              <a:rPr lang="en-US" altLang="zh-CN" sz="2400" u="sng" dirty="0"/>
              <a:t>Model</a:t>
            </a:r>
            <a:r>
              <a:rPr lang="en-US" sz="2400" dirty="0"/>
              <a:t>: </a:t>
            </a:r>
            <a:r>
              <a:rPr lang="en-US" altLang="zh-CN" sz="2400" dirty="0"/>
              <a:t>RESULT(</a:t>
            </a:r>
            <a:r>
              <a:rPr lang="en-US" sz="2400" dirty="0"/>
              <a:t>S,A) </a:t>
            </a:r>
            <a:r>
              <a:rPr lang="en-US" sz="2400" dirty="0">
                <a:sym typeface="Symbol" pitchFamily="18" charset="2"/>
              </a:rPr>
              <a:t> S’</a:t>
            </a:r>
          </a:p>
          <a:p>
            <a:pPr lvl="1"/>
            <a:r>
              <a:rPr lang="en-US" sz="2400" u="sng" dirty="0">
                <a:sym typeface="Symbol" pitchFamily="18" charset="2"/>
              </a:rPr>
              <a:t>Terminal Test</a:t>
            </a:r>
            <a:r>
              <a:rPr lang="en-US" sz="2400" dirty="0">
                <a:sym typeface="Symbol" pitchFamily="18" charset="2"/>
              </a:rPr>
              <a:t>: S  {t, f}</a:t>
            </a:r>
          </a:p>
          <a:p>
            <a:pPr lvl="1"/>
            <a:r>
              <a:rPr lang="en-US" sz="2400" u="sng" dirty="0" smtClean="0">
                <a:sym typeface="Symbol" pitchFamily="18" charset="2"/>
              </a:rPr>
              <a:t>Utility Function</a:t>
            </a:r>
            <a:r>
              <a:rPr lang="en-US" sz="2400" dirty="0" smtClean="0">
                <a:sym typeface="Symbol" pitchFamily="18" charset="2"/>
              </a:rPr>
              <a:t>: </a:t>
            </a:r>
            <a:r>
              <a:rPr lang="en-US" sz="2400" dirty="0">
                <a:sym typeface="Symbol" pitchFamily="18" charset="2"/>
              </a:rPr>
              <a:t>Utility(S,P</a:t>
            </a:r>
            <a:r>
              <a:rPr lang="en-US" altLang="zh-CN" sz="2400" dirty="0">
                <a:sym typeface="Symbol" pitchFamily="18" charset="2"/>
              </a:rPr>
              <a:t>)</a:t>
            </a:r>
            <a:r>
              <a:rPr lang="en-US" sz="2400" dirty="0">
                <a:sym typeface="Symbol" pitchFamily="18" charset="2"/>
              </a:rPr>
              <a:t>  R</a:t>
            </a:r>
          </a:p>
          <a:p>
            <a:endParaRPr lang="en-US" sz="2800" dirty="0">
              <a:sym typeface="Symbol" pitchFamily="18" charset="2"/>
            </a:endParaRPr>
          </a:p>
          <a:p>
            <a:r>
              <a:rPr lang="en-US" sz="2800" dirty="0">
                <a:sym typeface="Symbol" pitchFamily="18" charset="2"/>
              </a:rPr>
              <a:t>Solution for </a:t>
            </a:r>
            <a:r>
              <a:rPr lang="en-US" sz="2800" i="1" u="sng" dirty="0">
                <a:sym typeface="Symbol" pitchFamily="18" charset="2"/>
              </a:rPr>
              <a:t>a player </a:t>
            </a:r>
            <a:r>
              <a:rPr lang="en-US" sz="2800" dirty="0">
                <a:sym typeface="Symbol" pitchFamily="18" charset="2"/>
              </a:rPr>
              <a:t>is a 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policy</a:t>
            </a:r>
            <a:r>
              <a:rPr lang="en-US" sz="2800" dirty="0">
                <a:sym typeface="Symbol" pitchFamily="18" charset="2"/>
              </a:rPr>
              <a:t>: S  </a:t>
            </a:r>
            <a:r>
              <a:rPr lang="en-US" sz="2800" dirty="0" smtClean="0">
                <a:sym typeface="Symbol" pitchFamily="18" charset="2"/>
              </a:rPr>
              <a:t>A</a:t>
            </a:r>
            <a:r>
              <a:rPr lang="en-US" altLang="zh-CN" sz="2800" dirty="0"/>
              <a:t>(</a:t>
            </a:r>
            <a:r>
              <a:rPr lang="zh-CN" altLang="en-US" sz="2800" dirty="0"/>
              <a:t>为每个可能的</a:t>
            </a:r>
            <a:r>
              <a:rPr lang="zh-CN" altLang="en-US" sz="2800" dirty="0" smtClean="0"/>
              <a:t>状态指定一</a:t>
            </a:r>
            <a:r>
              <a:rPr lang="zh-CN" altLang="en-US" sz="2800" dirty="0"/>
              <a:t>个动作</a:t>
            </a:r>
            <a:r>
              <a:rPr lang="en-US" altLang="zh-CN" sz="2800" dirty="0"/>
              <a:t>)</a:t>
            </a:r>
          </a:p>
          <a:p>
            <a:endParaRPr lang="en-US" sz="28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5600" y="2466183"/>
            <a:ext cx="5287618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Tic-</a:t>
            </a:r>
            <a:r>
              <a:rPr lang="en-US" dirty="0" err="1"/>
              <a:t>Tac</a:t>
            </a:r>
            <a:r>
              <a:rPr lang="en-US" dirty="0"/>
              <a:t>-Toe Game Tree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44114" y="1287462"/>
            <a:ext cx="7296150" cy="528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0265" y="1066800"/>
            <a:ext cx="1045620" cy="1033462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8066" y="1981884"/>
            <a:ext cx="928884" cy="1032093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0265" y="2895600"/>
            <a:ext cx="1045620" cy="1033462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8066" y="3810684"/>
            <a:ext cx="928884" cy="1032093"/>
          </a:xfrm>
          <a:prstGeom prst="rect">
            <a:avLst/>
          </a:prstGeom>
          <a:noFill/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5100" y="3733970"/>
            <a:ext cx="4419600" cy="216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本框 17"/>
          <p:cNvSpPr txBox="1"/>
          <p:nvPr/>
        </p:nvSpPr>
        <p:spPr>
          <a:xfrm>
            <a:off x="6958905" y="1257518"/>
            <a:ext cx="1524000" cy="46166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初始状态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515100" y="6202878"/>
            <a:ext cx="5840611" cy="46166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叶节点：终止状态对于</a:t>
            </a:r>
            <a:r>
              <a:rPr lang="en-US" altLang="zh-CN" sz="2400" dirty="0"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MAX</a:t>
            </a:r>
            <a:r>
              <a:rPr lang="zh-CN" altLang="en-US" sz="2400" dirty="0"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的效用值</a:t>
            </a:r>
          </a:p>
        </p:txBody>
      </p:sp>
      <p:sp>
        <p:nvSpPr>
          <p:cNvPr id="11" name="Rounded Rectangle 1"/>
          <p:cNvSpPr/>
          <p:nvPr/>
        </p:nvSpPr>
        <p:spPr>
          <a:xfrm>
            <a:off x="2286000" y="5486400"/>
            <a:ext cx="4114800" cy="990600"/>
          </a:xfrm>
          <a:prstGeom prst="roundRect">
            <a:avLst/>
          </a:prstGeom>
          <a:solidFill>
            <a:srgbClr val="C39BE1">
              <a:alpha val="30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676400"/>
            <a:ext cx="5791199" cy="367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Adversarial Games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76256" y="1295400"/>
            <a:ext cx="5484168" cy="507206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  <p:sp>
        <p:nvSpPr>
          <p:cNvPr id="5" name="矩形 4"/>
          <p:cNvSpPr/>
          <p:nvPr/>
        </p:nvSpPr>
        <p:spPr>
          <a:xfrm>
            <a:off x="10134600" y="5976360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理性的</a:t>
            </a:r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</a:rPr>
              <a:t>Agent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917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EA3E2-29E9-4520-8C36-382382F01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极小极大原理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7678E4EF-1F22-46D0-8CDB-A7B0AD16C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79777"/>
            <a:ext cx="2489261" cy="3241612"/>
          </a:xfr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70DA4BC-5293-4972-BFA2-CB6A2FF8EA90}"/>
              </a:ext>
            </a:extLst>
          </p:cNvPr>
          <p:cNvSpPr/>
          <p:nvPr/>
        </p:nvSpPr>
        <p:spPr>
          <a:xfrm>
            <a:off x="4648200" y="1790658"/>
            <a:ext cx="5334000" cy="167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冯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·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诺依曼，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20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世纪最重要的数学家之一，在</a:t>
            </a:r>
            <a:r>
              <a:rPr lang="zh-CN" altLang="en-US" u="sng" dirty="0">
                <a:solidFill>
                  <a:srgbClr val="333333"/>
                </a:solidFill>
                <a:latin typeface="arial" panose="020B0604020202020204" pitchFamily="34" charset="0"/>
              </a:rPr>
              <a:t>现代计算机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、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博弈论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、核武器和生化武器等领域内的科学全才之一，被后人称为“计算机之父”和“博弈论之父”。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C560D38-E7AD-4975-A3E5-E68F7B954B59}"/>
              </a:ext>
            </a:extLst>
          </p:cNvPr>
          <p:cNvSpPr/>
          <p:nvPr/>
        </p:nvSpPr>
        <p:spPr>
          <a:xfrm>
            <a:off x="1511330" y="5410200"/>
            <a:ext cx="9169339" cy="666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200" dirty="0">
                <a:solidFill>
                  <a:srgbClr val="333333"/>
                </a:solidFill>
                <a:latin typeface="arial" panose="020B0604020202020204" pitchFamily="34" charset="0"/>
              </a:rPr>
              <a:t>1926</a:t>
            </a:r>
            <a:r>
              <a:rPr lang="zh-CN" altLang="en-US" sz="2200" dirty="0">
                <a:solidFill>
                  <a:srgbClr val="333333"/>
                </a:solidFill>
                <a:latin typeface="arial" panose="020B0604020202020204" pitchFamily="34" charset="0"/>
              </a:rPr>
              <a:t>年，冯</a:t>
            </a:r>
            <a:r>
              <a:rPr lang="en-US" altLang="zh-CN" sz="2200" dirty="0">
                <a:solidFill>
                  <a:srgbClr val="333333"/>
                </a:solidFill>
                <a:latin typeface="arial" panose="020B0604020202020204" pitchFamily="34" charset="0"/>
              </a:rPr>
              <a:t>·</a:t>
            </a:r>
            <a:r>
              <a:rPr lang="zh-CN" altLang="en-US" sz="2200" dirty="0">
                <a:solidFill>
                  <a:srgbClr val="333333"/>
                </a:solidFill>
                <a:latin typeface="arial" panose="020B0604020202020204" pitchFamily="34" charset="0"/>
              </a:rPr>
              <a:t>诺依曼理论上证明了所有零和博弈都有一个极小极大值解。</a:t>
            </a:r>
          </a:p>
        </p:txBody>
      </p:sp>
      <p:sp>
        <p:nvSpPr>
          <p:cNvPr id="3" name="矩形 2"/>
          <p:cNvSpPr/>
          <p:nvPr/>
        </p:nvSpPr>
        <p:spPr>
          <a:xfrm>
            <a:off x="4800600" y="4246261"/>
            <a:ext cx="6096000" cy="86953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222222"/>
                </a:solidFill>
                <a:latin typeface="-apple-system"/>
              </a:rPr>
              <a:t>1944</a:t>
            </a:r>
            <a:r>
              <a:rPr lang="zh-CN" altLang="en-US" dirty="0" smtClean="0">
                <a:solidFill>
                  <a:srgbClr val="222222"/>
                </a:solidFill>
                <a:latin typeface="-apple-system"/>
              </a:rPr>
              <a:t>年，与</a:t>
            </a:r>
            <a:r>
              <a:rPr lang="zh-CN" altLang="en-US" dirty="0">
                <a:solidFill>
                  <a:srgbClr val="222222"/>
                </a:solidFill>
                <a:latin typeface="-apple-system"/>
              </a:rPr>
              <a:t>奥斯卡</a:t>
            </a:r>
            <a:r>
              <a:rPr lang="en-US" altLang="zh-CN" dirty="0">
                <a:solidFill>
                  <a:srgbClr val="222222"/>
                </a:solidFill>
                <a:latin typeface="-apple-system"/>
              </a:rPr>
              <a:t>•</a:t>
            </a:r>
            <a:r>
              <a:rPr lang="zh-CN" altLang="en-US" dirty="0" smtClean="0">
                <a:solidFill>
                  <a:srgbClr val="222222"/>
                </a:solidFill>
                <a:latin typeface="-apple-system"/>
              </a:rPr>
              <a:t>摩根斯特恩合著</a:t>
            </a:r>
            <a:r>
              <a:rPr lang="en-US" altLang="zh-CN" dirty="0" smtClean="0">
                <a:solidFill>
                  <a:srgbClr val="222222"/>
                </a:solidFill>
                <a:latin typeface="-apple-system"/>
              </a:rPr>
              <a:t>《</a:t>
            </a:r>
            <a:r>
              <a:rPr lang="zh-CN" altLang="en-US" dirty="0">
                <a:solidFill>
                  <a:srgbClr val="222222"/>
                </a:solidFill>
                <a:latin typeface="-apple-system"/>
              </a:rPr>
              <a:t>博弈论与经济行为理论</a:t>
            </a:r>
            <a:r>
              <a:rPr lang="en-US" altLang="zh-CN" dirty="0">
                <a:solidFill>
                  <a:srgbClr val="222222"/>
                </a:solidFill>
                <a:latin typeface="-apple-system"/>
              </a:rPr>
              <a:t>》</a:t>
            </a:r>
            <a:r>
              <a:rPr lang="zh-CN" altLang="en-US" dirty="0">
                <a:solidFill>
                  <a:srgbClr val="222222"/>
                </a:solidFill>
                <a:latin typeface="-apple-system"/>
              </a:rPr>
              <a:t>被认为是博弈论领域的第一本重要著作。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067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EF30C-8CD5-4DE4-A221-432B6A663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博弈论中经典问题：分蛋糕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C05905-58B5-447D-94B6-186907EC3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一块蛋糕，该怎么分才能让两个孩子都满意？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2709D92-A2C8-4762-B473-6BA1659C490F}"/>
              </a:ext>
            </a:extLst>
          </p:cNvPr>
          <p:cNvSpPr/>
          <p:nvPr/>
        </p:nvSpPr>
        <p:spPr>
          <a:xfrm>
            <a:off x="762000" y="2209800"/>
            <a:ext cx="9525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rgbClr val="2F2F2F"/>
                </a:solidFill>
                <a:latin typeface="-apple-system"/>
              </a:rPr>
              <a:t>首先，我们要把分蛋糕问题需要转化为两个孩子博弈</a:t>
            </a:r>
            <a:r>
              <a:rPr lang="zh-CN" altLang="en-US" dirty="0" smtClean="0">
                <a:solidFill>
                  <a:srgbClr val="2F2F2F"/>
                </a:solidFill>
                <a:latin typeface="-apple-system"/>
              </a:rPr>
              <a:t>问题</a:t>
            </a:r>
            <a:endParaRPr lang="en-US" altLang="zh-CN" dirty="0" smtClean="0">
              <a:solidFill>
                <a:srgbClr val="2F2F2F"/>
              </a:solidFill>
              <a:latin typeface="-apple-system"/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rgbClr val="2F2F2F"/>
                </a:solidFill>
                <a:latin typeface="-apple-system"/>
              </a:rPr>
              <a:t>博弈</a:t>
            </a:r>
            <a:r>
              <a:rPr lang="zh-CN" altLang="en-US" dirty="0">
                <a:solidFill>
                  <a:srgbClr val="2F2F2F"/>
                </a:solidFill>
                <a:latin typeface="-apple-system"/>
              </a:rPr>
              <a:t>的规则是：两个孩子分蛋糕，一个切蛋糕</a:t>
            </a:r>
            <a:r>
              <a:rPr lang="en-US" altLang="zh-CN" dirty="0">
                <a:solidFill>
                  <a:srgbClr val="2F2F2F"/>
                </a:solidFill>
                <a:latin typeface="-apple-system"/>
              </a:rPr>
              <a:t>A</a:t>
            </a:r>
            <a:r>
              <a:rPr lang="zh-CN" altLang="en-US" dirty="0">
                <a:solidFill>
                  <a:srgbClr val="2F2F2F"/>
                </a:solidFill>
                <a:latin typeface="-apple-system"/>
              </a:rPr>
              <a:t>，另一个先选蛋糕</a:t>
            </a:r>
            <a:r>
              <a:rPr lang="en-US" altLang="zh-CN" dirty="0">
                <a:solidFill>
                  <a:srgbClr val="2F2F2F"/>
                </a:solidFill>
                <a:latin typeface="-apple-system"/>
              </a:rPr>
              <a:t>B</a:t>
            </a:r>
            <a:r>
              <a:rPr lang="zh-CN" altLang="en-US" dirty="0">
                <a:solidFill>
                  <a:srgbClr val="2F2F2F"/>
                </a:solidFill>
                <a:latin typeface="-apple-system"/>
              </a:rPr>
              <a:t>。</a:t>
            </a:r>
            <a:endParaRPr lang="en-US" altLang="zh-CN" dirty="0">
              <a:solidFill>
                <a:srgbClr val="2F2F2F"/>
              </a:solidFill>
              <a:latin typeface="-apple-system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博弈论的目标就是寻找问题的理性解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从</a:t>
            </a:r>
            <a:r>
              <a:rPr lang="zh-CN" altLang="en-US" dirty="0"/>
              <a:t>理性角度分析所得的答案。</a:t>
            </a:r>
            <a:endParaRPr lang="en-US" altLang="zh-CN" dirty="0">
              <a:solidFill>
                <a:srgbClr val="2F2F2F"/>
              </a:solidFill>
              <a:latin typeface="-apple-system"/>
            </a:endParaRPr>
          </a:p>
          <a:p>
            <a:pPr>
              <a:lnSpc>
                <a:spcPct val="200000"/>
              </a:lnSpc>
            </a:pPr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836F452-3906-4B4F-B385-30DDDD7608D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70000" y="4220424"/>
          <a:ext cx="8508999" cy="2200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6333">
                  <a:extLst>
                    <a:ext uri="{9D8B030D-6E8A-4147-A177-3AD203B41FA5}">
                      <a16:colId xmlns:a16="http://schemas.microsoft.com/office/drawing/2014/main" val="954642861"/>
                    </a:ext>
                  </a:extLst>
                </a:gridCol>
                <a:gridCol w="2836333">
                  <a:extLst>
                    <a:ext uri="{9D8B030D-6E8A-4147-A177-3AD203B41FA5}">
                      <a16:colId xmlns:a16="http://schemas.microsoft.com/office/drawing/2014/main" val="531392970"/>
                    </a:ext>
                  </a:extLst>
                </a:gridCol>
                <a:gridCol w="2836333">
                  <a:extLst>
                    <a:ext uri="{9D8B030D-6E8A-4147-A177-3AD203B41FA5}">
                      <a16:colId xmlns:a16="http://schemas.microsoft.com/office/drawing/2014/main" val="3437981806"/>
                    </a:ext>
                  </a:extLst>
                </a:gridCol>
              </a:tblGrid>
              <a:tr h="624000"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zh-CN" altLang="en-US" sz="2200" dirty="0"/>
                        <a:t>选蛋糕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zh-CN" altLang="en-US" sz="2200" dirty="0"/>
                        <a:t>拿到的蛋糕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9764677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altLang="zh-CN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en-US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切成两块一样大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/>
                        <a:t>一半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/>
                        <a:t>一半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6097488"/>
                  </a:ext>
                </a:extLst>
              </a:tr>
              <a:tr h="533400">
                <a:tc rowSpan="2">
                  <a:txBody>
                    <a:bodyPr/>
                    <a:lstStyle/>
                    <a:p>
                      <a:r>
                        <a:rPr lang="en-US" altLang="zh-CN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en-US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切成两块不一样大</a:t>
                      </a:r>
                      <a:endParaRPr lang="zh-CN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/>
                        <a:t>大块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/>
                        <a:t>小块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5391203"/>
                  </a:ext>
                </a:extLst>
              </a:tr>
              <a:tr h="50989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/>
                        <a:t>小块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/>
                        <a:t>大块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0971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338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E018EC0-434A-4525-A8FD-9B13FDB278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主要内容</a:t>
            </a:r>
            <a:endParaRPr lang="en-US" altLang="zh-CN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05A14FB-A18E-49EC-8C06-022218A969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0" y="1447800"/>
            <a:ext cx="8435975" cy="2590800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5.1 </a:t>
            </a:r>
            <a:r>
              <a:rPr lang="en-US" altLang="zh-CN" dirty="0" smtClean="0">
                <a:solidFill>
                  <a:srgbClr val="FF0000"/>
                </a:solidFill>
              </a:rPr>
              <a:t>Games theory (</a:t>
            </a:r>
            <a:r>
              <a:rPr lang="zh-CN" altLang="en-US" dirty="0" smtClean="0">
                <a:solidFill>
                  <a:srgbClr val="FF0000"/>
                </a:solidFill>
              </a:rPr>
              <a:t>博弈论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dirty="0"/>
              <a:t>5.2 </a:t>
            </a:r>
            <a:r>
              <a:rPr lang="zh-CN" altLang="en-US" dirty="0" smtClean="0"/>
              <a:t>极</a:t>
            </a:r>
            <a:r>
              <a:rPr lang="zh-CN" altLang="en-US" dirty="0"/>
              <a:t>小</a:t>
            </a:r>
            <a:r>
              <a:rPr lang="zh-CN" altLang="en-US" dirty="0" smtClean="0"/>
              <a:t>极大</a:t>
            </a:r>
            <a:r>
              <a:rPr lang="zh-CN" altLang="en-US" dirty="0"/>
              <a:t>原理</a:t>
            </a:r>
            <a:endParaRPr lang="en-US" altLang="zh-CN" dirty="0" smtClean="0"/>
          </a:p>
          <a:p>
            <a:pPr eaLnBrk="1" hangingPunct="1">
              <a:lnSpc>
                <a:spcPct val="200000"/>
              </a:lnSpc>
            </a:pPr>
            <a:r>
              <a:rPr lang="en-US" altLang="zh-CN" dirty="0" smtClean="0"/>
              <a:t>5.3 </a:t>
            </a:r>
            <a:r>
              <a:rPr lang="en-US" altLang="zh-CN" dirty="0"/>
              <a:t>α-β </a:t>
            </a:r>
            <a:r>
              <a:rPr lang="zh-CN" altLang="en-US" dirty="0" smtClean="0"/>
              <a:t>剪枝</a:t>
            </a:r>
            <a:endParaRPr lang="en-US" altLang="zh-CN" dirty="0"/>
          </a:p>
          <a:p>
            <a:pPr eaLnBrk="1" hangingPunct="1">
              <a:lnSpc>
                <a:spcPct val="200000"/>
              </a:lnSpc>
            </a:pPr>
            <a:r>
              <a:rPr lang="en-US" altLang="zh-CN" dirty="0"/>
              <a:t>5.4 </a:t>
            </a:r>
            <a:r>
              <a:rPr lang="zh-CN" altLang="en-US" dirty="0" smtClean="0"/>
              <a:t>不完美的实时决策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EF30C-8CD5-4DE4-A221-432B6A663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博弈论中经典问题：分蛋糕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C05905-58B5-447D-94B6-186907EC3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一块蛋糕，该怎么分才能让两个孩子都满意？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836F452-3906-4B4F-B385-30DDDD7608D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70000" y="2066504"/>
          <a:ext cx="8508999" cy="2200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6333">
                  <a:extLst>
                    <a:ext uri="{9D8B030D-6E8A-4147-A177-3AD203B41FA5}">
                      <a16:colId xmlns:a16="http://schemas.microsoft.com/office/drawing/2014/main" val="954642861"/>
                    </a:ext>
                  </a:extLst>
                </a:gridCol>
                <a:gridCol w="2836333">
                  <a:extLst>
                    <a:ext uri="{9D8B030D-6E8A-4147-A177-3AD203B41FA5}">
                      <a16:colId xmlns:a16="http://schemas.microsoft.com/office/drawing/2014/main" val="531392970"/>
                    </a:ext>
                  </a:extLst>
                </a:gridCol>
                <a:gridCol w="2836333">
                  <a:extLst>
                    <a:ext uri="{9D8B030D-6E8A-4147-A177-3AD203B41FA5}">
                      <a16:colId xmlns:a16="http://schemas.microsoft.com/office/drawing/2014/main" val="3437981806"/>
                    </a:ext>
                  </a:extLst>
                </a:gridCol>
              </a:tblGrid>
              <a:tr h="624000"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zh-CN" altLang="en-US" sz="2200" dirty="0"/>
                        <a:t>选蛋糕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zh-CN" altLang="en-US" sz="2200" dirty="0"/>
                        <a:t>拿到的蛋糕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9764677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altLang="zh-CN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en-US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切成两块一样大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/>
                        <a:t>一半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/>
                        <a:t>一半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6097488"/>
                  </a:ext>
                </a:extLst>
              </a:tr>
              <a:tr h="533400">
                <a:tc rowSpan="2">
                  <a:txBody>
                    <a:bodyPr/>
                    <a:lstStyle/>
                    <a:p>
                      <a:r>
                        <a:rPr lang="en-US" altLang="zh-CN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en-US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切成两块不一样大</a:t>
                      </a:r>
                      <a:endParaRPr lang="zh-CN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/>
                        <a:t>大块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/>
                        <a:t>小块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5391203"/>
                  </a:ext>
                </a:extLst>
              </a:tr>
              <a:tr h="50989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/>
                        <a:t>小块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/>
                        <a:t>大块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0971954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E499512F-4189-4EB4-8F91-0841F26C726D}"/>
              </a:ext>
            </a:extLst>
          </p:cNvPr>
          <p:cNvSpPr/>
          <p:nvPr/>
        </p:nvSpPr>
        <p:spPr>
          <a:xfrm>
            <a:off x="914400" y="4400773"/>
            <a:ext cx="10591800" cy="2120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>
                <a:solidFill>
                  <a:srgbClr val="FF0000"/>
                </a:solidFill>
              </a:rPr>
              <a:t>切蛋糕，运用“极小极大原理”：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“极小”</a:t>
            </a:r>
            <a:r>
              <a:rPr lang="zh-CN" altLang="en-US" dirty="0"/>
              <a:t>指的是</a:t>
            </a:r>
            <a:r>
              <a:rPr lang="en-US" altLang="zh-CN" dirty="0"/>
              <a:t>B</a:t>
            </a:r>
            <a:r>
              <a:rPr lang="zh-CN" altLang="en-US" dirty="0"/>
              <a:t>一定会挑选大块，所以留给自己的肯定是小块；</a:t>
            </a:r>
            <a:br>
              <a:rPr lang="zh-CN" altLang="en-US" dirty="0"/>
            </a:br>
            <a:r>
              <a:rPr lang="zh-CN" altLang="en-US" dirty="0">
                <a:solidFill>
                  <a:srgbClr val="FF0000"/>
                </a:solidFill>
              </a:rPr>
              <a:t>“极大”</a:t>
            </a:r>
            <a:r>
              <a:rPr lang="zh-CN" altLang="en-US" dirty="0"/>
              <a:t>指的是</a:t>
            </a:r>
            <a:r>
              <a:rPr lang="en-US" altLang="zh-CN" dirty="0"/>
              <a:t>A</a:t>
            </a:r>
            <a:r>
              <a:rPr lang="zh-CN" altLang="en-US" dirty="0"/>
              <a:t>要使自己的蛋糕尽量大；</a:t>
            </a:r>
            <a:br>
              <a:rPr lang="zh-CN" altLang="en-US" dirty="0"/>
            </a:br>
            <a:r>
              <a:rPr lang="zh-CN" altLang="en-US" dirty="0"/>
              <a:t>“极小极大”组合起来的意思是，</a:t>
            </a:r>
            <a:r>
              <a:rPr lang="en-US" altLang="zh-CN" dirty="0"/>
              <a:t>A</a:t>
            </a:r>
            <a:r>
              <a:rPr lang="zh-CN" altLang="en-US" dirty="0"/>
              <a:t>已知</a:t>
            </a:r>
            <a:r>
              <a:rPr lang="en-US" altLang="zh-CN" dirty="0"/>
              <a:t>B</a:t>
            </a:r>
            <a:r>
              <a:rPr lang="zh-CN" altLang="en-US" dirty="0"/>
              <a:t>会选大块，所以会把较小的一块切得大一些。对</a:t>
            </a:r>
            <a:r>
              <a:rPr lang="en-US" altLang="zh-CN" dirty="0"/>
              <a:t>A</a:t>
            </a:r>
            <a:r>
              <a:rPr lang="zh-CN" altLang="en-US" dirty="0"/>
              <a:t>来说，最好的结果就是 “一半、一半”，即两人各分得半块蛋糕，这就是这个问题的理性解。</a:t>
            </a:r>
          </a:p>
        </p:txBody>
      </p:sp>
    </p:spTree>
    <p:extLst>
      <p:ext uri="{BB962C8B-B14F-4D97-AF65-F5344CB8AC3E}">
        <p14:creationId xmlns:p14="http://schemas.microsoft.com/office/powerpoint/2010/main" val="55984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E018EC0-434A-4525-A8FD-9B13FDB278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主要内容</a:t>
            </a:r>
            <a:endParaRPr lang="en-US" altLang="zh-CN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05A14FB-A18E-49EC-8C06-022218A969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0" y="1447800"/>
            <a:ext cx="8435975" cy="2590800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US" altLang="zh-CN" dirty="0"/>
              <a:t>5.1 Games theory (</a:t>
            </a:r>
            <a:r>
              <a:rPr lang="zh-CN" altLang="en-US" dirty="0"/>
              <a:t>博弈论</a:t>
            </a:r>
            <a:r>
              <a:rPr lang="en-US" altLang="zh-CN" dirty="0"/>
              <a:t>)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5.2 </a:t>
            </a:r>
            <a:r>
              <a:rPr lang="zh-CN" altLang="en-US" dirty="0">
                <a:solidFill>
                  <a:srgbClr val="FF0000"/>
                </a:solidFill>
              </a:rPr>
              <a:t>极小极</a:t>
            </a:r>
            <a:r>
              <a:rPr lang="zh-CN" altLang="en-US" dirty="0" smtClean="0">
                <a:solidFill>
                  <a:srgbClr val="FF0000"/>
                </a:solidFill>
              </a:rPr>
              <a:t>大搜索算法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dirty="0" smtClean="0"/>
              <a:t>5.3 </a:t>
            </a:r>
            <a:r>
              <a:rPr lang="en-US" altLang="zh-CN" dirty="0"/>
              <a:t>α-β </a:t>
            </a:r>
            <a:r>
              <a:rPr lang="zh-CN" altLang="en-US" dirty="0" smtClean="0"/>
              <a:t>剪枝</a:t>
            </a:r>
            <a:endParaRPr lang="en-US" altLang="zh-CN" dirty="0"/>
          </a:p>
          <a:p>
            <a:pPr eaLnBrk="1" hangingPunct="1">
              <a:lnSpc>
                <a:spcPct val="200000"/>
              </a:lnSpc>
            </a:pPr>
            <a:r>
              <a:rPr lang="en-US" altLang="zh-CN" dirty="0"/>
              <a:t>5.4 </a:t>
            </a:r>
            <a:r>
              <a:rPr lang="zh-CN" altLang="en-US" dirty="0" smtClean="0"/>
              <a:t>不完美的实时决策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053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</a:t>
            </a:r>
            <a:r>
              <a:rPr lang="en-US" altLang="zh-CN" dirty="0" smtClean="0"/>
              <a:t>Agent</a:t>
            </a:r>
            <a:r>
              <a:rPr lang="zh-CN" altLang="en-US" dirty="0" smtClean="0"/>
              <a:t>的搜索树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57800" y="1447800"/>
            <a:ext cx="1524000" cy="381000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0485" name="Picture 3" descr="\\.host\Shared Folders\Shared with PC\images\Pacman_stuck_minimax.png"/>
          <p:cNvPicPr>
            <a:picLocks noChangeAspect="1" noChangeArrowheads="1"/>
          </p:cNvPicPr>
          <p:nvPr/>
        </p:nvPicPr>
        <p:blipFill>
          <a:blip r:embed="rId2" cstate="print"/>
          <a:srcRect l="38135" t="16438" r="44067" b="58904"/>
          <a:stretch>
            <a:fillRect/>
          </a:stretch>
        </p:blipFill>
        <p:spPr bwMode="auto">
          <a:xfrm flipH="1">
            <a:off x="5867400" y="1512888"/>
            <a:ext cx="30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11"/>
          <p:cNvSpPr/>
          <p:nvPr/>
        </p:nvSpPr>
        <p:spPr>
          <a:xfrm>
            <a:off x="6553200" y="16002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 rot="10800000" flipV="1">
            <a:off x="3657600" y="1905000"/>
            <a:ext cx="23622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019800" y="1905000"/>
            <a:ext cx="22860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10800000" flipV="1">
            <a:off x="7239000" y="2819400"/>
            <a:ext cx="10668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305800" y="2819400"/>
            <a:ext cx="12192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0800000" flipV="1">
            <a:off x="2590801" y="2819400"/>
            <a:ext cx="10668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657601" y="2819400"/>
            <a:ext cx="12192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895600" y="2362200"/>
            <a:ext cx="1524000" cy="381000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" name="Picture 3" descr="\\.host\Shared Folders\Shared with PC\images\Pacman_stuck_minimax.png"/>
          <p:cNvPicPr>
            <a:picLocks noChangeAspect="1" noChangeArrowheads="1"/>
          </p:cNvPicPr>
          <p:nvPr/>
        </p:nvPicPr>
        <p:blipFill>
          <a:blip r:embed="rId2" cstate="print"/>
          <a:srcRect l="38135" t="16438" r="44067" b="58904"/>
          <a:stretch>
            <a:fillRect/>
          </a:stretch>
        </p:blipFill>
        <p:spPr bwMode="auto">
          <a:xfrm>
            <a:off x="3200400" y="2427288"/>
            <a:ext cx="30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Oval 41"/>
          <p:cNvSpPr/>
          <p:nvPr/>
        </p:nvSpPr>
        <p:spPr>
          <a:xfrm>
            <a:off x="4191000" y="25146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543800" y="2362200"/>
            <a:ext cx="1524000" cy="381000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5" name="Picture 3" descr="\\.host\Shared Folders\Shared with PC\images\Pacman_stuck_minimax.png"/>
          <p:cNvPicPr>
            <a:picLocks noChangeAspect="1" noChangeArrowheads="1"/>
          </p:cNvPicPr>
          <p:nvPr/>
        </p:nvPicPr>
        <p:blipFill>
          <a:blip r:embed="rId2" cstate="print"/>
          <a:srcRect l="38135" t="16438" r="44067" b="58904"/>
          <a:stretch>
            <a:fillRect/>
          </a:stretch>
        </p:blipFill>
        <p:spPr bwMode="auto">
          <a:xfrm flipH="1">
            <a:off x="8458200" y="2427288"/>
            <a:ext cx="30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Oval 46"/>
          <p:cNvSpPr/>
          <p:nvPr/>
        </p:nvSpPr>
        <p:spPr>
          <a:xfrm>
            <a:off x="8839200" y="25146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477000" y="3276600"/>
            <a:ext cx="1524000" cy="381000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9" name="Picture 3" descr="\\.host\Shared Folders\Shared with PC\images\Pacman_stuck_minimax.png"/>
          <p:cNvPicPr>
            <a:picLocks noChangeAspect="1" noChangeArrowheads="1"/>
          </p:cNvPicPr>
          <p:nvPr/>
        </p:nvPicPr>
        <p:blipFill>
          <a:blip r:embed="rId2" cstate="print"/>
          <a:srcRect l="38135" t="16438" r="44067" b="58904"/>
          <a:stretch>
            <a:fillRect/>
          </a:stretch>
        </p:blipFill>
        <p:spPr bwMode="auto">
          <a:xfrm rot="10957794" flipH="1">
            <a:off x="7086600" y="3341688"/>
            <a:ext cx="30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Oval 49"/>
          <p:cNvSpPr/>
          <p:nvPr/>
        </p:nvSpPr>
        <p:spPr>
          <a:xfrm>
            <a:off x="7772400" y="34290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763000" y="3276600"/>
            <a:ext cx="1524000" cy="381000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2" name="Picture 3" descr="\\.host\Shared Folders\Shared with PC\images\Pacman_stuck_minimax.png"/>
          <p:cNvPicPr>
            <a:picLocks noChangeAspect="1" noChangeArrowheads="1"/>
          </p:cNvPicPr>
          <p:nvPr/>
        </p:nvPicPr>
        <p:blipFill>
          <a:blip r:embed="rId2" cstate="print"/>
          <a:srcRect l="38135" t="16438" r="44067" b="58904"/>
          <a:stretch>
            <a:fillRect/>
          </a:stretch>
        </p:blipFill>
        <p:spPr bwMode="auto">
          <a:xfrm flipH="1">
            <a:off x="9982200" y="3341688"/>
            <a:ext cx="30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Rectangle 53"/>
          <p:cNvSpPr/>
          <p:nvPr/>
        </p:nvSpPr>
        <p:spPr>
          <a:xfrm>
            <a:off x="1828800" y="3276600"/>
            <a:ext cx="1524000" cy="381000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5" name="Picture 3" descr="\\.host\Shared Folders\Shared with PC\images\Pacman_stuck_minimax.png"/>
          <p:cNvPicPr>
            <a:picLocks noChangeAspect="1" noChangeArrowheads="1"/>
          </p:cNvPicPr>
          <p:nvPr/>
        </p:nvPicPr>
        <p:blipFill>
          <a:blip r:embed="rId2" cstate="print"/>
          <a:srcRect l="38135" t="16438" r="44067" b="58904"/>
          <a:stretch>
            <a:fillRect/>
          </a:stretch>
        </p:blipFill>
        <p:spPr bwMode="auto">
          <a:xfrm>
            <a:off x="1828800" y="3341688"/>
            <a:ext cx="30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Oval 55"/>
          <p:cNvSpPr/>
          <p:nvPr/>
        </p:nvSpPr>
        <p:spPr>
          <a:xfrm>
            <a:off x="3124200" y="34290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114800" y="3276600"/>
            <a:ext cx="1524000" cy="381000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8" name="Picture 3" descr="\\.host\Shared Folders\Shared with PC\images\Pacman_stuck_minimax.png"/>
          <p:cNvPicPr>
            <a:picLocks noChangeAspect="1" noChangeArrowheads="1"/>
          </p:cNvPicPr>
          <p:nvPr/>
        </p:nvPicPr>
        <p:blipFill>
          <a:blip r:embed="rId2" cstate="print"/>
          <a:srcRect l="38135" t="16438" r="44067" b="58904"/>
          <a:stretch>
            <a:fillRect/>
          </a:stretch>
        </p:blipFill>
        <p:spPr bwMode="auto">
          <a:xfrm flipH="1">
            <a:off x="4724400" y="3341688"/>
            <a:ext cx="30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" name="Oval 58"/>
          <p:cNvSpPr/>
          <p:nvPr/>
        </p:nvSpPr>
        <p:spPr>
          <a:xfrm>
            <a:off x="5410200" y="34290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1828800" y="3886200"/>
            <a:ext cx="1524000" cy="1752600"/>
          </a:xfrm>
          <a:prstGeom prst="triangle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4114800" y="3886200"/>
            <a:ext cx="1524000" cy="1752600"/>
          </a:xfrm>
          <a:prstGeom prst="triangle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6477000" y="3886200"/>
            <a:ext cx="1524000" cy="1752600"/>
          </a:xfrm>
          <a:prstGeom prst="triangle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2" grpId="0" animBg="1"/>
      <p:bldP spid="43" grpId="0" animBg="1"/>
      <p:bldP spid="47" grpId="0" animBg="1"/>
      <p:bldP spid="48" grpId="0" animBg="1"/>
      <p:bldP spid="50" grpId="0" animBg="1"/>
      <p:bldP spid="51" grpId="0" animBg="1"/>
      <p:bldP spid="54" grpId="0" animBg="1"/>
      <p:bldP spid="56" grpId="0" animBg="1"/>
      <p:bldP spid="57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</a:t>
            </a:r>
            <a:r>
              <a:rPr lang="en-US" altLang="zh-CN" dirty="0"/>
              <a:t>Agent</a:t>
            </a:r>
            <a:r>
              <a:rPr lang="zh-CN" altLang="en-US" dirty="0"/>
              <a:t>的搜索树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534400" y="14478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Calibri" pitchFamily="34" charset="0"/>
              </a:rPr>
              <a:t>非终止状态</a:t>
            </a:r>
            <a:r>
              <a:rPr lang="en-US" sz="2400" dirty="0" smtClean="0">
                <a:latin typeface="Calibri" pitchFamily="34" charset="0"/>
              </a:rPr>
              <a:t>:</a:t>
            </a:r>
            <a:endParaRPr lang="en-US" sz="2400" dirty="0">
              <a:latin typeface="Calibri" pitchFamily="34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3124200" y="2362200"/>
            <a:ext cx="6324600" cy="3560121"/>
            <a:chOff x="1828800" y="1447800"/>
            <a:chExt cx="8458200" cy="4761126"/>
          </a:xfrm>
        </p:grpSpPr>
        <p:sp>
          <p:nvSpPr>
            <p:cNvPr id="41" name="Rectangle 40"/>
            <p:cNvSpPr/>
            <p:nvPr/>
          </p:nvSpPr>
          <p:spPr>
            <a:xfrm>
              <a:off x="5257800" y="1447800"/>
              <a:ext cx="15240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pic>
          <p:nvPicPr>
            <p:cNvPr id="53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4" cstate="print"/>
            <a:srcRect l="38135" t="16438" r="44067" b="58904"/>
            <a:stretch>
              <a:fillRect/>
            </a:stretch>
          </p:blipFill>
          <p:spPr bwMode="auto">
            <a:xfrm flipH="1">
              <a:off x="5867400" y="1512888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4" name="Oval 63"/>
            <p:cNvSpPr/>
            <p:nvPr/>
          </p:nvSpPr>
          <p:spPr>
            <a:xfrm>
              <a:off x="6553200" y="16002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cxnSp>
          <p:nvCxnSpPr>
            <p:cNvPr id="65" name="Straight Connector 64"/>
            <p:cNvCxnSpPr/>
            <p:nvPr/>
          </p:nvCxnSpPr>
          <p:spPr>
            <a:xfrm rot="10800000" flipV="1">
              <a:off x="3657600" y="1905000"/>
              <a:ext cx="236220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6019800" y="1905000"/>
              <a:ext cx="228600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10800000" flipV="1">
              <a:off x="7239000" y="2819400"/>
              <a:ext cx="106680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8305800" y="2819400"/>
              <a:ext cx="121920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0800000" flipV="1">
              <a:off x="2590801" y="2819400"/>
              <a:ext cx="106680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3657601" y="2819400"/>
              <a:ext cx="121920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/>
            <p:nvPr/>
          </p:nvSpPr>
          <p:spPr>
            <a:xfrm>
              <a:off x="2895600" y="2362200"/>
              <a:ext cx="15240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pic>
          <p:nvPicPr>
            <p:cNvPr id="72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4" cstate="print"/>
            <a:srcRect l="38135" t="16438" r="44067" b="58904"/>
            <a:stretch>
              <a:fillRect/>
            </a:stretch>
          </p:blipFill>
          <p:spPr bwMode="auto">
            <a:xfrm>
              <a:off x="3200400" y="2427288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3" name="Oval 72"/>
            <p:cNvSpPr/>
            <p:nvPr/>
          </p:nvSpPr>
          <p:spPr>
            <a:xfrm>
              <a:off x="4191000" y="25146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543800" y="2362200"/>
              <a:ext cx="15240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pic>
          <p:nvPicPr>
            <p:cNvPr id="75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4" cstate="print"/>
            <a:srcRect l="38135" t="16438" r="44067" b="58904"/>
            <a:stretch>
              <a:fillRect/>
            </a:stretch>
          </p:blipFill>
          <p:spPr bwMode="auto">
            <a:xfrm flipH="1">
              <a:off x="8458200" y="2427288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6" name="Oval 75"/>
            <p:cNvSpPr/>
            <p:nvPr/>
          </p:nvSpPr>
          <p:spPr>
            <a:xfrm>
              <a:off x="8839200" y="25146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477000" y="3276600"/>
              <a:ext cx="15240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pic>
          <p:nvPicPr>
            <p:cNvPr id="78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4" cstate="print"/>
            <a:srcRect l="38135" t="16438" r="44067" b="58904"/>
            <a:stretch>
              <a:fillRect/>
            </a:stretch>
          </p:blipFill>
          <p:spPr bwMode="auto">
            <a:xfrm rot="11112026" flipH="1">
              <a:off x="7086600" y="3341687"/>
              <a:ext cx="304801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9" name="Oval 78"/>
            <p:cNvSpPr/>
            <p:nvPr/>
          </p:nvSpPr>
          <p:spPr>
            <a:xfrm>
              <a:off x="7772400" y="34290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8763000" y="3276600"/>
              <a:ext cx="15240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pic>
          <p:nvPicPr>
            <p:cNvPr id="81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4" cstate="print"/>
            <a:srcRect l="38135" t="16438" r="44067" b="58904"/>
            <a:stretch>
              <a:fillRect/>
            </a:stretch>
          </p:blipFill>
          <p:spPr bwMode="auto">
            <a:xfrm flipH="1">
              <a:off x="9982200" y="3341688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" name="Rectangle 81"/>
            <p:cNvSpPr/>
            <p:nvPr/>
          </p:nvSpPr>
          <p:spPr>
            <a:xfrm>
              <a:off x="1828800" y="3276600"/>
              <a:ext cx="15240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pic>
          <p:nvPicPr>
            <p:cNvPr id="83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4" cstate="print"/>
            <a:srcRect l="38135" t="16438" r="44067" b="58904"/>
            <a:stretch>
              <a:fillRect/>
            </a:stretch>
          </p:blipFill>
          <p:spPr bwMode="auto">
            <a:xfrm>
              <a:off x="1828800" y="3341688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4" name="Oval 83"/>
            <p:cNvSpPr/>
            <p:nvPr/>
          </p:nvSpPr>
          <p:spPr>
            <a:xfrm>
              <a:off x="3124200" y="34290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114800" y="3276600"/>
              <a:ext cx="15240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pic>
          <p:nvPicPr>
            <p:cNvPr id="86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4" cstate="print"/>
            <a:srcRect l="38135" t="16438" r="44067" b="58904"/>
            <a:stretch>
              <a:fillRect/>
            </a:stretch>
          </p:blipFill>
          <p:spPr bwMode="auto">
            <a:xfrm flipH="1">
              <a:off x="4724400" y="3341688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7" name="Oval 86"/>
            <p:cNvSpPr/>
            <p:nvPr/>
          </p:nvSpPr>
          <p:spPr>
            <a:xfrm>
              <a:off x="5410200" y="34290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sp>
          <p:nvSpPr>
            <p:cNvPr id="88" name="Isosceles Triangle 87"/>
            <p:cNvSpPr/>
            <p:nvPr/>
          </p:nvSpPr>
          <p:spPr>
            <a:xfrm>
              <a:off x="1828800" y="3886200"/>
              <a:ext cx="1524000" cy="1752600"/>
            </a:xfrm>
            <a:prstGeom prst="triangle">
              <a:avLst/>
            </a:prstGeom>
            <a:solidFill>
              <a:srgbClr val="CC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4114800" y="3886200"/>
              <a:ext cx="1524000" cy="1752600"/>
            </a:xfrm>
            <a:prstGeom prst="triangle">
              <a:avLst/>
            </a:prstGeom>
            <a:solidFill>
              <a:srgbClr val="CC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0" name="Isosceles Triangle 89"/>
            <p:cNvSpPr/>
            <p:nvPr/>
          </p:nvSpPr>
          <p:spPr>
            <a:xfrm>
              <a:off x="6477000" y="3886200"/>
              <a:ext cx="1524000" cy="1752600"/>
            </a:xfrm>
            <a:prstGeom prst="triangle">
              <a:avLst/>
            </a:prstGeom>
            <a:solidFill>
              <a:srgbClr val="CC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345975" y="3733800"/>
              <a:ext cx="533400" cy="4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8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060155" y="5715000"/>
              <a:ext cx="685799" cy="4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644048" y="5715000"/>
              <a:ext cx="762000" cy="4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353499" y="5715000"/>
              <a:ext cx="838200" cy="4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Calibri" pitchFamily="34" charset="0"/>
                </a:rPr>
                <a:t>2</a:t>
              </a:r>
              <a:endParaRPr lang="en-US" dirty="0">
                <a:latin typeface="Calibri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987887" y="5715000"/>
              <a:ext cx="762000" cy="4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697338" y="5715000"/>
              <a:ext cx="838200" cy="4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Calibri" pitchFamily="34" charset="0"/>
                </a:rPr>
                <a:t>2</a:t>
              </a:r>
              <a:endParaRPr lang="en-US" dirty="0">
                <a:latin typeface="Calibri" pitchFamily="34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391401" y="5715000"/>
              <a:ext cx="762000" cy="4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581400" y="5715000"/>
              <a:ext cx="762000" cy="4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…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867400" y="5715000"/>
              <a:ext cx="762000" cy="4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…</a:t>
              </a: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9220200" y="5634335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Calibri" pitchFamily="34" charset="0"/>
              </a:rPr>
              <a:t>终止状态</a:t>
            </a:r>
            <a:r>
              <a:rPr lang="en-US" sz="2400" dirty="0" smtClean="0">
                <a:latin typeface="Calibri" pitchFamily="34" charset="0"/>
              </a:rPr>
              <a:t>:</a:t>
            </a:r>
            <a:endParaRPr lang="en-US" sz="2400" dirty="0">
              <a:latin typeface="Calibri" pitchFamily="34" charset="0"/>
            </a:endParaRPr>
          </a:p>
        </p:txBody>
      </p:sp>
      <p:pic>
        <p:nvPicPr>
          <p:cNvPr id="112" name="Picture 111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8610851" y="1981203"/>
            <a:ext cx="2717279" cy="457197"/>
          </a:xfrm>
          <a:prstGeom prst="rect">
            <a:avLst/>
          </a:prstGeom>
          <a:noFill/>
          <a:ln/>
          <a:effectLst/>
        </p:spPr>
      </p:pic>
      <p:pic>
        <p:nvPicPr>
          <p:cNvPr id="109" name="Picture 108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9448800" y="6172200"/>
            <a:ext cx="1574284" cy="278890"/>
          </a:xfrm>
          <a:prstGeom prst="rect">
            <a:avLst/>
          </a:prstGeom>
          <a:noFill/>
          <a:ln/>
          <a:effectLst/>
        </p:spPr>
      </p:pic>
      <p:sp>
        <p:nvSpPr>
          <p:cNvPr id="110" name="Right Arrow 109"/>
          <p:cNvSpPr/>
          <p:nvPr/>
        </p:nvSpPr>
        <p:spPr>
          <a:xfrm rot="9900000">
            <a:off x="8860469" y="2647461"/>
            <a:ext cx="1066800" cy="304800"/>
          </a:xfrm>
          <a:prstGeom prst="rightArrow">
            <a:avLst/>
          </a:prstGeom>
          <a:solidFill>
            <a:srgbClr val="BEE395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ight Arrow 110"/>
          <p:cNvSpPr/>
          <p:nvPr/>
        </p:nvSpPr>
        <p:spPr>
          <a:xfrm rot="14100089">
            <a:off x="8965176" y="4791553"/>
            <a:ext cx="1066800" cy="304800"/>
          </a:xfrm>
          <a:prstGeom prst="rightArrow">
            <a:avLst/>
          </a:prstGeom>
          <a:solidFill>
            <a:srgbClr val="BEE395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286265" y="1424971"/>
            <a:ext cx="477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Calibri" pitchFamily="34" charset="0"/>
              </a:rPr>
              <a:t>状态值 </a:t>
            </a:r>
            <a:r>
              <a:rPr lang="en-US" altLang="zh-CN" sz="2400" dirty="0" smtClean="0">
                <a:latin typeface="Calibri" pitchFamily="34" charset="0"/>
              </a:rPr>
              <a:t>V(s)</a:t>
            </a:r>
            <a:r>
              <a:rPr lang="en-US" sz="2400" dirty="0" smtClean="0">
                <a:latin typeface="Calibri" pitchFamily="34" charset="0"/>
              </a:rPr>
              <a:t>:</a:t>
            </a:r>
          </a:p>
          <a:p>
            <a:endParaRPr lang="en-US" sz="2400" dirty="0" smtClean="0">
              <a:latin typeface="Calibri" pitchFamily="34" charset="0"/>
            </a:endParaRPr>
          </a:p>
          <a:p>
            <a:pPr algn="ctr"/>
            <a:r>
              <a:rPr lang="zh-CN" altLang="en-US" sz="2400" dirty="0" smtClean="0">
                <a:latin typeface="Calibri" pitchFamily="34" charset="0"/>
              </a:rPr>
              <a:t>可以得到</a:t>
            </a:r>
            <a:r>
              <a:rPr lang="zh-CN" altLang="en-US" sz="2400" dirty="0">
                <a:latin typeface="Calibri" pitchFamily="34" charset="0"/>
              </a:rPr>
              <a:t>的最好</a:t>
            </a:r>
            <a:r>
              <a:rPr lang="zh-CN" altLang="en-US" sz="2400" dirty="0" smtClean="0">
                <a:latin typeface="Calibri" pitchFamily="34" charset="0"/>
              </a:rPr>
              <a:t>的结果</a:t>
            </a:r>
            <a:r>
              <a:rPr lang="zh-CN" altLang="en-US" sz="2400" dirty="0">
                <a:latin typeface="Calibri" pitchFamily="34" charset="0"/>
              </a:rPr>
              <a:t>（</a:t>
            </a:r>
            <a:r>
              <a:rPr lang="zh-CN" altLang="en-US" sz="2400" dirty="0">
                <a:solidFill>
                  <a:srgbClr val="FF0000"/>
                </a:solidFill>
                <a:latin typeface="Calibri" pitchFamily="34" charset="0"/>
              </a:rPr>
              <a:t>效用</a:t>
            </a:r>
            <a:r>
              <a:rPr lang="zh-CN" altLang="en-US" sz="2400" dirty="0">
                <a:latin typeface="Calibri" pitchFamily="34" charset="0"/>
              </a:rPr>
              <a:t>）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288325" y="1346202"/>
            <a:ext cx="4511589" cy="12356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矩形 1"/>
          <p:cNvSpPr/>
          <p:nvPr/>
        </p:nvSpPr>
        <p:spPr>
          <a:xfrm>
            <a:off x="3124200" y="5634335"/>
            <a:ext cx="4615249" cy="287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100"/>
          <p:cNvSpPr txBox="1"/>
          <p:nvPr/>
        </p:nvSpPr>
        <p:spPr>
          <a:xfrm>
            <a:off x="344262" y="6198280"/>
            <a:ext cx="6880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Calibri" pitchFamily="34" charset="0"/>
              </a:rPr>
              <a:t>搜索目标</a:t>
            </a:r>
            <a:r>
              <a:rPr lang="en-US" sz="2400" dirty="0" smtClean="0">
                <a:latin typeface="Calibri" pitchFamily="34" charset="0"/>
              </a:rPr>
              <a:t>:</a:t>
            </a:r>
            <a:r>
              <a:rPr lang="zh-CN" altLang="en-US" sz="2400" dirty="0" smtClean="0">
                <a:latin typeface="Calibri" pitchFamily="34" charset="0"/>
              </a:rPr>
              <a:t>找到初始状态到终止状态的最优解路径</a:t>
            </a:r>
            <a:endParaRPr lang="en-US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95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101" grpId="0"/>
      <p:bldP spid="110" grpId="0" animBg="1"/>
      <p:bldP spid="111" grpId="0" animBg="1"/>
      <p:bldP spid="113" grpId="0"/>
      <p:bldP spid="114" grpId="0" animBg="1"/>
      <p:bldP spid="5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对抗博弈树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05400" y="1447800"/>
            <a:ext cx="1828800" cy="381000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7" name="Picture 3" descr="\\.host\Shared Folders\Shared with PC\images\Pacman_stuck_minimax.png"/>
          <p:cNvPicPr>
            <a:picLocks noChangeAspect="1" noChangeArrowheads="1"/>
          </p:cNvPicPr>
          <p:nvPr/>
        </p:nvPicPr>
        <p:blipFill>
          <a:blip r:embed="rId2" cstate="print"/>
          <a:srcRect l="38135" t="16438" r="44067" b="58904"/>
          <a:stretch>
            <a:fillRect/>
          </a:stretch>
        </p:blipFill>
        <p:spPr bwMode="auto">
          <a:xfrm flipH="1">
            <a:off x="5410200" y="1524000"/>
            <a:ext cx="30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7"/>
          <p:cNvSpPr/>
          <p:nvPr/>
        </p:nvSpPr>
        <p:spPr>
          <a:xfrm>
            <a:off x="6127260" y="16002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10800000" flipV="1">
            <a:off x="3657600" y="1905000"/>
            <a:ext cx="2362200" cy="381000"/>
          </a:xfrm>
          <a:prstGeom prst="line">
            <a:avLst/>
          </a:prstGeom>
          <a:ln w="28575">
            <a:solidFill>
              <a:srgbClr val="00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19800" y="1905000"/>
            <a:ext cx="2286000" cy="381000"/>
          </a:xfrm>
          <a:prstGeom prst="line">
            <a:avLst/>
          </a:prstGeom>
          <a:ln w="28575">
            <a:solidFill>
              <a:srgbClr val="00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0800000" flipV="1">
            <a:off x="7239000" y="2819400"/>
            <a:ext cx="1066800" cy="381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305800" y="2819400"/>
            <a:ext cx="1219200" cy="381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 flipV="1">
            <a:off x="2590801" y="2819400"/>
            <a:ext cx="1066800" cy="381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657601" y="2819400"/>
            <a:ext cx="1219200" cy="381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/>
          <p:cNvSpPr/>
          <p:nvPr/>
        </p:nvSpPr>
        <p:spPr>
          <a:xfrm>
            <a:off x="1828800" y="3886200"/>
            <a:ext cx="1524000" cy="1752600"/>
          </a:xfrm>
          <a:prstGeom prst="triangle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4114800" y="3886200"/>
            <a:ext cx="1524000" cy="1752600"/>
          </a:xfrm>
          <a:prstGeom prst="triangle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6477000" y="3886200"/>
            <a:ext cx="1524000" cy="1752600"/>
          </a:xfrm>
          <a:prstGeom prst="triangle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905000" y="57150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-20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43200" y="5715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-8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191000" y="57150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-18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029200" y="5715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-5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553200" y="57150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-10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391400" y="5715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+4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581400" y="5715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…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67400" y="5715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…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1500555"/>
            <a:ext cx="289627" cy="27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Rectangle 49"/>
          <p:cNvSpPr/>
          <p:nvPr/>
        </p:nvSpPr>
        <p:spPr>
          <a:xfrm>
            <a:off x="2743200" y="2362200"/>
            <a:ext cx="1828800" cy="381000"/>
          </a:xfrm>
          <a:prstGeom prst="rect">
            <a:avLst/>
          </a:prstGeom>
          <a:solidFill>
            <a:schemeClr val="tx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1" name="Picture 3" descr="\\.host\Shared Folders\Shared with PC\images\Pacman_stuck_minimax.png"/>
          <p:cNvPicPr>
            <a:picLocks noChangeAspect="1" noChangeArrowheads="1"/>
          </p:cNvPicPr>
          <p:nvPr/>
        </p:nvPicPr>
        <p:blipFill>
          <a:blip r:embed="rId2" cstate="print"/>
          <a:srcRect l="38135" t="16438" r="44067" b="58904"/>
          <a:stretch>
            <a:fillRect/>
          </a:stretch>
        </p:blipFill>
        <p:spPr bwMode="auto">
          <a:xfrm>
            <a:off x="2774460" y="2422770"/>
            <a:ext cx="30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Oval 51"/>
          <p:cNvSpPr/>
          <p:nvPr/>
        </p:nvSpPr>
        <p:spPr>
          <a:xfrm>
            <a:off x="3765060" y="25146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2414955"/>
            <a:ext cx="289627" cy="27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Rectangle 53"/>
          <p:cNvSpPr/>
          <p:nvPr/>
        </p:nvSpPr>
        <p:spPr>
          <a:xfrm>
            <a:off x="7391400" y="2362200"/>
            <a:ext cx="1828800" cy="381000"/>
          </a:xfrm>
          <a:prstGeom prst="rect">
            <a:avLst/>
          </a:prstGeom>
          <a:solidFill>
            <a:schemeClr val="tx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5" name="Picture 3" descr="\\.host\Shared Folders\Shared with PC\images\Pacman_stuck_minimax.png"/>
          <p:cNvPicPr>
            <a:picLocks noChangeAspect="1" noChangeArrowheads="1"/>
          </p:cNvPicPr>
          <p:nvPr/>
        </p:nvPicPr>
        <p:blipFill>
          <a:blip r:embed="rId2" cstate="print"/>
          <a:srcRect l="38135" t="16438" r="44067" b="58904"/>
          <a:stretch>
            <a:fillRect/>
          </a:stretch>
        </p:blipFill>
        <p:spPr bwMode="auto">
          <a:xfrm flipH="1">
            <a:off x="8001000" y="2438400"/>
            <a:ext cx="30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Oval 55"/>
          <p:cNvSpPr/>
          <p:nvPr/>
        </p:nvSpPr>
        <p:spPr>
          <a:xfrm>
            <a:off x="8413260" y="25146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10600" y="2414955"/>
            <a:ext cx="289627" cy="27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" name="Rectangle 57"/>
          <p:cNvSpPr/>
          <p:nvPr/>
        </p:nvSpPr>
        <p:spPr>
          <a:xfrm>
            <a:off x="1676400" y="3276600"/>
            <a:ext cx="1828800" cy="381000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9" name="Picture 3" descr="\\.host\Shared Folders\Shared with PC\images\Pacman_stuck_minimax.png"/>
          <p:cNvPicPr>
            <a:picLocks noChangeAspect="1" noChangeArrowheads="1"/>
          </p:cNvPicPr>
          <p:nvPr/>
        </p:nvPicPr>
        <p:blipFill>
          <a:blip r:embed="rId2" cstate="print"/>
          <a:srcRect l="38135" t="16438" r="44067" b="58904"/>
          <a:stretch>
            <a:fillRect/>
          </a:stretch>
        </p:blipFill>
        <p:spPr bwMode="auto">
          <a:xfrm>
            <a:off x="1707660" y="3337170"/>
            <a:ext cx="30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" name="Oval 59"/>
          <p:cNvSpPr/>
          <p:nvPr/>
        </p:nvSpPr>
        <p:spPr>
          <a:xfrm>
            <a:off x="2698260" y="34290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3329355"/>
            <a:ext cx="289627" cy="27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" name="Rectangle 61"/>
          <p:cNvSpPr/>
          <p:nvPr/>
        </p:nvSpPr>
        <p:spPr>
          <a:xfrm>
            <a:off x="3962400" y="3276600"/>
            <a:ext cx="1828800" cy="381000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3" name="Picture 3" descr="\\.host\Shared Folders\Shared with PC\images\Pacman_stuck_minimax.png"/>
          <p:cNvPicPr>
            <a:picLocks noChangeAspect="1" noChangeArrowheads="1"/>
          </p:cNvPicPr>
          <p:nvPr/>
        </p:nvPicPr>
        <p:blipFill>
          <a:blip r:embed="rId2" cstate="print"/>
          <a:srcRect l="38135" t="16438" r="44067" b="58904"/>
          <a:stretch>
            <a:fillRect/>
          </a:stretch>
        </p:blipFill>
        <p:spPr bwMode="auto">
          <a:xfrm>
            <a:off x="3993660" y="3337170"/>
            <a:ext cx="30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Oval 63"/>
          <p:cNvSpPr/>
          <p:nvPr/>
        </p:nvSpPr>
        <p:spPr>
          <a:xfrm>
            <a:off x="4984260" y="34290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5373" y="3329355"/>
            <a:ext cx="289627" cy="27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" name="Rectangle 65"/>
          <p:cNvSpPr/>
          <p:nvPr/>
        </p:nvSpPr>
        <p:spPr>
          <a:xfrm>
            <a:off x="6324600" y="3276600"/>
            <a:ext cx="1828800" cy="381000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7" name="Picture 3" descr="\\.host\Shared Folders\Shared with PC\images\Pacman_stuck_minimax.png"/>
          <p:cNvPicPr>
            <a:picLocks noChangeAspect="1" noChangeArrowheads="1"/>
          </p:cNvPicPr>
          <p:nvPr/>
        </p:nvPicPr>
        <p:blipFill>
          <a:blip r:embed="rId2" cstate="print"/>
          <a:srcRect l="38135" t="16438" r="44067" b="58904"/>
          <a:stretch>
            <a:fillRect/>
          </a:stretch>
        </p:blipFill>
        <p:spPr bwMode="auto">
          <a:xfrm flipH="1">
            <a:off x="6934200" y="3352800"/>
            <a:ext cx="30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" name="Oval 67"/>
          <p:cNvSpPr/>
          <p:nvPr/>
        </p:nvSpPr>
        <p:spPr>
          <a:xfrm>
            <a:off x="7346460" y="34290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0" y="3329355"/>
            <a:ext cx="289627" cy="27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" name="Rectangle 69"/>
          <p:cNvSpPr/>
          <p:nvPr/>
        </p:nvSpPr>
        <p:spPr>
          <a:xfrm>
            <a:off x="8610600" y="3276600"/>
            <a:ext cx="1828800" cy="381000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71" name="Picture 3" descr="\\.host\Shared Folders\Shared with PC\images\Pacman_stuck_minimax.png"/>
          <p:cNvPicPr>
            <a:picLocks noChangeAspect="1" noChangeArrowheads="1"/>
          </p:cNvPicPr>
          <p:nvPr/>
        </p:nvPicPr>
        <p:blipFill>
          <a:blip r:embed="rId2" cstate="print"/>
          <a:srcRect l="38135" t="16438" r="44067" b="58904"/>
          <a:stretch>
            <a:fillRect/>
          </a:stretch>
        </p:blipFill>
        <p:spPr bwMode="auto">
          <a:xfrm flipH="1">
            <a:off x="9220200" y="3352800"/>
            <a:ext cx="30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" name="Oval 71"/>
          <p:cNvSpPr/>
          <p:nvPr/>
        </p:nvSpPr>
        <p:spPr>
          <a:xfrm>
            <a:off x="9632460" y="34290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73573" y="3329355"/>
            <a:ext cx="289627" cy="27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Isosceles Triangle 73"/>
          <p:cNvSpPr/>
          <p:nvPr/>
        </p:nvSpPr>
        <p:spPr>
          <a:xfrm>
            <a:off x="8763000" y="3886200"/>
            <a:ext cx="1524000" cy="1752600"/>
          </a:xfrm>
          <a:prstGeom prst="triangle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8839200" y="57150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-20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9677400" y="5715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+8</a:t>
            </a:r>
          </a:p>
        </p:txBody>
      </p:sp>
      <p:sp>
        <p:nvSpPr>
          <p:cNvPr id="77" name="矩形 76"/>
          <p:cNvSpPr/>
          <p:nvPr/>
        </p:nvSpPr>
        <p:spPr>
          <a:xfrm>
            <a:off x="9237789" y="6324600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双方都是理性的</a:t>
            </a:r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</a:rPr>
              <a:t>Agent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50" grpId="0" animBg="1"/>
      <p:bldP spid="52" grpId="0" animBg="1"/>
      <p:bldP spid="54" grpId="0" animBg="1"/>
      <p:bldP spid="56" grpId="0" animBg="1"/>
      <p:bldP spid="58" grpId="0" animBg="1"/>
      <p:bldP spid="60" grpId="0" animBg="1"/>
      <p:bldP spid="62" grpId="0" animBg="1"/>
      <p:bldP spid="64" grpId="0" animBg="1"/>
      <p:bldP spid="66" grpId="0" animBg="1"/>
      <p:bldP spid="68" grpId="0" animBg="1"/>
      <p:bldP spid="70" grpId="0" animBg="1"/>
      <p:bldP spid="72" grpId="0" animBg="1"/>
      <p:bldP spid="74" grpId="0" animBg="1"/>
      <p:bldP spid="75" grpId="0"/>
      <p:bldP spid="7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Minimax</a:t>
            </a:r>
            <a:r>
              <a:rPr lang="en-US" dirty="0"/>
              <a:t> Values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2743200" y="3124200"/>
            <a:ext cx="6781800" cy="2230830"/>
            <a:chOff x="1676400" y="1447800"/>
            <a:chExt cx="8763000" cy="2882533"/>
          </a:xfrm>
        </p:grpSpPr>
        <p:sp>
          <p:nvSpPr>
            <p:cNvPr id="6" name="Rectangle 5"/>
            <p:cNvSpPr/>
            <p:nvPr/>
          </p:nvSpPr>
          <p:spPr>
            <a:xfrm>
              <a:off x="5105400" y="1447800"/>
              <a:ext cx="18288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7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5" cstate="print"/>
            <a:srcRect l="38135" t="16438" r="44067" b="58904"/>
            <a:stretch>
              <a:fillRect/>
            </a:stretch>
          </p:blipFill>
          <p:spPr bwMode="auto">
            <a:xfrm flipH="1">
              <a:off x="5410200" y="1524000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Oval 7"/>
            <p:cNvSpPr/>
            <p:nvPr/>
          </p:nvSpPr>
          <p:spPr>
            <a:xfrm>
              <a:off x="6127260" y="16002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rot="10800000" flipV="1">
              <a:off x="3657600" y="1905000"/>
              <a:ext cx="2362200" cy="381000"/>
            </a:xfrm>
            <a:prstGeom prst="line">
              <a:avLst/>
            </a:prstGeom>
            <a:ln w="28575">
              <a:solidFill>
                <a:srgbClr val="0066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905000"/>
              <a:ext cx="2286000" cy="381000"/>
            </a:xfrm>
            <a:prstGeom prst="line">
              <a:avLst/>
            </a:prstGeom>
            <a:ln w="28575">
              <a:solidFill>
                <a:srgbClr val="0066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 flipV="1">
              <a:off x="7239000" y="2819400"/>
              <a:ext cx="1066800" cy="381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305800" y="2819400"/>
              <a:ext cx="1219200" cy="381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0800000" flipV="1">
              <a:off x="2590801" y="2819400"/>
              <a:ext cx="1066800" cy="381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657601" y="2819400"/>
              <a:ext cx="1219200" cy="381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986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4600" y="1500555"/>
              <a:ext cx="289627" cy="27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" name="Rectangle 49"/>
            <p:cNvSpPr/>
            <p:nvPr/>
          </p:nvSpPr>
          <p:spPr>
            <a:xfrm>
              <a:off x="2743200" y="2362200"/>
              <a:ext cx="18288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51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5" cstate="print"/>
            <a:srcRect l="38135" t="16438" r="44067" b="58904"/>
            <a:stretch>
              <a:fillRect/>
            </a:stretch>
          </p:blipFill>
          <p:spPr bwMode="auto">
            <a:xfrm>
              <a:off x="2774460" y="2422770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2" name="Oval 51"/>
            <p:cNvSpPr/>
            <p:nvPr/>
          </p:nvSpPr>
          <p:spPr>
            <a:xfrm>
              <a:off x="3765060" y="25146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53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962400" y="2414955"/>
              <a:ext cx="289627" cy="27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4" name="Rectangle 53"/>
            <p:cNvSpPr/>
            <p:nvPr/>
          </p:nvSpPr>
          <p:spPr>
            <a:xfrm>
              <a:off x="7391400" y="2362200"/>
              <a:ext cx="18288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55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5" cstate="print"/>
            <a:srcRect l="38135" t="16438" r="44067" b="58904"/>
            <a:stretch>
              <a:fillRect/>
            </a:stretch>
          </p:blipFill>
          <p:spPr bwMode="auto">
            <a:xfrm flipH="1">
              <a:off x="8001000" y="2438400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6" name="Oval 55"/>
            <p:cNvSpPr/>
            <p:nvPr/>
          </p:nvSpPr>
          <p:spPr>
            <a:xfrm>
              <a:off x="8413260" y="25146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610600" y="2414955"/>
              <a:ext cx="289627" cy="27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8" name="Rectangle 57"/>
            <p:cNvSpPr/>
            <p:nvPr/>
          </p:nvSpPr>
          <p:spPr>
            <a:xfrm>
              <a:off x="1676400" y="3276600"/>
              <a:ext cx="18288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59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5" cstate="print"/>
            <a:srcRect l="38135" t="16438" r="44067" b="58904"/>
            <a:stretch>
              <a:fillRect/>
            </a:stretch>
          </p:blipFill>
          <p:spPr bwMode="auto">
            <a:xfrm>
              <a:off x="1707660" y="3337170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0" name="Oval 59"/>
            <p:cNvSpPr/>
            <p:nvPr/>
          </p:nvSpPr>
          <p:spPr>
            <a:xfrm>
              <a:off x="2698260" y="34290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590800" y="3329355"/>
              <a:ext cx="289627" cy="27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2" name="Rectangle 61"/>
            <p:cNvSpPr/>
            <p:nvPr/>
          </p:nvSpPr>
          <p:spPr>
            <a:xfrm>
              <a:off x="3962400" y="3276600"/>
              <a:ext cx="18288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63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5" cstate="print"/>
            <a:srcRect l="38135" t="16438" r="44067" b="58904"/>
            <a:stretch>
              <a:fillRect/>
            </a:stretch>
          </p:blipFill>
          <p:spPr bwMode="auto">
            <a:xfrm>
              <a:off x="3993660" y="3337170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4" name="Oval 63"/>
            <p:cNvSpPr/>
            <p:nvPr/>
          </p:nvSpPr>
          <p:spPr>
            <a:xfrm>
              <a:off x="4984260" y="34290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65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425373" y="3329355"/>
              <a:ext cx="289627" cy="27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6" name="Rectangle 65"/>
            <p:cNvSpPr/>
            <p:nvPr/>
          </p:nvSpPr>
          <p:spPr>
            <a:xfrm>
              <a:off x="6324600" y="3276600"/>
              <a:ext cx="18288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67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5" cstate="print"/>
            <a:srcRect l="38135" t="16438" r="44067" b="58904"/>
            <a:stretch>
              <a:fillRect/>
            </a:stretch>
          </p:blipFill>
          <p:spPr bwMode="auto">
            <a:xfrm flipH="1">
              <a:off x="6934200" y="3352800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8" name="Oval 67"/>
            <p:cNvSpPr/>
            <p:nvPr/>
          </p:nvSpPr>
          <p:spPr>
            <a:xfrm>
              <a:off x="7346460" y="34290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69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239000" y="3329355"/>
              <a:ext cx="289627" cy="27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0" name="Rectangle 69"/>
            <p:cNvSpPr/>
            <p:nvPr/>
          </p:nvSpPr>
          <p:spPr>
            <a:xfrm>
              <a:off x="8610600" y="3276600"/>
              <a:ext cx="18288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71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5" cstate="print"/>
            <a:srcRect l="38135" t="16438" r="44067" b="58904"/>
            <a:stretch>
              <a:fillRect/>
            </a:stretch>
          </p:blipFill>
          <p:spPr bwMode="auto">
            <a:xfrm flipH="1">
              <a:off x="9220200" y="3352800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" name="Oval 71"/>
            <p:cNvSpPr/>
            <p:nvPr/>
          </p:nvSpPr>
          <p:spPr>
            <a:xfrm>
              <a:off x="9632460" y="34290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73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0073573" y="3329355"/>
              <a:ext cx="289627" cy="27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7" name="TextBox 76"/>
            <p:cNvSpPr txBox="1"/>
            <p:nvPr/>
          </p:nvSpPr>
          <p:spPr>
            <a:xfrm>
              <a:off x="9207357" y="3733800"/>
              <a:ext cx="838200" cy="596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itchFamily="34" charset="0"/>
                </a:rPr>
                <a:t>+8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94816" y="3733800"/>
              <a:ext cx="838200" cy="596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Calibri" pitchFamily="34" charset="0"/>
                </a:rPr>
                <a:t>+4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630220" y="3733799"/>
              <a:ext cx="838200" cy="46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itchFamily="34" charset="0"/>
                </a:rPr>
                <a:t>-5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267164" y="3733799"/>
              <a:ext cx="838200" cy="46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itchFamily="34" charset="0"/>
                </a:rPr>
                <a:t>-8</a:t>
              </a: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685800" y="1367135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2"/>
                </a:solidFill>
                <a:latin typeface="Calibri" pitchFamily="34" charset="0"/>
              </a:rPr>
              <a:t>正方的状态值</a:t>
            </a:r>
            <a:r>
              <a:rPr lang="en-US" sz="2400" dirty="0" smtClean="0">
                <a:solidFill>
                  <a:schemeClr val="accent2"/>
                </a:solidFill>
                <a:latin typeface="Calibri" pitchFamily="34" charset="0"/>
              </a:rPr>
              <a:t>:</a:t>
            </a:r>
            <a:endParaRPr lang="en-US" sz="2400" dirty="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562021" y="5290759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7030A0"/>
                </a:solidFill>
                <a:latin typeface="Calibri" pitchFamily="34" charset="0"/>
              </a:rPr>
              <a:t>终止状态</a:t>
            </a:r>
            <a:r>
              <a:rPr lang="en-US" sz="2400" dirty="0" smtClean="0">
                <a:solidFill>
                  <a:srgbClr val="7030A0"/>
                </a:solidFill>
                <a:latin typeface="Calibri" pitchFamily="34" charset="0"/>
              </a:rPr>
              <a:t>:</a:t>
            </a:r>
            <a:endParaRPr lang="en-US" sz="2400" dirty="0">
              <a:solidFill>
                <a:srgbClr val="7030A0"/>
              </a:solidFill>
              <a:latin typeface="Calibri" pitchFamily="34" charset="0"/>
            </a:endParaRPr>
          </a:p>
        </p:txBody>
      </p:sp>
      <p:pic>
        <p:nvPicPr>
          <p:cNvPr id="92" name="Picture 91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067083" y="1828800"/>
            <a:ext cx="2920953" cy="457112"/>
          </a:xfrm>
          <a:prstGeom prst="rect">
            <a:avLst/>
          </a:prstGeom>
          <a:noFill/>
          <a:ln/>
          <a:effectLst/>
        </p:spPr>
      </p:pic>
      <p:pic>
        <p:nvPicPr>
          <p:cNvPr id="85" name="Picture 8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9835161" y="5391361"/>
            <a:ext cx="1574284" cy="278890"/>
          </a:xfrm>
          <a:prstGeom prst="rect">
            <a:avLst/>
          </a:prstGeom>
          <a:noFill/>
          <a:ln/>
          <a:effectLst/>
        </p:spPr>
      </p:pic>
      <p:sp>
        <p:nvSpPr>
          <p:cNvPr id="86" name="Right Arrow 85"/>
          <p:cNvSpPr/>
          <p:nvPr/>
        </p:nvSpPr>
        <p:spPr>
          <a:xfrm rot="1943663">
            <a:off x="4045804" y="2305478"/>
            <a:ext cx="1706429" cy="304800"/>
          </a:xfrm>
          <a:prstGeom prst="rightArrow">
            <a:avLst/>
          </a:prstGeom>
          <a:solidFill>
            <a:srgbClr val="CCECFF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7277100" y="1367135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  <a:latin typeface="Calibri" pitchFamily="34" charset="0"/>
              </a:rPr>
              <a:t>反方的状态值</a:t>
            </a:r>
            <a:r>
              <a:rPr lang="en-US" sz="2400" dirty="0" smtClean="0">
                <a:solidFill>
                  <a:srgbClr val="C00000"/>
                </a:solidFill>
                <a:latin typeface="Calibri" pitchFamily="34" charset="0"/>
              </a:rPr>
              <a:t>:</a:t>
            </a:r>
            <a:endParaRPr lang="en-US" sz="2400" dirty="0">
              <a:solidFill>
                <a:srgbClr val="C00000"/>
              </a:solidFill>
              <a:latin typeface="Calibri" pitchFamily="34" charset="0"/>
            </a:endParaRPr>
          </a:p>
        </p:txBody>
      </p:sp>
      <p:pic>
        <p:nvPicPr>
          <p:cNvPr id="93" name="Picture 92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7899451" y="1828800"/>
            <a:ext cx="2919874" cy="456943"/>
          </a:xfrm>
          <a:prstGeom prst="rect">
            <a:avLst/>
          </a:prstGeom>
          <a:noFill/>
          <a:ln/>
          <a:effectLst/>
        </p:spPr>
      </p:pic>
      <p:sp>
        <p:nvSpPr>
          <p:cNvPr id="90" name="Right Arrow 89"/>
          <p:cNvSpPr/>
          <p:nvPr/>
        </p:nvSpPr>
        <p:spPr>
          <a:xfrm rot="8255959">
            <a:off x="8148387" y="2949051"/>
            <a:ext cx="1406806" cy="304800"/>
          </a:xfrm>
          <a:prstGeom prst="rightArrow">
            <a:avLst/>
          </a:prstGeom>
          <a:solidFill>
            <a:srgbClr val="FF9999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1577250" y="299651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accent2"/>
                </a:solidFill>
                <a:latin typeface="Calibri" pitchFamily="34" charset="0"/>
              </a:rPr>
              <a:t>正方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32522" y="451519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  <a:latin typeface="Calibri" pitchFamily="34" charset="0"/>
              </a:rPr>
              <a:t>正方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77250" y="372422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Calibri" pitchFamily="34" charset="0"/>
              </a:rPr>
              <a:t>反方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8192701" y="530091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  <a:latin typeface="Calibri" pitchFamily="34" charset="0"/>
              </a:rPr>
              <a:t>正方的效用值</a:t>
            </a:r>
            <a:endParaRPr lang="zh-CN" altLang="en-US" dirty="0"/>
          </a:p>
        </p:txBody>
      </p:sp>
      <p:sp>
        <p:nvSpPr>
          <p:cNvPr id="75" name="TextBox 100"/>
          <p:cNvSpPr txBox="1"/>
          <p:nvPr/>
        </p:nvSpPr>
        <p:spPr>
          <a:xfrm>
            <a:off x="353023" y="5811396"/>
            <a:ext cx="94093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Calibri" pitchFamily="34" charset="0"/>
              </a:rPr>
              <a:t>搜索目标：从初始状态出发，找到到达终止状态的最优解路径</a:t>
            </a:r>
            <a:endParaRPr lang="en-US" altLang="zh-CN" sz="2400" dirty="0" smtClean="0">
              <a:latin typeface="Calibri" pitchFamily="34" charset="0"/>
            </a:endParaRPr>
          </a:p>
          <a:p>
            <a:r>
              <a:rPr lang="zh-CN" altLang="en-US" sz="2400" dirty="0" smtClean="0">
                <a:latin typeface="Calibri" pitchFamily="34" charset="0"/>
              </a:rPr>
              <a:t>对抗搜索</a:t>
            </a:r>
            <a:r>
              <a:rPr lang="en-US" altLang="zh-CN" sz="3200" dirty="0">
                <a:solidFill>
                  <a:srgbClr val="CC0000"/>
                </a:solidFill>
              </a:rPr>
              <a:t>:  </a:t>
            </a:r>
            <a:r>
              <a:rPr lang="zh-CN" altLang="en-US" sz="2400" dirty="0">
                <a:solidFill>
                  <a:srgbClr val="CC0000"/>
                </a:solidFill>
              </a:rPr>
              <a:t>对抗理性（最优）</a:t>
            </a:r>
            <a:r>
              <a:rPr lang="zh-CN" altLang="en-US" sz="2400" dirty="0" smtClean="0">
                <a:solidFill>
                  <a:srgbClr val="CC0000"/>
                </a:solidFill>
              </a:rPr>
              <a:t>对手可实现最佳效用</a:t>
            </a:r>
            <a:endParaRPr lang="en-US" altLang="zh-CN" sz="2400" dirty="0"/>
          </a:p>
          <a:p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  <p:bldP spid="86" grpId="0" animBg="1"/>
      <p:bldP spid="87" grpId="0"/>
      <p:bldP spid="90" grpId="0" animBg="1"/>
      <p:bldP spid="74" grpId="0"/>
      <p:bldP spid="7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对抗搜索</a:t>
            </a:r>
            <a:r>
              <a:rPr lang="en-US" dirty="0" smtClean="0"/>
              <a:t>(</a:t>
            </a:r>
            <a:r>
              <a:rPr lang="en-US" dirty="0"/>
              <a:t>Minimax)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447800"/>
            <a:ext cx="5486400" cy="4525963"/>
          </a:xfrm>
        </p:spPr>
        <p:txBody>
          <a:bodyPr/>
          <a:lstStyle/>
          <a:p>
            <a:pPr eaLnBrk="1" hangingPunct="1"/>
            <a:r>
              <a:rPr lang="zh-CN" altLang="en-US" sz="2200" dirty="0" smtClean="0"/>
              <a:t>确定性的零和博弈</a:t>
            </a:r>
            <a:r>
              <a:rPr lang="en-US" sz="2200" dirty="0" smtClean="0"/>
              <a:t>:</a:t>
            </a:r>
            <a:endParaRPr lang="en-US" sz="2200" dirty="0"/>
          </a:p>
          <a:p>
            <a:pPr lvl="1" eaLnBrk="1" hangingPunct="1"/>
            <a:r>
              <a:rPr lang="en-US" sz="2200" dirty="0"/>
              <a:t>Tic-tac-toe, chess, checkers</a:t>
            </a:r>
          </a:p>
          <a:p>
            <a:pPr lvl="1" eaLnBrk="1" hangingPunct="1"/>
            <a:r>
              <a:rPr lang="en-US" sz="2200" dirty="0"/>
              <a:t>One player maximizes result</a:t>
            </a:r>
          </a:p>
          <a:p>
            <a:pPr lvl="1" eaLnBrk="1" hangingPunct="1"/>
            <a:r>
              <a:rPr lang="en-US" sz="2200" dirty="0"/>
              <a:t>The other minimizes result</a:t>
            </a:r>
          </a:p>
          <a:p>
            <a:pPr lvl="1" eaLnBrk="1" hangingPunct="1"/>
            <a:endParaRPr lang="en-US" sz="2200" dirty="0"/>
          </a:p>
          <a:p>
            <a:pPr eaLnBrk="1" hangingPunct="1">
              <a:lnSpc>
                <a:spcPct val="150000"/>
              </a:lnSpc>
            </a:pPr>
            <a:r>
              <a:rPr lang="en-US" sz="2200" dirty="0"/>
              <a:t>Minimax </a:t>
            </a:r>
            <a:r>
              <a:rPr lang="zh-CN" altLang="en-US" sz="2200" dirty="0" smtClean="0"/>
              <a:t>搜索</a:t>
            </a:r>
            <a:r>
              <a:rPr lang="en-US" sz="2200" dirty="0" smtClean="0"/>
              <a:t>:</a:t>
            </a:r>
            <a:endParaRPr lang="en-US" sz="2200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200" dirty="0" smtClean="0"/>
              <a:t>状态空间搜索树</a:t>
            </a:r>
            <a:endParaRPr lang="en-US" altLang="zh-CN" sz="2200" dirty="0" smtClean="0"/>
          </a:p>
          <a:p>
            <a:pPr lvl="1" eaLnBrk="1" hangingPunct="1">
              <a:lnSpc>
                <a:spcPct val="150000"/>
              </a:lnSpc>
            </a:pPr>
            <a:r>
              <a:rPr lang="en-US" sz="2200" dirty="0" smtClean="0"/>
              <a:t>Players </a:t>
            </a:r>
            <a:r>
              <a:rPr lang="zh-CN" altLang="en-US" sz="2200" dirty="0" smtClean="0"/>
              <a:t>交替轮流</a:t>
            </a: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zh-CN" altLang="en-US" sz="2200" dirty="0" smtClean="0"/>
              <a:t>计算每个结点的</a:t>
            </a:r>
            <a:r>
              <a:rPr lang="en-US" sz="2200" dirty="0" smtClean="0">
                <a:solidFill>
                  <a:srgbClr val="CC0000"/>
                </a:solidFill>
              </a:rPr>
              <a:t>minimax </a:t>
            </a:r>
            <a:r>
              <a:rPr lang="en-US" sz="2200" dirty="0">
                <a:solidFill>
                  <a:srgbClr val="CC0000"/>
                </a:solidFill>
              </a:rPr>
              <a:t>value</a:t>
            </a:r>
            <a:r>
              <a:rPr lang="en-US" sz="2200" dirty="0" smtClean="0">
                <a:solidFill>
                  <a:srgbClr val="CC0000"/>
                </a:solidFill>
              </a:rPr>
              <a:t>:  </a:t>
            </a:r>
            <a:r>
              <a:rPr lang="zh-CN" altLang="en-US" sz="1800" dirty="0" smtClean="0">
                <a:solidFill>
                  <a:srgbClr val="CC0000"/>
                </a:solidFill>
              </a:rPr>
              <a:t>对抗</a:t>
            </a:r>
            <a:r>
              <a:rPr lang="zh-CN" altLang="en-US" sz="1800" dirty="0">
                <a:solidFill>
                  <a:srgbClr val="CC0000"/>
                </a:solidFill>
              </a:rPr>
              <a:t>理性（最优）</a:t>
            </a:r>
            <a:r>
              <a:rPr lang="zh-CN" altLang="en-US" sz="1800" dirty="0" smtClean="0">
                <a:solidFill>
                  <a:srgbClr val="CC0000"/>
                </a:solidFill>
              </a:rPr>
              <a:t>对手可实现</a:t>
            </a:r>
            <a:r>
              <a:rPr lang="zh-CN" altLang="en-US" sz="1800" dirty="0">
                <a:solidFill>
                  <a:srgbClr val="CC0000"/>
                </a:solidFill>
              </a:rPr>
              <a:t>的</a:t>
            </a:r>
            <a:r>
              <a:rPr lang="zh-CN" altLang="en-US" sz="1800" dirty="0" smtClean="0">
                <a:solidFill>
                  <a:srgbClr val="CC0000"/>
                </a:solidFill>
              </a:rPr>
              <a:t>最佳效用</a:t>
            </a:r>
            <a:endParaRPr lang="en-US" sz="1800" dirty="0"/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auto">
          <a:xfrm>
            <a:off x="8763000" y="2325687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2293" name="AutoShape 5"/>
          <p:cNvSpPr>
            <a:spLocks noChangeArrowheads="1"/>
          </p:cNvSpPr>
          <p:nvPr/>
        </p:nvSpPr>
        <p:spPr bwMode="auto">
          <a:xfrm rot="10800000">
            <a:off x="8001000" y="3316287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2294" name="AutoShape 6"/>
          <p:cNvSpPr>
            <a:spLocks noChangeArrowheads="1"/>
          </p:cNvSpPr>
          <p:nvPr/>
        </p:nvSpPr>
        <p:spPr bwMode="auto">
          <a:xfrm rot="10800000">
            <a:off x="9525000" y="3316287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7620000" y="4611687"/>
            <a:ext cx="381000" cy="304800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8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8305800" y="4611687"/>
            <a:ext cx="381000" cy="304800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2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9144000" y="4611687"/>
            <a:ext cx="381000" cy="304800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5</a:t>
            </a: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9906000" y="4611687"/>
            <a:ext cx="381000" cy="304800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6</a:t>
            </a:r>
          </a:p>
        </p:txBody>
      </p:sp>
      <p:cxnSp>
        <p:nvCxnSpPr>
          <p:cNvPr id="12299" name="AutoShape 11"/>
          <p:cNvCxnSpPr>
            <a:cxnSpLocks noChangeShapeType="1"/>
            <a:stCxn id="12292" idx="3"/>
            <a:endCxn id="12293" idx="3"/>
          </p:cNvCxnSpPr>
          <p:nvPr/>
        </p:nvCxnSpPr>
        <p:spPr bwMode="auto">
          <a:xfrm flipH="1">
            <a:off x="8191500" y="2630487"/>
            <a:ext cx="762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300" name="AutoShape 12"/>
          <p:cNvCxnSpPr>
            <a:cxnSpLocks noChangeShapeType="1"/>
            <a:stCxn id="12292" idx="3"/>
            <a:endCxn id="12294" idx="3"/>
          </p:cNvCxnSpPr>
          <p:nvPr/>
        </p:nvCxnSpPr>
        <p:spPr bwMode="auto">
          <a:xfrm>
            <a:off x="8953500" y="2630487"/>
            <a:ext cx="762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301" name="AutoShape 13"/>
          <p:cNvCxnSpPr>
            <a:cxnSpLocks noChangeShapeType="1"/>
            <a:stCxn id="12293" idx="0"/>
            <a:endCxn id="12295" idx="0"/>
          </p:cNvCxnSpPr>
          <p:nvPr/>
        </p:nvCxnSpPr>
        <p:spPr bwMode="auto">
          <a:xfrm flipH="1">
            <a:off x="7810500" y="3621087"/>
            <a:ext cx="3810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302" name="AutoShape 14"/>
          <p:cNvCxnSpPr>
            <a:cxnSpLocks noChangeShapeType="1"/>
            <a:stCxn id="12293" idx="0"/>
            <a:endCxn id="12296" idx="0"/>
          </p:cNvCxnSpPr>
          <p:nvPr/>
        </p:nvCxnSpPr>
        <p:spPr bwMode="auto">
          <a:xfrm>
            <a:off x="8191500" y="3621087"/>
            <a:ext cx="3048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303" name="AutoShape 15"/>
          <p:cNvCxnSpPr>
            <a:cxnSpLocks noChangeShapeType="1"/>
            <a:stCxn id="12294" idx="0"/>
            <a:endCxn id="12297" idx="0"/>
          </p:cNvCxnSpPr>
          <p:nvPr/>
        </p:nvCxnSpPr>
        <p:spPr bwMode="auto">
          <a:xfrm flipH="1">
            <a:off x="9334500" y="3621087"/>
            <a:ext cx="3810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304" name="AutoShape 16"/>
          <p:cNvCxnSpPr>
            <a:cxnSpLocks noChangeShapeType="1"/>
            <a:stCxn id="12294" idx="0"/>
            <a:endCxn id="12298" idx="0"/>
          </p:cNvCxnSpPr>
          <p:nvPr/>
        </p:nvCxnSpPr>
        <p:spPr bwMode="auto">
          <a:xfrm>
            <a:off x="9715500" y="3621087"/>
            <a:ext cx="3810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9166225" y="2325687"/>
            <a:ext cx="66357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Calibri" pitchFamily="34" charset="0"/>
              </a:rPr>
              <a:t>max</a:t>
            </a:r>
          </a:p>
        </p:txBody>
      </p:sp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9982200" y="3240087"/>
            <a:ext cx="66357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Calibri" pitchFamily="34" charset="0"/>
              </a:rPr>
              <a:t>min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8040688" y="3255962"/>
            <a:ext cx="1846262" cy="381000"/>
            <a:chOff x="6059424" y="3215640"/>
            <a:chExt cx="1846050" cy="381000"/>
          </a:xfrm>
        </p:grpSpPr>
        <p:sp>
          <p:nvSpPr>
            <p:cNvPr id="12316" name="TextBox 19"/>
            <p:cNvSpPr txBox="1">
              <a:spLocks noChangeArrowheads="1"/>
            </p:cNvSpPr>
            <p:nvPr/>
          </p:nvSpPr>
          <p:spPr bwMode="auto">
            <a:xfrm>
              <a:off x="6059424" y="3227308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2317" name="TextBox 20"/>
            <p:cNvSpPr txBox="1">
              <a:spLocks noChangeArrowheads="1"/>
            </p:cNvSpPr>
            <p:nvPr/>
          </p:nvSpPr>
          <p:spPr bwMode="auto">
            <a:xfrm>
              <a:off x="7592568" y="321564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5</a:t>
              </a:r>
            </a:p>
          </p:txBody>
        </p:sp>
      </p:grp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8799513" y="2349500"/>
            <a:ext cx="312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5</a:t>
            </a:r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7467600" y="4383086"/>
            <a:ext cx="3048000" cy="1484313"/>
            <a:chOff x="5486400" y="4343400"/>
            <a:chExt cx="3048000" cy="1484543"/>
          </a:xfrm>
        </p:grpSpPr>
        <p:sp>
          <p:nvSpPr>
            <p:cNvPr id="23" name="Rounded Rectangle 22"/>
            <p:cNvSpPr/>
            <p:nvPr/>
          </p:nvSpPr>
          <p:spPr>
            <a:xfrm>
              <a:off x="5486400" y="4343400"/>
              <a:ext cx="3048000" cy="762118"/>
            </a:xfrm>
            <a:prstGeom prst="round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 pitchFamily="34" charset="0"/>
              </a:endParaRPr>
            </a:p>
          </p:txBody>
        </p:sp>
        <p:sp>
          <p:nvSpPr>
            <p:cNvPr id="12315" name="Text Box 17"/>
            <p:cNvSpPr txBox="1">
              <a:spLocks noChangeArrowheads="1"/>
            </p:cNvSpPr>
            <p:nvPr/>
          </p:nvSpPr>
          <p:spPr bwMode="auto">
            <a:xfrm>
              <a:off x="5486400" y="5181612"/>
              <a:ext cx="3048000" cy="6463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>
                  <a:latin typeface="Calibri" pitchFamily="34" charset="0"/>
                </a:rPr>
                <a:t>Terminal values:</a:t>
              </a:r>
              <a:br>
                <a:rPr lang="en-US" b="1" dirty="0">
                  <a:latin typeface="Calibri" pitchFamily="34" charset="0"/>
                </a:rPr>
              </a:br>
              <a:r>
                <a:rPr lang="en-US" b="1" dirty="0">
                  <a:latin typeface="Calibri" pitchFamily="34" charset="0"/>
                </a:rPr>
                <a:t>part of the game </a:t>
              </a: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7467600" y="1447800"/>
            <a:ext cx="3124200" cy="2362200"/>
            <a:chOff x="5334000" y="2855913"/>
            <a:chExt cx="3124200" cy="2362200"/>
          </a:xfrm>
        </p:grpSpPr>
        <p:sp>
          <p:nvSpPr>
            <p:cNvPr id="29" name="Rounded Rectangle 28"/>
            <p:cNvSpPr/>
            <p:nvPr/>
          </p:nvSpPr>
          <p:spPr>
            <a:xfrm>
              <a:off x="5334000" y="3541713"/>
              <a:ext cx="3124200" cy="1676400"/>
            </a:xfrm>
            <a:prstGeom prst="round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 pitchFamily="34" charset="0"/>
              </a:endParaRPr>
            </a:p>
          </p:txBody>
        </p:sp>
        <p:sp>
          <p:nvSpPr>
            <p:cNvPr id="12313" name="Text Box 17"/>
            <p:cNvSpPr txBox="1">
              <a:spLocks noChangeArrowheads="1"/>
            </p:cNvSpPr>
            <p:nvPr/>
          </p:nvSpPr>
          <p:spPr bwMode="auto">
            <a:xfrm>
              <a:off x="5334000" y="2855913"/>
              <a:ext cx="3124200" cy="6463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 err="1">
                  <a:latin typeface="Calibri" pitchFamily="34" charset="0"/>
                </a:rPr>
                <a:t>Minimax</a:t>
              </a:r>
              <a:r>
                <a:rPr lang="en-US" b="1" dirty="0">
                  <a:latin typeface="Calibri" pitchFamily="34" charset="0"/>
                </a:rPr>
                <a:t> values:</a:t>
              </a:r>
              <a:br>
                <a:rPr lang="en-US" b="1" dirty="0">
                  <a:latin typeface="Calibri" pitchFamily="34" charset="0"/>
                </a:rPr>
              </a:br>
              <a:r>
                <a:rPr lang="en-US" b="1" dirty="0">
                  <a:solidFill>
                    <a:srgbClr val="FF0000"/>
                  </a:solidFill>
                  <a:latin typeface="Calibri" pitchFamily="34" charset="0"/>
                </a:rPr>
                <a:t>computed recursively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8750" y="1968500"/>
            <a:ext cx="5283200" cy="2159000"/>
            <a:chOff x="158750" y="1968500"/>
            <a:chExt cx="5283200" cy="2159000"/>
          </a:xfrm>
        </p:grpSpPr>
        <p:sp>
          <p:nvSpPr>
            <p:cNvPr id="3" name="object 3"/>
            <p:cNvSpPr/>
            <p:nvPr/>
          </p:nvSpPr>
          <p:spPr>
            <a:xfrm>
              <a:off x="171450" y="1981200"/>
              <a:ext cx="5257800" cy="2133600"/>
            </a:xfrm>
            <a:custGeom>
              <a:avLst/>
              <a:gdLst/>
              <a:ahLst/>
              <a:cxnLst/>
              <a:rect l="l" t="t" r="r" b="b"/>
              <a:pathLst>
                <a:path w="5257800" h="2133600">
                  <a:moveTo>
                    <a:pt x="4902191" y="0"/>
                  </a:moveTo>
                  <a:lnTo>
                    <a:pt x="355608" y="0"/>
                  </a:lnTo>
                  <a:lnTo>
                    <a:pt x="307354" y="3246"/>
                  </a:lnTo>
                  <a:lnTo>
                    <a:pt x="261073" y="12702"/>
                  </a:lnTo>
                  <a:lnTo>
                    <a:pt x="217189" y="27945"/>
                  </a:lnTo>
                  <a:lnTo>
                    <a:pt x="176126" y="48551"/>
                  </a:lnTo>
                  <a:lnTo>
                    <a:pt x="138306" y="74095"/>
                  </a:lnTo>
                  <a:lnTo>
                    <a:pt x="104155" y="104155"/>
                  </a:lnTo>
                  <a:lnTo>
                    <a:pt x="74095" y="138307"/>
                  </a:lnTo>
                  <a:lnTo>
                    <a:pt x="48551" y="176126"/>
                  </a:lnTo>
                  <a:lnTo>
                    <a:pt x="27945" y="217190"/>
                  </a:lnTo>
                  <a:lnTo>
                    <a:pt x="12702" y="261074"/>
                  </a:lnTo>
                  <a:lnTo>
                    <a:pt x="3246" y="307355"/>
                  </a:lnTo>
                  <a:lnTo>
                    <a:pt x="0" y="355608"/>
                  </a:lnTo>
                  <a:lnTo>
                    <a:pt x="0" y="1777989"/>
                  </a:lnTo>
                  <a:lnTo>
                    <a:pt x="3246" y="1826243"/>
                  </a:lnTo>
                  <a:lnTo>
                    <a:pt x="12702" y="1872525"/>
                  </a:lnTo>
                  <a:lnTo>
                    <a:pt x="27945" y="1916409"/>
                  </a:lnTo>
                  <a:lnTo>
                    <a:pt x="48551" y="1957473"/>
                  </a:lnTo>
                  <a:lnTo>
                    <a:pt x="74095" y="1995292"/>
                  </a:lnTo>
                  <a:lnTo>
                    <a:pt x="104155" y="2029444"/>
                  </a:lnTo>
                  <a:lnTo>
                    <a:pt x="138306" y="2059504"/>
                  </a:lnTo>
                  <a:lnTo>
                    <a:pt x="176126" y="2085048"/>
                  </a:lnTo>
                  <a:lnTo>
                    <a:pt x="217189" y="2105654"/>
                  </a:lnTo>
                  <a:lnTo>
                    <a:pt x="261073" y="2120897"/>
                  </a:lnTo>
                  <a:lnTo>
                    <a:pt x="307354" y="2130353"/>
                  </a:lnTo>
                  <a:lnTo>
                    <a:pt x="355608" y="2133600"/>
                  </a:lnTo>
                  <a:lnTo>
                    <a:pt x="4902191" y="2133600"/>
                  </a:lnTo>
                  <a:lnTo>
                    <a:pt x="4950445" y="2130353"/>
                  </a:lnTo>
                  <a:lnTo>
                    <a:pt x="4996726" y="2120897"/>
                  </a:lnTo>
                  <a:lnTo>
                    <a:pt x="5040610" y="2105654"/>
                  </a:lnTo>
                  <a:lnTo>
                    <a:pt x="5081673" y="2085048"/>
                  </a:lnTo>
                  <a:lnTo>
                    <a:pt x="5119493" y="2059504"/>
                  </a:lnTo>
                  <a:lnTo>
                    <a:pt x="5153644" y="2029444"/>
                  </a:lnTo>
                  <a:lnTo>
                    <a:pt x="5183704" y="1995292"/>
                  </a:lnTo>
                  <a:lnTo>
                    <a:pt x="5209249" y="1957473"/>
                  </a:lnTo>
                  <a:lnTo>
                    <a:pt x="5229854" y="1916409"/>
                  </a:lnTo>
                  <a:lnTo>
                    <a:pt x="5245097" y="1872525"/>
                  </a:lnTo>
                  <a:lnTo>
                    <a:pt x="5254553" y="1826243"/>
                  </a:lnTo>
                  <a:lnTo>
                    <a:pt x="5257800" y="1777989"/>
                  </a:lnTo>
                  <a:lnTo>
                    <a:pt x="5257800" y="355608"/>
                  </a:lnTo>
                  <a:lnTo>
                    <a:pt x="5254553" y="307355"/>
                  </a:lnTo>
                  <a:lnTo>
                    <a:pt x="5245097" y="261074"/>
                  </a:lnTo>
                  <a:lnTo>
                    <a:pt x="5229854" y="217190"/>
                  </a:lnTo>
                  <a:lnTo>
                    <a:pt x="5209249" y="176126"/>
                  </a:lnTo>
                  <a:lnTo>
                    <a:pt x="5183704" y="138307"/>
                  </a:lnTo>
                  <a:lnTo>
                    <a:pt x="5153644" y="104155"/>
                  </a:lnTo>
                  <a:lnTo>
                    <a:pt x="5119493" y="74095"/>
                  </a:lnTo>
                  <a:lnTo>
                    <a:pt x="5081673" y="48551"/>
                  </a:lnTo>
                  <a:lnTo>
                    <a:pt x="5040610" y="27945"/>
                  </a:lnTo>
                  <a:lnTo>
                    <a:pt x="4996726" y="12702"/>
                  </a:lnTo>
                  <a:lnTo>
                    <a:pt x="4950445" y="3246"/>
                  </a:lnTo>
                  <a:lnTo>
                    <a:pt x="4902191" y="0"/>
                  </a:lnTo>
                  <a:close/>
                </a:path>
              </a:pathLst>
            </a:custGeom>
            <a:solidFill>
              <a:srgbClr val="0066CC">
                <a:alpha val="1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1450" y="1981200"/>
              <a:ext cx="5257800" cy="2133600"/>
            </a:xfrm>
            <a:custGeom>
              <a:avLst/>
              <a:gdLst/>
              <a:ahLst/>
              <a:cxnLst/>
              <a:rect l="l" t="t" r="r" b="b"/>
              <a:pathLst>
                <a:path w="5257800" h="2133600">
                  <a:moveTo>
                    <a:pt x="0" y="355609"/>
                  </a:moveTo>
                  <a:lnTo>
                    <a:pt x="3246" y="307355"/>
                  </a:lnTo>
                  <a:lnTo>
                    <a:pt x="12702" y="261074"/>
                  </a:lnTo>
                  <a:lnTo>
                    <a:pt x="27945" y="217190"/>
                  </a:lnTo>
                  <a:lnTo>
                    <a:pt x="48551" y="176126"/>
                  </a:lnTo>
                  <a:lnTo>
                    <a:pt x="74095" y="138307"/>
                  </a:lnTo>
                  <a:lnTo>
                    <a:pt x="104155" y="104155"/>
                  </a:lnTo>
                  <a:lnTo>
                    <a:pt x="138306" y="74095"/>
                  </a:lnTo>
                  <a:lnTo>
                    <a:pt x="176126" y="48551"/>
                  </a:lnTo>
                  <a:lnTo>
                    <a:pt x="217189" y="27945"/>
                  </a:lnTo>
                  <a:lnTo>
                    <a:pt x="261073" y="12702"/>
                  </a:lnTo>
                  <a:lnTo>
                    <a:pt x="307354" y="3246"/>
                  </a:lnTo>
                  <a:lnTo>
                    <a:pt x="355608" y="0"/>
                  </a:lnTo>
                  <a:lnTo>
                    <a:pt x="4902191" y="0"/>
                  </a:lnTo>
                  <a:lnTo>
                    <a:pt x="4950445" y="3246"/>
                  </a:lnTo>
                  <a:lnTo>
                    <a:pt x="4996726" y="12702"/>
                  </a:lnTo>
                  <a:lnTo>
                    <a:pt x="5040610" y="27945"/>
                  </a:lnTo>
                  <a:lnTo>
                    <a:pt x="5081674" y="48551"/>
                  </a:lnTo>
                  <a:lnTo>
                    <a:pt x="5119493" y="74095"/>
                  </a:lnTo>
                  <a:lnTo>
                    <a:pt x="5153644" y="104155"/>
                  </a:lnTo>
                  <a:lnTo>
                    <a:pt x="5183704" y="138307"/>
                  </a:lnTo>
                  <a:lnTo>
                    <a:pt x="5209249" y="176126"/>
                  </a:lnTo>
                  <a:lnTo>
                    <a:pt x="5229854" y="217190"/>
                  </a:lnTo>
                  <a:lnTo>
                    <a:pt x="5245097" y="261074"/>
                  </a:lnTo>
                  <a:lnTo>
                    <a:pt x="5254553" y="307355"/>
                  </a:lnTo>
                  <a:lnTo>
                    <a:pt x="5257800" y="355609"/>
                  </a:lnTo>
                  <a:lnTo>
                    <a:pt x="5257800" y="1777990"/>
                  </a:lnTo>
                  <a:lnTo>
                    <a:pt x="5254553" y="1826244"/>
                  </a:lnTo>
                  <a:lnTo>
                    <a:pt x="5245097" y="1872525"/>
                  </a:lnTo>
                  <a:lnTo>
                    <a:pt x="5229854" y="1916409"/>
                  </a:lnTo>
                  <a:lnTo>
                    <a:pt x="5209249" y="1957473"/>
                  </a:lnTo>
                  <a:lnTo>
                    <a:pt x="5183704" y="1995292"/>
                  </a:lnTo>
                  <a:lnTo>
                    <a:pt x="5153644" y="2029444"/>
                  </a:lnTo>
                  <a:lnTo>
                    <a:pt x="5119493" y="2059504"/>
                  </a:lnTo>
                  <a:lnTo>
                    <a:pt x="5081674" y="2085048"/>
                  </a:lnTo>
                  <a:lnTo>
                    <a:pt x="5040610" y="2105654"/>
                  </a:lnTo>
                  <a:lnTo>
                    <a:pt x="4996726" y="2120897"/>
                  </a:lnTo>
                  <a:lnTo>
                    <a:pt x="4950445" y="2130353"/>
                  </a:lnTo>
                  <a:lnTo>
                    <a:pt x="4902191" y="2133600"/>
                  </a:lnTo>
                  <a:lnTo>
                    <a:pt x="355608" y="2133600"/>
                  </a:lnTo>
                  <a:lnTo>
                    <a:pt x="307354" y="2130353"/>
                  </a:lnTo>
                  <a:lnTo>
                    <a:pt x="261073" y="2120897"/>
                  </a:lnTo>
                  <a:lnTo>
                    <a:pt x="217189" y="2105654"/>
                  </a:lnTo>
                  <a:lnTo>
                    <a:pt x="176126" y="2085048"/>
                  </a:lnTo>
                  <a:lnTo>
                    <a:pt x="138306" y="2059504"/>
                  </a:lnTo>
                  <a:lnTo>
                    <a:pt x="104155" y="2029444"/>
                  </a:lnTo>
                  <a:lnTo>
                    <a:pt x="74095" y="1995292"/>
                  </a:lnTo>
                  <a:lnTo>
                    <a:pt x="48551" y="1957473"/>
                  </a:lnTo>
                  <a:lnTo>
                    <a:pt x="27945" y="1916409"/>
                  </a:lnTo>
                  <a:lnTo>
                    <a:pt x="12702" y="1872525"/>
                  </a:lnTo>
                  <a:lnTo>
                    <a:pt x="3246" y="1826244"/>
                  </a:lnTo>
                  <a:lnTo>
                    <a:pt x="0" y="1777990"/>
                  </a:lnTo>
                  <a:lnTo>
                    <a:pt x="0" y="355609"/>
                  </a:lnTo>
                  <a:close/>
                </a:path>
              </a:pathLst>
            </a:custGeom>
            <a:ln w="25400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6711948" y="1968500"/>
            <a:ext cx="5273675" cy="2159000"/>
            <a:chOff x="6711948" y="1968500"/>
            <a:chExt cx="5273675" cy="2159000"/>
          </a:xfrm>
        </p:grpSpPr>
        <p:sp>
          <p:nvSpPr>
            <p:cNvPr id="6" name="object 6"/>
            <p:cNvSpPr/>
            <p:nvPr/>
          </p:nvSpPr>
          <p:spPr>
            <a:xfrm>
              <a:off x="6724648" y="1981200"/>
              <a:ext cx="5248275" cy="2133600"/>
            </a:xfrm>
            <a:custGeom>
              <a:avLst/>
              <a:gdLst/>
              <a:ahLst/>
              <a:cxnLst/>
              <a:rect l="l" t="t" r="r" b="b"/>
              <a:pathLst>
                <a:path w="5248275" h="2133600">
                  <a:moveTo>
                    <a:pt x="4892668" y="0"/>
                  </a:moveTo>
                  <a:lnTo>
                    <a:pt x="355607" y="0"/>
                  </a:lnTo>
                  <a:lnTo>
                    <a:pt x="307353" y="3246"/>
                  </a:lnTo>
                  <a:lnTo>
                    <a:pt x="261073" y="12702"/>
                  </a:lnTo>
                  <a:lnTo>
                    <a:pt x="217189" y="27945"/>
                  </a:lnTo>
                  <a:lnTo>
                    <a:pt x="176125" y="48550"/>
                  </a:lnTo>
                  <a:lnTo>
                    <a:pt x="138306" y="74095"/>
                  </a:lnTo>
                  <a:lnTo>
                    <a:pt x="104155" y="104155"/>
                  </a:lnTo>
                  <a:lnTo>
                    <a:pt x="74095" y="138306"/>
                  </a:lnTo>
                  <a:lnTo>
                    <a:pt x="48550" y="176125"/>
                  </a:lnTo>
                  <a:lnTo>
                    <a:pt x="27945" y="217189"/>
                  </a:lnTo>
                  <a:lnTo>
                    <a:pt x="12702" y="261073"/>
                  </a:lnTo>
                  <a:lnTo>
                    <a:pt x="3246" y="307353"/>
                  </a:lnTo>
                  <a:lnTo>
                    <a:pt x="0" y="355607"/>
                  </a:lnTo>
                  <a:lnTo>
                    <a:pt x="0" y="1777992"/>
                  </a:lnTo>
                  <a:lnTo>
                    <a:pt x="3246" y="1826246"/>
                  </a:lnTo>
                  <a:lnTo>
                    <a:pt x="12702" y="1872526"/>
                  </a:lnTo>
                  <a:lnTo>
                    <a:pt x="27945" y="1916410"/>
                  </a:lnTo>
                  <a:lnTo>
                    <a:pt x="48550" y="1957474"/>
                  </a:lnTo>
                  <a:lnTo>
                    <a:pt x="74095" y="1995293"/>
                  </a:lnTo>
                  <a:lnTo>
                    <a:pt x="104155" y="2029444"/>
                  </a:lnTo>
                  <a:lnTo>
                    <a:pt x="138306" y="2059504"/>
                  </a:lnTo>
                  <a:lnTo>
                    <a:pt x="176125" y="2085049"/>
                  </a:lnTo>
                  <a:lnTo>
                    <a:pt x="217189" y="2105654"/>
                  </a:lnTo>
                  <a:lnTo>
                    <a:pt x="261073" y="2120897"/>
                  </a:lnTo>
                  <a:lnTo>
                    <a:pt x="307353" y="2130353"/>
                  </a:lnTo>
                  <a:lnTo>
                    <a:pt x="355607" y="2133600"/>
                  </a:lnTo>
                  <a:lnTo>
                    <a:pt x="4892668" y="2133600"/>
                  </a:lnTo>
                  <a:lnTo>
                    <a:pt x="4940922" y="2130353"/>
                  </a:lnTo>
                  <a:lnTo>
                    <a:pt x="4987203" y="2120897"/>
                  </a:lnTo>
                  <a:lnTo>
                    <a:pt x="5031087" y="2105654"/>
                  </a:lnTo>
                  <a:lnTo>
                    <a:pt x="5072150" y="2085049"/>
                  </a:lnTo>
                  <a:lnTo>
                    <a:pt x="5109969" y="2059504"/>
                  </a:lnTo>
                  <a:lnTo>
                    <a:pt x="5144121" y="2029444"/>
                  </a:lnTo>
                  <a:lnTo>
                    <a:pt x="5174180" y="1995293"/>
                  </a:lnTo>
                  <a:lnTo>
                    <a:pt x="5199725" y="1957474"/>
                  </a:lnTo>
                  <a:lnTo>
                    <a:pt x="5220330" y="1916410"/>
                  </a:lnTo>
                  <a:lnTo>
                    <a:pt x="5235573" y="1872526"/>
                  </a:lnTo>
                  <a:lnTo>
                    <a:pt x="5245029" y="1826246"/>
                  </a:lnTo>
                  <a:lnTo>
                    <a:pt x="5248276" y="1777992"/>
                  </a:lnTo>
                  <a:lnTo>
                    <a:pt x="5248276" y="355607"/>
                  </a:lnTo>
                  <a:lnTo>
                    <a:pt x="5245029" y="307353"/>
                  </a:lnTo>
                  <a:lnTo>
                    <a:pt x="5235573" y="261073"/>
                  </a:lnTo>
                  <a:lnTo>
                    <a:pt x="5220330" y="217189"/>
                  </a:lnTo>
                  <a:lnTo>
                    <a:pt x="5199725" y="176125"/>
                  </a:lnTo>
                  <a:lnTo>
                    <a:pt x="5174180" y="138306"/>
                  </a:lnTo>
                  <a:lnTo>
                    <a:pt x="5144121" y="104155"/>
                  </a:lnTo>
                  <a:lnTo>
                    <a:pt x="5109969" y="74095"/>
                  </a:lnTo>
                  <a:lnTo>
                    <a:pt x="5072150" y="48550"/>
                  </a:lnTo>
                  <a:lnTo>
                    <a:pt x="5031087" y="27945"/>
                  </a:lnTo>
                  <a:lnTo>
                    <a:pt x="4987203" y="12702"/>
                  </a:lnTo>
                  <a:lnTo>
                    <a:pt x="4940922" y="3246"/>
                  </a:lnTo>
                  <a:lnTo>
                    <a:pt x="4892668" y="0"/>
                  </a:lnTo>
                  <a:close/>
                </a:path>
              </a:pathLst>
            </a:custGeom>
            <a:solidFill>
              <a:srgbClr val="C00000">
                <a:alpha val="1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724648" y="1981200"/>
              <a:ext cx="5248275" cy="2133600"/>
            </a:xfrm>
            <a:custGeom>
              <a:avLst/>
              <a:gdLst/>
              <a:ahLst/>
              <a:cxnLst/>
              <a:rect l="l" t="t" r="r" b="b"/>
              <a:pathLst>
                <a:path w="5248275" h="2133600">
                  <a:moveTo>
                    <a:pt x="0" y="355607"/>
                  </a:moveTo>
                  <a:lnTo>
                    <a:pt x="3246" y="307353"/>
                  </a:lnTo>
                  <a:lnTo>
                    <a:pt x="12702" y="261073"/>
                  </a:lnTo>
                  <a:lnTo>
                    <a:pt x="27945" y="217189"/>
                  </a:lnTo>
                  <a:lnTo>
                    <a:pt x="48550" y="176125"/>
                  </a:lnTo>
                  <a:lnTo>
                    <a:pt x="74095" y="138306"/>
                  </a:lnTo>
                  <a:lnTo>
                    <a:pt x="104155" y="104155"/>
                  </a:lnTo>
                  <a:lnTo>
                    <a:pt x="138306" y="74095"/>
                  </a:lnTo>
                  <a:lnTo>
                    <a:pt x="176125" y="48550"/>
                  </a:lnTo>
                  <a:lnTo>
                    <a:pt x="217188" y="27945"/>
                  </a:lnTo>
                  <a:lnTo>
                    <a:pt x="261072" y="12702"/>
                  </a:lnTo>
                  <a:lnTo>
                    <a:pt x="307353" y="3246"/>
                  </a:lnTo>
                  <a:lnTo>
                    <a:pt x="355607" y="0"/>
                  </a:lnTo>
                  <a:lnTo>
                    <a:pt x="4892669" y="0"/>
                  </a:lnTo>
                  <a:lnTo>
                    <a:pt x="4940922" y="3246"/>
                  </a:lnTo>
                  <a:lnTo>
                    <a:pt x="4987203" y="12702"/>
                  </a:lnTo>
                  <a:lnTo>
                    <a:pt x="5031087" y="27945"/>
                  </a:lnTo>
                  <a:lnTo>
                    <a:pt x="5072150" y="48550"/>
                  </a:lnTo>
                  <a:lnTo>
                    <a:pt x="5109969" y="74095"/>
                  </a:lnTo>
                  <a:lnTo>
                    <a:pt x="5144121" y="104155"/>
                  </a:lnTo>
                  <a:lnTo>
                    <a:pt x="5174180" y="138306"/>
                  </a:lnTo>
                  <a:lnTo>
                    <a:pt x="5199725" y="176125"/>
                  </a:lnTo>
                  <a:lnTo>
                    <a:pt x="5220330" y="217189"/>
                  </a:lnTo>
                  <a:lnTo>
                    <a:pt x="5235573" y="261073"/>
                  </a:lnTo>
                  <a:lnTo>
                    <a:pt x="5245029" y="307353"/>
                  </a:lnTo>
                  <a:lnTo>
                    <a:pt x="5248276" y="355607"/>
                  </a:lnTo>
                  <a:lnTo>
                    <a:pt x="5248276" y="1777992"/>
                  </a:lnTo>
                  <a:lnTo>
                    <a:pt x="5245029" y="1826245"/>
                  </a:lnTo>
                  <a:lnTo>
                    <a:pt x="5235573" y="1872526"/>
                  </a:lnTo>
                  <a:lnTo>
                    <a:pt x="5220330" y="1916410"/>
                  </a:lnTo>
                  <a:lnTo>
                    <a:pt x="5199725" y="1957474"/>
                  </a:lnTo>
                  <a:lnTo>
                    <a:pt x="5174180" y="1995293"/>
                  </a:lnTo>
                  <a:lnTo>
                    <a:pt x="5144121" y="2029444"/>
                  </a:lnTo>
                  <a:lnTo>
                    <a:pt x="5109969" y="2059504"/>
                  </a:lnTo>
                  <a:lnTo>
                    <a:pt x="5072150" y="2085049"/>
                  </a:lnTo>
                  <a:lnTo>
                    <a:pt x="5031087" y="2105654"/>
                  </a:lnTo>
                  <a:lnTo>
                    <a:pt x="4987203" y="2120897"/>
                  </a:lnTo>
                  <a:lnTo>
                    <a:pt x="4940922" y="2130353"/>
                  </a:lnTo>
                  <a:lnTo>
                    <a:pt x="4892669" y="2133600"/>
                  </a:lnTo>
                  <a:lnTo>
                    <a:pt x="355607" y="2133600"/>
                  </a:lnTo>
                  <a:lnTo>
                    <a:pt x="307353" y="2130353"/>
                  </a:lnTo>
                  <a:lnTo>
                    <a:pt x="261072" y="2120897"/>
                  </a:lnTo>
                  <a:lnTo>
                    <a:pt x="217188" y="2105654"/>
                  </a:lnTo>
                  <a:lnTo>
                    <a:pt x="176125" y="2085049"/>
                  </a:lnTo>
                  <a:lnTo>
                    <a:pt x="138306" y="2059504"/>
                  </a:lnTo>
                  <a:lnTo>
                    <a:pt x="104155" y="2029444"/>
                  </a:lnTo>
                  <a:lnTo>
                    <a:pt x="74095" y="1995293"/>
                  </a:lnTo>
                  <a:lnTo>
                    <a:pt x="48550" y="1957474"/>
                  </a:lnTo>
                  <a:lnTo>
                    <a:pt x="27945" y="1916410"/>
                  </a:lnTo>
                  <a:lnTo>
                    <a:pt x="12702" y="1872526"/>
                  </a:lnTo>
                  <a:lnTo>
                    <a:pt x="3246" y="1826245"/>
                  </a:lnTo>
                  <a:lnTo>
                    <a:pt x="0" y="1777992"/>
                  </a:lnTo>
                  <a:lnTo>
                    <a:pt x="0" y="355607"/>
                  </a:lnTo>
                  <a:close/>
                </a:path>
              </a:pathLst>
            </a:custGeom>
            <a:ln w="25400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37510">
              <a:lnSpc>
                <a:spcPct val="100000"/>
              </a:lnSpc>
              <a:spcBef>
                <a:spcPts val="100"/>
              </a:spcBef>
            </a:pPr>
            <a:r>
              <a:rPr dirty="0"/>
              <a:t>Minimax</a:t>
            </a:r>
            <a:r>
              <a:rPr spc="-20" dirty="0"/>
              <a:t> </a:t>
            </a:r>
            <a:r>
              <a:rPr spc="-10" dirty="0"/>
              <a:t>Implementation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79586" y="2078228"/>
            <a:ext cx="4966335" cy="18516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69900" marR="2350770" indent="-457200">
              <a:lnSpc>
                <a:spcPct val="100800"/>
              </a:lnSpc>
              <a:spcBef>
                <a:spcPts val="75"/>
              </a:spcBef>
            </a:pP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def</a:t>
            </a:r>
            <a:r>
              <a:rPr sz="2400" spc="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min-value(state): </a:t>
            </a:r>
            <a:r>
              <a:rPr sz="2400" dirty="0">
                <a:latin typeface="Calibri"/>
                <a:cs typeface="Calibri"/>
              </a:rPr>
              <a:t>initialize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+∞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for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successor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state:</a:t>
            </a:r>
            <a:endParaRPr sz="2400">
              <a:latin typeface="Calibri"/>
              <a:cs typeface="Calibri"/>
            </a:endParaRPr>
          </a:p>
          <a:p>
            <a:pPr marL="469900" marR="5080" indent="457200">
              <a:lnSpc>
                <a:spcPts val="2810"/>
              </a:lnSpc>
              <a:spcBef>
                <a:spcPts val="175"/>
              </a:spcBef>
            </a:pPr>
            <a:r>
              <a:rPr sz="2400" dirty="0">
                <a:latin typeface="Calibri"/>
                <a:cs typeface="Calibri"/>
              </a:rPr>
              <a:t>v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 min(v, 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max-value(successor)</a:t>
            </a:r>
            <a:r>
              <a:rPr sz="2400" spc="-10" dirty="0">
                <a:latin typeface="Calibri"/>
                <a:cs typeface="Calibri"/>
              </a:rPr>
              <a:t>) </a:t>
            </a:r>
            <a:r>
              <a:rPr sz="2400" dirty="0">
                <a:latin typeface="Calibri"/>
                <a:cs typeface="Calibri"/>
              </a:rPr>
              <a:t>return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v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6385" y="2066035"/>
            <a:ext cx="4966335" cy="185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2303145" indent="-4572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def</a:t>
            </a:r>
            <a:r>
              <a:rPr sz="2400" spc="3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max-value(state): </a:t>
            </a:r>
            <a:r>
              <a:rPr sz="2400" dirty="0">
                <a:latin typeface="Calibri"/>
                <a:cs typeface="Calibri"/>
              </a:rPr>
              <a:t>initialize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0" dirty="0">
                <a:latin typeface="Times New Roman"/>
                <a:cs typeface="Times New Roman"/>
              </a:rPr>
              <a:t>∞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ts val="2810"/>
              </a:lnSpc>
            </a:pPr>
            <a:r>
              <a:rPr sz="2400" dirty="0">
                <a:latin typeface="Calibri"/>
                <a:cs typeface="Calibri"/>
              </a:rPr>
              <a:t>for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successor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state:</a:t>
            </a:r>
            <a:endParaRPr sz="2400">
              <a:latin typeface="Calibri"/>
              <a:cs typeface="Calibri"/>
            </a:endParaRPr>
          </a:p>
          <a:p>
            <a:pPr marL="469900" marR="5080" indent="457200">
              <a:lnSpc>
                <a:spcPct val="100800"/>
              </a:lnSpc>
            </a:pPr>
            <a:r>
              <a:rPr sz="2400" dirty="0">
                <a:latin typeface="Calibri"/>
                <a:cs typeface="Calibri"/>
              </a:rPr>
              <a:t>v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 max(v, 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min-value(successor)</a:t>
            </a:r>
            <a:r>
              <a:rPr sz="2400" spc="-10" dirty="0">
                <a:latin typeface="Calibri"/>
                <a:cs typeface="Calibri"/>
              </a:rPr>
              <a:t>) </a:t>
            </a:r>
            <a:r>
              <a:rPr sz="2400" dirty="0">
                <a:latin typeface="Calibri"/>
                <a:cs typeface="Calibri"/>
              </a:rPr>
              <a:t>return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v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568950" y="2730500"/>
            <a:ext cx="1016000" cy="711200"/>
            <a:chOff x="5568950" y="2730500"/>
            <a:chExt cx="1016000" cy="711200"/>
          </a:xfrm>
        </p:grpSpPr>
        <p:sp>
          <p:nvSpPr>
            <p:cNvPr id="12" name="object 12"/>
            <p:cNvSpPr/>
            <p:nvPr/>
          </p:nvSpPr>
          <p:spPr>
            <a:xfrm>
              <a:off x="5581650" y="2743200"/>
              <a:ext cx="990600" cy="685800"/>
            </a:xfrm>
            <a:custGeom>
              <a:avLst/>
              <a:gdLst/>
              <a:ahLst/>
              <a:cxnLst/>
              <a:rect l="l" t="t" r="r" b="b"/>
              <a:pathLst>
                <a:path w="990600" h="685800">
                  <a:moveTo>
                    <a:pt x="647700" y="0"/>
                  </a:moveTo>
                  <a:lnTo>
                    <a:pt x="647700" y="171450"/>
                  </a:lnTo>
                  <a:lnTo>
                    <a:pt x="342900" y="171450"/>
                  </a:lnTo>
                  <a:lnTo>
                    <a:pt x="342900" y="0"/>
                  </a:lnTo>
                  <a:lnTo>
                    <a:pt x="0" y="342900"/>
                  </a:lnTo>
                  <a:lnTo>
                    <a:pt x="342900" y="685800"/>
                  </a:lnTo>
                  <a:lnTo>
                    <a:pt x="342900" y="514350"/>
                  </a:lnTo>
                  <a:lnTo>
                    <a:pt x="647700" y="514350"/>
                  </a:lnTo>
                  <a:lnTo>
                    <a:pt x="647700" y="685800"/>
                  </a:lnTo>
                  <a:lnTo>
                    <a:pt x="990600" y="342900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BD92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81650" y="2743200"/>
              <a:ext cx="990600" cy="685800"/>
            </a:xfrm>
            <a:custGeom>
              <a:avLst/>
              <a:gdLst/>
              <a:ahLst/>
              <a:cxnLst/>
              <a:rect l="l" t="t" r="r" b="b"/>
              <a:pathLst>
                <a:path w="990600" h="685800">
                  <a:moveTo>
                    <a:pt x="0" y="342900"/>
                  </a:moveTo>
                  <a:lnTo>
                    <a:pt x="342899" y="0"/>
                  </a:lnTo>
                  <a:lnTo>
                    <a:pt x="342899" y="171450"/>
                  </a:lnTo>
                  <a:lnTo>
                    <a:pt x="647700" y="171450"/>
                  </a:lnTo>
                  <a:lnTo>
                    <a:pt x="647700" y="0"/>
                  </a:lnTo>
                  <a:lnTo>
                    <a:pt x="990600" y="342900"/>
                  </a:lnTo>
                  <a:lnTo>
                    <a:pt x="647700" y="685800"/>
                  </a:lnTo>
                  <a:lnTo>
                    <a:pt x="647700" y="514350"/>
                  </a:lnTo>
                  <a:lnTo>
                    <a:pt x="342899" y="514350"/>
                  </a:lnTo>
                  <a:lnTo>
                    <a:pt x="342899" y="68580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89A4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3627" y="4362955"/>
            <a:ext cx="3366984" cy="49242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56820" y="4362947"/>
            <a:ext cx="3367517" cy="492242"/>
          </a:xfrm>
          <a:prstGeom prst="rect">
            <a:avLst/>
          </a:prstGeom>
        </p:spPr>
      </p:pic>
      <p:sp>
        <p:nvSpPr>
          <p:cNvPr id="16" name="TextBox 81"/>
          <p:cNvSpPr txBox="1"/>
          <p:nvPr/>
        </p:nvSpPr>
        <p:spPr>
          <a:xfrm>
            <a:off x="1072096" y="5113455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2"/>
                </a:solidFill>
                <a:latin typeface="Calibri" pitchFamily="34" charset="0"/>
              </a:rPr>
              <a:t>正方的状态值</a:t>
            </a:r>
            <a:r>
              <a:rPr lang="en-US" sz="2400" dirty="0" smtClean="0">
                <a:solidFill>
                  <a:schemeClr val="accent2"/>
                </a:solidFill>
                <a:latin typeface="Calibri" pitchFamily="34" charset="0"/>
              </a:rPr>
              <a:t>:</a:t>
            </a:r>
            <a:endParaRPr lang="en-US" sz="2400" dirty="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17" name="TextBox 86"/>
          <p:cNvSpPr txBox="1"/>
          <p:nvPr/>
        </p:nvSpPr>
        <p:spPr>
          <a:xfrm>
            <a:off x="8534400" y="525780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  <a:latin typeface="Calibri" pitchFamily="34" charset="0"/>
              </a:rPr>
              <a:t>反方的状态值</a:t>
            </a:r>
            <a:r>
              <a:rPr lang="en-US" sz="2400" dirty="0" smtClean="0">
                <a:solidFill>
                  <a:srgbClr val="C00000"/>
                </a:solidFill>
                <a:latin typeface="Calibri" pitchFamily="34" charset="0"/>
              </a:rPr>
              <a:t>:</a:t>
            </a:r>
            <a:endParaRPr lang="en-US" sz="2400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95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16500" y="2882900"/>
            <a:ext cx="2159000" cy="2616200"/>
            <a:chOff x="5016500" y="2882900"/>
            <a:chExt cx="2159000" cy="2616200"/>
          </a:xfrm>
        </p:grpSpPr>
        <p:sp>
          <p:nvSpPr>
            <p:cNvPr id="3" name="object 3"/>
            <p:cNvSpPr/>
            <p:nvPr/>
          </p:nvSpPr>
          <p:spPr>
            <a:xfrm>
              <a:off x="5029200" y="2895600"/>
              <a:ext cx="2133600" cy="2590800"/>
            </a:xfrm>
            <a:custGeom>
              <a:avLst/>
              <a:gdLst/>
              <a:ahLst/>
              <a:cxnLst/>
              <a:rect l="l" t="t" r="r" b="b"/>
              <a:pathLst>
                <a:path w="2133600" h="2590800">
                  <a:moveTo>
                    <a:pt x="1066801" y="0"/>
                  </a:moveTo>
                  <a:lnTo>
                    <a:pt x="660092" y="406707"/>
                  </a:lnTo>
                  <a:lnTo>
                    <a:pt x="869207" y="406707"/>
                  </a:lnTo>
                  <a:lnTo>
                    <a:pt x="869207" y="1986500"/>
                  </a:lnTo>
                  <a:lnTo>
                    <a:pt x="406708" y="1986500"/>
                  </a:lnTo>
                  <a:lnTo>
                    <a:pt x="406708" y="1777386"/>
                  </a:lnTo>
                  <a:lnTo>
                    <a:pt x="0" y="2184091"/>
                  </a:lnTo>
                  <a:lnTo>
                    <a:pt x="406708" y="2590800"/>
                  </a:lnTo>
                  <a:lnTo>
                    <a:pt x="406708" y="2381685"/>
                  </a:lnTo>
                  <a:lnTo>
                    <a:pt x="1726891" y="2381685"/>
                  </a:lnTo>
                  <a:lnTo>
                    <a:pt x="1726891" y="2590800"/>
                  </a:lnTo>
                  <a:lnTo>
                    <a:pt x="2133600" y="2184091"/>
                  </a:lnTo>
                  <a:lnTo>
                    <a:pt x="1726891" y="1777386"/>
                  </a:lnTo>
                  <a:lnTo>
                    <a:pt x="1726891" y="1986500"/>
                  </a:lnTo>
                  <a:lnTo>
                    <a:pt x="1264392" y="1986500"/>
                  </a:lnTo>
                  <a:lnTo>
                    <a:pt x="1264392" y="406707"/>
                  </a:lnTo>
                  <a:lnTo>
                    <a:pt x="1473506" y="406707"/>
                  </a:lnTo>
                  <a:lnTo>
                    <a:pt x="1066801" y="0"/>
                  </a:lnTo>
                  <a:close/>
                </a:path>
              </a:pathLst>
            </a:custGeom>
            <a:solidFill>
              <a:srgbClr val="BD92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29200" y="2895600"/>
              <a:ext cx="2133600" cy="2590800"/>
            </a:xfrm>
            <a:custGeom>
              <a:avLst/>
              <a:gdLst/>
              <a:ahLst/>
              <a:cxnLst/>
              <a:rect l="l" t="t" r="r" b="b"/>
              <a:pathLst>
                <a:path w="2133600" h="2590800">
                  <a:moveTo>
                    <a:pt x="0" y="2184092"/>
                  </a:moveTo>
                  <a:lnTo>
                    <a:pt x="406708" y="1777387"/>
                  </a:lnTo>
                  <a:lnTo>
                    <a:pt x="406708" y="1986501"/>
                  </a:lnTo>
                  <a:lnTo>
                    <a:pt x="869207" y="1986501"/>
                  </a:lnTo>
                  <a:lnTo>
                    <a:pt x="869207" y="406708"/>
                  </a:lnTo>
                  <a:lnTo>
                    <a:pt x="660093" y="406708"/>
                  </a:lnTo>
                  <a:lnTo>
                    <a:pt x="1066801" y="0"/>
                  </a:lnTo>
                  <a:lnTo>
                    <a:pt x="1473507" y="406708"/>
                  </a:lnTo>
                  <a:lnTo>
                    <a:pt x="1264392" y="406708"/>
                  </a:lnTo>
                  <a:lnTo>
                    <a:pt x="1264392" y="1986501"/>
                  </a:lnTo>
                  <a:lnTo>
                    <a:pt x="1726892" y="1986501"/>
                  </a:lnTo>
                  <a:lnTo>
                    <a:pt x="1726892" y="1777387"/>
                  </a:lnTo>
                  <a:lnTo>
                    <a:pt x="2133600" y="2184092"/>
                  </a:lnTo>
                  <a:lnTo>
                    <a:pt x="1726892" y="2590800"/>
                  </a:lnTo>
                  <a:lnTo>
                    <a:pt x="1726892" y="2381686"/>
                  </a:lnTo>
                  <a:lnTo>
                    <a:pt x="406708" y="2381686"/>
                  </a:lnTo>
                  <a:lnTo>
                    <a:pt x="406708" y="2590800"/>
                  </a:lnTo>
                  <a:lnTo>
                    <a:pt x="0" y="2184092"/>
                  </a:lnTo>
                  <a:close/>
                </a:path>
              </a:pathLst>
            </a:custGeom>
            <a:ln w="25400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7226300" y="3949700"/>
            <a:ext cx="4749800" cy="2235200"/>
            <a:chOff x="7226300" y="3949700"/>
            <a:chExt cx="4749800" cy="2235200"/>
          </a:xfrm>
        </p:grpSpPr>
        <p:sp>
          <p:nvSpPr>
            <p:cNvPr id="6" name="object 6"/>
            <p:cNvSpPr/>
            <p:nvPr/>
          </p:nvSpPr>
          <p:spPr>
            <a:xfrm>
              <a:off x="7239000" y="3962400"/>
              <a:ext cx="4724400" cy="2209800"/>
            </a:xfrm>
            <a:custGeom>
              <a:avLst/>
              <a:gdLst/>
              <a:ahLst/>
              <a:cxnLst/>
              <a:rect l="l" t="t" r="r" b="b"/>
              <a:pathLst>
                <a:path w="4724400" h="2209800">
                  <a:moveTo>
                    <a:pt x="4356093" y="0"/>
                  </a:moveTo>
                  <a:lnTo>
                    <a:pt x="368305" y="0"/>
                  </a:lnTo>
                  <a:lnTo>
                    <a:pt x="322105" y="2869"/>
                  </a:lnTo>
                  <a:lnTo>
                    <a:pt x="277618" y="11248"/>
                  </a:lnTo>
                  <a:lnTo>
                    <a:pt x="235189" y="24791"/>
                  </a:lnTo>
                  <a:lnTo>
                    <a:pt x="195162" y="43152"/>
                  </a:lnTo>
                  <a:lnTo>
                    <a:pt x="157884" y="65987"/>
                  </a:lnTo>
                  <a:lnTo>
                    <a:pt x="123698" y="92951"/>
                  </a:lnTo>
                  <a:lnTo>
                    <a:pt x="92951" y="123699"/>
                  </a:lnTo>
                  <a:lnTo>
                    <a:pt x="65987" y="157884"/>
                  </a:lnTo>
                  <a:lnTo>
                    <a:pt x="43152" y="195163"/>
                  </a:lnTo>
                  <a:lnTo>
                    <a:pt x="24791" y="235189"/>
                  </a:lnTo>
                  <a:lnTo>
                    <a:pt x="11248" y="277619"/>
                  </a:lnTo>
                  <a:lnTo>
                    <a:pt x="2869" y="322106"/>
                  </a:lnTo>
                  <a:lnTo>
                    <a:pt x="0" y="368306"/>
                  </a:lnTo>
                  <a:lnTo>
                    <a:pt x="0" y="1841493"/>
                  </a:lnTo>
                  <a:lnTo>
                    <a:pt x="2869" y="1887693"/>
                  </a:lnTo>
                  <a:lnTo>
                    <a:pt x="11248" y="1932180"/>
                  </a:lnTo>
                  <a:lnTo>
                    <a:pt x="24791" y="1974609"/>
                  </a:lnTo>
                  <a:lnTo>
                    <a:pt x="43152" y="2014636"/>
                  </a:lnTo>
                  <a:lnTo>
                    <a:pt x="65987" y="2051915"/>
                  </a:lnTo>
                  <a:lnTo>
                    <a:pt x="92951" y="2086100"/>
                  </a:lnTo>
                  <a:lnTo>
                    <a:pt x="123698" y="2116847"/>
                  </a:lnTo>
                  <a:lnTo>
                    <a:pt x="157884" y="2143811"/>
                  </a:lnTo>
                  <a:lnTo>
                    <a:pt x="195162" y="2166647"/>
                  </a:lnTo>
                  <a:lnTo>
                    <a:pt x="235189" y="2185008"/>
                  </a:lnTo>
                  <a:lnTo>
                    <a:pt x="277618" y="2198551"/>
                  </a:lnTo>
                  <a:lnTo>
                    <a:pt x="322105" y="2206930"/>
                  </a:lnTo>
                  <a:lnTo>
                    <a:pt x="368305" y="2209799"/>
                  </a:lnTo>
                  <a:lnTo>
                    <a:pt x="4356093" y="2209799"/>
                  </a:lnTo>
                  <a:lnTo>
                    <a:pt x="4402293" y="2206930"/>
                  </a:lnTo>
                  <a:lnTo>
                    <a:pt x="4446780" y="2198551"/>
                  </a:lnTo>
                  <a:lnTo>
                    <a:pt x="4489209" y="2185008"/>
                  </a:lnTo>
                  <a:lnTo>
                    <a:pt x="4529236" y="2166647"/>
                  </a:lnTo>
                  <a:lnTo>
                    <a:pt x="4566514" y="2143811"/>
                  </a:lnTo>
                  <a:lnTo>
                    <a:pt x="4600700" y="2116847"/>
                  </a:lnTo>
                  <a:lnTo>
                    <a:pt x="4631447" y="2086100"/>
                  </a:lnTo>
                  <a:lnTo>
                    <a:pt x="4658411" y="2051915"/>
                  </a:lnTo>
                  <a:lnTo>
                    <a:pt x="4681247" y="2014636"/>
                  </a:lnTo>
                  <a:lnTo>
                    <a:pt x="4699608" y="1974609"/>
                  </a:lnTo>
                  <a:lnTo>
                    <a:pt x="4713151" y="1932180"/>
                  </a:lnTo>
                  <a:lnTo>
                    <a:pt x="4721530" y="1887693"/>
                  </a:lnTo>
                  <a:lnTo>
                    <a:pt x="4724400" y="1841493"/>
                  </a:lnTo>
                  <a:lnTo>
                    <a:pt x="4724400" y="368306"/>
                  </a:lnTo>
                  <a:lnTo>
                    <a:pt x="4721530" y="322106"/>
                  </a:lnTo>
                  <a:lnTo>
                    <a:pt x="4713151" y="277619"/>
                  </a:lnTo>
                  <a:lnTo>
                    <a:pt x="4699608" y="235189"/>
                  </a:lnTo>
                  <a:lnTo>
                    <a:pt x="4681247" y="195163"/>
                  </a:lnTo>
                  <a:lnTo>
                    <a:pt x="4658411" y="157884"/>
                  </a:lnTo>
                  <a:lnTo>
                    <a:pt x="4631447" y="123699"/>
                  </a:lnTo>
                  <a:lnTo>
                    <a:pt x="4600700" y="92951"/>
                  </a:lnTo>
                  <a:lnTo>
                    <a:pt x="4566514" y="65987"/>
                  </a:lnTo>
                  <a:lnTo>
                    <a:pt x="4529236" y="43152"/>
                  </a:lnTo>
                  <a:lnTo>
                    <a:pt x="4489209" y="24791"/>
                  </a:lnTo>
                  <a:lnTo>
                    <a:pt x="4446780" y="11248"/>
                  </a:lnTo>
                  <a:lnTo>
                    <a:pt x="4402293" y="2869"/>
                  </a:lnTo>
                  <a:lnTo>
                    <a:pt x="4356093" y="0"/>
                  </a:lnTo>
                  <a:close/>
                </a:path>
              </a:pathLst>
            </a:custGeom>
            <a:solidFill>
              <a:srgbClr val="C00000">
                <a:alpha val="1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39000" y="3962400"/>
              <a:ext cx="4724400" cy="2209800"/>
            </a:xfrm>
            <a:custGeom>
              <a:avLst/>
              <a:gdLst/>
              <a:ahLst/>
              <a:cxnLst/>
              <a:rect l="l" t="t" r="r" b="b"/>
              <a:pathLst>
                <a:path w="4724400" h="2209800">
                  <a:moveTo>
                    <a:pt x="0" y="368306"/>
                  </a:moveTo>
                  <a:lnTo>
                    <a:pt x="2869" y="322106"/>
                  </a:lnTo>
                  <a:lnTo>
                    <a:pt x="11248" y="277619"/>
                  </a:lnTo>
                  <a:lnTo>
                    <a:pt x="24791" y="235190"/>
                  </a:lnTo>
                  <a:lnTo>
                    <a:pt x="43152" y="195163"/>
                  </a:lnTo>
                  <a:lnTo>
                    <a:pt x="65988" y="157884"/>
                  </a:lnTo>
                  <a:lnTo>
                    <a:pt x="92951" y="123699"/>
                  </a:lnTo>
                  <a:lnTo>
                    <a:pt x="123699" y="92952"/>
                  </a:lnTo>
                  <a:lnTo>
                    <a:pt x="157884" y="65988"/>
                  </a:lnTo>
                  <a:lnTo>
                    <a:pt x="195163" y="43152"/>
                  </a:lnTo>
                  <a:lnTo>
                    <a:pt x="235189" y="24791"/>
                  </a:lnTo>
                  <a:lnTo>
                    <a:pt x="277619" y="11248"/>
                  </a:lnTo>
                  <a:lnTo>
                    <a:pt x="322106" y="2869"/>
                  </a:lnTo>
                  <a:lnTo>
                    <a:pt x="368305" y="0"/>
                  </a:lnTo>
                  <a:lnTo>
                    <a:pt x="4356094" y="0"/>
                  </a:lnTo>
                  <a:lnTo>
                    <a:pt x="4402293" y="2869"/>
                  </a:lnTo>
                  <a:lnTo>
                    <a:pt x="4446780" y="11248"/>
                  </a:lnTo>
                  <a:lnTo>
                    <a:pt x="4489210" y="24791"/>
                  </a:lnTo>
                  <a:lnTo>
                    <a:pt x="4529236" y="43152"/>
                  </a:lnTo>
                  <a:lnTo>
                    <a:pt x="4566515" y="65988"/>
                  </a:lnTo>
                  <a:lnTo>
                    <a:pt x="4600700" y="92952"/>
                  </a:lnTo>
                  <a:lnTo>
                    <a:pt x="4631448" y="123699"/>
                  </a:lnTo>
                  <a:lnTo>
                    <a:pt x="4658411" y="157884"/>
                  </a:lnTo>
                  <a:lnTo>
                    <a:pt x="4681247" y="195163"/>
                  </a:lnTo>
                  <a:lnTo>
                    <a:pt x="4699608" y="235190"/>
                  </a:lnTo>
                  <a:lnTo>
                    <a:pt x="4713151" y="277619"/>
                  </a:lnTo>
                  <a:lnTo>
                    <a:pt x="4721530" y="322106"/>
                  </a:lnTo>
                  <a:lnTo>
                    <a:pt x="4724400" y="368306"/>
                  </a:lnTo>
                  <a:lnTo>
                    <a:pt x="4724400" y="1841494"/>
                  </a:lnTo>
                  <a:lnTo>
                    <a:pt x="4721530" y="1887693"/>
                  </a:lnTo>
                  <a:lnTo>
                    <a:pt x="4713151" y="1932180"/>
                  </a:lnTo>
                  <a:lnTo>
                    <a:pt x="4699608" y="1974610"/>
                  </a:lnTo>
                  <a:lnTo>
                    <a:pt x="4681247" y="2014636"/>
                  </a:lnTo>
                  <a:lnTo>
                    <a:pt x="4658411" y="2051915"/>
                  </a:lnTo>
                  <a:lnTo>
                    <a:pt x="4631448" y="2086100"/>
                  </a:lnTo>
                  <a:lnTo>
                    <a:pt x="4600700" y="2116848"/>
                  </a:lnTo>
                  <a:lnTo>
                    <a:pt x="4566515" y="2143811"/>
                  </a:lnTo>
                  <a:lnTo>
                    <a:pt x="4529236" y="2166647"/>
                  </a:lnTo>
                  <a:lnTo>
                    <a:pt x="4489210" y="2185008"/>
                  </a:lnTo>
                  <a:lnTo>
                    <a:pt x="4446780" y="2198551"/>
                  </a:lnTo>
                  <a:lnTo>
                    <a:pt x="4402293" y="2206930"/>
                  </a:lnTo>
                  <a:lnTo>
                    <a:pt x="4356094" y="2209800"/>
                  </a:lnTo>
                  <a:lnTo>
                    <a:pt x="368305" y="2209800"/>
                  </a:lnTo>
                  <a:lnTo>
                    <a:pt x="322106" y="2206930"/>
                  </a:lnTo>
                  <a:lnTo>
                    <a:pt x="277619" y="2198551"/>
                  </a:lnTo>
                  <a:lnTo>
                    <a:pt x="235189" y="2185008"/>
                  </a:lnTo>
                  <a:lnTo>
                    <a:pt x="195163" y="2166647"/>
                  </a:lnTo>
                  <a:lnTo>
                    <a:pt x="157884" y="2143811"/>
                  </a:lnTo>
                  <a:lnTo>
                    <a:pt x="123699" y="2116848"/>
                  </a:lnTo>
                  <a:lnTo>
                    <a:pt x="92951" y="2086100"/>
                  </a:lnTo>
                  <a:lnTo>
                    <a:pt x="65988" y="2051915"/>
                  </a:lnTo>
                  <a:lnTo>
                    <a:pt x="43152" y="2014636"/>
                  </a:lnTo>
                  <a:lnTo>
                    <a:pt x="24791" y="1974610"/>
                  </a:lnTo>
                  <a:lnTo>
                    <a:pt x="11248" y="1932180"/>
                  </a:lnTo>
                  <a:lnTo>
                    <a:pt x="2869" y="1887693"/>
                  </a:lnTo>
                  <a:lnTo>
                    <a:pt x="0" y="1841494"/>
                  </a:lnTo>
                  <a:lnTo>
                    <a:pt x="0" y="368306"/>
                  </a:lnTo>
                  <a:close/>
                </a:path>
              </a:pathLst>
            </a:custGeom>
            <a:ln w="25400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15900" y="3949700"/>
            <a:ext cx="4749800" cy="2235200"/>
            <a:chOff x="215900" y="3949700"/>
            <a:chExt cx="4749800" cy="2235200"/>
          </a:xfrm>
        </p:grpSpPr>
        <p:sp>
          <p:nvSpPr>
            <p:cNvPr id="9" name="object 9"/>
            <p:cNvSpPr/>
            <p:nvPr/>
          </p:nvSpPr>
          <p:spPr>
            <a:xfrm>
              <a:off x="228600" y="3962400"/>
              <a:ext cx="4724400" cy="2209800"/>
            </a:xfrm>
            <a:custGeom>
              <a:avLst/>
              <a:gdLst/>
              <a:ahLst/>
              <a:cxnLst/>
              <a:rect l="l" t="t" r="r" b="b"/>
              <a:pathLst>
                <a:path w="4724400" h="2209800">
                  <a:moveTo>
                    <a:pt x="4356093" y="0"/>
                  </a:moveTo>
                  <a:lnTo>
                    <a:pt x="368305" y="0"/>
                  </a:lnTo>
                  <a:lnTo>
                    <a:pt x="322106" y="2869"/>
                  </a:lnTo>
                  <a:lnTo>
                    <a:pt x="277619" y="11248"/>
                  </a:lnTo>
                  <a:lnTo>
                    <a:pt x="235189" y="24791"/>
                  </a:lnTo>
                  <a:lnTo>
                    <a:pt x="195163" y="43152"/>
                  </a:lnTo>
                  <a:lnTo>
                    <a:pt x="157884" y="65987"/>
                  </a:lnTo>
                  <a:lnTo>
                    <a:pt x="123699" y="92951"/>
                  </a:lnTo>
                  <a:lnTo>
                    <a:pt x="92952" y="123699"/>
                  </a:lnTo>
                  <a:lnTo>
                    <a:pt x="65988" y="157884"/>
                  </a:lnTo>
                  <a:lnTo>
                    <a:pt x="43152" y="195163"/>
                  </a:lnTo>
                  <a:lnTo>
                    <a:pt x="24791" y="235189"/>
                  </a:lnTo>
                  <a:lnTo>
                    <a:pt x="11248" y="277619"/>
                  </a:lnTo>
                  <a:lnTo>
                    <a:pt x="2869" y="322106"/>
                  </a:lnTo>
                  <a:lnTo>
                    <a:pt x="0" y="368306"/>
                  </a:lnTo>
                  <a:lnTo>
                    <a:pt x="0" y="1841493"/>
                  </a:lnTo>
                  <a:lnTo>
                    <a:pt x="2869" y="1887693"/>
                  </a:lnTo>
                  <a:lnTo>
                    <a:pt x="11248" y="1932180"/>
                  </a:lnTo>
                  <a:lnTo>
                    <a:pt x="24791" y="1974609"/>
                  </a:lnTo>
                  <a:lnTo>
                    <a:pt x="43152" y="2014636"/>
                  </a:lnTo>
                  <a:lnTo>
                    <a:pt x="65988" y="2051915"/>
                  </a:lnTo>
                  <a:lnTo>
                    <a:pt x="92952" y="2086100"/>
                  </a:lnTo>
                  <a:lnTo>
                    <a:pt x="123699" y="2116847"/>
                  </a:lnTo>
                  <a:lnTo>
                    <a:pt x="157884" y="2143811"/>
                  </a:lnTo>
                  <a:lnTo>
                    <a:pt x="195163" y="2166647"/>
                  </a:lnTo>
                  <a:lnTo>
                    <a:pt x="235189" y="2185008"/>
                  </a:lnTo>
                  <a:lnTo>
                    <a:pt x="277619" y="2198551"/>
                  </a:lnTo>
                  <a:lnTo>
                    <a:pt x="322106" y="2206930"/>
                  </a:lnTo>
                  <a:lnTo>
                    <a:pt x="368305" y="2209799"/>
                  </a:lnTo>
                  <a:lnTo>
                    <a:pt x="4356093" y="2209799"/>
                  </a:lnTo>
                  <a:lnTo>
                    <a:pt x="4402293" y="2206930"/>
                  </a:lnTo>
                  <a:lnTo>
                    <a:pt x="4446780" y="2198551"/>
                  </a:lnTo>
                  <a:lnTo>
                    <a:pt x="4489209" y="2185008"/>
                  </a:lnTo>
                  <a:lnTo>
                    <a:pt x="4529236" y="2166647"/>
                  </a:lnTo>
                  <a:lnTo>
                    <a:pt x="4566514" y="2143811"/>
                  </a:lnTo>
                  <a:lnTo>
                    <a:pt x="4600700" y="2116847"/>
                  </a:lnTo>
                  <a:lnTo>
                    <a:pt x="4631447" y="2086100"/>
                  </a:lnTo>
                  <a:lnTo>
                    <a:pt x="4658411" y="2051915"/>
                  </a:lnTo>
                  <a:lnTo>
                    <a:pt x="4681247" y="2014636"/>
                  </a:lnTo>
                  <a:lnTo>
                    <a:pt x="4699608" y="1974609"/>
                  </a:lnTo>
                  <a:lnTo>
                    <a:pt x="4713151" y="1932180"/>
                  </a:lnTo>
                  <a:lnTo>
                    <a:pt x="4721530" y="1887693"/>
                  </a:lnTo>
                  <a:lnTo>
                    <a:pt x="4724400" y="1841493"/>
                  </a:lnTo>
                  <a:lnTo>
                    <a:pt x="4724400" y="368306"/>
                  </a:lnTo>
                  <a:lnTo>
                    <a:pt x="4721530" y="322106"/>
                  </a:lnTo>
                  <a:lnTo>
                    <a:pt x="4713151" y="277619"/>
                  </a:lnTo>
                  <a:lnTo>
                    <a:pt x="4699608" y="235189"/>
                  </a:lnTo>
                  <a:lnTo>
                    <a:pt x="4681247" y="195163"/>
                  </a:lnTo>
                  <a:lnTo>
                    <a:pt x="4658411" y="157884"/>
                  </a:lnTo>
                  <a:lnTo>
                    <a:pt x="4631447" y="123699"/>
                  </a:lnTo>
                  <a:lnTo>
                    <a:pt x="4600700" y="92951"/>
                  </a:lnTo>
                  <a:lnTo>
                    <a:pt x="4566514" y="65987"/>
                  </a:lnTo>
                  <a:lnTo>
                    <a:pt x="4529236" y="43152"/>
                  </a:lnTo>
                  <a:lnTo>
                    <a:pt x="4489209" y="24791"/>
                  </a:lnTo>
                  <a:lnTo>
                    <a:pt x="4446780" y="11248"/>
                  </a:lnTo>
                  <a:lnTo>
                    <a:pt x="4402293" y="2869"/>
                  </a:lnTo>
                  <a:lnTo>
                    <a:pt x="4356093" y="0"/>
                  </a:lnTo>
                  <a:close/>
                </a:path>
              </a:pathLst>
            </a:custGeom>
            <a:solidFill>
              <a:srgbClr val="0066CC">
                <a:alpha val="1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8600" y="3962400"/>
              <a:ext cx="4724400" cy="2209800"/>
            </a:xfrm>
            <a:custGeom>
              <a:avLst/>
              <a:gdLst/>
              <a:ahLst/>
              <a:cxnLst/>
              <a:rect l="l" t="t" r="r" b="b"/>
              <a:pathLst>
                <a:path w="4724400" h="2209800">
                  <a:moveTo>
                    <a:pt x="0" y="368306"/>
                  </a:moveTo>
                  <a:lnTo>
                    <a:pt x="2869" y="322106"/>
                  </a:lnTo>
                  <a:lnTo>
                    <a:pt x="11248" y="277619"/>
                  </a:lnTo>
                  <a:lnTo>
                    <a:pt x="24791" y="235190"/>
                  </a:lnTo>
                  <a:lnTo>
                    <a:pt x="43152" y="195163"/>
                  </a:lnTo>
                  <a:lnTo>
                    <a:pt x="65988" y="157884"/>
                  </a:lnTo>
                  <a:lnTo>
                    <a:pt x="92951" y="123699"/>
                  </a:lnTo>
                  <a:lnTo>
                    <a:pt x="123699" y="92952"/>
                  </a:lnTo>
                  <a:lnTo>
                    <a:pt x="157884" y="65988"/>
                  </a:lnTo>
                  <a:lnTo>
                    <a:pt x="195163" y="43152"/>
                  </a:lnTo>
                  <a:lnTo>
                    <a:pt x="235189" y="24791"/>
                  </a:lnTo>
                  <a:lnTo>
                    <a:pt x="277619" y="11248"/>
                  </a:lnTo>
                  <a:lnTo>
                    <a:pt x="322106" y="2869"/>
                  </a:lnTo>
                  <a:lnTo>
                    <a:pt x="368305" y="0"/>
                  </a:lnTo>
                  <a:lnTo>
                    <a:pt x="4356094" y="0"/>
                  </a:lnTo>
                  <a:lnTo>
                    <a:pt x="4402293" y="2869"/>
                  </a:lnTo>
                  <a:lnTo>
                    <a:pt x="4446780" y="11248"/>
                  </a:lnTo>
                  <a:lnTo>
                    <a:pt x="4489210" y="24791"/>
                  </a:lnTo>
                  <a:lnTo>
                    <a:pt x="4529236" y="43152"/>
                  </a:lnTo>
                  <a:lnTo>
                    <a:pt x="4566515" y="65988"/>
                  </a:lnTo>
                  <a:lnTo>
                    <a:pt x="4600700" y="92952"/>
                  </a:lnTo>
                  <a:lnTo>
                    <a:pt x="4631448" y="123699"/>
                  </a:lnTo>
                  <a:lnTo>
                    <a:pt x="4658411" y="157884"/>
                  </a:lnTo>
                  <a:lnTo>
                    <a:pt x="4681247" y="195163"/>
                  </a:lnTo>
                  <a:lnTo>
                    <a:pt x="4699608" y="235190"/>
                  </a:lnTo>
                  <a:lnTo>
                    <a:pt x="4713151" y="277619"/>
                  </a:lnTo>
                  <a:lnTo>
                    <a:pt x="4721530" y="322106"/>
                  </a:lnTo>
                  <a:lnTo>
                    <a:pt x="4724400" y="368306"/>
                  </a:lnTo>
                  <a:lnTo>
                    <a:pt x="4724400" y="1841494"/>
                  </a:lnTo>
                  <a:lnTo>
                    <a:pt x="4721530" y="1887693"/>
                  </a:lnTo>
                  <a:lnTo>
                    <a:pt x="4713151" y="1932180"/>
                  </a:lnTo>
                  <a:lnTo>
                    <a:pt x="4699608" y="1974610"/>
                  </a:lnTo>
                  <a:lnTo>
                    <a:pt x="4681247" y="2014636"/>
                  </a:lnTo>
                  <a:lnTo>
                    <a:pt x="4658411" y="2051915"/>
                  </a:lnTo>
                  <a:lnTo>
                    <a:pt x="4631448" y="2086100"/>
                  </a:lnTo>
                  <a:lnTo>
                    <a:pt x="4600700" y="2116848"/>
                  </a:lnTo>
                  <a:lnTo>
                    <a:pt x="4566515" y="2143811"/>
                  </a:lnTo>
                  <a:lnTo>
                    <a:pt x="4529236" y="2166647"/>
                  </a:lnTo>
                  <a:lnTo>
                    <a:pt x="4489210" y="2185008"/>
                  </a:lnTo>
                  <a:lnTo>
                    <a:pt x="4446780" y="2198551"/>
                  </a:lnTo>
                  <a:lnTo>
                    <a:pt x="4402293" y="2206930"/>
                  </a:lnTo>
                  <a:lnTo>
                    <a:pt x="4356094" y="2209800"/>
                  </a:lnTo>
                  <a:lnTo>
                    <a:pt x="368305" y="2209800"/>
                  </a:lnTo>
                  <a:lnTo>
                    <a:pt x="322106" y="2206930"/>
                  </a:lnTo>
                  <a:lnTo>
                    <a:pt x="277619" y="2198551"/>
                  </a:lnTo>
                  <a:lnTo>
                    <a:pt x="235189" y="2185008"/>
                  </a:lnTo>
                  <a:lnTo>
                    <a:pt x="195163" y="2166647"/>
                  </a:lnTo>
                  <a:lnTo>
                    <a:pt x="157884" y="2143811"/>
                  </a:lnTo>
                  <a:lnTo>
                    <a:pt x="123699" y="2116848"/>
                  </a:lnTo>
                  <a:lnTo>
                    <a:pt x="92951" y="2086100"/>
                  </a:lnTo>
                  <a:lnTo>
                    <a:pt x="65988" y="2051915"/>
                  </a:lnTo>
                  <a:lnTo>
                    <a:pt x="43152" y="2014636"/>
                  </a:lnTo>
                  <a:lnTo>
                    <a:pt x="24791" y="1974610"/>
                  </a:lnTo>
                  <a:lnTo>
                    <a:pt x="11248" y="1932180"/>
                  </a:lnTo>
                  <a:lnTo>
                    <a:pt x="2869" y="1887693"/>
                  </a:lnTo>
                  <a:lnTo>
                    <a:pt x="0" y="1841494"/>
                  </a:lnTo>
                  <a:lnTo>
                    <a:pt x="0" y="368306"/>
                  </a:lnTo>
                  <a:close/>
                </a:path>
              </a:pathLst>
            </a:custGeom>
            <a:ln w="25400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2273300" y="1358900"/>
            <a:ext cx="7645400" cy="2082800"/>
            <a:chOff x="2273300" y="1358900"/>
            <a:chExt cx="7645400" cy="2082800"/>
          </a:xfrm>
        </p:grpSpPr>
        <p:sp>
          <p:nvSpPr>
            <p:cNvPr id="12" name="object 12"/>
            <p:cNvSpPr/>
            <p:nvPr/>
          </p:nvSpPr>
          <p:spPr>
            <a:xfrm>
              <a:off x="2286000" y="1371600"/>
              <a:ext cx="7620000" cy="2057400"/>
            </a:xfrm>
            <a:custGeom>
              <a:avLst/>
              <a:gdLst/>
              <a:ahLst/>
              <a:cxnLst/>
              <a:rect l="l" t="t" r="r" b="b"/>
              <a:pathLst>
                <a:path w="7620000" h="2057400">
                  <a:moveTo>
                    <a:pt x="7277091" y="0"/>
                  </a:moveTo>
                  <a:lnTo>
                    <a:pt x="342908" y="0"/>
                  </a:lnTo>
                  <a:lnTo>
                    <a:pt x="296378" y="3130"/>
                  </a:lnTo>
                  <a:lnTo>
                    <a:pt x="251750" y="12249"/>
                  </a:lnTo>
                  <a:lnTo>
                    <a:pt x="209433" y="26947"/>
                  </a:lnTo>
                  <a:lnTo>
                    <a:pt x="169836" y="46817"/>
                  </a:lnTo>
                  <a:lnTo>
                    <a:pt x="133367" y="71449"/>
                  </a:lnTo>
                  <a:lnTo>
                    <a:pt x="100435" y="100435"/>
                  </a:lnTo>
                  <a:lnTo>
                    <a:pt x="71449" y="133367"/>
                  </a:lnTo>
                  <a:lnTo>
                    <a:pt x="46817" y="169836"/>
                  </a:lnTo>
                  <a:lnTo>
                    <a:pt x="26947" y="209433"/>
                  </a:lnTo>
                  <a:lnTo>
                    <a:pt x="12249" y="251750"/>
                  </a:lnTo>
                  <a:lnTo>
                    <a:pt x="3130" y="296378"/>
                  </a:lnTo>
                  <a:lnTo>
                    <a:pt x="0" y="342908"/>
                  </a:lnTo>
                  <a:lnTo>
                    <a:pt x="0" y="1714491"/>
                  </a:lnTo>
                  <a:lnTo>
                    <a:pt x="3130" y="1761021"/>
                  </a:lnTo>
                  <a:lnTo>
                    <a:pt x="12249" y="1805649"/>
                  </a:lnTo>
                  <a:lnTo>
                    <a:pt x="26947" y="1847966"/>
                  </a:lnTo>
                  <a:lnTo>
                    <a:pt x="46817" y="1887563"/>
                  </a:lnTo>
                  <a:lnTo>
                    <a:pt x="71449" y="1924032"/>
                  </a:lnTo>
                  <a:lnTo>
                    <a:pt x="100435" y="1956964"/>
                  </a:lnTo>
                  <a:lnTo>
                    <a:pt x="133367" y="1985950"/>
                  </a:lnTo>
                  <a:lnTo>
                    <a:pt x="169836" y="2010582"/>
                  </a:lnTo>
                  <a:lnTo>
                    <a:pt x="209433" y="2030452"/>
                  </a:lnTo>
                  <a:lnTo>
                    <a:pt x="251750" y="2045150"/>
                  </a:lnTo>
                  <a:lnTo>
                    <a:pt x="296378" y="2054269"/>
                  </a:lnTo>
                  <a:lnTo>
                    <a:pt x="342908" y="2057400"/>
                  </a:lnTo>
                  <a:lnTo>
                    <a:pt x="7277091" y="2057400"/>
                  </a:lnTo>
                  <a:lnTo>
                    <a:pt x="7323621" y="2054269"/>
                  </a:lnTo>
                  <a:lnTo>
                    <a:pt x="7368249" y="2045150"/>
                  </a:lnTo>
                  <a:lnTo>
                    <a:pt x="7410566" y="2030452"/>
                  </a:lnTo>
                  <a:lnTo>
                    <a:pt x="7450163" y="2010582"/>
                  </a:lnTo>
                  <a:lnTo>
                    <a:pt x="7486632" y="1985950"/>
                  </a:lnTo>
                  <a:lnTo>
                    <a:pt x="7519563" y="1956964"/>
                  </a:lnTo>
                  <a:lnTo>
                    <a:pt x="7548550" y="1924032"/>
                  </a:lnTo>
                  <a:lnTo>
                    <a:pt x="7573182" y="1887563"/>
                  </a:lnTo>
                  <a:lnTo>
                    <a:pt x="7593052" y="1847966"/>
                  </a:lnTo>
                  <a:lnTo>
                    <a:pt x="7607750" y="1805649"/>
                  </a:lnTo>
                  <a:lnTo>
                    <a:pt x="7616869" y="1761021"/>
                  </a:lnTo>
                  <a:lnTo>
                    <a:pt x="7620000" y="1714491"/>
                  </a:lnTo>
                  <a:lnTo>
                    <a:pt x="7620000" y="342908"/>
                  </a:lnTo>
                  <a:lnTo>
                    <a:pt x="7616869" y="296378"/>
                  </a:lnTo>
                  <a:lnTo>
                    <a:pt x="7607750" y="251750"/>
                  </a:lnTo>
                  <a:lnTo>
                    <a:pt x="7593052" y="209433"/>
                  </a:lnTo>
                  <a:lnTo>
                    <a:pt x="7573182" y="169836"/>
                  </a:lnTo>
                  <a:lnTo>
                    <a:pt x="7548550" y="133367"/>
                  </a:lnTo>
                  <a:lnTo>
                    <a:pt x="7519563" y="100435"/>
                  </a:lnTo>
                  <a:lnTo>
                    <a:pt x="7486632" y="71449"/>
                  </a:lnTo>
                  <a:lnTo>
                    <a:pt x="7450163" y="46817"/>
                  </a:lnTo>
                  <a:lnTo>
                    <a:pt x="7410566" y="26947"/>
                  </a:lnTo>
                  <a:lnTo>
                    <a:pt x="7368249" y="12249"/>
                  </a:lnTo>
                  <a:lnTo>
                    <a:pt x="7323621" y="3130"/>
                  </a:lnTo>
                  <a:lnTo>
                    <a:pt x="7277091" y="0"/>
                  </a:lnTo>
                  <a:close/>
                </a:path>
              </a:pathLst>
            </a:custGeom>
            <a:solidFill>
              <a:srgbClr val="C39B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86000" y="1371600"/>
              <a:ext cx="7620000" cy="2057400"/>
            </a:xfrm>
            <a:custGeom>
              <a:avLst/>
              <a:gdLst/>
              <a:ahLst/>
              <a:cxnLst/>
              <a:rect l="l" t="t" r="r" b="b"/>
              <a:pathLst>
                <a:path w="7620000" h="2057400">
                  <a:moveTo>
                    <a:pt x="0" y="342908"/>
                  </a:moveTo>
                  <a:lnTo>
                    <a:pt x="3130" y="296377"/>
                  </a:lnTo>
                  <a:lnTo>
                    <a:pt x="12249" y="251749"/>
                  </a:lnTo>
                  <a:lnTo>
                    <a:pt x="26947" y="209432"/>
                  </a:lnTo>
                  <a:lnTo>
                    <a:pt x="46817" y="169835"/>
                  </a:lnTo>
                  <a:lnTo>
                    <a:pt x="71449" y="133367"/>
                  </a:lnTo>
                  <a:lnTo>
                    <a:pt x="100435" y="100435"/>
                  </a:lnTo>
                  <a:lnTo>
                    <a:pt x="133367" y="71449"/>
                  </a:lnTo>
                  <a:lnTo>
                    <a:pt x="169835" y="46817"/>
                  </a:lnTo>
                  <a:lnTo>
                    <a:pt x="209432" y="26947"/>
                  </a:lnTo>
                  <a:lnTo>
                    <a:pt x="251749" y="12249"/>
                  </a:lnTo>
                  <a:lnTo>
                    <a:pt x="296377" y="3130"/>
                  </a:lnTo>
                  <a:lnTo>
                    <a:pt x="342908" y="0"/>
                  </a:lnTo>
                  <a:lnTo>
                    <a:pt x="7277091" y="0"/>
                  </a:lnTo>
                  <a:lnTo>
                    <a:pt x="7323621" y="3130"/>
                  </a:lnTo>
                  <a:lnTo>
                    <a:pt x="7368249" y="12249"/>
                  </a:lnTo>
                  <a:lnTo>
                    <a:pt x="7410566" y="26947"/>
                  </a:lnTo>
                  <a:lnTo>
                    <a:pt x="7450163" y="46817"/>
                  </a:lnTo>
                  <a:lnTo>
                    <a:pt x="7486632" y="71449"/>
                  </a:lnTo>
                  <a:lnTo>
                    <a:pt x="7519564" y="100435"/>
                  </a:lnTo>
                  <a:lnTo>
                    <a:pt x="7548550" y="133367"/>
                  </a:lnTo>
                  <a:lnTo>
                    <a:pt x="7573182" y="169835"/>
                  </a:lnTo>
                  <a:lnTo>
                    <a:pt x="7593052" y="209432"/>
                  </a:lnTo>
                  <a:lnTo>
                    <a:pt x="7607751" y="251749"/>
                  </a:lnTo>
                  <a:lnTo>
                    <a:pt x="7616869" y="296377"/>
                  </a:lnTo>
                  <a:lnTo>
                    <a:pt x="7620000" y="342908"/>
                  </a:lnTo>
                  <a:lnTo>
                    <a:pt x="7620000" y="1714492"/>
                  </a:lnTo>
                  <a:lnTo>
                    <a:pt x="7616869" y="1761022"/>
                  </a:lnTo>
                  <a:lnTo>
                    <a:pt x="7607751" y="1805650"/>
                  </a:lnTo>
                  <a:lnTo>
                    <a:pt x="7593052" y="1847967"/>
                  </a:lnTo>
                  <a:lnTo>
                    <a:pt x="7573182" y="1887564"/>
                  </a:lnTo>
                  <a:lnTo>
                    <a:pt x="7548550" y="1924032"/>
                  </a:lnTo>
                  <a:lnTo>
                    <a:pt x="7519564" y="1956964"/>
                  </a:lnTo>
                  <a:lnTo>
                    <a:pt x="7486632" y="1985950"/>
                  </a:lnTo>
                  <a:lnTo>
                    <a:pt x="7450163" y="2010583"/>
                  </a:lnTo>
                  <a:lnTo>
                    <a:pt x="7410566" y="2030452"/>
                  </a:lnTo>
                  <a:lnTo>
                    <a:pt x="7368249" y="2045151"/>
                  </a:lnTo>
                  <a:lnTo>
                    <a:pt x="7323621" y="2054269"/>
                  </a:lnTo>
                  <a:lnTo>
                    <a:pt x="7277091" y="2057400"/>
                  </a:lnTo>
                  <a:lnTo>
                    <a:pt x="342908" y="2057400"/>
                  </a:lnTo>
                  <a:lnTo>
                    <a:pt x="296377" y="2054269"/>
                  </a:lnTo>
                  <a:lnTo>
                    <a:pt x="251749" y="2045151"/>
                  </a:lnTo>
                  <a:lnTo>
                    <a:pt x="209432" y="2030452"/>
                  </a:lnTo>
                  <a:lnTo>
                    <a:pt x="169835" y="2010583"/>
                  </a:lnTo>
                  <a:lnTo>
                    <a:pt x="133367" y="1985950"/>
                  </a:lnTo>
                  <a:lnTo>
                    <a:pt x="100435" y="1956964"/>
                  </a:lnTo>
                  <a:lnTo>
                    <a:pt x="71449" y="1924032"/>
                  </a:lnTo>
                  <a:lnTo>
                    <a:pt x="46817" y="1887564"/>
                  </a:lnTo>
                  <a:lnTo>
                    <a:pt x="26947" y="1847967"/>
                  </a:lnTo>
                  <a:lnTo>
                    <a:pt x="12249" y="1805650"/>
                  </a:lnTo>
                  <a:lnTo>
                    <a:pt x="3130" y="1761022"/>
                  </a:lnTo>
                  <a:lnTo>
                    <a:pt x="0" y="1714492"/>
                  </a:lnTo>
                  <a:lnTo>
                    <a:pt x="0" y="342908"/>
                  </a:lnTo>
                  <a:close/>
                </a:path>
              </a:pathLst>
            </a:custGeom>
            <a:ln w="25400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8310">
              <a:lnSpc>
                <a:spcPct val="100000"/>
              </a:lnSpc>
              <a:spcBef>
                <a:spcPts val="100"/>
              </a:spcBef>
            </a:pPr>
            <a:r>
              <a:rPr dirty="0"/>
              <a:t>Minimax</a:t>
            </a:r>
            <a:r>
              <a:rPr spc="-35" dirty="0"/>
              <a:t> </a:t>
            </a:r>
            <a:r>
              <a:rPr dirty="0"/>
              <a:t>Implementation</a:t>
            </a:r>
            <a:r>
              <a:rPr spc="-10" dirty="0"/>
              <a:t> (Dispatch)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517136" y="1493011"/>
            <a:ext cx="7179309" cy="149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7030A0"/>
                </a:solidFill>
                <a:latin typeface="Calibri"/>
                <a:cs typeface="Calibri"/>
              </a:rPr>
              <a:t>def</a:t>
            </a:r>
            <a:r>
              <a:rPr sz="2400" spc="-10" dirty="0">
                <a:solidFill>
                  <a:srgbClr val="7030A0"/>
                </a:solidFill>
                <a:latin typeface="Calibri"/>
                <a:cs typeface="Calibri"/>
              </a:rPr>
              <a:t> value(state):</a:t>
            </a:r>
            <a:endParaRPr sz="2400">
              <a:latin typeface="Calibri"/>
              <a:cs typeface="Calibri"/>
            </a:endParaRPr>
          </a:p>
          <a:p>
            <a:pPr marL="469900" marR="5080">
              <a:lnSpc>
                <a:spcPct val="100800"/>
              </a:lnSpc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state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terminal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state: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return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state’s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utility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next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agent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MAX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return 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max-value(state)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next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agent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MIN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return 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min-value(state)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43759" y="4059428"/>
            <a:ext cx="4352290" cy="18516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69900" marR="1736725" indent="-457200">
              <a:lnSpc>
                <a:spcPct val="100800"/>
              </a:lnSpc>
              <a:spcBef>
                <a:spcPts val="75"/>
              </a:spcBef>
            </a:pP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def</a:t>
            </a:r>
            <a:r>
              <a:rPr sz="2400" spc="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min-value(state): </a:t>
            </a:r>
            <a:r>
              <a:rPr sz="2400" dirty="0">
                <a:latin typeface="Calibri"/>
                <a:cs typeface="Calibri"/>
              </a:rPr>
              <a:t>initialize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+∞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for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successor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state:</a:t>
            </a:r>
            <a:endParaRPr sz="2400">
              <a:latin typeface="Calibri"/>
              <a:cs typeface="Calibri"/>
            </a:endParaRPr>
          </a:p>
          <a:p>
            <a:pPr marL="469900" marR="5080" indent="457200">
              <a:lnSpc>
                <a:spcPts val="2810"/>
              </a:lnSpc>
              <a:spcBef>
                <a:spcPts val="175"/>
              </a:spcBef>
            </a:pPr>
            <a:r>
              <a:rPr sz="2400" dirty="0">
                <a:latin typeface="Calibri"/>
                <a:cs typeface="Calibri"/>
              </a:rPr>
              <a:t>v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min(v,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7030A0"/>
                </a:solidFill>
                <a:latin typeface="Calibri"/>
                <a:cs typeface="Calibri"/>
              </a:rPr>
              <a:t>value(successor)</a:t>
            </a:r>
            <a:r>
              <a:rPr sz="2400" spc="-10" dirty="0">
                <a:latin typeface="Calibri"/>
                <a:cs typeface="Calibri"/>
              </a:rPr>
              <a:t>) </a:t>
            </a:r>
            <a:r>
              <a:rPr sz="2400" dirty="0">
                <a:latin typeface="Calibri"/>
                <a:cs typeface="Calibri"/>
              </a:rPr>
              <a:t>return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v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3359" y="4047235"/>
            <a:ext cx="4399915" cy="185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1736725" indent="-4572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def</a:t>
            </a:r>
            <a:r>
              <a:rPr sz="2400" spc="3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max-value(state): </a:t>
            </a:r>
            <a:r>
              <a:rPr sz="2400" dirty="0">
                <a:latin typeface="Calibri"/>
                <a:cs typeface="Calibri"/>
              </a:rPr>
              <a:t>initialize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0" dirty="0">
                <a:latin typeface="Times New Roman"/>
                <a:cs typeface="Times New Roman"/>
              </a:rPr>
              <a:t>∞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ts val="2810"/>
              </a:lnSpc>
            </a:pPr>
            <a:r>
              <a:rPr sz="2400" dirty="0">
                <a:latin typeface="Calibri"/>
                <a:cs typeface="Calibri"/>
              </a:rPr>
              <a:t>for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successor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state:</a:t>
            </a:r>
            <a:endParaRPr sz="2400">
              <a:latin typeface="Calibri"/>
              <a:cs typeface="Calibri"/>
            </a:endParaRPr>
          </a:p>
          <a:p>
            <a:pPr marL="469900" marR="5080" indent="457200">
              <a:lnSpc>
                <a:spcPct val="100800"/>
              </a:lnSpc>
            </a:pPr>
            <a:r>
              <a:rPr sz="2400" dirty="0">
                <a:latin typeface="Calibri"/>
                <a:cs typeface="Calibri"/>
              </a:rPr>
              <a:t>v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max(v,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7030A0"/>
                </a:solidFill>
                <a:latin typeface="Calibri"/>
                <a:cs typeface="Calibri"/>
              </a:rPr>
              <a:t>value(successor)</a:t>
            </a:r>
            <a:r>
              <a:rPr sz="2400" spc="-10" dirty="0">
                <a:latin typeface="Calibri"/>
                <a:cs typeface="Calibri"/>
              </a:rPr>
              <a:t>) </a:t>
            </a:r>
            <a:r>
              <a:rPr sz="2400" dirty="0">
                <a:latin typeface="Calibri"/>
                <a:cs typeface="Calibri"/>
              </a:rPr>
              <a:t>return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v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02052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ym typeface="Symbol" pitchFamily="18" charset="2"/>
              </a:rPr>
              <a:t>Minimax Example</a:t>
            </a:r>
          </a:p>
        </p:txBody>
      </p:sp>
      <p:sp>
        <p:nvSpPr>
          <p:cNvPr id="14339" name="AutoShape 4"/>
          <p:cNvSpPr>
            <a:spLocks noChangeArrowheads="1"/>
          </p:cNvSpPr>
          <p:nvPr/>
        </p:nvSpPr>
        <p:spPr bwMode="auto">
          <a:xfrm>
            <a:off x="5693833" y="2209800"/>
            <a:ext cx="508000" cy="3048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2641600" y="3765550"/>
            <a:ext cx="508000" cy="1187450"/>
            <a:chOff x="1981200" y="3765550"/>
            <a:chExt cx="381000" cy="1187450"/>
          </a:xfrm>
        </p:grpSpPr>
        <p:cxnSp>
          <p:nvCxnSpPr>
            <p:cNvPr id="14382" name="AutoShape 13"/>
            <p:cNvCxnSpPr>
              <a:cxnSpLocks noChangeShapeType="1"/>
              <a:stCxn id="14374" idx="0"/>
            </p:cNvCxnSpPr>
            <p:nvPr/>
          </p:nvCxnSpPr>
          <p:spPr bwMode="auto">
            <a:xfrm>
              <a:off x="2173288" y="3765550"/>
              <a:ext cx="1588" cy="8064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383" name="Rectangle 7"/>
            <p:cNvSpPr>
              <a:spLocks noChangeArrowheads="1"/>
            </p:cNvSpPr>
            <p:nvPr/>
          </p:nvSpPr>
          <p:spPr bwMode="auto">
            <a:xfrm>
              <a:off x="1981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12</a:t>
              </a:r>
            </a:p>
          </p:txBody>
        </p:sp>
      </p:grp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2897717" y="3765550"/>
            <a:ext cx="1267883" cy="1187450"/>
            <a:chOff x="2173288" y="3765550"/>
            <a:chExt cx="950912" cy="1187450"/>
          </a:xfrm>
        </p:grpSpPr>
        <p:cxnSp>
          <p:nvCxnSpPr>
            <p:cNvPr id="14380" name="AutoShape 17"/>
            <p:cNvCxnSpPr>
              <a:cxnSpLocks noChangeShapeType="1"/>
              <a:stCxn id="14374" idx="0"/>
            </p:cNvCxnSpPr>
            <p:nvPr/>
          </p:nvCxnSpPr>
          <p:spPr bwMode="auto">
            <a:xfrm>
              <a:off x="2173288" y="3765550"/>
              <a:ext cx="763586" cy="822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381" name="Rectangle 7"/>
            <p:cNvSpPr>
              <a:spLocks noChangeArrowheads="1"/>
            </p:cNvSpPr>
            <p:nvPr/>
          </p:nvSpPr>
          <p:spPr bwMode="auto">
            <a:xfrm>
              <a:off x="2743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</p:grpSp>
      <p:grpSp>
        <p:nvGrpSpPr>
          <p:cNvPr id="4" name="Group 64"/>
          <p:cNvGrpSpPr>
            <a:grpSpLocks/>
          </p:cNvGrpSpPr>
          <p:nvPr/>
        </p:nvGrpSpPr>
        <p:grpSpPr bwMode="auto">
          <a:xfrm>
            <a:off x="8737600" y="3765550"/>
            <a:ext cx="508000" cy="1187450"/>
            <a:chOff x="6553200" y="3765550"/>
            <a:chExt cx="381000" cy="1187450"/>
          </a:xfrm>
        </p:grpSpPr>
        <p:cxnSp>
          <p:nvCxnSpPr>
            <p:cNvPr id="14378" name="AutoShape 33"/>
            <p:cNvCxnSpPr>
              <a:cxnSpLocks noChangeShapeType="1"/>
            </p:cNvCxnSpPr>
            <p:nvPr/>
          </p:nvCxnSpPr>
          <p:spPr bwMode="auto">
            <a:xfrm>
              <a:off x="6745288" y="3765550"/>
              <a:ext cx="1588" cy="8064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379" name="Rectangle 7"/>
            <p:cNvSpPr>
              <a:spLocks noChangeArrowheads="1"/>
            </p:cNvSpPr>
            <p:nvPr/>
          </p:nvSpPr>
          <p:spPr bwMode="auto">
            <a:xfrm>
              <a:off x="6553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</p:grpSp>
      <p:grpSp>
        <p:nvGrpSpPr>
          <p:cNvPr id="5" name="Group 65"/>
          <p:cNvGrpSpPr>
            <a:grpSpLocks/>
          </p:cNvGrpSpPr>
          <p:nvPr/>
        </p:nvGrpSpPr>
        <p:grpSpPr bwMode="auto">
          <a:xfrm>
            <a:off x="8993717" y="3765550"/>
            <a:ext cx="1267883" cy="1187450"/>
            <a:chOff x="6745288" y="3765550"/>
            <a:chExt cx="950912" cy="1187450"/>
          </a:xfrm>
        </p:grpSpPr>
        <p:cxnSp>
          <p:nvCxnSpPr>
            <p:cNvPr id="14376" name="AutoShape 37"/>
            <p:cNvCxnSpPr>
              <a:cxnSpLocks noChangeShapeType="1"/>
            </p:cNvCxnSpPr>
            <p:nvPr/>
          </p:nvCxnSpPr>
          <p:spPr bwMode="auto">
            <a:xfrm>
              <a:off x="6745288" y="3765550"/>
              <a:ext cx="763587" cy="822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377" name="Rectangle 7"/>
            <p:cNvSpPr>
              <a:spLocks noChangeArrowheads="1"/>
            </p:cNvSpPr>
            <p:nvPr/>
          </p:nvSpPr>
          <p:spPr bwMode="auto">
            <a:xfrm>
              <a:off x="7315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</p:grp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2645833" y="2514600"/>
            <a:ext cx="3302000" cy="1250950"/>
            <a:chOff x="1984375" y="2514600"/>
            <a:chExt cx="2476501" cy="1250950"/>
          </a:xfrm>
        </p:grpSpPr>
        <p:sp>
          <p:nvSpPr>
            <p:cNvPr id="14374" name="AutoShape 6"/>
            <p:cNvSpPr>
              <a:spLocks noChangeArrowheads="1"/>
            </p:cNvSpPr>
            <p:nvPr/>
          </p:nvSpPr>
          <p:spPr bwMode="auto">
            <a:xfrm flipV="1">
              <a:off x="1984375" y="3460750"/>
              <a:ext cx="381000" cy="304800"/>
            </a:xfrm>
            <a:prstGeom prst="triangle">
              <a:avLst>
                <a:gd name="adj" fmla="val 50000"/>
              </a:avLst>
            </a:prstGeom>
            <a:solidFill>
              <a:srgbClr val="CC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375" name="AutoShape 7"/>
            <p:cNvCxnSpPr>
              <a:cxnSpLocks noChangeShapeType="1"/>
              <a:stCxn id="14339" idx="3"/>
              <a:endCxn id="14374" idx="3"/>
            </p:cNvCxnSpPr>
            <p:nvPr/>
          </p:nvCxnSpPr>
          <p:spPr bwMode="auto">
            <a:xfrm flipH="1">
              <a:off x="2173288" y="2514600"/>
              <a:ext cx="2287588" cy="9461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cxnSp>
        <p:nvCxnSpPr>
          <p:cNvPr id="28720" name="AutoShape 9"/>
          <p:cNvCxnSpPr>
            <a:cxnSpLocks noChangeShapeType="1"/>
            <a:stCxn id="14374" idx="0"/>
          </p:cNvCxnSpPr>
          <p:nvPr/>
        </p:nvCxnSpPr>
        <p:spPr bwMode="auto">
          <a:xfrm flipH="1">
            <a:off x="1883835" y="3765553"/>
            <a:ext cx="1013884" cy="8223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1" name="Rectangle 7"/>
          <p:cNvSpPr>
            <a:spLocks noChangeArrowheads="1"/>
          </p:cNvSpPr>
          <p:nvPr/>
        </p:nvSpPr>
        <p:spPr bwMode="auto">
          <a:xfrm>
            <a:off x="1625600" y="4648200"/>
            <a:ext cx="508000" cy="304800"/>
          </a:xfrm>
          <a:prstGeom prst="rect">
            <a:avLst/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67" name="AutoShape 21"/>
          <p:cNvCxnSpPr>
            <a:cxnSpLocks noChangeShapeType="1"/>
          </p:cNvCxnSpPr>
          <p:nvPr/>
        </p:nvCxnSpPr>
        <p:spPr bwMode="auto">
          <a:xfrm rot="5400000">
            <a:off x="5790143" y="2665943"/>
            <a:ext cx="304800" cy="211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" name="AutoShape 21"/>
          <p:cNvCxnSpPr>
            <a:cxnSpLocks noChangeShapeType="1"/>
            <a:stCxn id="14339" idx="3"/>
          </p:cNvCxnSpPr>
          <p:nvPr/>
        </p:nvCxnSpPr>
        <p:spPr bwMode="auto">
          <a:xfrm rot="16200000" flipH="1">
            <a:off x="6212417" y="2250019"/>
            <a:ext cx="228600" cy="75776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4" name="AutoShape 21"/>
          <p:cNvCxnSpPr>
            <a:cxnSpLocks noChangeShapeType="1"/>
          </p:cNvCxnSpPr>
          <p:nvPr/>
        </p:nvCxnSpPr>
        <p:spPr bwMode="auto">
          <a:xfrm rot="5400000">
            <a:off x="2744259" y="3913717"/>
            <a:ext cx="304800" cy="211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5" name="AutoShape 21"/>
          <p:cNvCxnSpPr>
            <a:cxnSpLocks noChangeShapeType="1"/>
            <a:stCxn id="14374" idx="0"/>
          </p:cNvCxnSpPr>
          <p:nvPr/>
        </p:nvCxnSpPr>
        <p:spPr bwMode="auto">
          <a:xfrm rot="16200000" flipH="1">
            <a:off x="2926292" y="3739091"/>
            <a:ext cx="196850" cy="24976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7" name="Group 59"/>
          <p:cNvGrpSpPr>
            <a:grpSpLocks/>
          </p:cNvGrpSpPr>
          <p:nvPr/>
        </p:nvGrpSpPr>
        <p:grpSpPr bwMode="auto">
          <a:xfrm>
            <a:off x="5693833" y="2514603"/>
            <a:ext cx="508000" cy="1235075"/>
            <a:chOff x="4270375" y="2514600"/>
            <a:chExt cx="381000" cy="1235075"/>
          </a:xfrm>
        </p:grpSpPr>
        <p:sp>
          <p:nvSpPr>
            <p:cNvPr id="14372" name="AutoShape 20"/>
            <p:cNvSpPr>
              <a:spLocks noChangeArrowheads="1"/>
            </p:cNvSpPr>
            <p:nvPr/>
          </p:nvSpPr>
          <p:spPr bwMode="auto">
            <a:xfrm flipV="1">
              <a:off x="4270375" y="3444875"/>
              <a:ext cx="381000" cy="304800"/>
            </a:xfrm>
            <a:prstGeom prst="triangle">
              <a:avLst>
                <a:gd name="adj" fmla="val 50000"/>
              </a:avLst>
            </a:prstGeom>
            <a:solidFill>
              <a:srgbClr val="CC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373" name="AutoShape 21"/>
            <p:cNvCxnSpPr>
              <a:cxnSpLocks noChangeShapeType="1"/>
              <a:stCxn id="14339" idx="3"/>
              <a:endCxn id="14372" idx="3"/>
            </p:cNvCxnSpPr>
            <p:nvPr/>
          </p:nvCxnSpPr>
          <p:spPr bwMode="auto">
            <a:xfrm flipH="1">
              <a:off x="4459288" y="2514600"/>
              <a:ext cx="1588" cy="9302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4673600" y="3762375"/>
            <a:ext cx="1524000" cy="1190625"/>
            <a:chOff x="3505200" y="3762375"/>
            <a:chExt cx="1142999" cy="1190625"/>
          </a:xfrm>
        </p:grpSpPr>
        <p:cxnSp>
          <p:nvCxnSpPr>
            <p:cNvPr id="14368" name="AutoShape 23"/>
            <p:cNvCxnSpPr>
              <a:cxnSpLocks noChangeShapeType="1"/>
            </p:cNvCxnSpPr>
            <p:nvPr/>
          </p:nvCxnSpPr>
          <p:spPr bwMode="auto">
            <a:xfrm flipH="1">
              <a:off x="3698875" y="3765550"/>
              <a:ext cx="760413" cy="822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369" name="Rectangle 7"/>
            <p:cNvSpPr>
              <a:spLocks noChangeArrowheads="1"/>
            </p:cNvSpPr>
            <p:nvPr/>
          </p:nvSpPr>
          <p:spPr bwMode="auto">
            <a:xfrm>
              <a:off x="3505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dirty="0"/>
                <a:t>2</a:t>
              </a:r>
            </a:p>
          </p:txBody>
        </p:sp>
        <p:cxnSp>
          <p:nvCxnSpPr>
            <p:cNvPr id="14370" name="AutoShape 21"/>
            <p:cNvCxnSpPr>
              <a:cxnSpLocks noChangeShapeType="1"/>
            </p:cNvCxnSpPr>
            <p:nvPr/>
          </p:nvCxnSpPr>
          <p:spPr bwMode="auto">
            <a:xfrm rot="5400000">
              <a:off x="4306094" y="3913981"/>
              <a:ext cx="304800" cy="158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371" name="AutoShape 21"/>
            <p:cNvCxnSpPr>
              <a:cxnSpLocks noChangeShapeType="1"/>
            </p:cNvCxnSpPr>
            <p:nvPr/>
          </p:nvCxnSpPr>
          <p:spPr bwMode="auto">
            <a:xfrm rot="16200000" flipH="1">
              <a:off x="4456112" y="3770312"/>
              <a:ext cx="196850" cy="187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9" name="Group 61"/>
          <p:cNvGrpSpPr>
            <a:grpSpLocks/>
          </p:cNvGrpSpPr>
          <p:nvPr/>
        </p:nvGrpSpPr>
        <p:grpSpPr bwMode="auto">
          <a:xfrm>
            <a:off x="5947833" y="2514600"/>
            <a:ext cx="3301998" cy="1250950"/>
            <a:chOff x="4460876" y="2514600"/>
            <a:chExt cx="2476499" cy="1250950"/>
          </a:xfrm>
        </p:grpSpPr>
        <p:sp>
          <p:nvSpPr>
            <p:cNvPr id="14366" name="AutoShape 26"/>
            <p:cNvSpPr>
              <a:spLocks noChangeArrowheads="1"/>
            </p:cNvSpPr>
            <p:nvPr/>
          </p:nvSpPr>
          <p:spPr bwMode="auto">
            <a:xfrm flipV="1">
              <a:off x="6556375" y="3460750"/>
              <a:ext cx="381000" cy="304800"/>
            </a:xfrm>
            <a:prstGeom prst="triangle">
              <a:avLst>
                <a:gd name="adj" fmla="val 50000"/>
              </a:avLst>
            </a:prstGeom>
            <a:solidFill>
              <a:srgbClr val="CC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367" name="AutoShape 27"/>
            <p:cNvCxnSpPr>
              <a:cxnSpLocks noChangeShapeType="1"/>
              <a:stCxn id="14339" idx="3"/>
              <a:endCxn id="14366" idx="3"/>
            </p:cNvCxnSpPr>
            <p:nvPr/>
          </p:nvCxnSpPr>
          <p:spPr bwMode="auto">
            <a:xfrm>
              <a:off x="4460875" y="2514600"/>
              <a:ext cx="2284413" cy="9461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0" name="Group 60"/>
          <p:cNvGrpSpPr>
            <a:grpSpLocks/>
          </p:cNvGrpSpPr>
          <p:nvPr/>
        </p:nvGrpSpPr>
        <p:grpSpPr bwMode="auto">
          <a:xfrm>
            <a:off x="7721600" y="3762375"/>
            <a:ext cx="1524000" cy="1190625"/>
            <a:chOff x="5791200" y="3762375"/>
            <a:chExt cx="1142999" cy="1190625"/>
          </a:xfrm>
        </p:grpSpPr>
        <p:cxnSp>
          <p:nvCxnSpPr>
            <p:cNvPr id="14362" name="AutoShape 29"/>
            <p:cNvCxnSpPr>
              <a:cxnSpLocks noChangeShapeType="1"/>
            </p:cNvCxnSpPr>
            <p:nvPr/>
          </p:nvCxnSpPr>
          <p:spPr bwMode="auto">
            <a:xfrm flipH="1">
              <a:off x="5984875" y="3765550"/>
              <a:ext cx="760413" cy="822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363" name="Rectangle 7"/>
            <p:cNvSpPr>
              <a:spLocks noChangeArrowheads="1"/>
            </p:cNvSpPr>
            <p:nvPr/>
          </p:nvSpPr>
          <p:spPr bwMode="auto">
            <a:xfrm>
              <a:off x="5791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cxnSp>
          <p:nvCxnSpPr>
            <p:cNvPr id="14364" name="AutoShape 21"/>
            <p:cNvCxnSpPr>
              <a:cxnSpLocks noChangeShapeType="1"/>
            </p:cNvCxnSpPr>
            <p:nvPr/>
          </p:nvCxnSpPr>
          <p:spPr bwMode="auto">
            <a:xfrm rot="5400000">
              <a:off x="6592094" y="3913981"/>
              <a:ext cx="304800" cy="158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365" name="AutoShape 21"/>
            <p:cNvCxnSpPr>
              <a:cxnSpLocks noChangeShapeType="1"/>
            </p:cNvCxnSpPr>
            <p:nvPr/>
          </p:nvCxnSpPr>
          <p:spPr bwMode="auto">
            <a:xfrm rot="16200000" flipH="1">
              <a:off x="6742112" y="3770312"/>
              <a:ext cx="196850" cy="187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11" name="Group 64"/>
          <p:cNvGrpSpPr>
            <a:grpSpLocks/>
          </p:cNvGrpSpPr>
          <p:nvPr/>
        </p:nvGrpSpPr>
        <p:grpSpPr bwMode="auto">
          <a:xfrm>
            <a:off x="5689600" y="3765550"/>
            <a:ext cx="508000" cy="1187450"/>
            <a:chOff x="6553200" y="3765550"/>
            <a:chExt cx="381000" cy="1187450"/>
          </a:xfrm>
        </p:grpSpPr>
        <p:cxnSp>
          <p:nvCxnSpPr>
            <p:cNvPr id="14360" name="AutoShape 33"/>
            <p:cNvCxnSpPr>
              <a:cxnSpLocks noChangeShapeType="1"/>
            </p:cNvCxnSpPr>
            <p:nvPr/>
          </p:nvCxnSpPr>
          <p:spPr bwMode="auto">
            <a:xfrm>
              <a:off x="6745288" y="3765550"/>
              <a:ext cx="1588" cy="8064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361" name="Rectangle 7"/>
            <p:cNvSpPr>
              <a:spLocks noChangeArrowheads="1"/>
            </p:cNvSpPr>
            <p:nvPr/>
          </p:nvSpPr>
          <p:spPr bwMode="auto">
            <a:xfrm>
              <a:off x="6553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</p:grpSp>
      <p:grpSp>
        <p:nvGrpSpPr>
          <p:cNvPr id="12" name="Group 65"/>
          <p:cNvGrpSpPr>
            <a:grpSpLocks/>
          </p:cNvGrpSpPr>
          <p:nvPr/>
        </p:nvGrpSpPr>
        <p:grpSpPr bwMode="auto">
          <a:xfrm>
            <a:off x="5945717" y="3765550"/>
            <a:ext cx="1267883" cy="1187450"/>
            <a:chOff x="6745288" y="3765550"/>
            <a:chExt cx="950912" cy="1187450"/>
          </a:xfrm>
        </p:grpSpPr>
        <p:cxnSp>
          <p:nvCxnSpPr>
            <p:cNvPr id="14358" name="AutoShape 37"/>
            <p:cNvCxnSpPr>
              <a:cxnSpLocks noChangeShapeType="1"/>
            </p:cNvCxnSpPr>
            <p:nvPr/>
          </p:nvCxnSpPr>
          <p:spPr bwMode="auto">
            <a:xfrm>
              <a:off x="6745288" y="3765550"/>
              <a:ext cx="763587" cy="822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359" name="Rectangle 7"/>
            <p:cNvSpPr>
              <a:spLocks noChangeArrowheads="1"/>
            </p:cNvSpPr>
            <p:nvPr/>
          </p:nvSpPr>
          <p:spPr bwMode="auto">
            <a:xfrm>
              <a:off x="7315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9B3A138B-C250-4E93-91BF-0D3533CF8B45}"/>
              </a:ext>
            </a:extLst>
          </p:cNvPr>
          <p:cNvSpPr/>
          <p:nvPr/>
        </p:nvSpPr>
        <p:spPr>
          <a:xfrm>
            <a:off x="2256662" y="336952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3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792CB3E-BDA6-4558-B181-C12DF47C444D}"/>
              </a:ext>
            </a:extLst>
          </p:cNvPr>
          <p:cNvSpPr/>
          <p:nvPr/>
        </p:nvSpPr>
        <p:spPr>
          <a:xfrm>
            <a:off x="5191330" y="337890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2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C09D583-A137-44DC-9887-1B89FEFFA5AE}"/>
              </a:ext>
            </a:extLst>
          </p:cNvPr>
          <p:cNvSpPr/>
          <p:nvPr/>
        </p:nvSpPr>
        <p:spPr>
          <a:xfrm>
            <a:off x="8397357" y="346599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2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59A5150-F0CA-432A-B58B-001704145FD0}"/>
              </a:ext>
            </a:extLst>
          </p:cNvPr>
          <p:cNvSpPr/>
          <p:nvPr/>
        </p:nvSpPr>
        <p:spPr>
          <a:xfrm>
            <a:off x="5282323" y="212795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3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98EC1226-8DF9-40B0-9444-0A15292D64EC}"/>
              </a:ext>
            </a:extLst>
          </p:cNvPr>
          <p:cNvSpPr/>
          <p:nvPr/>
        </p:nvSpPr>
        <p:spPr>
          <a:xfrm>
            <a:off x="542794" y="2127956"/>
            <a:ext cx="650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Max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276A4D8-83FE-493C-B7B2-66D1FE3E7959}"/>
              </a:ext>
            </a:extLst>
          </p:cNvPr>
          <p:cNvSpPr/>
          <p:nvPr/>
        </p:nvSpPr>
        <p:spPr>
          <a:xfrm>
            <a:off x="542795" y="3357124"/>
            <a:ext cx="650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Min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C09D583-A137-44DC-9887-1B89FEFFA5AE}"/>
              </a:ext>
            </a:extLst>
          </p:cNvPr>
          <p:cNvSpPr/>
          <p:nvPr/>
        </p:nvSpPr>
        <p:spPr>
          <a:xfrm>
            <a:off x="8290885" y="3449915"/>
            <a:ext cx="441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14</a:t>
            </a:r>
            <a:endParaRPr lang="en-US" altLang="zh-CN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C09D583-A137-44DC-9887-1B89FEFFA5AE}"/>
              </a:ext>
            </a:extLst>
          </p:cNvPr>
          <p:cNvSpPr/>
          <p:nvPr/>
        </p:nvSpPr>
        <p:spPr>
          <a:xfrm>
            <a:off x="8359102" y="344487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5</a:t>
            </a:r>
            <a:endParaRPr lang="en-US" altLang="zh-CN" dirty="0"/>
          </a:p>
        </p:txBody>
      </p:sp>
      <p:sp>
        <p:nvSpPr>
          <p:cNvPr id="56" name="矩形 55"/>
          <p:cNvSpPr/>
          <p:nvPr/>
        </p:nvSpPr>
        <p:spPr>
          <a:xfrm>
            <a:off x="6906678" y="5519172"/>
            <a:ext cx="4428077" cy="13388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Calibri" pitchFamily="34" charset="0"/>
              </a:rPr>
              <a:t>思考题：</a:t>
            </a:r>
            <a:endParaRPr lang="en-US" altLang="zh-CN" dirty="0" smtClean="0">
              <a:solidFill>
                <a:srgbClr val="FF0000"/>
              </a:solidFill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alibri" pitchFamily="34" charset="0"/>
              </a:rPr>
              <a:t>Minimax</a:t>
            </a:r>
            <a:r>
              <a:rPr lang="zh-CN" altLang="en-US" dirty="0" smtClean="0">
                <a:latin typeface="Calibri" pitchFamily="34" charset="0"/>
              </a:rPr>
              <a:t>搜索过程，类似于树的？搜索策略</a:t>
            </a:r>
            <a:endParaRPr lang="en-US" altLang="zh-CN" dirty="0" smtClean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Calibri" pitchFamily="34" charset="0"/>
              </a:rPr>
              <a:t>不同之</a:t>
            </a:r>
            <a:r>
              <a:rPr lang="zh-CN" altLang="en-US" dirty="0" smtClean="0">
                <a:latin typeface="Calibri" pitchFamily="34" charset="0"/>
              </a:rPr>
              <a:t>处在于？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13" grpId="0"/>
      <p:bldP spid="14" grpId="0"/>
      <p:bldP spid="15" grpId="0"/>
      <p:bldP spid="16" grpId="0"/>
      <p:bldP spid="54" grpId="0"/>
      <p:bldP spid="54" grpId="1"/>
      <p:bldP spid="55" grpId="0"/>
      <p:bldP spid="5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828800" y="41882"/>
            <a:ext cx="8229600" cy="1143000"/>
          </a:xfrm>
          <a:prstGeom prst="rect">
            <a:avLst/>
          </a:prstGeom>
        </p:spPr>
        <p:txBody>
          <a:bodyPr anchor="ctr"/>
          <a:lstStyle/>
          <a:p>
            <a:pPr algn="ctr" eaLnBrk="0" hangingPunct="0">
              <a:defRPr/>
            </a:pPr>
            <a:r>
              <a:rPr lang="zh-CN" altLang="en-US" sz="40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博弈</a:t>
            </a:r>
            <a:endParaRPr lang="en-US" sz="40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762000" y="1600200"/>
            <a:ext cx="11049000" cy="2209800"/>
          </a:xfrm>
          <a:prstGeom prst="rect">
            <a:avLst/>
          </a:prstGeom>
        </p:spPr>
        <p:txBody>
          <a:bodyPr anchor="ctr"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 2" panose="05020102010507070707" pitchFamily="18" charset="2"/>
              <a:buChar char=""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博弈和人类智慧如影随行</a:t>
            </a:r>
            <a:endParaRPr lang="en-US" altLang="zh-CN" sz="2400" dirty="0">
              <a:latin typeface="Times New Roman" panose="02020603050405020304" pitchFamily="18" charset="0"/>
              <a:ea typeface="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 2" panose="05020102010507070707" pitchFamily="18" charset="2"/>
              <a:buChar char=""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博弈游戏易于</a:t>
            </a:r>
            <a:r>
              <a:rPr lang="zh-CN" altLang="en-US" sz="2400" dirty="0" smtClean="0"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形式化，可以形式化表述为</a:t>
            </a:r>
            <a:r>
              <a:rPr lang="zh-CN" altLang="en-US" sz="2400" b="1" dirty="0" smtClean="0"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搜索问题</a:t>
            </a:r>
            <a:endParaRPr lang="en-US" altLang="zh-CN" sz="2400" b="1" dirty="0">
              <a:latin typeface="Times New Roman" panose="02020603050405020304" pitchFamily="18" charset="0"/>
              <a:ea typeface="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 2" panose="05020102010507070707" pitchFamily="18" charset="2"/>
              <a:buChar char=""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博弈也是对真实环境中竞争行为很好的表示</a:t>
            </a:r>
            <a:r>
              <a:rPr lang="zh-CN" altLang="en-US" sz="2400" dirty="0" smtClean="0"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模型（</a:t>
            </a:r>
            <a:r>
              <a:rPr lang="zh-CN" altLang="en-US" sz="2400" dirty="0"/>
              <a:t>军事对抗，谈判，竞买等</a:t>
            </a:r>
            <a:r>
              <a:rPr lang="zh-CN" altLang="en-US" sz="2400" dirty="0" smtClean="0"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）</a:t>
            </a:r>
            <a:endParaRPr lang="en-US" altLang="zh-CN" sz="2400" dirty="0">
              <a:latin typeface="Times New Roman" panose="02020603050405020304" pitchFamily="18" charset="0"/>
              <a:ea typeface="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	</a:t>
            </a:r>
            <a:endParaRPr lang="en-US" sz="2400" dirty="0">
              <a:latin typeface="Times New Roman" panose="02020603050405020304" pitchFamily="18" charset="0"/>
              <a:ea typeface=""/>
              <a:cs typeface="Times New Roman" panose="02020603050405020304" pitchFamily="18" charset="0"/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3662101"/>
            <a:ext cx="3048000" cy="2544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96200" y="3658788"/>
            <a:ext cx="3048000" cy="2544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6596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Symbol" pitchFamily="18" charset="2"/>
              </a:rPr>
              <a:t>Minimax</a:t>
            </a:r>
            <a:r>
              <a:rPr lang="en-US" dirty="0" smtClean="0"/>
              <a:t> </a:t>
            </a:r>
            <a:r>
              <a:rPr lang="zh-CN" altLang="en-US" dirty="0" smtClean="0"/>
              <a:t>课堂练习</a:t>
            </a:r>
            <a:endParaRPr lang="en-US" dirty="0"/>
          </a:p>
        </p:txBody>
      </p:sp>
      <p:pic>
        <p:nvPicPr>
          <p:cNvPr id="5" name="Picture 4" descr="alpha-beta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867" y="2133600"/>
            <a:ext cx="7200900" cy="455753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8EC1226-8DF9-40B0-9444-0A15292D64EC}"/>
              </a:ext>
            </a:extLst>
          </p:cNvPr>
          <p:cNvSpPr/>
          <p:nvPr/>
        </p:nvSpPr>
        <p:spPr>
          <a:xfrm>
            <a:off x="2556162" y="2362200"/>
            <a:ext cx="650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Max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76A4D8-83FE-493C-B7B2-66D1FE3E7959}"/>
              </a:ext>
            </a:extLst>
          </p:cNvPr>
          <p:cNvSpPr/>
          <p:nvPr/>
        </p:nvSpPr>
        <p:spPr>
          <a:xfrm>
            <a:off x="2514600" y="3581400"/>
            <a:ext cx="650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Min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8EC1226-8DF9-40B0-9444-0A15292D64EC}"/>
              </a:ext>
            </a:extLst>
          </p:cNvPr>
          <p:cNvSpPr/>
          <p:nvPr/>
        </p:nvSpPr>
        <p:spPr>
          <a:xfrm>
            <a:off x="2556162" y="5029200"/>
            <a:ext cx="650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Max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6C09CDC-8D02-49B7-9BC7-E4174307EE11}"/>
              </a:ext>
            </a:extLst>
          </p:cNvPr>
          <p:cNvSpPr/>
          <p:nvPr/>
        </p:nvSpPr>
        <p:spPr>
          <a:xfrm>
            <a:off x="825790" y="1255019"/>
            <a:ext cx="10494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按</a:t>
            </a:r>
            <a:r>
              <a:rPr lang="zh-CN" altLang="en-US" dirty="0"/>
              <a:t>从左到右的</a:t>
            </a:r>
            <a:r>
              <a:rPr lang="zh-CN" altLang="en-US" dirty="0" smtClean="0"/>
              <a:t>顺序搜索</a:t>
            </a:r>
            <a:r>
              <a:rPr lang="zh-CN" altLang="en-US" dirty="0"/>
              <a:t>，使用极小极大</a:t>
            </a:r>
            <a:r>
              <a:rPr lang="zh-CN" altLang="en-US" dirty="0" smtClean="0"/>
              <a:t>算法，标明各状态的</a:t>
            </a:r>
            <a:r>
              <a:rPr lang="en-US" altLang="zh-CN" dirty="0" smtClean="0"/>
              <a:t>Utility</a:t>
            </a:r>
            <a:r>
              <a:rPr lang="zh-CN" altLang="en-US" dirty="0" smtClean="0"/>
              <a:t>值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53588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96200" y="1888303"/>
            <a:ext cx="4163013" cy="162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071" y="1536553"/>
            <a:ext cx="3674720" cy="197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Minimax Properties</a:t>
            </a:r>
          </a:p>
        </p:txBody>
      </p:sp>
      <p:sp>
        <p:nvSpPr>
          <p:cNvPr id="935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0" y="5257800"/>
            <a:ext cx="7366000" cy="6858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None/>
            </a:pPr>
            <a:r>
              <a:rPr lang="en-US" sz="2800" dirty="0"/>
              <a:t>Optimal against a perfect player.  Otherwise?</a:t>
            </a:r>
          </a:p>
          <a:p>
            <a:pPr algn="ctr" eaLnBrk="1" hangingPunct="1">
              <a:lnSpc>
                <a:spcPct val="90000"/>
              </a:lnSpc>
            </a:pPr>
            <a:endParaRPr lang="en-US" sz="2800" dirty="0"/>
          </a:p>
        </p:txBody>
      </p:sp>
      <p:sp>
        <p:nvSpPr>
          <p:cNvPr id="16388" name="AutoShape 5"/>
          <p:cNvSpPr>
            <a:spLocks noChangeArrowheads="1"/>
          </p:cNvSpPr>
          <p:nvPr/>
        </p:nvSpPr>
        <p:spPr bwMode="auto">
          <a:xfrm>
            <a:off x="5791200" y="20574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6389" name="AutoShape 6"/>
          <p:cNvSpPr>
            <a:spLocks noChangeArrowheads="1"/>
          </p:cNvSpPr>
          <p:nvPr/>
        </p:nvSpPr>
        <p:spPr bwMode="auto">
          <a:xfrm rot="10800000">
            <a:off x="5029200" y="30480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6390" name="AutoShape 7"/>
          <p:cNvSpPr>
            <a:spLocks noChangeArrowheads="1"/>
          </p:cNvSpPr>
          <p:nvPr/>
        </p:nvSpPr>
        <p:spPr bwMode="auto">
          <a:xfrm rot="10800000">
            <a:off x="6553200" y="30480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6391" name="Rectangle 8"/>
          <p:cNvSpPr>
            <a:spLocks noChangeArrowheads="1"/>
          </p:cNvSpPr>
          <p:nvPr/>
        </p:nvSpPr>
        <p:spPr bwMode="auto">
          <a:xfrm>
            <a:off x="4648200" y="4343400"/>
            <a:ext cx="381000" cy="304800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10</a:t>
            </a:r>
          </a:p>
        </p:txBody>
      </p:sp>
      <p:sp>
        <p:nvSpPr>
          <p:cNvPr id="16392" name="Rectangle 9"/>
          <p:cNvSpPr>
            <a:spLocks noChangeArrowheads="1"/>
          </p:cNvSpPr>
          <p:nvPr/>
        </p:nvSpPr>
        <p:spPr bwMode="auto">
          <a:xfrm>
            <a:off x="5334000" y="4343400"/>
            <a:ext cx="381000" cy="304800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10</a:t>
            </a:r>
          </a:p>
        </p:txBody>
      </p:sp>
      <p:sp>
        <p:nvSpPr>
          <p:cNvPr id="16393" name="Rectangle 10"/>
          <p:cNvSpPr>
            <a:spLocks noChangeArrowheads="1"/>
          </p:cNvSpPr>
          <p:nvPr/>
        </p:nvSpPr>
        <p:spPr bwMode="auto">
          <a:xfrm>
            <a:off x="6172200" y="4343400"/>
            <a:ext cx="381000" cy="304800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9</a:t>
            </a:r>
          </a:p>
        </p:txBody>
      </p:sp>
      <p:sp>
        <p:nvSpPr>
          <p:cNvPr id="16394" name="Rectangle 11"/>
          <p:cNvSpPr>
            <a:spLocks noChangeArrowheads="1"/>
          </p:cNvSpPr>
          <p:nvPr/>
        </p:nvSpPr>
        <p:spPr bwMode="auto">
          <a:xfrm>
            <a:off x="6934200" y="4343400"/>
            <a:ext cx="381000" cy="304800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100</a:t>
            </a:r>
          </a:p>
        </p:txBody>
      </p:sp>
      <p:cxnSp>
        <p:nvCxnSpPr>
          <p:cNvPr id="16395" name="AutoShape 12"/>
          <p:cNvCxnSpPr>
            <a:cxnSpLocks noChangeShapeType="1"/>
            <a:stCxn id="16388" idx="3"/>
            <a:endCxn id="16389" idx="3"/>
          </p:cNvCxnSpPr>
          <p:nvPr/>
        </p:nvCxnSpPr>
        <p:spPr bwMode="auto">
          <a:xfrm flipH="1">
            <a:off x="5219700" y="2362200"/>
            <a:ext cx="762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396" name="AutoShape 13"/>
          <p:cNvCxnSpPr>
            <a:cxnSpLocks noChangeShapeType="1"/>
            <a:stCxn id="16388" idx="3"/>
            <a:endCxn id="16390" idx="3"/>
          </p:cNvCxnSpPr>
          <p:nvPr/>
        </p:nvCxnSpPr>
        <p:spPr bwMode="auto">
          <a:xfrm>
            <a:off x="5981700" y="2362200"/>
            <a:ext cx="762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397" name="AutoShape 14"/>
          <p:cNvCxnSpPr>
            <a:cxnSpLocks noChangeShapeType="1"/>
            <a:stCxn id="16389" idx="0"/>
            <a:endCxn id="16391" idx="0"/>
          </p:cNvCxnSpPr>
          <p:nvPr/>
        </p:nvCxnSpPr>
        <p:spPr bwMode="auto">
          <a:xfrm flipH="1">
            <a:off x="4838700" y="3352800"/>
            <a:ext cx="3810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398" name="AutoShape 15"/>
          <p:cNvCxnSpPr>
            <a:cxnSpLocks noChangeShapeType="1"/>
            <a:stCxn id="16389" idx="0"/>
            <a:endCxn id="16392" idx="0"/>
          </p:cNvCxnSpPr>
          <p:nvPr/>
        </p:nvCxnSpPr>
        <p:spPr bwMode="auto">
          <a:xfrm>
            <a:off x="5219700" y="3352800"/>
            <a:ext cx="3048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399" name="AutoShape 16"/>
          <p:cNvCxnSpPr>
            <a:cxnSpLocks noChangeShapeType="1"/>
            <a:stCxn id="16390" idx="0"/>
            <a:endCxn id="16393" idx="0"/>
          </p:cNvCxnSpPr>
          <p:nvPr/>
        </p:nvCxnSpPr>
        <p:spPr bwMode="auto">
          <a:xfrm flipH="1">
            <a:off x="6362700" y="3352800"/>
            <a:ext cx="3810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400" name="AutoShape 17"/>
          <p:cNvCxnSpPr>
            <a:cxnSpLocks noChangeShapeType="1"/>
            <a:stCxn id="16390" idx="0"/>
            <a:endCxn id="16394" idx="0"/>
          </p:cNvCxnSpPr>
          <p:nvPr/>
        </p:nvCxnSpPr>
        <p:spPr bwMode="auto">
          <a:xfrm>
            <a:off x="6743700" y="3352800"/>
            <a:ext cx="3810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6401" name="Text Box 18"/>
          <p:cNvSpPr txBox="1">
            <a:spLocks noChangeArrowheads="1"/>
          </p:cNvSpPr>
          <p:nvPr/>
        </p:nvSpPr>
        <p:spPr bwMode="auto">
          <a:xfrm>
            <a:off x="6194425" y="2057400"/>
            <a:ext cx="66357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Calibri" pitchFamily="34" charset="0"/>
              </a:rPr>
              <a:t>max</a:t>
            </a:r>
          </a:p>
        </p:txBody>
      </p:sp>
      <p:sp>
        <p:nvSpPr>
          <p:cNvPr id="16402" name="Text Box 19"/>
          <p:cNvSpPr txBox="1">
            <a:spLocks noChangeArrowheads="1"/>
          </p:cNvSpPr>
          <p:nvPr/>
        </p:nvSpPr>
        <p:spPr bwMode="auto">
          <a:xfrm>
            <a:off x="7010400" y="2971800"/>
            <a:ext cx="66357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Calibri" pitchFamily="34" charset="0"/>
              </a:rPr>
              <a:t>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1" y="4246885"/>
            <a:ext cx="3657600" cy="234305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minimax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6106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What if the game is not zero-sum, or has multiple players?</a:t>
            </a:r>
          </a:p>
          <a:p>
            <a:pPr lvl="2">
              <a:lnSpc>
                <a:spcPct val="80000"/>
              </a:lnSpc>
            </a:pP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2400" dirty="0"/>
              <a:t>Generalization of minimax: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Terminals have </a:t>
            </a:r>
            <a:r>
              <a:rPr lang="en-US" sz="2000" b="1" i="1" dirty="0">
                <a:solidFill>
                  <a:srgbClr val="FF0000"/>
                </a:solidFill>
              </a:rPr>
              <a:t>utility </a:t>
            </a:r>
            <a:r>
              <a:rPr lang="en-US" sz="2000" b="1" i="1" dirty="0" err="1">
                <a:solidFill>
                  <a:srgbClr val="FF0000"/>
                </a:solidFill>
              </a:rPr>
              <a:t>tuples</a:t>
            </a:r>
            <a:endParaRPr lang="en-US" sz="2000" b="1" i="1" dirty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000" dirty="0"/>
              <a:t>Node values are also utility </a:t>
            </a:r>
            <a:r>
              <a:rPr lang="en-US" sz="2000" dirty="0" err="1"/>
              <a:t>tuples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000" b="1" i="1" dirty="0">
                <a:solidFill>
                  <a:srgbClr val="0000FF"/>
                </a:solidFill>
              </a:rPr>
              <a:t>Each player maximizes its own component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Can give rise to cooperation and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/>
              <a:t>	competition dynamically…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4572000" y="1972273"/>
            <a:ext cx="6934200" cy="3742727"/>
            <a:chOff x="3200400" y="2057400"/>
            <a:chExt cx="5638800" cy="3043536"/>
          </a:xfrm>
        </p:grpSpPr>
        <p:sp>
          <p:nvSpPr>
            <p:cNvPr id="18436" name="Text Box 25"/>
            <p:cNvSpPr txBox="1">
              <a:spLocks noChangeArrowheads="1"/>
            </p:cNvSpPr>
            <p:nvPr/>
          </p:nvSpPr>
          <p:spPr bwMode="auto">
            <a:xfrm>
              <a:off x="3200400" y="4800600"/>
              <a:ext cx="609600" cy="3003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rgbClr val="CC0000"/>
                  </a:solidFill>
                  <a:latin typeface="Calibri"/>
                  <a:cs typeface="Calibri"/>
                </a:rPr>
                <a:t>1</a:t>
              </a:r>
              <a:r>
                <a:rPr lang="en-US" dirty="0">
                  <a:latin typeface="Calibri"/>
                  <a:cs typeface="Calibri"/>
                </a:rPr>
                <a:t>,</a:t>
              </a:r>
              <a:r>
                <a:rPr lang="en-US" dirty="0">
                  <a:solidFill>
                    <a:srgbClr val="3333FF"/>
                  </a:solidFill>
                  <a:latin typeface="Calibri"/>
                  <a:cs typeface="Calibri"/>
                </a:rPr>
                <a:t>1,</a:t>
              </a:r>
              <a:r>
                <a:rPr lang="en-US" dirty="0">
                  <a:solidFill>
                    <a:srgbClr val="008000"/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8437" name="Text Box 26"/>
            <p:cNvSpPr txBox="1">
              <a:spLocks noChangeArrowheads="1"/>
            </p:cNvSpPr>
            <p:nvPr/>
          </p:nvSpPr>
          <p:spPr bwMode="auto">
            <a:xfrm>
              <a:off x="3886200" y="4800600"/>
              <a:ext cx="609600" cy="3003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rgbClr val="CC0000"/>
                  </a:solidFill>
                  <a:latin typeface="Calibri"/>
                  <a:cs typeface="Calibri"/>
                </a:rPr>
                <a:t>0</a:t>
              </a:r>
              <a:r>
                <a:rPr lang="en-US" dirty="0">
                  <a:latin typeface="Calibri"/>
                  <a:cs typeface="Calibri"/>
                </a:rPr>
                <a:t>,</a:t>
              </a:r>
              <a:r>
                <a:rPr lang="en-US" dirty="0">
                  <a:solidFill>
                    <a:srgbClr val="3333FF"/>
                  </a:solidFill>
                  <a:latin typeface="Calibri"/>
                  <a:cs typeface="Calibri"/>
                </a:rPr>
                <a:t>0,</a:t>
              </a:r>
              <a:r>
                <a:rPr lang="en-US" dirty="0">
                  <a:solidFill>
                    <a:srgbClr val="008000"/>
                  </a:solidFill>
                  <a:latin typeface="Calibri"/>
                  <a:cs typeface="Calibri"/>
                </a:rPr>
                <a:t>7</a:t>
              </a:r>
            </a:p>
          </p:txBody>
        </p:sp>
        <p:sp>
          <p:nvSpPr>
            <p:cNvPr id="18438" name="Text Box 27"/>
            <p:cNvSpPr txBox="1">
              <a:spLocks noChangeArrowheads="1"/>
            </p:cNvSpPr>
            <p:nvPr/>
          </p:nvSpPr>
          <p:spPr bwMode="auto">
            <a:xfrm>
              <a:off x="4648200" y="4800600"/>
              <a:ext cx="609600" cy="3003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rgbClr val="CC0000"/>
                  </a:solidFill>
                  <a:latin typeface="Calibri"/>
                  <a:cs typeface="Calibri"/>
                </a:rPr>
                <a:t>9</a:t>
              </a:r>
              <a:r>
                <a:rPr lang="en-US" dirty="0">
                  <a:latin typeface="Calibri"/>
                  <a:cs typeface="Calibri"/>
                </a:rPr>
                <a:t>,</a:t>
              </a:r>
              <a:r>
                <a:rPr lang="en-US" dirty="0">
                  <a:solidFill>
                    <a:srgbClr val="3333FF"/>
                  </a:solidFill>
                  <a:latin typeface="Calibri"/>
                  <a:cs typeface="Calibri"/>
                </a:rPr>
                <a:t>9</a:t>
              </a:r>
              <a:r>
                <a:rPr lang="en-US" dirty="0">
                  <a:latin typeface="Calibri"/>
                  <a:cs typeface="Calibri"/>
                </a:rPr>
                <a:t>,</a:t>
              </a:r>
              <a:r>
                <a:rPr lang="en-US" dirty="0">
                  <a:solidFill>
                    <a:srgbClr val="008000"/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8439" name="Text Box 28"/>
            <p:cNvSpPr txBox="1">
              <a:spLocks noChangeArrowheads="1"/>
            </p:cNvSpPr>
            <p:nvPr/>
          </p:nvSpPr>
          <p:spPr bwMode="auto">
            <a:xfrm>
              <a:off x="5334000" y="4800600"/>
              <a:ext cx="609600" cy="3003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rgbClr val="CC0000"/>
                  </a:solidFill>
                  <a:latin typeface="Calibri"/>
                  <a:cs typeface="Calibri"/>
                </a:rPr>
                <a:t>8</a:t>
              </a:r>
              <a:r>
                <a:rPr lang="en-US" dirty="0">
                  <a:latin typeface="Calibri"/>
                  <a:cs typeface="Calibri"/>
                </a:rPr>
                <a:t>,</a:t>
              </a:r>
              <a:r>
                <a:rPr lang="en-US" dirty="0">
                  <a:solidFill>
                    <a:srgbClr val="3333FF"/>
                  </a:solidFill>
                  <a:latin typeface="Calibri"/>
                  <a:cs typeface="Calibri"/>
                </a:rPr>
                <a:t>8</a:t>
              </a:r>
              <a:r>
                <a:rPr lang="en-US" dirty="0">
                  <a:latin typeface="Calibri"/>
                  <a:cs typeface="Calibri"/>
                </a:rPr>
                <a:t>,</a:t>
              </a:r>
              <a:r>
                <a:rPr lang="en-US" dirty="0">
                  <a:solidFill>
                    <a:srgbClr val="008000"/>
                  </a:solidFill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18440" name="Text Box 29"/>
            <p:cNvSpPr txBox="1">
              <a:spLocks noChangeArrowheads="1"/>
            </p:cNvSpPr>
            <p:nvPr/>
          </p:nvSpPr>
          <p:spPr bwMode="auto">
            <a:xfrm>
              <a:off x="6096000" y="4800600"/>
              <a:ext cx="609600" cy="3003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rgbClr val="CC0000"/>
                  </a:solidFill>
                  <a:latin typeface="Calibri"/>
                  <a:cs typeface="Calibri"/>
                </a:rPr>
                <a:t>9</a:t>
              </a:r>
              <a:r>
                <a:rPr lang="en-US" dirty="0">
                  <a:latin typeface="Calibri"/>
                  <a:cs typeface="Calibri"/>
                </a:rPr>
                <a:t>,</a:t>
              </a:r>
              <a:r>
                <a:rPr lang="en-US" dirty="0">
                  <a:solidFill>
                    <a:srgbClr val="3333FF"/>
                  </a:solidFill>
                  <a:latin typeface="Calibri"/>
                  <a:cs typeface="Calibri"/>
                </a:rPr>
                <a:t>9</a:t>
              </a:r>
              <a:r>
                <a:rPr lang="en-US" dirty="0">
                  <a:latin typeface="Calibri"/>
                  <a:cs typeface="Calibri"/>
                </a:rPr>
                <a:t>,</a:t>
              </a:r>
              <a:r>
                <a:rPr lang="en-US" dirty="0">
                  <a:solidFill>
                    <a:srgbClr val="008000"/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8441" name="Text Box 30"/>
            <p:cNvSpPr txBox="1">
              <a:spLocks noChangeArrowheads="1"/>
            </p:cNvSpPr>
            <p:nvPr/>
          </p:nvSpPr>
          <p:spPr bwMode="auto">
            <a:xfrm>
              <a:off x="6781800" y="4800600"/>
              <a:ext cx="609600" cy="3003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rgbClr val="CC0000"/>
                  </a:solidFill>
                  <a:latin typeface="Calibri"/>
                  <a:cs typeface="Calibri"/>
                </a:rPr>
                <a:t>7</a:t>
              </a:r>
              <a:r>
                <a:rPr lang="en-US" dirty="0">
                  <a:latin typeface="Calibri"/>
                  <a:cs typeface="Calibri"/>
                </a:rPr>
                <a:t>,</a:t>
              </a:r>
              <a:r>
                <a:rPr lang="en-US" dirty="0">
                  <a:solidFill>
                    <a:srgbClr val="3333FF"/>
                  </a:solidFill>
                  <a:latin typeface="Calibri"/>
                  <a:cs typeface="Calibri"/>
                </a:rPr>
                <a:t>7</a:t>
              </a:r>
              <a:r>
                <a:rPr lang="en-US" dirty="0">
                  <a:latin typeface="Calibri"/>
                  <a:cs typeface="Calibri"/>
                </a:rPr>
                <a:t>,</a:t>
              </a:r>
              <a:r>
                <a:rPr lang="en-US" dirty="0">
                  <a:solidFill>
                    <a:srgbClr val="008000"/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18442" name="Text Box 31"/>
            <p:cNvSpPr txBox="1">
              <a:spLocks noChangeArrowheads="1"/>
            </p:cNvSpPr>
            <p:nvPr/>
          </p:nvSpPr>
          <p:spPr bwMode="auto">
            <a:xfrm>
              <a:off x="7543800" y="4800600"/>
              <a:ext cx="609600" cy="3003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rgbClr val="CC0000"/>
                  </a:solidFill>
                  <a:latin typeface="Calibri"/>
                  <a:cs typeface="Calibri"/>
                </a:rPr>
                <a:t>0</a:t>
              </a:r>
              <a:r>
                <a:rPr lang="en-US" dirty="0">
                  <a:latin typeface="Calibri"/>
                  <a:cs typeface="Calibri"/>
                </a:rPr>
                <a:t>,</a:t>
              </a:r>
              <a:r>
                <a:rPr lang="en-US" dirty="0">
                  <a:solidFill>
                    <a:srgbClr val="3333FF"/>
                  </a:solidFill>
                  <a:latin typeface="Calibri"/>
                  <a:cs typeface="Calibri"/>
                </a:rPr>
                <a:t>0</a:t>
              </a:r>
              <a:r>
                <a:rPr lang="en-US" dirty="0">
                  <a:latin typeface="Calibri"/>
                  <a:cs typeface="Calibri"/>
                </a:rPr>
                <a:t>,</a:t>
              </a:r>
              <a:r>
                <a:rPr lang="en-US" dirty="0">
                  <a:solidFill>
                    <a:srgbClr val="008000"/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id="18443" name="Text Box 32"/>
            <p:cNvSpPr txBox="1">
              <a:spLocks noChangeArrowheads="1"/>
            </p:cNvSpPr>
            <p:nvPr/>
          </p:nvSpPr>
          <p:spPr bwMode="auto">
            <a:xfrm>
              <a:off x="8229600" y="4800600"/>
              <a:ext cx="609600" cy="3003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rgbClr val="CC0000"/>
                  </a:solidFill>
                  <a:latin typeface="Calibri"/>
                  <a:cs typeface="Calibri"/>
                </a:rPr>
                <a:t>0</a:t>
              </a:r>
              <a:r>
                <a:rPr lang="en-US" dirty="0">
                  <a:latin typeface="Calibri"/>
                  <a:cs typeface="Calibri"/>
                </a:rPr>
                <a:t>,</a:t>
              </a:r>
              <a:r>
                <a:rPr lang="en-US" dirty="0">
                  <a:solidFill>
                    <a:srgbClr val="3333FF"/>
                  </a:solidFill>
                  <a:latin typeface="Calibri"/>
                  <a:cs typeface="Calibri"/>
                </a:rPr>
                <a:t>0</a:t>
              </a:r>
              <a:r>
                <a:rPr lang="en-US" dirty="0">
                  <a:latin typeface="Calibri"/>
                  <a:cs typeface="Calibri"/>
                </a:rPr>
                <a:t>,</a:t>
              </a:r>
              <a:r>
                <a:rPr lang="en-US" dirty="0">
                  <a:solidFill>
                    <a:srgbClr val="008000"/>
                  </a:solidFill>
                  <a:latin typeface="Calibri"/>
                  <a:cs typeface="Calibri"/>
                </a:rPr>
                <a:t>7</a:t>
              </a:r>
            </a:p>
          </p:txBody>
        </p:sp>
        <p:cxnSp>
          <p:nvCxnSpPr>
            <p:cNvPr id="18445" name="AutoShape 11"/>
            <p:cNvCxnSpPr>
              <a:cxnSpLocks noChangeShapeType="1"/>
            </p:cNvCxnSpPr>
            <p:nvPr/>
          </p:nvCxnSpPr>
          <p:spPr bwMode="auto">
            <a:xfrm flipH="1">
              <a:off x="4686300" y="2362200"/>
              <a:ext cx="1295400" cy="4572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8446" name="AutoShape 12"/>
            <p:cNvCxnSpPr>
              <a:cxnSpLocks noChangeShapeType="1"/>
            </p:cNvCxnSpPr>
            <p:nvPr/>
          </p:nvCxnSpPr>
          <p:spPr bwMode="auto">
            <a:xfrm>
              <a:off x="5981700" y="2362200"/>
              <a:ext cx="1447800" cy="4572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8447" name="AutoShape 13"/>
            <p:cNvCxnSpPr>
              <a:cxnSpLocks noChangeShapeType="1"/>
            </p:cNvCxnSpPr>
            <p:nvPr/>
          </p:nvCxnSpPr>
          <p:spPr bwMode="auto">
            <a:xfrm flipH="1">
              <a:off x="4000500" y="3124200"/>
              <a:ext cx="685800" cy="6096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8448" name="AutoShape 14"/>
            <p:cNvCxnSpPr>
              <a:cxnSpLocks noChangeShapeType="1"/>
            </p:cNvCxnSpPr>
            <p:nvPr/>
          </p:nvCxnSpPr>
          <p:spPr bwMode="auto">
            <a:xfrm>
              <a:off x="4686300" y="3124200"/>
              <a:ext cx="609600" cy="6096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8449" name="AutoShape 15"/>
            <p:cNvCxnSpPr>
              <a:cxnSpLocks noChangeShapeType="1"/>
            </p:cNvCxnSpPr>
            <p:nvPr/>
          </p:nvCxnSpPr>
          <p:spPr bwMode="auto">
            <a:xfrm flipH="1">
              <a:off x="6819900" y="3124200"/>
              <a:ext cx="609600" cy="6096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8450" name="AutoShape 16"/>
            <p:cNvCxnSpPr>
              <a:cxnSpLocks noChangeShapeType="1"/>
            </p:cNvCxnSpPr>
            <p:nvPr/>
          </p:nvCxnSpPr>
          <p:spPr bwMode="auto">
            <a:xfrm>
              <a:off x="7429500" y="3124200"/>
              <a:ext cx="609600" cy="6096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8451" name="AutoShape 17"/>
            <p:cNvCxnSpPr>
              <a:cxnSpLocks noChangeShapeType="1"/>
            </p:cNvCxnSpPr>
            <p:nvPr/>
          </p:nvCxnSpPr>
          <p:spPr bwMode="auto">
            <a:xfrm flipH="1">
              <a:off x="3733800" y="4038600"/>
              <a:ext cx="266700" cy="6858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8452" name="AutoShape 18"/>
            <p:cNvCxnSpPr>
              <a:cxnSpLocks noChangeShapeType="1"/>
            </p:cNvCxnSpPr>
            <p:nvPr/>
          </p:nvCxnSpPr>
          <p:spPr bwMode="auto">
            <a:xfrm>
              <a:off x="4000500" y="4038600"/>
              <a:ext cx="190500" cy="6858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8453" name="AutoShape 19"/>
            <p:cNvCxnSpPr>
              <a:cxnSpLocks noChangeShapeType="1"/>
            </p:cNvCxnSpPr>
            <p:nvPr/>
          </p:nvCxnSpPr>
          <p:spPr bwMode="auto">
            <a:xfrm flipH="1">
              <a:off x="5029200" y="4038600"/>
              <a:ext cx="266700" cy="6858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8454" name="AutoShape 20"/>
            <p:cNvCxnSpPr>
              <a:cxnSpLocks noChangeShapeType="1"/>
            </p:cNvCxnSpPr>
            <p:nvPr/>
          </p:nvCxnSpPr>
          <p:spPr bwMode="auto">
            <a:xfrm>
              <a:off x="5295900" y="4038600"/>
              <a:ext cx="266700" cy="6858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8455" name="AutoShape 21"/>
            <p:cNvCxnSpPr>
              <a:cxnSpLocks noChangeShapeType="1"/>
            </p:cNvCxnSpPr>
            <p:nvPr/>
          </p:nvCxnSpPr>
          <p:spPr bwMode="auto">
            <a:xfrm flipH="1">
              <a:off x="6553200" y="4038600"/>
              <a:ext cx="266700" cy="6858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8456" name="AutoShape 22"/>
            <p:cNvCxnSpPr>
              <a:cxnSpLocks noChangeShapeType="1"/>
            </p:cNvCxnSpPr>
            <p:nvPr/>
          </p:nvCxnSpPr>
          <p:spPr bwMode="auto">
            <a:xfrm>
              <a:off x="6819900" y="4038600"/>
              <a:ext cx="190500" cy="6858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8457" name="AutoShape 23"/>
            <p:cNvCxnSpPr>
              <a:cxnSpLocks noChangeShapeType="1"/>
            </p:cNvCxnSpPr>
            <p:nvPr/>
          </p:nvCxnSpPr>
          <p:spPr bwMode="auto">
            <a:xfrm flipH="1">
              <a:off x="7772400" y="4038600"/>
              <a:ext cx="266700" cy="6858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8458" name="AutoShape 24"/>
            <p:cNvCxnSpPr>
              <a:cxnSpLocks noChangeShapeType="1"/>
            </p:cNvCxnSpPr>
            <p:nvPr/>
          </p:nvCxnSpPr>
          <p:spPr bwMode="auto">
            <a:xfrm>
              <a:off x="8039100" y="4038600"/>
              <a:ext cx="266700" cy="6858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18459" name="AutoShape 27"/>
            <p:cNvSpPr>
              <a:spLocks noChangeArrowheads="1"/>
            </p:cNvSpPr>
            <p:nvPr/>
          </p:nvSpPr>
          <p:spPr bwMode="auto">
            <a:xfrm>
              <a:off x="5762625" y="2057400"/>
              <a:ext cx="436563" cy="304800"/>
            </a:xfrm>
            <a:prstGeom prst="triangle">
              <a:avLst>
                <a:gd name="adj" fmla="val 50000"/>
              </a:avLst>
            </a:prstGeom>
            <a:solidFill>
              <a:srgbClr val="CC0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18460" name="AutoShape 27"/>
            <p:cNvSpPr>
              <a:spLocks noChangeArrowheads="1"/>
            </p:cNvSpPr>
            <p:nvPr/>
          </p:nvSpPr>
          <p:spPr bwMode="auto">
            <a:xfrm>
              <a:off x="4481513" y="2819400"/>
              <a:ext cx="436562" cy="304800"/>
            </a:xfrm>
            <a:prstGeom prst="triangle">
              <a:avLst>
                <a:gd name="adj" fmla="val 50000"/>
              </a:avLst>
            </a:prstGeom>
            <a:solidFill>
              <a:srgbClr val="3333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18461" name="AutoShape 27"/>
            <p:cNvSpPr>
              <a:spLocks noChangeArrowheads="1"/>
            </p:cNvSpPr>
            <p:nvPr/>
          </p:nvSpPr>
          <p:spPr bwMode="auto">
            <a:xfrm>
              <a:off x="7799388" y="3733800"/>
              <a:ext cx="436562" cy="304800"/>
            </a:xfrm>
            <a:prstGeom prst="triangle">
              <a:avLst>
                <a:gd name="adj" fmla="val 50000"/>
              </a:avLst>
            </a:prstGeom>
            <a:solidFill>
              <a:srgbClr val="008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18462" name="AutoShape 27"/>
            <p:cNvSpPr>
              <a:spLocks noChangeArrowheads="1"/>
            </p:cNvSpPr>
            <p:nvPr/>
          </p:nvSpPr>
          <p:spPr bwMode="auto">
            <a:xfrm>
              <a:off x="7210425" y="2819400"/>
              <a:ext cx="436563" cy="304800"/>
            </a:xfrm>
            <a:prstGeom prst="triangle">
              <a:avLst>
                <a:gd name="adj" fmla="val 50000"/>
              </a:avLst>
            </a:prstGeom>
            <a:solidFill>
              <a:srgbClr val="3333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18463" name="AutoShape 27"/>
            <p:cNvSpPr>
              <a:spLocks noChangeArrowheads="1"/>
            </p:cNvSpPr>
            <p:nvPr/>
          </p:nvSpPr>
          <p:spPr bwMode="auto">
            <a:xfrm>
              <a:off x="6602413" y="3733800"/>
              <a:ext cx="436562" cy="304800"/>
            </a:xfrm>
            <a:prstGeom prst="triangle">
              <a:avLst>
                <a:gd name="adj" fmla="val 50000"/>
              </a:avLst>
            </a:prstGeom>
            <a:solidFill>
              <a:srgbClr val="008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18464" name="AutoShape 27"/>
            <p:cNvSpPr>
              <a:spLocks noChangeArrowheads="1"/>
            </p:cNvSpPr>
            <p:nvPr/>
          </p:nvSpPr>
          <p:spPr bwMode="auto">
            <a:xfrm>
              <a:off x="5091113" y="3733800"/>
              <a:ext cx="436562" cy="304800"/>
            </a:xfrm>
            <a:prstGeom prst="triangle">
              <a:avLst>
                <a:gd name="adj" fmla="val 50000"/>
              </a:avLst>
            </a:prstGeom>
            <a:solidFill>
              <a:srgbClr val="008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18465" name="AutoShape 27"/>
            <p:cNvSpPr>
              <a:spLocks noChangeArrowheads="1"/>
            </p:cNvSpPr>
            <p:nvPr/>
          </p:nvSpPr>
          <p:spPr bwMode="auto">
            <a:xfrm>
              <a:off x="3795713" y="3733800"/>
              <a:ext cx="436562" cy="304800"/>
            </a:xfrm>
            <a:prstGeom prst="triangle">
              <a:avLst>
                <a:gd name="adj" fmla="val 50000"/>
              </a:avLst>
            </a:prstGeom>
            <a:solidFill>
              <a:srgbClr val="008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</p:grpSp>
      <p:sp>
        <p:nvSpPr>
          <p:cNvPr id="36" name="Text Box 26"/>
          <p:cNvSpPr txBox="1">
            <a:spLocks noChangeArrowheads="1"/>
          </p:cNvSpPr>
          <p:nvPr/>
        </p:nvSpPr>
        <p:spPr bwMode="auto">
          <a:xfrm>
            <a:off x="5803557" y="4038600"/>
            <a:ext cx="749643" cy="36933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rgbClr val="CC0000"/>
                </a:solidFill>
                <a:latin typeface="Calibri"/>
                <a:cs typeface="Calibri"/>
              </a:rPr>
              <a:t>0</a:t>
            </a:r>
            <a:r>
              <a:rPr lang="en-US" dirty="0">
                <a:latin typeface="Calibri"/>
                <a:cs typeface="Calibri"/>
              </a:rPr>
              <a:t>,</a:t>
            </a:r>
            <a:r>
              <a:rPr lang="en-US" dirty="0">
                <a:solidFill>
                  <a:srgbClr val="3333FF"/>
                </a:solidFill>
                <a:latin typeface="Calibri"/>
                <a:cs typeface="Calibri"/>
              </a:rPr>
              <a:t>0,</a:t>
            </a:r>
            <a:r>
              <a:rPr lang="en-US" dirty="0">
                <a:solidFill>
                  <a:srgbClr val="008000"/>
                </a:solidFill>
                <a:latin typeface="Calibri"/>
                <a:cs typeface="Calibri"/>
              </a:rPr>
              <a:t>7</a:t>
            </a:r>
          </a:p>
        </p:txBody>
      </p:sp>
      <p:sp>
        <p:nvSpPr>
          <p:cNvPr id="37" name="Text Box 27"/>
          <p:cNvSpPr txBox="1">
            <a:spLocks noChangeArrowheads="1"/>
          </p:cNvSpPr>
          <p:nvPr/>
        </p:nvSpPr>
        <p:spPr bwMode="auto">
          <a:xfrm>
            <a:off x="7479957" y="4038600"/>
            <a:ext cx="749643" cy="36933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rgbClr val="CC0000"/>
                </a:solidFill>
                <a:latin typeface="Calibri"/>
                <a:cs typeface="Calibri"/>
              </a:rPr>
              <a:t>8</a:t>
            </a:r>
            <a:r>
              <a:rPr lang="en-US" dirty="0">
                <a:latin typeface="Calibri"/>
                <a:cs typeface="Calibri"/>
              </a:rPr>
              <a:t>,</a:t>
            </a:r>
            <a:r>
              <a:rPr lang="en-US" dirty="0">
                <a:solidFill>
                  <a:srgbClr val="3333FF"/>
                </a:solidFill>
                <a:latin typeface="Calibri"/>
                <a:cs typeface="Calibri"/>
              </a:rPr>
              <a:t>8</a:t>
            </a:r>
            <a:r>
              <a:rPr lang="en-US" dirty="0">
                <a:latin typeface="Calibri"/>
                <a:cs typeface="Calibri"/>
              </a:rPr>
              <a:t>,</a:t>
            </a:r>
            <a:r>
              <a:rPr lang="en-US" dirty="0">
                <a:solidFill>
                  <a:srgbClr val="008000"/>
                </a:solidFill>
                <a:latin typeface="Calibri"/>
                <a:cs typeface="Calibri"/>
              </a:rPr>
              <a:t>1</a:t>
            </a:r>
          </a:p>
        </p:txBody>
      </p:sp>
      <p:sp>
        <p:nvSpPr>
          <p:cNvPr id="38" name="Text Box 29"/>
          <p:cNvSpPr txBox="1">
            <a:spLocks noChangeArrowheads="1"/>
          </p:cNvSpPr>
          <p:nvPr/>
        </p:nvSpPr>
        <p:spPr bwMode="auto">
          <a:xfrm>
            <a:off x="9308757" y="4038600"/>
            <a:ext cx="749643" cy="36933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rgbClr val="CC0000"/>
                </a:solidFill>
                <a:latin typeface="Calibri"/>
                <a:cs typeface="Calibri"/>
              </a:rPr>
              <a:t>7</a:t>
            </a:r>
            <a:r>
              <a:rPr lang="en-US" dirty="0">
                <a:latin typeface="Calibri"/>
                <a:cs typeface="Calibri"/>
              </a:rPr>
              <a:t>,</a:t>
            </a:r>
            <a:r>
              <a:rPr lang="en-US" dirty="0">
                <a:solidFill>
                  <a:srgbClr val="3333FF"/>
                </a:solidFill>
                <a:latin typeface="Calibri"/>
                <a:cs typeface="Calibri"/>
              </a:rPr>
              <a:t>7</a:t>
            </a:r>
            <a:r>
              <a:rPr lang="en-US" dirty="0">
                <a:latin typeface="Calibri"/>
                <a:cs typeface="Calibri"/>
              </a:rPr>
              <a:t>,</a:t>
            </a:r>
            <a:r>
              <a:rPr lang="en-US" dirty="0">
                <a:solidFill>
                  <a:srgbClr val="008000"/>
                </a:solidFill>
                <a:latin typeface="Calibri"/>
                <a:cs typeface="Calibri"/>
              </a:rPr>
              <a:t>2</a:t>
            </a:r>
          </a:p>
        </p:txBody>
      </p: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10908957" y="4038600"/>
            <a:ext cx="749643" cy="36933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rgbClr val="CC0000"/>
                </a:solidFill>
                <a:latin typeface="Calibri"/>
                <a:cs typeface="Calibri"/>
              </a:rPr>
              <a:t>0</a:t>
            </a:r>
            <a:r>
              <a:rPr lang="en-US" dirty="0">
                <a:latin typeface="Calibri"/>
                <a:cs typeface="Calibri"/>
              </a:rPr>
              <a:t>,</a:t>
            </a:r>
            <a:r>
              <a:rPr lang="en-US" dirty="0">
                <a:solidFill>
                  <a:srgbClr val="3333FF"/>
                </a:solidFill>
                <a:latin typeface="Calibri"/>
                <a:cs typeface="Calibri"/>
              </a:rPr>
              <a:t>0</a:t>
            </a:r>
            <a:r>
              <a:rPr lang="en-US" dirty="0">
                <a:latin typeface="Calibri"/>
                <a:cs typeface="Calibri"/>
              </a:rPr>
              <a:t>,</a:t>
            </a:r>
            <a:r>
              <a:rPr lang="en-US" dirty="0">
                <a:solidFill>
                  <a:srgbClr val="008000"/>
                </a:solidFill>
                <a:latin typeface="Calibri"/>
                <a:cs typeface="Calibri"/>
              </a:rPr>
              <a:t>8</a:t>
            </a:r>
          </a:p>
        </p:txBody>
      </p:sp>
      <p:pic>
        <p:nvPicPr>
          <p:cNvPr id="40" name="Picture 7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2057400"/>
            <a:ext cx="312737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7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1200" y="2971800"/>
            <a:ext cx="3429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"/>
          <p:cNvGrpSpPr/>
          <p:nvPr/>
        </p:nvGrpSpPr>
        <p:grpSpPr>
          <a:xfrm>
            <a:off x="4610100" y="4038600"/>
            <a:ext cx="342900" cy="304800"/>
            <a:chOff x="4610100" y="4038600"/>
            <a:chExt cx="342900" cy="304800"/>
          </a:xfrm>
        </p:grpSpPr>
        <p:sp>
          <p:nvSpPr>
            <p:cNvPr id="2" name="Rectangle 1"/>
            <p:cNvSpPr/>
            <p:nvPr/>
          </p:nvSpPr>
          <p:spPr>
            <a:xfrm>
              <a:off x="4629150" y="4038600"/>
              <a:ext cx="304800" cy="304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74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610100" y="4038600"/>
              <a:ext cx="342900" cy="296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3"/>
          <p:cNvGrpSpPr/>
          <p:nvPr/>
        </p:nvGrpSpPr>
        <p:grpSpPr>
          <a:xfrm>
            <a:off x="4572000" y="5943600"/>
            <a:ext cx="901700" cy="304800"/>
            <a:chOff x="4572000" y="5943600"/>
            <a:chExt cx="901700" cy="304800"/>
          </a:xfrm>
        </p:grpSpPr>
        <p:pic>
          <p:nvPicPr>
            <p:cNvPr id="43" name="Picture 7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572000" y="5965825"/>
              <a:ext cx="312737" cy="282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4" name="Picture 7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851400" y="5981700"/>
              <a:ext cx="342900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8" name="Group 47"/>
            <p:cNvGrpSpPr/>
            <p:nvPr/>
          </p:nvGrpSpPr>
          <p:grpSpPr>
            <a:xfrm>
              <a:off x="5130800" y="5943600"/>
              <a:ext cx="342900" cy="304800"/>
              <a:chOff x="4610100" y="4038600"/>
              <a:chExt cx="342900" cy="304800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4629150" y="4038600"/>
                <a:ext cx="304800" cy="30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0" name="Picture 74"/>
              <p:cNvPicPr>
                <a:picLocks noChangeAspect="1" noChangeArrowheads="1"/>
              </p:cNvPicPr>
              <p:nvPr/>
            </p:nvPicPr>
            <p:blipFill>
              <a:blip r:embed="rId6" cstate="print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610100" y="4038600"/>
                <a:ext cx="342900" cy="2968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51" name="Text Box 27"/>
          <p:cNvSpPr txBox="1">
            <a:spLocks noChangeArrowheads="1"/>
          </p:cNvSpPr>
          <p:nvPr/>
        </p:nvSpPr>
        <p:spPr bwMode="auto">
          <a:xfrm>
            <a:off x="6629400" y="2895600"/>
            <a:ext cx="749643" cy="36933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rgbClr val="CC0000"/>
                </a:solidFill>
                <a:latin typeface="Calibri"/>
                <a:cs typeface="Calibri"/>
              </a:rPr>
              <a:t>8</a:t>
            </a:r>
            <a:r>
              <a:rPr lang="en-US" dirty="0">
                <a:latin typeface="Calibri"/>
                <a:cs typeface="Calibri"/>
              </a:rPr>
              <a:t>,</a:t>
            </a:r>
            <a:r>
              <a:rPr lang="en-US" dirty="0">
                <a:solidFill>
                  <a:srgbClr val="3333FF"/>
                </a:solidFill>
                <a:latin typeface="Calibri"/>
                <a:cs typeface="Calibri"/>
              </a:rPr>
              <a:t>8</a:t>
            </a:r>
            <a:r>
              <a:rPr lang="en-US" dirty="0">
                <a:latin typeface="Calibri"/>
                <a:cs typeface="Calibri"/>
              </a:rPr>
              <a:t>,</a:t>
            </a:r>
            <a:r>
              <a:rPr lang="en-US" dirty="0">
                <a:solidFill>
                  <a:srgbClr val="008000"/>
                </a:solidFill>
                <a:latin typeface="Calibri"/>
                <a:cs typeface="Calibri"/>
              </a:rPr>
              <a:t>1</a:t>
            </a:r>
          </a:p>
        </p:txBody>
      </p:sp>
      <p:sp>
        <p:nvSpPr>
          <p:cNvPr id="52" name="Text Box 29"/>
          <p:cNvSpPr txBox="1">
            <a:spLocks noChangeArrowheads="1"/>
          </p:cNvSpPr>
          <p:nvPr/>
        </p:nvSpPr>
        <p:spPr bwMode="auto">
          <a:xfrm>
            <a:off x="10070757" y="2895600"/>
            <a:ext cx="749643" cy="36933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rgbClr val="CC0000"/>
                </a:solidFill>
                <a:latin typeface="Calibri"/>
                <a:cs typeface="Calibri"/>
              </a:rPr>
              <a:t>7</a:t>
            </a:r>
            <a:r>
              <a:rPr lang="en-US" dirty="0">
                <a:latin typeface="Calibri"/>
                <a:cs typeface="Calibri"/>
              </a:rPr>
              <a:t>,</a:t>
            </a:r>
            <a:r>
              <a:rPr lang="en-US" dirty="0">
                <a:solidFill>
                  <a:srgbClr val="3333FF"/>
                </a:solidFill>
                <a:latin typeface="Calibri"/>
                <a:cs typeface="Calibri"/>
              </a:rPr>
              <a:t>7</a:t>
            </a:r>
            <a:r>
              <a:rPr lang="en-US" dirty="0">
                <a:latin typeface="Calibri"/>
                <a:cs typeface="Calibri"/>
              </a:rPr>
              <a:t>,</a:t>
            </a:r>
            <a:r>
              <a:rPr lang="en-US" dirty="0">
                <a:solidFill>
                  <a:srgbClr val="008000"/>
                </a:solidFill>
                <a:latin typeface="Calibri"/>
                <a:cs typeface="Calibri"/>
              </a:rPr>
              <a:t>2</a:t>
            </a:r>
          </a:p>
        </p:txBody>
      </p:sp>
      <p:sp>
        <p:nvSpPr>
          <p:cNvPr id="53" name="Text Box 27"/>
          <p:cNvSpPr txBox="1">
            <a:spLocks noChangeArrowheads="1"/>
          </p:cNvSpPr>
          <p:nvPr/>
        </p:nvSpPr>
        <p:spPr bwMode="auto">
          <a:xfrm>
            <a:off x="8318157" y="1981200"/>
            <a:ext cx="749643" cy="36933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rgbClr val="CC0000"/>
                </a:solidFill>
                <a:latin typeface="Calibri"/>
                <a:cs typeface="Calibri"/>
              </a:rPr>
              <a:t>8</a:t>
            </a:r>
            <a:r>
              <a:rPr lang="en-US" dirty="0">
                <a:latin typeface="Calibri"/>
                <a:cs typeface="Calibri"/>
              </a:rPr>
              <a:t>,</a:t>
            </a:r>
            <a:r>
              <a:rPr lang="en-US" dirty="0">
                <a:solidFill>
                  <a:srgbClr val="3333FF"/>
                </a:solidFill>
                <a:latin typeface="Calibri"/>
                <a:cs typeface="Calibri"/>
              </a:rPr>
              <a:t>8</a:t>
            </a:r>
            <a:r>
              <a:rPr lang="en-US" dirty="0">
                <a:latin typeface="Calibri"/>
                <a:cs typeface="Calibri"/>
              </a:rPr>
              <a:t>,</a:t>
            </a:r>
            <a:r>
              <a:rPr lang="en-US" dirty="0">
                <a:solidFill>
                  <a:srgbClr val="008000"/>
                </a:solidFill>
                <a:latin typeface="Calibri"/>
                <a:cs typeface="Calibri"/>
              </a:rPr>
              <a:t>1</a:t>
            </a:r>
          </a:p>
        </p:txBody>
      </p:sp>
      <p:sp>
        <p:nvSpPr>
          <p:cNvPr id="54" name="Right Arrow 53"/>
          <p:cNvSpPr/>
          <p:nvPr/>
        </p:nvSpPr>
        <p:spPr>
          <a:xfrm rot="9723016">
            <a:off x="6721758" y="2435881"/>
            <a:ext cx="1066800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 rot="2673699">
            <a:off x="6369971" y="3539009"/>
            <a:ext cx="876353" cy="313382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375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29600" y="1752600"/>
            <a:ext cx="3542823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4525963"/>
          </a:xfrm>
        </p:spPr>
        <p:txBody>
          <a:bodyPr anchor="ctr"/>
          <a:lstStyle/>
          <a:p>
            <a:pPr marL="566737" indent="-457200"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sz="2800" u="sng" dirty="0">
                <a:solidFill>
                  <a:srgbClr val="CC0099"/>
                </a:solidFill>
              </a:rPr>
              <a:t>完备性</a:t>
            </a:r>
            <a:r>
              <a:rPr lang="en-US" altLang="zh-CN" sz="2800" u="sng" dirty="0">
                <a:solidFill>
                  <a:srgbClr val="CC0099"/>
                </a:solidFill>
                <a:ea typeface="等线 Light" panose="02010600030101010101" pitchFamily="2" charset="-122"/>
              </a:rPr>
              <a:t>?</a:t>
            </a:r>
            <a:r>
              <a:rPr lang="en-US" altLang="zh-CN" sz="2800" dirty="0">
                <a:ea typeface="等线 Light" panose="02010600030101010101" pitchFamily="2" charset="-122"/>
              </a:rPr>
              <a:t> Yes (if tree is finite)</a:t>
            </a:r>
          </a:p>
          <a:p>
            <a:pPr marL="566737" indent="-457200"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sz="2800" u="sng" dirty="0">
                <a:solidFill>
                  <a:srgbClr val="CC0099"/>
                </a:solidFill>
              </a:rPr>
              <a:t>最优性</a:t>
            </a:r>
            <a:r>
              <a:rPr lang="en-US" altLang="zh-CN" sz="2800" u="sng" dirty="0">
                <a:solidFill>
                  <a:srgbClr val="CC0099"/>
                </a:solidFill>
              </a:rPr>
              <a:t>? </a:t>
            </a:r>
            <a:r>
              <a:rPr lang="en-US" altLang="zh-CN" sz="2800" dirty="0">
                <a:ea typeface="等线 Light" panose="02010600030101010101" pitchFamily="2" charset="-122"/>
              </a:rPr>
              <a:t>Yes (against an optimal opponent)</a:t>
            </a:r>
          </a:p>
          <a:p>
            <a:pPr marL="566737" indent="-457200"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sz="2800" u="sng" dirty="0">
                <a:solidFill>
                  <a:srgbClr val="CC0099"/>
                </a:solidFill>
              </a:rPr>
              <a:t>时间复杂度</a:t>
            </a:r>
            <a:r>
              <a:rPr lang="en-US" altLang="zh-CN" sz="2800" u="sng" dirty="0">
                <a:solidFill>
                  <a:srgbClr val="CC0099"/>
                </a:solidFill>
              </a:rPr>
              <a:t>? </a:t>
            </a:r>
            <a:r>
              <a:rPr lang="en-US" altLang="zh-CN" sz="2800" dirty="0">
                <a:ea typeface="等线 Light" panose="02010600030101010101" pitchFamily="2" charset="-122"/>
              </a:rPr>
              <a:t>O(</a:t>
            </a:r>
            <a:r>
              <a:rPr lang="en-US" altLang="zh-CN" sz="2800" dirty="0" err="1">
                <a:ea typeface="等线 Light" panose="02010600030101010101" pitchFamily="2" charset="-122"/>
              </a:rPr>
              <a:t>b</a:t>
            </a:r>
            <a:r>
              <a:rPr lang="en-US" altLang="zh-CN" sz="2800" baseline="30000" dirty="0" err="1">
                <a:ea typeface="等线 Light" panose="02010600030101010101" pitchFamily="2" charset="-122"/>
              </a:rPr>
              <a:t>m</a:t>
            </a:r>
            <a:r>
              <a:rPr lang="en-US" altLang="zh-CN" sz="2800" dirty="0">
                <a:ea typeface="等线 Light" panose="02010600030101010101" pitchFamily="2" charset="-122"/>
              </a:rPr>
              <a:t>)  (</a:t>
            </a:r>
            <a:r>
              <a:rPr lang="en-US" altLang="zh-CN" sz="2800" dirty="0" smtClean="0">
                <a:ea typeface="等线 Light" panose="02010600030101010101" pitchFamily="2" charset="-122"/>
              </a:rPr>
              <a:t>b: </a:t>
            </a:r>
            <a:r>
              <a:rPr lang="zh-CN" altLang="en-US" sz="2800" dirty="0" smtClean="0">
                <a:ea typeface="等线 Light" panose="02010600030101010101" pitchFamily="2" charset="-122"/>
              </a:rPr>
              <a:t>分支因子</a:t>
            </a:r>
            <a:r>
              <a:rPr lang="en-US" altLang="zh-CN" sz="2800" dirty="0" smtClean="0">
                <a:ea typeface="等线 Light" panose="02010600030101010101" pitchFamily="2" charset="-122"/>
              </a:rPr>
              <a:t>; m:</a:t>
            </a:r>
            <a:r>
              <a:rPr lang="zh-CN" altLang="en-US" sz="2800" dirty="0" smtClean="0">
                <a:ea typeface="等线 Light" panose="02010600030101010101" pitchFamily="2" charset="-122"/>
              </a:rPr>
              <a:t>最大树的深度</a:t>
            </a:r>
            <a:r>
              <a:rPr lang="en-US" altLang="zh-CN" sz="2800" dirty="0" smtClean="0">
                <a:ea typeface="等线 Light" panose="02010600030101010101" pitchFamily="2" charset="-122"/>
              </a:rPr>
              <a:t>)</a:t>
            </a:r>
            <a:endParaRPr lang="en-US" altLang="zh-CN" sz="2800" dirty="0">
              <a:ea typeface="等线 Light" panose="02010600030101010101" pitchFamily="2" charset="-122"/>
            </a:endParaRPr>
          </a:p>
          <a:p>
            <a:pPr marL="566737" indent="-457200"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sz="2800" u="sng" dirty="0">
                <a:solidFill>
                  <a:srgbClr val="CC0099"/>
                </a:solidFill>
              </a:rPr>
              <a:t>空间复杂度</a:t>
            </a:r>
            <a:r>
              <a:rPr lang="en-US" altLang="zh-CN" sz="2800" u="sng" dirty="0">
                <a:solidFill>
                  <a:srgbClr val="CC0099"/>
                </a:solidFill>
              </a:rPr>
              <a:t>? </a:t>
            </a:r>
            <a:r>
              <a:rPr lang="en-US" altLang="zh-CN" sz="2800" dirty="0">
                <a:ea typeface="等线 Light" panose="02010600030101010101" pitchFamily="2" charset="-122"/>
              </a:rPr>
              <a:t>O(bm) (depth-first exploration)</a:t>
            </a:r>
          </a:p>
          <a:p>
            <a:pPr marL="109537" indent="0">
              <a:spcBef>
                <a:spcPts val="1200"/>
              </a:spcBef>
              <a:buNone/>
              <a:defRPr/>
            </a:pPr>
            <a:r>
              <a:rPr lang="en-US" altLang="zh-CN" sz="2800" dirty="0">
                <a:latin typeface="等线 Light" panose="02010600030101010101" pitchFamily="2" charset="-122"/>
                <a:ea typeface="等线 Light" panose="02010600030101010101" pitchFamily="2" charset="-122"/>
              </a:rPr>
              <a:t>	</a:t>
            </a:r>
            <a:endParaRPr lang="en-US" altLang="zh-CN" sz="28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lvl="0">
              <a:lnSpc>
                <a:spcPct val="90000"/>
              </a:lnSpc>
              <a:buClr>
                <a:srgbClr val="333399"/>
              </a:buClr>
            </a:pPr>
            <a:r>
              <a:rPr lang="en-US" altLang="zh-CN" sz="2800" dirty="0">
                <a:solidFill>
                  <a:srgbClr val="333399"/>
                </a:solidFill>
              </a:rPr>
              <a:t>Example: </a:t>
            </a:r>
            <a:r>
              <a:rPr lang="zh-CN" altLang="en-US" sz="2800" dirty="0" smtClean="0">
                <a:solidFill>
                  <a:srgbClr val="333399"/>
                </a:solidFill>
              </a:rPr>
              <a:t>象棋 </a:t>
            </a:r>
            <a:r>
              <a:rPr lang="en-US" altLang="zh-CN" sz="2800" kern="1200" dirty="0" smtClean="0">
                <a:solidFill>
                  <a:srgbClr val="333399"/>
                </a:solidFill>
              </a:rPr>
              <a:t> </a:t>
            </a:r>
            <a:r>
              <a:rPr lang="en-US" altLang="zh-CN" sz="2800" kern="1200" dirty="0">
                <a:solidFill>
                  <a:srgbClr val="333399"/>
                </a:solidFill>
              </a:rPr>
              <a:t>b </a:t>
            </a:r>
            <a:r>
              <a:rPr lang="en-US" altLang="zh-CN" sz="2800" kern="1200" dirty="0">
                <a:solidFill>
                  <a:srgbClr val="333399"/>
                </a:solidFill>
                <a:sym typeface="Symbol" pitchFamily="18" charset="2"/>
              </a:rPr>
              <a:t> 35, m  100</a:t>
            </a:r>
            <a:endParaRPr lang="en-US" altLang="zh-CN" sz="2800" dirty="0">
              <a:solidFill>
                <a:srgbClr val="333399"/>
              </a:solidFill>
            </a:endParaRPr>
          </a:p>
          <a:p>
            <a:pPr marL="800082" lvl="1" indent="-342882">
              <a:lnSpc>
                <a:spcPct val="150000"/>
              </a:lnSpc>
              <a:buClrTx/>
            </a:pPr>
            <a:r>
              <a:rPr lang="zh-CN" altLang="en-US" sz="2400" dirty="0" smtClean="0">
                <a:solidFill>
                  <a:srgbClr val="000000"/>
                </a:solidFill>
              </a:rPr>
              <a:t>不可能精确求解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800082" lvl="1" indent="-342882">
              <a:lnSpc>
                <a:spcPct val="150000"/>
              </a:lnSpc>
              <a:buClrTx/>
            </a:pPr>
            <a:r>
              <a:rPr lang="zh-CN" altLang="en-US" sz="2400" dirty="0" smtClean="0">
                <a:solidFill>
                  <a:srgbClr val="000000"/>
                </a:solidFill>
              </a:rPr>
              <a:t>问题：是否有必要探索整棵树？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721749" y="147241"/>
            <a:ext cx="8642350" cy="792162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40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极小极大算法性能</a:t>
            </a:r>
            <a:endParaRPr lang="en-US" altLang="zh-CN" sz="40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9697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19400" y="1448322"/>
            <a:ext cx="6723063" cy="441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博弈树剪枝</a:t>
            </a:r>
            <a:r>
              <a:rPr lang="en-US" dirty="0" smtClean="0"/>
              <a:t>Pruning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96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1EC326-A22C-4FD4-B36C-0D25FBC7B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第六周</a:t>
            </a:r>
            <a:r>
              <a:rPr lang="zh-CN" altLang="en-US" dirty="0"/>
              <a:t>作业</a:t>
            </a:r>
            <a:r>
              <a:rPr lang="zh-CN" altLang="en-US" dirty="0" smtClean="0"/>
              <a:t>：</a:t>
            </a:r>
            <a:r>
              <a:rPr lang="en-US" altLang="zh-CN" dirty="0" smtClean="0"/>
              <a:t>5.9abcd </a:t>
            </a:r>
            <a:r>
              <a:rPr lang="zh-CN" altLang="en-US" dirty="0"/>
              <a:t>井字棋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C192CD-11D9-455C-A9F8-5FCE6BD9996B}"/>
              </a:ext>
            </a:extLst>
          </p:cNvPr>
          <p:cNvSpPr/>
          <p:nvPr/>
        </p:nvSpPr>
        <p:spPr>
          <a:xfrm>
            <a:off x="257175" y="5343525"/>
            <a:ext cx="11372850" cy="644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" y="1414462"/>
            <a:ext cx="10639425" cy="40290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5334000"/>
            <a:ext cx="10829925" cy="12096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66800" y="5734982"/>
            <a:ext cx="10348912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229600" y="6368534"/>
            <a:ext cx="3775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无论胜负，均下完</a:t>
            </a:r>
            <a:r>
              <a:rPr lang="en-US" altLang="zh-CN" dirty="0"/>
              <a:t>9</a:t>
            </a:r>
            <a:r>
              <a:rPr lang="zh-CN" altLang="en-US" dirty="0"/>
              <a:t>个</a:t>
            </a:r>
            <a:r>
              <a:rPr lang="zh-CN" altLang="en-US" dirty="0" smtClean="0"/>
              <a:t>棋子，算一局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589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E018EC0-434A-4525-A8FD-9B13FDB278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主要内容</a:t>
            </a:r>
            <a:endParaRPr lang="en-US" altLang="zh-CN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05A14FB-A18E-49EC-8C06-022218A969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0" y="1447800"/>
            <a:ext cx="8435975" cy="2590800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US" altLang="zh-CN" dirty="0"/>
              <a:t>5.1 Games theory (</a:t>
            </a:r>
            <a:r>
              <a:rPr lang="zh-CN" altLang="en-US" dirty="0"/>
              <a:t>博弈论</a:t>
            </a:r>
            <a:r>
              <a:rPr lang="en-US" altLang="zh-CN" dirty="0"/>
              <a:t>)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5.2 </a:t>
            </a:r>
            <a:r>
              <a:rPr lang="zh-CN" altLang="en-US" dirty="0"/>
              <a:t>极大极小原理</a:t>
            </a:r>
            <a:endParaRPr lang="en-US" altLang="zh-CN" dirty="0"/>
          </a:p>
          <a:p>
            <a:pPr eaLnBrk="1" hangingPunct="1">
              <a:lnSpc>
                <a:spcPct val="20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5.3 </a:t>
            </a:r>
            <a:r>
              <a:rPr lang="en-US" altLang="zh-CN" dirty="0">
                <a:solidFill>
                  <a:srgbClr val="FF0000"/>
                </a:solidFill>
              </a:rPr>
              <a:t>α-β </a:t>
            </a:r>
            <a:r>
              <a:rPr lang="zh-CN" altLang="en-US" dirty="0" smtClean="0">
                <a:solidFill>
                  <a:srgbClr val="FF0000"/>
                </a:solidFill>
              </a:rPr>
              <a:t>剪枝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dirty="0"/>
              <a:t>5.4 </a:t>
            </a:r>
            <a:r>
              <a:rPr lang="zh-CN" altLang="en-US" dirty="0" smtClean="0"/>
              <a:t>不完美的实时决策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422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6"/>
          <p:cNvSpPr txBox="1">
            <a:spLocks noChangeArrowheads="1"/>
          </p:cNvSpPr>
          <p:nvPr/>
        </p:nvSpPr>
        <p:spPr>
          <a:xfrm>
            <a:off x="1981200" y="-12010"/>
            <a:ext cx="8229600" cy="11430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 eaLnBrk="0" hangingPunct="0"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α-β</a:t>
            </a:r>
            <a:r>
              <a:rPr lang="zh-CN" altLang="en-US" dirty="0"/>
              <a:t>剪枝</a:t>
            </a:r>
            <a:endParaRPr lang="en-US" altLang="zh-CN" dirty="0"/>
          </a:p>
        </p:txBody>
      </p:sp>
      <p:grpSp>
        <p:nvGrpSpPr>
          <p:cNvPr id="29699" name="Group 1027"/>
          <p:cNvGrpSpPr>
            <a:grpSpLocks/>
          </p:cNvGrpSpPr>
          <p:nvPr/>
        </p:nvGrpSpPr>
        <p:grpSpPr bwMode="auto">
          <a:xfrm>
            <a:off x="6248400" y="1524000"/>
            <a:ext cx="1098550" cy="914400"/>
            <a:chOff x="2976" y="960"/>
            <a:chExt cx="692" cy="576"/>
          </a:xfrm>
        </p:grpSpPr>
        <p:grpSp>
          <p:nvGrpSpPr>
            <p:cNvPr id="29712" name="Group 1028"/>
            <p:cNvGrpSpPr>
              <a:grpSpLocks/>
            </p:cNvGrpSpPr>
            <p:nvPr/>
          </p:nvGrpSpPr>
          <p:grpSpPr bwMode="auto">
            <a:xfrm>
              <a:off x="2976" y="960"/>
              <a:ext cx="576" cy="576"/>
              <a:chOff x="2112" y="1152"/>
              <a:chExt cx="576" cy="576"/>
            </a:xfrm>
          </p:grpSpPr>
          <p:sp>
            <p:nvSpPr>
              <p:cNvPr id="29714" name="Rectangle 1029"/>
              <p:cNvSpPr>
                <a:spLocks noChangeArrowheads="1"/>
              </p:cNvSpPr>
              <p:nvPr/>
            </p:nvSpPr>
            <p:spPr bwMode="auto">
              <a:xfrm>
                <a:off x="2112" y="1152"/>
                <a:ext cx="576" cy="576"/>
              </a:xfrm>
              <a:prstGeom prst="rect">
                <a:avLst/>
              </a:prstGeom>
              <a:solidFill>
                <a:srgbClr val="DCFFB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15" name="Line 1030"/>
              <p:cNvSpPr>
                <a:spLocks noChangeShapeType="1"/>
              </p:cNvSpPr>
              <p:nvPr/>
            </p:nvSpPr>
            <p:spPr bwMode="auto">
              <a:xfrm>
                <a:off x="2304" y="1152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716" name="Line 1031"/>
              <p:cNvSpPr>
                <a:spLocks noChangeShapeType="1"/>
              </p:cNvSpPr>
              <p:nvPr/>
            </p:nvSpPr>
            <p:spPr bwMode="auto">
              <a:xfrm>
                <a:off x="2496" y="1152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717" name="Line 1032"/>
              <p:cNvSpPr>
                <a:spLocks noChangeShapeType="1"/>
              </p:cNvSpPr>
              <p:nvPr/>
            </p:nvSpPr>
            <p:spPr bwMode="auto">
              <a:xfrm>
                <a:off x="2112" y="1344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718" name="Line 1033"/>
              <p:cNvSpPr>
                <a:spLocks noChangeShapeType="1"/>
              </p:cNvSpPr>
              <p:nvPr/>
            </p:nvSpPr>
            <p:spPr bwMode="auto">
              <a:xfrm>
                <a:off x="2112" y="1536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9713" name="Text Box 1034"/>
            <p:cNvSpPr txBox="1">
              <a:spLocks noChangeArrowheads="1"/>
            </p:cNvSpPr>
            <p:nvPr/>
          </p:nvSpPr>
          <p:spPr bwMode="auto">
            <a:xfrm>
              <a:off x="3552" y="1062"/>
              <a:ext cx="11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 sz="360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</p:grpSp>
      <p:grpSp>
        <p:nvGrpSpPr>
          <p:cNvPr id="5" name="Group 1050"/>
          <p:cNvGrpSpPr>
            <a:grpSpLocks/>
          </p:cNvGrpSpPr>
          <p:nvPr/>
        </p:nvGrpSpPr>
        <p:grpSpPr bwMode="auto">
          <a:xfrm>
            <a:off x="3962400" y="2438400"/>
            <a:ext cx="2743200" cy="1524000"/>
            <a:chOff x="1536" y="1536"/>
            <a:chExt cx="1728" cy="960"/>
          </a:xfrm>
        </p:grpSpPr>
        <p:sp>
          <p:nvSpPr>
            <p:cNvPr id="29701" name="Line 1037"/>
            <p:cNvSpPr>
              <a:spLocks noChangeShapeType="1"/>
            </p:cNvSpPr>
            <p:nvPr/>
          </p:nvSpPr>
          <p:spPr bwMode="auto">
            <a:xfrm flipH="1">
              <a:off x="1824" y="1536"/>
              <a:ext cx="14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9702" name="Group 1049"/>
            <p:cNvGrpSpPr>
              <a:grpSpLocks/>
            </p:cNvGrpSpPr>
            <p:nvPr/>
          </p:nvGrpSpPr>
          <p:grpSpPr bwMode="auto">
            <a:xfrm>
              <a:off x="1536" y="1920"/>
              <a:ext cx="576" cy="576"/>
              <a:chOff x="1536" y="1920"/>
              <a:chExt cx="576" cy="576"/>
            </a:xfrm>
          </p:grpSpPr>
          <p:grpSp>
            <p:nvGrpSpPr>
              <p:cNvPr id="29703" name="Group 1039"/>
              <p:cNvGrpSpPr>
                <a:grpSpLocks/>
              </p:cNvGrpSpPr>
              <p:nvPr/>
            </p:nvGrpSpPr>
            <p:grpSpPr bwMode="auto">
              <a:xfrm>
                <a:off x="1536" y="1920"/>
                <a:ext cx="576" cy="576"/>
                <a:chOff x="2112" y="1152"/>
                <a:chExt cx="576" cy="576"/>
              </a:xfrm>
            </p:grpSpPr>
            <p:sp>
              <p:nvSpPr>
                <p:cNvPr id="29707" name="Rectangle 1040"/>
                <p:cNvSpPr>
                  <a:spLocks noChangeArrowheads="1"/>
                </p:cNvSpPr>
                <p:nvPr/>
              </p:nvSpPr>
              <p:spPr bwMode="auto">
                <a:xfrm>
                  <a:off x="2112" y="1152"/>
                  <a:ext cx="576" cy="576"/>
                </a:xfrm>
                <a:prstGeom prst="rect">
                  <a:avLst/>
                </a:prstGeom>
                <a:solidFill>
                  <a:srgbClr val="F0E09A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08" name="Line 1041"/>
                <p:cNvSpPr>
                  <a:spLocks noChangeShapeType="1"/>
                </p:cNvSpPr>
                <p:nvPr/>
              </p:nvSpPr>
              <p:spPr bwMode="auto">
                <a:xfrm>
                  <a:off x="2304" y="1152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9709" name="Line 1042"/>
                <p:cNvSpPr>
                  <a:spLocks noChangeShapeType="1"/>
                </p:cNvSpPr>
                <p:nvPr/>
              </p:nvSpPr>
              <p:spPr bwMode="auto">
                <a:xfrm>
                  <a:off x="2496" y="1152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9710" name="Line 1043"/>
                <p:cNvSpPr>
                  <a:spLocks noChangeShapeType="1"/>
                </p:cNvSpPr>
                <p:nvPr/>
              </p:nvSpPr>
              <p:spPr bwMode="auto">
                <a:xfrm>
                  <a:off x="2112" y="1344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9711" name="Line 1044"/>
                <p:cNvSpPr>
                  <a:spLocks noChangeShapeType="1"/>
                </p:cNvSpPr>
                <p:nvPr/>
              </p:nvSpPr>
              <p:spPr bwMode="auto">
                <a:xfrm>
                  <a:off x="2112" y="1536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704" name="Group 1045"/>
              <p:cNvGrpSpPr>
                <a:grpSpLocks/>
              </p:cNvGrpSpPr>
              <p:nvPr/>
            </p:nvGrpSpPr>
            <p:grpSpPr bwMode="auto">
              <a:xfrm>
                <a:off x="1728" y="2112"/>
                <a:ext cx="192" cy="192"/>
                <a:chOff x="576" y="2112"/>
                <a:chExt cx="192" cy="192"/>
              </a:xfrm>
            </p:grpSpPr>
            <p:sp>
              <p:nvSpPr>
                <p:cNvPr id="29705" name="Line 1046"/>
                <p:cNvSpPr>
                  <a:spLocks noChangeShapeType="1"/>
                </p:cNvSpPr>
                <p:nvPr/>
              </p:nvSpPr>
              <p:spPr bwMode="auto">
                <a:xfrm>
                  <a:off x="576" y="2112"/>
                  <a:ext cx="192" cy="192"/>
                </a:xfrm>
                <a:prstGeom prst="line">
                  <a:avLst/>
                </a:prstGeom>
                <a:noFill/>
                <a:ln w="28575">
                  <a:solidFill>
                    <a:srgbClr val="990000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9706" name="Line 1047"/>
                <p:cNvSpPr>
                  <a:spLocks noChangeShapeType="1"/>
                </p:cNvSpPr>
                <p:nvPr/>
              </p:nvSpPr>
              <p:spPr bwMode="auto">
                <a:xfrm flipV="1">
                  <a:off x="576" y="2112"/>
                  <a:ext cx="192" cy="192"/>
                </a:xfrm>
                <a:prstGeom prst="line">
                  <a:avLst/>
                </a:prstGeom>
                <a:noFill/>
                <a:ln w="28575">
                  <a:solidFill>
                    <a:srgbClr val="990000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98EC1226-8DF9-40B0-9444-0A15292D64EC}"/>
              </a:ext>
            </a:extLst>
          </p:cNvPr>
          <p:cNvSpPr/>
          <p:nvPr/>
        </p:nvSpPr>
        <p:spPr>
          <a:xfrm>
            <a:off x="609600" y="1447800"/>
            <a:ext cx="650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Max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276A4D8-83FE-493C-B7B2-66D1FE3E7959}"/>
              </a:ext>
            </a:extLst>
          </p:cNvPr>
          <p:cNvSpPr/>
          <p:nvPr/>
        </p:nvSpPr>
        <p:spPr>
          <a:xfrm>
            <a:off x="568324" y="2945368"/>
            <a:ext cx="650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Min</a:t>
            </a:r>
          </a:p>
        </p:txBody>
      </p:sp>
    </p:spTree>
    <p:extLst>
      <p:ext uri="{BB962C8B-B14F-4D97-AF65-F5344CB8AC3E}">
        <p14:creationId xmlns:p14="http://schemas.microsoft.com/office/powerpoint/2010/main" val="307670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6"/>
          <p:cNvSpPr txBox="1">
            <a:spLocks noChangeArrowheads="1"/>
          </p:cNvSpPr>
          <p:nvPr/>
        </p:nvSpPr>
        <p:spPr>
          <a:xfrm>
            <a:off x="1981200" y="-73508"/>
            <a:ext cx="8229600" cy="11430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 eaLnBrk="0" hangingPunct="0"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α-β</a:t>
            </a:r>
            <a:r>
              <a:rPr lang="zh-CN" altLang="en-US" dirty="0"/>
              <a:t>剪枝</a:t>
            </a:r>
            <a:endParaRPr lang="en-US" altLang="zh-CN" dirty="0"/>
          </a:p>
        </p:txBody>
      </p:sp>
      <p:grpSp>
        <p:nvGrpSpPr>
          <p:cNvPr id="30723" name="Group 1027"/>
          <p:cNvGrpSpPr>
            <a:grpSpLocks/>
          </p:cNvGrpSpPr>
          <p:nvPr/>
        </p:nvGrpSpPr>
        <p:grpSpPr bwMode="auto">
          <a:xfrm>
            <a:off x="6248400" y="1524000"/>
            <a:ext cx="1098550" cy="914400"/>
            <a:chOff x="2976" y="960"/>
            <a:chExt cx="692" cy="576"/>
          </a:xfrm>
        </p:grpSpPr>
        <p:grpSp>
          <p:nvGrpSpPr>
            <p:cNvPr id="30752" name="Group 1028"/>
            <p:cNvGrpSpPr>
              <a:grpSpLocks/>
            </p:cNvGrpSpPr>
            <p:nvPr/>
          </p:nvGrpSpPr>
          <p:grpSpPr bwMode="auto">
            <a:xfrm>
              <a:off x="2976" y="960"/>
              <a:ext cx="576" cy="576"/>
              <a:chOff x="2112" y="1152"/>
              <a:chExt cx="576" cy="576"/>
            </a:xfrm>
          </p:grpSpPr>
          <p:sp>
            <p:nvSpPr>
              <p:cNvPr id="30754" name="Rectangle 1029"/>
              <p:cNvSpPr>
                <a:spLocks noChangeArrowheads="1"/>
              </p:cNvSpPr>
              <p:nvPr/>
            </p:nvSpPr>
            <p:spPr bwMode="auto">
              <a:xfrm>
                <a:off x="2112" y="1152"/>
                <a:ext cx="576" cy="576"/>
              </a:xfrm>
              <a:prstGeom prst="rect">
                <a:avLst/>
              </a:prstGeom>
              <a:solidFill>
                <a:srgbClr val="DCFFB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55" name="Line 1030"/>
              <p:cNvSpPr>
                <a:spLocks noChangeShapeType="1"/>
              </p:cNvSpPr>
              <p:nvPr/>
            </p:nvSpPr>
            <p:spPr bwMode="auto">
              <a:xfrm>
                <a:off x="2304" y="1152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56" name="Line 1031"/>
              <p:cNvSpPr>
                <a:spLocks noChangeShapeType="1"/>
              </p:cNvSpPr>
              <p:nvPr/>
            </p:nvSpPr>
            <p:spPr bwMode="auto">
              <a:xfrm>
                <a:off x="2496" y="1152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57" name="Line 1032"/>
              <p:cNvSpPr>
                <a:spLocks noChangeShapeType="1"/>
              </p:cNvSpPr>
              <p:nvPr/>
            </p:nvSpPr>
            <p:spPr bwMode="auto">
              <a:xfrm>
                <a:off x="2112" y="1344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58" name="Line 1033"/>
              <p:cNvSpPr>
                <a:spLocks noChangeShapeType="1"/>
              </p:cNvSpPr>
              <p:nvPr/>
            </p:nvSpPr>
            <p:spPr bwMode="auto">
              <a:xfrm>
                <a:off x="2112" y="1536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0753" name="Text Box 1034"/>
            <p:cNvSpPr txBox="1">
              <a:spLocks noChangeArrowheads="1"/>
            </p:cNvSpPr>
            <p:nvPr/>
          </p:nvSpPr>
          <p:spPr bwMode="auto">
            <a:xfrm>
              <a:off x="3552" y="1062"/>
              <a:ext cx="11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 sz="360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</p:grpSp>
      <p:sp>
        <p:nvSpPr>
          <p:cNvPr id="11" name="Text Box 1047"/>
          <p:cNvSpPr txBox="1">
            <a:spLocks noChangeArrowheads="1"/>
          </p:cNvSpPr>
          <p:nvPr/>
        </p:nvSpPr>
        <p:spPr bwMode="auto">
          <a:xfrm>
            <a:off x="4953001" y="3363913"/>
            <a:ext cx="873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3300"/>
                </a:solidFill>
                <a:latin typeface="Symbol" pitchFamily="18" charset="2"/>
              </a:rPr>
              <a:t>b</a:t>
            </a:r>
            <a:r>
              <a:rPr lang="en-US" altLang="zh-CN" sz="2400">
                <a:solidFill>
                  <a:srgbClr val="FF3300"/>
                </a:solidFill>
                <a:latin typeface="Comic Sans MS" pitchFamily="66" charset="0"/>
              </a:rPr>
              <a:t> = 2</a:t>
            </a:r>
            <a:endParaRPr lang="en-US" altLang="zh-CN" sz="3600">
              <a:solidFill>
                <a:srgbClr val="FF3300"/>
              </a:solidFill>
              <a:latin typeface="Comic Sans MS" pitchFamily="66" charset="0"/>
              <a:cs typeface="Times New Roman" pitchFamily="18" charset="0"/>
              <a:sym typeface="Symbol" pitchFamily="18" charset="2"/>
            </a:endParaRPr>
          </a:p>
        </p:txBody>
      </p:sp>
      <p:grpSp>
        <p:nvGrpSpPr>
          <p:cNvPr id="5" name="Group 1077"/>
          <p:cNvGrpSpPr>
            <a:grpSpLocks/>
          </p:cNvGrpSpPr>
          <p:nvPr/>
        </p:nvGrpSpPr>
        <p:grpSpPr bwMode="auto">
          <a:xfrm>
            <a:off x="2438400" y="3962400"/>
            <a:ext cx="1981200" cy="1993900"/>
            <a:chOff x="576" y="2496"/>
            <a:chExt cx="1248" cy="1256"/>
          </a:xfrm>
        </p:grpSpPr>
        <p:grpSp>
          <p:nvGrpSpPr>
            <p:cNvPr id="30739" name="Group 1076"/>
            <p:cNvGrpSpPr>
              <a:grpSpLocks/>
            </p:cNvGrpSpPr>
            <p:nvPr/>
          </p:nvGrpSpPr>
          <p:grpSpPr bwMode="auto">
            <a:xfrm>
              <a:off x="576" y="2880"/>
              <a:ext cx="576" cy="576"/>
              <a:chOff x="576" y="2880"/>
              <a:chExt cx="576" cy="576"/>
            </a:xfrm>
          </p:grpSpPr>
          <p:grpSp>
            <p:nvGrpSpPr>
              <p:cNvPr id="30742" name="Group 1051"/>
              <p:cNvGrpSpPr>
                <a:grpSpLocks/>
              </p:cNvGrpSpPr>
              <p:nvPr/>
            </p:nvGrpSpPr>
            <p:grpSpPr bwMode="auto">
              <a:xfrm>
                <a:off x="576" y="2880"/>
                <a:ext cx="576" cy="576"/>
                <a:chOff x="2112" y="1152"/>
                <a:chExt cx="576" cy="576"/>
              </a:xfrm>
            </p:grpSpPr>
            <p:sp>
              <p:nvSpPr>
                <p:cNvPr id="30747" name="Rectangle 1052"/>
                <p:cNvSpPr>
                  <a:spLocks noChangeArrowheads="1"/>
                </p:cNvSpPr>
                <p:nvPr/>
              </p:nvSpPr>
              <p:spPr bwMode="auto">
                <a:xfrm>
                  <a:off x="2112" y="1152"/>
                  <a:ext cx="576" cy="576"/>
                </a:xfrm>
                <a:prstGeom prst="rect">
                  <a:avLst/>
                </a:prstGeom>
                <a:solidFill>
                  <a:srgbClr val="DCFFB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748" name="Line 1053"/>
                <p:cNvSpPr>
                  <a:spLocks noChangeShapeType="1"/>
                </p:cNvSpPr>
                <p:nvPr/>
              </p:nvSpPr>
              <p:spPr bwMode="auto">
                <a:xfrm>
                  <a:off x="2304" y="1152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0749" name="Line 1054"/>
                <p:cNvSpPr>
                  <a:spLocks noChangeShapeType="1"/>
                </p:cNvSpPr>
                <p:nvPr/>
              </p:nvSpPr>
              <p:spPr bwMode="auto">
                <a:xfrm>
                  <a:off x="2496" y="1152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0750" name="Line 1055"/>
                <p:cNvSpPr>
                  <a:spLocks noChangeShapeType="1"/>
                </p:cNvSpPr>
                <p:nvPr/>
              </p:nvSpPr>
              <p:spPr bwMode="auto">
                <a:xfrm>
                  <a:off x="2112" y="1344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0751" name="Line 1056"/>
                <p:cNvSpPr>
                  <a:spLocks noChangeShapeType="1"/>
                </p:cNvSpPr>
                <p:nvPr/>
              </p:nvSpPr>
              <p:spPr bwMode="auto">
                <a:xfrm>
                  <a:off x="2112" y="1536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743" name="Group 1057"/>
              <p:cNvGrpSpPr>
                <a:grpSpLocks/>
              </p:cNvGrpSpPr>
              <p:nvPr/>
            </p:nvGrpSpPr>
            <p:grpSpPr bwMode="auto">
              <a:xfrm>
                <a:off x="768" y="3072"/>
                <a:ext cx="192" cy="192"/>
                <a:chOff x="576" y="2112"/>
                <a:chExt cx="192" cy="192"/>
              </a:xfrm>
            </p:grpSpPr>
            <p:sp>
              <p:nvSpPr>
                <p:cNvPr id="30745" name="Line 1058"/>
                <p:cNvSpPr>
                  <a:spLocks noChangeShapeType="1"/>
                </p:cNvSpPr>
                <p:nvPr/>
              </p:nvSpPr>
              <p:spPr bwMode="auto">
                <a:xfrm>
                  <a:off x="576" y="2112"/>
                  <a:ext cx="192" cy="192"/>
                </a:xfrm>
                <a:prstGeom prst="line">
                  <a:avLst/>
                </a:prstGeom>
                <a:noFill/>
                <a:ln w="28575">
                  <a:solidFill>
                    <a:srgbClr val="990000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0746" name="Line 1059"/>
                <p:cNvSpPr>
                  <a:spLocks noChangeShapeType="1"/>
                </p:cNvSpPr>
                <p:nvPr/>
              </p:nvSpPr>
              <p:spPr bwMode="auto">
                <a:xfrm flipV="1">
                  <a:off x="576" y="2112"/>
                  <a:ext cx="192" cy="192"/>
                </a:xfrm>
                <a:prstGeom prst="line">
                  <a:avLst/>
                </a:prstGeom>
                <a:noFill/>
                <a:ln w="28575">
                  <a:solidFill>
                    <a:srgbClr val="990000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30744" name="Oval 1060"/>
              <p:cNvSpPr>
                <a:spLocks noChangeArrowheads="1"/>
              </p:cNvSpPr>
              <p:nvPr/>
            </p:nvSpPr>
            <p:spPr bwMode="auto">
              <a:xfrm>
                <a:off x="576" y="3072"/>
                <a:ext cx="192" cy="192"/>
              </a:xfrm>
              <a:prstGeom prst="ellipse">
                <a:avLst/>
              </a:prstGeom>
              <a:noFill/>
              <a:ln w="28575">
                <a:solidFill>
                  <a:srgbClr val="99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0740" name="Line 1061"/>
            <p:cNvSpPr>
              <a:spLocks noChangeShapeType="1"/>
            </p:cNvSpPr>
            <p:nvPr/>
          </p:nvSpPr>
          <p:spPr bwMode="auto">
            <a:xfrm flipH="1">
              <a:off x="864" y="2496"/>
              <a:ext cx="96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41" name="Text Box 1062"/>
            <p:cNvSpPr txBox="1">
              <a:spLocks noChangeArrowheads="1"/>
            </p:cNvSpPr>
            <p:nvPr/>
          </p:nvSpPr>
          <p:spPr bwMode="auto">
            <a:xfrm>
              <a:off x="768" y="346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rgbClr val="CC0066"/>
                  </a:solidFill>
                  <a:latin typeface="Comic Sans MS" pitchFamily="66" charset="0"/>
                </a:rPr>
                <a:t>2</a:t>
              </a:r>
            </a:p>
          </p:txBody>
        </p:sp>
      </p:grpSp>
      <p:grpSp>
        <p:nvGrpSpPr>
          <p:cNvPr id="30727" name="Group 1064"/>
          <p:cNvGrpSpPr>
            <a:grpSpLocks/>
          </p:cNvGrpSpPr>
          <p:nvPr/>
        </p:nvGrpSpPr>
        <p:grpSpPr bwMode="auto">
          <a:xfrm>
            <a:off x="3962400" y="2438400"/>
            <a:ext cx="2743200" cy="1524000"/>
            <a:chOff x="1536" y="1536"/>
            <a:chExt cx="1728" cy="960"/>
          </a:xfrm>
        </p:grpSpPr>
        <p:sp>
          <p:nvSpPr>
            <p:cNvPr id="30728" name="Line 1065"/>
            <p:cNvSpPr>
              <a:spLocks noChangeShapeType="1"/>
            </p:cNvSpPr>
            <p:nvPr/>
          </p:nvSpPr>
          <p:spPr bwMode="auto">
            <a:xfrm flipH="1">
              <a:off x="1824" y="1536"/>
              <a:ext cx="14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0729" name="Group 1066"/>
            <p:cNvGrpSpPr>
              <a:grpSpLocks/>
            </p:cNvGrpSpPr>
            <p:nvPr/>
          </p:nvGrpSpPr>
          <p:grpSpPr bwMode="auto">
            <a:xfrm>
              <a:off x="1536" y="1920"/>
              <a:ext cx="576" cy="576"/>
              <a:chOff x="1536" y="1920"/>
              <a:chExt cx="576" cy="576"/>
            </a:xfrm>
          </p:grpSpPr>
          <p:grpSp>
            <p:nvGrpSpPr>
              <p:cNvPr id="30730" name="Group 1067"/>
              <p:cNvGrpSpPr>
                <a:grpSpLocks/>
              </p:cNvGrpSpPr>
              <p:nvPr/>
            </p:nvGrpSpPr>
            <p:grpSpPr bwMode="auto">
              <a:xfrm>
                <a:off x="1536" y="1920"/>
                <a:ext cx="576" cy="576"/>
                <a:chOff x="2112" y="1152"/>
                <a:chExt cx="576" cy="576"/>
              </a:xfrm>
            </p:grpSpPr>
            <p:sp>
              <p:nvSpPr>
                <p:cNvPr id="30734" name="Rectangle 1068"/>
                <p:cNvSpPr>
                  <a:spLocks noChangeArrowheads="1"/>
                </p:cNvSpPr>
                <p:nvPr/>
              </p:nvSpPr>
              <p:spPr bwMode="auto">
                <a:xfrm>
                  <a:off x="2112" y="1152"/>
                  <a:ext cx="576" cy="576"/>
                </a:xfrm>
                <a:prstGeom prst="rect">
                  <a:avLst/>
                </a:prstGeom>
                <a:solidFill>
                  <a:srgbClr val="F0E09A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735" name="Line 1069"/>
                <p:cNvSpPr>
                  <a:spLocks noChangeShapeType="1"/>
                </p:cNvSpPr>
                <p:nvPr/>
              </p:nvSpPr>
              <p:spPr bwMode="auto">
                <a:xfrm>
                  <a:off x="2304" y="1152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0736" name="Line 1070"/>
                <p:cNvSpPr>
                  <a:spLocks noChangeShapeType="1"/>
                </p:cNvSpPr>
                <p:nvPr/>
              </p:nvSpPr>
              <p:spPr bwMode="auto">
                <a:xfrm>
                  <a:off x="2496" y="1152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0737" name="Line 1071"/>
                <p:cNvSpPr>
                  <a:spLocks noChangeShapeType="1"/>
                </p:cNvSpPr>
                <p:nvPr/>
              </p:nvSpPr>
              <p:spPr bwMode="auto">
                <a:xfrm>
                  <a:off x="2112" y="1344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0738" name="Line 1072"/>
                <p:cNvSpPr>
                  <a:spLocks noChangeShapeType="1"/>
                </p:cNvSpPr>
                <p:nvPr/>
              </p:nvSpPr>
              <p:spPr bwMode="auto">
                <a:xfrm>
                  <a:off x="2112" y="1536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731" name="Group 1073"/>
              <p:cNvGrpSpPr>
                <a:grpSpLocks/>
              </p:cNvGrpSpPr>
              <p:nvPr/>
            </p:nvGrpSpPr>
            <p:grpSpPr bwMode="auto">
              <a:xfrm>
                <a:off x="1728" y="2112"/>
                <a:ext cx="192" cy="192"/>
                <a:chOff x="576" y="2112"/>
                <a:chExt cx="192" cy="192"/>
              </a:xfrm>
            </p:grpSpPr>
            <p:sp>
              <p:nvSpPr>
                <p:cNvPr id="30732" name="Line 1074"/>
                <p:cNvSpPr>
                  <a:spLocks noChangeShapeType="1"/>
                </p:cNvSpPr>
                <p:nvPr/>
              </p:nvSpPr>
              <p:spPr bwMode="auto">
                <a:xfrm>
                  <a:off x="576" y="2112"/>
                  <a:ext cx="192" cy="192"/>
                </a:xfrm>
                <a:prstGeom prst="line">
                  <a:avLst/>
                </a:prstGeom>
                <a:noFill/>
                <a:ln w="28575">
                  <a:solidFill>
                    <a:srgbClr val="990000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0733" name="Line 1075"/>
                <p:cNvSpPr>
                  <a:spLocks noChangeShapeType="1"/>
                </p:cNvSpPr>
                <p:nvPr/>
              </p:nvSpPr>
              <p:spPr bwMode="auto">
                <a:xfrm flipV="1">
                  <a:off x="576" y="2112"/>
                  <a:ext cx="192" cy="192"/>
                </a:xfrm>
                <a:prstGeom prst="line">
                  <a:avLst/>
                </a:prstGeom>
                <a:noFill/>
                <a:ln w="28575">
                  <a:solidFill>
                    <a:srgbClr val="990000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42" name="矩形 41">
            <a:extLst>
              <a:ext uri="{FF2B5EF4-FFF2-40B4-BE49-F238E27FC236}">
                <a16:creationId xmlns:a16="http://schemas.microsoft.com/office/drawing/2014/main" id="{98EC1226-8DF9-40B0-9444-0A15292D64EC}"/>
              </a:ext>
            </a:extLst>
          </p:cNvPr>
          <p:cNvSpPr/>
          <p:nvPr/>
        </p:nvSpPr>
        <p:spPr>
          <a:xfrm>
            <a:off x="609600" y="1447800"/>
            <a:ext cx="650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Max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276A4D8-83FE-493C-B7B2-66D1FE3E7959}"/>
              </a:ext>
            </a:extLst>
          </p:cNvPr>
          <p:cNvSpPr/>
          <p:nvPr/>
        </p:nvSpPr>
        <p:spPr>
          <a:xfrm>
            <a:off x="568324" y="2945368"/>
            <a:ext cx="650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Min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8EC1226-8DF9-40B0-9444-0A15292D64EC}"/>
              </a:ext>
            </a:extLst>
          </p:cNvPr>
          <p:cNvSpPr/>
          <p:nvPr/>
        </p:nvSpPr>
        <p:spPr>
          <a:xfrm>
            <a:off x="587125" y="4812268"/>
            <a:ext cx="650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Max</a:t>
            </a:r>
          </a:p>
        </p:txBody>
      </p:sp>
      <p:sp>
        <p:nvSpPr>
          <p:cNvPr id="45" name="Text Box 1063"/>
          <p:cNvSpPr txBox="1">
            <a:spLocks noChangeArrowheads="1"/>
          </p:cNvSpPr>
          <p:nvPr/>
        </p:nvSpPr>
        <p:spPr bwMode="auto">
          <a:xfrm>
            <a:off x="5964621" y="3094062"/>
            <a:ext cx="5048177" cy="461665"/>
          </a:xfrm>
          <a:prstGeom prst="rect">
            <a:avLst/>
          </a:prstGeom>
          <a:solidFill>
            <a:srgbClr val="F6EDC6"/>
          </a:solidFill>
          <a:ln w="9525">
            <a:solidFill>
              <a:srgbClr val="99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Symbol" pitchFamily="18" charset="2"/>
              <a:buChar char="b"/>
            </a:pPr>
            <a:r>
              <a:rPr lang="zh-CN" altLang="en-US" sz="2400" dirty="0" smtClean="0">
                <a:solidFill>
                  <a:schemeClr val="accent1">
                    <a:lumMod val="25000"/>
                  </a:schemeClr>
                </a:solidFill>
                <a:latin typeface="Comic Sans MS" pitchFamily="66" charset="0"/>
                <a:ea typeface="隶书" pitchFamily="49" charset="-122"/>
              </a:rPr>
              <a:t> </a:t>
            </a:r>
            <a:r>
              <a:rPr lang="zh-CN" altLang="en-US" sz="2400" dirty="0" smtClean="0">
                <a:solidFill>
                  <a:srgbClr val="990000"/>
                </a:solidFill>
                <a:latin typeface="Comic Sans MS" pitchFamily="66" charset="0"/>
                <a:ea typeface="隶书" pitchFamily="49" charset="-122"/>
              </a:rPr>
              <a:t>值是</a:t>
            </a:r>
            <a:r>
              <a:rPr lang="en-US" altLang="zh-CN" sz="2400" dirty="0" smtClean="0">
                <a:solidFill>
                  <a:schemeClr val="accent1">
                    <a:lumMod val="25000"/>
                  </a:schemeClr>
                </a:solidFill>
                <a:latin typeface="Comic Sans MS" pitchFamily="66" charset="0"/>
                <a:ea typeface="隶书" pitchFamily="49" charset="-122"/>
              </a:rPr>
              <a:t>MIN</a:t>
            </a:r>
            <a:r>
              <a:rPr lang="zh-CN" altLang="en-US" sz="2400" dirty="0">
                <a:solidFill>
                  <a:srgbClr val="990000"/>
                </a:solidFill>
                <a:latin typeface="Comic Sans MS" pitchFamily="66" charset="0"/>
                <a:ea typeface="隶书" pitchFamily="49" charset="-122"/>
              </a:rPr>
              <a:t>节点的最佳</a:t>
            </a:r>
            <a:r>
              <a:rPr lang="en-US" altLang="zh-CN" sz="2400" dirty="0">
                <a:solidFill>
                  <a:srgbClr val="990000"/>
                </a:solidFill>
                <a:latin typeface="Comic Sans MS" pitchFamily="66" charset="0"/>
                <a:ea typeface="隶书" pitchFamily="49" charset="-122"/>
              </a:rPr>
              <a:t>(</a:t>
            </a:r>
            <a:r>
              <a:rPr lang="zh-CN" altLang="en-US" sz="2400" dirty="0">
                <a:solidFill>
                  <a:srgbClr val="990000"/>
                </a:solidFill>
                <a:latin typeface="Comic Sans MS" pitchFamily="66" charset="0"/>
                <a:ea typeface="隶书" pitchFamily="49" charset="-122"/>
              </a:rPr>
              <a:t>极小值</a:t>
            </a:r>
            <a:r>
              <a:rPr lang="en-US" altLang="zh-CN" sz="2400" dirty="0">
                <a:solidFill>
                  <a:srgbClr val="990000"/>
                </a:solidFill>
                <a:latin typeface="Comic Sans MS" pitchFamily="66" charset="0"/>
                <a:ea typeface="隶书" pitchFamily="49" charset="-122"/>
              </a:rPr>
              <a:t>)</a:t>
            </a:r>
            <a:r>
              <a:rPr lang="zh-CN" altLang="en-US" sz="2400" dirty="0" smtClean="0">
                <a:solidFill>
                  <a:srgbClr val="990000"/>
                </a:solidFill>
                <a:latin typeface="Comic Sans MS" pitchFamily="66" charset="0"/>
                <a:ea typeface="隶书" pitchFamily="49" charset="-122"/>
              </a:rPr>
              <a:t>选择</a:t>
            </a:r>
            <a:endParaRPr lang="en-US" altLang="zh-CN" sz="2400" dirty="0">
              <a:solidFill>
                <a:srgbClr val="990000"/>
              </a:solidFill>
              <a:latin typeface="Comic Sans MS" pitchFamily="66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154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45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6"/>
          <p:cNvSpPr txBox="1">
            <a:spLocks noChangeArrowheads="1"/>
          </p:cNvSpPr>
          <p:nvPr/>
        </p:nvSpPr>
        <p:spPr>
          <a:xfrm>
            <a:off x="1981200" y="38100"/>
            <a:ext cx="8229600" cy="11430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 eaLnBrk="0" hangingPunct="0"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α-β</a:t>
            </a:r>
            <a:r>
              <a:rPr lang="zh-CN" altLang="en-US" dirty="0"/>
              <a:t>剪枝</a:t>
            </a:r>
            <a:endParaRPr lang="en-US" altLang="zh-CN" dirty="0"/>
          </a:p>
        </p:txBody>
      </p:sp>
      <p:grpSp>
        <p:nvGrpSpPr>
          <p:cNvPr id="31748" name="Group 1139"/>
          <p:cNvGrpSpPr>
            <a:grpSpLocks/>
          </p:cNvGrpSpPr>
          <p:nvPr/>
        </p:nvGrpSpPr>
        <p:grpSpPr bwMode="auto">
          <a:xfrm>
            <a:off x="2438400" y="1524000"/>
            <a:ext cx="4908550" cy="4432300"/>
            <a:chOff x="576" y="960"/>
            <a:chExt cx="3092" cy="2792"/>
          </a:xfrm>
        </p:grpSpPr>
        <p:grpSp>
          <p:nvGrpSpPr>
            <p:cNvPr id="31749" name="Group 1027"/>
            <p:cNvGrpSpPr>
              <a:grpSpLocks/>
            </p:cNvGrpSpPr>
            <p:nvPr/>
          </p:nvGrpSpPr>
          <p:grpSpPr bwMode="auto">
            <a:xfrm>
              <a:off x="2976" y="960"/>
              <a:ext cx="692" cy="576"/>
              <a:chOff x="2976" y="960"/>
              <a:chExt cx="692" cy="576"/>
            </a:xfrm>
          </p:grpSpPr>
          <p:grpSp>
            <p:nvGrpSpPr>
              <p:cNvPr id="31791" name="Group 1028"/>
              <p:cNvGrpSpPr>
                <a:grpSpLocks/>
              </p:cNvGrpSpPr>
              <p:nvPr/>
            </p:nvGrpSpPr>
            <p:grpSpPr bwMode="auto">
              <a:xfrm>
                <a:off x="2976" y="960"/>
                <a:ext cx="576" cy="576"/>
                <a:chOff x="2112" y="1152"/>
                <a:chExt cx="576" cy="576"/>
              </a:xfrm>
            </p:grpSpPr>
            <p:sp>
              <p:nvSpPr>
                <p:cNvPr id="31793" name="Rectangle 1029"/>
                <p:cNvSpPr>
                  <a:spLocks noChangeArrowheads="1"/>
                </p:cNvSpPr>
                <p:nvPr/>
              </p:nvSpPr>
              <p:spPr bwMode="auto">
                <a:xfrm>
                  <a:off x="2112" y="1152"/>
                  <a:ext cx="576" cy="576"/>
                </a:xfrm>
                <a:prstGeom prst="rect">
                  <a:avLst/>
                </a:prstGeom>
                <a:solidFill>
                  <a:srgbClr val="DCFFB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794" name="Line 1030"/>
                <p:cNvSpPr>
                  <a:spLocks noChangeShapeType="1"/>
                </p:cNvSpPr>
                <p:nvPr/>
              </p:nvSpPr>
              <p:spPr bwMode="auto">
                <a:xfrm>
                  <a:off x="2304" y="1152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1795" name="Line 1031"/>
                <p:cNvSpPr>
                  <a:spLocks noChangeShapeType="1"/>
                </p:cNvSpPr>
                <p:nvPr/>
              </p:nvSpPr>
              <p:spPr bwMode="auto">
                <a:xfrm>
                  <a:off x="2496" y="1152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1796" name="Line 1032"/>
                <p:cNvSpPr>
                  <a:spLocks noChangeShapeType="1"/>
                </p:cNvSpPr>
                <p:nvPr/>
              </p:nvSpPr>
              <p:spPr bwMode="auto">
                <a:xfrm>
                  <a:off x="2112" y="1344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1797" name="Line 1033"/>
                <p:cNvSpPr>
                  <a:spLocks noChangeShapeType="1"/>
                </p:cNvSpPr>
                <p:nvPr/>
              </p:nvSpPr>
              <p:spPr bwMode="auto">
                <a:xfrm>
                  <a:off x="2112" y="1536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31792" name="Text Box 1034"/>
              <p:cNvSpPr txBox="1">
                <a:spLocks noChangeArrowheads="1"/>
              </p:cNvSpPr>
              <p:nvPr/>
            </p:nvSpPr>
            <p:spPr bwMode="auto">
              <a:xfrm>
                <a:off x="3552" y="1062"/>
                <a:ext cx="116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 sz="3600">
                  <a:solidFill>
                    <a:srgbClr val="0099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</p:txBody>
          </p:sp>
        </p:grpSp>
        <p:grpSp>
          <p:nvGrpSpPr>
            <p:cNvPr id="31750" name="Group 1138"/>
            <p:cNvGrpSpPr>
              <a:grpSpLocks/>
            </p:cNvGrpSpPr>
            <p:nvPr/>
          </p:nvGrpSpPr>
          <p:grpSpPr bwMode="auto">
            <a:xfrm>
              <a:off x="1824" y="2496"/>
              <a:ext cx="1344" cy="1256"/>
              <a:chOff x="1824" y="2496"/>
              <a:chExt cx="1344" cy="1256"/>
            </a:xfrm>
          </p:grpSpPr>
          <p:grpSp>
            <p:nvGrpSpPr>
              <p:cNvPr id="31778" name="Group 1137"/>
              <p:cNvGrpSpPr>
                <a:grpSpLocks/>
              </p:cNvGrpSpPr>
              <p:nvPr/>
            </p:nvGrpSpPr>
            <p:grpSpPr bwMode="auto">
              <a:xfrm>
                <a:off x="2592" y="2880"/>
                <a:ext cx="576" cy="576"/>
                <a:chOff x="2592" y="2880"/>
                <a:chExt cx="576" cy="576"/>
              </a:xfrm>
            </p:grpSpPr>
            <p:grpSp>
              <p:nvGrpSpPr>
                <p:cNvPr id="31781" name="Group 1097"/>
                <p:cNvGrpSpPr>
                  <a:grpSpLocks/>
                </p:cNvGrpSpPr>
                <p:nvPr/>
              </p:nvGrpSpPr>
              <p:grpSpPr bwMode="auto">
                <a:xfrm>
                  <a:off x="2592" y="2880"/>
                  <a:ext cx="576" cy="576"/>
                  <a:chOff x="2112" y="1152"/>
                  <a:chExt cx="576" cy="576"/>
                </a:xfrm>
              </p:grpSpPr>
              <p:sp>
                <p:nvSpPr>
                  <p:cNvPr id="31786" name="Rectangle 1098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152"/>
                    <a:ext cx="576" cy="576"/>
                  </a:xfrm>
                  <a:prstGeom prst="rect">
                    <a:avLst/>
                  </a:prstGeom>
                  <a:solidFill>
                    <a:srgbClr val="DCFFB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87" name="Line 1099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152"/>
                    <a:ext cx="0" cy="5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88" name="Line 1100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1152"/>
                    <a:ext cx="0" cy="5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89" name="Line 1101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1344"/>
                    <a:ext cx="57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90" name="Line 1102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1536"/>
                    <a:ext cx="57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1782" name="Group 1103"/>
                <p:cNvGrpSpPr>
                  <a:grpSpLocks/>
                </p:cNvGrpSpPr>
                <p:nvPr/>
              </p:nvGrpSpPr>
              <p:grpSpPr bwMode="auto">
                <a:xfrm>
                  <a:off x="2784" y="3072"/>
                  <a:ext cx="192" cy="192"/>
                  <a:chOff x="576" y="2112"/>
                  <a:chExt cx="192" cy="192"/>
                </a:xfrm>
              </p:grpSpPr>
              <p:sp>
                <p:nvSpPr>
                  <p:cNvPr id="31784" name="Line 1104"/>
                  <p:cNvSpPr>
                    <a:spLocks noChangeShapeType="1"/>
                  </p:cNvSpPr>
                  <p:nvPr/>
                </p:nvSpPr>
                <p:spPr bwMode="auto">
                  <a:xfrm>
                    <a:off x="576" y="2112"/>
                    <a:ext cx="192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990000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85" name="Line 110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12"/>
                    <a:ext cx="192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990000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1783" name="Oval 1106"/>
                <p:cNvSpPr>
                  <a:spLocks noChangeArrowheads="1"/>
                </p:cNvSpPr>
                <p:nvPr/>
              </p:nvSpPr>
              <p:spPr bwMode="auto">
                <a:xfrm>
                  <a:off x="2592" y="2880"/>
                  <a:ext cx="192" cy="192"/>
                </a:xfrm>
                <a:prstGeom prst="ellipse">
                  <a:avLst/>
                </a:prstGeom>
                <a:noFill/>
                <a:ln w="28575">
                  <a:solidFill>
                    <a:srgbClr val="99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1779" name="Line 1107"/>
              <p:cNvSpPr>
                <a:spLocks noChangeShapeType="1"/>
              </p:cNvSpPr>
              <p:nvPr/>
            </p:nvSpPr>
            <p:spPr bwMode="auto">
              <a:xfrm>
                <a:off x="1824" y="2496"/>
                <a:ext cx="105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780" name="Text Box 1108"/>
              <p:cNvSpPr txBox="1">
                <a:spLocks noChangeArrowheads="1"/>
              </p:cNvSpPr>
              <p:nvPr/>
            </p:nvSpPr>
            <p:spPr bwMode="auto">
              <a:xfrm>
                <a:off x="2784" y="3464"/>
                <a:ext cx="20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400">
                    <a:solidFill>
                      <a:srgbClr val="CC0066"/>
                    </a:solidFill>
                    <a:latin typeface="Comic Sans MS" pitchFamily="66" charset="0"/>
                  </a:rPr>
                  <a:t>1</a:t>
                </a:r>
              </a:p>
            </p:txBody>
          </p:sp>
        </p:grpSp>
        <p:sp>
          <p:nvSpPr>
            <p:cNvPr id="31751" name="Text Box 1110"/>
            <p:cNvSpPr txBox="1">
              <a:spLocks noChangeArrowheads="1"/>
            </p:cNvSpPr>
            <p:nvPr/>
          </p:nvSpPr>
          <p:spPr bwMode="auto">
            <a:xfrm>
              <a:off x="2160" y="2119"/>
              <a:ext cx="5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3300"/>
                  </a:solidFill>
                  <a:latin typeface="Symbol" pitchFamily="18" charset="2"/>
                </a:rPr>
                <a:t>b</a:t>
              </a:r>
              <a:r>
                <a:rPr lang="en-US" altLang="zh-CN" sz="2400">
                  <a:solidFill>
                    <a:srgbClr val="FF3300"/>
                  </a:solidFill>
                  <a:latin typeface="Comic Sans MS" pitchFamily="66" charset="0"/>
                </a:rPr>
                <a:t> = 1</a:t>
              </a:r>
              <a:endParaRPr lang="en-US" altLang="zh-CN" sz="360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endParaRPr>
            </a:p>
          </p:txBody>
        </p:sp>
        <p:grpSp>
          <p:nvGrpSpPr>
            <p:cNvPr id="31752" name="Group 1111"/>
            <p:cNvGrpSpPr>
              <a:grpSpLocks/>
            </p:cNvGrpSpPr>
            <p:nvPr/>
          </p:nvGrpSpPr>
          <p:grpSpPr bwMode="auto">
            <a:xfrm>
              <a:off x="576" y="2496"/>
              <a:ext cx="1248" cy="1256"/>
              <a:chOff x="576" y="2496"/>
              <a:chExt cx="1248" cy="1256"/>
            </a:xfrm>
          </p:grpSpPr>
          <p:grpSp>
            <p:nvGrpSpPr>
              <p:cNvPr id="31765" name="Group 1112"/>
              <p:cNvGrpSpPr>
                <a:grpSpLocks/>
              </p:cNvGrpSpPr>
              <p:nvPr/>
            </p:nvGrpSpPr>
            <p:grpSpPr bwMode="auto">
              <a:xfrm>
                <a:off x="576" y="2880"/>
                <a:ext cx="576" cy="576"/>
                <a:chOff x="576" y="2880"/>
                <a:chExt cx="576" cy="576"/>
              </a:xfrm>
            </p:grpSpPr>
            <p:grpSp>
              <p:nvGrpSpPr>
                <p:cNvPr id="31768" name="Group 1113"/>
                <p:cNvGrpSpPr>
                  <a:grpSpLocks/>
                </p:cNvGrpSpPr>
                <p:nvPr/>
              </p:nvGrpSpPr>
              <p:grpSpPr bwMode="auto">
                <a:xfrm>
                  <a:off x="576" y="2880"/>
                  <a:ext cx="576" cy="576"/>
                  <a:chOff x="2112" y="1152"/>
                  <a:chExt cx="576" cy="576"/>
                </a:xfrm>
              </p:grpSpPr>
              <p:sp>
                <p:nvSpPr>
                  <p:cNvPr id="31773" name="Rectangle 1114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152"/>
                    <a:ext cx="576" cy="576"/>
                  </a:xfrm>
                  <a:prstGeom prst="rect">
                    <a:avLst/>
                  </a:prstGeom>
                  <a:solidFill>
                    <a:srgbClr val="DCFFB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74" name="Line 1115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152"/>
                    <a:ext cx="0" cy="5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75" name="Line 1116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1152"/>
                    <a:ext cx="0" cy="5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76" name="Line 1117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1344"/>
                    <a:ext cx="57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77" name="Line 1118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1536"/>
                    <a:ext cx="57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1769" name="Group 1119"/>
                <p:cNvGrpSpPr>
                  <a:grpSpLocks/>
                </p:cNvGrpSpPr>
                <p:nvPr/>
              </p:nvGrpSpPr>
              <p:grpSpPr bwMode="auto">
                <a:xfrm>
                  <a:off x="768" y="3072"/>
                  <a:ext cx="192" cy="192"/>
                  <a:chOff x="576" y="2112"/>
                  <a:chExt cx="192" cy="192"/>
                </a:xfrm>
              </p:grpSpPr>
              <p:sp>
                <p:nvSpPr>
                  <p:cNvPr id="31771" name="Line 1120"/>
                  <p:cNvSpPr>
                    <a:spLocks noChangeShapeType="1"/>
                  </p:cNvSpPr>
                  <p:nvPr/>
                </p:nvSpPr>
                <p:spPr bwMode="auto">
                  <a:xfrm>
                    <a:off x="576" y="2112"/>
                    <a:ext cx="192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990000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72" name="Line 11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12"/>
                    <a:ext cx="192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990000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1770" name="Oval 1122"/>
                <p:cNvSpPr>
                  <a:spLocks noChangeArrowheads="1"/>
                </p:cNvSpPr>
                <p:nvPr/>
              </p:nvSpPr>
              <p:spPr bwMode="auto">
                <a:xfrm>
                  <a:off x="576" y="3072"/>
                  <a:ext cx="192" cy="192"/>
                </a:xfrm>
                <a:prstGeom prst="ellipse">
                  <a:avLst/>
                </a:prstGeom>
                <a:noFill/>
                <a:ln w="28575">
                  <a:solidFill>
                    <a:srgbClr val="99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1766" name="Line 1123"/>
              <p:cNvSpPr>
                <a:spLocks noChangeShapeType="1"/>
              </p:cNvSpPr>
              <p:nvPr/>
            </p:nvSpPr>
            <p:spPr bwMode="auto">
              <a:xfrm flipH="1">
                <a:off x="864" y="2496"/>
                <a:ext cx="96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767" name="Text Box 1124"/>
              <p:cNvSpPr txBox="1">
                <a:spLocks noChangeArrowheads="1"/>
              </p:cNvSpPr>
              <p:nvPr/>
            </p:nvSpPr>
            <p:spPr bwMode="auto">
              <a:xfrm>
                <a:off x="768" y="3464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400">
                    <a:solidFill>
                      <a:srgbClr val="CC0066"/>
                    </a:solidFill>
                    <a:latin typeface="Comic Sans MS" pitchFamily="66" charset="0"/>
                  </a:rPr>
                  <a:t>2</a:t>
                </a:r>
              </a:p>
            </p:txBody>
          </p:sp>
        </p:grpSp>
        <p:grpSp>
          <p:nvGrpSpPr>
            <p:cNvPr id="31753" name="Group 1125"/>
            <p:cNvGrpSpPr>
              <a:grpSpLocks/>
            </p:cNvGrpSpPr>
            <p:nvPr/>
          </p:nvGrpSpPr>
          <p:grpSpPr bwMode="auto">
            <a:xfrm>
              <a:off x="1536" y="1536"/>
              <a:ext cx="1728" cy="960"/>
              <a:chOff x="1536" y="1536"/>
              <a:chExt cx="1728" cy="960"/>
            </a:xfrm>
          </p:grpSpPr>
          <p:sp>
            <p:nvSpPr>
              <p:cNvPr id="31754" name="Line 1126"/>
              <p:cNvSpPr>
                <a:spLocks noChangeShapeType="1"/>
              </p:cNvSpPr>
              <p:nvPr/>
            </p:nvSpPr>
            <p:spPr bwMode="auto">
              <a:xfrm flipH="1">
                <a:off x="1824" y="1536"/>
                <a:ext cx="144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31755" name="Group 1127"/>
              <p:cNvGrpSpPr>
                <a:grpSpLocks/>
              </p:cNvGrpSpPr>
              <p:nvPr/>
            </p:nvGrpSpPr>
            <p:grpSpPr bwMode="auto">
              <a:xfrm>
                <a:off x="1536" y="1920"/>
                <a:ext cx="576" cy="576"/>
                <a:chOff x="1536" y="1920"/>
                <a:chExt cx="576" cy="576"/>
              </a:xfrm>
            </p:grpSpPr>
            <p:grpSp>
              <p:nvGrpSpPr>
                <p:cNvPr id="31756" name="Group 1128"/>
                <p:cNvGrpSpPr>
                  <a:grpSpLocks/>
                </p:cNvGrpSpPr>
                <p:nvPr/>
              </p:nvGrpSpPr>
              <p:grpSpPr bwMode="auto">
                <a:xfrm>
                  <a:off x="1536" y="1920"/>
                  <a:ext cx="576" cy="576"/>
                  <a:chOff x="2112" y="1152"/>
                  <a:chExt cx="576" cy="576"/>
                </a:xfrm>
              </p:grpSpPr>
              <p:sp>
                <p:nvSpPr>
                  <p:cNvPr id="31760" name="Rectangle 1129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152"/>
                    <a:ext cx="576" cy="576"/>
                  </a:xfrm>
                  <a:prstGeom prst="rect">
                    <a:avLst/>
                  </a:prstGeom>
                  <a:solidFill>
                    <a:srgbClr val="F0E09A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61" name="Line 1130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152"/>
                    <a:ext cx="0" cy="5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62" name="Line 1131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1152"/>
                    <a:ext cx="0" cy="5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63" name="Line 1132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1344"/>
                    <a:ext cx="57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64" name="Line 1133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1536"/>
                    <a:ext cx="57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1757" name="Group 1134"/>
                <p:cNvGrpSpPr>
                  <a:grpSpLocks/>
                </p:cNvGrpSpPr>
                <p:nvPr/>
              </p:nvGrpSpPr>
              <p:grpSpPr bwMode="auto">
                <a:xfrm>
                  <a:off x="1728" y="2112"/>
                  <a:ext cx="192" cy="192"/>
                  <a:chOff x="576" y="2112"/>
                  <a:chExt cx="192" cy="192"/>
                </a:xfrm>
              </p:grpSpPr>
              <p:sp>
                <p:nvSpPr>
                  <p:cNvPr id="31758" name="Line 1135"/>
                  <p:cNvSpPr>
                    <a:spLocks noChangeShapeType="1"/>
                  </p:cNvSpPr>
                  <p:nvPr/>
                </p:nvSpPr>
                <p:spPr bwMode="auto">
                  <a:xfrm>
                    <a:off x="576" y="2112"/>
                    <a:ext cx="192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990000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59" name="Line 113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12"/>
                    <a:ext cx="192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990000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sp>
        <p:nvSpPr>
          <p:cNvPr id="57" name="矩形 56">
            <a:extLst>
              <a:ext uri="{FF2B5EF4-FFF2-40B4-BE49-F238E27FC236}">
                <a16:creationId xmlns:a16="http://schemas.microsoft.com/office/drawing/2014/main" id="{98EC1226-8DF9-40B0-9444-0A15292D64EC}"/>
              </a:ext>
            </a:extLst>
          </p:cNvPr>
          <p:cNvSpPr/>
          <p:nvPr/>
        </p:nvSpPr>
        <p:spPr>
          <a:xfrm>
            <a:off x="609600" y="1447800"/>
            <a:ext cx="650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Max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276A4D8-83FE-493C-B7B2-66D1FE3E7959}"/>
              </a:ext>
            </a:extLst>
          </p:cNvPr>
          <p:cNvSpPr/>
          <p:nvPr/>
        </p:nvSpPr>
        <p:spPr>
          <a:xfrm>
            <a:off x="568324" y="2945368"/>
            <a:ext cx="650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Min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8EC1226-8DF9-40B0-9444-0A15292D64EC}"/>
              </a:ext>
            </a:extLst>
          </p:cNvPr>
          <p:cNvSpPr/>
          <p:nvPr/>
        </p:nvSpPr>
        <p:spPr>
          <a:xfrm>
            <a:off x="587125" y="4812268"/>
            <a:ext cx="650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Max</a:t>
            </a:r>
          </a:p>
        </p:txBody>
      </p:sp>
      <p:sp>
        <p:nvSpPr>
          <p:cNvPr id="60" name="Text Box 1063"/>
          <p:cNvSpPr txBox="1">
            <a:spLocks noChangeArrowheads="1"/>
          </p:cNvSpPr>
          <p:nvPr/>
        </p:nvSpPr>
        <p:spPr bwMode="auto">
          <a:xfrm>
            <a:off x="6161744" y="3130848"/>
            <a:ext cx="5048177" cy="461665"/>
          </a:xfrm>
          <a:prstGeom prst="rect">
            <a:avLst/>
          </a:prstGeom>
          <a:solidFill>
            <a:srgbClr val="F6EDC6"/>
          </a:solidFill>
          <a:ln w="9525">
            <a:solidFill>
              <a:srgbClr val="99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Symbol" pitchFamily="18" charset="2"/>
              <a:buChar char="b"/>
            </a:pPr>
            <a:r>
              <a:rPr lang="zh-CN" altLang="en-US" sz="2400" dirty="0" smtClean="0">
                <a:solidFill>
                  <a:schemeClr val="accent1">
                    <a:lumMod val="25000"/>
                  </a:schemeClr>
                </a:solidFill>
                <a:latin typeface="Comic Sans MS" pitchFamily="66" charset="0"/>
                <a:ea typeface="隶书" pitchFamily="49" charset="-122"/>
              </a:rPr>
              <a:t> </a:t>
            </a:r>
            <a:r>
              <a:rPr lang="zh-CN" altLang="en-US" sz="2400" dirty="0" smtClean="0">
                <a:solidFill>
                  <a:srgbClr val="990000"/>
                </a:solidFill>
                <a:latin typeface="Comic Sans MS" pitchFamily="66" charset="0"/>
                <a:ea typeface="隶书" pitchFamily="49" charset="-122"/>
              </a:rPr>
              <a:t>值是</a:t>
            </a:r>
            <a:r>
              <a:rPr lang="en-US" altLang="zh-CN" sz="2400" dirty="0" smtClean="0">
                <a:solidFill>
                  <a:schemeClr val="accent1">
                    <a:lumMod val="25000"/>
                  </a:schemeClr>
                </a:solidFill>
                <a:latin typeface="Comic Sans MS" pitchFamily="66" charset="0"/>
                <a:ea typeface="隶书" pitchFamily="49" charset="-122"/>
              </a:rPr>
              <a:t>MIN</a:t>
            </a:r>
            <a:r>
              <a:rPr lang="zh-CN" altLang="en-US" sz="2400" dirty="0">
                <a:solidFill>
                  <a:srgbClr val="990000"/>
                </a:solidFill>
                <a:latin typeface="Comic Sans MS" pitchFamily="66" charset="0"/>
                <a:ea typeface="隶书" pitchFamily="49" charset="-122"/>
              </a:rPr>
              <a:t>节点的最佳</a:t>
            </a:r>
            <a:r>
              <a:rPr lang="en-US" altLang="zh-CN" sz="2400" dirty="0">
                <a:solidFill>
                  <a:srgbClr val="990000"/>
                </a:solidFill>
                <a:latin typeface="Comic Sans MS" pitchFamily="66" charset="0"/>
                <a:ea typeface="隶书" pitchFamily="49" charset="-122"/>
              </a:rPr>
              <a:t>(</a:t>
            </a:r>
            <a:r>
              <a:rPr lang="zh-CN" altLang="en-US" sz="2400" dirty="0">
                <a:solidFill>
                  <a:srgbClr val="990000"/>
                </a:solidFill>
                <a:latin typeface="Comic Sans MS" pitchFamily="66" charset="0"/>
                <a:ea typeface="隶书" pitchFamily="49" charset="-122"/>
              </a:rPr>
              <a:t>极小值</a:t>
            </a:r>
            <a:r>
              <a:rPr lang="en-US" altLang="zh-CN" sz="2400" dirty="0">
                <a:solidFill>
                  <a:srgbClr val="990000"/>
                </a:solidFill>
                <a:latin typeface="Comic Sans MS" pitchFamily="66" charset="0"/>
                <a:ea typeface="隶书" pitchFamily="49" charset="-122"/>
              </a:rPr>
              <a:t>)</a:t>
            </a:r>
            <a:r>
              <a:rPr lang="zh-CN" altLang="en-US" sz="2400" dirty="0" smtClean="0">
                <a:solidFill>
                  <a:srgbClr val="990000"/>
                </a:solidFill>
                <a:latin typeface="Comic Sans MS" pitchFamily="66" charset="0"/>
                <a:ea typeface="隶书" pitchFamily="49" charset="-122"/>
              </a:rPr>
              <a:t>选择</a:t>
            </a:r>
            <a:endParaRPr lang="en-US" altLang="zh-CN" sz="2400" dirty="0">
              <a:solidFill>
                <a:srgbClr val="990000"/>
              </a:solidFill>
              <a:latin typeface="Comic Sans MS" pitchFamily="66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525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AD9F9E1-58DA-254B-B82F-2EA950785398}"/>
              </a:ext>
            </a:extLst>
          </p:cNvPr>
          <p:cNvGrpSpPr/>
          <p:nvPr/>
        </p:nvGrpSpPr>
        <p:grpSpPr>
          <a:xfrm>
            <a:off x="5943600" y="1360100"/>
            <a:ext cx="6248400" cy="4887716"/>
            <a:chOff x="5943600" y="1360100"/>
            <a:chExt cx="6248400" cy="4887716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AF6B2724-FDA3-8B4F-AF7F-E6574A5BDE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943600" y="1360100"/>
              <a:ext cx="6248400" cy="4887716"/>
            </a:xfrm>
            <a:prstGeom prst="rect">
              <a:avLst/>
            </a:prstGeom>
            <a:noFill/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482977F-9EAA-BE4D-BA63-228D095B7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82199" y="2667000"/>
              <a:ext cx="580465" cy="5334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5C63B3E-2C7D-1B47-AA7E-B745D53BC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132359" y="3200400"/>
              <a:ext cx="383241" cy="685800"/>
            </a:xfrm>
            <a:prstGeom prst="rect">
              <a:avLst/>
            </a:prstGeom>
          </p:spPr>
        </p:pic>
      </p:grp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 brief history</a:t>
            </a:r>
          </a:p>
        </p:txBody>
      </p:sp>
      <p:sp>
        <p:nvSpPr>
          <p:cNvPr id="1098755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676400"/>
            <a:ext cx="5867400" cy="49831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900" b="1" dirty="0"/>
              <a:t>Checkers:</a:t>
            </a:r>
            <a:r>
              <a:rPr lang="en-US" sz="19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sz="1500" dirty="0"/>
              <a:t>1950: First computer player.  </a:t>
            </a:r>
          </a:p>
          <a:p>
            <a:pPr lvl="1">
              <a:lnSpc>
                <a:spcPct val="80000"/>
              </a:lnSpc>
            </a:pPr>
            <a:r>
              <a:rPr lang="en-US" sz="1500" dirty="0"/>
              <a:t>1959: Samuel’s self-taught program. </a:t>
            </a:r>
          </a:p>
          <a:p>
            <a:pPr lvl="1">
              <a:lnSpc>
                <a:spcPct val="80000"/>
              </a:lnSpc>
            </a:pPr>
            <a:r>
              <a:rPr lang="en-US" sz="1500" dirty="0"/>
              <a:t>1994: First computer world champion: Chinook defeats Tinsley </a:t>
            </a:r>
          </a:p>
          <a:p>
            <a:pPr lvl="1">
              <a:lnSpc>
                <a:spcPct val="80000"/>
              </a:lnSpc>
            </a:pPr>
            <a:r>
              <a:rPr lang="en-US" sz="1500" dirty="0"/>
              <a:t>2007: Checkers solved! Endgame database of 39 trillion states</a:t>
            </a:r>
          </a:p>
          <a:p>
            <a:pPr eaLnBrk="1" hangingPunct="1">
              <a:lnSpc>
                <a:spcPct val="80000"/>
              </a:lnSpc>
            </a:pPr>
            <a:endParaRPr lang="en-US" sz="1600" b="1" dirty="0"/>
          </a:p>
          <a:p>
            <a:pPr eaLnBrk="1" hangingPunct="1">
              <a:lnSpc>
                <a:spcPct val="80000"/>
              </a:lnSpc>
            </a:pPr>
            <a:r>
              <a:rPr lang="en-US" sz="1900" b="1" dirty="0"/>
              <a:t>Chess:</a:t>
            </a:r>
            <a:r>
              <a:rPr lang="en-US" sz="19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sz="1500" dirty="0"/>
              <a:t>1945-1960: </a:t>
            </a:r>
            <a:r>
              <a:rPr lang="en-US" sz="1500" dirty="0" err="1"/>
              <a:t>Zuse</a:t>
            </a:r>
            <a:r>
              <a:rPr lang="en-US" sz="1500" dirty="0"/>
              <a:t>, Wiener, Shannon, Turing, Newell &amp; Simon, McCarthy. </a:t>
            </a:r>
          </a:p>
          <a:p>
            <a:pPr lvl="1">
              <a:lnSpc>
                <a:spcPct val="80000"/>
              </a:lnSpc>
            </a:pPr>
            <a:r>
              <a:rPr lang="en-US" sz="1500" dirty="0"/>
              <a:t>1960s onward: gradual improvement under “standard model”</a:t>
            </a:r>
          </a:p>
          <a:p>
            <a:pPr lvl="1">
              <a:lnSpc>
                <a:spcPct val="80000"/>
              </a:lnSpc>
            </a:pPr>
            <a:r>
              <a:rPr lang="en-US" sz="1500" dirty="0"/>
              <a:t>1997: Deep Blue defeats human champion Garry Kasparov</a:t>
            </a:r>
          </a:p>
          <a:p>
            <a:pPr lvl="1">
              <a:lnSpc>
                <a:spcPct val="80000"/>
              </a:lnSpc>
            </a:pPr>
            <a:r>
              <a:rPr lang="en-US" sz="1500" dirty="0"/>
              <a:t>2022: Stockfish rating 3541 (vs 2882 for Magnus Carlsen 2015).</a:t>
            </a:r>
          </a:p>
          <a:p>
            <a:pPr eaLnBrk="1" hangingPunct="1">
              <a:lnSpc>
                <a:spcPct val="80000"/>
              </a:lnSpc>
            </a:pPr>
            <a:endParaRPr lang="en-US" sz="1600" b="1" dirty="0"/>
          </a:p>
          <a:p>
            <a:pPr eaLnBrk="1" hangingPunct="1">
              <a:lnSpc>
                <a:spcPct val="80000"/>
              </a:lnSpc>
            </a:pPr>
            <a:r>
              <a:rPr lang="en-US" sz="1900" b="1" dirty="0"/>
              <a:t>Go:</a:t>
            </a:r>
            <a:r>
              <a:rPr lang="en-US" sz="19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sz="1500" dirty="0"/>
              <a:t>1968: Zobrist’s program plays legal Go, barely (b&gt;300!)</a:t>
            </a:r>
          </a:p>
          <a:p>
            <a:pPr lvl="1">
              <a:lnSpc>
                <a:spcPct val="80000"/>
              </a:lnSpc>
            </a:pPr>
            <a:r>
              <a:rPr lang="en-US" sz="1500" dirty="0"/>
              <a:t>1968-2005: various ad hoc approaches tried, novice level</a:t>
            </a:r>
          </a:p>
          <a:p>
            <a:pPr lvl="1">
              <a:lnSpc>
                <a:spcPct val="80000"/>
              </a:lnSpc>
            </a:pPr>
            <a:r>
              <a:rPr lang="en-US" sz="1500" dirty="0"/>
              <a:t>2005-2014: Monte Carlo tree search -&gt; strong amateur</a:t>
            </a:r>
          </a:p>
          <a:p>
            <a:pPr lvl="1">
              <a:lnSpc>
                <a:spcPct val="80000"/>
              </a:lnSpc>
            </a:pPr>
            <a:r>
              <a:rPr lang="en-US" sz="1500" dirty="0"/>
              <a:t>2016-2017: AlphaGo defeats human world champions</a:t>
            </a:r>
          </a:p>
          <a:p>
            <a:pPr eaLnBrk="1" hangingPunct="1">
              <a:lnSpc>
                <a:spcPct val="80000"/>
              </a:lnSpc>
            </a:pPr>
            <a:endParaRPr lang="en-US" sz="1600" b="1" dirty="0"/>
          </a:p>
          <a:p>
            <a:pPr eaLnBrk="1" hangingPunct="1">
              <a:lnSpc>
                <a:spcPct val="80000"/>
              </a:lnSpc>
            </a:pPr>
            <a:endParaRPr lang="en-US" sz="1900" dirty="0"/>
          </a:p>
        </p:txBody>
      </p:sp>
      <p:sp>
        <p:nvSpPr>
          <p:cNvPr id="8" name="Rectangle 7"/>
          <p:cNvSpPr/>
          <p:nvPr/>
        </p:nvSpPr>
        <p:spPr>
          <a:xfrm>
            <a:off x="7010400" y="1371600"/>
            <a:ext cx="1676400" cy="4514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229600" y="1371600"/>
            <a:ext cx="1676400" cy="4514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746606" y="1371600"/>
            <a:ext cx="1445394" cy="4514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372600" y="1371600"/>
            <a:ext cx="1676400" cy="4514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10746606" y="1360100"/>
            <a:ext cx="1445394" cy="52994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54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6"/>
          <p:cNvSpPr txBox="1">
            <a:spLocks noChangeArrowheads="1"/>
          </p:cNvSpPr>
          <p:nvPr/>
        </p:nvSpPr>
        <p:spPr>
          <a:xfrm>
            <a:off x="1989137" y="7868"/>
            <a:ext cx="8229600" cy="11430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 eaLnBrk="0" hangingPunct="0"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α-β</a:t>
            </a:r>
            <a:r>
              <a:rPr lang="zh-CN" altLang="en-US" dirty="0"/>
              <a:t>剪枝</a:t>
            </a:r>
            <a:endParaRPr lang="en-US" altLang="zh-CN" dirty="0"/>
          </a:p>
        </p:txBody>
      </p:sp>
      <p:sp>
        <p:nvSpPr>
          <p:cNvPr id="32771" name="Text Box 1033"/>
          <p:cNvSpPr txBox="1">
            <a:spLocks noChangeArrowheads="1"/>
          </p:cNvSpPr>
          <p:nvPr/>
        </p:nvSpPr>
        <p:spPr bwMode="auto">
          <a:xfrm>
            <a:off x="7162801" y="1839913"/>
            <a:ext cx="849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9900"/>
                </a:solidFill>
                <a:latin typeface="Symbol" pitchFamily="18" charset="2"/>
              </a:rPr>
              <a:t>a</a:t>
            </a:r>
            <a:r>
              <a:rPr lang="en-US" altLang="zh-CN" sz="2400">
                <a:solidFill>
                  <a:srgbClr val="009900"/>
                </a:solidFill>
                <a:latin typeface="Comic Sans MS" pitchFamily="66" charset="0"/>
              </a:rPr>
              <a:t> = 1</a:t>
            </a:r>
            <a:endParaRPr lang="en-US" altLang="zh-CN" sz="2400">
              <a:solidFill>
                <a:srgbClr val="009900"/>
              </a:solidFill>
              <a:latin typeface="Comic Sans MS" pitchFamily="66" charset="0"/>
              <a:cs typeface="Times New Roman" pitchFamily="18" charset="0"/>
              <a:sym typeface="Symbol" pitchFamily="18" charset="2"/>
            </a:endParaRPr>
          </a:p>
        </p:txBody>
      </p:sp>
      <p:grpSp>
        <p:nvGrpSpPr>
          <p:cNvPr id="32773" name="Group 1124"/>
          <p:cNvGrpSpPr>
            <a:grpSpLocks/>
          </p:cNvGrpSpPr>
          <p:nvPr/>
        </p:nvGrpSpPr>
        <p:grpSpPr bwMode="auto">
          <a:xfrm>
            <a:off x="2438400" y="1524000"/>
            <a:ext cx="4908550" cy="4432300"/>
            <a:chOff x="576" y="960"/>
            <a:chExt cx="3092" cy="2792"/>
          </a:xfrm>
        </p:grpSpPr>
        <p:grpSp>
          <p:nvGrpSpPr>
            <p:cNvPr id="32774" name="Group 1125"/>
            <p:cNvGrpSpPr>
              <a:grpSpLocks/>
            </p:cNvGrpSpPr>
            <p:nvPr/>
          </p:nvGrpSpPr>
          <p:grpSpPr bwMode="auto">
            <a:xfrm>
              <a:off x="2976" y="960"/>
              <a:ext cx="692" cy="576"/>
              <a:chOff x="2976" y="960"/>
              <a:chExt cx="692" cy="576"/>
            </a:xfrm>
          </p:grpSpPr>
          <p:grpSp>
            <p:nvGrpSpPr>
              <p:cNvPr id="32816" name="Group 1126"/>
              <p:cNvGrpSpPr>
                <a:grpSpLocks/>
              </p:cNvGrpSpPr>
              <p:nvPr/>
            </p:nvGrpSpPr>
            <p:grpSpPr bwMode="auto">
              <a:xfrm>
                <a:off x="2976" y="960"/>
                <a:ext cx="576" cy="576"/>
                <a:chOff x="2112" y="1152"/>
                <a:chExt cx="576" cy="576"/>
              </a:xfrm>
            </p:grpSpPr>
            <p:sp>
              <p:nvSpPr>
                <p:cNvPr id="32818" name="Rectangle 1127"/>
                <p:cNvSpPr>
                  <a:spLocks noChangeArrowheads="1"/>
                </p:cNvSpPr>
                <p:nvPr/>
              </p:nvSpPr>
              <p:spPr bwMode="auto">
                <a:xfrm>
                  <a:off x="2112" y="1152"/>
                  <a:ext cx="576" cy="576"/>
                </a:xfrm>
                <a:prstGeom prst="rect">
                  <a:avLst/>
                </a:prstGeom>
                <a:solidFill>
                  <a:srgbClr val="DCFFB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19" name="Line 1128"/>
                <p:cNvSpPr>
                  <a:spLocks noChangeShapeType="1"/>
                </p:cNvSpPr>
                <p:nvPr/>
              </p:nvSpPr>
              <p:spPr bwMode="auto">
                <a:xfrm>
                  <a:off x="2304" y="1152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2820" name="Line 1129"/>
                <p:cNvSpPr>
                  <a:spLocks noChangeShapeType="1"/>
                </p:cNvSpPr>
                <p:nvPr/>
              </p:nvSpPr>
              <p:spPr bwMode="auto">
                <a:xfrm>
                  <a:off x="2496" y="1152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2821" name="Line 1130"/>
                <p:cNvSpPr>
                  <a:spLocks noChangeShapeType="1"/>
                </p:cNvSpPr>
                <p:nvPr/>
              </p:nvSpPr>
              <p:spPr bwMode="auto">
                <a:xfrm>
                  <a:off x="2112" y="1344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2822" name="Line 1131"/>
                <p:cNvSpPr>
                  <a:spLocks noChangeShapeType="1"/>
                </p:cNvSpPr>
                <p:nvPr/>
              </p:nvSpPr>
              <p:spPr bwMode="auto">
                <a:xfrm>
                  <a:off x="2112" y="1536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32817" name="Text Box 1132"/>
              <p:cNvSpPr txBox="1">
                <a:spLocks noChangeArrowheads="1"/>
              </p:cNvSpPr>
              <p:nvPr/>
            </p:nvSpPr>
            <p:spPr bwMode="auto">
              <a:xfrm>
                <a:off x="3552" y="1062"/>
                <a:ext cx="116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 sz="3600">
                  <a:solidFill>
                    <a:srgbClr val="0099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</p:txBody>
          </p:sp>
        </p:grpSp>
        <p:grpSp>
          <p:nvGrpSpPr>
            <p:cNvPr id="32775" name="Group 1133"/>
            <p:cNvGrpSpPr>
              <a:grpSpLocks/>
            </p:cNvGrpSpPr>
            <p:nvPr/>
          </p:nvGrpSpPr>
          <p:grpSpPr bwMode="auto">
            <a:xfrm>
              <a:off x="1824" y="2496"/>
              <a:ext cx="1344" cy="1256"/>
              <a:chOff x="1824" y="2496"/>
              <a:chExt cx="1344" cy="1256"/>
            </a:xfrm>
          </p:grpSpPr>
          <p:grpSp>
            <p:nvGrpSpPr>
              <p:cNvPr id="32803" name="Group 1134"/>
              <p:cNvGrpSpPr>
                <a:grpSpLocks/>
              </p:cNvGrpSpPr>
              <p:nvPr/>
            </p:nvGrpSpPr>
            <p:grpSpPr bwMode="auto">
              <a:xfrm>
                <a:off x="2592" y="2880"/>
                <a:ext cx="576" cy="576"/>
                <a:chOff x="2592" y="2880"/>
                <a:chExt cx="576" cy="576"/>
              </a:xfrm>
            </p:grpSpPr>
            <p:grpSp>
              <p:nvGrpSpPr>
                <p:cNvPr id="32806" name="Group 1135"/>
                <p:cNvGrpSpPr>
                  <a:grpSpLocks/>
                </p:cNvGrpSpPr>
                <p:nvPr/>
              </p:nvGrpSpPr>
              <p:grpSpPr bwMode="auto">
                <a:xfrm>
                  <a:off x="2592" y="2880"/>
                  <a:ext cx="576" cy="576"/>
                  <a:chOff x="2112" y="1152"/>
                  <a:chExt cx="576" cy="576"/>
                </a:xfrm>
              </p:grpSpPr>
              <p:sp>
                <p:nvSpPr>
                  <p:cNvPr id="32811" name="Rectangle 1136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152"/>
                    <a:ext cx="576" cy="576"/>
                  </a:xfrm>
                  <a:prstGeom prst="rect">
                    <a:avLst/>
                  </a:prstGeom>
                  <a:solidFill>
                    <a:srgbClr val="DCFFB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12" name="Line 1137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152"/>
                    <a:ext cx="0" cy="5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13" name="Line 1138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1152"/>
                    <a:ext cx="0" cy="5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14" name="Line 1139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1344"/>
                    <a:ext cx="57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15" name="Line 1140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1536"/>
                    <a:ext cx="57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2807" name="Group 1141"/>
                <p:cNvGrpSpPr>
                  <a:grpSpLocks/>
                </p:cNvGrpSpPr>
                <p:nvPr/>
              </p:nvGrpSpPr>
              <p:grpSpPr bwMode="auto">
                <a:xfrm>
                  <a:off x="2784" y="3072"/>
                  <a:ext cx="192" cy="192"/>
                  <a:chOff x="576" y="2112"/>
                  <a:chExt cx="192" cy="192"/>
                </a:xfrm>
              </p:grpSpPr>
              <p:sp>
                <p:nvSpPr>
                  <p:cNvPr id="32809" name="Line 1142"/>
                  <p:cNvSpPr>
                    <a:spLocks noChangeShapeType="1"/>
                  </p:cNvSpPr>
                  <p:nvPr/>
                </p:nvSpPr>
                <p:spPr bwMode="auto">
                  <a:xfrm>
                    <a:off x="576" y="2112"/>
                    <a:ext cx="192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990000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10" name="Line 114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12"/>
                    <a:ext cx="192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990000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2808" name="Oval 1144"/>
                <p:cNvSpPr>
                  <a:spLocks noChangeArrowheads="1"/>
                </p:cNvSpPr>
                <p:nvPr/>
              </p:nvSpPr>
              <p:spPr bwMode="auto">
                <a:xfrm>
                  <a:off x="2592" y="2880"/>
                  <a:ext cx="192" cy="192"/>
                </a:xfrm>
                <a:prstGeom prst="ellipse">
                  <a:avLst/>
                </a:prstGeom>
                <a:noFill/>
                <a:ln w="28575">
                  <a:solidFill>
                    <a:srgbClr val="99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2804" name="Line 1145"/>
              <p:cNvSpPr>
                <a:spLocks noChangeShapeType="1"/>
              </p:cNvSpPr>
              <p:nvPr/>
            </p:nvSpPr>
            <p:spPr bwMode="auto">
              <a:xfrm>
                <a:off x="1824" y="2496"/>
                <a:ext cx="105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805" name="Text Box 1146"/>
              <p:cNvSpPr txBox="1">
                <a:spLocks noChangeArrowheads="1"/>
              </p:cNvSpPr>
              <p:nvPr/>
            </p:nvSpPr>
            <p:spPr bwMode="auto">
              <a:xfrm>
                <a:off x="2784" y="3464"/>
                <a:ext cx="20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400">
                    <a:solidFill>
                      <a:srgbClr val="CC0066"/>
                    </a:solidFill>
                    <a:latin typeface="Comic Sans MS" pitchFamily="66" charset="0"/>
                  </a:rPr>
                  <a:t>1</a:t>
                </a:r>
              </a:p>
            </p:txBody>
          </p:sp>
        </p:grpSp>
        <p:sp>
          <p:nvSpPr>
            <p:cNvPr id="32776" name="Text Box 1147"/>
            <p:cNvSpPr txBox="1">
              <a:spLocks noChangeArrowheads="1"/>
            </p:cNvSpPr>
            <p:nvPr/>
          </p:nvSpPr>
          <p:spPr bwMode="auto">
            <a:xfrm>
              <a:off x="2160" y="2119"/>
              <a:ext cx="5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3300"/>
                  </a:solidFill>
                  <a:latin typeface="Symbol" pitchFamily="18" charset="2"/>
                </a:rPr>
                <a:t>b</a:t>
              </a:r>
              <a:r>
                <a:rPr lang="en-US" altLang="zh-CN" sz="2400">
                  <a:solidFill>
                    <a:srgbClr val="FF3300"/>
                  </a:solidFill>
                  <a:latin typeface="Comic Sans MS" pitchFamily="66" charset="0"/>
                </a:rPr>
                <a:t> = 1</a:t>
              </a:r>
              <a:endParaRPr lang="en-US" altLang="zh-CN" sz="360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endParaRPr>
            </a:p>
          </p:txBody>
        </p:sp>
        <p:grpSp>
          <p:nvGrpSpPr>
            <p:cNvPr id="32777" name="Group 1148"/>
            <p:cNvGrpSpPr>
              <a:grpSpLocks/>
            </p:cNvGrpSpPr>
            <p:nvPr/>
          </p:nvGrpSpPr>
          <p:grpSpPr bwMode="auto">
            <a:xfrm>
              <a:off x="576" y="2496"/>
              <a:ext cx="1248" cy="1256"/>
              <a:chOff x="576" y="2496"/>
              <a:chExt cx="1248" cy="1256"/>
            </a:xfrm>
          </p:grpSpPr>
          <p:grpSp>
            <p:nvGrpSpPr>
              <p:cNvPr id="32790" name="Group 1149"/>
              <p:cNvGrpSpPr>
                <a:grpSpLocks/>
              </p:cNvGrpSpPr>
              <p:nvPr/>
            </p:nvGrpSpPr>
            <p:grpSpPr bwMode="auto">
              <a:xfrm>
                <a:off x="576" y="2880"/>
                <a:ext cx="576" cy="576"/>
                <a:chOff x="576" y="2880"/>
                <a:chExt cx="576" cy="576"/>
              </a:xfrm>
            </p:grpSpPr>
            <p:grpSp>
              <p:nvGrpSpPr>
                <p:cNvPr id="32793" name="Group 1150"/>
                <p:cNvGrpSpPr>
                  <a:grpSpLocks/>
                </p:cNvGrpSpPr>
                <p:nvPr/>
              </p:nvGrpSpPr>
              <p:grpSpPr bwMode="auto">
                <a:xfrm>
                  <a:off x="576" y="2880"/>
                  <a:ext cx="576" cy="576"/>
                  <a:chOff x="2112" y="1152"/>
                  <a:chExt cx="576" cy="576"/>
                </a:xfrm>
              </p:grpSpPr>
              <p:sp>
                <p:nvSpPr>
                  <p:cNvPr id="32798" name="Rectangle 1151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152"/>
                    <a:ext cx="576" cy="576"/>
                  </a:xfrm>
                  <a:prstGeom prst="rect">
                    <a:avLst/>
                  </a:prstGeom>
                  <a:solidFill>
                    <a:srgbClr val="DCFFB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99" name="Line 1152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152"/>
                    <a:ext cx="0" cy="5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00" name="Line 1153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1152"/>
                    <a:ext cx="0" cy="5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01" name="Line 1154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1344"/>
                    <a:ext cx="57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02" name="Line 1155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1536"/>
                    <a:ext cx="57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2794" name="Group 1156"/>
                <p:cNvGrpSpPr>
                  <a:grpSpLocks/>
                </p:cNvGrpSpPr>
                <p:nvPr/>
              </p:nvGrpSpPr>
              <p:grpSpPr bwMode="auto">
                <a:xfrm>
                  <a:off x="768" y="3072"/>
                  <a:ext cx="192" cy="192"/>
                  <a:chOff x="576" y="2112"/>
                  <a:chExt cx="192" cy="192"/>
                </a:xfrm>
              </p:grpSpPr>
              <p:sp>
                <p:nvSpPr>
                  <p:cNvPr id="32796" name="Line 1157"/>
                  <p:cNvSpPr>
                    <a:spLocks noChangeShapeType="1"/>
                  </p:cNvSpPr>
                  <p:nvPr/>
                </p:nvSpPr>
                <p:spPr bwMode="auto">
                  <a:xfrm>
                    <a:off x="576" y="2112"/>
                    <a:ext cx="192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990000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97" name="Line 115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12"/>
                    <a:ext cx="192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990000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2795" name="Oval 1159"/>
                <p:cNvSpPr>
                  <a:spLocks noChangeArrowheads="1"/>
                </p:cNvSpPr>
                <p:nvPr/>
              </p:nvSpPr>
              <p:spPr bwMode="auto">
                <a:xfrm>
                  <a:off x="576" y="3072"/>
                  <a:ext cx="192" cy="192"/>
                </a:xfrm>
                <a:prstGeom prst="ellipse">
                  <a:avLst/>
                </a:prstGeom>
                <a:noFill/>
                <a:ln w="28575">
                  <a:solidFill>
                    <a:srgbClr val="99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2791" name="Line 1160"/>
              <p:cNvSpPr>
                <a:spLocks noChangeShapeType="1"/>
              </p:cNvSpPr>
              <p:nvPr/>
            </p:nvSpPr>
            <p:spPr bwMode="auto">
              <a:xfrm flipH="1">
                <a:off x="864" y="2496"/>
                <a:ext cx="96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792" name="Text Box 1161"/>
              <p:cNvSpPr txBox="1">
                <a:spLocks noChangeArrowheads="1"/>
              </p:cNvSpPr>
              <p:nvPr/>
            </p:nvSpPr>
            <p:spPr bwMode="auto">
              <a:xfrm>
                <a:off x="768" y="3464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solidFill>
                      <a:srgbClr val="CC0066"/>
                    </a:solidFill>
                    <a:latin typeface="Comic Sans MS" pitchFamily="66" charset="0"/>
                  </a:rPr>
                  <a:t>2</a:t>
                </a:r>
              </a:p>
            </p:txBody>
          </p:sp>
        </p:grpSp>
        <p:grpSp>
          <p:nvGrpSpPr>
            <p:cNvPr id="32778" name="Group 1162"/>
            <p:cNvGrpSpPr>
              <a:grpSpLocks/>
            </p:cNvGrpSpPr>
            <p:nvPr/>
          </p:nvGrpSpPr>
          <p:grpSpPr bwMode="auto">
            <a:xfrm>
              <a:off x="1536" y="1536"/>
              <a:ext cx="1728" cy="960"/>
              <a:chOff x="1536" y="1536"/>
              <a:chExt cx="1728" cy="960"/>
            </a:xfrm>
          </p:grpSpPr>
          <p:sp>
            <p:nvSpPr>
              <p:cNvPr id="32779" name="Line 1163"/>
              <p:cNvSpPr>
                <a:spLocks noChangeShapeType="1"/>
              </p:cNvSpPr>
              <p:nvPr/>
            </p:nvSpPr>
            <p:spPr bwMode="auto">
              <a:xfrm flipH="1">
                <a:off x="1824" y="1536"/>
                <a:ext cx="144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32780" name="Group 1164"/>
              <p:cNvGrpSpPr>
                <a:grpSpLocks/>
              </p:cNvGrpSpPr>
              <p:nvPr/>
            </p:nvGrpSpPr>
            <p:grpSpPr bwMode="auto">
              <a:xfrm>
                <a:off x="1536" y="1920"/>
                <a:ext cx="576" cy="576"/>
                <a:chOff x="1536" y="1920"/>
                <a:chExt cx="576" cy="576"/>
              </a:xfrm>
            </p:grpSpPr>
            <p:grpSp>
              <p:nvGrpSpPr>
                <p:cNvPr id="32781" name="Group 1165"/>
                <p:cNvGrpSpPr>
                  <a:grpSpLocks/>
                </p:cNvGrpSpPr>
                <p:nvPr/>
              </p:nvGrpSpPr>
              <p:grpSpPr bwMode="auto">
                <a:xfrm>
                  <a:off x="1536" y="1920"/>
                  <a:ext cx="576" cy="576"/>
                  <a:chOff x="2112" y="1152"/>
                  <a:chExt cx="576" cy="576"/>
                </a:xfrm>
              </p:grpSpPr>
              <p:sp>
                <p:nvSpPr>
                  <p:cNvPr id="32785" name="Rectangle 1166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152"/>
                    <a:ext cx="576" cy="576"/>
                  </a:xfrm>
                  <a:prstGeom prst="rect">
                    <a:avLst/>
                  </a:prstGeom>
                  <a:solidFill>
                    <a:srgbClr val="F0E09A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86" name="Line 1167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152"/>
                    <a:ext cx="0" cy="5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87" name="Line 1168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1152"/>
                    <a:ext cx="0" cy="5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88" name="Line 1169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1344"/>
                    <a:ext cx="57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89" name="Line 1170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1536"/>
                    <a:ext cx="57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2782" name="Group 1171"/>
                <p:cNvGrpSpPr>
                  <a:grpSpLocks/>
                </p:cNvGrpSpPr>
                <p:nvPr/>
              </p:nvGrpSpPr>
              <p:grpSpPr bwMode="auto">
                <a:xfrm>
                  <a:off x="1728" y="2112"/>
                  <a:ext cx="192" cy="192"/>
                  <a:chOff x="576" y="2112"/>
                  <a:chExt cx="192" cy="192"/>
                </a:xfrm>
              </p:grpSpPr>
              <p:sp>
                <p:nvSpPr>
                  <p:cNvPr id="32783" name="Line 1172"/>
                  <p:cNvSpPr>
                    <a:spLocks noChangeShapeType="1"/>
                  </p:cNvSpPr>
                  <p:nvPr/>
                </p:nvSpPr>
                <p:spPr bwMode="auto">
                  <a:xfrm>
                    <a:off x="576" y="2112"/>
                    <a:ext cx="192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990000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84" name="Line 117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12"/>
                    <a:ext cx="192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990000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sp>
        <p:nvSpPr>
          <p:cNvPr id="58" name="矩形 57">
            <a:extLst>
              <a:ext uri="{FF2B5EF4-FFF2-40B4-BE49-F238E27FC236}">
                <a16:creationId xmlns:a16="http://schemas.microsoft.com/office/drawing/2014/main" id="{98EC1226-8DF9-40B0-9444-0A15292D64EC}"/>
              </a:ext>
            </a:extLst>
          </p:cNvPr>
          <p:cNvSpPr/>
          <p:nvPr/>
        </p:nvSpPr>
        <p:spPr>
          <a:xfrm>
            <a:off x="609600" y="1447800"/>
            <a:ext cx="650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Max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1276A4D8-83FE-493C-B7B2-66D1FE3E7959}"/>
              </a:ext>
            </a:extLst>
          </p:cNvPr>
          <p:cNvSpPr/>
          <p:nvPr/>
        </p:nvSpPr>
        <p:spPr>
          <a:xfrm>
            <a:off x="568324" y="2945368"/>
            <a:ext cx="650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Min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98EC1226-8DF9-40B0-9444-0A15292D64EC}"/>
              </a:ext>
            </a:extLst>
          </p:cNvPr>
          <p:cNvSpPr/>
          <p:nvPr/>
        </p:nvSpPr>
        <p:spPr>
          <a:xfrm>
            <a:off x="587125" y="4812268"/>
            <a:ext cx="650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Max</a:t>
            </a:r>
          </a:p>
        </p:txBody>
      </p:sp>
      <p:sp>
        <p:nvSpPr>
          <p:cNvPr id="61" name="Text Box 1123"/>
          <p:cNvSpPr txBox="1">
            <a:spLocks noChangeArrowheads="1"/>
          </p:cNvSpPr>
          <p:nvPr/>
        </p:nvSpPr>
        <p:spPr bwMode="auto">
          <a:xfrm>
            <a:off x="7086600" y="2544117"/>
            <a:ext cx="4996881" cy="461665"/>
          </a:xfrm>
          <a:prstGeom prst="rect">
            <a:avLst/>
          </a:prstGeom>
          <a:solidFill>
            <a:srgbClr val="ECFFD9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Symbol" pitchFamily="18" charset="2"/>
                <a:ea typeface="隶书" pitchFamily="49" charset="-122"/>
              </a:rPr>
              <a:t>a</a:t>
            </a:r>
            <a:r>
              <a:rPr lang="zh-CN" altLang="en-US" sz="2400" dirty="0">
                <a:solidFill>
                  <a:srgbClr val="009900"/>
                </a:solidFill>
                <a:latin typeface="Symbol" pitchFamily="18" charset="2"/>
                <a:ea typeface="隶书" pitchFamily="49" charset="-122"/>
              </a:rPr>
              <a:t>值是</a:t>
            </a:r>
            <a:r>
              <a:rPr lang="en-US" altLang="zh-CN" sz="2400" dirty="0">
                <a:solidFill>
                  <a:srgbClr val="FF0000"/>
                </a:solidFill>
                <a:latin typeface="Comic Sans MS" pitchFamily="66" charset="0"/>
              </a:rPr>
              <a:t>MAX</a:t>
            </a:r>
            <a:r>
              <a:rPr lang="zh-CN" altLang="en-US" sz="2400" dirty="0" smtClean="0">
                <a:solidFill>
                  <a:srgbClr val="009900"/>
                </a:solidFill>
                <a:latin typeface="Symbol" pitchFamily="18" charset="2"/>
                <a:ea typeface="隶书" pitchFamily="49" charset="-122"/>
              </a:rPr>
              <a:t>节点</a:t>
            </a:r>
            <a:r>
              <a:rPr lang="zh-CN" altLang="en-US" sz="2400" dirty="0">
                <a:solidFill>
                  <a:srgbClr val="009900"/>
                </a:solidFill>
                <a:latin typeface="Symbol" pitchFamily="18" charset="2"/>
                <a:ea typeface="隶书" pitchFamily="49" charset="-122"/>
              </a:rPr>
              <a:t>的</a:t>
            </a:r>
            <a:r>
              <a:rPr lang="zh-CN" altLang="en-US" sz="2400" dirty="0" smtClean="0">
                <a:solidFill>
                  <a:srgbClr val="009900"/>
                </a:solidFill>
                <a:latin typeface="Symbol" pitchFamily="18" charset="2"/>
                <a:ea typeface="隶书" pitchFamily="49" charset="-122"/>
              </a:rPr>
              <a:t>最佳</a:t>
            </a:r>
            <a:r>
              <a:rPr lang="en-US" altLang="zh-CN" sz="2400" dirty="0" smtClean="0">
                <a:solidFill>
                  <a:srgbClr val="009900"/>
                </a:solidFill>
                <a:latin typeface="Symbol" pitchFamily="18" charset="2"/>
                <a:ea typeface="隶书" pitchFamily="49" charset="-122"/>
              </a:rPr>
              <a:t>(</a:t>
            </a:r>
            <a:r>
              <a:rPr lang="zh-CN" altLang="en-US" sz="2400" dirty="0" smtClean="0">
                <a:solidFill>
                  <a:srgbClr val="009900"/>
                </a:solidFill>
                <a:latin typeface="Symbol" pitchFamily="18" charset="2"/>
                <a:ea typeface="隶书" pitchFamily="49" charset="-122"/>
              </a:rPr>
              <a:t>极大值</a:t>
            </a:r>
            <a:r>
              <a:rPr lang="en-US" altLang="zh-CN" sz="2400" dirty="0" smtClean="0">
                <a:solidFill>
                  <a:srgbClr val="009900"/>
                </a:solidFill>
                <a:latin typeface="Symbol" pitchFamily="18" charset="2"/>
                <a:ea typeface="隶书" pitchFamily="49" charset="-122"/>
              </a:rPr>
              <a:t>)</a:t>
            </a:r>
            <a:r>
              <a:rPr lang="zh-CN" altLang="en-US" sz="2400" dirty="0" smtClean="0">
                <a:solidFill>
                  <a:srgbClr val="009900"/>
                </a:solidFill>
                <a:latin typeface="Symbol" pitchFamily="18" charset="2"/>
                <a:ea typeface="隶书" pitchFamily="49" charset="-122"/>
              </a:rPr>
              <a:t>选择</a:t>
            </a:r>
            <a:endParaRPr lang="en-US" altLang="zh-CN" sz="2400" dirty="0">
              <a:solidFill>
                <a:srgbClr val="009900"/>
              </a:solidFill>
              <a:latin typeface="Symbol" pitchFamily="18" charset="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908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6"/>
          <p:cNvSpPr txBox="1">
            <a:spLocks noChangeArrowheads="1"/>
          </p:cNvSpPr>
          <p:nvPr/>
        </p:nvSpPr>
        <p:spPr>
          <a:xfrm>
            <a:off x="1989137" y="-11491"/>
            <a:ext cx="8229600" cy="11430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 eaLnBrk="0" hangingPunct="0"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α-β</a:t>
            </a:r>
            <a:r>
              <a:rPr lang="zh-CN" altLang="en-US" dirty="0"/>
              <a:t>剪枝</a:t>
            </a:r>
            <a:endParaRPr lang="en-US" altLang="zh-CN" dirty="0"/>
          </a:p>
        </p:txBody>
      </p:sp>
      <p:sp>
        <p:nvSpPr>
          <p:cNvPr id="33795" name="Text Box 1033"/>
          <p:cNvSpPr txBox="1">
            <a:spLocks noChangeArrowheads="1"/>
          </p:cNvSpPr>
          <p:nvPr/>
        </p:nvSpPr>
        <p:spPr bwMode="auto">
          <a:xfrm>
            <a:off x="7162801" y="1839913"/>
            <a:ext cx="849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9900"/>
                </a:solidFill>
                <a:latin typeface="Symbol" pitchFamily="18" charset="2"/>
              </a:rPr>
              <a:t>a</a:t>
            </a:r>
            <a:r>
              <a:rPr lang="en-US" altLang="zh-CN" sz="2400">
                <a:solidFill>
                  <a:srgbClr val="009900"/>
                </a:solidFill>
                <a:latin typeface="Comic Sans MS" pitchFamily="66" charset="0"/>
              </a:rPr>
              <a:t> = </a:t>
            </a:r>
            <a:r>
              <a:rPr lang="en-US" altLang="zh-CN" sz="2400">
                <a:solidFill>
                  <a:srgbClr val="009900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1</a:t>
            </a:r>
          </a:p>
        </p:txBody>
      </p:sp>
      <p:grpSp>
        <p:nvGrpSpPr>
          <p:cNvPr id="33796" name="Group 1137"/>
          <p:cNvGrpSpPr>
            <a:grpSpLocks/>
          </p:cNvGrpSpPr>
          <p:nvPr/>
        </p:nvGrpSpPr>
        <p:grpSpPr bwMode="auto">
          <a:xfrm>
            <a:off x="2438400" y="1524000"/>
            <a:ext cx="4908550" cy="4432300"/>
            <a:chOff x="576" y="960"/>
            <a:chExt cx="3092" cy="2792"/>
          </a:xfrm>
        </p:grpSpPr>
        <p:grpSp>
          <p:nvGrpSpPr>
            <p:cNvPr id="33829" name="Group 1138"/>
            <p:cNvGrpSpPr>
              <a:grpSpLocks/>
            </p:cNvGrpSpPr>
            <p:nvPr/>
          </p:nvGrpSpPr>
          <p:grpSpPr bwMode="auto">
            <a:xfrm>
              <a:off x="2976" y="960"/>
              <a:ext cx="692" cy="576"/>
              <a:chOff x="2976" y="960"/>
              <a:chExt cx="692" cy="576"/>
            </a:xfrm>
          </p:grpSpPr>
          <p:grpSp>
            <p:nvGrpSpPr>
              <p:cNvPr id="33871" name="Group 1139"/>
              <p:cNvGrpSpPr>
                <a:grpSpLocks/>
              </p:cNvGrpSpPr>
              <p:nvPr/>
            </p:nvGrpSpPr>
            <p:grpSpPr bwMode="auto">
              <a:xfrm>
                <a:off x="2976" y="960"/>
                <a:ext cx="576" cy="576"/>
                <a:chOff x="2112" y="1152"/>
                <a:chExt cx="576" cy="576"/>
              </a:xfrm>
            </p:grpSpPr>
            <p:sp>
              <p:nvSpPr>
                <p:cNvPr id="33873" name="Rectangle 1140"/>
                <p:cNvSpPr>
                  <a:spLocks noChangeArrowheads="1"/>
                </p:cNvSpPr>
                <p:nvPr/>
              </p:nvSpPr>
              <p:spPr bwMode="auto">
                <a:xfrm>
                  <a:off x="2112" y="1152"/>
                  <a:ext cx="576" cy="576"/>
                </a:xfrm>
                <a:prstGeom prst="rect">
                  <a:avLst/>
                </a:prstGeom>
                <a:solidFill>
                  <a:srgbClr val="DCFFB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74" name="Line 1141"/>
                <p:cNvSpPr>
                  <a:spLocks noChangeShapeType="1"/>
                </p:cNvSpPr>
                <p:nvPr/>
              </p:nvSpPr>
              <p:spPr bwMode="auto">
                <a:xfrm>
                  <a:off x="2304" y="1152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3875" name="Line 1142"/>
                <p:cNvSpPr>
                  <a:spLocks noChangeShapeType="1"/>
                </p:cNvSpPr>
                <p:nvPr/>
              </p:nvSpPr>
              <p:spPr bwMode="auto">
                <a:xfrm>
                  <a:off x="2496" y="1152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3876" name="Line 1143"/>
                <p:cNvSpPr>
                  <a:spLocks noChangeShapeType="1"/>
                </p:cNvSpPr>
                <p:nvPr/>
              </p:nvSpPr>
              <p:spPr bwMode="auto">
                <a:xfrm>
                  <a:off x="2112" y="1344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3877" name="Line 1144"/>
                <p:cNvSpPr>
                  <a:spLocks noChangeShapeType="1"/>
                </p:cNvSpPr>
                <p:nvPr/>
              </p:nvSpPr>
              <p:spPr bwMode="auto">
                <a:xfrm>
                  <a:off x="2112" y="1536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33872" name="Text Box 1145"/>
              <p:cNvSpPr txBox="1">
                <a:spLocks noChangeArrowheads="1"/>
              </p:cNvSpPr>
              <p:nvPr/>
            </p:nvSpPr>
            <p:spPr bwMode="auto">
              <a:xfrm>
                <a:off x="3552" y="1062"/>
                <a:ext cx="116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 sz="3600">
                  <a:solidFill>
                    <a:srgbClr val="0099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</p:txBody>
          </p:sp>
        </p:grpSp>
        <p:grpSp>
          <p:nvGrpSpPr>
            <p:cNvPr id="33830" name="Group 1146"/>
            <p:cNvGrpSpPr>
              <a:grpSpLocks/>
            </p:cNvGrpSpPr>
            <p:nvPr/>
          </p:nvGrpSpPr>
          <p:grpSpPr bwMode="auto">
            <a:xfrm>
              <a:off x="1824" y="2496"/>
              <a:ext cx="1344" cy="1256"/>
              <a:chOff x="1824" y="2496"/>
              <a:chExt cx="1344" cy="1256"/>
            </a:xfrm>
          </p:grpSpPr>
          <p:grpSp>
            <p:nvGrpSpPr>
              <p:cNvPr id="33858" name="Group 1147"/>
              <p:cNvGrpSpPr>
                <a:grpSpLocks/>
              </p:cNvGrpSpPr>
              <p:nvPr/>
            </p:nvGrpSpPr>
            <p:grpSpPr bwMode="auto">
              <a:xfrm>
                <a:off x="2592" y="2880"/>
                <a:ext cx="576" cy="576"/>
                <a:chOff x="2592" y="2880"/>
                <a:chExt cx="576" cy="576"/>
              </a:xfrm>
            </p:grpSpPr>
            <p:grpSp>
              <p:nvGrpSpPr>
                <p:cNvPr id="33861" name="Group 1148"/>
                <p:cNvGrpSpPr>
                  <a:grpSpLocks/>
                </p:cNvGrpSpPr>
                <p:nvPr/>
              </p:nvGrpSpPr>
              <p:grpSpPr bwMode="auto">
                <a:xfrm>
                  <a:off x="2592" y="2880"/>
                  <a:ext cx="576" cy="576"/>
                  <a:chOff x="2112" y="1152"/>
                  <a:chExt cx="576" cy="576"/>
                </a:xfrm>
              </p:grpSpPr>
              <p:sp>
                <p:nvSpPr>
                  <p:cNvPr id="33866" name="Rectangle 1149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152"/>
                    <a:ext cx="576" cy="576"/>
                  </a:xfrm>
                  <a:prstGeom prst="rect">
                    <a:avLst/>
                  </a:prstGeom>
                  <a:solidFill>
                    <a:srgbClr val="DCFFB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67" name="Line 1150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152"/>
                    <a:ext cx="0" cy="5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68" name="Line 1151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1152"/>
                    <a:ext cx="0" cy="5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69" name="Line 1152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1344"/>
                    <a:ext cx="57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70" name="Line 1153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1536"/>
                    <a:ext cx="57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3862" name="Group 1154"/>
                <p:cNvGrpSpPr>
                  <a:grpSpLocks/>
                </p:cNvGrpSpPr>
                <p:nvPr/>
              </p:nvGrpSpPr>
              <p:grpSpPr bwMode="auto">
                <a:xfrm>
                  <a:off x="2784" y="3072"/>
                  <a:ext cx="192" cy="192"/>
                  <a:chOff x="576" y="2112"/>
                  <a:chExt cx="192" cy="192"/>
                </a:xfrm>
              </p:grpSpPr>
              <p:sp>
                <p:nvSpPr>
                  <p:cNvPr id="33864" name="Line 1155"/>
                  <p:cNvSpPr>
                    <a:spLocks noChangeShapeType="1"/>
                  </p:cNvSpPr>
                  <p:nvPr/>
                </p:nvSpPr>
                <p:spPr bwMode="auto">
                  <a:xfrm>
                    <a:off x="576" y="2112"/>
                    <a:ext cx="192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990000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65" name="Line 115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12"/>
                    <a:ext cx="192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990000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3863" name="Oval 1157"/>
                <p:cNvSpPr>
                  <a:spLocks noChangeArrowheads="1"/>
                </p:cNvSpPr>
                <p:nvPr/>
              </p:nvSpPr>
              <p:spPr bwMode="auto">
                <a:xfrm>
                  <a:off x="2592" y="2880"/>
                  <a:ext cx="192" cy="192"/>
                </a:xfrm>
                <a:prstGeom prst="ellipse">
                  <a:avLst/>
                </a:prstGeom>
                <a:noFill/>
                <a:ln w="28575">
                  <a:solidFill>
                    <a:srgbClr val="99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3859" name="Line 1158"/>
              <p:cNvSpPr>
                <a:spLocks noChangeShapeType="1"/>
              </p:cNvSpPr>
              <p:nvPr/>
            </p:nvSpPr>
            <p:spPr bwMode="auto">
              <a:xfrm>
                <a:off x="1824" y="2496"/>
                <a:ext cx="105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860" name="Text Box 1159"/>
              <p:cNvSpPr txBox="1">
                <a:spLocks noChangeArrowheads="1"/>
              </p:cNvSpPr>
              <p:nvPr/>
            </p:nvSpPr>
            <p:spPr bwMode="auto">
              <a:xfrm>
                <a:off x="2784" y="3464"/>
                <a:ext cx="20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400">
                    <a:solidFill>
                      <a:srgbClr val="CC0066"/>
                    </a:solidFill>
                    <a:latin typeface="Comic Sans MS" pitchFamily="66" charset="0"/>
                  </a:rPr>
                  <a:t>1</a:t>
                </a:r>
              </a:p>
            </p:txBody>
          </p:sp>
        </p:grpSp>
        <p:sp>
          <p:nvSpPr>
            <p:cNvPr id="33831" name="Text Box 1160"/>
            <p:cNvSpPr txBox="1">
              <a:spLocks noChangeArrowheads="1"/>
            </p:cNvSpPr>
            <p:nvPr/>
          </p:nvSpPr>
          <p:spPr bwMode="auto">
            <a:xfrm>
              <a:off x="2160" y="2119"/>
              <a:ext cx="5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3300"/>
                  </a:solidFill>
                  <a:latin typeface="Symbol" pitchFamily="18" charset="2"/>
                </a:rPr>
                <a:t>b</a:t>
              </a:r>
              <a:r>
                <a:rPr lang="en-US" altLang="zh-CN" sz="2400">
                  <a:solidFill>
                    <a:srgbClr val="FF3300"/>
                  </a:solidFill>
                  <a:latin typeface="Comic Sans MS" pitchFamily="66" charset="0"/>
                </a:rPr>
                <a:t> = 1</a:t>
              </a:r>
              <a:endParaRPr lang="en-US" altLang="zh-CN" sz="360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endParaRPr>
            </a:p>
          </p:txBody>
        </p:sp>
        <p:grpSp>
          <p:nvGrpSpPr>
            <p:cNvPr id="33832" name="Group 1161"/>
            <p:cNvGrpSpPr>
              <a:grpSpLocks/>
            </p:cNvGrpSpPr>
            <p:nvPr/>
          </p:nvGrpSpPr>
          <p:grpSpPr bwMode="auto">
            <a:xfrm>
              <a:off x="576" y="2496"/>
              <a:ext cx="1248" cy="1256"/>
              <a:chOff x="576" y="2496"/>
              <a:chExt cx="1248" cy="1256"/>
            </a:xfrm>
          </p:grpSpPr>
          <p:grpSp>
            <p:nvGrpSpPr>
              <p:cNvPr id="33845" name="Group 1162"/>
              <p:cNvGrpSpPr>
                <a:grpSpLocks/>
              </p:cNvGrpSpPr>
              <p:nvPr/>
            </p:nvGrpSpPr>
            <p:grpSpPr bwMode="auto">
              <a:xfrm>
                <a:off x="576" y="2880"/>
                <a:ext cx="576" cy="576"/>
                <a:chOff x="576" y="2880"/>
                <a:chExt cx="576" cy="576"/>
              </a:xfrm>
            </p:grpSpPr>
            <p:grpSp>
              <p:nvGrpSpPr>
                <p:cNvPr id="33848" name="Group 1163"/>
                <p:cNvGrpSpPr>
                  <a:grpSpLocks/>
                </p:cNvGrpSpPr>
                <p:nvPr/>
              </p:nvGrpSpPr>
              <p:grpSpPr bwMode="auto">
                <a:xfrm>
                  <a:off x="576" y="2880"/>
                  <a:ext cx="576" cy="576"/>
                  <a:chOff x="2112" y="1152"/>
                  <a:chExt cx="576" cy="576"/>
                </a:xfrm>
              </p:grpSpPr>
              <p:sp>
                <p:nvSpPr>
                  <p:cNvPr id="33853" name="Rectangle 1164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152"/>
                    <a:ext cx="576" cy="576"/>
                  </a:xfrm>
                  <a:prstGeom prst="rect">
                    <a:avLst/>
                  </a:prstGeom>
                  <a:solidFill>
                    <a:srgbClr val="DCFFB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54" name="Line 1165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152"/>
                    <a:ext cx="0" cy="5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55" name="Line 1166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1152"/>
                    <a:ext cx="0" cy="5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56" name="Line 1167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1344"/>
                    <a:ext cx="57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57" name="Line 1168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1536"/>
                    <a:ext cx="57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3849" name="Group 1169"/>
                <p:cNvGrpSpPr>
                  <a:grpSpLocks/>
                </p:cNvGrpSpPr>
                <p:nvPr/>
              </p:nvGrpSpPr>
              <p:grpSpPr bwMode="auto">
                <a:xfrm>
                  <a:off x="768" y="3072"/>
                  <a:ext cx="192" cy="192"/>
                  <a:chOff x="576" y="2112"/>
                  <a:chExt cx="192" cy="192"/>
                </a:xfrm>
              </p:grpSpPr>
              <p:sp>
                <p:nvSpPr>
                  <p:cNvPr id="33851" name="Line 1170"/>
                  <p:cNvSpPr>
                    <a:spLocks noChangeShapeType="1"/>
                  </p:cNvSpPr>
                  <p:nvPr/>
                </p:nvSpPr>
                <p:spPr bwMode="auto">
                  <a:xfrm>
                    <a:off x="576" y="2112"/>
                    <a:ext cx="192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990000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52" name="Line 117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12"/>
                    <a:ext cx="192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990000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3850" name="Oval 1172"/>
                <p:cNvSpPr>
                  <a:spLocks noChangeArrowheads="1"/>
                </p:cNvSpPr>
                <p:nvPr/>
              </p:nvSpPr>
              <p:spPr bwMode="auto">
                <a:xfrm>
                  <a:off x="576" y="3072"/>
                  <a:ext cx="192" cy="192"/>
                </a:xfrm>
                <a:prstGeom prst="ellipse">
                  <a:avLst/>
                </a:prstGeom>
                <a:noFill/>
                <a:ln w="28575">
                  <a:solidFill>
                    <a:srgbClr val="99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3846" name="Line 1173"/>
              <p:cNvSpPr>
                <a:spLocks noChangeShapeType="1"/>
              </p:cNvSpPr>
              <p:nvPr/>
            </p:nvSpPr>
            <p:spPr bwMode="auto">
              <a:xfrm flipH="1">
                <a:off x="864" y="2496"/>
                <a:ext cx="96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847" name="Text Box 1174"/>
              <p:cNvSpPr txBox="1">
                <a:spLocks noChangeArrowheads="1"/>
              </p:cNvSpPr>
              <p:nvPr/>
            </p:nvSpPr>
            <p:spPr bwMode="auto">
              <a:xfrm>
                <a:off x="768" y="3464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400">
                    <a:solidFill>
                      <a:srgbClr val="CC0066"/>
                    </a:solidFill>
                    <a:latin typeface="Comic Sans MS" pitchFamily="66" charset="0"/>
                  </a:rPr>
                  <a:t>2</a:t>
                </a:r>
              </a:p>
            </p:txBody>
          </p:sp>
        </p:grpSp>
        <p:grpSp>
          <p:nvGrpSpPr>
            <p:cNvPr id="33833" name="Group 1175"/>
            <p:cNvGrpSpPr>
              <a:grpSpLocks/>
            </p:cNvGrpSpPr>
            <p:nvPr/>
          </p:nvGrpSpPr>
          <p:grpSpPr bwMode="auto">
            <a:xfrm>
              <a:off x="1536" y="1536"/>
              <a:ext cx="1728" cy="960"/>
              <a:chOff x="1536" y="1536"/>
              <a:chExt cx="1728" cy="960"/>
            </a:xfrm>
          </p:grpSpPr>
          <p:sp>
            <p:nvSpPr>
              <p:cNvPr id="33834" name="Line 1176"/>
              <p:cNvSpPr>
                <a:spLocks noChangeShapeType="1"/>
              </p:cNvSpPr>
              <p:nvPr/>
            </p:nvSpPr>
            <p:spPr bwMode="auto">
              <a:xfrm flipH="1">
                <a:off x="1824" y="1536"/>
                <a:ext cx="144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33835" name="Group 1177"/>
              <p:cNvGrpSpPr>
                <a:grpSpLocks/>
              </p:cNvGrpSpPr>
              <p:nvPr/>
            </p:nvGrpSpPr>
            <p:grpSpPr bwMode="auto">
              <a:xfrm>
                <a:off x="1536" y="1920"/>
                <a:ext cx="576" cy="576"/>
                <a:chOff x="1536" y="1920"/>
                <a:chExt cx="576" cy="576"/>
              </a:xfrm>
            </p:grpSpPr>
            <p:grpSp>
              <p:nvGrpSpPr>
                <p:cNvPr id="33836" name="Group 1178"/>
                <p:cNvGrpSpPr>
                  <a:grpSpLocks/>
                </p:cNvGrpSpPr>
                <p:nvPr/>
              </p:nvGrpSpPr>
              <p:grpSpPr bwMode="auto">
                <a:xfrm>
                  <a:off x="1536" y="1920"/>
                  <a:ext cx="576" cy="576"/>
                  <a:chOff x="2112" y="1152"/>
                  <a:chExt cx="576" cy="576"/>
                </a:xfrm>
              </p:grpSpPr>
              <p:sp>
                <p:nvSpPr>
                  <p:cNvPr id="33840" name="Rectangle 1179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152"/>
                    <a:ext cx="576" cy="576"/>
                  </a:xfrm>
                  <a:prstGeom prst="rect">
                    <a:avLst/>
                  </a:prstGeom>
                  <a:solidFill>
                    <a:srgbClr val="F0E09A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41" name="Line 1180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152"/>
                    <a:ext cx="0" cy="5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42" name="Line 1181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1152"/>
                    <a:ext cx="0" cy="5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43" name="Line 1182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1344"/>
                    <a:ext cx="57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44" name="Line 1183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1536"/>
                    <a:ext cx="57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3837" name="Group 1184"/>
                <p:cNvGrpSpPr>
                  <a:grpSpLocks/>
                </p:cNvGrpSpPr>
                <p:nvPr/>
              </p:nvGrpSpPr>
              <p:grpSpPr bwMode="auto">
                <a:xfrm>
                  <a:off x="1728" y="2112"/>
                  <a:ext cx="192" cy="192"/>
                  <a:chOff x="576" y="2112"/>
                  <a:chExt cx="192" cy="192"/>
                </a:xfrm>
              </p:grpSpPr>
              <p:sp>
                <p:nvSpPr>
                  <p:cNvPr id="33838" name="Line 1185"/>
                  <p:cNvSpPr>
                    <a:spLocks noChangeShapeType="1"/>
                  </p:cNvSpPr>
                  <p:nvPr/>
                </p:nvSpPr>
                <p:spPr bwMode="auto">
                  <a:xfrm>
                    <a:off x="576" y="2112"/>
                    <a:ext cx="192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990000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39" name="Line 118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12"/>
                    <a:ext cx="192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990000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33797" name="Group 1204"/>
          <p:cNvGrpSpPr>
            <a:grpSpLocks/>
          </p:cNvGrpSpPr>
          <p:nvPr/>
        </p:nvGrpSpPr>
        <p:grpSpPr bwMode="auto">
          <a:xfrm>
            <a:off x="6705600" y="2438400"/>
            <a:ext cx="3479800" cy="3517900"/>
            <a:chOff x="3264" y="1536"/>
            <a:chExt cx="2192" cy="2216"/>
          </a:xfrm>
        </p:grpSpPr>
        <p:grpSp>
          <p:nvGrpSpPr>
            <p:cNvPr id="33798" name="Group 1203"/>
            <p:cNvGrpSpPr>
              <a:grpSpLocks/>
            </p:cNvGrpSpPr>
            <p:nvPr/>
          </p:nvGrpSpPr>
          <p:grpSpPr bwMode="auto">
            <a:xfrm>
              <a:off x="3264" y="1536"/>
              <a:ext cx="1652" cy="2216"/>
              <a:chOff x="3264" y="1536"/>
              <a:chExt cx="1652" cy="2216"/>
            </a:xfrm>
          </p:grpSpPr>
          <p:grpSp>
            <p:nvGrpSpPr>
              <p:cNvPr id="33800" name="Group 1123"/>
              <p:cNvGrpSpPr>
                <a:grpSpLocks/>
              </p:cNvGrpSpPr>
              <p:nvPr/>
            </p:nvGrpSpPr>
            <p:grpSpPr bwMode="auto">
              <a:xfrm>
                <a:off x="3264" y="1536"/>
                <a:ext cx="1652" cy="960"/>
                <a:chOff x="3264" y="1536"/>
                <a:chExt cx="1652" cy="960"/>
              </a:xfrm>
            </p:grpSpPr>
            <p:grpSp>
              <p:nvGrpSpPr>
                <p:cNvPr id="33816" name="Group 1124"/>
                <p:cNvGrpSpPr>
                  <a:grpSpLocks/>
                </p:cNvGrpSpPr>
                <p:nvPr/>
              </p:nvGrpSpPr>
              <p:grpSpPr bwMode="auto">
                <a:xfrm>
                  <a:off x="3264" y="1536"/>
                  <a:ext cx="1536" cy="960"/>
                  <a:chOff x="3264" y="1536"/>
                  <a:chExt cx="1536" cy="960"/>
                </a:xfrm>
              </p:grpSpPr>
              <p:grpSp>
                <p:nvGrpSpPr>
                  <p:cNvPr id="33818" name="Group 1125"/>
                  <p:cNvGrpSpPr>
                    <a:grpSpLocks/>
                  </p:cNvGrpSpPr>
                  <p:nvPr/>
                </p:nvGrpSpPr>
                <p:grpSpPr bwMode="auto">
                  <a:xfrm>
                    <a:off x="4224" y="1920"/>
                    <a:ext cx="576" cy="576"/>
                    <a:chOff x="4224" y="1920"/>
                    <a:chExt cx="576" cy="576"/>
                  </a:xfrm>
                </p:grpSpPr>
                <p:grpSp>
                  <p:nvGrpSpPr>
                    <p:cNvPr id="33820" name="Group 112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224" y="1920"/>
                      <a:ext cx="576" cy="576"/>
                      <a:chOff x="2112" y="1152"/>
                      <a:chExt cx="576" cy="576"/>
                    </a:xfrm>
                  </p:grpSpPr>
                  <p:sp>
                    <p:nvSpPr>
                      <p:cNvPr id="33824" name="Rectangle 112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12" y="1152"/>
                        <a:ext cx="576" cy="576"/>
                      </a:xfrm>
                      <a:prstGeom prst="rect">
                        <a:avLst/>
                      </a:prstGeom>
                      <a:solidFill>
                        <a:srgbClr val="F0E09A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3825" name="Line 112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04" y="1152"/>
                        <a:ext cx="0" cy="57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3826" name="Line 112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96" y="1152"/>
                        <a:ext cx="0" cy="57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3827" name="Line 113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112" y="1344"/>
                        <a:ext cx="576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3828" name="Line 113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112" y="1536"/>
                        <a:ext cx="576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33821" name="Group 113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224" y="2112"/>
                      <a:ext cx="192" cy="192"/>
                      <a:chOff x="576" y="2112"/>
                      <a:chExt cx="192" cy="192"/>
                    </a:xfrm>
                  </p:grpSpPr>
                  <p:sp>
                    <p:nvSpPr>
                      <p:cNvPr id="33822" name="Line 113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76" y="2112"/>
                        <a:ext cx="192" cy="192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99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3823" name="Line 1134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576" y="2112"/>
                        <a:ext cx="192" cy="192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99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33819" name="Line 1135"/>
                  <p:cNvSpPr>
                    <a:spLocks noChangeShapeType="1"/>
                  </p:cNvSpPr>
                  <p:nvPr/>
                </p:nvSpPr>
                <p:spPr bwMode="auto">
                  <a:xfrm>
                    <a:off x="3264" y="1536"/>
                    <a:ext cx="1248" cy="3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3817" name="Text Box 1136"/>
                <p:cNvSpPr txBox="1">
                  <a:spLocks noChangeArrowheads="1"/>
                </p:cNvSpPr>
                <p:nvPr/>
              </p:nvSpPr>
              <p:spPr bwMode="auto">
                <a:xfrm>
                  <a:off x="4800" y="2071"/>
                  <a:ext cx="11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zh-CN" altLang="en-US" sz="2400"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33801" name="Group 1187"/>
              <p:cNvGrpSpPr>
                <a:grpSpLocks/>
              </p:cNvGrpSpPr>
              <p:nvPr/>
            </p:nvGrpSpPr>
            <p:grpSpPr bwMode="auto">
              <a:xfrm>
                <a:off x="4224" y="2496"/>
                <a:ext cx="576" cy="1256"/>
                <a:chOff x="4224" y="2496"/>
                <a:chExt cx="576" cy="1256"/>
              </a:xfrm>
            </p:grpSpPr>
            <p:grpSp>
              <p:nvGrpSpPr>
                <p:cNvPr id="33802" name="Group 1188"/>
                <p:cNvGrpSpPr>
                  <a:grpSpLocks/>
                </p:cNvGrpSpPr>
                <p:nvPr/>
              </p:nvGrpSpPr>
              <p:grpSpPr bwMode="auto">
                <a:xfrm>
                  <a:off x="4224" y="2496"/>
                  <a:ext cx="576" cy="960"/>
                  <a:chOff x="4224" y="2496"/>
                  <a:chExt cx="576" cy="960"/>
                </a:xfrm>
              </p:grpSpPr>
              <p:grpSp>
                <p:nvGrpSpPr>
                  <p:cNvPr id="33804" name="Group 1189"/>
                  <p:cNvGrpSpPr>
                    <a:grpSpLocks/>
                  </p:cNvGrpSpPr>
                  <p:nvPr/>
                </p:nvGrpSpPr>
                <p:grpSpPr bwMode="auto">
                  <a:xfrm>
                    <a:off x="4224" y="2880"/>
                    <a:ext cx="576" cy="576"/>
                    <a:chOff x="4224" y="2880"/>
                    <a:chExt cx="576" cy="576"/>
                  </a:xfrm>
                </p:grpSpPr>
                <p:grpSp>
                  <p:nvGrpSpPr>
                    <p:cNvPr id="33806" name="Group 119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224" y="2880"/>
                      <a:ext cx="576" cy="576"/>
                      <a:chOff x="2112" y="1152"/>
                      <a:chExt cx="576" cy="576"/>
                    </a:xfrm>
                  </p:grpSpPr>
                  <p:sp>
                    <p:nvSpPr>
                      <p:cNvPr id="33811" name="Rectangle 119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12" y="1152"/>
                        <a:ext cx="576" cy="576"/>
                      </a:xfrm>
                      <a:prstGeom prst="rect">
                        <a:avLst/>
                      </a:prstGeom>
                      <a:solidFill>
                        <a:srgbClr val="DCFFB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3812" name="Line 119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04" y="1152"/>
                        <a:ext cx="0" cy="57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3813" name="Line 119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96" y="1152"/>
                        <a:ext cx="0" cy="57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3814" name="Line 119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112" y="1344"/>
                        <a:ext cx="576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3815" name="Line 119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112" y="1536"/>
                        <a:ext cx="576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33807" name="Group 119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224" y="3072"/>
                      <a:ext cx="192" cy="192"/>
                      <a:chOff x="576" y="2112"/>
                      <a:chExt cx="192" cy="192"/>
                    </a:xfrm>
                  </p:grpSpPr>
                  <p:sp>
                    <p:nvSpPr>
                      <p:cNvPr id="33809" name="Line 119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76" y="2112"/>
                        <a:ext cx="192" cy="192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99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3810" name="Line 1198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576" y="2112"/>
                        <a:ext cx="192" cy="192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99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33808" name="Oval 11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4" y="2880"/>
                      <a:ext cx="192" cy="192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rgbClr val="99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3805" name="Line 1200"/>
                  <p:cNvSpPr>
                    <a:spLocks noChangeShapeType="1"/>
                  </p:cNvSpPr>
                  <p:nvPr/>
                </p:nvSpPr>
                <p:spPr bwMode="auto">
                  <a:xfrm>
                    <a:off x="4512" y="2496"/>
                    <a:ext cx="0" cy="3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3803" name="Text Box 1201"/>
                <p:cNvSpPr txBox="1">
                  <a:spLocks noChangeArrowheads="1"/>
                </p:cNvSpPr>
                <p:nvPr/>
              </p:nvSpPr>
              <p:spPr bwMode="auto">
                <a:xfrm>
                  <a:off x="4416" y="3464"/>
                  <a:ext cx="28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400">
                      <a:solidFill>
                        <a:srgbClr val="CC0066"/>
                      </a:solidFill>
                      <a:latin typeface="Comic Sans MS" pitchFamily="66" charset="0"/>
                    </a:rPr>
                    <a:t>-1</a:t>
                  </a:r>
                </a:p>
              </p:txBody>
            </p:sp>
          </p:grpSp>
        </p:grpSp>
        <p:sp>
          <p:nvSpPr>
            <p:cNvPr id="33799" name="Text Box 1202"/>
            <p:cNvSpPr txBox="1">
              <a:spLocks noChangeArrowheads="1"/>
            </p:cNvSpPr>
            <p:nvPr/>
          </p:nvSpPr>
          <p:spPr bwMode="auto">
            <a:xfrm>
              <a:off x="4800" y="2071"/>
              <a:ext cx="6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3300"/>
                  </a:solidFill>
                  <a:latin typeface="Symbol" pitchFamily="18" charset="2"/>
                </a:rPr>
                <a:t>b</a:t>
              </a:r>
              <a:r>
                <a:rPr lang="en-US" altLang="zh-CN" sz="2400">
                  <a:solidFill>
                    <a:srgbClr val="FF3300"/>
                  </a:solidFill>
                  <a:latin typeface="Comic Sans MS" pitchFamily="66" charset="0"/>
                </a:rPr>
                <a:t> = -1</a:t>
              </a:r>
              <a:r>
                <a:rPr lang="en-US" altLang="zh-CN" sz="2400">
                  <a:latin typeface="Comic Sans MS" pitchFamily="66" charset="0"/>
                </a:rPr>
                <a:t> </a:t>
              </a:r>
            </a:p>
          </p:txBody>
        </p:sp>
      </p:grpSp>
      <p:sp>
        <p:nvSpPr>
          <p:cNvPr id="89" name="矩形 88">
            <a:extLst>
              <a:ext uri="{FF2B5EF4-FFF2-40B4-BE49-F238E27FC236}">
                <a16:creationId xmlns:a16="http://schemas.microsoft.com/office/drawing/2014/main" id="{98EC1226-8DF9-40B0-9444-0A15292D64EC}"/>
              </a:ext>
            </a:extLst>
          </p:cNvPr>
          <p:cNvSpPr/>
          <p:nvPr/>
        </p:nvSpPr>
        <p:spPr>
          <a:xfrm>
            <a:off x="609600" y="1447800"/>
            <a:ext cx="650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Max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276A4D8-83FE-493C-B7B2-66D1FE3E7959}"/>
              </a:ext>
            </a:extLst>
          </p:cNvPr>
          <p:cNvSpPr/>
          <p:nvPr/>
        </p:nvSpPr>
        <p:spPr>
          <a:xfrm>
            <a:off x="568324" y="2945368"/>
            <a:ext cx="650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Min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98EC1226-8DF9-40B0-9444-0A15292D64EC}"/>
              </a:ext>
            </a:extLst>
          </p:cNvPr>
          <p:cNvSpPr/>
          <p:nvPr/>
        </p:nvSpPr>
        <p:spPr>
          <a:xfrm>
            <a:off x="587125" y="4812268"/>
            <a:ext cx="650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Max</a:t>
            </a:r>
          </a:p>
        </p:txBody>
      </p:sp>
    </p:spTree>
    <p:extLst>
      <p:ext uri="{BB962C8B-B14F-4D97-AF65-F5344CB8AC3E}">
        <p14:creationId xmlns:p14="http://schemas.microsoft.com/office/powerpoint/2010/main" val="373733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6"/>
          <p:cNvSpPr txBox="1">
            <a:spLocks noChangeArrowheads="1"/>
          </p:cNvSpPr>
          <p:nvPr/>
        </p:nvSpPr>
        <p:spPr>
          <a:xfrm>
            <a:off x="1989137" y="-31888"/>
            <a:ext cx="8229600" cy="11430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 eaLnBrk="0" hangingPunct="0"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α-β</a:t>
            </a:r>
            <a:r>
              <a:rPr lang="zh-CN" altLang="en-US" dirty="0"/>
              <a:t>剪枝</a:t>
            </a:r>
            <a:endParaRPr lang="en-US" altLang="zh-CN" dirty="0"/>
          </a:p>
        </p:txBody>
      </p:sp>
      <p:sp>
        <p:nvSpPr>
          <p:cNvPr id="34819" name="Text Box 1027"/>
          <p:cNvSpPr txBox="1">
            <a:spLocks noChangeArrowheads="1"/>
          </p:cNvSpPr>
          <p:nvPr/>
        </p:nvSpPr>
        <p:spPr bwMode="auto">
          <a:xfrm>
            <a:off x="7162801" y="1839913"/>
            <a:ext cx="849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9900"/>
                </a:solidFill>
                <a:latin typeface="Symbol" pitchFamily="18" charset="2"/>
              </a:rPr>
              <a:t>a</a:t>
            </a:r>
            <a:r>
              <a:rPr lang="en-US" altLang="zh-CN" sz="2400">
                <a:solidFill>
                  <a:srgbClr val="009900"/>
                </a:solidFill>
                <a:latin typeface="Comic Sans MS" pitchFamily="66" charset="0"/>
              </a:rPr>
              <a:t> = </a:t>
            </a:r>
            <a:r>
              <a:rPr lang="en-US" altLang="zh-CN" sz="2400">
                <a:solidFill>
                  <a:srgbClr val="009900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1</a:t>
            </a:r>
          </a:p>
        </p:txBody>
      </p:sp>
      <p:grpSp>
        <p:nvGrpSpPr>
          <p:cNvPr id="34820" name="Group 1028"/>
          <p:cNvGrpSpPr>
            <a:grpSpLocks/>
          </p:cNvGrpSpPr>
          <p:nvPr/>
        </p:nvGrpSpPr>
        <p:grpSpPr bwMode="auto">
          <a:xfrm>
            <a:off x="2438400" y="1524000"/>
            <a:ext cx="4908550" cy="4432300"/>
            <a:chOff x="576" y="960"/>
            <a:chExt cx="3092" cy="2792"/>
          </a:xfrm>
        </p:grpSpPr>
        <p:grpSp>
          <p:nvGrpSpPr>
            <p:cNvPr id="34856" name="Group 1029"/>
            <p:cNvGrpSpPr>
              <a:grpSpLocks/>
            </p:cNvGrpSpPr>
            <p:nvPr/>
          </p:nvGrpSpPr>
          <p:grpSpPr bwMode="auto">
            <a:xfrm>
              <a:off x="2976" y="960"/>
              <a:ext cx="692" cy="576"/>
              <a:chOff x="2976" y="960"/>
              <a:chExt cx="692" cy="576"/>
            </a:xfrm>
          </p:grpSpPr>
          <p:grpSp>
            <p:nvGrpSpPr>
              <p:cNvPr id="34898" name="Group 1030"/>
              <p:cNvGrpSpPr>
                <a:grpSpLocks/>
              </p:cNvGrpSpPr>
              <p:nvPr/>
            </p:nvGrpSpPr>
            <p:grpSpPr bwMode="auto">
              <a:xfrm>
                <a:off x="2976" y="960"/>
                <a:ext cx="576" cy="576"/>
                <a:chOff x="2112" y="1152"/>
                <a:chExt cx="576" cy="576"/>
              </a:xfrm>
            </p:grpSpPr>
            <p:sp>
              <p:nvSpPr>
                <p:cNvPr id="34900" name="Rectangle 1031"/>
                <p:cNvSpPr>
                  <a:spLocks noChangeArrowheads="1"/>
                </p:cNvSpPr>
                <p:nvPr/>
              </p:nvSpPr>
              <p:spPr bwMode="auto">
                <a:xfrm>
                  <a:off x="2112" y="1152"/>
                  <a:ext cx="576" cy="576"/>
                </a:xfrm>
                <a:prstGeom prst="rect">
                  <a:avLst/>
                </a:prstGeom>
                <a:solidFill>
                  <a:srgbClr val="DCFFB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901" name="Line 1032"/>
                <p:cNvSpPr>
                  <a:spLocks noChangeShapeType="1"/>
                </p:cNvSpPr>
                <p:nvPr/>
              </p:nvSpPr>
              <p:spPr bwMode="auto">
                <a:xfrm>
                  <a:off x="2304" y="1152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4902" name="Line 1033"/>
                <p:cNvSpPr>
                  <a:spLocks noChangeShapeType="1"/>
                </p:cNvSpPr>
                <p:nvPr/>
              </p:nvSpPr>
              <p:spPr bwMode="auto">
                <a:xfrm>
                  <a:off x="2496" y="1152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4903" name="Line 1034"/>
                <p:cNvSpPr>
                  <a:spLocks noChangeShapeType="1"/>
                </p:cNvSpPr>
                <p:nvPr/>
              </p:nvSpPr>
              <p:spPr bwMode="auto">
                <a:xfrm>
                  <a:off x="2112" y="1344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4904" name="Line 1035"/>
                <p:cNvSpPr>
                  <a:spLocks noChangeShapeType="1"/>
                </p:cNvSpPr>
                <p:nvPr/>
              </p:nvSpPr>
              <p:spPr bwMode="auto">
                <a:xfrm>
                  <a:off x="2112" y="1536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34899" name="Text Box 1036"/>
              <p:cNvSpPr txBox="1">
                <a:spLocks noChangeArrowheads="1"/>
              </p:cNvSpPr>
              <p:nvPr/>
            </p:nvSpPr>
            <p:spPr bwMode="auto">
              <a:xfrm>
                <a:off x="3552" y="1062"/>
                <a:ext cx="116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 sz="3600">
                  <a:solidFill>
                    <a:srgbClr val="0099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</p:txBody>
          </p:sp>
        </p:grpSp>
        <p:grpSp>
          <p:nvGrpSpPr>
            <p:cNvPr id="34857" name="Group 1037"/>
            <p:cNvGrpSpPr>
              <a:grpSpLocks/>
            </p:cNvGrpSpPr>
            <p:nvPr/>
          </p:nvGrpSpPr>
          <p:grpSpPr bwMode="auto">
            <a:xfrm>
              <a:off x="1824" y="2496"/>
              <a:ext cx="1344" cy="1256"/>
              <a:chOff x="1824" y="2496"/>
              <a:chExt cx="1344" cy="1256"/>
            </a:xfrm>
          </p:grpSpPr>
          <p:grpSp>
            <p:nvGrpSpPr>
              <p:cNvPr id="34885" name="Group 1038"/>
              <p:cNvGrpSpPr>
                <a:grpSpLocks/>
              </p:cNvGrpSpPr>
              <p:nvPr/>
            </p:nvGrpSpPr>
            <p:grpSpPr bwMode="auto">
              <a:xfrm>
                <a:off x="2592" y="2880"/>
                <a:ext cx="576" cy="576"/>
                <a:chOff x="2592" y="2880"/>
                <a:chExt cx="576" cy="576"/>
              </a:xfrm>
            </p:grpSpPr>
            <p:grpSp>
              <p:nvGrpSpPr>
                <p:cNvPr id="34888" name="Group 1039"/>
                <p:cNvGrpSpPr>
                  <a:grpSpLocks/>
                </p:cNvGrpSpPr>
                <p:nvPr/>
              </p:nvGrpSpPr>
              <p:grpSpPr bwMode="auto">
                <a:xfrm>
                  <a:off x="2592" y="2880"/>
                  <a:ext cx="576" cy="576"/>
                  <a:chOff x="2112" y="1152"/>
                  <a:chExt cx="576" cy="576"/>
                </a:xfrm>
              </p:grpSpPr>
              <p:sp>
                <p:nvSpPr>
                  <p:cNvPr id="34893" name="Rectangle 1040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152"/>
                    <a:ext cx="576" cy="576"/>
                  </a:xfrm>
                  <a:prstGeom prst="rect">
                    <a:avLst/>
                  </a:prstGeom>
                  <a:solidFill>
                    <a:srgbClr val="DCFFB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94" name="Line 1041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152"/>
                    <a:ext cx="0" cy="5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95" name="Line 1042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1152"/>
                    <a:ext cx="0" cy="5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96" name="Line 1043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1344"/>
                    <a:ext cx="57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97" name="Line 1044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1536"/>
                    <a:ext cx="57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4889" name="Group 1045"/>
                <p:cNvGrpSpPr>
                  <a:grpSpLocks/>
                </p:cNvGrpSpPr>
                <p:nvPr/>
              </p:nvGrpSpPr>
              <p:grpSpPr bwMode="auto">
                <a:xfrm>
                  <a:off x="2784" y="3072"/>
                  <a:ext cx="192" cy="192"/>
                  <a:chOff x="576" y="2112"/>
                  <a:chExt cx="192" cy="192"/>
                </a:xfrm>
              </p:grpSpPr>
              <p:sp>
                <p:nvSpPr>
                  <p:cNvPr id="34891" name="Line 1046"/>
                  <p:cNvSpPr>
                    <a:spLocks noChangeShapeType="1"/>
                  </p:cNvSpPr>
                  <p:nvPr/>
                </p:nvSpPr>
                <p:spPr bwMode="auto">
                  <a:xfrm>
                    <a:off x="576" y="2112"/>
                    <a:ext cx="192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990000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92" name="Line 104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12"/>
                    <a:ext cx="192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990000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4890" name="Oval 1048"/>
                <p:cNvSpPr>
                  <a:spLocks noChangeArrowheads="1"/>
                </p:cNvSpPr>
                <p:nvPr/>
              </p:nvSpPr>
              <p:spPr bwMode="auto">
                <a:xfrm>
                  <a:off x="2592" y="2880"/>
                  <a:ext cx="192" cy="192"/>
                </a:xfrm>
                <a:prstGeom prst="ellipse">
                  <a:avLst/>
                </a:prstGeom>
                <a:noFill/>
                <a:ln w="28575">
                  <a:solidFill>
                    <a:srgbClr val="99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4886" name="Line 1049"/>
              <p:cNvSpPr>
                <a:spLocks noChangeShapeType="1"/>
              </p:cNvSpPr>
              <p:nvPr/>
            </p:nvSpPr>
            <p:spPr bwMode="auto">
              <a:xfrm>
                <a:off x="1824" y="2496"/>
                <a:ext cx="105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87" name="Text Box 1050"/>
              <p:cNvSpPr txBox="1">
                <a:spLocks noChangeArrowheads="1"/>
              </p:cNvSpPr>
              <p:nvPr/>
            </p:nvSpPr>
            <p:spPr bwMode="auto">
              <a:xfrm>
                <a:off x="2784" y="3464"/>
                <a:ext cx="20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400">
                    <a:solidFill>
                      <a:srgbClr val="CC0066"/>
                    </a:solidFill>
                    <a:latin typeface="Comic Sans MS" pitchFamily="66" charset="0"/>
                  </a:rPr>
                  <a:t>1</a:t>
                </a:r>
              </a:p>
            </p:txBody>
          </p:sp>
        </p:grpSp>
        <p:sp>
          <p:nvSpPr>
            <p:cNvPr id="34858" name="Text Box 1051"/>
            <p:cNvSpPr txBox="1">
              <a:spLocks noChangeArrowheads="1"/>
            </p:cNvSpPr>
            <p:nvPr/>
          </p:nvSpPr>
          <p:spPr bwMode="auto">
            <a:xfrm>
              <a:off x="2160" y="2119"/>
              <a:ext cx="5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3300"/>
                  </a:solidFill>
                  <a:latin typeface="Symbol" pitchFamily="18" charset="2"/>
                </a:rPr>
                <a:t>b</a:t>
              </a:r>
              <a:r>
                <a:rPr lang="en-US" altLang="zh-CN" sz="2400">
                  <a:solidFill>
                    <a:srgbClr val="FF3300"/>
                  </a:solidFill>
                  <a:latin typeface="Comic Sans MS" pitchFamily="66" charset="0"/>
                </a:rPr>
                <a:t> = 1</a:t>
              </a:r>
              <a:endParaRPr lang="en-US" altLang="zh-CN" sz="360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endParaRPr>
            </a:p>
          </p:txBody>
        </p:sp>
        <p:grpSp>
          <p:nvGrpSpPr>
            <p:cNvPr id="34859" name="Group 1052"/>
            <p:cNvGrpSpPr>
              <a:grpSpLocks/>
            </p:cNvGrpSpPr>
            <p:nvPr/>
          </p:nvGrpSpPr>
          <p:grpSpPr bwMode="auto">
            <a:xfrm>
              <a:off x="576" y="2496"/>
              <a:ext cx="1248" cy="1256"/>
              <a:chOff x="576" y="2496"/>
              <a:chExt cx="1248" cy="1256"/>
            </a:xfrm>
          </p:grpSpPr>
          <p:grpSp>
            <p:nvGrpSpPr>
              <p:cNvPr id="34872" name="Group 1053"/>
              <p:cNvGrpSpPr>
                <a:grpSpLocks/>
              </p:cNvGrpSpPr>
              <p:nvPr/>
            </p:nvGrpSpPr>
            <p:grpSpPr bwMode="auto">
              <a:xfrm>
                <a:off x="576" y="2880"/>
                <a:ext cx="576" cy="576"/>
                <a:chOff x="576" y="2880"/>
                <a:chExt cx="576" cy="576"/>
              </a:xfrm>
            </p:grpSpPr>
            <p:grpSp>
              <p:nvGrpSpPr>
                <p:cNvPr id="34875" name="Group 1054"/>
                <p:cNvGrpSpPr>
                  <a:grpSpLocks/>
                </p:cNvGrpSpPr>
                <p:nvPr/>
              </p:nvGrpSpPr>
              <p:grpSpPr bwMode="auto">
                <a:xfrm>
                  <a:off x="576" y="2880"/>
                  <a:ext cx="576" cy="576"/>
                  <a:chOff x="2112" y="1152"/>
                  <a:chExt cx="576" cy="576"/>
                </a:xfrm>
              </p:grpSpPr>
              <p:sp>
                <p:nvSpPr>
                  <p:cNvPr id="34880" name="Rectangle 1055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152"/>
                    <a:ext cx="576" cy="576"/>
                  </a:xfrm>
                  <a:prstGeom prst="rect">
                    <a:avLst/>
                  </a:prstGeom>
                  <a:solidFill>
                    <a:srgbClr val="DCFFB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81" name="Line 1056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152"/>
                    <a:ext cx="0" cy="5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82" name="Line 1057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1152"/>
                    <a:ext cx="0" cy="5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83" name="Line 1058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1344"/>
                    <a:ext cx="57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84" name="Line 1059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1536"/>
                    <a:ext cx="57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4876" name="Group 1060"/>
                <p:cNvGrpSpPr>
                  <a:grpSpLocks/>
                </p:cNvGrpSpPr>
                <p:nvPr/>
              </p:nvGrpSpPr>
              <p:grpSpPr bwMode="auto">
                <a:xfrm>
                  <a:off x="768" y="3072"/>
                  <a:ext cx="192" cy="192"/>
                  <a:chOff x="576" y="2112"/>
                  <a:chExt cx="192" cy="192"/>
                </a:xfrm>
              </p:grpSpPr>
              <p:sp>
                <p:nvSpPr>
                  <p:cNvPr id="34878" name="Line 1061"/>
                  <p:cNvSpPr>
                    <a:spLocks noChangeShapeType="1"/>
                  </p:cNvSpPr>
                  <p:nvPr/>
                </p:nvSpPr>
                <p:spPr bwMode="auto">
                  <a:xfrm>
                    <a:off x="576" y="2112"/>
                    <a:ext cx="192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990000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79" name="Line 106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12"/>
                    <a:ext cx="192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990000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4877" name="Oval 1063"/>
                <p:cNvSpPr>
                  <a:spLocks noChangeArrowheads="1"/>
                </p:cNvSpPr>
                <p:nvPr/>
              </p:nvSpPr>
              <p:spPr bwMode="auto">
                <a:xfrm>
                  <a:off x="576" y="3072"/>
                  <a:ext cx="192" cy="192"/>
                </a:xfrm>
                <a:prstGeom prst="ellipse">
                  <a:avLst/>
                </a:prstGeom>
                <a:noFill/>
                <a:ln w="28575">
                  <a:solidFill>
                    <a:srgbClr val="99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4873" name="Line 1064"/>
              <p:cNvSpPr>
                <a:spLocks noChangeShapeType="1"/>
              </p:cNvSpPr>
              <p:nvPr/>
            </p:nvSpPr>
            <p:spPr bwMode="auto">
              <a:xfrm flipH="1">
                <a:off x="864" y="2496"/>
                <a:ext cx="96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74" name="Text Box 1065"/>
              <p:cNvSpPr txBox="1">
                <a:spLocks noChangeArrowheads="1"/>
              </p:cNvSpPr>
              <p:nvPr/>
            </p:nvSpPr>
            <p:spPr bwMode="auto">
              <a:xfrm>
                <a:off x="768" y="3464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400">
                    <a:solidFill>
                      <a:srgbClr val="CC0066"/>
                    </a:solidFill>
                    <a:latin typeface="Comic Sans MS" pitchFamily="66" charset="0"/>
                  </a:rPr>
                  <a:t>2</a:t>
                </a:r>
              </a:p>
            </p:txBody>
          </p:sp>
        </p:grpSp>
        <p:grpSp>
          <p:nvGrpSpPr>
            <p:cNvPr id="34860" name="Group 1066"/>
            <p:cNvGrpSpPr>
              <a:grpSpLocks/>
            </p:cNvGrpSpPr>
            <p:nvPr/>
          </p:nvGrpSpPr>
          <p:grpSpPr bwMode="auto">
            <a:xfrm>
              <a:off x="1536" y="1536"/>
              <a:ext cx="1728" cy="960"/>
              <a:chOff x="1536" y="1536"/>
              <a:chExt cx="1728" cy="960"/>
            </a:xfrm>
          </p:grpSpPr>
          <p:sp>
            <p:nvSpPr>
              <p:cNvPr id="34861" name="Line 1067"/>
              <p:cNvSpPr>
                <a:spLocks noChangeShapeType="1"/>
              </p:cNvSpPr>
              <p:nvPr/>
            </p:nvSpPr>
            <p:spPr bwMode="auto">
              <a:xfrm flipH="1">
                <a:off x="1824" y="1536"/>
                <a:ext cx="144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34862" name="Group 1068"/>
              <p:cNvGrpSpPr>
                <a:grpSpLocks/>
              </p:cNvGrpSpPr>
              <p:nvPr/>
            </p:nvGrpSpPr>
            <p:grpSpPr bwMode="auto">
              <a:xfrm>
                <a:off x="1536" y="1920"/>
                <a:ext cx="576" cy="576"/>
                <a:chOff x="1536" y="1920"/>
                <a:chExt cx="576" cy="576"/>
              </a:xfrm>
            </p:grpSpPr>
            <p:grpSp>
              <p:nvGrpSpPr>
                <p:cNvPr id="34863" name="Group 1069"/>
                <p:cNvGrpSpPr>
                  <a:grpSpLocks/>
                </p:cNvGrpSpPr>
                <p:nvPr/>
              </p:nvGrpSpPr>
              <p:grpSpPr bwMode="auto">
                <a:xfrm>
                  <a:off x="1536" y="1920"/>
                  <a:ext cx="576" cy="576"/>
                  <a:chOff x="2112" y="1152"/>
                  <a:chExt cx="576" cy="576"/>
                </a:xfrm>
              </p:grpSpPr>
              <p:sp>
                <p:nvSpPr>
                  <p:cNvPr id="34867" name="Rectangle 1070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152"/>
                    <a:ext cx="576" cy="576"/>
                  </a:xfrm>
                  <a:prstGeom prst="rect">
                    <a:avLst/>
                  </a:prstGeom>
                  <a:solidFill>
                    <a:srgbClr val="F0E09A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68" name="Line 1071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152"/>
                    <a:ext cx="0" cy="5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69" name="Line 1072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1152"/>
                    <a:ext cx="0" cy="5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70" name="Line 1073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1344"/>
                    <a:ext cx="57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71" name="Line 1074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1536"/>
                    <a:ext cx="57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4864" name="Group 1075"/>
                <p:cNvGrpSpPr>
                  <a:grpSpLocks/>
                </p:cNvGrpSpPr>
                <p:nvPr/>
              </p:nvGrpSpPr>
              <p:grpSpPr bwMode="auto">
                <a:xfrm>
                  <a:off x="1728" y="2112"/>
                  <a:ext cx="192" cy="192"/>
                  <a:chOff x="576" y="2112"/>
                  <a:chExt cx="192" cy="192"/>
                </a:xfrm>
              </p:grpSpPr>
              <p:sp>
                <p:nvSpPr>
                  <p:cNvPr id="34865" name="Line 1076"/>
                  <p:cNvSpPr>
                    <a:spLocks noChangeShapeType="1"/>
                  </p:cNvSpPr>
                  <p:nvPr/>
                </p:nvSpPr>
                <p:spPr bwMode="auto">
                  <a:xfrm>
                    <a:off x="576" y="2112"/>
                    <a:ext cx="192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990000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66" name="Line 107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12"/>
                    <a:ext cx="192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990000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34821" name="Group 1110"/>
          <p:cNvGrpSpPr>
            <a:grpSpLocks/>
          </p:cNvGrpSpPr>
          <p:nvPr/>
        </p:nvGrpSpPr>
        <p:grpSpPr bwMode="auto">
          <a:xfrm>
            <a:off x="6705600" y="2438400"/>
            <a:ext cx="3479800" cy="3517900"/>
            <a:chOff x="3264" y="1536"/>
            <a:chExt cx="2192" cy="2216"/>
          </a:xfrm>
        </p:grpSpPr>
        <p:grpSp>
          <p:nvGrpSpPr>
            <p:cNvPr id="34825" name="Group 1078"/>
            <p:cNvGrpSpPr>
              <a:grpSpLocks/>
            </p:cNvGrpSpPr>
            <p:nvPr/>
          </p:nvGrpSpPr>
          <p:grpSpPr bwMode="auto">
            <a:xfrm>
              <a:off x="3264" y="1536"/>
              <a:ext cx="1652" cy="2216"/>
              <a:chOff x="3264" y="1536"/>
              <a:chExt cx="1652" cy="2216"/>
            </a:xfrm>
          </p:grpSpPr>
          <p:grpSp>
            <p:nvGrpSpPr>
              <p:cNvPr id="34827" name="Group 1079"/>
              <p:cNvGrpSpPr>
                <a:grpSpLocks/>
              </p:cNvGrpSpPr>
              <p:nvPr/>
            </p:nvGrpSpPr>
            <p:grpSpPr bwMode="auto">
              <a:xfrm>
                <a:off x="3264" y="1536"/>
                <a:ext cx="1652" cy="960"/>
                <a:chOff x="3264" y="1536"/>
                <a:chExt cx="1652" cy="960"/>
              </a:xfrm>
            </p:grpSpPr>
            <p:grpSp>
              <p:nvGrpSpPr>
                <p:cNvPr id="34843" name="Group 1080"/>
                <p:cNvGrpSpPr>
                  <a:grpSpLocks/>
                </p:cNvGrpSpPr>
                <p:nvPr/>
              </p:nvGrpSpPr>
              <p:grpSpPr bwMode="auto">
                <a:xfrm>
                  <a:off x="3264" y="1536"/>
                  <a:ext cx="1536" cy="960"/>
                  <a:chOff x="3264" y="1536"/>
                  <a:chExt cx="1536" cy="960"/>
                </a:xfrm>
              </p:grpSpPr>
              <p:grpSp>
                <p:nvGrpSpPr>
                  <p:cNvPr id="34845" name="Group 1081"/>
                  <p:cNvGrpSpPr>
                    <a:grpSpLocks/>
                  </p:cNvGrpSpPr>
                  <p:nvPr/>
                </p:nvGrpSpPr>
                <p:grpSpPr bwMode="auto">
                  <a:xfrm>
                    <a:off x="4224" y="1920"/>
                    <a:ext cx="576" cy="576"/>
                    <a:chOff x="4224" y="1920"/>
                    <a:chExt cx="576" cy="576"/>
                  </a:xfrm>
                </p:grpSpPr>
                <p:grpSp>
                  <p:nvGrpSpPr>
                    <p:cNvPr id="34847" name="Group 108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224" y="1920"/>
                      <a:ext cx="576" cy="576"/>
                      <a:chOff x="2112" y="1152"/>
                      <a:chExt cx="576" cy="576"/>
                    </a:xfrm>
                  </p:grpSpPr>
                  <p:sp>
                    <p:nvSpPr>
                      <p:cNvPr id="34851" name="Rectangle 10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12" y="1152"/>
                        <a:ext cx="576" cy="576"/>
                      </a:xfrm>
                      <a:prstGeom prst="rect">
                        <a:avLst/>
                      </a:prstGeom>
                      <a:solidFill>
                        <a:srgbClr val="F0E09A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4852" name="Line 108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04" y="1152"/>
                        <a:ext cx="0" cy="57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4853" name="Line 108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96" y="1152"/>
                        <a:ext cx="0" cy="57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4854" name="Line 108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112" y="1344"/>
                        <a:ext cx="576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4855" name="Line 108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112" y="1536"/>
                        <a:ext cx="576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34848" name="Group 108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224" y="2112"/>
                      <a:ext cx="192" cy="192"/>
                      <a:chOff x="576" y="2112"/>
                      <a:chExt cx="192" cy="192"/>
                    </a:xfrm>
                  </p:grpSpPr>
                  <p:sp>
                    <p:nvSpPr>
                      <p:cNvPr id="34849" name="Line 108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76" y="2112"/>
                        <a:ext cx="192" cy="192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99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4850" name="Line 1090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576" y="2112"/>
                        <a:ext cx="192" cy="192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99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34846" name="Line 1091"/>
                  <p:cNvSpPr>
                    <a:spLocks noChangeShapeType="1"/>
                  </p:cNvSpPr>
                  <p:nvPr/>
                </p:nvSpPr>
                <p:spPr bwMode="auto">
                  <a:xfrm>
                    <a:off x="3264" y="1536"/>
                    <a:ext cx="1248" cy="3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4844" name="Text Box 1092"/>
                <p:cNvSpPr txBox="1">
                  <a:spLocks noChangeArrowheads="1"/>
                </p:cNvSpPr>
                <p:nvPr/>
              </p:nvSpPr>
              <p:spPr bwMode="auto">
                <a:xfrm>
                  <a:off x="4800" y="2071"/>
                  <a:ext cx="11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zh-CN" altLang="en-US" sz="2400"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34828" name="Group 1093"/>
              <p:cNvGrpSpPr>
                <a:grpSpLocks/>
              </p:cNvGrpSpPr>
              <p:nvPr/>
            </p:nvGrpSpPr>
            <p:grpSpPr bwMode="auto">
              <a:xfrm>
                <a:off x="4224" y="2496"/>
                <a:ext cx="576" cy="1256"/>
                <a:chOff x="4224" y="2496"/>
                <a:chExt cx="576" cy="1256"/>
              </a:xfrm>
            </p:grpSpPr>
            <p:grpSp>
              <p:nvGrpSpPr>
                <p:cNvPr id="34829" name="Group 1094"/>
                <p:cNvGrpSpPr>
                  <a:grpSpLocks/>
                </p:cNvGrpSpPr>
                <p:nvPr/>
              </p:nvGrpSpPr>
              <p:grpSpPr bwMode="auto">
                <a:xfrm>
                  <a:off x="4224" y="2496"/>
                  <a:ext cx="576" cy="960"/>
                  <a:chOff x="4224" y="2496"/>
                  <a:chExt cx="576" cy="960"/>
                </a:xfrm>
              </p:grpSpPr>
              <p:grpSp>
                <p:nvGrpSpPr>
                  <p:cNvPr id="34831" name="Group 1095"/>
                  <p:cNvGrpSpPr>
                    <a:grpSpLocks/>
                  </p:cNvGrpSpPr>
                  <p:nvPr/>
                </p:nvGrpSpPr>
                <p:grpSpPr bwMode="auto">
                  <a:xfrm>
                    <a:off x="4224" y="2880"/>
                    <a:ext cx="576" cy="576"/>
                    <a:chOff x="4224" y="2880"/>
                    <a:chExt cx="576" cy="576"/>
                  </a:xfrm>
                </p:grpSpPr>
                <p:grpSp>
                  <p:nvGrpSpPr>
                    <p:cNvPr id="34833" name="Group 109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224" y="2880"/>
                      <a:ext cx="576" cy="576"/>
                      <a:chOff x="2112" y="1152"/>
                      <a:chExt cx="576" cy="576"/>
                    </a:xfrm>
                  </p:grpSpPr>
                  <p:sp>
                    <p:nvSpPr>
                      <p:cNvPr id="34838" name="Rectangle 109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12" y="1152"/>
                        <a:ext cx="576" cy="576"/>
                      </a:xfrm>
                      <a:prstGeom prst="rect">
                        <a:avLst/>
                      </a:prstGeom>
                      <a:solidFill>
                        <a:srgbClr val="DCFFB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4839" name="Line 109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04" y="1152"/>
                        <a:ext cx="0" cy="57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4840" name="Line 109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96" y="1152"/>
                        <a:ext cx="0" cy="57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4841" name="Line 110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112" y="1344"/>
                        <a:ext cx="576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4842" name="Line 110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112" y="1536"/>
                        <a:ext cx="576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34834" name="Group 110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224" y="3072"/>
                      <a:ext cx="192" cy="192"/>
                      <a:chOff x="576" y="2112"/>
                      <a:chExt cx="192" cy="192"/>
                    </a:xfrm>
                  </p:grpSpPr>
                  <p:sp>
                    <p:nvSpPr>
                      <p:cNvPr id="34836" name="Line 110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76" y="2112"/>
                        <a:ext cx="192" cy="192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99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4837" name="Line 1104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576" y="2112"/>
                        <a:ext cx="192" cy="192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99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34835" name="Oval 11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4" y="2880"/>
                      <a:ext cx="192" cy="192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rgbClr val="99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4832" name="Line 1106"/>
                  <p:cNvSpPr>
                    <a:spLocks noChangeShapeType="1"/>
                  </p:cNvSpPr>
                  <p:nvPr/>
                </p:nvSpPr>
                <p:spPr bwMode="auto">
                  <a:xfrm>
                    <a:off x="4512" y="2496"/>
                    <a:ext cx="0" cy="3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4830" name="Text Box 1107"/>
                <p:cNvSpPr txBox="1">
                  <a:spLocks noChangeArrowheads="1"/>
                </p:cNvSpPr>
                <p:nvPr/>
              </p:nvSpPr>
              <p:spPr bwMode="auto">
                <a:xfrm>
                  <a:off x="4416" y="3464"/>
                  <a:ext cx="28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400">
                      <a:solidFill>
                        <a:srgbClr val="CC0066"/>
                      </a:solidFill>
                      <a:latin typeface="Comic Sans MS" pitchFamily="66" charset="0"/>
                    </a:rPr>
                    <a:t>-1</a:t>
                  </a:r>
                </a:p>
              </p:txBody>
            </p:sp>
          </p:grpSp>
        </p:grpSp>
        <p:sp>
          <p:nvSpPr>
            <p:cNvPr id="34826" name="Text Box 1108"/>
            <p:cNvSpPr txBox="1">
              <a:spLocks noChangeArrowheads="1"/>
            </p:cNvSpPr>
            <p:nvPr/>
          </p:nvSpPr>
          <p:spPr bwMode="auto">
            <a:xfrm>
              <a:off x="4800" y="2071"/>
              <a:ext cx="6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3300"/>
                  </a:solidFill>
                  <a:latin typeface="Symbol" pitchFamily="18" charset="2"/>
                </a:rPr>
                <a:t>b</a:t>
              </a:r>
              <a:r>
                <a:rPr lang="en-US" altLang="zh-CN" sz="2400">
                  <a:solidFill>
                    <a:srgbClr val="FF3300"/>
                  </a:solidFill>
                  <a:latin typeface="Comic Sans MS" pitchFamily="66" charset="0"/>
                </a:rPr>
                <a:t> = -1</a:t>
              </a:r>
              <a:r>
                <a:rPr lang="en-US" altLang="zh-CN" sz="2400">
                  <a:latin typeface="Comic Sans MS" pitchFamily="66" charset="0"/>
                </a:rPr>
                <a:t> </a:t>
              </a:r>
            </a:p>
          </p:txBody>
        </p:sp>
      </p:grpSp>
      <p:grpSp>
        <p:nvGrpSpPr>
          <p:cNvPr id="34822" name="Group 1112"/>
          <p:cNvGrpSpPr>
            <a:grpSpLocks/>
          </p:cNvGrpSpPr>
          <p:nvPr/>
        </p:nvGrpSpPr>
        <p:grpSpPr bwMode="auto">
          <a:xfrm>
            <a:off x="1905000" y="3962400"/>
            <a:ext cx="6705600" cy="1225550"/>
            <a:chOff x="240" y="2496"/>
            <a:chExt cx="4224" cy="772"/>
          </a:xfrm>
        </p:grpSpPr>
        <p:sp>
          <p:nvSpPr>
            <p:cNvPr id="87" name="Text Box 1109"/>
            <p:cNvSpPr txBox="1">
              <a:spLocks noChangeArrowheads="1"/>
            </p:cNvSpPr>
            <p:nvPr/>
          </p:nvSpPr>
          <p:spPr bwMode="auto">
            <a:xfrm>
              <a:off x="240" y="2496"/>
              <a:ext cx="3525" cy="772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6633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dirty="0">
                  <a:latin typeface="Comic Sans MS" pitchFamily="66" charset="0"/>
                  <a:ea typeface="隶书" pitchFamily="49" charset="-122"/>
                </a:rPr>
                <a:t>如果 </a:t>
              </a:r>
              <a:r>
                <a:rPr lang="en-US" altLang="zh-CN" sz="2400" dirty="0">
                  <a:latin typeface="Comic Sans MS" pitchFamily="66" charset="0"/>
                  <a:ea typeface="隶书" pitchFamily="49" charset="-122"/>
                </a:rPr>
                <a:t>MIN</a:t>
              </a:r>
              <a:r>
                <a:rPr lang="zh-CN" altLang="en-US" sz="2400" dirty="0">
                  <a:latin typeface="Comic Sans MS" pitchFamily="66" charset="0"/>
                  <a:ea typeface="隶书" pitchFamily="49" charset="-122"/>
                </a:rPr>
                <a:t>节点的</a:t>
              </a:r>
              <a:r>
                <a:rPr lang="en-US" altLang="zh-CN" sz="2400" dirty="0">
                  <a:solidFill>
                    <a:srgbClr val="FF3300"/>
                  </a:solidFill>
                  <a:latin typeface="Symbol" pitchFamily="18" charset="2"/>
                  <a:ea typeface="隶书" pitchFamily="49" charset="-122"/>
                </a:rPr>
                <a:t>b</a:t>
              </a:r>
              <a:r>
                <a:rPr lang="zh-CN" altLang="en-US" sz="2400" dirty="0">
                  <a:latin typeface="Comic Sans MS" pitchFamily="66" charset="0"/>
                  <a:ea typeface="隶书" pitchFamily="49" charset="-122"/>
                </a:rPr>
                <a:t>值小于或等于其</a:t>
              </a:r>
              <a:r>
                <a:rPr lang="en-US" altLang="zh-CN" sz="2400" dirty="0">
                  <a:latin typeface="Comic Sans MS" pitchFamily="66" charset="0"/>
                  <a:ea typeface="隶书" pitchFamily="49" charset="-122"/>
                </a:rPr>
                <a:t>MAX</a:t>
              </a:r>
            </a:p>
            <a:p>
              <a:pPr>
                <a:defRPr/>
              </a:pPr>
              <a:r>
                <a:rPr lang="zh-CN" altLang="en-US" sz="2400" dirty="0">
                  <a:latin typeface="Comic Sans MS" pitchFamily="66" charset="0"/>
                  <a:ea typeface="隶书" pitchFamily="49" charset="-122"/>
                </a:rPr>
                <a:t>祖先节点的</a:t>
              </a:r>
              <a:r>
                <a:rPr lang="en-US" altLang="zh-CN" sz="2400" dirty="0">
                  <a:solidFill>
                    <a:srgbClr val="009900"/>
                  </a:solidFill>
                  <a:latin typeface="Symbol" pitchFamily="18" charset="2"/>
                  <a:ea typeface="隶书" pitchFamily="49" charset="-122"/>
                </a:rPr>
                <a:t>a</a:t>
              </a:r>
              <a:r>
                <a:rPr lang="zh-CN" altLang="en-US" sz="2400" dirty="0">
                  <a:latin typeface="Comic Sans MS" pitchFamily="66" charset="0"/>
                  <a:ea typeface="隶书" pitchFamily="49" charset="-122"/>
                </a:rPr>
                <a:t>值，那么该处的搜索可以不</a:t>
              </a:r>
            </a:p>
            <a:p>
              <a:pPr>
                <a:defRPr/>
              </a:pPr>
              <a:r>
                <a:rPr lang="zh-CN" altLang="en-US" sz="2400" dirty="0">
                  <a:latin typeface="Comic Sans MS" pitchFamily="66" charset="0"/>
                  <a:ea typeface="隶书" pitchFamily="49" charset="-122"/>
                </a:rPr>
                <a:t>用进行了</a:t>
              </a:r>
              <a:endParaRPr lang="en-US" altLang="zh-CN" sz="2400" dirty="0">
                <a:latin typeface="Comic Sans MS" pitchFamily="66" charset="0"/>
                <a:ea typeface="隶书" pitchFamily="49" charset="-122"/>
              </a:endParaRPr>
            </a:p>
          </p:txBody>
        </p:sp>
        <p:sp>
          <p:nvSpPr>
            <p:cNvPr id="34824" name="Freeform 1111"/>
            <p:cNvSpPr>
              <a:spLocks/>
            </p:cNvSpPr>
            <p:nvPr/>
          </p:nvSpPr>
          <p:spPr bwMode="auto">
            <a:xfrm>
              <a:off x="3600" y="2544"/>
              <a:ext cx="864" cy="432"/>
            </a:xfrm>
            <a:custGeom>
              <a:avLst/>
              <a:gdLst>
                <a:gd name="T0" fmla="*/ 0 w 864"/>
                <a:gd name="T1" fmla="*/ 432 h 432"/>
                <a:gd name="T2" fmla="*/ 432 w 864"/>
                <a:gd name="T3" fmla="*/ 336 h 432"/>
                <a:gd name="T4" fmla="*/ 864 w 864"/>
                <a:gd name="T5" fmla="*/ 0 h 432"/>
                <a:gd name="T6" fmla="*/ 0 60000 65536"/>
                <a:gd name="T7" fmla="*/ 0 60000 65536"/>
                <a:gd name="T8" fmla="*/ 0 60000 65536"/>
                <a:gd name="T9" fmla="*/ 0 w 864"/>
                <a:gd name="T10" fmla="*/ 0 h 432"/>
                <a:gd name="T11" fmla="*/ 864 w 864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432">
                  <a:moveTo>
                    <a:pt x="0" y="432"/>
                  </a:moveTo>
                  <a:cubicBezTo>
                    <a:pt x="144" y="420"/>
                    <a:pt x="288" y="408"/>
                    <a:pt x="432" y="336"/>
                  </a:cubicBezTo>
                  <a:cubicBezTo>
                    <a:pt x="576" y="264"/>
                    <a:pt x="720" y="132"/>
                    <a:pt x="864" y="0"/>
                  </a:cubicBezTo>
                </a:path>
              </a:pathLst>
            </a:custGeom>
            <a:noFill/>
            <a:ln w="38100">
              <a:solidFill>
                <a:srgbClr val="66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92" name="矩形 91">
            <a:extLst>
              <a:ext uri="{FF2B5EF4-FFF2-40B4-BE49-F238E27FC236}">
                <a16:creationId xmlns:a16="http://schemas.microsoft.com/office/drawing/2014/main" id="{98EC1226-8DF9-40B0-9444-0A15292D64EC}"/>
              </a:ext>
            </a:extLst>
          </p:cNvPr>
          <p:cNvSpPr/>
          <p:nvPr/>
        </p:nvSpPr>
        <p:spPr>
          <a:xfrm>
            <a:off x="609600" y="1447800"/>
            <a:ext cx="650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Max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1276A4D8-83FE-493C-B7B2-66D1FE3E7959}"/>
              </a:ext>
            </a:extLst>
          </p:cNvPr>
          <p:cNvSpPr/>
          <p:nvPr/>
        </p:nvSpPr>
        <p:spPr>
          <a:xfrm>
            <a:off x="568324" y="2945368"/>
            <a:ext cx="650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Min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98EC1226-8DF9-40B0-9444-0A15292D64EC}"/>
              </a:ext>
            </a:extLst>
          </p:cNvPr>
          <p:cNvSpPr/>
          <p:nvPr/>
        </p:nvSpPr>
        <p:spPr>
          <a:xfrm>
            <a:off x="587125" y="4812268"/>
            <a:ext cx="650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Max</a:t>
            </a:r>
          </a:p>
        </p:txBody>
      </p:sp>
      <p:sp>
        <p:nvSpPr>
          <p:cNvPr id="95" name="Line 1106"/>
          <p:cNvSpPr>
            <a:spLocks noChangeShapeType="1"/>
          </p:cNvSpPr>
          <p:nvPr/>
        </p:nvSpPr>
        <p:spPr bwMode="auto">
          <a:xfrm>
            <a:off x="8982074" y="3962400"/>
            <a:ext cx="1838325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536531" y="3919835"/>
            <a:ext cx="978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α</a:t>
            </a:r>
            <a:r>
              <a:rPr lang="zh-CN" altLang="en-US" sz="2400" dirty="0">
                <a:solidFill>
                  <a:srgbClr val="FF0000"/>
                </a:solidFill>
              </a:rPr>
              <a:t>剪枝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9851886" y="3888938"/>
            <a:ext cx="6463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2933700" y="6386660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极小极大搜索是深度优先的，所以任何</a:t>
            </a:r>
            <a:r>
              <a:rPr lang="zh-CN" altLang="en-US" dirty="0" smtClean="0"/>
              <a:t>时候</a:t>
            </a:r>
            <a:r>
              <a:rPr lang="zh-CN" altLang="en-US" dirty="0" smtClean="0">
                <a:solidFill>
                  <a:srgbClr val="FF0000"/>
                </a:solidFill>
              </a:rPr>
              <a:t>只需</a:t>
            </a:r>
            <a:r>
              <a:rPr lang="zh-CN" altLang="en-US" dirty="0">
                <a:solidFill>
                  <a:srgbClr val="FF0000"/>
                </a:solidFill>
              </a:rPr>
              <a:t>要考虑树中某条单一路径上的结点</a:t>
            </a:r>
            <a:endParaRPr lang="zh-CN" altLang="en-US" dirty="0"/>
          </a:p>
        </p:txBody>
      </p:sp>
      <p:sp>
        <p:nvSpPr>
          <p:cNvPr id="96" name="Text Box 1063"/>
          <p:cNvSpPr txBox="1">
            <a:spLocks noChangeArrowheads="1"/>
          </p:cNvSpPr>
          <p:nvPr/>
        </p:nvSpPr>
        <p:spPr bwMode="auto">
          <a:xfrm>
            <a:off x="219111" y="2155975"/>
            <a:ext cx="5048177" cy="461665"/>
          </a:xfrm>
          <a:prstGeom prst="rect">
            <a:avLst/>
          </a:prstGeom>
          <a:solidFill>
            <a:srgbClr val="F6EDC6"/>
          </a:solidFill>
          <a:ln w="9525">
            <a:solidFill>
              <a:srgbClr val="99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Symbol" pitchFamily="18" charset="2"/>
              <a:buChar char="b"/>
            </a:pPr>
            <a:r>
              <a:rPr lang="zh-CN" altLang="en-US" sz="2400" dirty="0" smtClean="0">
                <a:solidFill>
                  <a:schemeClr val="accent1">
                    <a:lumMod val="25000"/>
                  </a:schemeClr>
                </a:solidFill>
                <a:latin typeface="Comic Sans MS" pitchFamily="66" charset="0"/>
                <a:ea typeface="隶书" pitchFamily="49" charset="-122"/>
              </a:rPr>
              <a:t> </a:t>
            </a:r>
            <a:r>
              <a:rPr lang="zh-CN" altLang="en-US" sz="2400" dirty="0" smtClean="0">
                <a:solidFill>
                  <a:srgbClr val="990000"/>
                </a:solidFill>
                <a:latin typeface="Comic Sans MS" pitchFamily="66" charset="0"/>
                <a:ea typeface="隶书" pitchFamily="49" charset="-122"/>
              </a:rPr>
              <a:t>值是</a:t>
            </a:r>
            <a:r>
              <a:rPr lang="en-US" altLang="zh-CN" sz="2400" dirty="0" smtClean="0">
                <a:solidFill>
                  <a:schemeClr val="accent1">
                    <a:lumMod val="25000"/>
                  </a:schemeClr>
                </a:solidFill>
                <a:latin typeface="Comic Sans MS" pitchFamily="66" charset="0"/>
                <a:ea typeface="隶书" pitchFamily="49" charset="-122"/>
              </a:rPr>
              <a:t>MIN</a:t>
            </a:r>
            <a:r>
              <a:rPr lang="zh-CN" altLang="en-US" sz="2400" dirty="0">
                <a:solidFill>
                  <a:srgbClr val="990000"/>
                </a:solidFill>
                <a:latin typeface="Comic Sans MS" pitchFamily="66" charset="0"/>
                <a:ea typeface="隶书" pitchFamily="49" charset="-122"/>
              </a:rPr>
              <a:t>节点的最佳</a:t>
            </a:r>
            <a:r>
              <a:rPr lang="en-US" altLang="zh-CN" sz="2400" dirty="0">
                <a:solidFill>
                  <a:srgbClr val="990000"/>
                </a:solidFill>
                <a:latin typeface="Comic Sans MS" pitchFamily="66" charset="0"/>
                <a:ea typeface="隶书" pitchFamily="49" charset="-122"/>
              </a:rPr>
              <a:t>(</a:t>
            </a:r>
            <a:r>
              <a:rPr lang="zh-CN" altLang="en-US" sz="2400" dirty="0">
                <a:solidFill>
                  <a:srgbClr val="990000"/>
                </a:solidFill>
                <a:latin typeface="Comic Sans MS" pitchFamily="66" charset="0"/>
                <a:ea typeface="隶书" pitchFamily="49" charset="-122"/>
              </a:rPr>
              <a:t>极小值</a:t>
            </a:r>
            <a:r>
              <a:rPr lang="en-US" altLang="zh-CN" sz="2400" dirty="0">
                <a:solidFill>
                  <a:srgbClr val="990000"/>
                </a:solidFill>
                <a:latin typeface="Comic Sans MS" pitchFamily="66" charset="0"/>
                <a:ea typeface="隶书" pitchFamily="49" charset="-122"/>
              </a:rPr>
              <a:t>)</a:t>
            </a:r>
            <a:r>
              <a:rPr lang="zh-CN" altLang="en-US" sz="2400" dirty="0" smtClean="0">
                <a:solidFill>
                  <a:srgbClr val="990000"/>
                </a:solidFill>
                <a:latin typeface="Comic Sans MS" pitchFamily="66" charset="0"/>
                <a:ea typeface="隶书" pitchFamily="49" charset="-122"/>
              </a:rPr>
              <a:t>选择</a:t>
            </a:r>
            <a:endParaRPr lang="en-US" altLang="zh-CN" sz="2400" dirty="0">
              <a:solidFill>
                <a:srgbClr val="990000"/>
              </a:solidFill>
              <a:latin typeface="Comic Sans MS" pitchFamily="66" charset="0"/>
              <a:ea typeface="隶书" pitchFamily="49" charset="-122"/>
            </a:endParaRPr>
          </a:p>
        </p:txBody>
      </p:sp>
      <p:sp>
        <p:nvSpPr>
          <p:cNvPr id="98" name="Text Box 1123"/>
          <p:cNvSpPr txBox="1">
            <a:spLocks noChangeArrowheads="1"/>
          </p:cNvSpPr>
          <p:nvPr/>
        </p:nvSpPr>
        <p:spPr bwMode="auto">
          <a:xfrm>
            <a:off x="7162800" y="904391"/>
            <a:ext cx="4996881" cy="461665"/>
          </a:xfrm>
          <a:prstGeom prst="rect">
            <a:avLst/>
          </a:prstGeom>
          <a:solidFill>
            <a:srgbClr val="ECFFD9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Symbol" pitchFamily="18" charset="2"/>
                <a:ea typeface="隶书" pitchFamily="49" charset="-122"/>
              </a:rPr>
              <a:t>a</a:t>
            </a:r>
            <a:r>
              <a:rPr lang="zh-CN" altLang="en-US" sz="2400" dirty="0">
                <a:solidFill>
                  <a:srgbClr val="009900"/>
                </a:solidFill>
                <a:latin typeface="Symbol" pitchFamily="18" charset="2"/>
                <a:ea typeface="隶书" pitchFamily="49" charset="-122"/>
              </a:rPr>
              <a:t>值是</a:t>
            </a:r>
            <a:r>
              <a:rPr lang="en-US" altLang="zh-CN" sz="2400" dirty="0">
                <a:solidFill>
                  <a:srgbClr val="FF0000"/>
                </a:solidFill>
                <a:latin typeface="Comic Sans MS" pitchFamily="66" charset="0"/>
              </a:rPr>
              <a:t>MAX</a:t>
            </a:r>
            <a:r>
              <a:rPr lang="zh-CN" altLang="en-US" sz="2400" dirty="0" smtClean="0">
                <a:solidFill>
                  <a:srgbClr val="009900"/>
                </a:solidFill>
                <a:latin typeface="Symbol" pitchFamily="18" charset="2"/>
                <a:ea typeface="隶书" pitchFamily="49" charset="-122"/>
              </a:rPr>
              <a:t>节点</a:t>
            </a:r>
            <a:r>
              <a:rPr lang="zh-CN" altLang="en-US" sz="2400" dirty="0">
                <a:solidFill>
                  <a:srgbClr val="009900"/>
                </a:solidFill>
                <a:latin typeface="Symbol" pitchFamily="18" charset="2"/>
                <a:ea typeface="隶书" pitchFamily="49" charset="-122"/>
              </a:rPr>
              <a:t>的</a:t>
            </a:r>
            <a:r>
              <a:rPr lang="zh-CN" altLang="en-US" sz="2400" dirty="0" smtClean="0">
                <a:solidFill>
                  <a:srgbClr val="009900"/>
                </a:solidFill>
                <a:latin typeface="Symbol" pitchFamily="18" charset="2"/>
                <a:ea typeface="隶书" pitchFamily="49" charset="-122"/>
              </a:rPr>
              <a:t>最佳</a:t>
            </a:r>
            <a:r>
              <a:rPr lang="en-US" altLang="zh-CN" sz="2400" dirty="0" smtClean="0">
                <a:solidFill>
                  <a:srgbClr val="009900"/>
                </a:solidFill>
                <a:latin typeface="Symbol" pitchFamily="18" charset="2"/>
                <a:ea typeface="隶书" pitchFamily="49" charset="-122"/>
              </a:rPr>
              <a:t>(</a:t>
            </a:r>
            <a:r>
              <a:rPr lang="zh-CN" altLang="en-US" sz="2400" dirty="0" smtClean="0">
                <a:solidFill>
                  <a:srgbClr val="009900"/>
                </a:solidFill>
                <a:latin typeface="Symbol" pitchFamily="18" charset="2"/>
                <a:ea typeface="隶书" pitchFamily="49" charset="-122"/>
              </a:rPr>
              <a:t>极大值</a:t>
            </a:r>
            <a:r>
              <a:rPr lang="en-US" altLang="zh-CN" sz="2400" dirty="0" smtClean="0">
                <a:solidFill>
                  <a:srgbClr val="009900"/>
                </a:solidFill>
                <a:latin typeface="Symbol" pitchFamily="18" charset="2"/>
                <a:ea typeface="隶书" pitchFamily="49" charset="-122"/>
              </a:rPr>
              <a:t>)</a:t>
            </a:r>
            <a:r>
              <a:rPr lang="zh-CN" altLang="en-US" sz="2400" dirty="0" smtClean="0">
                <a:solidFill>
                  <a:srgbClr val="009900"/>
                </a:solidFill>
                <a:latin typeface="Symbol" pitchFamily="18" charset="2"/>
                <a:ea typeface="隶书" pitchFamily="49" charset="-122"/>
              </a:rPr>
              <a:t>选择</a:t>
            </a:r>
            <a:endParaRPr lang="en-US" altLang="zh-CN" sz="2400" dirty="0">
              <a:solidFill>
                <a:srgbClr val="009900"/>
              </a:solidFill>
              <a:latin typeface="Symbol" pitchFamily="18" charset="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323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E018EC0-434A-4525-A8FD-9B13FDB278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主要内容</a:t>
            </a:r>
            <a:endParaRPr lang="en-US" altLang="zh-CN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05A14FB-A18E-49EC-8C06-022218A969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0" y="1447800"/>
            <a:ext cx="8435975" cy="2590800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US" altLang="zh-CN" dirty="0"/>
              <a:t>5.1 Games theory (</a:t>
            </a:r>
            <a:r>
              <a:rPr lang="zh-CN" altLang="en-US" dirty="0"/>
              <a:t>博弈论</a:t>
            </a:r>
            <a:r>
              <a:rPr lang="en-US" altLang="zh-CN" dirty="0"/>
              <a:t>)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5.2 </a:t>
            </a:r>
            <a:r>
              <a:rPr lang="zh-CN" altLang="en-US" dirty="0"/>
              <a:t>极大极小原理</a:t>
            </a:r>
            <a:endParaRPr lang="en-US" altLang="zh-CN" dirty="0"/>
          </a:p>
          <a:p>
            <a:pPr eaLnBrk="1" hangingPunct="1">
              <a:lnSpc>
                <a:spcPct val="20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5.3 </a:t>
            </a:r>
            <a:r>
              <a:rPr lang="en-US" altLang="zh-CN" dirty="0">
                <a:solidFill>
                  <a:srgbClr val="FF0000"/>
                </a:solidFill>
              </a:rPr>
              <a:t>α-β </a:t>
            </a:r>
            <a:r>
              <a:rPr lang="zh-CN" altLang="en-US" dirty="0" smtClean="0">
                <a:solidFill>
                  <a:srgbClr val="FF0000"/>
                </a:solidFill>
              </a:rPr>
              <a:t>剪枝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dirty="0"/>
              <a:t>5.4 </a:t>
            </a:r>
            <a:r>
              <a:rPr lang="zh-CN" altLang="en-US" dirty="0" smtClean="0"/>
              <a:t>不完美的实时决策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6356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81275" y="1495425"/>
            <a:ext cx="7296150" cy="528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96490" y="1266825"/>
            <a:ext cx="1045620" cy="1033462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4291" y="2181909"/>
            <a:ext cx="928884" cy="1032093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96490" y="3095625"/>
            <a:ext cx="1045620" cy="1033462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4291" y="4010709"/>
            <a:ext cx="928884" cy="1032093"/>
          </a:xfrm>
          <a:prstGeom prst="rect">
            <a:avLst/>
          </a:prstGeom>
          <a:noFill/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91325" y="3933995"/>
            <a:ext cx="4419600" cy="216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25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Minimax</a:t>
            </a:r>
            <a:r>
              <a:rPr lang="en-US" dirty="0"/>
              <a:t> Values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2743200" y="3124200"/>
            <a:ext cx="6781800" cy="2230830"/>
            <a:chOff x="1676400" y="1447800"/>
            <a:chExt cx="8763000" cy="2882533"/>
          </a:xfrm>
        </p:grpSpPr>
        <p:sp>
          <p:nvSpPr>
            <p:cNvPr id="6" name="Rectangle 5"/>
            <p:cNvSpPr/>
            <p:nvPr/>
          </p:nvSpPr>
          <p:spPr>
            <a:xfrm>
              <a:off x="5105400" y="1447800"/>
              <a:ext cx="18288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7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5" cstate="print"/>
            <a:srcRect l="38135" t="16438" r="44067" b="58904"/>
            <a:stretch>
              <a:fillRect/>
            </a:stretch>
          </p:blipFill>
          <p:spPr bwMode="auto">
            <a:xfrm flipH="1">
              <a:off x="5410200" y="1524000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Oval 7"/>
            <p:cNvSpPr/>
            <p:nvPr/>
          </p:nvSpPr>
          <p:spPr>
            <a:xfrm>
              <a:off x="6127260" y="16002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rot="10800000" flipV="1">
              <a:off x="3657600" y="1905000"/>
              <a:ext cx="2362200" cy="381000"/>
            </a:xfrm>
            <a:prstGeom prst="line">
              <a:avLst/>
            </a:prstGeom>
            <a:ln w="28575">
              <a:solidFill>
                <a:srgbClr val="0066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905000"/>
              <a:ext cx="2286000" cy="381000"/>
            </a:xfrm>
            <a:prstGeom prst="line">
              <a:avLst/>
            </a:prstGeom>
            <a:ln w="28575">
              <a:solidFill>
                <a:srgbClr val="0066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 flipV="1">
              <a:off x="7239000" y="2819400"/>
              <a:ext cx="1066800" cy="381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305800" y="2819400"/>
              <a:ext cx="1219200" cy="381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0800000" flipV="1">
              <a:off x="2590801" y="2819400"/>
              <a:ext cx="1066800" cy="381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657601" y="2819400"/>
              <a:ext cx="1219200" cy="381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986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4600" y="1500555"/>
              <a:ext cx="289627" cy="27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" name="Rectangle 49"/>
            <p:cNvSpPr/>
            <p:nvPr/>
          </p:nvSpPr>
          <p:spPr>
            <a:xfrm>
              <a:off x="2743200" y="2362200"/>
              <a:ext cx="18288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51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5" cstate="print"/>
            <a:srcRect l="38135" t="16438" r="44067" b="58904"/>
            <a:stretch>
              <a:fillRect/>
            </a:stretch>
          </p:blipFill>
          <p:spPr bwMode="auto">
            <a:xfrm>
              <a:off x="2774460" y="2422770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2" name="Oval 51"/>
            <p:cNvSpPr/>
            <p:nvPr/>
          </p:nvSpPr>
          <p:spPr>
            <a:xfrm>
              <a:off x="3765060" y="25146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53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962400" y="2414955"/>
              <a:ext cx="289627" cy="27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4" name="Rectangle 53"/>
            <p:cNvSpPr/>
            <p:nvPr/>
          </p:nvSpPr>
          <p:spPr>
            <a:xfrm>
              <a:off x="7391400" y="2362200"/>
              <a:ext cx="18288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55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5" cstate="print"/>
            <a:srcRect l="38135" t="16438" r="44067" b="58904"/>
            <a:stretch>
              <a:fillRect/>
            </a:stretch>
          </p:blipFill>
          <p:spPr bwMode="auto">
            <a:xfrm flipH="1">
              <a:off x="8001000" y="2438400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6" name="Oval 55"/>
            <p:cNvSpPr/>
            <p:nvPr/>
          </p:nvSpPr>
          <p:spPr>
            <a:xfrm>
              <a:off x="8413260" y="25146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610600" y="2414955"/>
              <a:ext cx="289627" cy="27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8" name="Rectangle 57"/>
            <p:cNvSpPr/>
            <p:nvPr/>
          </p:nvSpPr>
          <p:spPr>
            <a:xfrm>
              <a:off x="1676400" y="3276600"/>
              <a:ext cx="18288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59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5" cstate="print"/>
            <a:srcRect l="38135" t="16438" r="44067" b="58904"/>
            <a:stretch>
              <a:fillRect/>
            </a:stretch>
          </p:blipFill>
          <p:spPr bwMode="auto">
            <a:xfrm>
              <a:off x="1707660" y="3337170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0" name="Oval 59"/>
            <p:cNvSpPr/>
            <p:nvPr/>
          </p:nvSpPr>
          <p:spPr>
            <a:xfrm>
              <a:off x="2698260" y="34290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590800" y="3329355"/>
              <a:ext cx="289627" cy="27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2" name="Rectangle 61"/>
            <p:cNvSpPr/>
            <p:nvPr/>
          </p:nvSpPr>
          <p:spPr>
            <a:xfrm>
              <a:off x="3962400" y="3276600"/>
              <a:ext cx="18288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63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5" cstate="print"/>
            <a:srcRect l="38135" t="16438" r="44067" b="58904"/>
            <a:stretch>
              <a:fillRect/>
            </a:stretch>
          </p:blipFill>
          <p:spPr bwMode="auto">
            <a:xfrm>
              <a:off x="3993660" y="3337170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4" name="Oval 63"/>
            <p:cNvSpPr/>
            <p:nvPr/>
          </p:nvSpPr>
          <p:spPr>
            <a:xfrm>
              <a:off x="4984260" y="34290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65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425373" y="3329355"/>
              <a:ext cx="289627" cy="27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6" name="Rectangle 65"/>
            <p:cNvSpPr/>
            <p:nvPr/>
          </p:nvSpPr>
          <p:spPr>
            <a:xfrm>
              <a:off x="6324600" y="3276600"/>
              <a:ext cx="18288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67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5" cstate="print"/>
            <a:srcRect l="38135" t="16438" r="44067" b="58904"/>
            <a:stretch>
              <a:fillRect/>
            </a:stretch>
          </p:blipFill>
          <p:spPr bwMode="auto">
            <a:xfrm flipH="1">
              <a:off x="6934200" y="3352800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8" name="Oval 67"/>
            <p:cNvSpPr/>
            <p:nvPr/>
          </p:nvSpPr>
          <p:spPr>
            <a:xfrm>
              <a:off x="7346460" y="34290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69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239000" y="3329355"/>
              <a:ext cx="289627" cy="27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0" name="Rectangle 69"/>
            <p:cNvSpPr/>
            <p:nvPr/>
          </p:nvSpPr>
          <p:spPr>
            <a:xfrm>
              <a:off x="8610600" y="3276600"/>
              <a:ext cx="18288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71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5" cstate="print"/>
            <a:srcRect l="38135" t="16438" r="44067" b="58904"/>
            <a:stretch>
              <a:fillRect/>
            </a:stretch>
          </p:blipFill>
          <p:spPr bwMode="auto">
            <a:xfrm flipH="1">
              <a:off x="9220200" y="3352800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" name="Oval 71"/>
            <p:cNvSpPr/>
            <p:nvPr/>
          </p:nvSpPr>
          <p:spPr>
            <a:xfrm>
              <a:off x="9632460" y="34290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73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0073573" y="3329355"/>
              <a:ext cx="289627" cy="27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7" name="TextBox 76"/>
            <p:cNvSpPr txBox="1"/>
            <p:nvPr/>
          </p:nvSpPr>
          <p:spPr>
            <a:xfrm>
              <a:off x="9207357" y="3733800"/>
              <a:ext cx="838200" cy="596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itchFamily="34" charset="0"/>
                </a:rPr>
                <a:t>+8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94816" y="3733800"/>
              <a:ext cx="838200" cy="596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Calibri" pitchFamily="34" charset="0"/>
                </a:rPr>
                <a:t>+4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630220" y="3733799"/>
              <a:ext cx="838200" cy="46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itchFamily="34" charset="0"/>
                </a:rPr>
                <a:t>-5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267164" y="3733799"/>
              <a:ext cx="838200" cy="46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itchFamily="34" charset="0"/>
                </a:rPr>
                <a:t>-8</a:t>
              </a: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685800" y="1367135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accent2"/>
                </a:solidFill>
                <a:latin typeface="Calibri" pitchFamily="34" charset="0"/>
              </a:rPr>
              <a:t>MAX</a:t>
            </a:r>
            <a:r>
              <a:rPr lang="zh-CN" altLang="en-US" sz="2400" dirty="0" smtClean="0">
                <a:solidFill>
                  <a:schemeClr val="accent2"/>
                </a:solidFill>
                <a:latin typeface="Calibri" pitchFamily="34" charset="0"/>
              </a:rPr>
              <a:t>的状态值</a:t>
            </a:r>
            <a:r>
              <a:rPr lang="en-US" sz="2400" dirty="0" smtClean="0">
                <a:solidFill>
                  <a:schemeClr val="accent2"/>
                </a:solidFill>
                <a:latin typeface="Calibri" pitchFamily="34" charset="0"/>
              </a:rPr>
              <a:t>:</a:t>
            </a:r>
            <a:endParaRPr lang="en-US" sz="2400" dirty="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562021" y="5290759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7030A0"/>
                </a:solidFill>
                <a:latin typeface="Calibri" pitchFamily="34" charset="0"/>
              </a:rPr>
              <a:t>终止状态</a:t>
            </a:r>
            <a:r>
              <a:rPr lang="en-US" sz="2400" dirty="0" smtClean="0">
                <a:solidFill>
                  <a:srgbClr val="7030A0"/>
                </a:solidFill>
                <a:latin typeface="Calibri" pitchFamily="34" charset="0"/>
              </a:rPr>
              <a:t>:</a:t>
            </a:r>
            <a:endParaRPr lang="en-US" sz="2400" dirty="0">
              <a:solidFill>
                <a:srgbClr val="7030A0"/>
              </a:solidFill>
              <a:latin typeface="Calibri" pitchFamily="34" charset="0"/>
            </a:endParaRPr>
          </a:p>
        </p:txBody>
      </p:sp>
      <p:pic>
        <p:nvPicPr>
          <p:cNvPr id="92" name="Picture 91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067083" y="1828800"/>
            <a:ext cx="2920953" cy="457112"/>
          </a:xfrm>
          <a:prstGeom prst="rect">
            <a:avLst/>
          </a:prstGeom>
          <a:noFill/>
          <a:ln/>
          <a:effectLst/>
        </p:spPr>
      </p:pic>
      <p:pic>
        <p:nvPicPr>
          <p:cNvPr id="85" name="Picture 8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9835161" y="5391361"/>
            <a:ext cx="1574284" cy="278890"/>
          </a:xfrm>
          <a:prstGeom prst="rect">
            <a:avLst/>
          </a:prstGeom>
          <a:noFill/>
          <a:ln/>
          <a:effectLst/>
        </p:spPr>
      </p:pic>
      <p:sp>
        <p:nvSpPr>
          <p:cNvPr id="86" name="Right Arrow 85"/>
          <p:cNvSpPr/>
          <p:nvPr/>
        </p:nvSpPr>
        <p:spPr>
          <a:xfrm rot="1943663">
            <a:off x="4045804" y="2305478"/>
            <a:ext cx="1706429" cy="304800"/>
          </a:xfrm>
          <a:prstGeom prst="rightArrow">
            <a:avLst/>
          </a:prstGeom>
          <a:solidFill>
            <a:srgbClr val="CCECFF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7277100" y="1367135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Calibri" pitchFamily="34" charset="0"/>
              </a:rPr>
              <a:t>MIN</a:t>
            </a:r>
            <a:r>
              <a:rPr lang="zh-CN" altLang="en-US" sz="2400" dirty="0" smtClean="0">
                <a:solidFill>
                  <a:srgbClr val="C00000"/>
                </a:solidFill>
                <a:latin typeface="Calibri" pitchFamily="34" charset="0"/>
              </a:rPr>
              <a:t>的状态值</a:t>
            </a:r>
            <a:r>
              <a:rPr lang="en-US" sz="2400" dirty="0" smtClean="0">
                <a:solidFill>
                  <a:srgbClr val="C00000"/>
                </a:solidFill>
                <a:latin typeface="Calibri" pitchFamily="34" charset="0"/>
              </a:rPr>
              <a:t>:</a:t>
            </a:r>
            <a:endParaRPr lang="en-US" sz="2400" dirty="0">
              <a:solidFill>
                <a:srgbClr val="C00000"/>
              </a:solidFill>
              <a:latin typeface="Calibri" pitchFamily="34" charset="0"/>
            </a:endParaRPr>
          </a:p>
        </p:txBody>
      </p:sp>
      <p:pic>
        <p:nvPicPr>
          <p:cNvPr id="93" name="Picture 92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7899451" y="1828800"/>
            <a:ext cx="2919874" cy="456943"/>
          </a:xfrm>
          <a:prstGeom prst="rect">
            <a:avLst/>
          </a:prstGeom>
          <a:noFill/>
          <a:ln/>
          <a:effectLst/>
        </p:spPr>
      </p:pic>
      <p:sp>
        <p:nvSpPr>
          <p:cNvPr id="90" name="Right Arrow 89"/>
          <p:cNvSpPr/>
          <p:nvPr/>
        </p:nvSpPr>
        <p:spPr>
          <a:xfrm rot="8255959">
            <a:off x="8148387" y="2949051"/>
            <a:ext cx="1406806" cy="304800"/>
          </a:xfrm>
          <a:prstGeom prst="rightArrow">
            <a:avLst/>
          </a:prstGeom>
          <a:solidFill>
            <a:srgbClr val="FF9999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1577250" y="299651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  <a:latin typeface="Calibri" pitchFamily="34" charset="0"/>
              </a:rPr>
              <a:t>MAX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32522" y="451519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  <a:latin typeface="Calibri" pitchFamily="34" charset="0"/>
              </a:rPr>
              <a:t>MAX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77250" y="3724222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  <a:latin typeface="Calibri" pitchFamily="34" charset="0"/>
              </a:rPr>
              <a:t>MIN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8192701" y="5300919"/>
            <a:ext cx="1558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  <a:latin typeface="Calibri" pitchFamily="34" charset="0"/>
              </a:rPr>
              <a:t>MAX</a:t>
            </a:r>
            <a:r>
              <a:rPr lang="zh-CN" altLang="en-US" dirty="0" smtClean="0">
                <a:solidFill>
                  <a:schemeClr val="accent2"/>
                </a:solidFill>
                <a:latin typeface="Calibri" pitchFamily="34" charset="0"/>
              </a:rPr>
              <a:t>的效用值</a:t>
            </a:r>
            <a:endParaRPr lang="zh-CN" altLang="en-US" dirty="0"/>
          </a:p>
        </p:txBody>
      </p:sp>
      <p:sp>
        <p:nvSpPr>
          <p:cNvPr id="75" name="TextBox 100"/>
          <p:cNvSpPr txBox="1"/>
          <p:nvPr/>
        </p:nvSpPr>
        <p:spPr>
          <a:xfrm>
            <a:off x="353023" y="5811396"/>
            <a:ext cx="94093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Calibri" pitchFamily="34" charset="0"/>
              </a:rPr>
              <a:t>搜索目标：从初始状态出发，找到到达终止状态的最优解路径</a:t>
            </a:r>
            <a:endParaRPr lang="en-US" altLang="zh-CN" sz="2400" dirty="0" smtClean="0">
              <a:latin typeface="Calibri" pitchFamily="34" charset="0"/>
            </a:endParaRPr>
          </a:p>
          <a:p>
            <a:r>
              <a:rPr lang="zh-CN" altLang="en-US" sz="2400" dirty="0" smtClean="0">
                <a:latin typeface="Calibri" pitchFamily="34" charset="0"/>
              </a:rPr>
              <a:t>对抗搜索</a:t>
            </a:r>
            <a:r>
              <a:rPr lang="en-US" altLang="zh-CN" sz="3200" dirty="0">
                <a:solidFill>
                  <a:srgbClr val="CC0000"/>
                </a:solidFill>
              </a:rPr>
              <a:t>:  </a:t>
            </a:r>
            <a:r>
              <a:rPr lang="zh-CN" altLang="en-US" sz="2400" dirty="0">
                <a:solidFill>
                  <a:srgbClr val="CC0000"/>
                </a:solidFill>
              </a:rPr>
              <a:t>对抗理性（最优）</a:t>
            </a:r>
            <a:r>
              <a:rPr lang="zh-CN" altLang="en-US" sz="2400" dirty="0" smtClean="0">
                <a:solidFill>
                  <a:srgbClr val="CC0000"/>
                </a:solidFill>
              </a:rPr>
              <a:t>对手可实现最佳效用</a:t>
            </a:r>
            <a:endParaRPr lang="en-US" altLang="zh-CN" sz="2400" dirty="0"/>
          </a:p>
          <a:p>
            <a:endParaRPr lang="en-US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37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  <p:bldP spid="86" grpId="0" animBg="1"/>
      <p:bldP spid="87" grpId="0"/>
      <p:bldP spid="90" grpId="0" animBg="1"/>
      <p:bldP spid="74" grpId="0"/>
      <p:bldP spid="7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6"/>
          <p:cNvSpPr txBox="1">
            <a:spLocks noChangeArrowheads="1"/>
          </p:cNvSpPr>
          <p:nvPr/>
        </p:nvSpPr>
        <p:spPr>
          <a:xfrm>
            <a:off x="1989137" y="-31888"/>
            <a:ext cx="8229600" cy="11430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 eaLnBrk="0" hangingPunct="0"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α-β</a:t>
            </a:r>
            <a:r>
              <a:rPr lang="zh-CN" altLang="en-US" dirty="0"/>
              <a:t>剪枝</a:t>
            </a:r>
            <a:endParaRPr lang="en-US" altLang="zh-CN" dirty="0"/>
          </a:p>
        </p:txBody>
      </p:sp>
      <p:sp>
        <p:nvSpPr>
          <p:cNvPr id="34819" name="Text Box 1027"/>
          <p:cNvSpPr txBox="1">
            <a:spLocks noChangeArrowheads="1"/>
          </p:cNvSpPr>
          <p:nvPr/>
        </p:nvSpPr>
        <p:spPr bwMode="auto">
          <a:xfrm>
            <a:off x="7162801" y="1839913"/>
            <a:ext cx="849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9900"/>
                </a:solidFill>
                <a:latin typeface="Symbol" pitchFamily="18" charset="2"/>
              </a:rPr>
              <a:t>a</a:t>
            </a:r>
            <a:r>
              <a:rPr lang="en-US" altLang="zh-CN" sz="2400">
                <a:solidFill>
                  <a:srgbClr val="009900"/>
                </a:solidFill>
                <a:latin typeface="Comic Sans MS" pitchFamily="66" charset="0"/>
              </a:rPr>
              <a:t> = </a:t>
            </a:r>
            <a:r>
              <a:rPr lang="en-US" altLang="zh-CN" sz="2400">
                <a:solidFill>
                  <a:srgbClr val="009900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1</a:t>
            </a:r>
          </a:p>
        </p:txBody>
      </p:sp>
      <p:grpSp>
        <p:nvGrpSpPr>
          <p:cNvPr id="34820" name="Group 1028"/>
          <p:cNvGrpSpPr>
            <a:grpSpLocks/>
          </p:cNvGrpSpPr>
          <p:nvPr/>
        </p:nvGrpSpPr>
        <p:grpSpPr bwMode="auto">
          <a:xfrm>
            <a:off x="2438400" y="1524000"/>
            <a:ext cx="4908550" cy="4432300"/>
            <a:chOff x="576" y="960"/>
            <a:chExt cx="3092" cy="2792"/>
          </a:xfrm>
        </p:grpSpPr>
        <p:grpSp>
          <p:nvGrpSpPr>
            <p:cNvPr id="34856" name="Group 1029"/>
            <p:cNvGrpSpPr>
              <a:grpSpLocks/>
            </p:cNvGrpSpPr>
            <p:nvPr/>
          </p:nvGrpSpPr>
          <p:grpSpPr bwMode="auto">
            <a:xfrm>
              <a:off x="2976" y="960"/>
              <a:ext cx="692" cy="576"/>
              <a:chOff x="2976" y="960"/>
              <a:chExt cx="692" cy="576"/>
            </a:xfrm>
          </p:grpSpPr>
          <p:grpSp>
            <p:nvGrpSpPr>
              <p:cNvPr id="34898" name="Group 1030"/>
              <p:cNvGrpSpPr>
                <a:grpSpLocks/>
              </p:cNvGrpSpPr>
              <p:nvPr/>
            </p:nvGrpSpPr>
            <p:grpSpPr bwMode="auto">
              <a:xfrm>
                <a:off x="2976" y="960"/>
                <a:ext cx="576" cy="576"/>
                <a:chOff x="2112" y="1152"/>
                <a:chExt cx="576" cy="576"/>
              </a:xfrm>
            </p:grpSpPr>
            <p:sp>
              <p:nvSpPr>
                <p:cNvPr id="34900" name="Rectangle 1031"/>
                <p:cNvSpPr>
                  <a:spLocks noChangeArrowheads="1"/>
                </p:cNvSpPr>
                <p:nvPr/>
              </p:nvSpPr>
              <p:spPr bwMode="auto">
                <a:xfrm>
                  <a:off x="2112" y="1152"/>
                  <a:ext cx="576" cy="576"/>
                </a:xfrm>
                <a:prstGeom prst="rect">
                  <a:avLst/>
                </a:prstGeom>
                <a:solidFill>
                  <a:srgbClr val="DCFFB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901" name="Line 1032"/>
                <p:cNvSpPr>
                  <a:spLocks noChangeShapeType="1"/>
                </p:cNvSpPr>
                <p:nvPr/>
              </p:nvSpPr>
              <p:spPr bwMode="auto">
                <a:xfrm>
                  <a:off x="2304" y="1152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4902" name="Line 1033"/>
                <p:cNvSpPr>
                  <a:spLocks noChangeShapeType="1"/>
                </p:cNvSpPr>
                <p:nvPr/>
              </p:nvSpPr>
              <p:spPr bwMode="auto">
                <a:xfrm>
                  <a:off x="2496" y="1152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4903" name="Line 1034"/>
                <p:cNvSpPr>
                  <a:spLocks noChangeShapeType="1"/>
                </p:cNvSpPr>
                <p:nvPr/>
              </p:nvSpPr>
              <p:spPr bwMode="auto">
                <a:xfrm>
                  <a:off x="2112" y="1344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4904" name="Line 1035"/>
                <p:cNvSpPr>
                  <a:spLocks noChangeShapeType="1"/>
                </p:cNvSpPr>
                <p:nvPr/>
              </p:nvSpPr>
              <p:spPr bwMode="auto">
                <a:xfrm>
                  <a:off x="2112" y="1536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34899" name="Text Box 1036"/>
              <p:cNvSpPr txBox="1">
                <a:spLocks noChangeArrowheads="1"/>
              </p:cNvSpPr>
              <p:nvPr/>
            </p:nvSpPr>
            <p:spPr bwMode="auto">
              <a:xfrm>
                <a:off x="3552" y="1062"/>
                <a:ext cx="116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 sz="3600">
                  <a:solidFill>
                    <a:srgbClr val="0099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</p:txBody>
          </p:sp>
        </p:grpSp>
        <p:grpSp>
          <p:nvGrpSpPr>
            <p:cNvPr id="34857" name="Group 1037"/>
            <p:cNvGrpSpPr>
              <a:grpSpLocks/>
            </p:cNvGrpSpPr>
            <p:nvPr/>
          </p:nvGrpSpPr>
          <p:grpSpPr bwMode="auto">
            <a:xfrm>
              <a:off x="1824" y="2496"/>
              <a:ext cx="1344" cy="1256"/>
              <a:chOff x="1824" y="2496"/>
              <a:chExt cx="1344" cy="1256"/>
            </a:xfrm>
          </p:grpSpPr>
          <p:grpSp>
            <p:nvGrpSpPr>
              <p:cNvPr id="34885" name="Group 1038"/>
              <p:cNvGrpSpPr>
                <a:grpSpLocks/>
              </p:cNvGrpSpPr>
              <p:nvPr/>
            </p:nvGrpSpPr>
            <p:grpSpPr bwMode="auto">
              <a:xfrm>
                <a:off x="2592" y="2880"/>
                <a:ext cx="576" cy="576"/>
                <a:chOff x="2592" y="2880"/>
                <a:chExt cx="576" cy="576"/>
              </a:xfrm>
            </p:grpSpPr>
            <p:grpSp>
              <p:nvGrpSpPr>
                <p:cNvPr id="34888" name="Group 1039"/>
                <p:cNvGrpSpPr>
                  <a:grpSpLocks/>
                </p:cNvGrpSpPr>
                <p:nvPr/>
              </p:nvGrpSpPr>
              <p:grpSpPr bwMode="auto">
                <a:xfrm>
                  <a:off x="2592" y="2880"/>
                  <a:ext cx="576" cy="576"/>
                  <a:chOff x="2112" y="1152"/>
                  <a:chExt cx="576" cy="576"/>
                </a:xfrm>
              </p:grpSpPr>
              <p:sp>
                <p:nvSpPr>
                  <p:cNvPr id="34893" name="Rectangle 1040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152"/>
                    <a:ext cx="576" cy="576"/>
                  </a:xfrm>
                  <a:prstGeom prst="rect">
                    <a:avLst/>
                  </a:prstGeom>
                  <a:solidFill>
                    <a:srgbClr val="DCFFB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94" name="Line 1041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152"/>
                    <a:ext cx="0" cy="5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95" name="Line 1042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1152"/>
                    <a:ext cx="0" cy="5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96" name="Line 1043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1344"/>
                    <a:ext cx="57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97" name="Line 1044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1536"/>
                    <a:ext cx="57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4889" name="Group 1045"/>
                <p:cNvGrpSpPr>
                  <a:grpSpLocks/>
                </p:cNvGrpSpPr>
                <p:nvPr/>
              </p:nvGrpSpPr>
              <p:grpSpPr bwMode="auto">
                <a:xfrm>
                  <a:off x="2784" y="3072"/>
                  <a:ext cx="192" cy="192"/>
                  <a:chOff x="576" y="2112"/>
                  <a:chExt cx="192" cy="192"/>
                </a:xfrm>
              </p:grpSpPr>
              <p:sp>
                <p:nvSpPr>
                  <p:cNvPr id="34891" name="Line 1046"/>
                  <p:cNvSpPr>
                    <a:spLocks noChangeShapeType="1"/>
                  </p:cNvSpPr>
                  <p:nvPr/>
                </p:nvSpPr>
                <p:spPr bwMode="auto">
                  <a:xfrm>
                    <a:off x="576" y="2112"/>
                    <a:ext cx="192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990000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92" name="Line 104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12"/>
                    <a:ext cx="192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990000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4890" name="Oval 1048"/>
                <p:cNvSpPr>
                  <a:spLocks noChangeArrowheads="1"/>
                </p:cNvSpPr>
                <p:nvPr/>
              </p:nvSpPr>
              <p:spPr bwMode="auto">
                <a:xfrm>
                  <a:off x="2592" y="2880"/>
                  <a:ext cx="192" cy="192"/>
                </a:xfrm>
                <a:prstGeom prst="ellipse">
                  <a:avLst/>
                </a:prstGeom>
                <a:noFill/>
                <a:ln w="28575">
                  <a:solidFill>
                    <a:srgbClr val="99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4886" name="Line 1049"/>
              <p:cNvSpPr>
                <a:spLocks noChangeShapeType="1"/>
              </p:cNvSpPr>
              <p:nvPr/>
            </p:nvSpPr>
            <p:spPr bwMode="auto">
              <a:xfrm>
                <a:off x="1824" y="2496"/>
                <a:ext cx="105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87" name="Text Box 1050"/>
              <p:cNvSpPr txBox="1">
                <a:spLocks noChangeArrowheads="1"/>
              </p:cNvSpPr>
              <p:nvPr/>
            </p:nvSpPr>
            <p:spPr bwMode="auto">
              <a:xfrm>
                <a:off x="2784" y="3464"/>
                <a:ext cx="20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400">
                    <a:solidFill>
                      <a:srgbClr val="CC0066"/>
                    </a:solidFill>
                    <a:latin typeface="Comic Sans MS" pitchFamily="66" charset="0"/>
                  </a:rPr>
                  <a:t>1</a:t>
                </a:r>
              </a:p>
            </p:txBody>
          </p:sp>
        </p:grpSp>
        <p:sp>
          <p:nvSpPr>
            <p:cNvPr id="34858" name="Text Box 1051"/>
            <p:cNvSpPr txBox="1">
              <a:spLocks noChangeArrowheads="1"/>
            </p:cNvSpPr>
            <p:nvPr/>
          </p:nvSpPr>
          <p:spPr bwMode="auto">
            <a:xfrm>
              <a:off x="2160" y="2119"/>
              <a:ext cx="5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3300"/>
                  </a:solidFill>
                  <a:latin typeface="Symbol" pitchFamily="18" charset="2"/>
                </a:rPr>
                <a:t>b</a:t>
              </a:r>
              <a:r>
                <a:rPr lang="en-US" altLang="zh-CN" sz="2400">
                  <a:solidFill>
                    <a:srgbClr val="FF3300"/>
                  </a:solidFill>
                  <a:latin typeface="Comic Sans MS" pitchFamily="66" charset="0"/>
                </a:rPr>
                <a:t> = 1</a:t>
              </a:r>
              <a:endParaRPr lang="en-US" altLang="zh-CN" sz="360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endParaRPr>
            </a:p>
          </p:txBody>
        </p:sp>
        <p:grpSp>
          <p:nvGrpSpPr>
            <p:cNvPr id="34859" name="Group 1052"/>
            <p:cNvGrpSpPr>
              <a:grpSpLocks/>
            </p:cNvGrpSpPr>
            <p:nvPr/>
          </p:nvGrpSpPr>
          <p:grpSpPr bwMode="auto">
            <a:xfrm>
              <a:off x="576" y="2496"/>
              <a:ext cx="1248" cy="1256"/>
              <a:chOff x="576" y="2496"/>
              <a:chExt cx="1248" cy="1256"/>
            </a:xfrm>
          </p:grpSpPr>
          <p:grpSp>
            <p:nvGrpSpPr>
              <p:cNvPr id="34872" name="Group 1053"/>
              <p:cNvGrpSpPr>
                <a:grpSpLocks/>
              </p:cNvGrpSpPr>
              <p:nvPr/>
            </p:nvGrpSpPr>
            <p:grpSpPr bwMode="auto">
              <a:xfrm>
                <a:off x="576" y="2880"/>
                <a:ext cx="576" cy="576"/>
                <a:chOff x="576" y="2880"/>
                <a:chExt cx="576" cy="576"/>
              </a:xfrm>
            </p:grpSpPr>
            <p:grpSp>
              <p:nvGrpSpPr>
                <p:cNvPr id="34875" name="Group 1054"/>
                <p:cNvGrpSpPr>
                  <a:grpSpLocks/>
                </p:cNvGrpSpPr>
                <p:nvPr/>
              </p:nvGrpSpPr>
              <p:grpSpPr bwMode="auto">
                <a:xfrm>
                  <a:off x="576" y="2880"/>
                  <a:ext cx="576" cy="576"/>
                  <a:chOff x="2112" y="1152"/>
                  <a:chExt cx="576" cy="576"/>
                </a:xfrm>
              </p:grpSpPr>
              <p:sp>
                <p:nvSpPr>
                  <p:cNvPr id="34880" name="Rectangle 1055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152"/>
                    <a:ext cx="576" cy="576"/>
                  </a:xfrm>
                  <a:prstGeom prst="rect">
                    <a:avLst/>
                  </a:prstGeom>
                  <a:solidFill>
                    <a:srgbClr val="DCFFB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81" name="Line 1056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152"/>
                    <a:ext cx="0" cy="5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82" name="Line 1057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1152"/>
                    <a:ext cx="0" cy="5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83" name="Line 1058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1344"/>
                    <a:ext cx="57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84" name="Line 1059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1536"/>
                    <a:ext cx="57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4876" name="Group 1060"/>
                <p:cNvGrpSpPr>
                  <a:grpSpLocks/>
                </p:cNvGrpSpPr>
                <p:nvPr/>
              </p:nvGrpSpPr>
              <p:grpSpPr bwMode="auto">
                <a:xfrm>
                  <a:off x="768" y="3072"/>
                  <a:ext cx="192" cy="192"/>
                  <a:chOff x="576" y="2112"/>
                  <a:chExt cx="192" cy="192"/>
                </a:xfrm>
              </p:grpSpPr>
              <p:sp>
                <p:nvSpPr>
                  <p:cNvPr id="34878" name="Line 1061"/>
                  <p:cNvSpPr>
                    <a:spLocks noChangeShapeType="1"/>
                  </p:cNvSpPr>
                  <p:nvPr/>
                </p:nvSpPr>
                <p:spPr bwMode="auto">
                  <a:xfrm>
                    <a:off x="576" y="2112"/>
                    <a:ext cx="192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990000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79" name="Line 106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12"/>
                    <a:ext cx="192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990000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4877" name="Oval 1063"/>
                <p:cNvSpPr>
                  <a:spLocks noChangeArrowheads="1"/>
                </p:cNvSpPr>
                <p:nvPr/>
              </p:nvSpPr>
              <p:spPr bwMode="auto">
                <a:xfrm>
                  <a:off x="576" y="3072"/>
                  <a:ext cx="192" cy="192"/>
                </a:xfrm>
                <a:prstGeom prst="ellipse">
                  <a:avLst/>
                </a:prstGeom>
                <a:noFill/>
                <a:ln w="28575">
                  <a:solidFill>
                    <a:srgbClr val="99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4873" name="Line 1064"/>
              <p:cNvSpPr>
                <a:spLocks noChangeShapeType="1"/>
              </p:cNvSpPr>
              <p:nvPr/>
            </p:nvSpPr>
            <p:spPr bwMode="auto">
              <a:xfrm flipH="1">
                <a:off x="864" y="2496"/>
                <a:ext cx="96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74" name="Text Box 1065"/>
              <p:cNvSpPr txBox="1">
                <a:spLocks noChangeArrowheads="1"/>
              </p:cNvSpPr>
              <p:nvPr/>
            </p:nvSpPr>
            <p:spPr bwMode="auto">
              <a:xfrm>
                <a:off x="768" y="3464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400">
                    <a:solidFill>
                      <a:srgbClr val="CC0066"/>
                    </a:solidFill>
                    <a:latin typeface="Comic Sans MS" pitchFamily="66" charset="0"/>
                  </a:rPr>
                  <a:t>2</a:t>
                </a:r>
              </a:p>
            </p:txBody>
          </p:sp>
        </p:grpSp>
        <p:grpSp>
          <p:nvGrpSpPr>
            <p:cNvPr id="34860" name="Group 1066"/>
            <p:cNvGrpSpPr>
              <a:grpSpLocks/>
            </p:cNvGrpSpPr>
            <p:nvPr/>
          </p:nvGrpSpPr>
          <p:grpSpPr bwMode="auto">
            <a:xfrm>
              <a:off x="1536" y="1536"/>
              <a:ext cx="1728" cy="960"/>
              <a:chOff x="1536" y="1536"/>
              <a:chExt cx="1728" cy="960"/>
            </a:xfrm>
          </p:grpSpPr>
          <p:sp>
            <p:nvSpPr>
              <p:cNvPr id="34861" name="Line 1067"/>
              <p:cNvSpPr>
                <a:spLocks noChangeShapeType="1"/>
              </p:cNvSpPr>
              <p:nvPr/>
            </p:nvSpPr>
            <p:spPr bwMode="auto">
              <a:xfrm flipH="1">
                <a:off x="1824" y="1536"/>
                <a:ext cx="144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34862" name="Group 1068"/>
              <p:cNvGrpSpPr>
                <a:grpSpLocks/>
              </p:cNvGrpSpPr>
              <p:nvPr/>
            </p:nvGrpSpPr>
            <p:grpSpPr bwMode="auto">
              <a:xfrm>
                <a:off x="1536" y="1920"/>
                <a:ext cx="576" cy="576"/>
                <a:chOff x="1536" y="1920"/>
                <a:chExt cx="576" cy="576"/>
              </a:xfrm>
            </p:grpSpPr>
            <p:grpSp>
              <p:nvGrpSpPr>
                <p:cNvPr id="34863" name="Group 1069"/>
                <p:cNvGrpSpPr>
                  <a:grpSpLocks/>
                </p:cNvGrpSpPr>
                <p:nvPr/>
              </p:nvGrpSpPr>
              <p:grpSpPr bwMode="auto">
                <a:xfrm>
                  <a:off x="1536" y="1920"/>
                  <a:ext cx="576" cy="576"/>
                  <a:chOff x="2112" y="1152"/>
                  <a:chExt cx="576" cy="576"/>
                </a:xfrm>
              </p:grpSpPr>
              <p:sp>
                <p:nvSpPr>
                  <p:cNvPr id="34867" name="Rectangle 1070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152"/>
                    <a:ext cx="576" cy="576"/>
                  </a:xfrm>
                  <a:prstGeom prst="rect">
                    <a:avLst/>
                  </a:prstGeom>
                  <a:solidFill>
                    <a:srgbClr val="F0E09A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68" name="Line 1071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152"/>
                    <a:ext cx="0" cy="5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69" name="Line 1072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1152"/>
                    <a:ext cx="0" cy="5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70" name="Line 1073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1344"/>
                    <a:ext cx="57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71" name="Line 1074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1536"/>
                    <a:ext cx="57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4864" name="Group 1075"/>
                <p:cNvGrpSpPr>
                  <a:grpSpLocks/>
                </p:cNvGrpSpPr>
                <p:nvPr/>
              </p:nvGrpSpPr>
              <p:grpSpPr bwMode="auto">
                <a:xfrm>
                  <a:off x="1728" y="2112"/>
                  <a:ext cx="192" cy="192"/>
                  <a:chOff x="576" y="2112"/>
                  <a:chExt cx="192" cy="192"/>
                </a:xfrm>
              </p:grpSpPr>
              <p:sp>
                <p:nvSpPr>
                  <p:cNvPr id="34865" name="Line 1076"/>
                  <p:cNvSpPr>
                    <a:spLocks noChangeShapeType="1"/>
                  </p:cNvSpPr>
                  <p:nvPr/>
                </p:nvSpPr>
                <p:spPr bwMode="auto">
                  <a:xfrm>
                    <a:off x="576" y="2112"/>
                    <a:ext cx="192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990000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66" name="Line 107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12"/>
                    <a:ext cx="192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990000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34821" name="Group 1110"/>
          <p:cNvGrpSpPr>
            <a:grpSpLocks/>
          </p:cNvGrpSpPr>
          <p:nvPr/>
        </p:nvGrpSpPr>
        <p:grpSpPr bwMode="auto">
          <a:xfrm>
            <a:off x="6705600" y="2438400"/>
            <a:ext cx="3479800" cy="3517900"/>
            <a:chOff x="3264" y="1536"/>
            <a:chExt cx="2192" cy="2216"/>
          </a:xfrm>
        </p:grpSpPr>
        <p:grpSp>
          <p:nvGrpSpPr>
            <p:cNvPr id="34825" name="Group 1078"/>
            <p:cNvGrpSpPr>
              <a:grpSpLocks/>
            </p:cNvGrpSpPr>
            <p:nvPr/>
          </p:nvGrpSpPr>
          <p:grpSpPr bwMode="auto">
            <a:xfrm>
              <a:off x="3264" y="1536"/>
              <a:ext cx="1652" cy="2216"/>
              <a:chOff x="3264" y="1536"/>
              <a:chExt cx="1652" cy="2216"/>
            </a:xfrm>
          </p:grpSpPr>
          <p:grpSp>
            <p:nvGrpSpPr>
              <p:cNvPr id="34827" name="Group 1079"/>
              <p:cNvGrpSpPr>
                <a:grpSpLocks/>
              </p:cNvGrpSpPr>
              <p:nvPr/>
            </p:nvGrpSpPr>
            <p:grpSpPr bwMode="auto">
              <a:xfrm>
                <a:off x="3264" y="1536"/>
                <a:ext cx="1652" cy="960"/>
                <a:chOff x="3264" y="1536"/>
                <a:chExt cx="1652" cy="960"/>
              </a:xfrm>
            </p:grpSpPr>
            <p:grpSp>
              <p:nvGrpSpPr>
                <p:cNvPr id="34843" name="Group 1080"/>
                <p:cNvGrpSpPr>
                  <a:grpSpLocks/>
                </p:cNvGrpSpPr>
                <p:nvPr/>
              </p:nvGrpSpPr>
              <p:grpSpPr bwMode="auto">
                <a:xfrm>
                  <a:off x="3264" y="1536"/>
                  <a:ext cx="1536" cy="960"/>
                  <a:chOff x="3264" y="1536"/>
                  <a:chExt cx="1536" cy="960"/>
                </a:xfrm>
              </p:grpSpPr>
              <p:grpSp>
                <p:nvGrpSpPr>
                  <p:cNvPr id="34845" name="Group 1081"/>
                  <p:cNvGrpSpPr>
                    <a:grpSpLocks/>
                  </p:cNvGrpSpPr>
                  <p:nvPr/>
                </p:nvGrpSpPr>
                <p:grpSpPr bwMode="auto">
                  <a:xfrm>
                    <a:off x="4224" y="1920"/>
                    <a:ext cx="576" cy="576"/>
                    <a:chOff x="4224" y="1920"/>
                    <a:chExt cx="576" cy="576"/>
                  </a:xfrm>
                </p:grpSpPr>
                <p:grpSp>
                  <p:nvGrpSpPr>
                    <p:cNvPr id="34847" name="Group 108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224" y="1920"/>
                      <a:ext cx="576" cy="576"/>
                      <a:chOff x="2112" y="1152"/>
                      <a:chExt cx="576" cy="576"/>
                    </a:xfrm>
                  </p:grpSpPr>
                  <p:sp>
                    <p:nvSpPr>
                      <p:cNvPr id="34851" name="Rectangle 10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12" y="1152"/>
                        <a:ext cx="576" cy="576"/>
                      </a:xfrm>
                      <a:prstGeom prst="rect">
                        <a:avLst/>
                      </a:prstGeom>
                      <a:solidFill>
                        <a:srgbClr val="F0E09A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4852" name="Line 108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04" y="1152"/>
                        <a:ext cx="0" cy="57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4853" name="Line 108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96" y="1152"/>
                        <a:ext cx="0" cy="57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4854" name="Line 108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112" y="1344"/>
                        <a:ext cx="576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4855" name="Line 108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112" y="1536"/>
                        <a:ext cx="576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34848" name="Group 108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224" y="2112"/>
                      <a:ext cx="192" cy="192"/>
                      <a:chOff x="576" y="2112"/>
                      <a:chExt cx="192" cy="192"/>
                    </a:xfrm>
                  </p:grpSpPr>
                  <p:sp>
                    <p:nvSpPr>
                      <p:cNvPr id="34849" name="Line 108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76" y="2112"/>
                        <a:ext cx="192" cy="192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99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4850" name="Line 1090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576" y="2112"/>
                        <a:ext cx="192" cy="192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99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34846" name="Line 1091"/>
                  <p:cNvSpPr>
                    <a:spLocks noChangeShapeType="1"/>
                  </p:cNvSpPr>
                  <p:nvPr/>
                </p:nvSpPr>
                <p:spPr bwMode="auto">
                  <a:xfrm>
                    <a:off x="3264" y="1536"/>
                    <a:ext cx="1248" cy="3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4844" name="Text Box 1092"/>
                <p:cNvSpPr txBox="1">
                  <a:spLocks noChangeArrowheads="1"/>
                </p:cNvSpPr>
                <p:nvPr/>
              </p:nvSpPr>
              <p:spPr bwMode="auto">
                <a:xfrm>
                  <a:off x="4800" y="2071"/>
                  <a:ext cx="11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zh-CN" altLang="en-US" sz="2400"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34828" name="Group 1093"/>
              <p:cNvGrpSpPr>
                <a:grpSpLocks/>
              </p:cNvGrpSpPr>
              <p:nvPr/>
            </p:nvGrpSpPr>
            <p:grpSpPr bwMode="auto">
              <a:xfrm>
                <a:off x="4224" y="2496"/>
                <a:ext cx="576" cy="1256"/>
                <a:chOff x="4224" y="2496"/>
                <a:chExt cx="576" cy="1256"/>
              </a:xfrm>
            </p:grpSpPr>
            <p:grpSp>
              <p:nvGrpSpPr>
                <p:cNvPr id="34829" name="Group 1094"/>
                <p:cNvGrpSpPr>
                  <a:grpSpLocks/>
                </p:cNvGrpSpPr>
                <p:nvPr/>
              </p:nvGrpSpPr>
              <p:grpSpPr bwMode="auto">
                <a:xfrm>
                  <a:off x="4224" y="2496"/>
                  <a:ext cx="576" cy="960"/>
                  <a:chOff x="4224" y="2496"/>
                  <a:chExt cx="576" cy="960"/>
                </a:xfrm>
              </p:grpSpPr>
              <p:grpSp>
                <p:nvGrpSpPr>
                  <p:cNvPr id="34831" name="Group 1095"/>
                  <p:cNvGrpSpPr>
                    <a:grpSpLocks/>
                  </p:cNvGrpSpPr>
                  <p:nvPr/>
                </p:nvGrpSpPr>
                <p:grpSpPr bwMode="auto">
                  <a:xfrm>
                    <a:off x="4224" y="2880"/>
                    <a:ext cx="576" cy="576"/>
                    <a:chOff x="4224" y="2880"/>
                    <a:chExt cx="576" cy="576"/>
                  </a:xfrm>
                </p:grpSpPr>
                <p:grpSp>
                  <p:nvGrpSpPr>
                    <p:cNvPr id="34833" name="Group 109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224" y="2880"/>
                      <a:ext cx="576" cy="576"/>
                      <a:chOff x="2112" y="1152"/>
                      <a:chExt cx="576" cy="576"/>
                    </a:xfrm>
                  </p:grpSpPr>
                  <p:sp>
                    <p:nvSpPr>
                      <p:cNvPr id="34838" name="Rectangle 109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12" y="1152"/>
                        <a:ext cx="576" cy="576"/>
                      </a:xfrm>
                      <a:prstGeom prst="rect">
                        <a:avLst/>
                      </a:prstGeom>
                      <a:solidFill>
                        <a:srgbClr val="DCFFB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4839" name="Line 109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04" y="1152"/>
                        <a:ext cx="0" cy="57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4840" name="Line 109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96" y="1152"/>
                        <a:ext cx="0" cy="57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4841" name="Line 110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112" y="1344"/>
                        <a:ext cx="576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4842" name="Line 110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112" y="1536"/>
                        <a:ext cx="576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34834" name="Group 110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224" y="3072"/>
                      <a:ext cx="192" cy="192"/>
                      <a:chOff x="576" y="2112"/>
                      <a:chExt cx="192" cy="192"/>
                    </a:xfrm>
                  </p:grpSpPr>
                  <p:sp>
                    <p:nvSpPr>
                      <p:cNvPr id="34836" name="Line 110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76" y="2112"/>
                        <a:ext cx="192" cy="192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99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4837" name="Line 1104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576" y="2112"/>
                        <a:ext cx="192" cy="192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99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34835" name="Oval 11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4" y="2880"/>
                      <a:ext cx="192" cy="192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rgbClr val="99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4832" name="Line 1106"/>
                  <p:cNvSpPr>
                    <a:spLocks noChangeShapeType="1"/>
                  </p:cNvSpPr>
                  <p:nvPr/>
                </p:nvSpPr>
                <p:spPr bwMode="auto">
                  <a:xfrm>
                    <a:off x="4512" y="2496"/>
                    <a:ext cx="0" cy="3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4830" name="Text Box 1107"/>
                <p:cNvSpPr txBox="1">
                  <a:spLocks noChangeArrowheads="1"/>
                </p:cNvSpPr>
                <p:nvPr/>
              </p:nvSpPr>
              <p:spPr bwMode="auto">
                <a:xfrm>
                  <a:off x="4416" y="3464"/>
                  <a:ext cx="28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400">
                      <a:solidFill>
                        <a:srgbClr val="CC0066"/>
                      </a:solidFill>
                      <a:latin typeface="Comic Sans MS" pitchFamily="66" charset="0"/>
                    </a:rPr>
                    <a:t>-1</a:t>
                  </a:r>
                </a:p>
              </p:txBody>
            </p:sp>
          </p:grpSp>
        </p:grpSp>
        <p:sp>
          <p:nvSpPr>
            <p:cNvPr id="34826" name="Text Box 1108"/>
            <p:cNvSpPr txBox="1">
              <a:spLocks noChangeArrowheads="1"/>
            </p:cNvSpPr>
            <p:nvPr/>
          </p:nvSpPr>
          <p:spPr bwMode="auto">
            <a:xfrm>
              <a:off x="4800" y="2071"/>
              <a:ext cx="6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3300"/>
                  </a:solidFill>
                  <a:latin typeface="Symbol" pitchFamily="18" charset="2"/>
                </a:rPr>
                <a:t>b</a:t>
              </a:r>
              <a:r>
                <a:rPr lang="en-US" altLang="zh-CN" sz="2400">
                  <a:solidFill>
                    <a:srgbClr val="FF3300"/>
                  </a:solidFill>
                  <a:latin typeface="Comic Sans MS" pitchFamily="66" charset="0"/>
                </a:rPr>
                <a:t> = -1</a:t>
              </a:r>
              <a:r>
                <a:rPr lang="en-US" altLang="zh-CN" sz="2400">
                  <a:latin typeface="Comic Sans MS" pitchFamily="66" charset="0"/>
                </a:rPr>
                <a:t> </a:t>
              </a:r>
            </a:p>
          </p:txBody>
        </p:sp>
      </p:grpSp>
      <p:grpSp>
        <p:nvGrpSpPr>
          <p:cNvPr id="34822" name="Group 1112"/>
          <p:cNvGrpSpPr>
            <a:grpSpLocks/>
          </p:cNvGrpSpPr>
          <p:nvPr/>
        </p:nvGrpSpPr>
        <p:grpSpPr bwMode="auto">
          <a:xfrm>
            <a:off x="1905000" y="3962400"/>
            <a:ext cx="6705600" cy="1225550"/>
            <a:chOff x="240" y="2496"/>
            <a:chExt cx="4224" cy="772"/>
          </a:xfrm>
        </p:grpSpPr>
        <p:sp>
          <p:nvSpPr>
            <p:cNvPr id="87" name="Text Box 1109"/>
            <p:cNvSpPr txBox="1">
              <a:spLocks noChangeArrowheads="1"/>
            </p:cNvSpPr>
            <p:nvPr/>
          </p:nvSpPr>
          <p:spPr bwMode="auto">
            <a:xfrm>
              <a:off x="240" y="2496"/>
              <a:ext cx="3525" cy="772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6633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dirty="0">
                  <a:latin typeface="Comic Sans MS" pitchFamily="66" charset="0"/>
                  <a:ea typeface="隶书" pitchFamily="49" charset="-122"/>
                </a:rPr>
                <a:t>如果 </a:t>
              </a:r>
              <a:r>
                <a:rPr lang="en-US" altLang="zh-CN" sz="2400" dirty="0">
                  <a:latin typeface="Comic Sans MS" pitchFamily="66" charset="0"/>
                  <a:ea typeface="隶书" pitchFamily="49" charset="-122"/>
                </a:rPr>
                <a:t>MIN</a:t>
              </a:r>
              <a:r>
                <a:rPr lang="zh-CN" altLang="en-US" sz="2400" dirty="0">
                  <a:latin typeface="Comic Sans MS" pitchFamily="66" charset="0"/>
                  <a:ea typeface="隶书" pitchFamily="49" charset="-122"/>
                </a:rPr>
                <a:t>节点的</a:t>
              </a:r>
              <a:r>
                <a:rPr lang="en-US" altLang="zh-CN" sz="2400" dirty="0">
                  <a:solidFill>
                    <a:srgbClr val="FF3300"/>
                  </a:solidFill>
                  <a:latin typeface="Symbol" pitchFamily="18" charset="2"/>
                  <a:ea typeface="隶书" pitchFamily="49" charset="-122"/>
                </a:rPr>
                <a:t>b</a:t>
              </a:r>
              <a:r>
                <a:rPr lang="zh-CN" altLang="en-US" sz="2400" dirty="0">
                  <a:latin typeface="Comic Sans MS" pitchFamily="66" charset="0"/>
                  <a:ea typeface="隶书" pitchFamily="49" charset="-122"/>
                </a:rPr>
                <a:t>值小于或等于其</a:t>
              </a:r>
              <a:r>
                <a:rPr lang="en-US" altLang="zh-CN" sz="2400" dirty="0">
                  <a:latin typeface="Comic Sans MS" pitchFamily="66" charset="0"/>
                  <a:ea typeface="隶书" pitchFamily="49" charset="-122"/>
                </a:rPr>
                <a:t>MAX</a:t>
              </a:r>
            </a:p>
            <a:p>
              <a:pPr>
                <a:defRPr/>
              </a:pPr>
              <a:r>
                <a:rPr lang="zh-CN" altLang="en-US" sz="2400" dirty="0">
                  <a:latin typeface="Comic Sans MS" pitchFamily="66" charset="0"/>
                  <a:ea typeface="隶书" pitchFamily="49" charset="-122"/>
                </a:rPr>
                <a:t>祖先节点的</a:t>
              </a:r>
              <a:r>
                <a:rPr lang="en-US" altLang="zh-CN" sz="2400" dirty="0">
                  <a:solidFill>
                    <a:srgbClr val="009900"/>
                  </a:solidFill>
                  <a:latin typeface="Symbol" pitchFamily="18" charset="2"/>
                  <a:ea typeface="隶书" pitchFamily="49" charset="-122"/>
                </a:rPr>
                <a:t>a</a:t>
              </a:r>
              <a:r>
                <a:rPr lang="zh-CN" altLang="en-US" sz="2400" dirty="0">
                  <a:latin typeface="Comic Sans MS" pitchFamily="66" charset="0"/>
                  <a:ea typeface="隶书" pitchFamily="49" charset="-122"/>
                </a:rPr>
                <a:t>值，那么该处的搜索可以不</a:t>
              </a:r>
            </a:p>
            <a:p>
              <a:pPr>
                <a:defRPr/>
              </a:pPr>
              <a:r>
                <a:rPr lang="zh-CN" altLang="en-US" sz="2400" dirty="0">
                  <a:latin typeface="Comic Sans MS" pitchFamily="66" charset="0"/>
                  <a:ea typeface="隶书" pitchFamily="49" charset="-122"/>
                </a:rPr>
                <a:t>用进行了</a:t>
              </a:r>
              <a:endParaRPr lang="en-US" altLang="zh-CN" sz="2400" dirty="0">
                <a:latin typeface="Comic Sans MS" pitchFamily="66" charset="0"/>
                <a:ea typeface="隶书" pitchFamily="49" charset="-122"/>
              </a:endParaRPr>
            </a:p>
          </p:txBody>
        </p:sp>
        <p:sp>
          <p:nvSpPr>
            <p:cNvPr id="34824" name="Freeform 1111"/>
            <p:cNvSpPr>
              <a:spLocks/>
            </p:cNvSpPr>
            <p:nvPr/>
          </p:nvSpPr>
          <p:spPr bwMode="auto">
            <a:xfrm>
              <a:off x="3600" y="2544"/>
              <a:ext cx="864" cy="432"/>
            </a:xfrm>
            <a:custGeom>
              <a:avLst/>
              <a:gdLst>
                <a:gd name="T0" fmla="*/ 0 w 864"/>
                <a:gd name="T1" fmla="*/ 432 h 432"/>
                <a:gd name="T2" fmla="*/ 432 w 864"/>
                <a:gd name="T3" fmla="*/ 336 h 432"/>
                <a:gd name="T4" fmla="*/ 864 w 864"/>
                <a:gd name="T5" fmla="*/ 0 h 432"/>
                <a:gd name="T6" fmla="*/ 0 60000 65536"/>
                <a:gd name="T7" fmla="*/ 0 60000 65536"/>
                <a:gd name="T8" fmla="*/ 0 60000 65536"/>
                <a:gd name="T9" fmla="*/ 0 w 864"/>
                <a:gd name="T10" fmla="*/ 0 h 432"/>
                <a:gd name="T11" fmla="*/ 864 w 864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432">
                  <a:moveTo>
                    <a:pt x="0" y="432"/>
                  </a:moveTo>
                  <a:cubicBezTo>
                    <a:pt x="144" y="420"/>
                    <a:pt x="288" y="408"/>
                    <a:pt x="432" y="336"/>
                  </a:cubicBezTo>
                  <a:cubicBezTo>
                    <a:pt x="576" y="264"/>
                    <a:pt x="720" y="132"/>
                    <a:pt x="864" y="0"/>
                  </a:cubicBezTo>
                </a:path>
              </a:pathLst>
            </a:custGeom>
            <a:noFill/>
            <a:ln w="38100">
              <a:solidFill>
                <a:srgbClr val="66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92" name="矩形 91">
            <a:extLst>
              <a:ext uri="{FF2B5EF4-FFF2-40B4-BE49-F238E27FC236}">
                <a16:creationId xmlns:a16="http://schemas.microsoft.com/office/drawing/2014/main" id="{98EC1226-8DF9-40B0-9444-0A15292D64EC}"/>
              </a:ext>
            </a:extLst>
          </p:cNvPr>
          <p:cNvSpPr/>
          <p:nvPr/>
        </p:nvSpPr>
        <p:spPr>
          <a:xfrm>
            <a:off x="609600" y="1447800"/>
            <a:ext cx="650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Max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1276A4D8-83FE-493C-B7B2-66D1FE3E7959}"/>
              </a:ext>
            </a:extLst>
          </p:cNvPr>
          <p:cNvSpPr/>
          <p:nvPr/>
        </p:nvSpPr>
        <p:spPr>
          <a:xfrm>
            <a:off x="568324" y="2945368"/>
            <a:ext cx="650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Min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98EC1226-8DF9-40B0-9444-0A15292D64EC}"/>
              </a:ext>
            </a:extLst>
          </p:cNvPr>
          <p:cNvSpPr/>
          <p:nvPr/>
        </p:nvSpPr>
        <p:spPr>
          <a:xfrm>
            <a:off x="587125" y="4812268"/>
            <a:ext cx="650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Max</a:t>
            </a:r>
          </a:p>
        </p:txBody>
      </p:sp>
      <p:sp>
        <p:nvSpPr>
          <p:cNvPr id="95" name="Line 1106"/>
          <p:cNvSpPr>
            <a:spLocks noChangeShapeType="1"/>
          </p:cNvSpPr>
          <p:nvPr/>
        </p:nvSpPr>
        <p:spPr bwMode="auto">
          <a:xfrm>
            <a:off x="8982074" y="3962400"/>
            <a:ext cx="1838325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536531" y="3919835"/>
            <a:ext cx="978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α</a:t>
            </a:r>
            <a:r>
              <a:rPr lang="zh-CN" altLang="en-US" sz="2400" dirty="0">
                <a:solidFill>
                  <a:srgbClr val="FF0000"/>
                </a:solidFill>
              </a:rPr>
              <a:t>剪枝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9851886" y="3888938"/>
            <a:ext cx="6463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2933700" y="6386660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极小极大搜索是深度优先的，所以任何</a:t>
            </a:r>
            <a:r>
              <a:rPr lang="zh-CN" altLang="en-US" dirty="0" smtClean="0"/>
              <a:t>时候</a:t>
            </a:r>
            <a:r>
              <a:rPr lang="zh-CN" altLang="en-US" dirty="0" smtClean="0">
                <a:solidFill>
                  <a:srgbClr val="FF0000"/>
                </a:solidFill>
              </a:rPr>
              <a:t>只需</a:t>
            </a:r>
            <a:r>
              <a:rPr lang="zh-CN" altLang="en-US" dirty="0">
                <a:solidFill>
                  <a:srgbClr val="FF0000"/>
                </a:solidFill>
              </a:rPr>
              <a:t>要考虑树中某条单一路径上的结点</a:t>
            </a:r>
            <a:endParaRPr lang="zh-CN" altLang="en-US" dirty="0"/>
          </a:p>
        </p:txBody>
      </p:sp>
      <p:sp>
        <p:nvSpPr>
          <p:cNvPr id="96" name="Text Box 1063"/>
          <p:cNvSpPr txBox="1">
            <a:spLocks noChangeArrowheads="1"/>
          </p:cNvSpPr>
          <p:nvPr/>
        </p:nvSpPr>
        <p:spPr bwMode="auto">
          <a:xfrm>
            <a:off x="219111" y="2155975"/>
            <a:ext cx="5048177" cy="461665"/>
          </a:xfrm>
          <a:prstGeom prst="rect">
            <a:avLst/>
          </a:prstGeom>
          <a:solidFill>
            <a:srgbClr val="F6EDC6"/>
          </a:solidFill>
          <a:ln w="9525">
            <a:solidFill>
              <a:srgbClr val="99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Symbol" pitchFamily="18" charset="2"/>
              <a:buChar char="b"/>
            </a:pPr>
            <a:r>
              <a:rPr lang="zh-CN" altLang="en-US" sz="2400" dirty="0" smtClean="0">
                <a:solidFill>
                  <a:schemeClr val="accent1">
                    <a:lumMod val="25000"/>
                  </a:schemeClr>
                </a:solidFill>
                <a:latin typeface="Comic Sans MS" pitchFamily="66" charset="0"/>
                <a:ea typeface="隶书" pitchFamily="49" charset="-122"/>
              </a:rPr>
              <a:t> </a:t>
            </a:r>
            <a:r>
              <a:rPr lang="zh-CN" altLang="en-US" sz="2400" dirty="0" smtClean="0">
                <a:solidFill>
                  <a:srgbClr val="990000"/>
                </a:solidFill>
                <a:latin typeface="Comic Sans MS" pitchFamily="66" charset="0"/>
                <a:ea typeface="隶书" pitchFamily="49" charset="-122"/>
              </a:rPr>
              <a:t>值是</a:t>
            </a:r>
            <a:r>
              <a:rPr lang="en-US" altLang="zh-CN" sz="2400" dirty="0" smtClean="0">
                <a:solidFill>
                  <a:schemeClr val="accent1">
                    <a:lumMod val="25000"/>
                  </a:schemeClr>
                </a:solidFill>
                <a:latin typeface="Comic Sans MS" pitchFamily="66" charset="0"/>
                <a:ea typeface="隶书" pitchFamily="49" charset="-122"/>
              </a:rPr>
              <a:t>MIN</a:t>
            </a:r>
            <a:r>
              <a:rPr lang="zh-CN" altLang="en-US" sz="2400" dirty="0">
                <a:solidFill>
                  <a:srgbClr val="990000"/>
                </a:solidFill>
                <a:latin typeface="Comic Sans MS" pitchFamily="66" charset="0"/>
                <a:ea typeface="隶书" pitchFamily="49" charset="-122"/>
              </a:rPr>
              <a:t>节点的最佳</a:t>
            </a:r>
            <a:r>
              <a:rPr lang="en-US" altLang="zh-CN" sz="2400" dirty="0">
                <a:solidFill>
                  <a:srgbClr val="990000"/>
                </a:solidFill>
                <a:latin typeface="Comic Sans MS" pitchFamily="66" charset="0"/>
                <a:ea typeface="隶书" pitchFamily="49" charset="-122"/>
              </a:rPr>
              <a:t>(</a:t>
            </a:r>
            <a:r>
              <a:rPr lang="zh-CN" altLang="en-US" sz="2400" dirty="0">
                <a:solidFill>
                  <a:srgbClr val="990000"/>
                </a:solidFill>
                <a:latin typeface="Comic Sans MS" pitchFamily="66" charset="0"/>
                <a:ea typeface="隶书" pitchFamily="49" charset="-122"/>
              </a:rPr>
              <a:t>极小值</a:t>
            </a:r>
            <a:r>
              <a:rPr lang="en-US" altLang="zh-CN" sz="2400" dirty="0">
                <a:solidFill>
                  <a:srgbClr val="990000"/>
                </a:solidFill>
                <a:latin typeface="Comic Sans MS" pitchFamily="66" charset="0"/>
                <a:ea typeface="隶书" pitchFamily="49" charset="-122"/>
              </a:rPr>
              <a:t>)</a:t>
            </a:r>
            <a:r>
              <a:rPr lang="zh-CN" altLang="en-US" sz="2400" dirty="0" smtClean="0">
                <a:solidFill>
                  <a:srgbClr val="990000"/>
                </a:solidFill>
                <a:latin typeface="Comic Sans MS" pitchFamily="66" charset="0"/>
                <a:ea typeface="隶书" pitchFamily="49" charset="-122"/>
              </a:rPr>
              <a:t>选择</a:t>
            </a:r>
            <a:endParaRPr lang="en-US" altLang="zh-CN" sz="2400" dirty="0">
              <a:solidFill>
                <a:srgbClr val="990000"/>
              </a:solidFill>
              <a:latin typeface="Comic Sans MS" pitchFamily="66" charset="0"/>
              <a:ea typeface="隶书" pitchFamily="49" charset="-122"/>
            </a:endParaRPr>
          </a:p>
        </p:txBody>
      </p:sp>
      <p:sp>
        <p:nvSpPr>
          <p:cNvPr id="98" name="Text Box 1123"/>
          <p:cNvSpPr txBox="1">
            <a:spLocks noChangeArrowheads="1"/>
          </p:cNvSpPr>
          <p:nvPr/>
        </p:nvSpPr>
        <p:spPr bwMode="auto">
          <a:xfrm>
            <a:off x="7162800" y="904391"/>
            <a:ext cx="4996881" cy="461665"/>
          </a:xfrm>
          <a:prstGeom prst="rect">
            <a:avLst/>
          </a:prstGeom>
          <a:solidFill>
            <a:srgbClr val="ECFFD9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Symbol" pitchFamily="18" charset="2"/>
                <a:ea typeface="隶书" pitchFamily="49" charset="-122"/>
              </a:rPr>
              <a:t>a</a:t>
            </a:r>
            <a:r>
              <a:rPr lang="zh-CN" altLang="en-US" sz="2400" dirty="0">
                <a:solidFill>
                  <a:srgbClr val="009900"/>
                </a:solidFill>
                <a:latin typeface="Symbol" pitchFamily="18" charset="2"/>
                <a:ea typeface="隶书" pitchFamily="49" charset="-122"/>
              </a:rPr>
              <a:t>值是</a:t>
            </a:r>
            <a:r>
              <a:rPr lang="en-US" altLang="zh-CN" sz="2400" dirty="0">
                <a:solidFill>
                  <a:srgbClr val="FF0000"/>
                </a:solidFill>
                <a:latin typeface="Comic Sans MS" pitchFamily="66" charset="0"/>
              </a:rPr>
              <a:t>MAX</a:t>
            </a:r>
            <a:r>
              <a:rPr lang="zh-CN" altLang="en-US" sz="2400" dirty="0" smtClean="0">
                <a:solidFill>
                  <a:srgbClr val="009900"/>
                </a:solidFill>
                <a:latin typeface="Symbol" pitchFamily="18" charset="2"/>
                <a:ea typeface="隶书" pitchFamily="49" charset="-122"/>
              </a:rPr>
              <a:t>节点</a:t>
            </a:r>
            <a:r>
              <a:rPr lang="zh-CN" altLang="en-US" sz="2400" dirty="0">
                <a:solidFill>
                  <a:srgbClr val="009900"/>
                </a:solidFill>
                <a:latin typeface="Symbol" pitchFamily="18" charset="2"/>
                <a:ea typeface="隶书" pitchFamily="49" charset="-122"/>
              </a:rPr>
              <a:t>的</a:t>
            </a:r>
            <a:r>
              <a:rPr lang="zh-CN" altLang="en-US" sz="2400" dirty="0" smtClean="0">
                <a:solidFill>
                  <a:srgbClr val="009900"/>
                </a:solidFill>
                <a:latin typeface="Symbol" pitchFamily="18" charset="2"/>
                <a:ea typeface="隶书" pitchFamily="49" charset="-122"/>
              </a:rPr>
              <a:t>最佳</a:t>
            </a:r>
            <a:r>
              <a:rPr lang="en-US" altLang="zh-CN" sz="2400" dirty="0" smtClean="0">
                <a:solidFill>
                  <a:srgbClr val="009900"/>
                </a:solidFill>
                <a:latin typeface="Symbol" pitchFamily="18" charset="2"/>
                <a:ea typeface="隶书" pitchFamily="49" charset="-122"/>
              </a:rPr>
              <a:t>(</a:t>
            </a:r>
            <a:r>
              <a:rPr lang="zh-CN" altLang="en-US" sz="2400" dirty="0" smtClean="0">
                <a:solidFill>
                  <a:srgbClr val="009900"/>
                </a:solidFill>
                <a:latin typeface="Symbol" pitchFamily="18" charset="2"/>
                <a:ea typeface="隶书" pitchFamily="49" charset="-122"/>
              </a:rPr>
              <a:t>极大值</a:t>
            </a:r>
            <a:r>
              <a:rPr lang="en-US" altLang="zh-CN" sz="2400" dirty="0" smtClean="0">
                <a:solidFill>
                  <a:srgbClr val="009900"/>
                </a:solidFill>
                <a:latin typeface="Symbol" pitchFamily="18" charset="2"/>
                <a:ea typeface="隶书" pitchFamily="49" charset="-122"/>
              </a:rPr>
              <a:t>)</a:t>
            </a:r>
            <a:r>
              <a:rPr lang="zh-CN" altLang="en-US" sz="2400" dirty="0" smtClean="0">
                <a:solidFill>
                  <a:srgbClr val="009900"/>
                </a:solidFill>
                <a:latin typeface="Symbol" pitchFamily="18" charset="2"/>
                <a:ea typeface="隶书" pitchFamily="49" charset="-122"/>
              </a:rPr>
              <a:t>选择</a:t>
            </a:r>
            <a:endParaRPr lang="en-US" altLang="zh-CN" sz="2400" dirty="0">
              <a:solidFill>
                <a:srgbClr val="009900"/>
              </a:solidFill>
              <a:latin typeface="Symbol" pitchFamily="18" charset="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578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311900" y="3035300"/>
            <a:ext cx="5435600" cy="3149600"/>
            <a:chOff x="6311900" y="3035300"/>
            <a:chExt cx="5435600" cy="3149600"/>
          </a:xfrm>
        </p:grpSpPr>
        <p:sp>
          <p:nvSpPr>
            <p:cNvPr id="3" name="object 3"/>
            <p:cNvSpPr/>
            <p:nvPr/>
          </p:nvSpPr>
          <p:spPr>
            <a:xfrm>
              <a:off x="6324600" y="3048000"/>
              <a:ext cx="5410200" cy="3124200"/>
            </a:xfrm>
            <a:custGeom>
              <a:avLst/>
              <a:gdLst/>
              <a:ahLst/>
              <a:cxnLst/>
              <a:rect l="l" t="t" r="r" b="b"/>
              <a:pathLst>
                <a:path w="5410200" h="3124200">
                  <a:moveTo>
                    <a:pt x="4889491" y="0"/>
                  </a:moveTo>
                  <a:lnTo>
                    <a:pt x="520707" y="0"/>
                  </a:lnTo>
                  <a:lnTo>
                    <a:pt x="473312" y="2127"/>
                  </a:lnTo>
                  <a:lnTo>
                    <a:pt x="427109" y="8389"/>
                  </a:lnTo>
                  <a:lnTo>
                    <a:pt x="382282" y="18600"/>
                  </a:lnTo>
                  <a:lnTo>
                    <a:pt x="339015" y="32576"/>
                  </a:lnTo>
                  <a:lnTo>
                    <a:pt x="297492" y="50135"/>
                  </a:lnTo>
                  <a:lnTo>
                    <a:pt x="257896" y="71091"/>
                  </a:lnTo>
                  <a:lnTo>
                    <a:pt x="220411" y="95262"/>
                  </a:lnTo>
                  <a:lnTo>
                    <a:pt x="185222" y="122464"/>
                  </a:lnTo>
                  <a:lnTo>
                    <a:pt x="152511" y="152511"/>
                  </a:lnTo>
                  <a:lnTo>
                    <a:pt x="122463" y="185222"/>
                  </a:lnTo>
                  <a:lnTo>
                    <a:pt x="95262" y="220412"/>
                  </a:lnTo>
                  <a:lnTo>
                    <a:pt x="71091" y="257896"/>
                  </a:lnTo>
                  <a:lnTo>
                    <a:pt x="50135" y="297492"/>
                  </a:lnTo>
                  <a:lnTo>
                    <a:pt x="32576" y="339016"/>
                  </a:lnTo>
                  <a:lnTo>
                    <a:pt x="18600" y="382283"/>
                  </a:lnTo>
                  <a:lnTo>
                    <a:pt x="8389" y="427110"/>
                  </a:lnTo>
                  <a:lnTo>
                    <a:pt x="2127" y="473313"/>
                  </a:lnTo>
                  <a:lnTo>
                    <a:pt x="0" y="520708"/>
                  </a:lnTo>
                  <a:lnTo>
                    <a:pt x="0" y="2603490"/>
                  </a:lnTo>
                  <a:lnTo>
                    <a:pt x="2127" y="2650886"/>
                  </a:lnTo>
                  <a:lnTo>
                    <a:pt x="8389" y="2697089"/>
                  </a:lnTo>
                  <a:lnTo>
                    <a:pt x="18600" y="2741916"/>
                  </a:lnTo>
                  <a:lnTo>
                    <a:pt x="32576" y="2785183"/>
                  </a:lnTo>
                  <a:lnTo>
                    <a:pt x="50135" y="2826706"/>
                  </a:lnTo>
                  <a:lnTo>
                    <a:pt x="71091" y="2866302"/>
                  </a:lnTo>
                  <a:lnTo>
                    <a:pt x="95262" y="2903787"/>
                  </a:lnTo>
                  <a:lnTo>
                    <a:pt x="122463" y="2938977"/>
                  </a:lnTo>
                  <a:lnTo>
                    <a:pt x="152511" y="2971687"/>
                  </a:lnTo>
                  <a:lnTo>
                    <a:pt x="185222" y="3001735"/>
                  </a:lnTo>
                  <a:lnTo>
                    <a:pt x="220411" y="3028936"/>
                  </a:lnTo>
                  <a:lnTo>
                    <a:pt x="257896" y="3053107"/>
                  </a:lnTo>
                  <a:lnTo>
                    <a:pt x="297492" y="3074064"/>
                  </a:lnTo>
                  <a:lnTo>
                    <a:pt x="339015" y="3091622"/>
                  </a:lnTo>
                  <a:lnTo>
                    <a:pt x="382282" y="3105599"/>
                  </a:lnTo>
                  <a:lnTo>
                    <a:pt x="427109" y="3115810"/>
                  </a:lnTo>
                  <a:lnTo>
                    <a:pt x="473312" y="3122071"/>
                  </a:lnTo>
                  <a:lnTo>
                    <a:pt x="520707" y="3124199"/>
                  </a:lnTo>
                  <a:lnTo>
                    <a:pt x="4889491" y="3124199"/>
                  </a:lnTo>
                  <a:lnTo>
                    <a:pt x="4936886" y="3122071"/>
                  </a:lnTo>
                  <a:lnTo>
                    <a:pt x="4983089" y="3115810"/>
                  </a:lnTo>
                  <a:lnTo>
                    <a:pt x="5027916" y="3105599"/>
                  </a:lnTo>
                  <a:lnTo>
                    <a:pt x="5071183" y="3091622"/>
                  </a:lnTo>
                  <a:lnTo>
                    <a:pt x="5112707" y="3074064"/>
                  </a:lnTo>
                  <a:lnTo>
                    <a:pt x="5152303" y="3053107"/>
                  </a:lnTo>
                  <a:lnTo>
                    <a:pt x="5189787" y="3028936"/>
                  </a:lnTo>
                  <a:lnTo>
                    <a:pt x="5224977" y="3001735"/>
                  </a:lnTo>
                  <a:lnTo>
                    <a:pt x="5257688" y="2971687"/>
                  </a:lnTo>
                  <a:lnTo>
                    <a:pt x="5287735" y="2938977"/>
                  </a:lnTo>
                  <a:lnTo>
                    <a:pt x="5314937" y="2903787"/>
                  </a:lnTo>
                  <a:lnTo>
                    <a:pt x="5339108" y="2866302"/>
                  </a:lnTo>
                  <a:lnTo>
                    <a:pt x="5360064" y="2826706"/>
                  </a:lnTo>
                  <a:lnTo>
                    <a:pt x="5377623" y="2785183"/>
                  </a:lnTo>
                  <a:lnTo>
                    <a:pt x="5391599" y="2741916"/>
                  </a:lnTo>
                  <a:lnTo>
                    <a:pt x="5401810" y="2697089"/>
                  </a:lnTo>
                  <a:lnTo>
                    <a:pt x="5408072" y="2650886"/>
                  </a:lnTo>
                  <a:lnTo>
                    <a:pt x="5410200" y="2603490"/>
                  </a:lnTo>
                  <a:lnTo>
                    <a:pt x="5410200" y="520708"/>
                  </a:lnTo>
                  <a:lnTo>
                    <a:pt x="5408072" y="473313"/>
                  </a:lnTo>
                  <a:lnTo>
                    <a:pt x="5401810" y="427110"/>
                  </a:lnTo>
                  <a:lnTo>
                    <a:pt x="5391599" y="382283"/>
                  </a:lnTo>
                  <a:lnTo>
                    <a:pt x="5377623" y="339016"/>
                  </a:lnTo>
                  <a:lnTo>
                    <a:pt x="5360064" y="297492"/>
                  </a:lnTo>
                  <a:lnTo>
                    <a:pt x="5339108" y="257896"/>
                  </a:lnTo>
                  <a:lnTo>
                    <a:pt x="5314937" y="220412"/>
                  </a:lnTo>
                  <a:lnTo>
                    <a:pt x="5287735" y="185222"/>
                  </a:lnTo>
                  <a:lnTo>
                    <a:pt x="5257688" y="152511"/>
                  </a:lnTo>
                  <a:lnTo>
                    <a:pt x="5224977" y="122464"/>
                  </a:lnTo>
                  <a:lnTo>
                    <a:pt x="5189787" y="95262"/>
                  </a:lnTo>
                  <a:lnTo>
                    <a:pt x="5152303" y="71091"/>
                  </a:lnTo>
                  <a:lnTo>
                    <a:pt x="5112707" y="50135"/>
                  </a:lnTo>
                  <a:lnTo>
                    <a:pt x="5071183" y="32576"/>
                  </a:lnTo>
                  <a:lnTo>
                    <a:pt x="5027916" y="18600"/>
                  </a:lnTo>
                  <a:lnTo>
                    <a:pt x="4983089" y="8389"/>
                  </a:lnTo>
                  <a:lnTo>
                    <a:pt x="4936886" y="2127"/>
                  </a:lnTo>
                  <a:lnTo>
                    <a:pt x="4889491" y="0"/>
                  </a:lnTo>
                  <a:close/>
                </a:path>
              </a:pathLst>
            </a:custGeom>
            <a:solidFill>
              <a:srgbClr val="C00000">
                <a:alpha val="1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324600" y="3048000"/>
              <a:ext cx="5410200" cy="3124200"/>
            </a:xfrm>
            <a:custGeom>
              <a:avLst/>
              <a:gdLst/>
              <a:ahLst/>
              <a:cxnLst/>
              <a:rect l="l" t="t" r="r" b="b"/>
              <a:pathLst>
                <a:path w="5410200" h="3124200">
                  <a:moveTo>
                    <a:pt x="0" y="520708"/>
                  </a:moveTo>
                  <a:lnTo>
                    <a:pt x="2127" y="473313"/>
                  </a:lnTo>
                  <a:lnTo>
                    <a:pt x="8389" y="427110"/>
                  </a:lnTo>
                  <a:lnTo>
                    <a:pt x="18600" y="382283"/>
                  </a:lnTo>
                  <a:lnTo>
                    <a:pt x="32576" y="339016"/>
                  </a:lnTo>
                  <a:lnTo>
                    <a:pt x="50135" y="297493"/>
                  </a:lnTo>
                  <a:lnTo>
                    <a:pt x="71091" y="257897"/>
                  </a:lnTo>
                  <a:lnTo>
                    <a:pt x="95262" y="220412"/>
                  </a:lnTo>
                  <a:lnTo>
                    <a:pt x="122463" y="185222"/>
                  </a:lnTo>
                  <a:lnTo>
                    <a:pt x="152511" y="152512"/>
                  </a:lnTo>
                  <a:lnTo>
                    <a:pt x="185222" y="122464"/>
                  </a:lnTo>
                  <a:lnTo>
                    <a:pt x="220412" y="95262"/>
                  </a:lnTo>
                  <a:lnTo>
                    <a:pt x="257896" y="71092"/>
                  </a:lnTo>
                  <a:lnTo>
                    <a:pt x="297492" y="50135"/>
                  </a:lnTo>
                  <a:lnTo>
                    <a:pt x="339016" y="32576"/>
                  </a:lnTo>
                  <a:lnTo>
                    <a:pt x="382283" y="18600"/>
                  </a:lnTo>
                  <a:lnTo>
                    <a:pt x="427110" y="8389"/>
                  </a:lnTo>
                  <a:lnTo>
                    <a:pt x="473313" y="2127"/>
                  </a:lnTo>
                  <a:lnTo>
                    <a:pt x="520708" y="0"/>
                  </a:lnTo>
                  <a:lnTo>
                    <a:pt x="4889492" y="0"/>
                  </a:lnTo>
                  <a:lnTo>
                    <a:pt x="4936887" y="2127"/>
                  </a:lnTo>
                  <a:lnTo>
                    <a:pt x="4983089" y="8389"/>
                  </a:lnTo>
                  <a:lnTo>
                    <a:pt x="5027916" y="18600"/>
                  </a:lnTo>
                  <a:lnTo>
                    <a:pt x="5071183" y="32576"/>
                  </a:lnTo>
                  <a:lnTo>
                    <a:pt x="5112707" y="50135"/>
                  </a:lnTo>
                  <a:lnTo>
                    <a:pt x="5152303" y="71092"/>
                  </a:lnTo>
                  <a:lnTo>
                    <a:pt x="5189788" y="95262"/>
                  </a:lnTo>
                  <a:lnTo>
                    <a:pt x="5224977" y="122464"/>
                  </a:lnTo>
                  <a:lnTo>
                    <a:pt x="5257688" y="152512"/>
                  </a:lnTo>
                  <a:lnTo>
                    <a:pt x="5287736" y="185222"/>
                  </a:lnTo>
                  <a:lnTo>
                    <a:pt x="5314937" y="220412"/>
                  </a:lnTo>
                  <a:lnTo>
                    <a:pt x="5339108" y="257897"/>
                  </a:lnTo>
                  <a:lnTo>
                    <a:pt x="5360064" y="297493"/>
                  </a:lnTo>
                  <a:lnTo>
                    <a:pt x="5377623" y="339016"/>
                  </a:lnTo>
                  <a:lnTo>
                    <a:pt x="5391599" y="382283"/>
                  </a:lnTo>
                  <a:lnTo>
                    <a:pt x="5401810" y="427110"/>
                  </a:lnTo>
                  <a:lnTo>
                    <a:pt x="5408072" y="473313"/>
                  </a:lnTo>
                  <a:lnTo>
                    <a:pt x="5410200" y="520708"/>
                  </a:lnTo>
                  <a:lnTo>
                    <a:pt x="5410200" y="2603491"/>
                  </a:lnTo>
                  <a:lnTo>
                    <a:pt x="5408072" y="2650886"/>
                  </a:lnTo>
                  <a:lnTo>
                    <a:pt x="5401810" y="2697089"/>
                  </a:lnTo>
                  <a:lnTo>
                    <a:pt x="5391599" y="2741916"/>
                  </a:lnTo>
                  <a:lnTo>
                    <a:pt x="5377623" y="2785183"/>
                  </a:lnTo>
                  <a:lnTo>
                    <a:pt x="5360064" y="2826706"/>
                  </a:lnTo>
                  <a:lnTo>
                    <a:pt x="5339108" y="2866303"/>
                  </a:lnTo>
                  <a:lnTo>
                    <a:pt x="5314937" y="2903787"/>
                  </a:lnTo>
                  <a:lnTo>
                    <a:pt x="5287736" y="2938977"/>
                  </a:lnTo>
                  <a:lnTo>
                    <a:pt x="5257688" y="2971688"/>
                  </a:lnTo>
                  <a:lnTo>
                    <a:pt x="5224977" y="3001735"/>
                  </a:lnTo>
                  <a:lnTo>
                    <a:pt x="5189788" y="3028937"/>
                  </a:lnTo>
                  <a:lnTo>
                    <a:pt x="5152303" y="3053108"/>
                  </a:lnTo>
                  <a:lnTo>
                    <a:pt x="5112707" y="3074064"/>
                  </a:lnTo>
                  <a:lnTo>
                    <a:pt x="5071183" y="3091623"/>
                  </a:lnTo>
                  <a:lnTo>
                    <a:pt x="5027916" y="3105599"/>
                  </a:lnTo>
                  <a:lnTo>
                    <a:pt x="4983089" y="3115810"/>
                  </a:lnTo>
                  <a:lnTo>
                    <a:pt x="4936887" y="3122072"/>
                  </a:lnTo>
                  <a:lnTo>
                    <a:pt x="4889492" y="3124200"/>
                  </a:lnTo>
                  <a:lnTo>
                    <a:pt x="520708" y="3124200"/>
                  </a:lnTo>
                  <a:lnTo>
                    <a:pt x="473313" y="3122072"/>
                  </a:lnTo>
                  <a:lnTo>
                    <a:pt x="427110" y="3115810"/>
                  </a:lnTo>
                  <a:lnTo>
                    <a:pt x="382283" y="3105599"/>
                  </a:lnTo>
                  <a:lnTo>
                    <a:pt x="339016" y="3091623"/>
                  </a:lnTo>
                  <a:lnTo>
                    <a:pt x="297492" y="3074064"/>
                  </a:lnTo>
                  <a:lnTo>
                    <a:pt x="257896" y="3053108"/>
                  </a:lnTo>
                  <a:lnTo>
                    <a:pt x="220412" y="3028937"/>
                  </a:lnTo>
                  <a:lnTo>
                    <a:pt x="185222" y="3001735"/>
                  </a:lnTo>
                  <a:lnTo>
                    <a:pt x="152511" y="2971688"/>
                  </a:lnTo>
                  <a:lnTo>
                    <a:pt x="122463" y="2938977"/>
                  </a:lnTo>
                  <a:lnTo>
                    <a:pt x="95262" y="2903787"/>
                  </a:lnTo>
                  <a:lnTo>
                    <a:pt x="71091" y="2866303"/>
                  </a:lnTo>
                  <a:lnTo>
                    <a:pt x="50135" y="2826706"/>
                  </a:lnTo>
                  <a:lnTo>
                    <a:pt x="32576" y="2785183"/>
                  </a:lnTo>
                  <a:lnTo>
                    <a:pt x="18600" y="2741916"/>
                  </a:lnTo>
                  <a:lnTo>
                    <a:pt x="8389" y="2697089"/>
                  </a:lnTo>
                  <a:lnTo>
                    <a:pt x="2127" y="2650886"/>
                  </a:lnTo>
                  <a:lnTo>
                    <a:pt x="0" y="2603491"/>
                  </a:lnTo>
                  <a:lnTo>
                    <a:pt x="0" y="520708"/>
                  </a:lnTo>
                  <a:close/>
                </a:path>
              </a:pathLst>
            </a:custGeom>
            <a:ln w="25400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444500" y="3035300"/>
            <a:ext cx="5435600" cy="3149600"/>
            <a:chOff x="444500" y="3035300"/>
            <a:chExt cx="5435600" cy="3149600"/>
          </a:xfrm>
        </p:grpSpPr>
        <p:sp>
          <p:nvSpPr>
            <p:cNvPr id="6" name="object 6"/>
            <p:cNvSpPr/>
            <p:nvPr/>
          </p:nvSpPr>
          <p:spPr>
            <a:xfrm>
              <a:off x="457200" y="3048000"/>
              <a:ext cx="5410200" cy="3124200"/>
            </a:xfrm>
            <a:custGeom>
              <a:avLst/>
              <a:gdLst/>
              <a:ahLst/>
              <a:cxnLst/>
              <a:rect l="l" t="t" r="r" b="b"/>
              <a:pathLst>
                <a:path w="5410200" h="3124200">
                  <a:moveTo>
                    <a:pt x="4889491" y="0"/>
                  </a:moveTo>
                  <a:lnTo>
                    <a:pt x="520708" y="0"/>
                  </a:lnTo>
                  <a:lnTo>
                    <a:pt x="473312" y="2127"/>
                  </a:lnTo>
                  <a:lnTo>
                    <a:pt x="427110" y="8389"/>
                  </a:lnTo>
                  <a:lnTo>
                    <a:pt x="382283" y="18600"/>
                  </a:lnTo>
                  <a:lnTo>
                    <a:pt x="339016" y="32576"/>
                  </a:lnTo>
                  <a:lnTo>
                    <a:pt x="297492" y="50135"/>
                  </a:lnTo>
                  <a:lnTo>
                    <a:pt x="257896" y="71091"/>
                  </a:lnTo>
                  <a:lnTo>
                    <a:pt x="220412" y="95262"/>
                  </a:lnTo>
                  <a:lnTo>
                    <a:pt x="185222" y="122464"/>
                  </a:lnTo>
                  <a:lnTo>
                    <a:pt x="152511" y="152511"/>
                  </a:lnTo>
                  <a:lnTo>
                    <a:pt x="122464" y="185222"/>
                  </a:lnTo>
                  <a:lnTo>
                    <a:pt x="95262" y="220412"/>
                  </a:lnTo>
                  <a:lnTo>
                    <a:pt x="71091" y="257896"/>
                  </a:lnTo>
                  <a:lnTo>
                    <a:pt x="50135" y="297492"/>
                  </a:lnTo>
                  <a:lnTo>
                    <a:pt x="32576" y="339016"/>
                  </a:lnTo>
                  <a:lnTo>
                    <a:pt x="18600" y="382283"/>
                  </a:lnTo>
                  <a:lnTo>
                    <a:pt x="8389" y="427110"/>
                  </a:lnTo>
                  <a:lnTo>
                    <a:pt x="2127" y="473313"/>
                  </a:lnTo>
                  <a:lnTo>
                    <a:pt x="0" y="520708"/>
                  </a:lnTo>
                  <a:lnTo>
                    <a:pt x="0" y="2603490"/>
                  </a:lnTo>
                  <a:lnTo>
                    <a:pt x="2127" y="2650886"/>
                  </a:lnTo>
                  <a:lnTo>
                    <a:pt x="8389" y="2697089"/>
                  </a:lnTo>
                  <a:lnTo>
                    <a:pt x="18600" y="2741916"/>
                  </a:lnTo>
                  <a:lnTo>
                    <a:pt x="32576" y="2785183"/>
                  </a:lnTo>
                  <a:lnTo>
                    <a:pt x="50135" y="2826706"/>
                  </a:lnTo>
                  <a:lnTo>
                    <a:pt x="71091" y="2866302"/>
                  </a:lnTo>
                  <a:lnTo>
                    <a:pt x="95262" y="2903787"/>
                  </a:lnTo>
                  <a:lnTo>
                    <a:pt x="122464" y="2938977"/>
                  </a:lnTo>
                  <a:lnTo>
                    <a:pt x="152511" y="2971687"/>
                  </a:lnTo>
                  <a:lnTo>
                    <a:pt x="185222" y="3001735"/>
                  </a:lnTo>
                  <a:lnTo>
                    <a:pt x="220412" y="3028936"/>
                  </a:lnTo>
                  <a:lnTo>
                    <a:pt x="257896" y="3053107"/>
                  </a:lnTo>
                  <a:lnTo>
                    <a:pt x="297492" y="3074064"/>
                  </a:lnTo>
                  <a:lnTo>
                    <a:pt x="339016" y="3091622"/>
                  </a:lnTo>
                  <a:lnTo>
                    <a:pt x="382283" y="3105599"/>
                  </a:lnTo>
                  <a:lnTo>
                    <a:pt x="427110" y="3115810"/>
                  </a:lnTo>
                  <a:lnTo>
                    <a:pt x="473312" y="3122071"/>
                  </a:lnTo>
                  <a:lnTo>
                    <a:pt x="520708" y="3124199"/>
                  </a:lnTo>
                  <a:lnTo>
                    <a:pt x="4889491" y="3124199"/>
                  </a:lnTo>
                  <a:lnTo>
                    <a:pt x="4936886" y="3122071"/>
                  </a:lnTo>
                  <a:lnTo>
                    <a:pt x="4983089" y="3115810"/>
                  </a:lnTo>
                  <a:lnTo>
                    <a:pt x="5027916" y="3105599"/>
                  </a:lnTo>
                  <a:lnTo>
                    <a:pt x="5071183" y="3091622"/>
                  </a:lnTo>
                  <a:lnTo>
                    <a:pt x="5112707" y="3074064"/>
                  </a:lnTo>
                  <a:lnTo>
                    <a:pt x="5152303" y="3053107"/>
                  </a:lnTo>
                  <a:lnTo>
                    <a:pt x="5189787" y="3028936"/>
                  </a:lnTo>
                  <a:lnTo>
                    <a:pt x="5224977" y="3001735"/>
                  </a:lnTo>
                  <a:lnTo>
                    <a:pt x="5257688" y="2971687"/>
                  </a:lnTo>
                  <a:lnTo>
                    <a:pt x="5287735" y="2938977"/>
                  </a:lnTo>
                  <a:lnTo>
                    <a:pt x="5314937" y="2903787"/>
                  </a:lnTo>
                  <a:lnTo>
                    <a:pt x="5339108" y="2866302"/>
                  </a:lnTo>
                  <a:lnTo>
                    <a:pt x="5360064" y="2826706"/>
                  </a:lnTo>
                  <a:lnTo>
                    <a:pt x="5377623" y="2785183"/>
                  </a:lnTo>
                  <a:lnTo>
                    <a:pt x="5391599" y="2741916"/>
                  </a:lnTo>
                  <a:lnTo>
                    <a:pt x="5401810" y="2697089"/>
                  </a:lnTo>
                  <a:lnTo>
                    <a:pt x="5408072" y="2650886"/>
                  </a:lnTo>
                  <a:lnTo>
                    <a:pt x="5410200" y="2603490"/>
                  </a:lnTo>
                  <a:lnTo>
                    <a:pt x="5410200" y="520708"/>
                  </a:lnTo>
                  <a:lnTo>
                    <a:pt x="5408072" y="473313"/>
                  </a:lnTo>
                  <a:lnTo>
                    <a:pt x="5401810" y="427110"/>
                  </a:lnTo>
                  <a:lnTo>
                    <a:pt x="5391599" y="382283"/>
                  </a:lnTo>
                  <a:lnTo>
                    <a:pt x="5377623" y="339016"/>
                  </a:lnTo>
                  <a:lnTo>
                    <a:pt x="5360064" y="297492"/>
                  </a:lnTo>
                  <a:lnTo>
                    <a:pt x="5339108" y="257896"/>
                  </a:lnTo>
                  <a:lnTo>
                    <a:pt x="5314937" y="220412"/>
                  </a:lnTo>
                  <a:lnTo>
                    <a:pt x="5287735" y="185222"/>
                  </a:lnTo>
                  <a:lnTo>
                    <a:pt x="5257688" y="152511"/>
                  </a:lnTo>
                  <a:lnTo>
                    <a:pt x="5224977" y="122464"/>
                  </a:lnTo>
                  <a:lnTo>
                    <a:pt x="5189787" y="95262"/>
                  </a:lnTo>
                  <a:lnTo>
                    <a:pt x="5152303" y="71091"/>
                  </a:lnTo>
                  <a:lnTo>
                    <a:pt x="5112707" y="50135"/>
                  </a:lnTo>
                  <a:lnTo>
                    <a:pt x="5071183" y="32576"/>
                  </a:lnTo>
                  <a:lnTo>
                    <a:pt x="5027916" y="18600"/>
                  </a:lnTo>
                  <a:lnTo>
                    <a:pt x="4983089" y="8389"/>
                  </a:lnTo>
                  <a:lnTo>
                    <a:pt x="4936886" y="2127"/>
                  </a:lnTo>
                  <a:lnTo>
                    <a:pt x="4889491" y="0"/>
                  </a:lnTo>
                  <a:close/>
                </a:path>
              </a:pathLst>
            </a:custGeom>
            <a:solidFill>
              <a:srgbClr val="0066CC">
                <a:alpha val="1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00" y="3048000"/>
              <a:ext cx="5410200" cy="3124200"/>
            </a:xfrm>
            <a:custGeom>
              <a:avLst/>
              <a:gdLst/>
              <a:ahLst/>
              <a:cxnLst/>
              <a:rect l="l" t="t" r="r" b="b"/>
              <a:pathLst>
                <a:path w="5410200" h="3124200">
                  <a:moveTo>
                    <a:pt x="0" y="520708"/>
                  </a:moveTo>
                  <a:lnTo>
                    <a:pt x="2127" y="473313"/>
                  </a:lnTo>
                  <a:lnTo>
                    <a:pt x="8389" y="427110"/>
                  </a:lnTo>
                  <a:lnTo>
                    <a:pt x="18600" y="382283"/>
                  </a:lnTo>
                  <a:lnTo>
                    <a:pt x="32576" y="339016"/>
                  </a:lnTo>
                  <a:lnTo>
                    <a:pt x="50135" y="297493"/>
                  </a:lnTo>
                  <a:lnTo>
                    <a:pt x="71091" y="257897"/>
                  </a:lnTo>
                  <a:lnTo>
                    <a:pt x="95262" y="220412"/>
                  </a:lnTo>
                  <a:lnTo>
                    <a:pt x="122463" y="185222"/>
                  </a:lnTo>
                  <a:lnTo>
                    <a:pt x="152511" y="152512"/>
                  </a:lnTo>
                  <a:lnTo>
                    <a:pt x="185222" y="122464"/>
                  </a:lnTo>
                  <a:lnTo>
                    <a:pt x="220412" y="95262"/>
                  </a:lnTo>
                  <a:lnTo>
                    <a:pt x="257896" y="71092"/>
                  </a:lnTo>
                  <a:lnTo>
                    <a:pt x="297492" y="50135"/>
                  </a:lnTo>
                  <a:lnTo>
                    <a:pt x="339016" y="32576"/>
                  </a:lnTo>
                  <a:lnTo>
                    <a:pt x="382283" y="18600"/>
                  </a:lnTo>
                  <a:lnTo>
                    <a:pt x="427110" y="8389"/>
                  </a:lnTo>
                  <a:lnTo>
                    <a:pt x="473313" y="2127"/>
                  </a:lnTo>
                  <a:lnTo>
                    <a:pt x="520708" y="0"/>
                  </a:lnTo>
                  <a:lnTo>
                    <a:pt x="4889492" y="0"/>
                  </a:lnTo>
                  <a:lnTo>
                    <a:pt x="4936887" y="2127"/>
                  </a:lnTo>
                  <a:lnTo>
                    <a:pt x="4983089" y="8389"/>
                  </a:lnTo>
                  <a:lnTo>
                    <a:pt x="5027916" y="18600"/>
                  </a:lnTo>
                  <a:lnTo>
                    <a:pt x="5071183" y="32576"/>
                  </a:lnTo>
                  <a:lnTo>
                    <a:pt x="5112707" y="50135"/>
                  </a:lnTo>
                  <a:lnTo>
                    <a:pt x="5152303" y="71092"/>
                  </a:lnTo>
                  <a:lnTo>
                    <a:pt x="5189788" y="95262"/>
                  </a:lnTo>
                  <a:lnTo>
                    <a:pt x="5224977" y="122464"/>
                  </a:lnTo>
                  <a:lnTo>
                    <a:pt x="5257688" y="152512"/>
                  </a:lnTo>
                  <a:lnTo>
                    <a:pt x="5287736" y="185222"/>
                  </a:lnTo>
                  <a:lnTo>
                    <a:pt x="5314937" y="220412"/>
                  </a:lnTo>
                  <a:lnTo>
                    <a:pt x="5339108" y="257897"/>
                  </a:lnTo>
                  <a:lnTo>
                    <a:pt x="5360064" y="297493"/>
                  </a:lnTo>
                  <a:lnTo>
                    <a:pt x="5377623" y="339016"/>
                  </a:lnTo>
                  <a:lnTo>
                    <a:pt x="5391599" y="382283"/>
                  </a:lnTo>
                  <a:lnTo>
                    <a:pt x="5401810" y="427110"/>
                  </a:lnTo>
                  <a:lnTo>
                    <a:pt x="5408072" y="473313"/>
                  </a:lnTo>
                  <a:lnTo>
                    <a:pt x="5410200" y="520708"/>
                  </a:lnTo>
                  <a:lnTo>
                    <a:pt x="5410200" y="2603491"/>
                  </a:lnTo>
                  <a:lnTo>
                    <a:pt x="5408072" y="2650886"/>
                  </a:lnTo>
                  <a:lnTo>
                    <a:pt x="5401810" y="2697089"/>
                  </a:lnTo>
                  <a:lnTo>
                    <a:pt x="5391599" y="2741916"/>
                  </a:lnTo>
                  <a:lnTo>
                    <a:pt x="5377623" y="2785183"/>
                  </a:lnTo>
                  <a:lnTo>
                    <a:pt x="5360064" y="2826706"/>
                  </a:lnTo>
                  <a:lnTo>
                    <a:pt x="5339108" y="2866303"/>
                  </a:lnTo>
                  <a:lnTo>
                    <a:pt x="5314937" y="2903787"/>
                  </a:lnTo>
                  <a:lnTo>
                    <a:pt x="5287736" y="2938977"/>
                  </a:lnTo>
                  <a:lnTo>
                    <a:pt x="5257688" y="2971688"/>
                  </a:lnTo>
                  <a:lnTo>
                    <a:pt x="5224977" y="3001735"/>
                  </a:lnTo>
                  <a:lnTo>
                    <a:pt x="5189788" y="3028937"/>
                  </a:lnTo>
                  <a:lnTo>
                    <a:pt x="5152303" y="3053108"/>
                  </a:lnTo>
                  <a:lnTo>
                    <a:pt x="5112707" y="3074064"/>
                  </a:lnTo>
                  <a:lnTo>
                    <a:pt x="5071183" y="3091623"/>
                  </a:lnTo>
                  <a:lnTo>
                    <a:pt x="5027916" y="3105599"/>
                  </a:lnTo>
                  <a:lnTo>
                    <a:pt x="4983089" y="3115810"/>
                  </a:lnTo>
                  <a:lnTo>
                    <a:pt x="4936887" y="3122072"/>
                  </a:lnTo>
                  <a:lnTo>
                    <a:pt x="4889492" y="3124200"/>
                  </a:lnTo>
                  <a:lnTo>
                    <a:pt x="520708" y="3124200"/>
                  </a:lnTo>
                  <a:lnTo>
                    <a:pt x="473313" y="3122072"/>
                  </a:lnTo>
                  <a:lnTo>
                    <a:pt x="427110" y="3115810"/>
                  </a:lnTo>
                  <a:lnTo>
                    <a:pt x="382283" y="3105599"/>
                  </a:lnTo>
                  <a:lnTo>
                    <a:pt x="339016" y="3091623"/>
                  </a:lnTo>
                  <a:lnTo>
                    <a:pt x="297492" y="3074064"/>
                  </a:lnTo>
                  <a:lnTo>
                    <a:pt x="257896" y="3053108"/>
                  </a:lnTo>
                  <a:lnTo>
                    <a:pt x="220412" y="3028937"/>
                  </a:lnTo>
                  <a:lnTo>
                    <a:pt x="185222" y="3001735"/>
                  </a:lnTo>
                  <a:lnTo>
                    <a:pt x="152511" y="2971688"/>
                  </a:lnTo>
                  <a:lnTo>
                    <a:pt x="122463" y="2938977"/>
                  </a:lnTo>
                  <a:lnTo>
                    <a:pt x="95262" y="2903787"/>
                  </a:lnTo>
                  <a:lnTo>
                    <a:pt x="71091" y="2866303"/>
                  </a:lnTo>
                  <a:lnTo>
                    <a:pt x="50135" y="2826706"/>
                  </a:lnTo>
                  <a:lnTo>
                    <a:pt x="32576" y="2785183"/>
                  </a:lnTo>
                  <a:lnTo>
                    <a:pt x="18600" y="2741916"/>
                  </a:lnTo>
                  <a:lnTo>
                    <a:pt x="8389" y="2697089"/>
                  </a:lnTo>
                  <a:lnTo>
                    <a:pt x="2127" y="2650886"/>
                  </a:lnTo>
                  <a:lnTo>
                    <a:pt x="0" y="2603491"/>
                  </a:lnTo>
                  <a:lnTo>
                    <a:pt x="0" y="520708"/>
                  </a:lnTo>
                  <a:close/>
                </a:path>
              </a:pathLst>
            </a:custGeom>
            <a:ln w="25400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1445">
              <a:lnSpc>
                <a:spcPct val="100000"/>
              </a:lnSpc>
              <a:spcBef>
                <a:spcPts val="100"/>
              </a:spcBef>
            </a:pPr>
            <a:r>
              <a:rPr dirty="0"/>
              <a:t>Alpha-Beta</a:t>
            </a:r>
            <a:r>
              <a:rPr spc="-10" dirty="0"/>
              <a:t> Implementation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555736" y="3297428"/>
            <a:ext cx="4975860" cy="25888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69900" marR="1668145" indent="-457200">
              <a:lnSpc>
                <a:spcPct val="100800"/>
              </a:lnSpc>
              <a:spcBef>
                <a:spcPts val="75"/>
              </a:spcBef>
            </a:pP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def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min-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value(state</a:t>
            </a:r>
            <a:r>
              <a:rPr sz="24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, α, </a:t>
            </a:r>
            <a:r>
              <a:rPr sz="2400" spc="-25" dirty="0">
                <a:solidFill>
                  <a:srgbClr val="C00000"/>
                </a:solidFill>
                <a:latin typeface="Calibri"/>
                <a:cs typeface="Calibri"/>
              </a:rPr>
              <a:t>β): </a:t>
            </a:r>
            <a:r>
              <a:rPr sz="2400" dirty="0">
                <a:latin typeface="Calibri"/>
                <a:cs typeface="Calibri"/>
              </a:rPr>
              <a:t>initialize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+∞</a:t>
            </a:r>
            <a:endParaRPr sz="24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for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successor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state:</a:t>
            </a:r>
            <a:endParaRPr sz="2400" dirty="0">
              <a:latin typeface="Calibri"/>
              <a:cs typeface="Calibri"/>
            </a:endParaRPr>
          </a:p>
          <a:p>
            <a:pPr marL="927100" marR="5080">
              <a:lnSpc>
                <a:spcPts val="2810"/>
              </a:lnSpc>
              <a:spcBef>
                <a:spcPts val="175"/>
              </a:spcBef>
            </a:pPr>
            <a:r>
              <a:rPr sz="2400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min(v,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7030A0"/>
                </a:solidFill>
                <a:latin typeface="Calibri"/>
                <a:cs typeface="Calibri"/>
              </a:rPr>
              <a:t>value(successor,</a:t>
            </a:r>
            <a:r>
              <a:rPr sz="2400" spc="-1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7030A0"/>
                </a:solidFill>
                <a:latin typeface="Calibri"/>
                <a:cs typeface="Calibri"/>
              </a:rPr>
              <a:t>α,</a:t>
            </a:r>
            <a:r>
              <a:rPr sz="2400" spc="-1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7030A0"/>
                </a:solidFill>
                <a:latin typeface="Calibri"/>
                <a:cs typeface="Calibri"/>
              </a:rPr>
              <a:t>β)</a:t>
            </a:r>
            <a:r>
              <a:rPr sz="2400" spc="-25" dirty="0">
                <a:latin typeface="Calibri"/>
                <a:cs typeface="Calibri"/>
              </a:rPr>
              <a:t>)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if v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≤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α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return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endParaRPr sz="24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469900" marR="2487295" indent="457200">
              <a:lnSpc>
                <a:spcPts val="2900"/>
              </a:lnSpc>
              <a:spcBef>
                <a:spcPts val="20"/>
              </a:spcBef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β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min(β,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v) </a:t>
            </a:r>
            <a:r>
              <a:rPr sz="2400" dirty="0">
                <a:latin typeface="Calibri"/>
                <a:cs typeface="Calibri"/>
              </a:rPr>
              <a:t>return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v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8335" y="3285235"/>
            <a:ext cx="5023485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1736725" indent="-4572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6CC"/>
                </a:solidFill>
                <a:latin typeface="Calibri"/>
                <a:cs typeface="Calibri"/>
              </a:rPr>
              <a:t>def </a:t>
            </a:r>
            <a:r>
              <a:rPr sz="2400" spc="-10" dirty="0">
                <a:solidFill>
                  <a:srgbClr val="0066CC"/>
                </a:solidFill>
                <a:latin typeface="Calibri"/>
                <a:cs typeface="Calibri"/>
              </a:rPr>
              <a:t>max-</a:t>
            </a:r>
            <a:r>
              <a:rPr sz="2400" dirty="0">
                <a:solidFill>
                  <a:srgbClr val="0066CC"/>
                </a:solidFill>
                <a:latin typeface="Calibri"/>
                <a:cs typeface="Calibri"/>
              </a:rPr>
              <a:t>value(state, α,</a:t>
            </a:r>
            <a:r>
              <a:rPr sz="2400" spc="5" dirty="0">
                <a:solidFill>
                  <a:srgbClr val="0066CC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066CC"/>
                </a:solidFill>
                <a:latin typeface="Calibri"/>
                <a:cs typeface="Calibri"/>
              </a:rPr>
              <a:t>β): </a:t>
            </a:r>
            <a:r>
              <a:rPr sz="2400" dirty="0">
                <a:latin typeface="Calibri"/>
                <a:cs typeface="Calibri"/>
              </a:rPr>
              <a:t>initialize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0" dirty="0">
                <a:latin typeface="Times New Roman"/>
                <a:cs typeface="Times New Roman"/>
              </a:rPr>
              <a:t>∞</a:t>
            </a:r>
            <a:endParaRPr sz="2400" dirty="0">
              <a:latin typeface="Times New Roman"/>
              <a:cs typeface="Times New Roman"/>
            </a:endParaRPr>
          </a:p>
          <a:p>
            <a:pPr marL="469900">
              <a:lnSpc>
                <a:spcPts val="2810"/>
              </a:lnSpc>
            </a:pPr>
            <a:r>
              <a:rPr sz="2400" dirty="0">
                <a:latin typeface="Calibri"/>
                <a:cs typeface="Calibri"/>
              </a:rPr>
              <a:t>for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successor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state:</a:t>
            </a:r>
            <a:endParaRPr sz="2400" dirty="0">
              <a:latin typeface="Calibri"/>
              <a:cs typeface="Calibri"/>
            </a:endParaRPr>
          </a:p>
          <a:p>
            <a:pPr marL="927100" marR="5080">
              <a:lnSpc>
                <a:spcPct val="100800"/>
              </a:lnSpc>
            </a:pPr>
            <a:r>
              <a:rPr sz="2400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max(v,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7030A0"/>
                </a:solidFill>
                <a:latin typeface="Calibri"/>
                <a:cs typeface="Calibri"/>
              </a:rPr>
              <a:t>value(successor,</a:t>
            </a:r>
            <a:r>
              <a:rPr sz="2400" spc="-1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7030A0"/>
                </a:solidFill>
                <a:latin typeface="Calibri"/>
                <a:cs typeface="Calibri"/>
              </a:rPr>
              <a:t>α,</a:t>
            </a:r>
            <a:r>
              <a:rPr sz="2400" spc="-1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7030A0"/>
                </a:solidFill>
                <a:latin typeface="Calibri"/>
                <a:cs typeface="Calibri"/>
              </a:rPr>
              <a:t>β)</a:t>
            </a:r>
            <a:r>
              <a:rPr sz="2400" spc="-25" dirty="0">
                <a:latin typeface="Calibri"/>
                <a:cs typeface="Calibri"/>
              </a:rPr>
              <a:t>)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if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≥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β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return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endParaRPr sz="24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469900" marR="2466340" indent="457200">
              <a:lnSpc>
                <a:spcPct val="100000"/>
              </a:lnSpc>
              <a:spcBef>
                <a:spcPts val="25"/>
              </a:spcBef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α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max(α,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v) </a:t>
            </a:r>
            <a:r>
              <a:rPr sz="2400" dirty="0">
                <a:latin typeface="Calibri"/>
                <a:cs typeface="Calibri"/>
              </a:rPr>
              <a:t>return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v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492500" y="1511300"/>
            <a:ext cx="5130800" cy="1092200"/>
            <a:chOff x="3492500" y="1511300"/>
            <a:chExt cx="5130800" cy="1092200"/>
          </a:xfrm>
        </p:grpSpPr>
        <p:sp>
          <p:nvSpPr>
            <p:cNvPr id="12" name="object 12"/>
            <p:cNvSpPr/>
            <p:nvPr/>
          </p:nvSpPr>
          <p:spPr>
            <a:xfrm>
              <a:off x="3505200" y="1524000"/>
              <a:ext cx="5105400" cy="1066800"/>
            </a:xfrm>
            <a:custGeom>
              <a:avLst/>
              <a:gdLst/>
              <a:ahLst/>
              <a:cxnLst/>
              <a:rect l="l" t="t" r="r" b="b"/>
              <a:pathLst>
                <a:path w="5105400" h="1066800">
                  <a:moveTo>
                    <a:pt x="4927598" y="0"/>
                  </a:moveTo>
                  <a:lnTo>
                    <a:pt x="177801" y="0"/>
                  </a:lnTo>
                  <a:lnTo>
                    <a:pt x="130534" y="6351"/>
                  </a:lnTo>
                  <a:lnTo>
                    <a:pt x="88061" y="24275"/>
                  </a:lnTo>
                  <a:lnTo>
                    <a:pt x="52076" y="52076"/>
                  </a:lnTo>
                  <a:lnTo>
                    <a:pt x="24275" y="88061"/>
                  </a:lnTo>
                  <a:lnTo>
                    <a:pt x="6351" y="130534"/>
                  </a:lnTo>
                  <a:lnTo>
                    <a:pt x="0" y="177801"/>
                  </a:lnTo>
                  <a:lnTo>
                    <a:pt x="0" y="888997"/>
                  </a:lnTo>
                  <a:lnTo>
                    <a:pt x="6351" y="936264"/>
                  </a:lnTo>
                  <a:lnTo>
                    <a:pt x="24275" y="978737"/>
                  </a:lnTo>
                  <a:lnTo>
                    <a:pt x="52076" y="1014722"/>
                  </a:lnTo>
                  <a:lnTo>
                    <a:pt x="88061" y="1042524"/>
                  </a:lnTo>
                  <a:lnTo>
                    <a:pt x="130534" y="1060448"/>
                  </a:lnTo>
                  <a:lnTo>
                    <a:pt x="177801" y="1066800"/>
                  </a:lnTo>
                  <a:lnTo>
                    <a:pt x="4927598" y="1066800"/>
                  </a:lnTo>
                  <a:lnTo>
                    <a:pt x="4974865" y="1060448"/>
                  </a:lnTo>
                  <a:lnTo>
                    <a:pt x="5017338" y="1042524"/>
                  </a:lnTo>
                  <a:lnTo>
                    <a:pt x="5053323" y="1014722"/>
                  </a:lnTo>
                  <a:lnTo>
                    <a:pt x="5081124" y="978737"/>
                  </a:lnTo>
                  <a:lnTo>
                    <a:pt x="5099048" y="936264"/>
                  </a:lnTo>
                  <a:lnTo>
                    <a:pt x="5105400" y="888997"/>
                  </a:lnTo>
                  <a:lnTo>
                    <a:pt x="5105400" y="177801"/>
                  </a:lnTo>
                  <a:lnTo>
                    <a:pt x="5099048" y="130534"/>
                  </a:lnTo>
                  <a:lnTo>
                    <a:pt x="5081124" y="88061"/>
                  </a:lnTo>
                  <a:lnTo>
                    <a:pt x="5053323" y="52076"/>
                  </a:lnTo>
                  <a:lnTo>
                    <a:pt x="5017338" y="24275"/>
                  </a:lnTo>
                  <a:lnTo>
                    <a:pt x="4974865" y="6351"/>
                  </a:lnTo>
                  <a:lnTo>
                    <a:pt x="4927598" y="0"/>
                  </a:lnTo>
                  <a:close/>
                </a:path>
              </a:pathLst>
            </a:custGeom>
            <a:solidFill>
              <a:srgbClr val="7030A0">
                <a:alpha val="1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05200" y="1524000"/>
              <a:ext cx="5105400" cy="1066800"/>
            </a:xfrm>
            <a:custGeom>
              <a:avLst/>
              <a:gdLst/>
              <a:ahLst/>
              <a:cxnLst/>
              <a:rect l="l" t="t" r="r" b="b"/>
              <a:pathLst>
                <a:path w="5105400" h="1066800">
                  <a:moveTo>
                    <a:pt x="0" y="177801"/>
                  </a:moveTo>
                  <a:lnTo>
                    <a:pt x="6351" y="130535"/>
                  </a:lnTo>
                  <a:lnTo>
                    <a:pt x="24275" y="88061"/>
                  </a:lnTo>
                  <a:lnTo>
                    <a:pt x="52076" y="52076"/>
                  </a:lnTo>
                  <a:lnTo>
                    <a:pt x="88061" y="24275"/>
                  </a:lnTo>
                  <a:lnTo>
                    <a:pt x="130534" y="6351"/>
                  </a:lnTo>
                  <a:lnTo>
                    <a:pt x="177801" y="0"/>
                  </a:lnTo>
                  <a:lnTo>
                    <a:pt x="4927599" y="0"/>
                  </a:lnTo>
                  <a:lnTo>
                    <a:pt x="4974865" y="6351"/>
                  </a:lnTo>
                  <a:lnTo>
                    <a:pt x="5017338" y="24275"/>
                  </a:lnTo>
                  <a:lnTo>
                    <a:pt x="5053323" y="52076"/>
                  </a:lnTo>
                  <a:lnTo>
                    <a:pt x="5081125" y="88061"/>
                  </a:lnTo>
                  <a:lnTo>
                    <a:pt x="5099048" y="130535"/>
                  </a:lnTo>
                  <a:lnTo>
                    <a:pt x="5105400" y="177801"/>
                  </a:lnTo>
                  <a:lnTo>
                    <a:pt x="5105400" y="888998"/>
                  </a:lnTo>
                  <a:lnTo>
                    <a:pt x="5099048" y="936264"/>
                  </a:lnTo>
                  <a:lnTo>
                    <a:pt x="5081125" y="978738"/>
                  </a:lnTo>
                  <a:lnTo>
                    <a:pt x="5053323" y="1014723"/>
                  </a:lnTo>
                  <a:lnTo>
                    <a:pt x="5017338" y="1042524"/>
                  </a:lnTo>
                  <a:lnTo>
                    <a:pt x="4974865" y="1060448"/>
                  </a:lnTo>
                  <a:lnTo>
                    <a:pt x="4927599" y="1066800"/>
                  </a:lnTo>
                  <a:lnTo>
                    <a:pt x="177801" y="1066800"/>
                  </a:lnTo>
                  <a:lnTo>
                    <a:pt x="130534" y="1060448"/>
                  </a:lnTo>
                  <a:lnTo>
                    <a:pt x="88061" y="1042524"/>
                  </a:lnTo>
                  <a:lnTo>
                    <a:pt x="52076" y="1014723"/>
                  </a:lnTo>
                  <a:lnTo>
                    <a:pt x="24275" y="978738"/>
                  </a:lnTo>
                  <a:lnTo>
                    <a:pt x="6351" y="936264"/>
                  </a:lnTo>
                  <a:lnTo>
                    <a:pt x="0" y="888998"/>
                  </a:lnTo>
                  <a:lnTo>
                    <a:pt x="0" y="177801"/>
                  </a:lnTo>
                  <a:close/>
                </a:path>
              </a:pathLst>
            </a:custGeom>
            <a:ln w="25400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809206" y="1621028"/>
            <a:ext cx="457454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8895" marR="5080" indent="-36830">
              <a:lnSpc>
                <a:spcPct val="100800"/>
              </a:lnSpc>
              <a:spcBef>
                <a:spcPts val="75"/>
              </a:spcBef>
            </a:pPr>
            <a:r>
              <a:rPr sz="2400" dirty="0">
                <a:solidFill>
                  <a:srgbClr val="0066CC"/>
                </a:solidFill>
                <a:latin typeface="Calibri"/>
                <a:cs typeface="Calibri"/>
              </a:rPr>
              <a:t>α:</a:t>
            </a:r>
            <a:r>
              <a:rPr sz="2400" spc="-30" dirty="0">
                <a:solidFill>
                  <a:srgbClr val="0066C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MAX’s</a:t>
            </a:r>
            <a:r>
              <a:rPr sz="2400" spc="-1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best</a:t>
            </a:r>
            <a:r>
              <a:rPr sz="2400" spc="-1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option</a:t>
            </a:r>
            <a:r>
              <a:rPr sz="2400" spc="-1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on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path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to</a:t>
            </a:r>
            <a:r>
              <a:rPr sz="2400" spc="-1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70C0"/>
                </a:solidFill>
                <a:latin typeface="Calibri"/>
                <a:cs typeface="Calibri"/>
              </a:rPr>
              <a:t>root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β:</a:t>
            </a:r>
            <a:r>
              <a:rPr sz="24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MIN’s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best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option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on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path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C00000"/>
                </a:solidFill>
                <a:latin typeface="Calibri"/>
                <a:cs typeface="Calibri"/>
              </a:rPr>
              <a:t>root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53600" y="5105400"/>
            <a:ext cx="978153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α</a:t>
            </a:r>
            <a:r>
              <a:rPr lang="zh-CN" altLang="en-US" sz="2400" dirty="0">
                <a:solidFill>
                  <a:srgbClr val="FF0000"/>
                </a:solidFill>
              </a:rPr>
              <a:t>剪枝</a:t>
            </a:r>
            <a:endParaRPr lang="zh-CN" altLang="en-US" sz="2400" dirty="0"/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9366356" y="5124227"/>
            <a:ext cx="344062" cy="212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6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ym typeface="Symbol" pitchFamily="18" charset="2"/>
              </a:rPr>
              <a:t>Alpha-Beta Pruning Properties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520701" y="1618456"/>
            <a:ext cx="11379200" cy="47291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u="sng" dirty="0"/>
              <a:t>剪枝对为</a:t>
            </a:r>
            <a:r>
              <a:rPr lang="zh-CN" altLang="en-US" sz="2400" u="sng" dirty="0" smtClean="0"/>
              <a:t>根结点</a:t>
            </a:r>
            <a:r>
              <a:rPr lang="en-US" altLang="zh-CN" sz="2400" u="sng" dirty="0" smtClean="0"/>
              <a:t>minimax</a:t>
            </a:r>
            <a:r>
              <a:rPr lang="zh-CN" altLang="en-US" sz="2400" u="sng" dirty="0" smtClean="0"/>
              <a:t>值的计算没有</a:t>
            </a:r>
            <a:r>
              <a:rPr lang="zh-CN" altLang="en-US" sz="2400" u="sng" dirty="0"/>
              <a:t>影响</a:t>
            </a:r>
            <a:r>
              <a:rPr lang="zh-CN" altLang="en-US" sz="2400" u="sng" dirty="0" smtClean="0"/>
              <a:t>！</a:t>
            </a:r>
            <a:endParaRPr lang="en-US" sz="2400" u="sng" dirty="0"/>
          </a:p>
          <a:p>
            <a:pPr lvl="1" eaLnBrk="1" hangingPunct="1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中间节点的值</a:t>
            </a:r>
            <a:r>
              <a:rPr lang="zh-CN" altLang="en-US" sz="2400" dirty="0" smtClean="0"/>
              <a:t>可能</a:t>
            </a:r>
            <a:r>
              <a:rPr lang="zh-CN" altLang="en-US" sz="2400" dirty="0"/>
              <a:t>不准确</a:t>
            </a:r>
            <a:endParaRPr lang="en-US" altLang="zh-CN" sz="2400" dirty="0" smtClean="0"/>
          </a:p>
          <a:p>
            <a:pPr lvl="1" eaLnBrk="1" hangingPunct="1">
              <a:lnSpc>
                <a:spcPct val="90000"/>
              </a:lnSpc>
            </a:pPr>
            <a:endParaRPr lang="en-US" sz="2000" dirty="0"/>
          </a:p>
        </p:txBody>
      </p:sp>
      <p:grpSp>
        <p:nvGrpSpPr>
          <p:cNvPr id="21" name="Group 255"/>
          <p:cNvGrpSpPr>
            <a:grpSpLocks/>
          </p:cNvGrpSpPr>
          <p:nvPr/>
        </p:nvGrpSpPr>
        <p:grpSpPr bwMode="auto">
          <a:xfrm>
            <a:off x="2482851" y="2570162"/>
            <a:ext cx="3311525" cy="3768725"/>
            <a:chOff x="326" y="1610"/>
            <a:chExt cx="2086" cy="2374"/>
          </a:xfrm>
        </p:grpSpPr>
        <p:grpSp>
          <p:nvGrpSpPr>
            <p:cNvPr id="22" name="Group 241"/>
            <p:cNvGrpSpPr>
              <a:grpSpLocks/>
            </p:cNvGrpSpPr>
            <p:nvPr/>
          </p:nvGrpSpPr>
          <p:grpSpPr bwMode="auto">
            <a:xfrm>
              <a:off x="576" y="1632"/>
              <a:ext cx="1680" cy="2352"/>
              <a:chOff x="576" y="1632"/>
              <a:chExt cx="1680" cy="2352"/>
            </a:xfrm>
          </p:grpSpPr>
          <p:sp>
            <p:nvSpPr>
              <p:cNvPr id="31" name="Line 177"/>
              <p:cNvSpPr>
                <a:spLocks noChangeShapeType="1"/>
              </p:cNvSpPr>
              <p:nvPr/>
            </p:nvSpPr>
            <p:spPr bwMode="auto">
              <a:xfrm flipH="1">
                <a:off x="576" y="2736"/>
                <a:ext cx="9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" name="Line 178"/>
              <p:cNvSpPr>
                <a:spLocks noChangeShapeType="1"/>
              </p:cNvSpPr>
              <p:nvPr/>
            </p:nvSpPr>
            <p:spPr bwMode="auto">
              <a:xfrm>
                <a:off x="672" y="2736"/>
                <a:ext cx="9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" name="Rectangle 181"/>
              <p:cNvSpPr>
                <a:spLocks noChangeArrowheads="1"/>
              </p:cNvSpPr>
              <p:nvPr/>
            </p:nvSpPr>
            <p:spPr bwMode="auto">
              <a:xfrm>
                <a:off x="1728" y="1632"/>
                <a:ext cx="192" cy="192"/>
              </a:xfrm>
              <a:prstGeom prst="rect">
                <a:avLst/>
              </a:prstGeom>
              <a:solidFill>
                <a:srgbClr val="DCFFB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4" name="Group 183"/>
              <p:cNvGrpSpPr>
                <a:grpSpLocks/>
              </p:cNvGrpSpPr>
              <p:nvPr/>
            </p:nvGrpSpPr>
            <p:grpSpPr bwMode="auto">
              <a:xfrm>
                <a:off x="576" y="2544"/>
                <a:ext cx="1680" cy="192"/>
                <a:chOff x="1584" y="2688"/>
                <a:chExt cx="1680" cy="192"/>
              </a:xfrm>
            </p:grpSpPr>
            <p:sp>
              <p:nvSpPr>
                <p:cNvPr id="47" name="Rectangle 184"/>
                <p:cNvSpPr>
                  <a:spLocks noChangeArrowheads="1"/>
                </p:cNvSpPr>
                <p:nvPr/>
              </p:nvSpPr>
              <p:spPr bwMode="auto">
                <a:xfrm>
                  <a:off x="1584" y="2688"/>
                  <a:ext cx="192" cy="192"/>
                </a:xfrm>
                <a:prstGeom prst="rect">
                  <a:avLst/>
                </a:prstGeom>
                <a:solidFill>
                  <a:srgbClr val="F0E09A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" name="Rectangle 185"/>
                <p:cNvSpPr>
                  <a:spLocks noChangeArrowheads="1"/>
                </p:cNvSpPr>
                <p:nvPr/>
              </p:nvSpPr>
              <p:spPr bwMode="auto">
                <a:xfrm>
                  <a:off x="2352" y="2688"/>
                  <a:ext cx="192" cy="192"/>
                </a:xfrm>
                <a:prstGeom prst="rect">
                  <a:avLst/>
                </a:prstGeom>
                <a:solidFill>
                  <a:srgbClr val="F0E09A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" name="Rectangle 186"/>
                <p:cNvSpPr>
                  <a:spLocks noChangeArrowheads="1"/>
                </p:cNvSpPr>
                <p:nvPr/>
              </p:nvSpPr>
              <p:spPr bwMode="auto">
                <a:xfrm>
                  <a:off x="3072" y="2688"/>
                  <a:ext cx="192" cy="192"/>
                </a:xfrm>
                <a:prstGeom prst="rect">
                  <a:avLst/>
                </a:prstGeom>
                <a:solidFill>
                  <a:srgbClr val="F0E09A"/>
                </a:solidFill>
                <a:ln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5" name="Rectangle 189"/>
              <p:cNvSpPr>
                <a:spLocks noChangeArrowheads="1"/>
              </p:cNvSpPr>
              <p:nvPr/>
            </p:nvSpPr>
            <p:spPr bwMode="auto">
              <a:xfrm>
                <a:off x="864" y="3456"/>
                <a:ext cx="192" cy="192"/>
              </a:xfrm>
              <a:prstGeom prst="rect">
                <a:avLst/>
              </a:prstGeom>
              <a:solidFill>
                <a:srgbClr val="DCFFB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190"/>
              <p:cNvSpPr>
                <a:spLocks noChangeArrowheads="1"/>
              </p:cNvSpPr>
              <p:nvPr/>
            </p:nvSpPr>
            <p:spPr bwMode="auto">
              <a:xfrm>
                <a:off x="1344" y="3456"/>
                <a:ext cx="192" cy="192"/>
              </a:xfrm>
              <a:prstGeom prst="rect">
                <a:avLst/>
              </a:prstGeom>
              <a:solidFill>
                <a:srgbClr val="DCFFB9"/>
              </a:solidFill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Line 192"/>
              <p:cNvSpPr>
                <a:spLocks noChangeShapeType="1"/>
              </p:cNvSpPr>
              <p:nvPr/>
            </p:nvSpPr>
            <p:spPr bwMode="auto">
              <a:xfrm flipH="1">
                <a:off x="672" y="1824"/>
                <a:ext cx="1152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" name="Line 193"/>
              <p:cNvSpPr>
                <a:spLocks noChangeShapeType="1"/>
              </p:cNvSpPr>
              <p:nvPr/>
            </p:nvSpPr>
            <p:spPr bwMode="auto">
              <a:xfrm flipH="1">
                <a:off x="1440" y="1824"/>
                <a:ext cx="384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" name="Line 194"/>
              <p:cNvSpPr>
                <a:spLocks noChangeShapeType="1"/>
              </p:cNvSpPr>
              <p:nvPr/>
            </p:nvSpPr>
            <p:spPr bwMode="auto">
              <a:xfrm>
                <a:off x="1824" y="1824"/>
                <a:ext cx="336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0" name="Line 196"/>
              <p:cNvSpPr>
                <a:spLocks noChangeShapeType="1"/>
              </p:cNvSpPr>
              <p:nvPr/>
            </p:nvSpPr>
            <p:spPr bwMode="auto">
              <a:xfrm flipH="1">
                <a:off x="960" y="2736"/>
                <a:ext cx="48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" name="Line 197"/>
              <p:cNvSpPr>
                <a:spLocks noChangeShapeType="1"/>
              </p:cNvSpPr>
              <p:nvPr/>
            </p:nvSpPr>
            <p:spPr bwMode="auto">
              <a:xfrm>
                <a:off x="1440" y="2736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42" name="Group 199"/>
              <p:cNvGrpSpPr>
                <a:grpSpLocks/>
              </p:cNvGrpSpPr>
              <p:nvPr/>
            </p:nvGrpSpPr>
            <p:grpSpPr bwMode="auto">
              <a:xfrm>
                <a:off x="864" y="3648"/>
                <a:ext cx="192" cy="336"/>
                <a:chOff x="1248" y="2688"/>
                <a:chExt cx="192" cy="336"/>
              </a:xfrm>
            </p:grpSpPr>
            <p:sp>
              <p:nvSpPr>
                <p:cNvPr id="45" name="Line 200"/>
                <p:cNvSpPr>
                  <a:spLocks noChangeShapeType="1"/>
                </p:cNvSpPr>
                <p:nvPr/>
              </p:nvSpPr>
              <p:spPr bwMode="auto">
                <a:xfrm flipH="1">
                  <a:off x="1248" y="2688"/>
                  <a:ext cx="96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" name="Line 201"/>
                <p:cNvSpPr>
                  <a:spLocks noChangeShapeType="1"/>
                </p:cNvSpPr>
                <p:nvPr/>
              </p:nvSpPr>
              <p:spPr bwMode="auto">
                <a:xfrm>
                  <a:off x="1344" y="2688"/>
                  <a:ext cx="96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3" name="Line 206"/>
              <p:cNvSpPr>
                <a:spLocks noChangeShapeType="1"/>
              </p:cNvSpPr>
              <p:nvPr/>
            </p:nvSpPr>
            <p:spPr bwMode="auto">
              <a:xfrm flipH="1">
                <a:off x="1344" y="3648"/>
                <a:ext cx="9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" name="Line 207"/>
              <p:cNvSpPr>
                <a:spLocks noChangeShapeType="1"/>
              </p:cNvSpPr>
              <p:nvPr/>
            </p:nvSpPr>
            <p:spPr bwMode="auto">
              <a:xfrm>
                <a:off x="1440" y="3648"/>
                <a:ext cx="9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3" name="Text Box 242"/>
            <p:cNvSpPr txBox="1">
              <a:spLocks noChangeArrowheads="1"/>
            </p:cNvSpPr>
            <p:nvPr/>
          </p:nvSpPr>
          <p:spPr bwMode="auto">
            <a:xfrm>
              <a:off x="326" y="2522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3300"/>
                  </a:solidFill>
                  <a:latin typeface="Comic Sans MS" pitchFamily="66" charset="0"/>
                </a:rPr>
                <a:t>3</a:t>
              </a:r>
            </a:p>
          </p:txBody>
        </p:sp>
        <p:sp>
          <p:nvSpPr>
            <p:cNvPr id="24" name="Text Box 243"/>
            <p:cNvSpPr txBox="1">
              <a:spLocks noChangeArrowheads="1"/>
            </p:cNvSpPr>
            <p:nvPr/>
          </p:nvSpPr>
          <p:spPr bwMode="auto">
            <a:xfrm>
              <a:off x="1958" y="1610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9900"/>
                  </a:solidFill>
                  <a:latin typeface="Symbol" pitchFamily="18" charset="2"/>
                </a:rPr>
                <a:t>a</a:t>
              </a:r>
              <a:r>
                <a:rPr lang="en-US" altLang="zh-CN">
                  <a:solidFill>
                    <a:srgbClr val="009900"/>
                  </a:solidFill>
                  <a:latin typeface="Comic Sans MS" pitchFamily="66" charset="0"/>
                </a:rPr>
                <a:t> = 3</a:t>
              </a:r>
            </a:p>
          </p:txBody>
        </p:sp>
        <p:sp>
          <p:nvSpPr>
            <p:cNvPr id="25" name="Text Box 244"/>
            <p:cNvSpPr txBox="1">
              <a:spLocks noChangeArrowheads="1"/>
            </p:cNvSpPr>
            <p:nvPr/>
          </p:nvSpPr>
          <p:spPr bwMode="auto">
            <a:xfrm>
              <a:off x="624" y="3459"/>
              <a:ext cx="24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5F5F5F"/>
                  </a:solidFill>
                  <a:latin typeface="Comic Sans MS" pitchFamily="66" charset="0"/>
                </a:rPr>
                <a:t>-1</a:t>
              </a:r>
            </a:p>
          </p:txBody>
        </p:sp>
        <p:sp>
          <p:nvSpPr>
            <p:cNvPr id="26" name="Text Box 245"/>
            <p:cNvSpPr txBox="1">
              <a:spLocks noChangeArrowheads="1"/>
            </p:cNvSpPr>
            <p:nvPr/>
          </p:nvSpPr>
          <p:spPr bwMode="auto">
            <a:xfrm>
              <a:off x="960" y="2544"/>
              <a:ext cx="39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latin typeface="Symbol" pitchFamily="18" charset="2"/>
                </a:rPr>
                <a:t>b</a:t>
              </a:r>
              <a:r>
                <a:rPr lang="en-US" altLang="zh-CN">
                  <a:solidFill>
                    <a:srgbClr val="FF3300"/>
                  </a:solidFill>
                  <a:latin typeface="Comic Sans MS" pitchFamily="66" charset="0"/>
                </a:rPr>
                <a:t>=-1</a:t>
              </a:r>
            </a:p>
          </p:txBody>
        </p:sp>
        <p:sp>
          <p:nvSpPr>
            <p:cNvPr id="27" name="Text Box 246"/>
            <p:cNvSpPr txBox="1">
              <a:spLocks noChangeArrowheads="1"/>
            </p:cNvSpPr>
            <p:nvPr/>
          </p:nvSpPr>
          <p:spPr bwMode="auto">
            <a:xfrm>
              <a:off x="1536" y="3408"/>
              <a:ext cx="31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5F5F5F"/>
                  </a:solidFill>
                  <a:latin typeface="Comic Sans MS" pitchFamily="66" charset="0"/>
                </a:rPr>
                <a:t>(4)</a:t>
              </a:r>
            </a:p>
          </p:txBody>
        </p:sp>
        <p:grpSp>
          <p:nvGrpSpPr>
            <p:cNvPr id="28" name="Group 248"/>
            <p:cNvGrpSpPr>
              <a:grpSpLocks/>
            </p:cNvGrpSpPr>
            <p:nvPr/>
          </p:nvGrpSpPr>
          <p:grpSpPr bwMode="auto">
            <a:xfrm>
              <a:off x="1344" y="3120"/>
              <a:ext cx="192" cy="144"/>
              <a:chOff x="3936" y="3216"/>
              <a:chExt cx="192" cy="144"/>
            </a:xfrm>
          </p:grpSpPr>
          <p:sp>
            <p:nvSpPr>
              <p:cNvPr id="29" name="Line 249"/>
              <p:cNvSpPr>
                <a:spLocks noChangeShapeType="1"/>
              </p:cNvSpPr>
              <p:nvPr/>
            </p:nvSpPr>
            <p:spPr bwMode="auto">
              <a:xfrm>
                <a:off x="3936" y="3216"/>
                <a:ext cx="192" cy="144"/>
              </a:xfrm>
              <a:prstGeom prst="line">
                <a:avLst/>
              </a:prstGeom>
              <a:noFill/>
              <a:ln w="38100">
                <a:solidFill>
                  <a:srgbClr val="D60093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" name="Line 250"/>
              <p:cNvSpPr>
                <a:spLocks noChangeShapeType="1"/>
              </p:cNvSpPr>
              <p:nvPr/>
            </p:nvSpPr>
            <p:spPr bwMode="auto">
              <a:xfrm flipH="1">
                <a:off x="3936" y="3216"/>
                <a:ext cx="192" cy="144"/>
              </a:xfrm>
              <a:prstGeom prst="line">
                <a:avLst/>
              </a:prstGeom>
              <a:noFill/>
              <a:ln w="38100">
                <a:solidFill>
                  <a:srgbClr val="D60093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50" name="Group 285"/>
          <p:cNvGrpSpPr>
            <a:grpSpLocks/>
          </p:cNvGrpSpPr>
          <p:nvPr/>
        </p:nvGrpSpPr>
        <p:grpSpPr bwMode="auto">
          <a:xfrm>
            <a:off x="6635751" y="2605087"/>
            <a:ext cx="3311525" cy="3768725"/>
            <a:chOff x="3072" y="1632"/>
            <a:chExt cx="2086" cy="2374"/>
          </a:xfrm>
        </p:grpSpPr>
        <p:grpSp>
          <p:nvGrpSpPr>
            <p:cNvPr id="51" name="Group 257"/>
            <p:cNvGrpSpPr>
              <a:grpSpLocks/>
            </p:cNvGrpSpPr>
            <p:nvPr/>
          </p:nvGrpSpPr>
          <p:grpSpPr bwMode="auto">
            <a:xfrm>
              <a:off x="3322" y="1654"/>
              <a:ext cx="1680" cy="2352"/>
              <a:chOff x="576" y="1632"/>
              <a:chExt cx="1680" cy="2352"/>
            </a:xfrm>
          </p:grpSpPr>
          <p:sp>
            <p:nvSpPr>
              <p:cNvPr id="57" name="Line 258"/>
              <p:cNvSpPr>
                <a:spLocks noChangeShapeType="1"/>
              </p:cNvSpPr>
              <p:nvPr/>
            </p:nvSpPr>
            <p:spPr bwMode="auto">
              <a:xfrm flipH="1">
                <a:off x="576" y="2736"/>
                <a:ext cx="9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8" name="Line 259"/>
              <p:cNvSpPr>
                <a:spLocks noChangeShapeType="1"/>
              </p:cNvSpPr>
              <p:nvPr/>
            </p:nvSpPr>
            <p:spPr bwMode="auto">
              <a:xfrm>
                <a:off x="672" y="2736"/>
                <a:ext cx="9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" name="Rectangle 260"/>
              <p:cNvSpPr>
                <a:spLocks noChangeArrowheads="1"/>
              </p:cNvSpPr>
              <p:nvPr/>
            </p:nvSpPr>
            <p:spPr bwMode="auto">
              <a:xfrm>
                <a:off x="1728" y="1632"/>
                <a:ext cx="192" cy="192"/>
              </a:xfrm>
              <a:prstGeom prst="rect">
                <a:avLst/>
              </a:prstGeom>
              <a:solidFill>
                <a:srgbClr val="DCFFB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60" name="Group 261"/>
              <p:cNvGrpSpPr>
                <a:grpSpLocks/>
              </p:cNvGrpSpPr>
              <p:nvPr/>
            </p:nvGrpSpPr>
            <p:grpSpPr bwMode="auto">
              <a:xfrm>
                <a:off x="576" y="2544"/>
                <a:ext cx="1680" cy="192"/>
                <a:chOff x="1584" y="2688"/>
                <a:chExt cx="1680" cy="192"/>
              </a:xfrm>
            </p:grpSpPr>
            <p:sp>
              <p:nvSpPr>
                <p:cNvPr id="73" name="Rectangle 262"/>
                <p:cNvSpPr>
                  <a:spLocks noChangeArrowheads="1"/>
                </p:cNvSpPr>
                <p:nvPr/>
              </p:nvSpPr>
              <p:spPr bwMode="auto">
                <a:xfrm>
                  <a:off x="1584" y="2688"/>
                  <a:ext cx="192" cy="192"/>
                </a:xfrm>
                <a:prstGeom prst="rect">
                  <a:avLst/>
                </a:prstGeom>
                <a:solidFill>
                  <a:srgbClr val="F0E09A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Rectangle 263"/>
                <p:cNvSpPr>
                  <a:spLocks noChangeArrowheads="1"/>
                </p:cNvSpPr>
                <p:nvPr/>
              </p:nvSpPr>
              <p:spPr bwMode="auto">
                <a:xfrm>
                  <a:off x="2352" y="2688"/>
                  <a:ext cx="192" cy="192"/>
                </a:xfrm>
                <a:prstGeom prst="rect">
                  <a:avLst/>
                </a:prstGeom>
                <a:solidFill>
                  <a:srgbClr val="F0E09A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" name="Rectangle 264"/>
                <p:cNvSpPr>
                  <a:spLocks noChangeArrowheads="1"/>
                </p:cNvSpPr>
                <p:nvPr/>
              </p:nvSpPr>
              <p:spPr bwMode="auto">
                <a:xfrm>
                  <a:off x="3072" y="2688"/>
                  <a:ext cx="192" cy="192"/>
                </a:xfrm>
                <a:prstGeom prst="rect">
                  <a:avLst/>
                </a:prstGeom>
                <a:solidFill>
                  <a:srgbClr val="F0E09A"/>
                </a:solidFill>
                <a:ln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1" name="Rectangle 265"/>
              <p:cNvSpPr>
                <a:spLocks noChangeArrowheads="1"/>
              </p:cNvSpPr>
              <p:nvPr/>
            </p:nvSpPr>
            <p:spPr bwMode="auto">
              <a:xfrm>
                <a:off x="864" y="3456"/>
                <a:ext cx="192" cy="192"/>
              </a:xfrm>
              <a:prstGeom prst="rect">
                <a:avLst/>
              </a:prstGeom>
              <a:solidFill>
                <a:srgbClr val="DCFFB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" name="Rectangle 266"/>
              <p:cNvSpPr>
                <a:spLocks noChangeArrowheads="1"/>
              </p:cNvSpPr>
              <p:nvPr/>
            </p:nvSpPr>
            <p:spPr bwMode="auto">
              <a:xfrm>
                <a:off x="1344" y="3456"/>
                <a:ext cx="192" cy="192"/>
              </a:xfrm>
              <a:prstGeom prst="rect">
                <a:avLst/>
              </a:prstGeom>
              <a:solidFill>
                <a:srgbClr val="DCFFB9"/>
              </a:solidFill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" name="Line 267"/>
              <p:cNvSpPr>
                <a:spLocks noChangeShapeType="1"/>
              </p:cNvSpPr>
              <p:nvPr/>
            </p:nvSpPr>
            <p:spPr bwMode="auto">
              <a:xfrm flipH="1">
                <a:off x="672" y="1824"/>
                <a:ext cx="1152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4" name="Line 268"/>
              <p:cNvSpPr>
                <a:spLocks noChangeShapeType="1"/>
              </p:cNvSpPr>
              <p:nvPr/>
            </p:nvSpPr>
            <p:spPr bwMode="auto">
              <a:xfrm flipH="1">
                <a:off x="1440" y="1824"/>
                <a:ext cx="384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" name="Line 269"/>
              <p:cNvSpPr>
                <a:spLocks noChangeShapeType="1"/>
              </p:cNvSpPr>
              <p:nvPr/>
            </p:nvSpPr>
            <p:spPr bwMode="auto">
              <a:xfrm>
                <a:off x="1824" y="1824"/>
                <a:ext cx="336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6" name="Line 270"/>
              <p:cNvSpPr>
                <a:spLocks noChangeShapeType="1"/>
              </p:cNvSpPr>
              <p:nvPr/>
            </p:nvSpPr>
            <p:spPr bwMode="auto">
              <a:xfrm flipH="1">
                <a:off x="960" y="2736"/>
                <a:ext cx="48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" name="Line 271"/>
              <p:cNvSpPr>
                <a:spLocks noChangeShapeType="1"/>
              </p:cNvSpPr>
              <p:nvPr/>
            </p:nvSpPr>
            <p:spPr bwMode="auto">
              <a:xfrm>
                <a:off x="1440" y="2736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68" name="Group 272"/>
              <p:cNvGrpSpPr>
                <a:grpSpLocks/>
              </p:cNvGrpSpPr>
              <p:nvPr/>
            </p:nvGrpSpPr>
            <p:grpSpPr bwMode="auto">
              <a:xfrm>
                <a:off x="864" y="3648"/>
                <a:ext cx="192" cy="336"/>
                <a:chOff x="1248" y="2688"/>
                <a:chExt cx="192" cy="336"/>
              </a:xfrm>
            </p:grpSpPr>
            <p:sp>
              <p:nvSpPr>
                <p:cNvPr id="71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1248" y="2688"/>
                  <a:ext cx="96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2" name="Line 274"/>
                <p:cNvSpPr>
                  <a:spLocks noChangeShapeType="1"/>
                </p:cNvSpPr>
                <p:nvPr/>
              </p:nvSpPr>
              <p:spPr bwMode="auto">
                <a:xfrm>
                  <a:off x="1344" y="2688"/>
                  <a:ext cx="96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69" name="Line 275"/>
              <p:cNvSpPr>
                <a:spLocks noChangeShapeType="1"/>
              </p:cNvSpPr>
              <p:nvPr/>
            </p:nvSpPr>
            <p:spPr bwMode="auto">
              <a:xfrm flipH="1">
                <a:off x="1344" y="3648"/>
                <a:ext cx="9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0" name="Line 276"/>
              <p:cNvSpPr>
                <a:spLocks noChangeShapeType="1"/>
              </p:cNvSpPr>
              <p:nvPr/>
            </p:nvSpPr>
            <p:spPr bwMode="auto">
              <a:xfrm>
                <a:off x="1440" y="3648"/>
                <a:ext cx="9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2" name="Text Box 277"/>
            <p:cNvSpPr txBox="1">
              <a:spLocks noChangeArrowheads="1"/>
            </p:cNvSpPr>
            <p:nvPr/>
          </p:nvSpPr>
          <p:spPr bwMode="auto">
            <a:xfrm>
              <a:off x="3072" y="2544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3300"/>
                  </a:solidFill>
                  <a:latin typeface="Comic Sans MS" pitchFamily="66" charset="0"/>
                </a:rPr>
                <a:t>3</a:t>
              </a:r>
            </a:p>
          </p:txBody>
        </p:sp>
        <p:sp>
          <p:nvSpPr>
            <p:cNvPr id="53" name="Text Box 278"/>
            <p:cNvSpPr txBox="1">
              <a:spLocks noChangeArrowheads="1"/>
            </p:cNvSpPr>
            <p:nvPr/>
          </p:nvSpPr>
          <p:spPr bwMode="auto">
            <a:xfrm>
              <a:off x="4704" y="1632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9900"/>
                  </a:solidFill>
                  <a:latin typeface="Symbol" pitchFamily="18" charset="2"/>
                </a:rPr>
                <a:t>a</a:t>
              </a:r>
              <a:r>
                <a:rPr lang="en-US" altLang="zh-CN">
                  <a:solidFill>
                    <a:srgbClr val="009900"/>
                  </a:solidFill>
                  <a:latin typeface="Comic Sans MS" pitchFamily="66" charset="0"/>
                </a:rPr>
                <a:t> = 3</a:t>
              </a:r>
            </a:p>
          </p:txBody>
        </p:sp>
        <p:sp>
          <p:nvSpPr>
            <p:cNvPr id="54" name="Text Box 279"/>
            <p:cNvSpPr txBox="1">
              <a:spLocks noChangeArrowheads="1"/>
            </p:cNvSpPr>
            <p:nvPr/>
          </p:nvSpPr>
          <p:spPr bwMode="auto">
            <a:xfrm>
              <a:off x="3370" y="3481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5F5F5F"/>
                  </a:solidFill>
                  <a:latin typeface="Comic Sans MS" pitchFamily="66" charset="0"/>
                </a:rPr>
                <a:t>4</a:t>
              </a:r>
            </a:p>
          </p:txBody>
        </p:sp>
        <p:sp>
          <p:nvSpPr>
            <p:cNvPr id="55" name="Text Box 280"/>
            <p:cNvSpPr txBox="1">
              <a:spLocks noChangeArrowheads="1"/>
            </p:cNvSpPr>
            <p:nvPr/>
          </p:nvSpPr>
          <p:spPr bwMode="auto">
            <a:xfrm>
              <a:off x="3706" y="2566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latin typeface="Symbol" pitchFamily="18" charset="2"/>
                </a:rPr>
                <a:t>b</a:t>
              </a:r>
              <a:r>
                <a:rPr lang="en-US" altLang="zh-CN">
                  <a:solidFill>
                    <a:srgbClr val="FF3300"/>
                  </a:solidFill>
                  <a:latin typeface="Comic Sans MS" pitchFamily="66" charset="0"/>
                </a:rPr>
                <a:t>=4</a:t>
              </a:r>
            </a:p>
          </p:txBody>
        </p:sp>
        <p:sp>
          <p:nvSpPr>
            <p:cNvPr id="56" name="Text Box 281"/>
            <p:cNvSpPr txBox="1">
              <a:spLocks noChangeArrowheads="1"/>
            </p:cNvSpPr>
            <p:nvPr/>
          </p:nvSpPr>
          <p:spPr bwMode="auto">
            <a:xfrm>
              <a:off x="4282" y="3430"/>
              <a:ext cx="24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5F5F5F"/>
                  </a:solidFill>
                  <a:latin typeface="Comic Sans MS" pitchFamily="66" charset="0"/>
                </a:rPr>
                <a:t>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959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Alpha-Beta Quiz</a:t>
            </a:r>
          </a:p>
        </p:txBody>
      </p:sp>
      <p:pic>
        <p:nvPicPr>
          <p:cNvPr id="6" name="Picture 5" descr="alpha-beta-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670" y="2478996"/>
            <a:ext cx="5010330" cy="371860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8EC1226-8DF9-40B0-9444-0A15292D64EC}"/>
              </a:ext>
            </a:extLst>
          </p:cNvPr>
          <p:cNvSpPr/>
          <p:nvPr/>
        </p:nvSpPr>
        <p:spPr>
          <a:xfrm>
            <a:off x="2465233" y="2721570"/>
            <a:ext cx="650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Max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276A4D8-83FE-493C-B7B2-66D1FE3E7959}"/>
              </a:ext>
            </a:extLst>
          </p:cNvPr>
          <p:cNvSpPr/>
          <p:nvPr/>
        </p:nvSpPr>
        <p:spPr>
          <a:xfrm>
            <a:off x="2465233" y="3947945"/>
            <a:ext cx="650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Min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6C09CDC-8D02-49B7-9BC7-E4174307EE11}"/>
              </a:ext>
            </a:extLst>
          </p:cNvPr>
          <p:cNvSpPr/>
          <p:nvPr/>
        </p:nvSpPr>
        <p:spPr>
          <a:xfrm>
            <a:off x="825790" y="1255019"/>
            <a:ext cx="104949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按</a:t>
            </a:r>
            <a:r>
              <a:rPr lang="zh-CN" altLang="en-US" dirty="0"/>
              <a:t>从左到右的顺序进行</a:t>
            </a:r>
            <a:r>
              <a:rPr lang="en-US" altLang="zh-CN" dirty="0"/>
              <a:t>α-β</a:t>
            </a:r>
            <a:r>
              <a:rPr lang="zh-CN" altLang="en-US" dirty="0"/>
              <a:t>剪枝搜索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标</a:t>
            </a:r>
            <a:r>
              <a:rPr lang="zh-CN" altLang="en-US" dirty="0">
                <a:solidFill>
                  <a:srgbClr val="FF0000"/>
                </a:solidFill>
              </a:rPr>
              <a:t>出树</a:t>
            </a:r>
            <a:r>
              <a:rPr lang="zh-CN" altLang="en-US" dirty="0" smtClean="0">
                <a:solidFill>
                  <a:srgbClr val="FF0000"/>
                </a:solidFill>
              </a:rPr>
              <a:t>上状态的</a:t>
            </a:r>
            <a:r>
              <a:rPr lang="en-US" altLang="zh-CN" dirty="0" smtClean="0">
                <a:solidFill>
                  <a:srgbClr val="FF0000"/>
                </a:solidFill>
              </a:rPr>
              <a:t>utility</a:t>
            </a:r>
            <a:r>
              <a:rPr lang="zh-CN" altLang="en-US" dirty="0" smtClean="0">
                <a:solidFill>
                  <a:srgbClr val="FF0000"/>
                </a:solidFill>
              </a:rPr>
              <a:t>值，</a:t>
            </a:r>
            <a:r>
              <a:rPr lang="zh-CN" altLang="en-US" dirty="0" smtClean="0"/>
              <a:t>标明</a:t>
            </a:r>
            <a:r>
              <a:rPr lang="zh-CN" altLang="en-US" dirty="0">
                <a:solidFill>
                  <a:srgbClr val="FF0000"/>
                </a:solidFill>
              </a:rPr>
              <a:t>何处发生剪枝</a:t>
            </a:r>
            <a:r>
              <a:rPr lang="zh-CN" altLang="en-US" dirty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属于</a:t>
            </a:r>
            <a:r>
              <a:rPr lang="en-US" altLang="zh-CN" dirty="0">
                <a:solidFill>
                  <a:srgbClr val="FF0000"/>
                </a:solidFill>
              </a:rPr>
              <a:t>α</a:t>
            </a:r>
            <a:r>
              <a:rPr lang="zh-CN" altLang="en-US" dirty="0">
                <a:solidFill>
                  <a:srgbClr val="FF0000"/>
                </a:solidFill>
              </a:rPr>
              <a:t>剪枝还是</a:t>
            </a:r>
            <a:r>
              <a:rPr lang="en-US" altLang="zh-CN" dirty="0">
                <a:solidFill>
                  <a:srgbClr val="FF0000"/>
                </a:solidFill>
              </a:rPr>
              <a:t>β</a:t>
            </a:r>
            <a:r>
              <a:rPr lang="zh-CN" altLang="en-US" dirty="0">
                <a:solidFill>
                  <a:srgbClr val="FF0000"/>
                </a:solidFill>
              </a:rPr>
              <a:t>剪枝</a:t>
            </a:r>
            <a:r>
              <a:rPr lang="zh-CN" altLang="en-US" dirty="0"/>
              <a:t>。</a:t>
            </a:r>
            <a:endParaRPr lang="zh-CN" altLang="zh-CN" dirty="0"/>
          </a:p>
        </p:txBody>
      </p:sp>
      <p:sp>
        <p:nvSpPr>
          <p:cNvPr id="10" name="Text Box 1123"/>
          <p:cNvSpPr txBox="1">
            <a:spLocks noChangeArrowheads="1"/>
          </p:cNvSpPr>
          <p:nvPr/>
        </p:nvSpPr>
        <p:spPr bwMode="auto">
          <a:xfrm>
            <a:off x="7169296" y="84435"/>
            <a:ext cx="4996881" cy="461665"/>
          </a:xfrm>
          <a:prstGeom prst="rect">
            <a:avLst/>
          </a:prstGeom>
          <a:solidFill>
            <a:srgbClr val="ECFFD9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Symbol" pitchFamily="18" charset="2"/>
                <a:ea typeface="隶书" pitchFamily="49" charset="-122"/>
              </a:rPr>
              <a:t>a</a:t>
            </a:r>
            <a:r>
              <a:rPr lang="zh-CN" altLang="en-US" sz="2400" dirty="0">
                <a:solidFill>
                  <a:srgbClr val="009900"/>
                </a:solidFill>
                <a:latin typeface="Symbol" pitchFamily="18" charset="2"/>
                <a:ea typeface="隶书" pitchFamily="49" charset="-122"/>
              </a:rPr>
              <a:t>值是</a:t>
            </a:r>
            <a:r>
              <a:rPr lang="en-US" altLang="zh-CN" sz="2400" dirty="0">
                <a:solidFill>
                  <a:srgbClr val="FF0000"/>
                </a:solidFill>
                <a:latin typeface="Comic Sans MS" pitchFamily="66" charset="0"/>
              </a:rPr>
              <a:t>MAX</a:t>
            </a:r>
            <a:r>
              <a:rPr lang="zh-CN" altLang="en-US" sz="2400" dirty="0" smtClean="0">
                <a:solidFill>
                  <a:srgbClr val="009900"/>
                </a:solidFill>
                <a:latin typeface="Symbol" pitchFamily="18" charset="2"/>
                <a:ea typeface="隶书" pitchFamily="49" charset="-122"/>
              </a:rPr>
              <a:t>节点</a:t>
            </a:r>
            <a:r>
              <a:rPr lang="zh-CN" altLang="en-US" sz="2400" dirty="0">
                <a:solidFill>
                  <a:srgbClr val="009900"/>
                </a:solidFill>
                <a:latin typeface="Symbol" pitchFamily="18" charset="2"/>
                <a:ea typeface="隶书" pitchFamily="49" charset="-122"/>
              </a:rPr>
              <a:t>的</a:t>
            </a:r>
            <a:r>
              <a:rPr lang="zh-CN" altLang="en-US" sz="2400" dirty="0" smtClean="0">
                <a:solidFill>
                  <a:srgbClr val="009900"/>
                </a:solidFill>
                <a:latin typeface="Symbol" pitchFamily="18" charset="2"/>
                <a:ea typeface="隶书" pitchFamily="49" charset="-122"/>
              </a:rPr>
              <a:t>最佳</a:t>
            </a:r>
            <a:r>
              <a:rPr lang="en-US" altLang="zh-CN" sz="2400" dirty="0" smtClean="0">
                <a:solidFill>
                  <a:srgbClr val="009900"/>
                </a:solidFill>
                <a:latin typeface="Symbol" pitchFamily="18" charset="2"/>
                <a:ea typeface="隶书" pitchFamily="49" charset="-122"/>
              </a:rPr>
              <a:t>(</a:t>
            </a:r>
            <a:r>
              <a:rPr lang="zh-CN" altLang="en-US" sz="2400" dirty="0" smtClean="0">
                <a:solidFill>
                  <a:srgbClr val="009900"/>
                </a:solidFill>
                <a:latin typeface="Symbol" pitchFamily="18" charset="2"/>
                <a:ea typeface="隶书" pitchFamily="49" charset="-122"/>
              </a:rPr>
              <a:t>极大值</a:t>
            </a:r>
            <a:r>
              <a:rPr lang="en-US" altLang="zh-CN" sz="2400" dirty="0" smtClean="0">
                <a:solidFill>
                  <a:srgbClr val="009900"/>
                </a:solidFill>
                <a:latin typeface="Symbol" pitchFamily="18" charset="2"/>
                <a:ea typeface="隶书" pitchFamily="49" charset="-122"/>
              </a:rPr>
              <a:t>)</a:t>
            </a:r>
            <a:r>
              <a:rPr lang="zh-CN" altLang="en-US" sz="2400" dirty="0" smtClean="0">
                <a:solidFill>
                  <a:srgbClr val="009900"/>
                </a:solidFill>
                <a:latin typeface="Symbol" pitchFamily="18" charset="2"/>
                <a:ea typeface="隶书" pitchFamily="49" charset="-122"/>
              </a:rPr>
              <a:t>选择</a:t>
            </a:r>
            <a:endParaRPr lang="en-US" altLang="zh-CN" sz="2400" dirty="0">
              <a:solidFill>
                <a:srgbClr val="009900"/>
              </a:solidFill>
              <a:latin typeface="Symbol" pitchFamily="18" charset="2"/>
              <a:ea typeface="隶书" pitchFamily="49" charset="-122"/>
            </a:endParaRPr>
          </a:p>
        </p:txBody>
      </p:sp>
      <p:sp>
        <p:nvSpPr>
          <p:cNvPr id="11" name="Text Box 1063"/>
          <p:cNvSpPr txBox="1">
            <a:spLocks noChangeArrowheads="1"/>
          </p:cNvSpPr>
          <p:nvPr/>
        </p:nvSpPr>
        <p:spPr bwMode="auto">
          <a:xfrm>
            <a:off x="7143647" y="584896"/>
            <a:ext cx="5048177" cy="461665"/>
          </a:xfrm>
          <a:prstGeom prst="rect">
            <a:avLst/>
          </a:prstGeom>
          <a:solidFill>
            <a:srgbClr val="F6EDC6"/>
          </a:solidFill>
          <a:ln w="9525">
            <a:solidFill>
              <a:srgbClr val="99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Symbol" pitchFamily="18" charset="2"/>
              <a:buChar char="b"/>
            </a:pPr>
            <a:r>
              <a:rPr lang="zh-CN" altLang="en-US" sz="2400" dirty="0" smtClean="0">
                <a:solidFill>
                  <a:schemeClr val="accent1">
                    <a:lumMod val="25000"/>
                  </a:schemeClr>
                </a:solidFill>
                <a:latin typeface="Comic Sans MS" pitchFamily="66" charset="0"/>
                <a:ea typeface="隶书" pitchFamily="49" charset="-122"/>
              </a:rPr>
              <a:t> </a:t>
            </a:r>
            <a:r>
              <a:rPr lang="zh-CN" altLang="en-US" sz="2400" dirty="0" smtClean="0">
                <a:solidFill>
                  <a:srgbClr val="990000"/>
                </a:solidFill>
                <a:latin typeface="Comic Sans MS" pitchFamily="66" charset="0"/>
                <a:ea typeface="隶书" pitchFamily="49" charset="-122"/>
              </a:rPr>
              <a:t>值是</a:t>
            </a:r>
            <a:r>
              <a:rPr lang="en-US" altLang="zh-CN" sz="2400" dirty="0" smtClean="0">
                <a:solidFill>
                  <a:schemeClr val="accent1">
                    <a:lumMod val="25000"/>
                  </a:schemeClr>
                </a:solidFill>
                <a:latin typeface="Comic Sans MS" pitchFamily="66" charset="0"/>
                <a:ea typeface="隶书" pitchFamily="49" charset="-122"/>
              </a:rPr>
              <a:t>MIN</a:t>
            </a:r>
            <a:r>
              <a:rPr lang="zh-CN" altLang="en-US" sz="2400" dirty="0">
                <a:solidFill>
                  <a:srgbClr val="990000"/>
                </a:solidFill>
                <a:latin typeface="Comic Sans MS" pitchFamily="66" charset="0"/>
                <a:ea typeface="隶书" pitchFamily="49" charset="-122"/>
              </a:rPr>
              <a:t>节点的最佳</a:t>
            </a:r>
            <a:r>
              <a:rPr lang="en-US" altLang="zh-CN" sz="2400" dirty="0">
                <a:solidFill>
                  <a:srgbClr val="990000"/>
                </a:solidFill>
                <a:latin typeface="Comic Sans MS" pitchFamily="66" charset="0"/>
                <a:ea typeface="隶书" pitchFamily="49" charset="-122"/>
              </a:rPr>
              <a:t>(</a:t>
            </a:r>
            <a:r>
              <a:rPr lang="zh-CN" altLang="en-US" sz="2400" dirty="0">
                <a:solidFill>
                  <a:srgbClr val="990000"/>
                </a:solidFill>
                <a:latin typeface="Comic Sans MS" pitchFamily="66" charset="0"/>
                <a:ea typeface="隶书" pitchFamily="49" charset="-122"/>
              </a:rPr>
              <a:t>极小值</a:t>
            </a:r>
            <a:r>
              <a:rPr lang="en-US" altLang="zh-CN" sz="2400" dirty="0">
                <a:solidFill>
                  <a:srgbClr val="990000"/>
                </a:solidFill>
                <a:latin typeface="Comic Sans MS" pitchFamily="66" charset="0"/>
                <a:ea typeface="隶书" pitchFamily="49" charset="-122"/>
              </a:rPr>
              <a:t>)</a:t>
            </a:r>
            <a:r>
              <a:rPr lang="zh-CN" altLang="en-US" sz="2400" dirty="0" smtClean="0">
                <a:solidFill>
                  <a:srgbClr val="990000"/>
                </a:solidFill>
                <a:latin typeface="Comic Sans MS" pitchFamily="66" charset="0"/>
                <a:ea typeface="隶书" pitchFamily="49" charset="-122"/>
              </a:rPr>
              <a:t>选择</a:t>
            </a:r>
            <a:endParaRPr lang="en-US" altLang="zh-CN" sz="2400" dirty="0">
              <a:solidFill>
                <a:srgbClr val="990000"/>
              </a:solidFill>
              <a:latin typeface="Comic Sans MS" pitchFamily="66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847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8AE00-0317-45A8-BA74-77EE9F1DF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博弈论（</a:t>
            </a:r>
            <a:r>
              <a:rPr lang="en-US" altLang="zh-CN" dirty="0"/>
              <a:t>Game Theory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35E855-404E-40E5-B4E5-E6B6CD42C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/>
              <a:t>博弈论（</a:t>
            </a:r>
            <a:r>
              <a:rPr lang="en-US" altLang="zh-CN" dirty="0"/>
              <a:t>Game Theory</a:t>
            </a:r>
            <a:r>
              <a:rPr lang="zh-CN" altLang="en-US" dirty="0"/>
              <a:t>），是现代数学的一个分支， 也是运筹学的一个重要学科。</a:t>
            </a:r>
            <a:r>
              <a:rPr lang="zh-CN" altLang="en-US" b="1" dirty="0"/>
              <a:t>总是以参与者绝对理性为前提</a:t>
            </a:r>
            <a:r>
              <a:rPr lang="zh-CN" altLang="en-US" dirty="0"/>
              <a:t>，它可能看起来很贴近生活，有很多细节和可能性，但</a:t>
            </a:r>
            <a:r>
              <a:rPr lang="zh-CN" altLang="en-US" dirty="0" smtClean="0"/>
              <a:t>问题却</a:t>
            </a:r>
            <a:r>
              <a:rPr lang="zh-CN" altLang="en-US" dirty="0"/>
              <a:t>是封闭的，是一门十分严谨的科学。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0F858A-4181-48F9-A7B4-786008567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1798C-0F99-461B-869F-8FC2E08F7AB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85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Alpha-Beta Quiz 2</a:t>
            </a:r>
          </a:p>
        </p:txBody>
      </p:sp>
      <p:pic>
        <p:nvPicPr>
          <p:cNvPr id="5" name="Picture 4" descr="alpha-beta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867" y="2133600"/>
            <a:ext cx="7200900" cy="455753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8EC1226-8DF9-40B0-9444-0A15292D64EC}"/>
              </a:ext>
            </a:extLst>
          </p:cNvPr>
          <p:cNvSpPr/>
          <p:nvPr/>
        </p:nvSpPr>
        <p:spPr>
          <a:xfrm>
            <a:off x="2556162" y="2362200"/>
            <a:ext cx="650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Max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76A4D8-83FE-493C-B7B2-66D1FE3E7959}"/>
              </a:ext>
            </a:extLst>
          </p:cNvPr>
          <p:cNvSpPr/>
          <p:nvPr/>
        </p:nvSpPr>
        <p:spPr>
          <a:xfrm>
            <a:off x="2514600" y="3581400"/>
            <a:ext cx="650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Min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8EC1226-8DF9-40B0-9444-0A15292D64EC}"/>
              </a:ext>
            </a:extLst>
          </p:cNvPr>
          <p:cNvSpPr/>
          <p:nvPr/>
        </p:nvSpPr>
        <p:spPr>
          <a:xfrm>
            <a:off x="2556162" y="5029200"/>
            <a:ext cx="650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Max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6C09CDC-8D02-49B7-9BC7-E4174307EE11}"/>
              </a:ext>
            </a:extLst>
          </p:cNvPr>
          <p:cNvSpPr/>
          <p:nvPr/>
        </p:nvSpPr>
        <p:spPr>
          <a:xfrm>
            <a:off x="825790" y="1255019"/>
            <a:ext cx="10494992" cy="1668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按从左到右的顺序进行</a:t>
            </a:r>
            <a:r>
              <a:rPr lang="en-US" altLang="zh-CN" dirty="0"/>
              <a:t>α-β</a:t>
            </a:r>
            <a:r>
              <a:rPr lang="zh-CN" altLang="en-US" dirty="0"/>
              <a:t>剪枝搜索，</a:t>
            </a:r>
            <a:r>
              <a:rPr lang="zh-CN" altLang="en-US" dirty="0">
                <a:solidFill>
                  <a:srgbClr val="FF0000"/>
                </a:solidFill>
              </a:rPr>
              <a:t>标出树上状态的</a:t>
            </a:r>
            <a:r>
              <a:rPr lang="en-US" altLang="zh-CN" dirty="0">
                <a:solidFill>
                  <a:srgbClr val="FF0000"/>
                </a:solidFill>
              </a:rPr>
              <a:t>utility</a:t>
            </a:r>
            <a:r>
              <a:rPr lang="zh-CN" altLang="en-US" dirty="0">
                <a:solidFill>
                  <a:srgbClr val="FF0000"/>
                </a:solidFill>
              </a:rPr>
              <a:t>值，</a:t>
            </a:r>
            <a:r>
              <a:rPr lang="zh-CN" altLang="en-US" dirty="0"/>
              <a:t>标明</a:t>
            </a:r>
            <a:r>
              <a:rPr lang="zh-CN" altLang="en-US" dirty="0">
                <a:solidFill>
                  <a:srgbClr val="FF0000"/>
                </a:solidFill>
              </a:rPr>
              <a:t>何处发生剪枝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属于</a:t>
            </a:r>
            <a:r>
              <a:rPr lang="en-US" altLang="zh-CN" dirty="0">
                <a:solidFill>
                  <a:srgbClr val="FF0000"/>
                </a:solidFill>
              </a:rPr>
              <a:t>α</a:t>
            </a:r>
            <a:r>
              <a:rPr lang="zh-CN" altLang="en-US" dirty="0">
                <a:solidFill>
                  <a:srgbClr val="FF0000"/>
                </a:solidFill>
              </a:rPr>
              <a:t>剪枝还是</a:t>
            </a:r>
            <a:r>
              <a:rPr lang="en-US" altLang="zh-CN" dirty="0">
                <a:solidFill>
                  <a:srgbClr val="FF0000"/>
                </a:solidFill>
              </a:rPr>
              <a:t>β</a:t>
            </a:r>
            <a:r>
              <a:rPr lang="zh-CN" altLang="en-US" dirty="0">
                <a:solidFill>
                  <a:srgbClr val="FF0000"/>
                </a:solidFill>
              </a:rPr>
              <a:t>剪枝</a:t>
            </a:r>
            <a:r>
              <a:rPr lang="zh-CN" altLang="en-US" dirty="0"/>
              <a:t>。</a:t>
            </a:r>
            <a:endParaRPr lang="zh-CN" altLang="zh-CN" dirty="0"/>
          </a:p>
          <a:p>
            <a:pPr>
              <a:lnSpc>
                <a:spcPct val="200000"/>
              </a:lnSpc>
            </a:pPr>
            <a:endParaRPr lang="zh-CN" altLang="zh-CN" dirty="0"/>
          </a:p>
        </p:txBody>
      </p:sp>
      <p:sp>
        <p:nvSpPr>
          <p:cNvPr id="9" name="Text Box 1123"/>
          <p:cNvSpPr txBox="1">
            <a:spLocks noChangeArrowheads="1"/>
          </p:cNvSpPr>
          <p:nvPr/>
        </p:nvSpPr>
        <p:spPr bwMode="auto">
          <a:xfrm>
            <a:off x="7169296" y="84435"/>
            <a:ext cx="4996881" cy="461665"/>
          </a:xfrm>
          <a:prstGeom prst="rect">
            <a:avLst/>
          </a:prstGeom>
          <a:solidFill>
            <a:srgbClr val="ECFFD9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Symbol" pitchFamily="18" charset="2"/>
                <a:ea typeface="隶书" pitchFamily="49" charset="-122"/>
              </a:rPr>
              <a:t>a</a:t>
            </a:r>
            <a:r>
              <a:rPr lang="zh-CN" altLang="en-US" sz="2400" dirty="0">
                <a:solidFill>
                  <a:srgbClr val="009900"/>
                </a:solidFill>
                <a:latin typeface="Symbol" pitchFamily="18" charset="2"/>
                <a:ea typeface="隶书" pitchFamily="49" charset="-122"/>
              </a:rPr>
              <a:t>值是</a:t>
            </a:r>
            <a:r>
              <a:rPr lang="en-US" altLang="zh-CN" sz="2400" dirty="0">
                <a:solidFill>
                  <a:srgbClr val="FF0000"/>
                </a:solidFill>
                <a:latin typeface="Comic Sans MS" pitchFamily="66" charset="0"/>
              </a:rPr>
              <a:t>MAX</a:t>
            </a:r>
            <a:r>
              <a:rPr lang="zh-CN" altLang="en-US" sz="2400" dirty="0" smtClean="0">
                <a:solidFill>
                  <a:srgbClr val="009900"/>
                </a:solidFill>
                <a:latin typeface="Symbol" pitchFamily="18" charset="2"/>
                <a:ea typeface="隶书" pitchFamily="49" charset="-122"/>
              </a:rPr>
              <a:t>节点</a:t>
            </a:r>
            <a:r>
              <a:rPr lang="zh-CN" altLang="en-US" sz="2400" dirty="0">
                <a:solidFill>
                  <a:srgbClr val="009900"/>
                </a:solidFill>
                <a:latin typeface="Symbol" pitchFamily="18" charset="2"/>
                <a:ea typeface="隶书" pitchFamily="49" charset="-122"/>
              </a:rPr>
              <a:t>的</a:t>
            </a:r>
            <a:r>
              <a:rPr lang="zh-CN" altLang="en-US" sz="2400" dirty="0" smtClean="0">
                <a:solidFill>
                  <a:srgbClr val="009900"/>
                </a:solidFill>
                <a:latin typeface="Symbol" pitchFamily="18" charset="2"/>
                <a:ea typeface="隶书" pitchFamily="49" charset="-122"/>
              </a:rPr>
              <a:t>最佳</a:t>
            </a:r>
            <a:r>
              <a:rPr lang="en-US" altLang="zh-CN" sz="2400" dirty="0" smtClean="0">
                <a:solidFill>
                  <a:srgbClr val="009900"/>
                </a:solidFill>
                <a:latin typeface="Symbol" pitchFamily="18" charset="2"/>
                <a:ea typeface="隶书" pitchFamily="49" charset="-122"/>
              </a:rPr>
              <a:t>(</a:t>
            </a:r>
            <a:r>
              <a:rPr lang="zh-CN" altLang="en-US" sz="2400" dirty="0" smtClean="0">
                <a:solidFill>
                  <a:srgbClr val="009900"/>
                </a:solidFill>
                <a:latin typeface="Symbol" pitchFamily="18" charset="2"/>
                <a:ea typeface="隶书" pitchFamily="49" charset="-122"/>
              </a:rPr>
              <a:t>极大值</a:t>
            </a:r>
            <a:r>
              <a:rPr lang="en-US" altLang="zh-CN" sz="2400" dirty="0" smtClean="0">
                <a:solidFill>
                  <a:srgbClr val="009900"/>
                </a:solidFill>
                <a:latin typeface="Symbol" pitchFamily="18" charset="2"/>
                <a:ea typeface="隶书" pitchFamily="49" charset="-122"/>
              </a:rPr>
              <a:t>)</a:t>
            </a:r>
            <a:r>
              <a:rPr lang="zh-CN" altLang="en-US" sz="2400" dirty="0" smtClean="0">
                <a:solidFill>
                  <a:srgbClr val="009900"/>
                </a:solidFill>
                <a:latin typeface="Symbol" pitchFamily="18" charset="2"/>
                <a:ea typeface="隶书" pitchFamily="49" charset="-122"/>
              </a:rPr>
              <a:t>选择</a:t>
            </a:r>
            <a:endParaRPr lang="en-US" altLang="zh-CN" sz="2400" dirty="0">
              <a:solidFill>
                <a:srgbClr val="009900"/>
              </a:solidFill>
              <a:latin typeface="Symbol" pitchFamily="18" charset="2"/>
              <a:ea typeface="隶书" pitchFamily="49" charset="-122"/>
            </a:endParaRPr>
          </a:p>
        </p:txBody>
      </p:sp>
      <p:sp>
        <p:nvSpPr>
          <p:cNvPr id="10" name="Text Box 1063"/>
          <p:cNvSpPr txBox="1">
            <a:spLocks noChangeArrowheads="1"/>
          </p:cNvSpPr>
          <p:nvPr/>
        </p:nvSpPr>
        <p:spPr bwMode="auto">
          <a:xfrm>
            <a:off x="7143647" y="584896"/>
            <a:ext cx="5048177" cy="461665"/>
          </a:xfrm>
          <a:prstGeom prst="rect">
            <a:avLst/>
          </a:prstGeom>
          <a:solidFill>
            <a:srgbClr val="F6EDC6"/>
          </a:solidFill>
          <a:ln w="9525">
            <a:solidFill>
              <a:srgbClr val="99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Symbol" pitchFamily="18" charset="2"/>
              <a:buChar char="b"/>
            </a:pPr>
            <a:r>
              <a:rPr lang="zh-CN" altLang="en-US" sz="2400" dirty="0" smtClean="0">
                <a:solidFill>
                  <a:schemeClr val="accent1">
                    <a:lumMod val="25000"/>
                  </a:schemeClr>
                </a:solidFill>
                <a:latin typeface="Comic Sans MS" pitchFamily="66" charset="0"/>
                <a:ea typeface="隶书" pitchFamily="49" charset="-122"/>
              </a:rPr>
              <a:t> </a:t>
            </a:r>
            <a:r>
              <a:rPr lang="zh-CN" altLang="en-US" sz="2400" dirty="0" smtClean="0">
                <a:solidFill>
                  <a:srgbClr val="990000"/>
                </a:solidFill>
                <a:latin typeface="Comic Sans MS" pitchFamily="66" charset="0"/>
                <a:ea typeface="隶书" pitchFamily="49" charset="-122"/>
              </a:rPr>
              <a:t>值是</a:t>
            </a:r>
            <a:r>
              <a:rPr lang="en-US" altLang="zh-CN" sz="2400" dirty="0" smtClean="0">
                <a:solidFill>
                  <a:schemeClr val="accent1">
                    <a:lumMod val="25000"/>
                  </a:schemeClr>
                </a:solidFill>
                <a:latin typeface="Comic Sans MS" pitchFamily="66" charset="0"/>
                <a:ea typeface="隶书" pitchFamily="49" charset="-122"/>
              </a:rPr>
              <a:t>MIN</a:t>
            </a:r>
            <a:r>
              <a:rPr lang="zh-CN" altLang="en-US" sz="2400" dirty="0">
                <a:solidFill>
                  <a:srgbClr val="990000"/>
                </a:solidFill>
                <a:latin typeface="Comic Sans MS" pitchFamily="66" charset="0"/>
                <a:ea typeface="隶书" pitchFamily="49" charset="-122"/>
              </a:rPr>
              <a:t>节点的最佳</a:t>
            </a:r>
            <a:r>
              <a:rPr lang="en-US" altLang="zh-CN" sz="2400" dirty="0">
                <a:solidFill>
                  <a:srgbClr val="990000"/>
                </a:solidFill>
                <a:latin typeface="Comic Sans MS" pitchFamily="66" charset="0"/>
                <a:ea typeface="隶书" pitchFamily="49" charset="-122"/>
              </a:rPr>
              <a:t>(</a:t>
            </a:r>
            <a:r>
              <a:rPr lang="zh-CN" altLang="en-US" sz="2400" dirty="0">
                <a:solidFill>
                  <a:srgbClr val="990000"/>
                </a:solidFill>
                <a:latin typeface="Comic Sans MS" pitchFamily="66" charset="0"/>
                <a:ea typeface="隶书" pitchFamily="49" charset="-122"/>
              </a:rPr>
              <a:t>极小值</a:t>
            </a:r>
            <a:r>
              <a:rPr lang="en-US" altLang="zh-CN" sz="2400" dirty="0">
                <a:solidFill>
                  <a:srgbClr val="990000"/>
                </a:solidFill>
                <a:latin typeface="Comic Sans MS" pitchFamily="66" charset="0"/>
                <a:ea typeface="隶书" pitchFamily="49" charset="-122"/>
              </a:rPr>
              <a:t>)</a:t>
            </a:r>
            <a:r>
              <a:rPr lang="zh-CN" altLang="en-US" sz="2400" dirty="0" smtClean="0">
                <a:solidFill>
                  <a:srgbClr val="990000"/>
                </a:solidFill>
                <a:latin typeface="Comic Sans MS" pitchFamily="66" charset="0"/>
                <a:ea typeface="隶书" pitchFamily="49" charset="-122"/>
              </a:rPr>
              <a:t>选择</a:t>
            </a:r>
            <a:endParaRPr lang="en-US" altLang="zh-CN" sz="2400" dirty="0">
              <a:solidFill>
                <a:srgbClr val="990000"/>
              </a:solidFill>
              <a:latin typeface="Comic Sans MS" pitchFamily="66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474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4" descr="alpha-beta-lar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95400"/>
            <a:ext cx="6515100" cy="4123481"/>
          </a:xfrm>
          <a:prstGeom prst="rect">
            <a:avLst/>
          </a:prstGeom>
        </p:spPr>
      </p:pic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ym typeface="Symbol" pitchFamily="18" charset="2"/>
              </a:rPr>
              <a:t>Alpha-Beta Pruning Properties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solidFill>
                  <a:srgbClr val="FF0000"/>
                </a:solidFill>
              </a:rPr>
              <a:t>Good children order</a:t>
            </a:r>
            <a:r>
              <a:rPr lang="zh-CN" altLang="en-US" sz="2400" dirty="0"/>
              <a:t>对剪枝的影响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8EC1226-8DF9-40B0-9444-0A15292D64EC}"/>
              </a:ext>
            </a:extLst>
          </p:cNvPr>
          <p:cNvSpPr/>
          <p:nvPr/>
        </p:nvSpPr>
        <p:spPr>
          <a:xfrm>
            <a:off x="11128093" y="1479998"/>
            <a:ext cx="650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Max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276A4D8-83FE-493C-B7B2-66D1FE3E7959}"/>
              </a:ext>
            </a:extLst>
          </p:cNvPr>
          <p:cNvSpPr/>
          <p:nvPr/>
        </p:nvSpPr>
        <p:spPr>
          <a:xfrm>
            <a:off x="11128093" y="2565288"/>
            <a:ext cx="650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Min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98EC1226-8DF9-40B0-9444-0A15292D64EC}"/>
              </a:ext>
            </a:extLst>
          </p:cNvPr>
          <p:cNvSpPr/>
          <p:nvPr/>
        </p:nvSpPr>
        <p:spPr>
          <a:xfrm>
            <a:off x="11064798" y="3987782"/>
            <a:ext cx="650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Max</a:t>
            </a:r>
          </a:p>
        </p:txBody>
      </p:sp>
      <p:sp>
        <p:nvSpPr>
          <p:cNvPr id="9" name="矩形 8"/>
          <p:cNvSpPr/>
          <p:nvPr/>
        </p:nvSpPr>
        <p:spPr>
          <a:xfrm>
            <a:off x="7279610" y="3987782"/>
            <a:ext cx="976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β</a:t>
            </a:r>
            <a:r>
              <a:rPr lang="zh-CN" altLang="en-US" sz="2400" dirty="0" smtClean="0">
                <a:solidFill>
                  <a:srgbClr val="FF0000"/>
                </a:solidFill>
              </a:rPr>
              <a:t>剪枝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6848903" y="4114800"/>
            <a:ext cx="6463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108947" y="2768703"/>
            <a:ext cx="978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α</a:t>
            </a:r>
            <a:r>
              <a:rPr lang="zh-CN" altLang="en-US" sz="2400" dirty="0">
                <a:solidFill>
                  <a:srgbClr val="FF0000"/>
                </a:solidFill>
              </a:rPr>
              <a:t>剪枝</a:t>
            </a:r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9424302" y="2737806"/>
            <a:ext cx="6463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488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lpha-beta-lar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95400"/>
            <a:ext cx="6515100" cy="4123481"/>
          </a:xfrm>
          <a:prstGeom prst="rect">
            <a:avLst/>
          </a:prstGeom>
        </p:spPr>
      </p:pic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ym typeface="Symbol" pitchFamily="18" charset="2"/>
              </a:rPr>
              <a:t>Alpha-Beta Pruning Properties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solidFill>
                  <a:srgbClr val="FF0000"/>
                </a:solidFill>
              </a:rPr>
              <a:t>Good children order</a:t>
            </a:r>
            <a:r>
              <a:rPr lang="zh-CN" altLang="en-US" sz="2400" dirty="0"/>
              <a:t>对剪枝的影响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With “</a:t>
            </a:r>
            <a:r>
              <a:rPr lang="en-US" sz="2400" dirty="0">
                <a:solidFill>
                  <a:srgbClr val="FF0000"/>
                </a:solidFill>
              </a:rPr>
              <a:t>perfect ordering</a:t>
            </a:r>
            <a:r>
              <a:rPr lang="en-US" sz="2400" dirty="0"/>
              <a:t>”:</a:t>
            </a:r>
          </a:p>
          <a:p>
            <a:pPr lvl="1" eaLnBrk="1" hangingPunct="1">
              <a:lnSpc>
                <a:spcPct val="150000"/>
              </a:lnSpc>
            </a:pPr>
            <a:endParaRPr lang="en-US" altLang="zh-CN" sz="200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smtClean="0"/>
              <a:t>时间</a:t>
            </a:r>
            <a:r>
              <a:rPr lang="zh-CN" altLang="en-US" sz="2000" dirty="0" smtClean="0"/>
              <a:t>复杂度可以降低至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rgbClr val="FF0000"/>
                </a:solidFill>
              </a:rPr>
              <a:t>O(</a:t>
            </a:r>
            <a:r>
              <a:rPr lang="en-US" sz="2000" dirty="0" err="1">
                <a:solidFill>
                  <a:srgbClr val="FF0000"/>
                </a:solidFill>
              </a:rPr>
              <a:t>b</a:t>
            </a:r>
            <a:r>
              <a:rPr lang="en-US" sz="2000" baseline="30000" dirty="0" err="1">
                <a:solidFill>
                  <a:srgbClr val="FF0000"/>
                </a:solidFill>
              </a:rPr>
              <a:t>m</a:t>
            </a:r>
            <a:r>
              <a:rPr lang="en-US" sz="2000" baseline="30000" dirty="0">
                <a:solidFill>
                  <a:srgbClr val="FF0000"/>
                </a:solidFill>
              </a:rPr>
              <a:t>/2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  <a:p>
            <a:pPr lvl="1" eaLnBrk="1" hangingPunct="1">
              <a:lnSpc>
                <a:spcPct val="150000"/>
              </a:lnSpc>
            </a:pPr>
            <a:endParaRPr lang="en-US" altLang="zh-CN" sz="2000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dirty="0" smtClean="0"/>
              <a:t>但是仍然不能用于象棋等</a:t>
            </a:r>
            <a:endParaRPr lang="en-US" sz="2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8EC1226-8DF9-40B0-9444-0A15292D64EC}"/>
              </a:ext>
            </a:extLst>
          </p:cNvPr>
          <p:cNvSpPr/>
          <p:nvPr/>
        </p:nvSpPr>
        <p:spPr>
          <a:xfrm>
            <a:off x="11128093" y="1479998"/>
            <a:ext cx="650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Max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76A4D8-83FE-493C-B7B2-66D1FE3E7959}"/>
              </a:ext>
            </a:extLst>
          </p:cNvPr>
          <p:cNvSpPr/>
          <p:nvPr/>
        </p:nvSpPr>
        <p:spPr>
          <a:xfrm>
            <a:off x="11128093" y="2565288"/>
            <a:ext cx="650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Min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8EC1226-8DF9-40B0-9444-0A15292D64EC}"/>
              </a:ext>
            </a:extLst>
          </p:cNvPr>
          <p:cNvSpPr/>
          <p:nvPr/>
        </p:nvSpPr>
        <p:spPr>
          <a:xfrm>
            <a:off x="11064798" y="3987782"/>
            <a:ext cx="650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Max</a:t>
            </a:r>
          </a:p>
        </p:txBody>
      </p:sp>
      <p:sp>
        <p:nvSpPr>
          <p:cNvPr id="8" name="矩形 7"/>
          <p:cNvSpPr/>
          <p:nvPr/>
        </p:nvSpPr>
        <p:spPr>
          <a:xfrm>
            <a:off x="7279610" y="3987782"/>
            <a:ext cx="976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β</a:t>
            </a:r>
            <a:r>
              <a:rPr lang="zh-CN" altLang="en-US" sz="2400" dirty="0" smtClean="0">
                <a:solidFill>
                  <a:srgbClr val="FF0000"/>
                </a:solidFill>
              </a:rPr>
              <a:t>剪枝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6848903" y="4114800"/>
            <a:ext cx="6463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08947" y="2768703"/>
            <a:ext cx="978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α</a:t>
            </a:r>
            <a:r>
              <a:rPr lang="zh-CN" altLang="en-US" sz="2400" dirty="0">
                <a:solidFill>
                  <a:srgbClr val="FF0000"/>
                </a:solidFill>
              </a:rPr>
              <a:t>剪枝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9424302" y="2737806"/>
            <a:ext cx="6463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180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E018EC0-434A-4525-A8FD-9B13FDB278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主要内容</a:t>
            </a:r>
            <a:endParaRPr lang="en-US" altLang="zh-CN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05A14FB-A18E-49EC-8C06-022218A969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0" y="1447800"/>
            <a:ext cx="8435975" cy="2590800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US" altLang="zh-CN" dirty="0"/>
              <a:t>5.1 Games theory (</a:t>
            </a:r>
            <a:r>
              <a:rPr lang="zh-CN" altLang="en-US" dirty="0"/>
              <a:t>博弈论</a:t>
            </a:r>
            <a:r>
              <a:rPr lang="en-US" altLang="zh-CN" dirty="0"/>
              <a:t>)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5.2 </a:t>
            </a:r>
            <a:r>
              <a:rPr lang="zh-CN" altLang="en-US" dirty="0"/>
              <a:t>极大极小原理</a:t>
            </a:r>
            <a:endParaRPr lang="en-US" altLang="zh-CN" dirty="0"/>
          </a:p>
          <a:p>
            <a:pPr eaLnBrk="1" hangingPunct="1">
              <a:lnSpc>
                <a:spcPct val="200000"/>
              </a:lnSpc>
            </a:pPr>
            <a:r>
              <a:rPr lang="en-US" altLang="zh-CN" dirty="0"/>
              <a:t>5.3 α-β </a:t>
            </a:r>
            <a:r>
              <a:rPr lang="zh-CN" altLang="en-US" dirty="0"/>
              <a:t>剪枝</a:t>
            </a:r>
            <a:endParaRPr lang="en-US" altLang="zh-CN" dirty="0"/>
          </a:p>
          <a:p>
            <a:pPr eaLnBrk="1" hangingPunct="1">
              <a:lnSpc>
                <a:spcPct val="20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5.4 </a:t>
            </a:r>
            <a:r>
              <a:rPr lang="zh-CN" altLang="en-US" dirty="0">
                <a:solidFill>
                  <a:srgbClr val="FF0000"/>
                </a:solidFill>
              </a:rPr>
              <a:t>不完美的实时决策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84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资源受限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70866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Problem</a:t>
            </a:r>
            <a:r>
              <a:rPr lang="en-US" sz="2400" dirty="0" smtClean="0"/>
              <a:t>: </a:t>
            </a:r>
            <a:r>
              <a:rPr lang="zh-CN" altLang="en-US" sz="2400" kern="1200" dirty="0" smtClean="0"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在</a:t>
            </a:r>
            <a:r>
              <a:rPr lang="zh-CN" altLang="en-US" sz="2400" kern="1200" dirty="0"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真实游戏中，</a:t>
            </a:r>
            <a:r>
              <a:rPr lang="zh-CN" altLang="en-US" sz="2400" u="sng" kern="1200" dirty="0"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难以搜索到叶子结点</a:t>
            </a:r>
            <a:r>
              <a:rPr lang="en-US" sz="2400" dirty="0" smtClean="0"/>
              <a:t>!</a:t>
            </a:r>
            <a:endParaRPr lang="en-US" sz="2400" dirty="0"/>
          </a:p>
          <a:p>
            <a:pPr lvl="1" eaLnBrk="1" hangingPunct="1">
              <a:lnSpc>
                <a:spcPct val="80000"/>
              </a:lnSpc>
            </a:pPr>
            <a:endParaRPr lang="en-US" sz="1400" dirty="0"/>
          </a:p>
          <a:p>
            <a:pPr>
              <a:lnSpc>
                <a:spcPct val="80000"/>
              </a:lnSpc>
            </a:pPr>
            <a:r>
              <a:rPr lang="en-US" sz="2400" dirty="0"/>
              <a:t>Solution</a:t>
            </a:r>
            <a:r>
              <a:rPr lang="en-US" sz="2400" dirty="0" smtClean="0"/>
              <a:t>:</a:t>
            </a:r>
            <a:r>
              <a:rPr lang="zh-CN" altLang="en-US" sz="2400" kern="1200" dirty="0">
                <a:solidFill>
                  <a:srgbClr val="FF0000"/>
                </a:solidFill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深度受限搜索</a:t>
            </a:r>
            <a:endParaRPr lang="en-US" altLang="zh-CN" sz="2400" kern="1200" dirty="0">
              <a:solidFill>
                <a:srgbClr val="FF0000"/>
              </a:solidFill>
              <a:latin typeface="Times New Roman" panose="02020603050405020304" pitchFamily="18" charset="0"/>
              <a:ea typeface="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zh-CN" altLang="en-US" sz="2000" kern="1200" dirty="0" smtClean="0"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将</a:t>
            </a:r>
            <a:r>
              <a:rPr lang="zh-CN" altLang="en-US" sz="2000" kern="1200" dirty="0"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搜索限制在给定深度内</a:t>
            </a:r>
            <a:endParaRPr lang="en-US" altLang="zh-CN" sz="2000" kern="1200" dirty="0" smtClean="0">
              <a:latin typeface="Times New Roman" panose="02020603050405020304" pitchFamily="18" charset="0"/>
              <a:ea typeface="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kern="1200" dirty="0" smtClean="0"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终止结点</a:t>
            </a:r>
            <a:r>
              <a:rPr lang="zh-CN" altLang="en-US" sz="2000" kern="1200" dirty="0"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用效用值</a:t>
            </a:r>
            <a:endParaRPr lang="en-US" altLang="zh-CN" sz="2000" kern="1200" dirty="0">
              <a:latin typeface="Times New Roman" panose="02020603050405020304" pitchFamily="18" charset="0"/>
              <a:ea typeface="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kern="1200" dirty="0"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非终止结点用</a:t>
            </a:r>
            <a:r>
              <a:rPr lang="zh-CN" altLang="en-US" sz="2000" b="1" kern="1200" dirty="0">
                <a:solidFill>
                  <a:srgbClr val="FF0000"/>
                </a:solidFill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评估函数</a:t>
            </a:r>
            <a:r>
              <a:rPr lang="zh-CN" altLang="en-US" sz="2000" kern="1200" dirty="0"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估计效用</a:t>
            </a:r>
            <a:endParaRPr lang="en-US" sz="2000" kern="1200" dirty="0">
              <a:latin typeface="Times New Roman" panose="02020603050405020304" pitchFamily="18" charset="0"/>
              <a:ea typeface="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sz="1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Example: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Suppose we have 100 seconds, can explore 10K nodes / sec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So can check 1M nodes per move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sym typeface="Symbol" pitchFamily="18" charset="2"/>
              </a:rPr>
              <a:t>- reaches about </a:t>
            </a:r>
            <a:r>
              <a:rPr lang="en-US" sz="2000" u="sng" dirty="0">
                <a:sym typeface="Symbol" pitchFamily="18" charset="2"/>
              </a:rPr>
              <a:t>depth 8 – decent chess program</a:t>
            </a:r>
          </a:p>
          <a:p>
            <a:pPr eaLnBrk="1" hangingPunct="1">
              <a:lnSpc>
                <a:spcPct val="80000"/>
              </a:lnSpc>
            </a:pPr>
            <a:endParaRPr lang="en-US" sz="1400" dirty="0"/>
          </a:p>
          <a:p>
            <a:pPr>
              <a:lnSpc>
                <a:spcPct val="80000"/>
              </a:lnSpc>
            </a:pPr>
            <a:r>
              <a:rPr lang="zh-CN" altLang="en-US" sz="2400" kern="1200" dirty="0"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无法保证最优决策</a:t>
            </a:r>
            <a:endParaRPr lang="en-US" altLang="zh-CN" sz="2400" kern="1200" dirty="0">
              <a:latin typeface="Times New Roman" panose="02020603050405020304" pitchFamily="18" charset="0"/>
              <a:ea typeface="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sz="1400" dirty="0"/>
          </a:p>
          <a:p>
            <a:pPr>
              <a:lnSpc>
                <a:spcPct val="80000"/>
              </a:lnSpc>
            </a:pPr>
            <a:r>
              <a:rPr lang="zh-CN" altLang="en-US" sz="2400" kern="1200" dirty="0" smtClean="0"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时间受限，可以结合迭代加深搜索算法</a:t>
            </a:r>
            <a:endParaRPr lang="en-US" sz="2000" dirty="0">
              <a:solidFill>
                <a:srgbClr val="CC0000"/>
              </a:solidFill>
            </a:endParaRPr>
          </a:p>
        </p:txBody>
      </p:sp>
      <p:sp>
        <p:nvSpPr>
          <p:cNvPr id="17412" name="AutoShape 22"/>
          <p:cNvSpPr>
            <a:spLocks noChangeArrowheads="1"/>
          </p:cNvSpPr>
          <p:nvPr/>
        </p:nvSpPr>
        <p:spPr bwMode="auto">
          <a:xfrm>
            <a:off x="9296400" y="15240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Calibri" pitchFamily="34" charset="0"/>
            </a:endParaRPr>
          </a:p>
        </p:txBody>
      </p:sp>
      <p:sp>
        <p:nvSpPr>
          <p:cNvPr id="17413" name="AutoShape 23"/>
          <p:cNvSpPr>
            <a:spLocks noChangeArrowheads="1"/>
          </p:cNvSpPr>
          <p:nvPr/>
        </p:nvSpPr>
        <p:spPr bwMode="auto">
          <a:xfrm rot="10800000">
            <a:off x="8458200" y="19812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7414" name="AutoShape 24"/>
          <p:cNvSpPr>
            <a:spLocks noChangeArrowheads="1"/>
          </p:cNvSpPr>
          <p:nvPr/>
        </p:nvSpPr>
        <p:spPr bwMode="auto">
          <a:xfrm rot="10800000">
            <a:off x="10134600" y="19812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endParaRPr lang="en-US">
              <a:latin typeface="Calibri" pitchFamily="34" charset="0"/>
            </a:endParaRPr>
          </a:p>
        </p:txBody>
      </p:sp>
      <p:cxnSp>
        <p:nvCxnSpPr>
          <p:cNvPr id="17415" name="AutoShape 25"/>
          <p:cNvCxnSpPr>
            <a:cxnSpLocks noChangeShapeType="1"/>
            <a:stCxn id="17412" idx="3"/>
            <a:endCxn id="17413" idx="3"/>
          </p:cNvCxnSpPr>
          <p:nvPr/>
        </p:nvCxnSpPr>
        <p:spPr bwMode="auto">
          <a:xfrm flipH="1">
            <a:off x="8648700" y="1828800"/>
            <a:ext cx="8382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16" name="AutoShape 26"/>
          <p:cNvCxnSpPr>
            <a:cxnSpLocks noChangeShapeType="1"/>
            <a:stCxn id="17412" idx="3"/>
            <a:endCxn id="17414" idx="3"/>
          </p:cNvCxnSpPr>
          <p:nvPr/>
        </p:nvCxnSpPr>
        <p:spPr bwMode="auto">
          <a:xfrm>
            <a:off x="9486900" y="1828800"/>
            <a:ext cx="8382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17" name="AutoShape 27"/>
          <p:cNvCxnSpPr>
            <a:cxnSpLocks noChangeShapeType="1"/>
            <a:stCxn id="17413" idx="0"/>
            <a:endCxn id="1085499" idx="0"/>
          </p:cNvCxnSpPr>
          <p:nvPr/>
        </p:nvCxnSpPr>
        <p:spPr bwMode="auto">
          <a:xfrm flipH="1">
            <a:off x="8305800" y="2286000"/>
            <a:ext cx="3429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18" name="AutoShape 28"/>
          <p:cNvCxnSpPr>
            <a:cxnSpLocks noChangeShapeType="1"/>
            <a:stCxn id="17413" idx="0"/>
            <a:endCxn id="1085500" idx="0"/>
          </p:cNvCxnSpPr>
          <p:nvPr/>
        </p:nvCxnSpPr>
        <p:spPr bwMode="auto">
          <a:xfrm>
            <a:off x="8648700" y="2286000"/>
            <a:ext cx="3429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19" name="AutoShape 29"/>
          <p:cNvCxnSpPr>
            <a:cxnSpLocks noChangeShapeType="1"/>
            <a:stCxn id="17424" idx="3"/>
            <a:endCxn id="17427" idx="0"/>
          </p:cNvCxnSpPr>
          <p:nvPr/>
        </p:nvCxnSpPr>
        <p:spPr bwMode="auto">
          <a:xfrm flipH="1">
            <a:off x="10325100" y="2743200"/>
            <a:ext cx="3048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20" name="AutoShape 30"/>
          <p:cNvCxnSpPr>
            <a:cxnSpLocks noChangeShapeType="1"/>
            <a:stCxn id="17424" idx="3"/>
            <a:endCxn id="17428" idx="0"/>
          </p:cNvCxnSpPr>
          <p:nvPr/>
        </p:nvCxnSpPr>
        <p:spPr bwMode="auto">
          <a:xfrm>
            <a:off x="10629900" y="2743200"/>
            <a:ext cx="3048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421" name="AutoShape 31"/>
          <p:cNvSpPr>
            <a:spLocks noChangeArrowheads="1"/>
          </p:cNvSpPr>
          <p:nvPr/>
        </p:nvSpPr>
        <p:spPr bwMode="auto">
          <a:xfrm>
            <a:off x="8153400" y="24384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7422" name="AutoShape 32"/>
          <p:cNvSpPr>
            <a:spLocks noChangeArrowheads="1"/>
          </p:cNvSpPr>
          <p:nvPr/>
        </p:nvSpPr>
        <p:spPr bwMode="auto">
          <a:xfrm>
            <a:off x="8763000" y="24384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7423" name="AutoShape 33"/>
          <p:cNvSpPr>
            <a:spLocks noChangeArrowheads="1"/>
          </p:cNvSpPr>
          <p:nvPr/>
        </p:nvSpPr>
        <p:spPr bwMode="auto">
          <a:xfrm>
            <a:off x="9829800" y="24384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7424" name="AutoShape 34"/>
          <p:cNvSpPr>
            <a:spLocks noChangeArrowheads="1"/>
          </p:cNvSpPr>
          <p:nvPr/>
        </p:nvSpPr>
        <p:spPr bwMode="auto">
          <a:xfrm>
            <a:off x="10439400" y="24384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7425" name="AutoShape 35"/>
          <p:cNvSpPr>
            <a:spLocks noChangeArrowheads="1"/>
          </p:cNvSpPr>
          <p:nvPr/>
        </p:nvSpPr>
        <p:spPr bwMode="auto">
          <a:xfrm>
            <a:off x="8458200" y="28956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7426" name="AutoShape 36"/>
          <p:cNvSpPr>
            <a:spLocks noChangeArrowheads="1"/>
          </p:cNvSpPr>
          <p:nvPr/>
        </p:nvSpPr>
        <p:spPr bwMode="auto">
          <a:xfrm>
            <a:off x="8458200" y="38100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7" name="AutoShape 37"/>
          <p:cNvSpPr>
            <a:spLocks noChangeArrowheads="1"/>
          </p:cNvSpPr>
          <p:nvPr/>
        </p:nvSpPr>
        <p:spPr bwMode="auto">
          <a:xfrm>
            <a:off x="10134600" y="28956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7428" name="AutoShape 38"/>
          <p:cNvSpPr>
            <a:spLocks noChangeArrowheads="1"/>
          </p:cNvSpPr>
          <p:nvPr/>
        </p:nvSpPr>
        <p:spPr bwMode="auto">
          <a:xfrm>
            <a:off x="10744200" y="28956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7429" name="AutoShape 39"/>
          <p:cNvSpPr>
            <a:spLocks noChangeArrowheads="1"/>
          </p:cNvSpPr>
          <p:nvPr/>
        </p:nvSpPr>
        <p:spPr bwMode="auto">
          <a:xfrm>
            <a:off x="8153400" y="33528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0" name="AutoShape 40"/>
          <p:cNvSpPr>
            <a:spLocks noChangeArrowheads="1"/>
          </p:cNvSpPr>
          <p:nvPr/>
        </p:nvSpPr>
        <p:spPr bwMode="auto">
          <a:xfrm>
            <a:off x="8763000" y="33528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31" name="AutoShape 41"/>
          <p:cNvCxnSpPr>
            <a:cxnSpLocks noChangeShapeType="1"/>
            <a:stCxn id="17414" idx="0"/>
            <a:endCxn id="17423" idx="0"/>
          </p:cNvCxnSpPr>
          <p:nvPr/>
        </p:nvCxnSpPr>
        <p:spPr bwMode="auto">
          <a:xfrm flipH="1">
            <a:off x="10020300" y="2286000"/>
            <a:ext cx="3048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32" name="AutoShape 42"/>
          <p:cNvCxnSpPr>
            <a:cxnSpLocks noChangeShapeType="1"/>
            <a:stCxn id="17414" idx="0"/>
            <a:endCxn id="17424" idx="0"/>
          </p:cNvCxnSpPr>
          <p:nvPr/>
        </p:nvCxnSpPr>
        <p:spPr bwMode="auto">
          <a:xfrm>
            <a:off x="10325100" y="2286000"/>
            <a:ext cx="3048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33" name="AutoShape 43"/>
          <p:cNvCxnSpPr>
            <a:cxnSpLocks noChangeShapeType="1"/>
            <a:stCxn id="17422" idx="3"/>
            <a:endCxn id="17425" idx="0"/>
          </p:cNvCxnSpPr>
          <p:nvPr/>
        </p:nvCxnSpPr>
        <p:spPr bwMode="auto">
          <a:xfrm flipH="1">
            <a:off x="8648700" y="2743200"/>
            <a:ext cx="3048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434" name="AutoShape 44"/>
          <p:cNvSpPr>
            <a:spLocks noChangeArrowheads="1"/>
          </p:cNvSpPr>
          <p:nvPr/>
        </p:nvSpPr>
        <p:spPr bwMode="auto">
          <a:xfrm>
            <a:off x="9067800" y="38100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35" name="AutoShape 45"/>
          <p:cNvCxnSpPr>
            <a:cxnSpLocks noChangeShapeType="1"/>
            <a:stCxn id="17425" idx="3"/>
            <a:endCxn id="17429" idx="0"/>
          </p:cNvCxnSpPr>
          <p:nvPr/>
        </p:nvCxnSpPr>
        <p:spPr bwMode="auto">
          <a:xfrm flipH="1">
            <a:off x="8343900" y="3200400"/>
            <a:ext cx="3048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36" name="AutoShape 46"/>
          <p:cNvCxnSpPr>
            <a:cxnSpLocks noChangeShapeType="1"/>
            <a:stCxn id="17425" idx="3"/>
            <a:endCxn id="17430" idx="0"/>
          </p:cNvCxnSpPr>
          <p:nvPr/>
        </p:nvCxnSpPr>
        <p:spPr bwMode="auto">
          <a:xfrm>
            <a:off x="8648700" y="3200400"/>
            <a:ext cx="3048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37" name="AutoShape 47"/>
          <p:cNvCxnSpPr>
            <a:cxnSpLocks noChangeShapeType="1"/>
            <a:stCxn id="17430" idx="3"/>
            <a:endCxn id="17426" idx="0"/>
          </p:cNvCxnSpPr>
          <p:nvPr/>
        </p:nvCxnSpPr>
        <p:spPr bwMode="auto">
          <a:xfrm flipH="1">
            <a:off x="8648700" y="3657600"/>
            <a:ext cx="3048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38" name="AutoShape 48"/>
          <p:cNvCxnSpPr>
            <a:cxnSpLocks noChangeShapeType="1"/>
            <a:stCxn id="17430" idx="3"/>
            <a:endCxn id="17434" idx="0"/>
          </p:cNvCxnSpPr>
          <p:nvPr/>
        </p:nvCxnSpPr>
        <p:spPr bwMode="auto">
          <a:xfrm>
            <a:off x="8953500" y="3657600"/>
            <a:ext cx="3048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439" name="Rectangle 49"/>
          <p:cNvSpPr>
            <a:spLocks noChangeArrowheads="1"/>
          </p:cNvSpPr>
          <p:nvPr/>
        </p:nvSpPr>
        <p:spPr bwMode="auto">
          <a:xfrm>
            <a:off x="7924800" y="5791200"/>
            <a:ext cx="533400" cy="304800"/>
          </a:xfrm>
          <a:prstGeom prst="rect">
            <a:avLst/>
          </a:prstGeom>
          <a:solidFill>
            <a:srgbClr val="CCCC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7440" name="Rectangle 50"/>
          <p:cNvSpPr>
            <a:spLocks noChangeArrowheads="1"/>
          </p:cNvSpPr>
          <p:nvPr/>
        </p:nvSpPr>
        <p:spPr bwMode="auto">
          <a:xfrm>
            <a:off x="8763000" y="5791200"/>
            <a:ext cx="533400" cy="304800"/>
          </a:xfrm>
          <a:prstGeom prst="rect">
            <a:avLst/>
          </a:prstGeom>
          <a:solidFill>
            <a:srgbClr val="CCCC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7441" name="Rectangle 51"/>
          <p:cNvSpPr>
            <a:spLocks noChangeArrowheads="1"/>
          </p:cNvSpPr>
          <p:nvPr/>
        </p:nvSpPr>
        <p:spPr bwMode="auto">
          <a:xfrm>
            <a:off x="9753600" y="5791200"/>
            <a:ext cx="533400" cy="304800"/>
          </a:xfrm>
          <a:prstGeom prst="rect">
            <a:avLst/>
          </a:prstGeom>
          <a:solidFill>
            <a:srgbClr val="CCCC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7442" name="Rectangle 52"/>
          <p:cNvSpPr>
            <a:spLocks noChangeArrowheads="1"/>
          </p:cNvSpPr>
          <p:nvPr/>
        </p:nvSpPr>
        <p:spPr bwMode="auto">
          <a:xfrm>
            <a:off x="10591800" y="5791200"/>
            <a:ext cx="533400" cy="304800"/>
          </a:xfrm>
          <a:prstGeom prst="rect">
            <a:avLst/>
          </a:prstGeom>
          <a:solidFill>
            <a:srgbClr val="CCCC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7443" name="Freeform 53"/>
          <p:cNvSpPr>
            <a:spLocks/>
          </p:cNvSpPr>
          <p:nvPr/>
        </p:nvSpPr>
        <p:spPr bwMode="auto">
          <a:xfrm>
            <a:off x="8102600" y="4114800"/>
            <a:ext cx="508000" cy="1676400"/>
          </a:xfrm>
          <a:custGeom>
            <a:avLst/>
            <a:gdLst>
              <a:gd name="T0" fmla="*/ 2147483647 w 320"/>
              <a:gd name="T1" fmla="*/ 0 h 1440"/>
              <a:gd name="T2" fmla="*/ 2147483647 w 320"/>
              <a:gd name="T3" fmla="*/ 2147483647 h 1440"/>
              <a:gd name="T4" fmla="*/ 2147483647 w 320"/>
              <a:gd name="T5" fmla="*/ 2147483647 h 1440"/>
              <a:gd name="T6" fmla="*/ 2147483647 w 320"/>
              <a:gd name="T7" fmla="*/ 2147483647 h 1440"/>
              <a:gd name="T8" fmla="*/ 2147483647 w 320"/>
              <a:gd name="T9" fmla="*/ 2147483647 h 1440"/>
              <a:gd name="T10" fmla="*/ 2147483647 w 320"/>
              <a:gd name="T11" fmla="*/ 2147483647 h 14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20"/>
              <a:gd name="T19" fmla="*/ 0 h 1440"/>
              <a:gd name="T20" fmla="*/ 320 w 320"/>
              <a:gd name="T21" fmla="*/ 1440 h 144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20" h="1440">
                <a:moveTo>
                  <a:pt x="320" y="0"/>
                </a:moveTo>
                <a:cubicBezTo>
                  <a:pt x="232" y="72"/>
                  <a:pt x="144" y="144"/>
                  <a:pt x="128" y="240"/>
                </a:cubicBezTo>
                <a:cubicBezTo>
                  <a:pt x="112" y="336"/>
                  <a:pt x="240" y="480"/>
                  <a:pt x="224" y="576"/>
                </a:cubicBezTo>
                <a:cubicBezTo>
                  <a:pt x="208" y="672"/>
                  <a:pt x="64" y="736"/>
                  <a:pt x="32" y="816"/>
                </a:cubicBezTo>
                <a:cubicBezTo>
                  <a:pt x="0" y="896"/>
                  <a:pt x="32" y="952"/>
                  <a:pt x="32" y="1056"/>
                </a:cubicBezTo>
                <a:cubicBezTo>
                  <a:pt x="32" y="1160"/>
                  <a:pt x="32" y="1300"/>
                  <a:pt x="32" y="144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4" name="Freeform 54"/>
          <p:cNvSpPr>
            <a:spLocks/>
          </p:cNvSpPr>
          <p:nvPr/>
        </p:nvSpPr>
        <p:spPr bwMode="auto">
          <a:xfrm>
            <a:off x="8890000" y="4114800"/>
            <a:ext cx="406400" cy="1676400"/>
          </a:xfrm>
          <a:custGeom>
            <a:avLst/>
            <a:gdLst>
              <a:gd name="T0" fmla="*/ 2147483647 w 256"/>
              <a:gd name="T1" fmla="*/ 0 h 1056"/>
              <a:gd name="T2" fmla="*/ 2147483647 w 256"/>
              <a:gd name="T3" fmla="*/ 2147483647 h 1056"/>
              <a:gd name="T4" fmla="*/ 2147483647 w 256"/>
              <a:gd name="T5" fmla="*/ 2147483647 h 1056"/>
              <a:gd name="T6" fmla="*/ 2147483647 w 256"/>
              <a:gd name="T7" fmla="*/ 2147483647 h 1056"/>
              <a:gd name="T8" fmla="*/ 2147483647 w 256"/>
              <a:gd name="T9" fmla="*/ 2147483647 h 10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6"/>
              <a:gd name="T16" fmla="*/ 0 h 1056"/>
              <a:gd name="T17" fmla="*/ 256 w 256"/>
              <a:gd name="T18" fmla="*/ 1056 h 10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6" h="1056">
                <a:moveTo>
                  <a:pt x="256" y="0"/>
                </a:moveTo>
                <a:cubicBezTo>
                  <a:pt x="140" y="148"/>
                  <a:pt x="24" y="296"/>
                  <a:pt x="16" y="384"/>
                </a:cubicBezTo>
                <a:cubicBezTo>
                  <a:pt x="8" y="472"/>
                  <a:pt x="208" y="456"/>
                  <a:pt x="208" y="528"/>
                </a:cubicBezTo>
                <a:cubicBezTo>
                  <a:pt x="208" y="600"/>
                  <a:pt x="32" y="728"/>
                  <a:pt x="16" y="816"/>
                </a:cubicBezTo>
                <a:cubicBezTo>
                  <a:pt x="0" y="904"/>
                  <a:pt x="56" y="980"/>
                  <a:pt x="112" y="1056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5" name="Freeform 55"/>
          <p:cNvSpPr>
            <a:spLocks/>
          </p:cNvSpPr>
          <p:nvPr/>
        </p:nvSpPr>
        <p:spPr bwMode="auto">
          <a:xfrm>
            <a:off x="10515600" y="3200400"/>
            <a:ext cx="457200" cy="2590800"/>
          </a:xfrm>
          <a:custGeom>
            <a:avLst/>
            <a:gdLst>
              <a:gd name="T0" fmla="*/ 2147483647 w 256"/>
              <a:gd name="T1" fmla="*/ 0 h 1056"/>
              <a:gd name="T2" fmla="*/ 2147483647 w 256"/>
              <a:gd name="T3" fmla="*/ 2147483647 h 1056"/>
              <a:gd name="T4" fmla="*/ 2147483647 w 256"/>
              <a:gd name="T5" fmla="*/ 2147483647 h 1056"/>
              <a:gd name="T6" fmla="*/ 2147483647 w 256"/>
              <a:gd name="T7" fmla="*/ 2147483647 h 1056"/>
              <a:gd name="T8" fmla="*/ 2147483647 w 256"/>
              <a:gd name="T9" fmla="*/ 2147483647 h 10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6"/>
              <a:gd name="T16" fmla="*/ 0 h 1056"/>
              <a:gd name="T17" fmla="*/ 256 w 256"/>
              <a:gd name="T18" fmla="*/ 1056 h 10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6" h="1056">
                <a:moveTo>
                  <a:pt x="256" y="0"/>
                </a:moveTo>
                <a:cubicBezTo>
                  <a:pt x="140" y="148"/>
                  <a:pt x="24" y="296"/>
                  <a:pt x="16" y="384"/>
                </a:cubicBezTo>
                <a:cubicBezTo>
                  <a:pt x="8" y="472"/>
                  <a:pt x="208" y="456"/>
                  <a:pt x="208" y="528"/>
                </a:cubicBezTo>
                <a:cubicBezTo>
                  <a:pt x="208" y="600"/>
                  <a:pt x="32" y="728"/>
                  <a:pt x="16" y="816"/>
                </a:cubicBezTo>
                <a:cubicBezTo>
                  <a:pt x="0" y="904"/>
                  <a:pt x="56" y="980"/>
                  <a:pt x="112" y="1056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6" name="Freeform 56"/>
          <p:cNvSpPr>
            <a:spLocks/>
          </p:cNvSpPr>
          <p:nvPr/>
        </p:nvSpPr>
        <p:spPr bwMode="auto">
          <a:xfrm>
            <a:off x="9944100" y="3200400"/>
            <a:ext cx="508000" cy="2590800"/>
          </a:xfrm>
          <a:custGeom>
            <a:avLst/>
            <a:gdLst>
              <a:gd name="T0" fmla="*/ 2147483647 w 320"/>
              <a:gd name="T1" fmla="*/ 0 h 1632"/>
              <a:gd name="T2" fmla="*/ 2147483647 w 320"/>
              <a:gd name="T3" fmla="*/ 2147483647 h 1632"/>
              <a:gd name="T4" fmla="*/ 2147483647 w 320"/>
              <a:gd name="T5" fmla="*/ 2147483647 h 1632"/>
              <a:gd name="T6" fmla="*/ 2147483647 w 320"/>
              <a:gd name="T7" fmla="*/ 2147483647 h 1632"/>
              <a:gd name="T8" fmla="*/ 2147483647 w 320"/>
              <a:gd name="T9" fmla="*/ 2147483647 h 1632"/>
              <a:gd name="T10" fmla="*/ 2147483647 w 320"/>
              <a:gd name="T11" fmla="*/ 2147483647 h 16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20"/>
              <a:gd name="T19" fmla="*/ 0 h 1632"/>
              <a:gd name="T20" fmla="*/ 320 w 320"/>
              <a:gd name="T21" fmla="*/ 1632 h 163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20" h="1632">
                <a:moveTo>
                  <a:pt x="216" y="0"/>
                </a:moveTo>
                <a:cubicBezTo>
                  <a:pt x="268" y="108"/>
                  <a:pt x="320" y="216"/>
                  <a:pt x="312" y="336"/>
                </a:cubicBezTo>
                <a:cubicBezTo>
                  <a:pt x="304" y="456"/>
                  <a:pt x="192" y="576"/>
                  <a:pt x="168" y="720"/>
                </a:cubicBezTo>
                <a:cubicBezTo>
                  <a:pt x="144" y="864"/>
                  <a:pt x="192" y="1104"/>
                  <a:pt x="168" y="1200"/>
                </a:cubicBezTo>
                <a:cubicBezTo>
                  <a:pt x="144" y="1296"/>
                  <a:pt x="48" y="1224"/>
                  <a:pt x="24" y="1296"/>
                </a:cubicBezTo>
                <a:cubicBezTo>
                  <a:pt x="0" y="1368"/>
                  <a:pt x="12" y="1500"/>
                  <a:pt x="24" y="1632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47" name="AutoShape 57"/>
          <p:cNvCxnSpPr>
            <a:cxnSpLocks noChangeShapeType="1"/>
            <a:stCxn id="17422" idx="3"/>
            <a:endCxn id="17448" idx="0"/>
          </p:cNvCxnSpPr>
          <p:nvPr/>
        </p:nvCxnSpPr>
        <p:spPr bwMode="auto">
          <a:xfrm>
            <a:off x="8953500" y="2743200"/>
            <a:ext cx="3048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448" name="AutoShape 58"/>
          <p:cNvSpPr>
            <a:spLocks noChangeArrowheads="1"/>
          </p:cNvSpPr>
          <p:nvPr/>
        </p:nvSpPr>
        <p:spPr bwMode="auto">
          <a:xfrm>
            <a:off x="9067800" y="28956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85499" name="Rectangle 59"/>
          <p:cNvSpPr>
            <a:spLocks noChangeArrowheads="1"/>
          </p:cNvSpPr>
          <p:nvPr/>
        </p:nvSpPr>
        <p:spPr bwMode="auto">
          <a:xfrm>
            <a:off x="8077200" y="2438400"/>
            <a:ext cx="457200" cy="304800"/>
          </a:xfrm>
          <a:prstGeom prst="rect">
            <a:avLst/>
          </a:prstGeom>
          <a:solidFill>
            <a:srgbClr val="00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-1</a:t>
            </a:r>
          </a:p>
        </p:txBody>
      </p:sp>
      <p:sp>
        <p:nvSpPr>
          <p:cNvPr id="1085500" name="Rectangle 60"/>
          <p:cNvSpPr>
            <a:spLocks noChangeArrowheads="1"/>
          </p:cNvSpPr>
          <p:nvPr/>
        </p:nvSpPr>
        <p:spPr bwMode="auto">
          <a:xfrm>
            <a:off x="8763000" y="2438400"/>
            <a:ext cx="457200" cy="304800"/>
          </a:xfrm>
          <a:prstGeom prst="rect">
            <a:avLst/>
          </a:prstGeom>
          <a:solidFill>
            <a:srgbClr val="00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-2</a:t>
            </a:r>
          </a:p>
        </p:txBody>
      </p:sp>
      <p:sp>
        <p:nvSpPr>
          <p:cNvPr id="1085501" name="Rectangle 61"/>
          <p:cNvSpPr>
            <a:spLocks noChangeArrowheads="1"/>
          </p:cNvSpPr>
          <p:nvPr/>
        </p:nvSpPr>
        <p:spPr bwMode="auto">
          <a:xfrm>
            <a:off x="9753600" y="2438400"/>
            <a:ext cx="457200" cy="304800"/>
          </a:xfrm>
          <a:prstGeom prst="rect">
            <a:avLst/>
          </a:prstGeom>
          <a:solidFill>
            <a:srgbClr val="00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4</a:t>
            </a:r>
          </a:p>
        </p:txBody>
      </p:sp>
      <p:sp>
        <p:nvSpPr>
          <p:cNvPr id="1085502" name="Rectangle 62"/>
          <p:cNvSpPr>
            <a:spLocks noChangeArrowheads="1"/>
          </p:cNvSpPr>
          <p:nvPr/>
        </p:nvSpPr>
        <p:spPr bwMode="auto">
          <a:xfrm>
            <a:off x="10439400" y="2438400"/>
            <a:ext cx="457200" cy="304800"/>
          </a:xfrm>
          <a:prstGeom prst="rect">
            <a:avLst/>
          </a:prstGeom>
          <a:solidFill>
            <a:srgbClr val="00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9</a:t>
            </a:r>
          </a:p>
        </p:txBody>
      </p:sp>
      <p:sp>
        <p:nvSpPr>
          <p:cNvPr id="1085505" name="AutoShape 65"/>
          <p:cNvSpPr>
            <a:spLocks noChangeArrowheads="1"/>
          </p:cNvSpPr>
          <p:nvPr/>
        </p:nvSpPr>
        <p:spPr bwMode="auto">
          <a:xfrm>
            <a:off x="9296400" y="15240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182880" anchor="b" anchorCtr="0"/>
          <a:lstStyle/>
          <a:p>
            <a:pPr algn="ctr"/>
            <a:r>
              <a:rPr lang="en-US" dirty="0">
                <a:latin typeface="Calibri" pitchFamily="34" charset="0"/>
              </a:rPr>
              <a:t>4</a:t>
            </a:r>
          </a:p>
        </p:txBody>
      </p:sp>
      <p:sp>
        <p:nvSpPr>
          <p:cNvPr id="1085507" name="Text Box 67"/>
          <p:cNvSpPr txBox="1">
            <a:spLocks noChangeArrowheads="1"/>
          </p:cNvSpPr>
          <p:nvPr/>
        </p:nvSpPr>
        <p:spPr bwMode="auto">
          <a:xfrm>
            <a:off x="11223625" y="1919288"/>
            <a:ext cx="663575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latin typeface="Calibri" pitchFamily="34" charset="0"/>
              </a:rPr>
              <a:t>min</a:t>
            </a:r>
          </a:p>
        </p:txBody>
      </p:sp>
      <p:sp>
        <p:nvSpPr>
          <p:cNvPr id="1085508" name="Text Box 68"/>
          <p:cNvSpPr txBox="1">
            <a:spLocks noChangeArrowheads="1"/>
          </p:cNvSpPr>
          <p:nvPr/>
        </p:nvSpPr>
        <p:spPr bwMode="auto">
          <a:xfrm>
            <a:off x="11223625" y="1462088"/>
            <a:ext cx="663575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latin typeface="Calibri" pitchFamily="34" charset="0"/>
              </a:rPr>
              <a:t>max</a:t>
            </a:r>
          </a:p>
        </p:txBody>
      </p:sp>
      <p:sp>
        <p:nvSpPr>
          <p:cNvPr id="1085509" name="AutoShape 69"/>
          <p:cNvSpPr>
            <a:spLocks noChangeArrowheads="1"/>
          </p:cNvSpPr>
          <p:nvPr/>
        </p:nvSpPr>
        <p:spPr bwMode="auto">
          <a:xfrm rot="10800000">
            <a:off x="8458200" y="19812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757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tIns="91440" anchor="ctr" anchorCtr="1"/>
          <a:lstStyle/>
          <a:p>
            <a:pPr algn="ctr"/>
            <a:r>
              <a:rPr lang="en-US" dirty="0">
                <a:latin typeface="Calibri" pitchFamily="34" charset="0"/>
              </a:rPr>
              <a:t>-2</a:t>
            </a:r>
          </a:p>
        </p:txBody>
      </p:sp>
      <p:sp>
        <p:nvSpPr>
          <p:cNvPr id="1085510" name="AutoShape 70"/>
          <p:cNvSpPr>
            <a:spLocks noChangeArrowheads="1"/>
          </p:cNvSpPr>
          <p:nvPr/>
        </p:nvSpPr>
        <p:spPr bwMode="auto">
          <a:xfrm rot="10800000">
            <a:off x="10134600" y="19812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757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tIns="91440" anchor="ctr" anchorCtr="1"/>
          <a:lstStyle/>
          <a:p>
            <a:pPr algn="ctr"/>
            <a:r>
              <a:rPr lang="en-US" dirty="0">
                <a:latin typeface="Calibri" pitchFamily="34" charset="0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99" grpId="0" animBg="1" autoUpdateAnimBg="0"/>
      <p:bldP spid="1085500" grpId="0" animBg="1" autoUpdateAnimBg="0"/>
      <p:bldP spid="1085501" grpId="0" animBg="1" autoUpdateAnimBg="0"/>
      <p:bldP spid="1085502" grpId="0" animBg="1" autoUpdateAnimBg="0"/>
      <p:bldP spid="1085505" grpId="0" animBg="1" autoUpdateAnimBg="0"/>
      <p:bldP spid="1085509" grpId="0" animBg="1"/>
      <p:bldP spid="108551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80484"/>
            <a:ext cx="12192000" cy="1143000"/>
          </a:xfrm>
        </p:spPr>
        <p:txBody>
          <a:bodyPr/>
          <a:lstStyle/>
          <a:p>
            <a:r>
              <a:rPr lang="zh-CN" altLang="en-US" dirty="0" smtClean="0"/>
              <a:t>算法在棋类比赛中的应用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47800"/>
            <a:ext cx="3949777" cy="509748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715000" y="1295400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200" b="1" dirty="0">
                <a:solidFill>
                  <a:srgbClr val="33353C"/>
                </a:solidFill>
                <a:latin typeface="Biaodian Pro Sans GB"/>
              </a:rPr>
              <a:t>深蓝</a:t>
            </a:r>
            <a:r>
              <a:rPr lang="zh-CN" altLang="en-US" sz="2200" dirty="0">
                <a:solidFill>
                  <a:srgbClr val="33353C"/>
                </a:solidFill>
                <a:latin typeface="Biaodian Pro Sans GB"/>
              </a:rPr>
              <a:t>：下棋核心“算”，成功要素有三个：</a:t>
            </a:r>
            <a:endParaRPr lang="en-US" altLang="zh-CN" sz="2200" dirty="0">
              <a:solidFill>
                <a:srgbClr val="33353C"/>
              </a:solidFill>
              <a:latin typeface="Biaodian Pro Sans GB"/>
            </a:endParaRPr>
          </a:p>
          <a:p>
            <a:pPr>
              <a:lnSpc>
                <a:spcPct val="200000"/>
              </a:lnSpc>
            </a:pPr>
            <a:r>
              <a:rPr lang="en-US" altLang="zh-CN" sz="2200" dirty="0">
                <a:solidFill>
                  <a:srgbClr val="33353C"/>
                </a:solidFill>
                <a:latin typeface="Biaodian Pro Sans GB"/>
              </a:rPr>
              <a:t>1</a:t>
            </a:r>
            <a:r>
              <a:rPr lang="zh-CN" altLang="en-US" sz="2200" dirty="0" smtClean="0">
                <a:solidFill>
                  <a:srgbClr val="33353C"/>
                </a:solidFill>
                <a:latin typeface="Biaodian Pro Sans GB"/>
              </a:rPr>
              <a:t>）</a:t>
            </a:r>
            <a:r>
              <a:rPr lang="zh-CN" altLang="en-US" sz="2200" b="1" dirty="0" smtClean="0">
                <a:solidFill>
                  <a:srgbClr val="33353C"/>
                </a:solidFill>
                <a:latin typeface="Biaodian Pro Sans GB"/>
              </a:rPr>
              <a:t>经验</a:t>
            </a:r>
            <a:r>
              <a:rPr lang="en-US" altLang="zh-CN" sz="2200" b="1" dirty="0" smtClean="0">
                <a:solidFill>
                  <a:srgbClr val="33353C"/>
                </a:solidFill>
                <a:latin typeface="Biaodian Pro Sans GB"/>
              </a:rPr>
              <a:t>,</a:t>
            </a:r>
            <a:r>
              <a:rPr lang="zh-CN" altLang="en-US" sz="2000" dirty="0" smtClean="0">
                <a:solidFill>
                  <a:srgbClr val="33353C"/>
                </a:solidFill>
                <a:latin typeface="Biaodian Pro Sans GB"/>
              </a:rPr>
              <a:t>分析</a:t>
            </a:r>
            <a:r>
              <a:rPr lang="en-US" altLang="zh-CN" sz="2000" dirty="0" smtClean="0">
                <a:solidFill>
                  <a:srgbClr val="33353C"/>
                </a:solidFill>
                <a:latin typeface="Biaodian Pro Sans GB"/>
              </a:rPr>
              <a:t>70</a:t>
            </a:r>
            <a:r>
              <a:rPr lang="zh-CN" altLang="en-US" sz="2000" dirty="0" smtClean="0">
                <a:solidFill>
                  <a:srgbClr val="33353C"/>
                </a:solidFill>
                <a:latin typeface="Biaodian Pro Sans GB"/>
              </a:rPr>
              <a:t>万盘人类大师下过的棋局及全部的</a:t>
            </a:r>
            <a:r>
              <a:rPr lang="en-US" altLang="zh-CN" sz="2000" dirty="0" smtClean="0">
                <a:solidFill>
                  <a:srgbClr val="33353C"/>
                </a:solidFill>
                <a:latin typeface="Biaodian Pro Sans GB"/>
              </a:rPr>
              <a:t>5-6</a:t>
            </a:r>
            <a:r>
              <a:rPr lang="zh-CN" altLang="en-US" sz="2000" dirty="0" smtClean="0">
                <a:solidFill>
                  <a:srgbClr val="33353C"/>
                </a:solidFill>
                <a:latin typeface="Biaodian Pro Sans GB"/>
              </a:rPr>
              <a:t>只残局，总结成</a:t>
            </a:r>
            <a:r>
              <a:rPr lang="zh-CN" altLang="en-US" sz="2000" u="sng" dirty="0" smtClean="0">
                <a:solidFill>
                  <a:srgbClr val="33353C"/>
                </a:solidFill>
                <a:latin typeface="Biaodian Pro Sans GB"/>
              </a:rPr>
              <a:t>下棋</a:t>
            </a:r>
            <a:r>
              <a:rPr lang="zh-CN" altLang="en-US" sz="2000" u="sng" dirty="0">
                <a:solidFill>
                  <a:srgbClr val="33353C"/>
                </a:solidFill>
                <a:latin typeface="Biaodian Pro Sans GB"/>
              </a:rPr>
              <a:t>的规则</a:t>
            </a:r>
            <a:r>
              <a:rPr lang="en-US" altLang="zh-CN" sz="2000" u="sng" dirty="0">
                <a:solidFill>
                  <a:srgbClr val="33353C"/>
                </a:solidFill>
                <a:latin typeface="Biaodian Pro Sans GB"/>
              </a:rPr>
              <a:t>(</a:t>
            </a:r>
            <a:r>
              <a:rPr lang="zh-CN" altLang="en-US" sz="2000" u="sng" dirty="0">
                <a:solidFill>
                  <a:srgbClr val="33353C"/>
                </a:solidFill>
                <a:latin typeface="Biaodian Pro Sans GB"/>
              </a:rPr>
              <a:t>考虑子力、棋子</a:t>
            </a:r>
            <a:r>
              <a:rPr lang="zh-CN" altLang="en-US" sz="2000" u="sng" dirty="0" smtClean="0">
                <a:solidFill>
                  <a:srgbClr val="33353C"/>
                </a:solidFill>
                <a:latin typeface="Biaodian Pro Sans GB"/>
              </a:rPr>
              <a:t>位置、</a:t>
            </a:r>
            <a:r>
              <a:rPr lang="zh-CN" altLang="en-US" sz="2000" u="sng" dirty="0">
                <a:solidFill>
                  <a:srgbClr val="33353C"/>
                </a:solidFill>
                <a:latin typeface="Biaodian Pro Sans GB"/>
              </a:rPr>
              <a:t>王的</a:t>
            </a:r>
            <a:r>
              <a:rPr lang="zh-CN" altLang="en-US" sz="2000" u="sng" dirty="0" smtClean="0">
                <a:solidFill>
                  <a:srgbClr val="33353C"/>
                </a:solidFill>
                <a:latin typeface="Biaodian Pro Sans GB"/>
              </a:rPr>
              <a:t>安全性、布局节奏等</a:t>
            </a:r>
            <a:r>
              <a:rPr lang="en-US" altLang="zh-CN" sz="2000" u="sng" dirty="0" smtClean="0">
                <a:solidFill>
                  <a:srgbClr val="33353C"/>
                </a:solidFill>
                <a:latin typeface="Biaodian Pro Sans GB"/>
              </a:rPr>
              <a:t>)</a:t>
            </a:r>
            <a:endParaRPr lang="en-US" altLang="zh-CN" sz="2000" u="sng" dirty="0">
              <a:solidFill>
                <a:srgbClr val="33353C"/>
              </a:solidFill>
              <a:latin typeface="Biaodian Pro Sans GB"/>
            </a:endParaRPr>
          </a:p>
          <a:p>
            <a:pPr>
              <a:lnSpc>
                <a:spcPct val="200000"/>
              </a:lnSpc>
            </a:pPr>
            <a:r>
              <a:rPr lang="en-US" altLang="zh-CN" sz="2200" dirty="0">
                <a:solidFill>
                  <a:srgbClr val="33353C"/>
                </a:solidFill>
                <a:latin typeface="Biaodian Pro Sans GB"/>
              </a:rPr>
              <a:t>2</a:t>
            </a:r>
            <a:r>
              <a:rPr lang="zh-CN" altLang="en-US" sz="2200" dirty="0">
                <a:solidFill>
                  <a:srgbClr val="33353C"/>
                </a:solidFill>
                <a:latin typeface="Biaodian Pro Sans GB"/>
              </a:rPr>
              <a:t>）</a:t>
            </a:r>
            <a:r>
              <a:rPr lang="zh-CN" altLang="en-US" sz="2200" b="1" dirty="0">
                <a:solidFill>
                  <a:srgbClr val="33353C"/>
                </a:solidFill>
                <a:latin typeface="Biaodian Pro Sans GB"/>
              </a:rPr>
              <a:t>算法</a:t>
            </a:r>
            <a:r>
              <a:rPr lang="zh-CN" altLang="en-US" sz="2200" dirty="0">
                <a:solidFill>
                  <a:srgbClr val="33353C"/>
                </a:solidFill>
                <a:latin typeface="Biaodian Pro Sans GB"/>
              </a:rPr>
              <a:t>，</a:t>
            </a:r>
            <a:r>
              <a:rPr lang="zh-CN" altLang="en-US" sz="2000" dirty="0">
                <a:solidFill>
                  <a:srgbClr val="33353C"/>
                </a:solidFill>
                <a:latin typeface="Biaodian Pro Sans GB"/>
              </a:rPr>
              <a:t>深蓝使用</a:t>
            </a:r>
            <a:r>
              <a:rPr lang="zh-CN" altLang="en-US" sz="2000" b="1" dirty="0">
                <a:solidFill>
                  <a:srgbClr val="33353C"/>
                </a:solidFill>
                <a:latin typeface="Biaodian Pro Sans GB"/>
              </a:rPr>
              <a:t>阿尔法</a:t>
            </a:r>
            <a:r>
              <a:rPr lang="en-US" altLang="zh-CN" sz="2000" b="1" dirty="0">
                <a:solidFill>
                  <a:srgbClr val="33353C"/>
                </a:solidFill>
                <a:latin typeface="Biaodian Pro Sans GB"/>
              </a:rPr>
              <a:t>-</a:t>
            </a:r>
            <a:r>
              <a:rPr lang="zh-CN" altLang="en-US" sz="2000" b="1" dirty="0">
                <a:solidFill>
                  <a:srgbClr val="33353C"/>
                </a:solidFill>
                <a:latin typeface="Biaodian Pro Sans GB"/>
              </a:rPr>
              <a:t>贝塔剪枝算法</a:t>
            </a:r>
            <a:r>
              <a:rPr lang="zh-CN" altLang="en-US" sz="2000" dirty="0">
                <a:solidFill>
                  <a:srgbClr val="33353C"/>
                </a:solidFill>
                <a:latin typeface="Biaodian Pro Sans GB"/>
              </a:rPr>
              <a:t>，速度很快。如果不剪枝依靠暴力计算，每步</a:t>
            </a:r>
            <a:r>
              <a:rPr lang="zh-CN" altLang="en-US" sz="2000" dirty="0" smtClean="0">
                <a:solidFill>
                  <a:srgbClr val="33353C"/>
                </a:solidFill>
                <a:latin typeface="Biaodian Pro Sans GB"/>
              </a:rPr>
              <a:t>棋需要</a:t>
            </a:r>
            <a:r>
              <a:rPr lang="zh-CN" altLang="en-US" sz="2000" dirty="0">
                <a:solidFill>
                  <a:srgbClr val="33353C"/>
                </a:solidFill>
                <a:latin typeface="Biaodian Pro Sans GB"/>
              </a:rPr>
              <a:t>搜索</a:t>
            </a:r>
            <a:r>
              <a:rPr lang="en-US" altLang="zh-CN" sz="2000" dirty="0">
                <a:solidFill>
                  <a:srgbClr val="33353C"/>
                </a:solidFill>
                <a:latin typeface="Biaodian Pro Sans GB"/>
              </a:rPr>
              <a:t>17</a:t>
            </a:r>
            <a:r>
              <a:rPr lang="zh-CN" altLang="en-US" sz="2000" dirty="0">
                <a:solidFill>
                  <a:srgbClr val="33353C"/>
                </a:solidFill>
                <a:latin typeface="Biaodian Pro Sans GB"/>
              </a:rPr>
              <a:t>年</a:t>
            </a:r>
            <a:endParaRPr lang="en-US" altLang="zh-CN" sz="2000" dirty="0">
              <a:solidFill>
                <a:srgbClr val="33353C"/>
              </a:solidFill>
              <a:latin typeface="Biaodian Pro Sans GB"/>
            </a:endParaRPr>
          </a:p>
          <a:p>
            <a:pPr>
              <a:lnSpc>
                <a:spcPct val="200000"/>
              </a:lnSpc>
            </a:pPr>
            <a:r>
              <a:rPr lang="en-US" altLang="zh-CN" sz="2200" dirty="0">
                <a:solidFill>
                  <a:srgbClr val="33353C"/>
                </a:solidFill>
                <a:latin typeface="Biaodian Pro Sans GB"/>
              </a:rPr>
              <a:t>3</a:t>
            </a:r>
            <a:r>
              <a:rPr lang="zh-CN" altLang="en-US" sz="2200" dirty="0">
                <a:solidFill>
                  <a:srgbClr val="33353C"/>
                </a:solidFill>
                <a:latin typeface="Biaodian Pro Sans GB"/>
              </a:rPr>
              <a:t>）</a:t>
            </a:r>
            <a:r>
              <a:rPr lang="zh-CN" altLang="en-US" sz="2200" b="1" dirty="0">
                <a:solidFill>
                  <a:srgbClr val="33353C"/>
                </a:solidFill>
                <a:latin typeface="Biaodian Pro Sans GB"/>
              </a:rPr>
              <a:t>算力</a:t>
            </a:r>
            <a:r>
              <a:rPr lang="zh-CN" altLang="en-US" sz="2200" dirty="0">
                <a:solidFill>
                  <a:srgbClr val="33353C"/>
                </a:solidFill>
                <a:latin typeface="Biaodian Pro Sans GB"/>
              </a:rPr>
              <a:t>，</a:t>
            </a:r>
            <a:r>
              <a:rPr lang="en-US" altLang="zh-CN" sz="2000" dirty="0">
                <a:solidFill>
                  <a:srgbClr val="33353C"/>
                </a:solidFill>
                <a:latin typeface="Biaodian Pro Sans GB"/>
              </a:rPr>
              <a:t>RS/6000SP2</a:t>
            </a:r>
            <a:r>
              <a:rPr lang="zh-CN" altLang="en-US" sz="2000" dirty="0">
                <a:solidFill>
                  <a:srgbClr val="33353C"/>
                </a:solidFill>
                <a:latin typeface="Biaodian Pro Sans GB"/>
              </a:rPr>
              <a:t>机器，每秒能够分析</a:t>
            </a:r>
            <a:r>
              <a:rPr lang="en-US" altLang="zh-CN" sz="2000" dirty="0">
                <a:solidFill>
                  <a:srgbClr val="33353C"/>
                </a:solidFill>
                <a:latin typeface="Biaodian Pro Sans GB"/>
              </a:rPr>
              <a:t>2</a:t>
            </a:r>
            <a:r>
              <a:rPr lang="zh-CN" altLang="en-US" sz="2000" dirty="0">
                <a:solidFill>
                  <a:srgbClr val="33353C"/>
                </a:solidFill>
                <a:latin typeface="Biaodian Pro Sans GB"/>
              </a:rPr>
              <a:t>亿步，平均每秒钟能够往前预测</a:t>
            </a:r>
            <a:r>
              <a:rPr lang="en-US" altLang="zh-CN" sz="2000" dirty="0">
                <a:solidFill>
                  <a:srgbClr val="33353C"/>
                </a:solidFill>
                <a:latin typeface="Biaodian Pro Sans GB"/>
              </a:rPr>
              <a:t>8-12</a:t>
            </a:r>
            <a:r>
              <a:rPr lang="zh-CN" altLang="en-US" sz="2000" dirty="0">
                <a:solidFill>
                  <a:srgbClr val="33353C"/>
                </a:solidFill>
                <a:latin typeface="Biaodian Pro Sans GB"/>
              </a:rPr>
              <a:t>步。</a:t>
            </a:r>
            <a:endParaRPr lang="en-US" altLang="zh-CN" sz="2000" dirty="0">
              <a:solidFill>
                <a:srgbClr val="33353C"/>
              </a:solidFill>
              <a:latin typeface="Biaodian Pro Sans GB"/>
            </a:endParaRPr>
          </a:p>
        </p:txBody>
      </p:sp>
    </p:spTree>
    <p:extLst>
      <p:ext uri="{BB962C8B-B14F-4D97-AF65-F5344CB8AC3E}">
        <p14:creationId xmlns:p14="http://schemas.microsoft.com/office/powerpoint/2010/main" val="206445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73"/>
          <p:cNvSpPr txBox="1">
            <a:spLocks noChangeArrowheads="1"/>
          </p:cNvSpPr>
          <p:nvPr/>
        </p:nvSpPr>
        <p:spPr>
          <a:xfrm>
            <a:off x="1981200" y="990601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endParaRPr lang="en-US" altLang="zh-CN" sz="3200" kern="0" dirty="0">
              <a:latin typeface="Comic Sans MS" pitchFamily="66" charset="0"/>
              <a:ea typeface="隶书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评估函数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42956" y="1905001"/>
            <a:ext cx="3869923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1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73"/>
          <p:cNvSpPr txBox="1">
            <a:spLocks noChangeArrowheads="1"/>
          </p:cNvSpPr>
          <p:nvPr/>
        </p:nvSpPr>
        <p:spPr>
          <a:xfrm>
            <a:off x="1981200" y="990601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endParaRPr lang="en-US" altLang="zh-CN" sz="3200" kern="0" dirty="0">
              <a:latin typeface="Comic Sans MS" pitchFamily="66" charset="0"/>
              <a:ea typeface="隶书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评估函数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1826419" y="1768078"/>
            <a:ext cx="8629650" cy="37147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1800" dirty="0"/>
              <a:t>在深度受限搜索中，评估函数给非终止结点打分</a:t>
            </a:r>
            <a:endParaRPr lang="en-US" sz="1800" dirty="0"/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  <a:p>
            <a:pPr eaLnBrk="1" hangingPunct="1">
              <a:lnSpc>
                <a:spcPct val="200000"/>
              </a:lnSpc>
            </a:pPr>
            <a:r>
              <a:rPr lang="zh-CN" altLang="en-US" sz="1800" dirty="0"/>
              <a:t>理想的函数</a:t>
            </a:r>
            <a:r>
              <a:rPr lang="en-US" sz="1800" dirty="0"/>
              <a:t>: </a:t>
            </a:r>
            <a:r>
              <a:rPr lang="zh-CN" altLang="en-US" sz="1800" dirty="0"/>
              <a:t>返回状态的真实的极小极大值</a:t>
            </a:r>
            <a:endParaRPr lang="en-US" altLang="zh-CN" sz="1800" dirty="0"/>
          </a:p>
          <a:p>
            <a:pPr eaLnBrk="1" hangingPunct="1">
              <a:lnSpc>
                <a:spcPct val="200000"/>
              </a:lnSpc>
            </a:pPr>
            <a:r>
              <a:rPr lang="zh-CN" altLang="en-US" sz="1800" dirty="0"/>
              <a:t>实践中</a:t>
            </a:r>
            <a:r>
              <a:rPr lang="en-US" sz="1800" dirty="0"/>
              <a:t>: </a:t>
            </a:r>
            <a:r>
              <a:rPr lang="zh-CN" altLang="en-US" sz="1800" dirty="0"/>
              <a:t>加权线性函数</a:t>
            </a:r>
            <a:r>
              <a:rPr lang="en-US" sz="1800" dirty="0"/>
              <a:t>:</a:t>
            </a:r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  <a:p>
            <a:pPr eaLnBrk="1" hangingPunct="1">
              <a:lnSpc>
                <a:spcPct val="80000"/>
              </a:lnSpc>
            </a:pPr>
            <a:r>
              <a:rPr lang="en-US" sz="1800" dirty="0"/>
              <a:t>e.g.  </a:t>
            </a:r>
            <a:r>
              <a:rPr lang="zh-CN" altLang="en-US" sz="1800" dirty="0"/>
              <a:t>对于国际象棋，</a:t>
            </a:r>
            <a:r>
              <a:rPr lang="en-US" sz="1800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800" baseline="-25000" dirty="0">
                <a:solidFill>
                  <a:srgbClr val="CC0000"/>
                </a:solidFill>
              </a:rPr>
              <a:t>1</a:t>
            </a:r>
            <a:r>
              <a:rPr lang="en-US" sz="1800" dirty="0">
                <a:solidFill>
                  <a:srgbClr val="CC0000"/>
                </a:solidFill>
              </a:rPr>
              <a:t>(</a:t>
            </a:r>
            <a:r>
              <a:rPr lang="en-US" sz="1800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1800" dirty="0">
                <a:solidFill>
                  <a:srgbClr val="CC0000"/>
                </a:solidFill>
              </a:rPr>
              <a:t>) = (num white queens – num black queens)</a:t>
            </a:r>
            <a:r>
              <a:rPr lang="en-US" sz="1800" dirty="0"/>
              <a:t>, etc.</a:t>
            </a:r>
          </a:p>
        </p:txBody>
      </p:sp>
      <p:pic>
        <p:nvPicPr>
          <p:cNvPr id="10" name="Picture 2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8500" y="2228851"/>
            <a:ext cx="1638300" cy="1837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31883" y="2228851"/>
            <a:ext cx="1693069" cy="1845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86150" y="5508438"/>
            <a:ext cx="5562600" cy="251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AutoShape 27"/>
          <p:cNvSpPr>
            <a:spLocks noChangeArrowheads="1"/>
          </p:cNvSpPr>
          <p:nvPr/>
        </p:nvSpPr>
        <p:spPr bwMode="auto">
          <a:xfrm>
            <a:off x="5999561" y="2619376"/>
            <a:ext cx="125015" cy="126206"/>
          </a:xfrm>
          <a:prstGeom prst="triangle">
            <a:avLst>
              <a:gd name="adj" fmla="val 50000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a typeface="+mn-ea"/>
            </a:endParaRPr>
          </a:p>
        </p:txBody>
      </p:sp>
      <p:sp>
        <p:nvSpPr>
          <p:cNvPr id="14" name="AutoShape 28"/>
          <p:cNvSpPr>
            <a:spLocks noChangeArrowheads="1"/>
          </p:cNvSpPr>
          <p:nvPr/>
        </p:nvSpPr>
        <p:spPr bwMode="auto">
          <a:xfrm rot="10800000">
            <a:off x="5559029" y="2914651"/>
            <a:ext cx="126206" cy="126206"/>
          </a:xfrm>
          <a:prstGeom prst="triangle">
            <a:avLst>
              <a:gd name="adj" fmla="val 5000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a typeface="+mn-ea"/>
            </a:endParaRPr>
          </a:p>
        </p:txBody>
      </p:sp>
      <p:sp>
        <p:nvSpPr>
          <p:cNvPr id="15" name="AutoShape 29"/>
          <p:cNvSpPr>
            <a:spLocks noChangeArrowheads="1"/>
          </p:cNvSpPr>
          <p:nvPr/>
        </p:nvSpPr>
        <p:spPr bwMode="auto">
          <a:xfrm rot="10800000">
            <a:off x="6375798" y="2914651"/>
            <a:ext cx="126206" cy="126206"/>
          </a:xfrm>
          <a:prstGeom prst="triangle">
            <a:avLst>
              <a:gd name="adj" fmla="val 5000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a typeface="+mn-ea"/>
            </a:endParaRPr>
          </a:p>
        </p:txBody>
      </p:sp>
      <p:sp>
        <p:nvSpPr>
          <p:cNvPr id="16" name="AutoShape 30"/>
          <p:cNvSpPr>
            <a:spLocks noChangeArrowheads="1"/>
          </p:cNvSpPr>
          <p:nvPr/>
        </p:nvSpPr>
        <p:spPr bwMode="auto">
          <a:xfrm>
            <a:off x="5341144" y="3131344"/>
            <a:ext cx="126206" cy="126206"/>
          </a:xfrm>
          <a:prstGeom prst="triangle">
            <a:avLst>
              <a:gd name="adj" fmla="val 50000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a typeface="+mn-ea"/>
            </a:endParaRPr>
          </a:p>
        </p:txBody>
      </p:sp>
      <p:sp>
        <p:nvSpPr>
          <p:cNvPr id="17" name="AutoShape 31"/>
          <p:cNvSpPr>
            <a:spLocks noChangeArrowheads="1"/>
          </p:cNvSpPr>
          <p:nvPr/>
        </p:nvSpPr>
        <p:spPr bwMode="auto">
          <a:xfrm>
            <a:off x="5798344" y="3131344"/>
            <a:ext cx="126206" cy="126206"/>
          </a:xfrm>
          <a:prstGeom prst="triangle">
            <a:avLst>
              <a:gd name="adj" fmla="val 50000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a typeface="+mn-ea"/>
            </a:endParaRPr>
          </a:p>
        </p:txBody>
      </p:sp>
      <p:sp>
        <p:nvSpPr>
          <p:cNvPr id="18" name="AutoShape 32"/>
          <p:cNvSpPr>
            <a:spLocks noChangeArrowheads="1"/>
          </p:cNvSpPr>
          <p:nvPr/>
        </p:nvSpPr>
        <p:spPr bwMode="auto">
          <a:xfrm>
            <a:off x="6141244" y="3131344"/>
            <a:ext cx="126206" cy="126206"/>
          </a:xfrm>
          <a:prstGeom prst="triangle">
            <a:avLst>
              <a:gd name="adj" fmla="val 50000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a typeface="+mn-ea"/>
            </a:endParaRPr>
          </a:p>
        </p:txBody>
      </p:sp>
      <p:sp>
        <p:nvSpPr>
          <p:cNvPr id="19" name="AutoShape 33"/>
          <p:cNvSpPr>
            <a:spLocks noChangeArrowheads="1"/>
          </p:cNvSpPr>
          <p:nvPr/>
        </p:nvSpPr>
        <p:spPr bwMode="auto">
          <a:xfrm>
            <a:off x="6628210" y="3131344"/>
            <a:ext cx="126206" cy="126206"/>
          </a:xfrm>
          <a:prstGeom prst="triangle">
            <a:avLst>
              <a:gd name="adj" fmla="val 50000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a typeface="+mn-ea"/>
            </a:endParaRPr>
          </a:p>
        </p:txBody>
      </p:sp>
      <p:cxnSp>
        <p:nvCxnSpPr>
          <p:cNvPr id="20" name="AutoShape 34"/>
          <p:cNvCxnSpPr>
            <a:cxnSpLocks noChangeShapeType="1"/>
            <a:stCxn id="13" idx="3"/>
            <a:endCxn id="14" idx="3"/>
          </p:cNvCxnSpPr>
          <p:nvPr/>
        </p:nvCxnSpPr>
        <p:spPr bwMode="auto">
          <a:xfrm flipH="1">
            <a:off x="5620941" y="2745582"/>
            <a:ext cx="441722" cy="16787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35"/>
          <p:cNvCxnSpPr>
            <a:cxnSpLocks noChangeShapeType="1"/>
            <a:stCxn id="13" idx="3"/>
            <a:endCxn id="15" idx="3"/>
          </p:cNvCxnSpPr>
          <p:nvPr/>
        </p:nvCxnSpPr>
        <p:spPr bwMode="auto">
          <a:xfrm>
            <a:off x="6062664" y="2745582"/>
            <a:ext cx="375047" cy="16787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36"/>
          <p:cNvCxnSpPr>
            <a:cxnSpLocks noChangeShapeType="1"/>
            <a:stCxn id="14" idx="0"/>
            <a:endCxn id="16" idx="0"/>
          </p:cNvCxnSpPr>
          <p:nvPr/>
        </p:nvCxnSpPr>
        <p:spPr bwMode="auto">
          <a:xfrm flipH="1">
            <a:off x="5404247" y="3039666"/>
            <a:ext cx="217884" cy="916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37"/>
          <p:cNvCxnSpPr>
            <a:cxnSpLocks noChangeShapeType="1"/>
            <a:stCxn id="14" idx="0"/>
            <a:endCxn id="17" idx="0"/>
          </p:cNvCxnSpPr>
          <p:nvPr/>
        </p:nvCxnSpPr>
        <p:spPr bwMode="auto">
          <a:xfrm>
            <a:off x="5622131" y="3039666"/>
            <a:ext cx="239316" cy="916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38"/>
          <p:cNvCxnSpPr>
            <a:cxnSpLocks noChangeShapeType="1"/>
            <a:stCxn id="15" idx="0"/>
            <a:endCxn id="18" idx="0"/>
          </p:cNvCxnSpPr>
          <p:nvPr/>
        </p:nvCxnSpPr>
        <p:spPr bwMode="auto">
          <a:xfrm flipH="1">
            <a:off x="6204349" y="3039666"/>
            <a:ext cx="234553" cy="916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AutoShape 39"/>
          <p:cNvCxnSpPr>
            <a:cxnSpLocks noChangeShapeType="1"/>
            <a:stCxn id="15" idx="0"/>
            <a:endCxn id="19" idx="0"/>
          </p:cNvCxnSpPr>
          <p:nvPr/>
        </p:nvCxnSpPr>
        <p:spPr bwMode="auto">
          <a:xfrm>
            <a:off x="6438901" y="3039666"/>
            <a:ext cx="252413" cy="916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6" name="AutoShape 40"/>
          <p:cNvSpPr>
            <a:spLocks noChangeArrowheads="1"/>
          </p:cNvSpPr>
          <p:nvPr/>
        </p:nvSpPr>
        <p:spPr bwMode="auto">
          <a:xfrm>
            <a:off x="6496050" y="3625454"/>
            <a:ext cx="457200" cy="20359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a typeface="+mn-ea"/>
            </a:endParaRPr>
          </a:p>
        </p:txBody>
      </p:sp>
      <p:cxnSp>
        <p:nvCxnSpPr>
          <p:cNvPr id="27" name="AutoShape 41"/>
          <p:cNvCxnSpPr>
            <a:cxnSpLocks noChangeShapeType="1"/>
            <a:endCxn id="13" idx="1"/>
          </p:cNvCxnSpPr>
          <p:nvPr/>
        </p:nvCxnSpPr>
        <p:spPr bwMode="auto">
          <a:xfrm flipV="1">
            <a:off x="4876800" y="2682479"/>
            <a:ext cx="1153716" cy="465534"/>
          </a:xfrm>
          <a:prstGeom prst="curvedConnector3">
            <a:avLst>
              <a:gd name="adj1" fmla="val 48606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8" name="AutoShape 42"/>
          <p:cNvCxnSpPr>
            <a:cxnSpLocks noChangeShapeType="1"/>
            <a:endCxn id="32" idx="1"/>
          </p:cNvCxnSpPr>
          <p:nvPr/>
        </p:nvCxnSpPr>
        <p:spPr bwMode="auto">
          <a:xfrm flipH="1">
            <a:off x="6781802" y="3151586"/>
            <a:ext cx="650081" cy="397669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29" name="Rectangle 43"/>
          <p:cNvSpPr>
            <a:spLocks noChangeArrowheads="1"/>
          </p:cNvSpPr>
          <p:nvPr/>
        </p:nvSpPr>
        <p:spPr bwMode="auto">
          <a:xfrm rot="10800000">
            <a:off x="6141244" y="3474244"/>
            <a:ext cx="126206" cy="126206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a typeface="+mn-ea"/>
            </a:endParaRPr>
          </a:p>
        </p:txBody>
      </p:sp>
      <p:cxnSp>
        <p:nvCxnSpPr>
          <p:cNvPr id="30" name="AutoShape 44"/>
          <p:cNvCxnSpPr>
            <a:cxnSpLocks noChangeShapeType="1"/>
            <a:stCxn id="18" idx="3"/>
            <a:endCxn id="29" idx="2"/>
          </p:cNvCxnSpPr>
          <p:nvPr/>
        </p:nvCxnSpPr>
        <p:spPr bwMode="auto">
          <a:xfrm flipH="1">
            <a:off x="6203157" y="3257550"/>
            <a:ext cx="1191" cy="2155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" name="AutoShape 45"/>
          <p:cNvCxnSpPr>
            <a:cxnSpLocks noChangeShapeType="1"/>
            <a:stCxn id="18" idx="4"/>
            <a:endCxn id="32" idx="2"/>
          </p:cNvCxnSpPr>
          <p:nvPr/>
        </p:nvCxnSpPr>
        <p:spPr bwMode="auto">
          <a:xfrm>
            <a:off x="6267451" y="3257550"/>
            <a:ext cx="450056" cy="2274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Rectangle 46"/>
          <p:cNvSpPr>
            <a:spLocks noChangeArrowheads="1"/>
          </p:cNvSpPr>
          <p:nvPr/>
        </p:nvSpPr>
        <p:spPr bwMode="auto">
          <a:xfrm rot="10800000">
            <a:off x="6655594" y="3486151"/>
            <a:ext cx="126206" cy="126206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a typeface="+mn-ea"/>
            </a:endParaRPr>
          </a:p>
        </p:txBody>
      </p:sp>
      <p:sp>
        <p:nvSpPr>
          <p:cNvPr id="33" name="AutoShape 47"/>
          <p:cNvSpPr>
            <a:spLocks noChangeArrowheads="1"/>
          </p:cNvSpPr>
          <p:nvPr/>
        </p:nvSpPr>
        <p:spPr bwMode="auto">
          <a:xfrm>
            <a:off x="5981700" y="3625454"/>
            <a:ext cx="457200" cy="20359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809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04800" y="1676400"/>
            <a:ext cx="11430000" cy="51054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altLang="ko-KR" sz="28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ko-KR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标记</a:t>
            </a:r>
            <a:r>
              <a:rPr lang="en-US" altLang="ko-KR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X</a:t>
            </a:r>
            <a:r>
              <a:rPr lang="en-US" altLang="ko-KR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ko-KR" sz="28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altLang="ko-KR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标记</a:t>
            </a:r>
            <a:r>
              <a:rPr lang="en-US" altLang="zh-CN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altLang="ko-KR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zh-CN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先移动</a:t>
            </a:r>
            <a:r>
              <a:rPr lang="en-US" altLang="ko-KR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zh-CN" altLang="en-US" sz="2800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深度为</a:t>
            </a:r>
            <a:r>
              <a:rPr lang="en-US" altLang="zh-CN" sz="2800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，执行宽度优先搜索</a:t>
            </a:r>
            <a:endParaRPr lang="en-US" altLang="zh-CN" sz="2800" kern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zh-CN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状态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评估函数</a:t>
            </a:r>
            <a:r>
              <a:rPr lang="en-US" altLang="ko-KR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ko-KR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ko-KR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ko-KR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>
              <a:spcBef>
                <a:spcPct val="20000"/>
              </a:spcBef>
              <a:buFontTx/>
              <a:buChar char="•"/>
              <a:defRPr/>
            </a:pPr>
            <a:r>
              <a:rPr lang="en-US" altLang="ko-KR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sz="24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ko-KR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not a winning for either player, </a:t>
            </a:r>
            <a:r>
              <a:rPr lang="en-US" altLang="ko-KR" sz="2400" i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e(s)</a:t>
            </a:r>
            <a:r>
              <a:rPr lang="en-US" altLang="ko-KR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(no. of complete rows, columns, or diagonals that are still open for MAX) - (no. of complete rows, columns, or diagonals that are still open for MIN)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  <a:defRPr/>
            </a:pPr>
            <a:r>
              <a:rPr lang="en-US" altLang="ko-KR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ko-KR" sz="24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ko-KR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win of </a:t>
            </a:r>
            <a:r>
              <a:rPr lang="en-US" altLang="ko-KR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ko-KR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ko-KR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ko-KR" sz="2400" i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ko-KR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2400" i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ko-KR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ko-KR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ko-KR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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  <a:defRPr/>
            </a:pPr>
            <a:r>
              <a:rPr lang="en-US" altLang="ko-KR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If </a:t>
            </a:r>
            <a:r>
              <a:rPr lang="en-US" altLang="ko-KR" sz="24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lang="en-US" altLang="ko-KR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ko-KR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is a win of </a:t>
            </a:r>
            <a:r>
              <a:rPr lang="en-US" altLang="ko-KR" sz="240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MIN</a:t>
            </a:r>
            <a:r>
              <a:rPr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,      </a:t>
            </a:r>
            <a:r>
              <a:rPr lang="en-US" altLang="zh-CN" sz="2400" i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ko-KR" sz="2400" i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ko-KR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ko-KR" sz="2400" i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lang="en-US" altLang="ko-KR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</a:t>
            </a:r>
            <a:r>
              <a:rPr lang="en-US" altLang="ko-KR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- </a:t>
            </a:r>
          </a:p>
        </p:txBody>
      </p:sp>
      <p:sp>
        <p:nvSpPr>
          <p:cNvPr id="4" name="AutoShape 2"/>
          <p:cNvSpPr txBox="1">
            <a:spLocks noChangeArrowheads="1"/>
          </p:cNvSpPr>
          <p:nvPr/>
        </p:nvSpPr>
        <p:spPr>
          <a:xfrm>
            <a:off x="1738313" y="152400"/>
            <a:ext cx="8642350" cy="792162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 eaLnBrk="0" hangingPunct="0"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井字棋的评估函数</a:t>
            </a:r>
            <a:endParaRPr lang="en-US" altLang="ko-KR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9372601" y="6413500"/>
            <a:ext cx="1008063" cy="215900"/>
          </a:xfrm>
          <a:prstGeom prst="rect">
            <a:avLst/>
          </a:prstGeom>
        </p:spPr>
        <p:txBody>
          <a:bodyPr/>
          <a:lstStyle/>
          <a:p>
            <a:fld id="{26714DBF-E897-473F-B4DA-AAD750B6E787}" type="slidenum">
              <a:rPr lang="en-US" altLang="zh-CN" smtClean="0"/>
              <a:pPr/>
              <a:t>58</a:t>
            </a:fld>
            <a:endParaRPr lang="en-US" altLang="zh-CN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5200" y="1143000"/>
            <a:ext cx="4419600" cy="216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86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1447800"/>
            <a:ext cx="10961789" cy="2384425"/>
          </a:xfrm>
          <a:prstGeom prst="rect">
            <a:avLst/>
          </a:prstGeom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zh-CN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状态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评估函数</a:t>
            </a:r>
            <a:r>
              <a:rPr lang="en-US" altLang="ko-KR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ko-KR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ko-KR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ko-KR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>
              <a:spcBef>
                <a:spcPct val="20000"/>
              </a:spcBef>
              <a:buFontTx/>
              <a:buChar char="•"/>
              <a:defRPr/>
            </a:pPr>
            <a:r>
              <a:rPr lang="en-US" altLang="ko-KR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ko-KR" sz="24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ko-KR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not a winning for either player,</a:t>
            </a:r>
          </a:p>
          <a:p>
            <a:pPr marL="1143000" lvl="2" indent="-228600">
              <a:spcBef>
                <a:spcPct val="20000"/>
              </a:spcBef>
              <a:defRPr/>
            </a:pPr>
            <a:r>
              <a:rPr lang="en-US" altLang="ko-KR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ko-KR" sz="24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ko-KR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24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ko-KR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ko-KR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(no. of complete rows, columns, or diagonals that are still open for </a:t>
            </a:r>
            <a:r>
              <a:rPr lang="en-US" altLang="ko-KR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ko-KR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(no. of complete rows, columns, or diagonals that are still open for </a:t>
            </a:r>
            <a:r>
              <a:rPr lang="en-US" altLang="ko-KR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altLang="ko-KR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zh-CN" altLang="en-US" sz="3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555" name="组合 25"/>
          <p:cNvGrpSpPr>
            <a:grpSpLocks/>
          </p:cNvGrpSpPr>
          <p:nvPr/>
        </p:nvGrpSpPr>
        <p:grpSpPr bwMode="auto">
          <a:xfrm>
            <a:off x="3200400" y="3886200"/>
            <a:ext cx="1066800" cy="1066800"/>
            <a:chOff x="1752600" y="3962400"/>
            <a:chExt cx="990600" cy="990600"/>
          </a:xfrm>
        </p:grpSpPr>
        <p:sp>
          <p:nvSpPr>
            <p:cNvPr id="23573" name="Line 7"/>
            <p:cNvSpPr>
              <a:spLocks noChangeShapeType="1"/>
            </p:cNvSpPr>
            <p:nvPr/>
          </p:nvSpPr>
          <p:spPr bwMode="auto">
            <a:xfrm>
              <a:off x="2057400" y="3962400"/>
              <a:ext cx="0" cy="990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4" name="Line 8"/>
            <p:cNvSpPr>
              <a:spLocks noChangeShapeType="1"/>
            </p:cNvSpPr>
            <p:nvPr/>
          </p:nvSpPr>
          <p:spPr bwMode="auto">
            <a:xfrm>
              <a:off x="2438400" y="3962400"/>
              <a:ext cx="0" cy="990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5" name="Line 9"/>
            <p:cNvSpPr>
              <a:spLocks noChangeShapeType="1"/>
            </p:cNvSpPr>
            <p:nvPr/>
          </p:nvSpPr>
          <p:spPr bwMode="auto">
            <a:xfrm>
              <a:off x="1752600" y="4267200"/>
              <a:ext cx="9906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6" name="Line 10"/>
            <p:cNvSpPr>
              <a:spLocks noChangeShapeType="1"/>
            </p:cNvSpPr>
            <p:nvPr/>
          </p:nvSpPr>
          <p:spPr bwMode="auto">
            <a:xfrm>
              <a:off x="1752600" y="4648200"/>
              <a:ext cx="9906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7" name="Line 11"/>
            <p:cNvSpPr>
              <a:spLocks noChangeShapeType="1"/>
            </p:cNvSpPr>
            <p:nvPr/>
          </p:nvSpPr>
          <p:spPr bwMode="auto">
            <a:xfrm>
              <a:off x="2057400" y="4343400"/>
              <a:ext cx="334963" cy="24606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8" name="Line 12"/>
            <p:cNvSpPr>
              <a:spLocks noChangeShapeType="1"/>
            </p:cNvSpPr>
            <p:nvPr/>
          </p:nvSpPr>
          <p:spPr bwMode="auto">
            <a:xfrm flipH="1">
              <a:off x="2057400" y="4343400"/>
              <a:ext cx="304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752600" y="3962400"/>
              <a:ext cx="990600" cy="990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3556" name="Line 7"/>
          <p:cNvSpPr>
            <a:spLocks noChangeShapeType="1"/>
          </p:cNvSpPr>
          <p:nvPr/>
        </p:nvSpPr>
        <p:spPr bwMode="auto">
          <a:xfrm>
            <a:off x="8229600" y="3962400"/>
            <a:ext cx="0" cy="990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7" name="Line 8"/>
          <p:cNvSpPr>
            <a:spLocks noChangeShapeType="1"/>
          </p:cNvSpPr>
          <p:nvPr/>
        </p:nvSpPr>
        <p:spPr bwMode="auto">
          <a:xfrm>
            <a:off x="8610600" y="3962400"/>
            <a:ext cx="0" cy="990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8" name="Line 9"/>
          <p:cNvSpPr>
            <a:spLocks noChangeShapeType="1"/>
          </p:cNvSpPr>
          <p:nvPr/>
        </p:nvSpPr>
        <p:spPr bwMode="auto">
          <a:xfrm>
            <a:off x="7924800" y="4267200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9" name="Line 10"/>
          <p:cNvSpPr>
            <a:spLocks noChangeShapeType="1"/>
          </p:cNvSpPr>
          <p:nvPr/>
        </p:nvSpPr>
        <p:spPr bwMode="auto">
          <a:xfrm>
            <a:off x="7924800" y="4648200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0" name="Line 11"/>
          <p:cNvSpPr>
            <a:spLocks noChangeShapeType="1"/>
          </p:cNvSpPr>
          <p:nvPr/>
        </p:nvSpPr>
        <p:spPr bwMode="auto">
          <a:xfrm>
            <a:off x="8229601" y="4343401"/>
            <a:ext cx="334963" cy="24606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1" name="Line 12"/>
          <p:cNvSpPr>
            <a:spLocks noChangeShapeType="1"/>
          </p:cNvSpPr>
          <p:nvPr/>
        </p:nvSpPr>
        <p:spPr bwMode="auto">
          <a:xfrm flipH="1">
            <a:off x="8229600" y="4343400"/>
            <a:ext cx="304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848600" y="3886200"/>
            <a:ext cx="1066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7924800" y="4343400"/>
            <a:ext cx="2286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564" name="Line 7"/>
          <p:cNvSpPr>
            <a:spLocks noChangeShapeType="1"/>
          </p:cNvSpPr>
          <p:nvPr/>
        </p:nvSpPr>
        <p:spPr bwMode="auto">
          <a:xfrm>
            <a:off x="5943600" y="3962400"/>
            <a:ext cx="0" cy="990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5" name="Line 8"/>
          <p:cNvSpPr>
            <a:spLocks noChangeShapeType="1"/>
          </p:cNvSpPr>
          <p:nvPr/>
        </p:nvSpPr>
        <p:spPr bwMode="auto">
          <a:xfrm>
            <a:off x="6324600" y="3962400"/>
            <a:ext cx="0" cy="990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6" name="Line 9"/>
          <p:cNvSpPr>
            <a:spLocks noChangeShapeType="1"/>
          </p:cNvSpPr>
          <p:nvPr/>
        </p:nvSpPr>
        <p:spPr bwMode="auto">
          <a:xfrm>
            <a:off x="5638800" y="4267200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7" name="Line 10"/>
          <p:cNvSpPr>
            <a:spLocks noChangeShapeType="1"/>
          </p:cNvSpPr>
          <p:nvPr/>
        </p:nvSpPr>
        <p:spPr bwMode="auto">
          <a:xfrm>
            <a:off x="5638800" y="4648200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8" name="Line 11"/>
          <p:cNvSpPr>
            <a:spLocks noChangeShapeType="1"/>
          </p:cNvSpPr>
          <p:nvPr/>
        </p:nvSpPr>
        <p:spPr bwMode="auto">
          <a:xfrm>
            <a:off x="5943601" y="4343401"/>
            <a:ext cx="334963" cy="24606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9" name="Line 12"/>
          <p:cNvSpPr>
            <a:spLocks noChangeShapeType="1"/>
          </p:cNvSpPr>
          <p:nvPr/>
        </p:nvSpPr>
        <p:spPr bwMode="auto">
          <a:xfrm flipH="1">
            <a:off x="5943600" y="4343400"/>
            <a:ext cx="304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562600" y="3886200"/>
            <a:ext cx="1066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638800" y="3962400"/>
            <a:ext cx="2286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19700" y="5334000"/>
            <a:ext cx="5257800" cy="461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e(s)=</a:t>
            </a:r>
            <a:r>
              <a:rPr lang="en-US" altLang="zh-CN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5-4=1            </a:t>
            </a:r>
            <a:r>
              <a:rPr lang="en-US" altLang="zh-CN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e(s)=</a:t>
            </a:r>
            <a:r>
              <a:rPr lang="en-US" altLang="zh-CN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6-4=2                      </a:t>
            </a:r>
            <a:endParaRPr lang="zh-CN" altLang="en-US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2" name="AutoShape 2"/>
          <p:cNvSpPr txBox="1">
            <a:spLocks noChangeArrowheads="1"/>
          </p:cNvSpPr>
          <p:nvPr/>
        </p:nvSpPr>
        <p:spPr>
          <a:xfrm>
            <a:off x="1738314" y="99168"/>
            <a:ext cx="8642350" cy="792162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 eaLnBrk="0" hangingPunct="0"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井字棋的评估函数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406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F884C-30F3-4DA7-9EA6-9B4953323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博弈论中经典问题：囚徒窘境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FB9C667-C7B6-46D5-98FC-BAC22CC8E3CF}"/>
              </a:ext>
            </a:extLst>
          </p:cNvPr>
          <p:cNvSpPr/>
          <p:nvPr/>
        </p:nvSpPr>
        <p:spPr>
          <a:xfrm>
            <a:off x="762000" y="1444122"/>
            <a:ext cx="10439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警察抓了两个嫌疑犯，</a:t>
            </a:r>
            <a:r>
              <a:rPr lang="zh-CN" altLang="en-US" sz="2400" u="sng" dirty="0">
                <a:solidFill>
                  <a:srgbClr val="333333"/>
                </a:solidFill>
                <a:latin typeface="Helvetica Neue"/>
              </a:rPr>
              <a:t>在他们没有事先串口供的情况下，</a:t>
            </a:r>
            <a:r>
              <a:rPr lang="zh-CN" altLang="en-US" sz="2400" b="1" u="sng" dirty="0">
                <a:solidFill>
                  <a:srgbClr val="333333"/>
                </a:solidFill>
                <a:latin typeface="Helvetica Neue"/>
              </a:rPr>
              <a:t>分开审问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。如果两个罪犯都沉默，各判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</a:rPr>
              <a:t>1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年；互相揭发，各判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</a:rPr>
              <a:t>8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年；如果一个揭发一个沉默，那么揭发的那个释放，沉默的那个判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</a:rPr>
              <a:t>10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年。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</a:rPr>
              <a:t>AB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怎么选择才对自己最有利？</a:t>
            </a:r>
            <a:endParaRPr lang="zh-CN" altLang="en-US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88BEE0E-396B-40F9-B0ED-99933B35D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223316"/>
            <a:ext cx="10759955" cy="143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05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77595FC6-AFA8-40EA-B389-B3ACEF07B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2484" y="2301424"/>
            <a:ext cx="5734050" cy="2219691"/>
          </a:xfrm>
        </p:spPr>
        <p:txBody>
          <a:bodyPr/>
          <a:lstStyle/>
          <a:p>
            <a:r>
              <a:rPr lang="zh-CN" altLang="en-US" dirty="0"/>
              <a:t>谢谢！</a:t>
            </a: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2405041D-627C-4B20-9312-C684FEFFA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图片占位符 7">
            <a:extLst>
              <a:ext uri="{FF2B5EF4-FFF2-40B4-BE49-F238E27FC236}">
                <a16:creationId xmlns:a16="http://schemas.microsoft.com/office/drawing/2014/main" id="{AF9F69B7-7361-4A0E-A49C-C9925945F8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14486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F884C-30F3-4DA7-9EA6-9B4953323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囚徒窘境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FB9C667-C7B6-46D5-98FC-BAC22CC8E3CF}"/>
              </a:ext>
            </a:extLst>
          </p:cNvPr>
          <p:cNvSpPr/>
          <p:nvPr/>
        </p:nvSpPr>
        <p:spPr>
          <a:xfrm>
            <a:off x="440218" y="3921448"/>
            <a:ext cx="11027269" cy="718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/>
              <a:t>由于</a:t>
            </a:r>
            <a:r>
              <a:rPr lang="en-US" altLang="zh-CN" sz="2400" dirty="0"/>
              <a:t>A</a:t>
            </a:r>
            <a:r>
              <a:rPr lang="zh-CN" altLang="en-US" sz="2400" dirty="0"/>
              <a:t>，</a:t>
            </a:r>
            <a:r>
              <a:rPr lang="en-US" altLang="zh-CN" sz="2400" dirty="0"/>
              <a:t>B</a:t>
            </a:r>
            <a:r>
              <a:rPr lang="zh-CN" altLang="en-US" sz="2400" dirty="0"/>
              <a:t>事先没有沟通预谋，在不知道对方怎么选择的情况下， 结果会如何呢？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88BEE0E-396B-40F9-B0ED-99933B35D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32" y="1800046"/>
            <a:ext cx="10759955" cy="143895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A46BE7C-C60C-44BA-9FEB-819B8F13E5A9}"/>
              </a:ext>
            </a:extLst>
          </p:cNvPr>
          <p:cNvSpPr/>
          <p:nvPr/>
        </p:nvSpPr>
        <p:spPr>
          <a:xfrm>
            <a:off x="533400" y="5322809"/>
            <a:ext cx="101267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</a:rPr>
              <a:t>显然</a:t>
            </a:r>
            <a:r>
              <a:rPr lang="zh-CN" altLang="en-US" sz="2400" b="1" dirty="0">
                <a:solidFill>
                  <a:srgbClr val="FF0000"/>
                </a:solidFill>
              </a:rPr>
              <a:t>最优方案</a:t>
            </a:r>
            <a:r>
              <a:rPr lang="zh-CN" altLang="en-US" sz="2400" b="1" dirty="0">
                <a:solidFill>
                  <a:srgbClr val="000000"/>
                </a:solidFill>
              </a:rPr>
              <a:t>是互相揭发</a:t>
            </a:r>
            <a:r>
              <a:rPr lang="zh-CN" altLang="en-US" sz="2400" dirty="0">
                <a:solidFill>
                  <a:srgbClr val="000000"/>
                </a:solidFill>
              </a:rPr>
              <a:t>，于是</a:t>
            </a:r>
            <a:r>
              <a:rPr lang="zh-CN" altLang="en-US" sz="2400" dirty="0" smtClean="0">
                <a:solidFill>
                  <a:srgbClr val="000000"/>
                </a:solidFill>
              </a:rPr>
              <a:t>警方判</a:t>
            </a:r>
            <a:r>
              <a:rPr lang="zh-CN" altLang="en-US" sz="2400" dirty="0">
                <a:solidFill>
                  <a:srgbClr val="000000"/>
                </a:solidFill>
              </a:rPr>
              <a:t>了两个犯人</a:t>
            </a:r>
            <a:r>
              <a:rPr lang="en-US" altLang="zh-CN" sz="2400" dirty="0">
                <a:solidFill>
                  <a:srgbClr val="000000"/>
                </a:solidFill>
              </a:rPr>
              <a:t>8</a:t>
            </a:r>
            <a:r>
              <a:rPr lang="zh-CN" altLang="en-US" sz="2400" dirty="0">
                <a:solidFill>
                  <a:srgbClr val="000000"/>
                </a:solidFill>
              </a:rPr>
              <a:t>年。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486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F884C-30F3-4DA7-9EA6-9B4953323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囚徒窘境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023685-2B47-46C6-A549-D2A7977F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1798C-0F99-461B-869F-8FC2E08F7AB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FB9C667-C7B6-46D5-98FC-BAC22CC8E3CF}"/>
              </a:ext>
            </a:extLst>
          </p:cNvPr>
          <p:cNvSpPr/>
          <p:nvPr/>
        </p:nvSpPr>
        <p:spPr>
          <a:xfrm>
            <a:off x="707532" y="3646806"/>
            <a:ext cx="10439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/>
              <a:t>如果审问并不是分开进行，而是</a:t>
            </a:r>
            <a:r>
              <a:rPr lang="zh-CN" altLang="en-US" sz="2400" dirty="0">
                <a:solidFill>
                  <a:srgbClr val="FF0000"/>
                </a:solidFill>
              </a:rPr>
              <a:t>二人一起</a:t>
            </a:r>
            <a:r>
              <a:rPr lang="zh-CN" altLang="en-US" sz="2400" dirty="0"/>
              <a:t>，结果又会如何呢？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88BEE0E-396B-40F9-B0ED-99933B35D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32" y="1800046"/>
            <a:ext cx="10759955" cy="143895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1124ADD-9221-408F-91AA-8E7AD40B95C3}"/>
              </a:ext>
            </a:extLst>
          </p:cNvPr>
          <p:cNvSpPr/>
          <p:nvPr/>
        </p:nvSpPr>
        <p:spPr>
          <a:xfrm>
            <a:off x="735241" y="5025771"/>
            <a:ext cx="10566604" cy="1457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稍作思考，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</a:rPr>
              <a:t>A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选择了沉默，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</a:rPr>
              <a:t>B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当然也做出同样的分析。</a:t>
            </a:r>
            <a:r>
              <a:rPr lang="zh-CN" altLang="en-US" sz="2400" b="1" dirty="0">
                <a:solidFill>
                  <a:srgbClr val="333333"/>
                </a:solidFill>
                <a:latin typeface="Helvetica Neue"/>
              </a:rPr>
              <a:t>最后两人只被各判</a:t>
            </a:r>
            <a:r>
              <a:rPr lang="en-US" altLang="zh-CN" sz="2400" b="1" dirty="0">
                <a:solidFill>
                  <a:srgbClr val="333333"/>
                </a:solidFill>
                <a:latin typeface="Helvetica Neue"/>
              </a:rPr>
              <a:t>1</a:t>
            </a:r>
            <a:r>
              <a:rPr lang="zh-CN" altLang="en-US" sz="2400" b="1" dirty="0">
                <a:solidFill>
                  <a:srgbClr val="333333"/>
                </a:solidFill>
                <a:latin typeface="Helvetica Neue"/>
              </a:rPr>
              <a:t>年，整体的</a:t>
            </a:r>
            <a:r>
              <a:rPr lang="zh-CN" altLang="en-US" sz="2400" b="1" dirty="0">
                <a:solidFill>
                  <a:srgbClr val="FF0000"/>
                </a:solidFill>
                <a:latin typeface="Helvetica Neue"/>
              </a:rPr>
              <a:t>纳什均衡</a:t>
            </a:r>
            <a:r>
              <a:rPr lang="zh-CN" altLang="en-US" sz="2400" b="1" dirty="0">
                <a:solidFill>
                  <a:srgbClr val="333333"/>
                </a:solidFill>
                <a:latin typeface="Helvetica Neue"/>
              </a:rPr>
              <a:t>达成。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7450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CB76E-624F-4C80-8679-90BB07171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Helvetica Neue"/>
              </a:rPr>
              <a:t>纳什均衡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0A9EEB8-F60C-424B-A933-C5FAF4EAB540}"/>
              </a:ext>
            </a:extLst>
          </p:cNvPr>
          <p:cNvSpPr/>
          <p:nvPr/>
        </p:nvSpPr>
        <p:spPr>
          <a:xfrm>
            <a:off x="762000" y="1295278"/>
            <a:ext cx="6096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600" dirty="0">
                <a:solidFill>
                  <a:srgbClr val="FF0000"/>
                </a:solidFill>
                <a:latin typeface="Helvetica Neue"/>
              </a:rPr>
              <a:t>纳什均衡</a:t>
            </a:r>
            <a:r>
              <a:rPr lang="zh-CN" altLang="en-US" sz="2600" dirty="0">
                <a:solidFill>
                  <a:srgbClr val="333333"/>
                </a:solidFill>
                <a:latin typeface="Helvetica Neue"/>
              </a:rPr>
              <a:t>（</a:t>
            </a:r>
            <a:r>
              <a:rPr lang="en-US" altLang="zh-CN" sz="2600" dirty="0">
                <a:solidFill>
                  <a:srgbClr val="333333"/>
                </a:solidFill>
                <a:latin typeface="Helvetica Neue"/>
              </a:rPr>
              <a:t>Nash equilibrium</a:t>
            </a:r>
            <a:r>
              <a:rPr lang="zh-CN" altLang="en-US" sz="2600" dirty="0">
                <a:solidFill>
                  <a:srgbClr val="333333"/>
                </a:solidFill>
                <a:latin typeface="Helvetica Neue"/>
              </a:rPr>
              <a:t>）由美国数学家纳什提出，在多人博弈的时候，如果其他人不改变策略，不论我怎么改变也不能增加收益，所有人都是这样，也就达到了纳什均衡</a:t>
            </a:r>
            <a:r>
              <a:rPr lang="zh-CN" altLang="en-US" sz="2600" dirty="0" smtClean="0">
                <a:solidFill>
                  <a:srgbClr val="333333"/>
                </a:solidFill>
                <a:latin typeface="Helvetica Neue"/>
              </a:rPr>
              <a:t>。</a:t>
            </a:r>
            <a:endParaRPr lang="zh-CN" altLang="en-US" sz="26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656C565-E924-4680-8A65-3618E063D4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057400"/>
            <a:ext cx="4648200" cy="251777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EEF7890-5B41-4040-BAD1-B549077298AA}"/>
              </a:ext>
            </a:extLst>
          </p:cNvPr>
          <p:cNvSpPr/>
          <p:nvPr/>
        </p:nvSpPr>
        <p:spPr>
          <a:xfrm>
            <a:off x="7391400" y="4724400"/>
            <a:ext cx="4519186" cy="8739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666666"/>
                </a:solidFill>
                <a:latin typeface="Helvetica Neue"/>
              </a:rPr>
              <a:t>约翰纳什（</a:t>
            </a:r>
            <a:r>
              <a:rPr lang="en-US" altLang="zh-CN" dirty="0">
                <a:solidFill>
                  <a:srgbClr val="666666"/>
                </a:solidFill>
                <a:latin typeface="Helvetica Neue"/>
              </a:rPr>
              <a:t>John Nash</a:t>
            </a:r>
            <a:r>
              <a:rPr lang="zh-CN" altLang="en-US" dirty="0">
                <a:solidFill>
                  <a:srgbClr val="666666"/>
                </a:solidFill>
                <a:latin typeface="Helvetica Neue"/>
              </a:rPr>
              <a:t>），著名经济学家，</a:t>
            </a:r>
            <a:endParaRPr lang="en-US" altLang="zh-CN" dirty="0">
              <a:solidFill>
                <a:srgbClr val="666666"/>
              </a:solidFill>
              <a:latin typeface="Helvetica Neue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666666"/>
                </a:solidFill>
                <a:latin typeface="Helvetica Neue"/>
              </a:rPr>
              <a:t>博弈论创始人。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38352" y="57150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Arial" pitchFamily="34" charset="0"/>
              </a:rPr>
              <a:t>“使双方都不后悔的理性解</a:t>
            </a:r>
            <a:r>
              <a:rPr lang="zh-CN" altLang="en-US" dirty="0" smtClean="0">
                <a:latin typeface="Arial" pitchFamily="34" charset="0"/>
              </a:rPr>
              <a:t>”</a:t>
            </a:r>
            <a:endParaRPr lang="en-US" altLang="zh-CN" dirty="0" smtClean="0">
              <a:latin typeface="Arial" pitchFamily="34" charset="0"/>
            </a:endParaRPr>
          </a:p>
          <a:p>
            <a:endParaRPr lang="en-US" altLang="zh-CN" dirty="0">
              <a:latin typeface="Arial" pitchFamily="34" charset="0"/>
            </a:endParaRPr>
          </a:p>
          <a:p>
            <a:r>
              <a:rPr lang="zh-CN" altLang="en-US" b="1" dirty="0">
                <a:latin typeface="Arial" pitchFamily="34" charset="0"/>
              </a:rPr>
              <a:t>纳什均衡可以认为是博弈论实现人工智能的一个基本基石</a:t>
            </a:r>
            <a:r>
              <a:rPr lang="zh-CN" altLang="en-US" dirty="0">
                <a:latin typeface="Arial" pitchFamily="34" charset="0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954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[&#10;{\sc Eval}(s) = w_1 f_1(s) + w_2 f_2(s) + \ldots + w_n f_n(s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727"/>
  <p:tag name="BOXHEIGHT" val="381"/>
  <p:tag name="BOXFONT" val="10"/>
  <p:tag name="BOXWRAP" val="False"/>
  <p:tag name="WORKAROUNDTRANSPARENCYBUG" val="False"/>
  <p:tag name="ALLOWFONTSUBSTITUTION" val="False"/>
  <p:tag name="BITMAPFORMAT" val="pngmono"/>
  <p:tag name="ORIGWIDTH" val="442"/>
  <p:tag name="PICTUREFILESIZE" val="2016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V(s) = \max_{s' \in \mathrm{children}(s)} V(s')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7"/>
  <p:tag name="PICTUREFILESIZE" val="904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V(s) = \mathrm{known}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2"/>
  <p:tag name="PICTUREFILESIZE" val="417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V(s) = \max_{s' \in \mathrm{successors}(s)} V(s')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5"/>
  <p:tag name="PICTUREFILESIZE" val="984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V(s) = \mathrm{known}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2"/>
  <p:tag name="PICTUREFILESIZE" val="417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V(s') = \min_{s \in \mathrm{successors}(s')} V(s)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5"/>
  <p:tag name="PICTUREFILESIZE" val="921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V(s) = \max_{s' \in \mathrm{successors}(s)} V(s')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5"/>
  <p:tag name="PICTUREFILESIZE" val="984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V(s) = \mathrm{known}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2"/>
  <p:tag name="PICTUREFILESIZE" val="417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V(s') = \min_{s \in \mathrm{successors}(s')} V(s)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5"/>
  <p:tag name="PICTUREFILESIZE" val="9213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3 -- a-star search</Template>
  <TotalTime>43530</TotalTime>
  <Words>3870</Words>
  <Application>Microsoft Office PowerPoint</Application>
  <PresentationFormat>宽屏</PresentationFormat>
  <Paragraphs>582</Paragraphs>
  <Slides>60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77" baseType="lpstr">
      <vt:lpstr>-apple-system</vt:lpstr>
      <vt:lpstr>Arial Unicode MS</vt:lpstr>
      <vt:lpstr>Biaodian Pro Sans GB</vt:lpstr>
      <vt:lpstr>Helvetica Neue</vt:lpstr>
      <vt:lpstr>等线 Light</vt:lpstr>
      <vt:lpstr>隶书</vt:lpstr>
      <vt:lpstr>宋体</vt:lpstr>
      <vt:lpstr>微软雅黑</vt:lpstr>
      <vt:lpstr>Arial</vt:lpstr>
      <vt:lpstr>Arial</vt:lpstr>
      <vt:lpstr>Calibri</vt:lpstr>
      <vt:lpstr>Comic Sans MS</vt:lpstr>
      <vt:lpstr>Symbol</vt:lpstr>
      <vt:lpstr>Times New Roman</vt:lpstr>
      <vt:lpstr>Wingdings</vt:lpstr>
      <vt:lpstr>Wingdings 2</vt:lpstr>
      <vt:lpstr>dan-berkeley-nlp-v1</vt:lpstr>
      <vt:lpstr>PowerPoint 演示文稿</vt:lpstr>
      <vt:lpstr>主要内容</vt:lpstr>
      <vt:lpstr>PowerPoint 演示文稿</vt:lpstr>
      <vt:lpstr>A brief history</vt:lpstr>
      <vt:lpstr>博弈论（Game Theory）</vt:lpstr>
      <vt:lpstr>博弈论中经典问题：囚徒窘境</vt:lpstr>
      <vt:lpstr>囚徒窘境</vt:lpstr>
      <vt:lpstr>囚徒窘境</vt:lpstr>
      <vt:lpstr>纳什均衡</vt:lpstr>
      <vt:lpstr>PowerPoint 演示文稿</vt:lpstr>
      <vt:lpstr>Multi-Agent Pacman</vt:lpstr>
      <vt:lpstr>主要内容</vt:lpstr>
      <vt:lpstr>Types of Games</vt:lpstr>
      <vt:lpstr>零和博弈</vt:lpstr>
      <vt:lpstr>Deterministic Games</vt:lpstr>
      <vt:lpstr>Tic-Tac-Toe Game Tree</vt:lpstr>
      <vt:lpstr>Adversarial Games</vt:lpstr>
      <vt:lpstr>极小极大原理</vt:lpstr>
      <vt:lpstr>博弈论中经典问题：分蛋糕</vt:lpstr>
      <vt:lpstr>博弈论中经典问题：分蛋糕</vt:lpstr>
      <vt:lpstr>主要内容</vt:lpstr>
      <vt:lpstr>单Agent的搜索树</vt:lpstr>
      <vt:lpstr>单Agent的搜索树</vt:lpstr>
      <vt:lpstr>对抗博弈树</vt:lpstr>
      <vt:lpstr>Minimax Values</vt:lpstr>
      <vt:lpstr>对抗搜索(Minimax)</vt:lpstr>
      <vt:lpstr>Minimax Implementation</vt:lpstr>
      <vt:lpstr>Minimax Implementation (Dispatch)</vt:lpstr>
      <vt:lpstr>Minimax Example</vt:lpstr>
      <vt:lpstr>Minimax 课堂练习</vt:lpstr>
      <vt:lpstr>Minimax Properties</vt:lpstr>
      <vt:lpstr>Generalized minimax</vt:lpstr>
      <vt:lpstr>PowerPoint 演示文稿</vt:lpstr>
      <vt:lpstr>博弈树剪枝Pruning</vt:lpstr>
      <vt:lpstr>第六周作业：5.9abcd 井字棋</vt:lpstr>
      <vt:lpstr>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主要内容</vt:lpstr>
      <vt:lpstr>PowerPoint 演示文稿</vt:lpstr>
      <vt:lpstr>Minimax Values</vt:lpstr>
      <vt:lpstr>PowerPoint 演示文稿</vt:lpstr>
      <vt:lpstr>Alpha-Beta Implementation</vt:lpstr>
      <vt:lpstr>Alpha-Beta Pruning Properties</vt:lpstr>
      <vt:lpstr>Alpha-Beta Quiz</vt:lpstr>
      <vt:lpstr>Alpha-Beta Quiz 2</vt:lpstr>
      <vt:lpstr>Alpha-Beta Pruning Properties</vt:lpstr>
      <vt:lpstr>Alpha-Beta Pruning Properties</vt:lpstr>
      <vt:lpstr>主要内容</vt:lpstr>
      <vt:lpstr>资源受限</vt:lpstr>
      <vt:lpstr>算法在棋类比赛中的应用</vt:lpstr>
      <vt:lpstr>评估函数</vt:lpstr>
      <vt:lpstr>评估函数</vt:lpstr>
      <vt:lpstr>PowerPoint 演示文稿</vt:lpstr>
      <vt:lpstr>PowerPoint 演示文稿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WJL</cp:lastModifiedBy>
  <cp:revision>2252</cp:revision>
  <cp:lastPrinted>2016-02-04T17:52:29Z</cp:lastPrinted>
  <dcterms:created xsi:type="dcterms:W3CDTF">2004-08-27T04:16:05Z</dcterms:created>
  <dcterms:modified xsi:type="dcterms:W3CDTF">2023-04-23T08:56:40Z</dcterms:modified>
</cp:coreProperties>
</file>