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0"/>
  </p:notesMasterIdLst>
  <p:handoutMasterIdLst>
    <p:handoutMasterId r:id="rId31"/>
  </p:handoutMasterIdLst>
  <p:sldIdLst>
    <p:sldId id="632" r:id="rId2"/>
    <p:sldId id="783" r:id="rId3"/>
    <p:sldId id="784" r:id="rId4"/>
    <p:sldId id="882" r:id="rId5"/>
    <p:sldId id="788" r:id="rId6"/>
    <p:sldId id="881" r:id="rId7"/>
    <p:sldId id="790" r:id="rId8"/>
    <p:sldId id="791" r:id="rId9"/>
    <p:sldId id="792" r:id="rId10"/>
    <p:sldId id="793" r:id="rId11"/>
    <p:sldId id="794" r:id="rId12"/>
    <p:sldId id="795" r:id="rId13"/>
    <p:sldId id="796" r:id="rId14"/>
    <p:sldId id="797" r:id="rId15"/>
    <p:sldId id="798" r:id="rId16"/>
    <p:sldId id="799" r:id="rId17"/>
    <p:sldId id="800" r:id="rId18"/>
    <p:sldId id="801" r:id="rId19"/>
    <p:sldId id="803" r:id="rId20"/>
    <p:sldId id="804" r:id="rId21"/>
    <p:sldId id="805" r:id="rId22"/>
    <p:sldId id="806" r:id="rId23"/>
    <p:sldId id="808" r:id="rId24"/>
    <p:sldId id="810" r:id="rId25"/>
    <p:sldId id="811" r:id="rId26"/>
    <p:sldId id="816" r:id="rId27"/>
    <p:sldId id="818" r:id="rId28"/>
    <p:sldId id="819" r:id="rId29"/>
  </p:sldIdLst>
  <p:sldSz cx="12192000" cy="6858000"/>
  <p:notesSz cx="7315200" cy="9601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33FF"/>
    <a:srgbClr val="333299"/>
    <a:srgbClr val="CE00BB"/>
    <a:srgbClr val="30F336"/>
    <a:srgbClr val="BFEFBF"/>
    <a:srgbClr val="CC6600"/>
    <a:srgbClr val="996600"/>
    <a:srgbClr val="663300"/>
    <a:srgbClr val="2D2D8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27" autoAdjust="0"/>
  </p:normalViewPr>
  <p:slideViewPr>
    <p:cSldViewPr snapToGrid="0">
      <p:cViewPr varScale="1">
        <p:scale>
          <a:sx n="99" d="100"/>
          <a:sy n="99" d="100"/>
        </p:scale>
        <p:origin x="3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2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沿着复杂度和表达能力增长的轴线有三种表示：原子表示、要素化表示、结构化表示。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sng" dirty="0" smtClean="0">
                <a:solidFill>
                  <a:srgbClr val="CC0099"/>
                </a:solidFill>
              </a:rPr>
              <a:t>Episodic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片段式的</a:t>
            </a:r>
            <a:r>
              <a:rPr lang="en-US" altLang="zh-CN" sz="1200" dirty="0" smtClean="0"/>
              <a:t>)No – sequential at the level of actions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一位阿拉伯哲学家、伊斯兰神学家阿维洛依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(Averroes)</a:t>
            </a:r>
            <a:endParaRPr lang="en-US" altLang="zh-CN" dirty="0" smtClean="0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2371D3A-F11E-4FE1-B971-B4A33F4D9FC2}" type="slidenum">
              <a:rPr lang="en-US" altLang="zh-CN" sz="1200"/>
              <a:pPr algn="r" eaLnBrk="1" hangingPunct="1"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1950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947056-E33A-4ECF-A7C8-967E9A1448D9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1166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原子语句由单个命题词组成，代表一个为真或者为假的命题。</a:t>
            </a:r>
            <a:endParaRPr lang="en-US" altLang="zh-CN" dirty="0" smtClean="0"/>
          </a:p>
          <a:p>
            <a:r>
              <a:rPr lang="zh-CN" altLang="en-US" dirty="0" smtClean="0"/>
              <a:t>复合语句由原子语句用括号和逻辑连接词构造而成。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Unless </a:t>
            </a:r>
            <a:r>
              <a:rPr lang="zh-CN" altLang="en-US" dirty="0" smtClean="0"/>
              <a:t>除了这种情况之外，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48343" y="1172052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Artificial </a:t>
            </a:r>
            <a:r>
              <a:rPr lang="en-US" dirty="0"/>
              <a:t>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-348343" y="2982686"/>
            <a:ext cx="12192000" cy="865909"/>
          </a:xfrm>
        </p:spPr>
        <p:txBody>
          <a:bodyPr/>
          <a:lstStyle/>
          <a:p>
            <a:pPr eaLnBrk="1" hangingPunct="1"/>
            <a:r>
              <a:rPr lang="en-US" altLang="zh-CN" sz="4200" dirty="0" smtClean="0"/>
              <a:t>Section 7</a:t>
            </a:r>
            <a:r>
              <a:rPr lang="zh-CN" altLang="en-US" sz="4200" dirty="0" smtClean="0"/>
              <a:t>： </a:t>
            </a:r>
            <a:r>
              <a:rPr lang="en-US" sz="4200" b="1" dirty="0" smtClean="0"/>
              <a:t>Logic </a:t>
            </a:r>
            <a:r>
              <a:rPr lang="en-US" altLang="zh-CN" sz="4200" b="1" dirty="0" smtClean="0"/>
              <a:t>Agent</a:t>
            </a:r>
            <a:endParaRPr lang="en-US" sz="4200" b="1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characterization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47851" y="1700214"/>
            <a:ext cx="9331778" cy="4243387"/>
          </a:xfrm>
        </p:spPr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rgbClr val="CC0099"/>
                </a:solidFill>
              </a:rPr>
              <a:t>Fully</a:t>
            </a:r>
            <a:r>
              <a:rPr lang="en-US" altLang="zh-CN" sz="2800" u="sng" dirty="0"/>
              <a:t> </a:t>
            </a:r>
            <a:r>
              <a:rPr lang="en-US" altLang="zh-CN" sz="2800" u="sng" dirty="0">
                <a:solidFill>
                  <a:srgbClr val="CC0099"/>
                </a:solidFill>
              </a:rPr>
              <a:t>Observable</a:t>
            </a:r>
            <a:r>
              <a:rPr lang="en-US" altLang="zh-CN" sz="2800" dirty="0"/>
              <a:t> No – only local perception
</a:t>
            </a:r>
            <a:r>
              <a:rPr lang="en-US" altLang="zh-CN" sz="2800" u="sng" dirty="0">
                <a:solidFill>
                  <a:srgbClr val="CC0099"/>
                </a:solidFill>
              </a:rPr>
              <a:t>Deterministic</a:t>
            </a:r>
            <a:r>
              <a:rPr lang="en-US" altLang="zh-CN" sz="2800" dirty="0"/>
              <a:t> Yes – outcomes exactly specified
</a:t>
            </a:r>
            <a:r>
              <a:rPr lang="en-US" altLang="zh-CN" sz="2800" u="sng" dirty="0">
                <a:solidFill>
                  <a:srgbClr val="CC0099"/>
                </a:solidFill>
              </a:rPr>
              <a:t>Episodic</a:t>
            </a:r>
            <a:r>
              <a:rPr lang="en-US" altLang="zh-CN" sz="2800" dirty="0"/>
              <a:t> No – sequential at the level of actions
</a:t>
            </a:r>
            <a:r>
              <a:rPr lang="en-US" altLang="zh-CN" sz="2800" u="sng" dirty="0">
                <a:solidFill>
                  <a:srgbClr val="CC0099"/>
                </a:solidFill>
              </a:rPr>
              <a:t>Static</a:t>
            </a:r>
            <a:r>
              <a:rPr lang="en-US" altLang="zh-CN" sz="2800" dirty="0"/>
              <a:t>  Yes – </a:t>
            </a:r>
            <a:r>
              <a:rPr lang="en-US" altLang="zh-CN" sz="2800" dirty="0" err="1"/>
              <a:t>Wumpus</a:t>
            </a:r>
            <a:r>
              <a:rPr lang="en-US" altLang="zh-CN" sz="2800" dirty="0"/>
              <a:t> and Pits do not move
</a:t>
            </a:r>
            <a:r>
              <a:rPr lang="en-US" altLang="zh-CN" sz="2800" u="sng" dirty="0">
                <a:solidFill>
                  <a:srgbClr val="CC0099"/>
                </a:solidFill>
              </a:rPr>
              <a:t>Discrete</a:t>
            </a:r>
            <a:r>
              <a:rPr lang="en-US" altLang="zh-CN" sz="2800" dirty="0"/>
              <a:t> Yes</a:t>
            </a:r>
          </a:p>
          <a:p>
            <a:pPr eaLnBrk="1" hangingPunct="1"/>
            <a:r>
              <a:rPr lang="en-US" altLang="zh-CN" sz="2800" u="sng" dirty="0" smtClean="0">
                <a:solidFill>
                  <a:srgbClr val="CC0099"/>
                </a:solidFill>
              </a:rPr>
              <a:t>Single-agent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Yes – </a:t>
            </a:r>
            <a:r>
              <a:rPr lang="en-US" altLang="zh-CN" sz="2800" dirty="0" err="1"/>
              <a:t>Wumpus</a:t>
            </a:r>
            <a:r>
              <a:rPr lang="en-US" altLang="zh-CN" sz="2800" dirty="0"/>
              <a:t> is essentially a natural feature</a:t>
            </a:r>
          </a:p>
        </p:txBody>
      </p:sp>
    </p:spTree>
    <p:extLst>
      <p:ext uri="{BB962C8B-B14F-4D97-AF65-F5344CB8AC3E}">
        <p14:creationId xmlns:p14="http://schemas.microsoft.com/office/powerpoint/2010/main" val="15058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Exploring a wumpus world</a:t>
            </a:r>
          </a:p>
        </p:txBody>
      </p:sp>
      <p:pic>
        <p:nvPicPr>
          <p:cNvPr id="2150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1777207"/>
            <a:ext cx="61087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24" y="3494315"/>
            <a:ext cx="2895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矩形 2"/>
          <p:cNvSpPr>
            <a:spLocks noChangeArrowheads="1"/>
          </p:cNvSpPr>
          <p:nvPr/>
        </p:nvSpPr>
        <p:spPr bwMode="auto">
          <a:xfrm>
            <a:off x="727075" y="6098382"/>
            <a:ext cx="67611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The ﬁrst percept </a:t>
            </a:r>
            <a:r>
              <a:rPr lang="zh-CN" altLang="en-US" sz="1400" dirty="0">
                <a:latin typeface="Arial" panose="020B0604020202020204" pitchFamily="34" charset="0"/>
              </a:rPr>
              <a:t>is [None,None,None,None,None</a:t>
            </a:r>
            <a:r>
              <a:rPr lang="en-US" altLang="zh-CN" sz="1400" dirty="0">
                <a:latin typeface="Arial" panose="020B0604020202020204" pitchFamily="34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Arial" panose="020B0604020202020204" pitchFamily="34" charset="0"/>
              </a:rPr>
              <a:t>conclude [1,2] and [2,1] are OK</a:t>
            </a:r>
          </a:p>
        </p:txBody>
      </p:sp>
      <p:sp>
        <p:nvSpPr>
          <p:cNvPr id="2" name="矩形 1"/>
          <p:cNvSpPr/>
          <p:nvPr/>
        </p:nvSpPr>
        <p:spPr>
          <a:xfrm>
            <a:off x="307345" y="1195388"/>
            <a:ext cx="690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首先，定义感知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zh-CN" altLang="en-US" dirty="0" smtClean="0">
                <a:latin typeface="Arial" panose="020B0604020202020204" pitchFamily="34" charset="0"/>
              </a:rPr>
              <a:t>状态描述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 </a:t>
            </a:r>
            <a:r>
              <a:rPr lang="zh-CN" altLang="en-US" dirty="0">
                <a:latin typeface="Arial" panose="020B0604020202020204" pitchFamily="34" charset="0"/>
              </a:rPr>
              <a:t>[Stench</a:t>
            </a:r>
            <a:r>
              <a:rPr lang="zh-CN" altLang="en-US" dirty="0" smtClean="0">
                <a:latin typeface="Arial" panose="020B0604020202020204" pitchFamily="34" charset="0"/>
              </a:rPr>
              <a:t>, Breeze, Glitter, </a:t>
            </a:r>
            <a:r>
              <a:rPr lang="en-US" altLang="zh-CN" dirty="0" smtClean="0">
                <a:latin typeface="Arial" panose="020B0604020202020204" pitchFamily="34" charset="0"/>
              </a:rPr>
              <a:t>Crash</a:t>
            </a:r>
            <a:r>
              <a:rPr lang="zh-CN" altLang="en-US" dirty="0" smtClean="0">
                <a:latin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</a:rPr>
              <a:t>Yell</a:t>
            </a:r>
            <a:r>
              <a:rPr lang="zh-CN" altLang="en-US" dirty="0" smtClean="0">
                <a:latin typeface="Arial" panose="020B0604020202020204" pitchFamily="34" charset="0"/>
              </a:rPr>
              <a:t>]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06143" y="6329590"/>
            <a:ext cx="1882095" cy="430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[2,1]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77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Exploring a </a:t>
            </a:r>
            <a:r>
              <a:rPr lang="en-US" altLang="zh-CN" dirty="0" err="1"/>
              <a:t>wumpus</a:t>
            </a:r>
            <a:r>
              <a:rPr lang="en-US" altLang="zh-CN" dirty="0"/>
              <a:t> world</a:t>
            </a:r>
          </a:p>
        </p:txBody>
      </p:sp>
      <p:pic>
        <p:nvPicPr>
          <p:cNvPr id="22531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27432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1371600"/>
            <a:ext cx="430053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6705600" y="5727701"/>
            <a:ext cx="601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there must be a pit in [2,2] or [3,1] or both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2534" name="矩形 3"/>
          <p:cNvSpPr>
            <a:spLocks noChangeArrowheads="1"/>
          </p:cNvSpPr>
          <p:nvPr/>
        </p:nvSpPr>
        <p:spPr bwMode="auto">
          <a:xfrm>
            <a:off x="1981201" y="5835651"/>
            <a:ext cx="409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percept</a:t>
            </a:r>
            <a:r>
              <a:rPr lang="en-US" altLang="zh-CN" sz="1400" dirty="0">
                <a:latin typeface="Arial" panose="020B0604020202020204" pitchFamily="34" charset="0"/>
              </a:rPr>
              <a:t>  </a:t>
            </a:r>
            <a:r>
              <a:rPr lang="zh-CN" altLang="en-US" sz="1400" dirty="0">
                <a:latin typeface="Arial" panose="020B0604020202020204" pitchFamily="34" charset="0"/>
              </a:rPr>
              <a:t>[None,Breeze,None,None,None] in [2,1]</a:t>
            </a:r>
          </a:p>
        </p:txBody>
      </p:sp>
      <p:sp>
        <p:nvSpPr>
          <p:cNvPr id="7" name="矩形 6"/>
          <p:cNvSpPr/>
          <p:nvPr/>
        </p:nvSpPr>
        <p:spPr>
          <a:xfrm>
            <a:off x="4280581" y="6288089"/>
            <a:ext cx="1882095" cy="430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[1,2]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Exploring a wumpus world</a:t>
            </a:r>
          </a:p>
        </p:txBody>
      </p:sp>
      <p:pic>
        <p:nvPicPr>
          <p:cNvPr id="23555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752600"/>
            <a:ext cx="2667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4" y="1295400"/>
            <a:ext cx="423068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矩形 2"/>
          <p:cNvSpPr>
            <a:spLocks noChangeArrowheads="1"/>
          </p:cNvSpPr>
          <p:nvPr/>
        </p:nvSpPr>
        <p:spPr bwMode="auto">
          <a:xfrm>
            <a:off x="6477000" y="4792663"/>
            <a:ext cx="434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wumpus is in [1,3].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the lack of a breeze in [1,2] implies no pit in [2,2]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 neither a pit nor a wumpus in [2,2], so it is OK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pit in [3,1]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3558" name="矩形 3"/>
          <p:cNvSpPr>
            <a:spLocks noChangeArrowheads="1"/>
          </p:cNvSpPr>
          <p:nvPr/>
        </p:nvSpPr>
        <p:spPr bwMode="auto">
          <a:xfrm>
            <a:off x="1809750" y="5827714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percept</a:t>
            </a:r>
            <a:r>
              <a:rPr lang="zh-CN" altLang="en-US" sz="1400" dirty="0">
                <a:latin typeface="Arial" panose="020B0604020202020204" pitchFamily="34" charset="0"/>
              </a:rPr>
              <a:t> [Stench,None,None,None,None] in [1,2] </a:t>
            </a:r>
          </a:p>
        </p:txBody>
      </p:sp>
      <p:sp>
        <p:nvSpPr>
          <p:cNvPr id="7" name="矩形 6"/>
          <p:cNvSpPr/>
          <p:nvPr/>
        </p:nvSpPr>
        <p:spPr>
          <a:xfrm>
            <a:off x="2862943" y="6348415"/>
            <a:ext cx="1882095" cy="430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[2,2]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3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Exploring a wumpus world</a:t>
            </a:r>
          </a:p>
        </p:txBody>
      </p:sp>
      <p:pic>
        <p:nvPicPr>
          <p:cNvPr id="24579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752600"/>
            <a:ext cx="2667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2"/>
          <p:cNvSpPr>
            <a:spLocks noChangeArrowheads="1"/>
          </p:cNvSpPr>
          <p:nvPr/>
        </p:nvSpPr>
        <p:spPr bwMode="auto">
          <a:xfrm>
            <a:off x="6629400" y="5457826"/>
            <a:ext cx="4343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[2,3] is OK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[3,2] is OK </a:t>
            </a:r>
          </a:p>
        </p:txBody>
      </p:sp>
      <p:sp>
        <p:nvSpPr>
          <p:cNvPr id="24581" name="矩形 3"/>
          <p:cNvSpPr>
            <a:spLocks noChangeArrowheads="1"/>
          </p:cNvSpPr>
          <p:nvPr/>
        </p:nvSpPr>
        <p:spPr bwMode="auto">
          <a:xfrm>
            <a:off x="1809750" y="5827714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percept</a:t>
            </a:r>
            <a:r>
              <a:rPr lang="zh-CN" altLang="en-US" sz="1400" dirty="0">
                <a:latin typeface="Arial" panose="020B0604020202020204" pitchFamily="34" charset="0"/>
              </a:rPr>
              <a:t> [None,None,None,None,None] in [</a:t>
            </a:r>
            <a:r>
              <a:rPr lang="en-US" altLang="zh-CN" sz="1400" dirty="0">
                <a:latin typeface="Arial" panose="020B0604020202020204" pitchFamily="34" charset="0"/>
              </a:rPr>
              <a:t>2</a:t>
            </a:r>
            <a:r>
              <a:rPr lang="zh-CN" altLang="en-US" sz="1400" dirty="0">
                <a:latin typeface="Arial" panose="020B0604020202020204" pitchFamily="34" charset="0"/>
              </a:rPr>
              <a:t>,2] </a:t>
            </a:r>
          </a:p>
        </p:txBody>
      </p:sp>
      <p:pic>
        <p:nvPicPr>
          <p:cNvPr id="245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1319214"/>
            <a:ext cx="42195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058885" y="6427561"/>
            <a:ext cx="1882095" cy="430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[2,3]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Exploring a </a:t>
            </a:r>
            <a:r>
              <a:rPr lang="en-US" altLang="zh-CN" dirty="0" err="1"/>
              <a:t>wumpus</a:t>
            </a:r>
            <a:r>
              <a:rPr lang="en-US" altLang="zh-CN" dirty="0"/>
              <a:t> world</a:t>
            </a:r>
          </a:p>
        </p:txBody>
      </p:sp>
      <p:pic>
        <p:nvPicPr>
          <p:cNvPr id="25603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2489200"/>
            <a:ext cx="24384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9" y="1319214"/>
            <a:ext cx="430053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矩形 2"/>
          <p:cNvSpPr>
            <a:spLocks noChangeArrowheads="1"/>
          </p:cNvSpPr>
          <p:nvPr/>
        </p:nvSpPr>
        <p:spPr bwMode="auto">
          <a:xfrm>
            <a:off x="4495800" y="6127751"/>
            <a:ext cx="7772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Arial" panose="020B0604020202020204" pitchFamily="34" charset="0"/>
              </a:rPr>
              <a:t>the agent detects a glitter, so it should grab the gold and then return home.</a:t>
            </a:r>
          </a:p>
        </p:txBody>
      </p:sp>
      <p:sp>
        <p:nvSpPr>
          <p:cNvPr id="25606" name="矩形 3"/>
          <p:cNvSpPr>
            <a:spLocks noChangeArrowheads="1"/>
          </p:cNvSpPr>
          <p:nvPr/>
        </p:nvSpPr>
        <p:spPr bwMode="auto">
          <a:xfrm>
            <a:off x="1931988" y="5737226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percept</a:t>
            </a:r>
            <a:r>
              <a:rPr lang="zh-CN" altLang="en-US" sz="1400" dirty="0">
                <a:latin typeface="Arial" panose="020B0604020202020204" pitchFamily="34" charset="0"/>
              </a:rPr>
              <a:t> [Stench,Breeze,Glitter,None,None] In [2,3]</a:t>
            </a:r>
          </a:p>
        </p:txBody>
      </p:sp>
      <p:pic>
        <p:nvPicPr>
          <p:cNvPr id="2560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910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1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2057401" y="1196975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命题逻辑定理证明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归结原理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44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5" y="1"/>
            <a:ext cx="8642350" cy="792163"/>
          </a:xfrm>
        </p:spPr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什么是逻辑</a:t>
            </a:r>
            <a:r>
              <a:rPr lang="en-US" altLang="zh-CN" smtClean="0"/>
              <a:t>? 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805543" y="1219201"/>
            <a:ext cx="724988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逻辑</a:t>
            </a:r>
            <a:r>
              <a:rPr lang="en-US" altLang="zh-CN" sz="2400" b="1" dirty="0"/>
              <a:t>: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 处理事实的形式化系统，</a:t>
            </a:r>
            <a:r>
              <a:rPr lang="zh-CN" altLang="en-US" sz="2400" dirty="0" smtClean="0"/>
              <a:t>目的得到正确结论 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用来区分真和假的工具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– Averroes (12</a:t>
            </a:r>
            <a:r>
              <a:rPr lang="zh-CN" altLang="en-US" sz="2400" dirty="0"/>
              <a:t>世纪</a:t>
            </a:r>
            <a:r>
              <a:rPr lang="en-US" altLang="zh-CN" sz="2400" i="1" dirty="0"/>
              <a:t>)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语法</a:t>
            </a:r>
            <a:r>
              <a:rPr lang="en-US" altLang="zh-CN" sz="2400" b="1" dirty="0"/>
              <a:t>: </a:t>
            </a:r>
            <a:r>
              <a:rPr lang="zh-CN" altLang="en-US" sz="2400" dirty="0"/>
              <a:t>构造知识库有效句子的规则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例如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C0099"/>
                </a:solidFill>
              </a:rPr>
              <a:t>x + 2 </a:t>
            </a:r>
            <a:r>
              <a:rPr lang="en-US" altLang="zh-CN" sz="2400" dirty="0">
                <a:solidFill>
                  <a:srgbClr val="CC0099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00" dirty="0">
                <a:solidFill>
                  <a:srgbClr val="CC0099"/>
                </a:solidFill>
              </a:rPr>
              <a:t>y </a:t>
            </a:r>
            <a:r>
              <a:rPr lang="zh-CN" altLang="en-US" sz="2400" dirty="0"/>
              <a:t>是有效的算术语句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C0099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00" dirty="0">
                <a:solidFill>
                  <a:srgbClr val="CC0099"/>
                </a:solidFill>
              </a:rPr>
              <a:t>x2y + </a:t>
            </a:r>
            <a:r>
              <a:rPr lang="zh-CN" altLang="en-US" sz="2400" dirty="0"/>
              <a:t>就不是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语义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r>
              <a:rPr lang="zh-CN" altLang="en-US" sz="2400" dirty="0"/>
              <a:t>句子的“含义”</a:t>
            </a:r>
            <a:r>
              <a:rPr lang="en-US" altLang="zh-CN" sz="2400" dirty="0"/>
              <a:t>,  </a:t>
            </a:r>
            <a:r>
              <a:rPr lang="zh-CN" altLang="en-US" sz="2400" dirty="0"/>
              <a:t>逻辑语句和真实世界</a:t>
            </a:r>
            <a:r>
              <a:rPr lang="zh-CN" altLang="en-US" sz="2400" dirty="0" smtClean="0"/>
              <a:t>之间关系 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具体而言</a:t>
            </a:r>
            <a:r>
              <a:rPr lang="en-US" altLang="zh-CN" sz="2400" dirty="0"/>
              <a:t>,</a:t>
            </a:r>
            <a:r>
              <a:rPr lang="zh-CN" altLang="en-US" sz="2400" dirty="0"/>
              <a:t>语义决定了句子的真假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例如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C0099"/>
                </a:solidFill>
              </a:rPr>
              <a:t>x = 5 </a:t>
            </a:r>
            <a:r>
              <a:rPr lang="zh-CN" altLang="en-US" sz="2400" dirty="0">
                <a:solidFill>
                  <a:srgbClr val="CC0099"/>
                </a:solidFill>
              </a:rPr>
              <a:t>且 </a:t>
            </a:r>
            <a:r>
              <a:rPr lang="en-US" altLang="zh-CN" sz="2400" dirty="0">
                <a:solidFill>
                  <a:srgbClr val="CC0099"/>
                </a:solidFill>
              </a:rPr>
              <a:t>y = 7</a:t>
            </a:r>
            <a:r>
              <a:rPr lang="zh-CN" altLang="en-US" sz="2400" dirty="0"/>
              <a:t>时，</a:t>
            </a:r>
            <a:r>
              <a:rPr lang="en-US" altLang="zh-CN" sz="2400" dirty="0">
                <a:solidFill>
                  <a:srgbClr val="CC0099"/>
                </a:solidFill>
              </a:rPr>
              <a:t>x + 2 </a:t>
            </a:r>
            <a:r>
              <a:rPr lang="en-US" altLang="zh-CN" sz="2400" dirty="0">
                <a:solidFill>
                  <a:srgbClr val="CC0099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00" dirty="0">
                <a:solidFill>
                  <a:srgbClr val="CC0099"/>
                </a:solidFill>
              </a:rPr>
              <a:t>y </a:t>
            </a:r>
            <a:r>
              <a:rPr lang="zh-CN" altLang="en-US" sz="2400" dirty="0"/>
              <a:t>为真</a:t>
            </a:r>
            <a:endParaRPr lang="en-US" altLang="zh-CN" sz="2400" dirty="0">
              <a:solidFill>
                <a:srgbClr val="CC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4010" y="1288285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2875" y="2031798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2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8810" y="2206089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3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2751" y="301783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C00CC"/>
                </a:solidFill>
                <a:latin typeface="Apple Chancery"/>
                <a:cs typeface="Apple Chancery"/>
              </a:rPr>
              <a:t>Syntax land</a:t>
            </a:r>
            <a:endParaRPr lang="en-US" sz="2800" dirty="0">
              <a:solidFill>
                <a:srgbClr val="CC00CC"/>
              </a:solidFill>
              <a:latin typeface="Apple Chancery"/>
              <a:cs typeface="Apple Chancery"/>
            </a:endParaRPr>
          </a:p>
        </p:txBody>
      </p:sp>
      <p:sp>
        <p:nvSpPr>
          <p:cNvPr id="8" name="Oval 22"/>
          <p:cNvSpPr/>
          <p:nvPr/>
        </p:nvSpPr>
        <p:spPr>
          <a:xfrm>
            <a:off x="9816415" y="1310178"/>
            <a:ext cx="722651" cy="7226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7"/>
          <p:cNvSpPr/>
          <p:nvPr/>
        </p:nvSpPr>
        <p:spPr>
          <a:xfrm>
            <a:off x="9027521" y="2075166"/>
            <a:ext cx="722651" cy="72265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6"/>
          <p:cNvSpPr/>
          <p:nvPr/>
        </p:nvSpPr>
        <p:spPr>
          <a:xfrm>
            <a:off x="10136145" y="2227566"/>
            <a:ext cx="722651" cy="722651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8408142" y="63347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pple Chancery"/>
                <a:cs typeface="Apple Chancery"/>
              </a:rPr>
              <a:t>Semantics land</a:t>
            </a:r>
            <a:endParaRPr lang="en-US" sz="2800" dirty="0">
              <a:solidFill>
                <a:srgbClr val="0000FF"/>
              </a:solidFill>
              <a:latin typeface="Apple Chancery"/>
              <a:cs typeface="Apple Chancery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8136965" y="3678034"/>
            <a:ext cx="3819626" cy="251770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484" y="5564972"/>
            <a:ext cx="676031" cy="630962"/>
          </a:xfrm>
          <a:prstGeom prst="rect">
            <a:avLst/>
          </a:prstGeom>
        </p:spPr>
      </p:pic>
      <p:pic>
        <p:nvPicPr>
          <p:cNvPr id="1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652" y="4775970"/>
            <a:ext cx="676031" cy="630962"/>
          </a:xfrm>
          <a:prstGeom prst="rect">
            <a:avLst/>
          </a:prstGeom>
        </p:spPr>
      </p:pic>
      <p:pic>
        <p:nvPicPr>
          <p:cNvPr id="1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010" y="4402937"/>
            <a:ext cx="676031" cy="630962"/>
          </a:xfrm>
          <a:prstGeom prst="rect">
            <a:avLst/>
          </a:prstGeom>
        </p:spPr>
      </p:pic>
      <p:pic>
        <p:nvPicPr>
          <p:cNvPr id="16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71" y="4796161"/>
            <a:ext cx="676031" cy="630962"/>
          </a:xfrm>
          <a:prstGeom prst="rect">
            <a:avLst/>
          </a:prstGeom>
        </p:spPr>
      </p:pic>
      <p:pic>
        <p:nvPicPr>
          <p:cNvPr id="17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188" y="3875801"/>
            <a:ext cx="676031" cy="630962"/>
          </a:xfrm>
          <a:prstGeom prst="rect">
            <a:avLst/>
          </a:prstGeom>
        </p:spPr>
      </p:pic>
      <p:pic>
        <p:nvPicPr>
          <p:cNvPr id="18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993" y="3918736"/>
            <a:ext cx="676031" cy="630962"/>
          </a:xfrm>
          <a:prstGeom prst="rect">
            <a:avLst/>
          </a:prstGeom>
        </p:spPr>
      </p:pic>
      <p:pic>
        <p:nvPicPr>
          <p:cNvPr id="19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841" y="4990644"/>
            <a:ext cx="676031" cy="630962"/>
          </a:xfrm>
          <a:prstGeom prst="rect">
            <a:avLst/>
          </a:prstGeom>
        </p:spPr>
      </p:pic>
      <p:pic>
        <p:nvPicPr>
          <p:cNvPr id="20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763" y="4114070"/>
            <a:ext cx="676031" cy="630962"/>
          </a:xfrm>
          <a:prstGeom prst="rect">
            <a:avLst/>
          </a:prstGeom>
        </p:spPr>
      </p:pic>
      <p:pic>
        <p:nvPicPr>
          <p:cNvPr id="22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635" y="4112367"/>
            <a:ext cx="676031" cy="630962"/>
          </a:xfrm>
          <a:prstGeom prst="rect">
            <a:avLst/>
          </a:prstGeom>
        </p:spPr>
      </p:pic>
      <p:sp>
        <p:nvSpPr>
          <p:cNvPr id="26" name="Oval 23"/>
          <p:cNvSpPr/>
          <p:nvPr/>
        </p:nvSpPr>
        <p:spPr>
          <a:xfrm>
            <a:off x="8313206" y="478602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4"/>
          <p:cNvSpPr/>
          <p:nvPr/>
        </p:nvSpPr>
        <p:spPr>
          <a:xfrm>
            <a:off x="9108077" y="5536075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5"/>
          <p:cNvSpPr/>
          <p:nvPr/>
        </p:nvSpPr>
        <p:spPr>
          <a:xfrm>
            <a:off x="9066241" y="438859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6"/>
          <p:cNvSpPr/>
          <p:nvPr/>
        </p:nvSpPr>
        <p:spPr>
          <a:xfrm>
            <a:off x="8187701" y="3868639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1"/>
          <p:cNvSpPr/>
          <p:nvPr/>
        </p:nvSpPr>
        <p:spPr>
          <a:xfrm>
            <a:off x="10709771" y="4986239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2"/>
          <p:cNvSpPr/>
          <p:nvPr/>
        </p:nvSpPr>
        <p:spPr>
          <a:xfrm>
            <a:off x="9756524" y="476511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3"/>
          <p:cNvSpPr/>
          <p:nvPr/>
        </p:nvSpPr>
        <p:spPr>
          <a:xfrm>
            <a:off x="11238689" y="4095745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4"/>
          <p:cNvSpPr/>
          <p:nvPr/>
        </p:nvSpPr>
        <p:spPr>
          <a:xfrm>
            <a:off x="10524501" y="409873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5"/>
          <p:cNvSpPr/>
          <p:nvPr/>
        </p:nvSpPr>
        <p:spPr>
          <a:xfrm>
            <a:off x="9780431" y="3907486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/>
          </p:cNvPr>
          <p:cNvSpPr>
            <a:spLocks noGrp="1" noChangeArrowheads="1"/>
          </p:cNvSpPr>
          <p:nvPr>
            <p:ph type="title"/>
          </p:nvPr>
        </p:nvSpPr>
        <p:spPr>
          <a:xfrm>
            <a:off x="1641475" y="-228600"/>
            <a:ext cx="8642350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逻辑推理 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4287" y="1090614"/>
            <a:ext cx="8142513" cy="492918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600" b="1" dirty="0">
                <a:solidFill>
                  <a:srgbClr val="0000FF"/>
                </a:solidFill>
              </a:rPr>
              <a:t>蕴含：</a:t>
            </a:r>
            <a:r>
              <a:rPr lang="zh-CN" altLang="en-US" sz="2600" dirty="0"/>
              <a:t>意味着一样东西是从另一样东西中</a:t>
            </a:r>
            <a:r>
              <a:rPr lang="zh-CN" altLang="en-US" sz="2600" dirty="0">
                <a:solidFill>
                  <a:srgbClr val="FF0000"/>
                </a:solidFill>
              </a:rPr>
              <a:t>派生</a:t>
            </a:r>
            <a:r>
              <a:rPr lang="zh-CN" altLang="en-US" sz="2600" dirty="0"/>
              <a:t>出来的</a:t>
            </a:r>
            <a:endParaRPr lang="en-US" altLang="zh-CN" sz="2600" dirty="0"/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smtClean="0">
                <a:solidFill>
                  <a:srgbClr val="0000FF"/>
                </a:solidFill>
              </a:rPr>
              <a:t>KB</a:t>
            </a:r>
            <a:r>
              <a:rPr lang="zh-CN" altLang="en-US" sz="2600" dirty="0">
                <a:solidFill>
                  <a:srgbClr val="0000FF"/>
                </a:solidFill>
              </a:rPr>
              <a:t>蕴含句子</a:t>
            </a:r>
            <a:r>
              <a:rPr lang="en-US" altLang="zh-CN" sz="2600" dirty="0">
                <a:solidFill>
                  <a:srgbClr val="0000FF"/>
                </a:solidFill>
              </a:rPr>
              <a:t>α </a:t>
            </a:r>
            <a:r>
              <a:rPr lang="zh-CN" altLang="en-US" sz="2600" dirty="0">
                <a:solidFill>
                  <a:srgbClr val="0000FF"/>
                </a:solidFill>
              </a:rPr>
              <a:t>当且仅当</a:t>
            </a:r>
            <a:r>
              <a:rPr lang="en-US" altLang="zh-CN" sz="2600" dirty="0">
                <a:solidFill>
                  <a:srgbClr val="0000FF"/>
                </a:solidFill>
              </a:rPr>
              <a:t>α </a:t>
            </a:r>
            <a:r>
              <a:rPr lang="zh-CN" altLang="en-US" sz="2600" dirty="0">
                <a:solidFill>
                  <a:srgbClr val="0000FF"/>
                </a:solidFill>
              </a:rPr>
              <a:t>在所有</a:t>
            </a:r>
            <a:r>
              <a:rPr lang="en-US" altLang="zh-CN" sz="2600" dirty="0">
                <a:solidFill>
                  <a:srgbClr val="0000FF"/>
                </a:solidFill>
              </a:rPr>
              <a:t>KB</a:t>
            </a:r>
            <a:r>
              <a:rPr lang="zh-CN" altLang="en-US" sz="2600" dirty="0">
                <a:solidFill>
                  <a:srgbClr val="0000FF"/>
                </a:solidFill>
              </a:rPr>
              <a:t>为真的世界里为真 </a:t>
            </a:r>
            <a:endParaRPr lang="en-US" altLang="zh-CN" sz="2600" dirty="0">
              <a:solidFill>
                <a:srgbClr val="0000FF"/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zh-CN" sz="3000" dirty="0">
                <a:solidFill>
                  <a:srgbClr val="FF0000"/>
                </a:solidFill>
              </a:rPr>
              <a:t>KB </a:t>
            </a:r>
            <a:r>
              <a:rPr lang="en-US" altLang="zh-CN" sz="3000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l-GR" altLang="zh-CN" sz="3000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sz="3000" dirty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CC00CC"/>
                </a:solidFill>
                <a:sym typeface="Symbol"/>
              </a:rPr>
              <a:t>例如</a:t>
            </a:r>
            <a:r>
              <a:rPr lang="en-US" altLang="zh-CN" sz="2800" dirty="0" smtClean="0">
                <a:solidFill>
                  <a:srgbClr val="CC00CC"/>
                </a:solidFill>
                <a:sym typeface="Symbol"/>
              </a:rPr>
              <a:t>, </a:t>
            </a:r>
            <a:r>
              <a:rPr lang="en-US" altLang="zh-CN" sz="2800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altLang="zh-CN" sz="2800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= </a:t>
            </a:r>
            <a:r>
              <a:rPr lang="en-US" altLang="zh-CN" sz="2800" baseline="-25000" dirty="0">
                <a:solidFill>
                  <a:srgbClr val="CC00CC"/>
                </a:solidFill>
              </a:rPr>
              <a:t>1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(Say </a:t>
            </a:r>
            <a:r>
              <a:rPr lang="en-US" altLang="zh-CN" sz="2800" dirty="0" smtClean="0">
                <a:solidFill>
                  <a:srgbClr val="CC00CC"/>
                </a:solidFill>
                <a:sym typeface="Symbol"/>
              </a:rPr>
              <a:t></a:t>
            </a:r>
            <a:r>
              <a:rPr lang="en-US" altLang="zh-CN" sz="2800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altLang="zh-CN" sz="2800" dirty="0"/>
              <a:t> is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Q</a:t>
            </a:r>
            <a:r>
              <a:rPr lang="en-US" altLang="zh-CN" sz="2800" dirty="0">
                <a:solidFill>
                  <a:srgbClr val="CC00CC"/>
                </a:solidFill>
              </a:rPr>
              <a:t>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altLang="zh-CN" sz="2800" dirty="0">
                <a:solidFill>
                  <a:srgbClr val="CC00CC"/>
                </a:solidFill>
              </a:rPr>
              <a:t> R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altLang="zh-CN" sz="2800" dirty="0">
                <a:solidFill>
                  <a:srgbClr val="CC00CC"/>
                </a:solidFill>
              </a:rPr>
              <a:t> S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altLang="zh-CN" sz="2800" dirty="0">
                <a:solidFill>
                  <a:srgbClr val="CC00CC"/>
                </a:solidFill>
              </a:rPr>
              <a:t> W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;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altLang="zh-CN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altLang="zh-CN" sz="2800" dirty="0"/>
              <a:t>  is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Q</a:t>
            </a:r>
            <a:r>
              <a:rPr lang="en-US" altLang="zh-CN" sz="2800" dirty="0">
                <a:solidFill>
                  <a:srgbClr val="CC00CC"/>
                </a:solidFill>
              </a:rPr>
              <a:t> </a:t>
            </a:r>
            <a:r>
              <a:rPr lang="en-US" altLang="zh-CN" sz="2800" dirty="0"/>
              <a:t>)</a:t>
            </a:r>
            <a:endParaRPr lang="zh-CN" alt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2910948" y="4162254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9813" y="4905767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2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6" name="Oval 22"/>
          <p:cNvSpPr/>
          <p:nvPr/>
        </p:nvSpPr>
        <p:spPr>
          <a:xfrm>
            <a:off x="2823353" y="4184147"/>
            <a:ext cx="722651" cy="7226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7"/>
          <p:cNvSpPr/>
          <p:nvPr/>
        </p:nvSpPr>
        <p:spPr>
          <a:xfrm>
            <a:off x="2034459" y="4949135"/>
            <a:ext cx="722651" cy="72265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5667809" y="4157777"/>
            <a:ext cx="6262976" cy="251770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30" y="5931520"/>
            <a:ext cx="676031" cy="63096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98" y="5142518"/>
            <a:ext cx="676031" cy="6309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56" y="4769485"/>
            <a:ext cx="676031" cy="6309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17" y="5162709"/>
            <a:ext cx="676031" cy="63096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34" y="4242349"/>
            <a:ext cx="676031" cy="63096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39" y="4285284"/>
            <a:ext cx="676031" cy="63096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87" y="5357192"/>
            <a:ext cx="676031" cy="630962"/>
          </a:xfrm>
          <a:prstGeom prst="rect">
            <a:avLst/>
          </a:prstGeom>
        </p:spPr>
      </p:pic>
      <p:pic>
        <p:nvPicPr>
          <p:cNvPr id="16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946" y="5355489"/>
            <a:ext cx="676031" cy="630962"/>
          </a:xfrm>
          <a:prstGeom prst="rect">
            <a:avLst/>
          </a:prstGeom>
        </p:spPr>
      </p:pic>
      <p:pic>
        <p:nvPicPr>
          <p:cNvPr id="17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681" y="4478915"/>
            <a:ext cx="676031" cy="630962"/>
          </a:xfrm>
          <a:prstGeom prst="rect">
            <a:avLst/>
          </a:prstGeom>
        </p:spPr>
      </p:pic>
      <p:pic>
        <p:nvPicPr>
          <p:cNvPr id="18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195" y="4981604"/>
            <a:ext cx="676031" cy="630962"/>
          </a:xfrm>
          <a:prstGeom prst="rect">
            <a:avLst/>
          </a:prstGeom>
        </p:spPr>
      </p:pic>
      <p:pic>
        <p:nvPicPr>
          <p:cNvPr id="19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01" y="5922154"/>
            <a:ext cx="676031" cy="630962"/>
          </a:xfrm>
          <a:prstGeom prst="rect">
            <a:avLst/>
          </a:prstGeom>
        </p:spPr>
      </p:pic>
      <p:pic>
        <p:nvPicPr>
          <p:cNvPr id="20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878" y="4301217"/>
            <a:ext cx="676031" cy="630962"/>
          </a:xfrm>
          <a:prstGeom prst="rect">
            <a:avLst/>
          </a:prstGeom>
        </p:spPr>
      </p:pic>
      <p:sp>
        <p:nvSpPr>
          <p:cNvPr id="21" name="Oval 23"/>
          <p:cNvSpPr/>
          <p:nvPr/>
        </p:nvSpPr>
        <p:spPr>
          <a:xfrm>
            <a:off x="5999252" y="5152576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4"/>
          <p:cNvSpPr/>
          <p:nvPr/>
        </p:nvSpPr>
        <p:spPr>
          <a:xfrm>
            <a:off x="6794123" y="590262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5"/>
          <p:cNvSpPr/>
          <p:nvPr/>
        </p:nvSpPr>
        <p:spPr>
          <a:xfrm>
            <a:off x="6752287" y="4755141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6"/>
          <p:cNvSpPr/>
          <p:nvPr/>
        </p:nvSpPr>
        <p:spPr>
          <a:xfrm>
            <a:off x="5873747" y="423518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8"/>
          <p:cNvSpPr/>
          <p:nvPr/>
        </p:nvSpPr>
        <p:spPr>
          <a:xfrm>
            <a:off x="10418853" y="591158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9"/>
          <p:cNvSpPr/>
          <p:nvPr/>
        </p:nvSpPr>
        <p:spPr>
          <a:xfrm>
            <a:off x="10347135" y="495834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30"/>
          <p:cNvSpPr/>
          <p:nvPr/>
        </p:nvSpPr>
        <p:spPr>
          <a:xfrm>
            <a:off x="9274359" y="5349799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1"/>
          <p:cNvSpPr/>
          <p:nvPr/>
        </p:nvSpPr>
        <p:spPr>
          <a:xfrm>
            <a:off x="8395817" y="535278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2"/>
          <p:cNvSpPr/>
          <p:nvPr/>
        </p:nvSpPr>
        <p:spPr>
          <a:xfrm>
            <a:off x="7442570" y="513165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3"/>
          <p:cNvSpPr/>
          <p:nvPr/>
        </p:nvSpPr>
        <p:spPr>
          <a:xfrm>
            <a:off x="8924735" y="446229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5"/>
          <p:cNvSpPr/>
          <p:nvPr/>
        </p:nvSpPr>
        <p:spPr>
          <a:xfrm>
            <a:off x="7466477" y="427403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9"/>
          <p:cNvSpPr/>
          <p:nvPr/>
        </p:nvSpPr>
        <p:spPr>
          <a:xfrm>
            <a:off x="10782199" y="4214956"/>
            <a:ext cx="896422" cy="836991"/>
          </a:xfrm>
          <a:custGeom>
            <a:avLst/>
            <a:gdLst>
              <a:gd name="connsiteX0" fmla="*/ 771407 w 896422"/>
              <a:gd name="connsiteY0" fmla="*/ 119611 h 836991"/>
              <a:gd name="connsiteX1" fmla="*/ 502466 w 896422"/>
              <a:gd name="connsiteY1" fmla="*/ 81 h 836991"/>
              <a:gd name="connsiteX2" fmla="*/ 128936 w 896422"/>
              <a:gd name="connsiteY2" fmla="*/ 104669 h 836991"/>
              <a:gd name="connsiteX3" fmla="*/ 24348 w 896422"/>
              <a:gd name="connsiteY3" fmla="*/ 313846 h 836991"/>
              <a:gd name="connsiteX4" fmla="*/ 9407 w 896422"/>
              <a:gd name="connsiteY4" fmla="*/ 567846 h 836991"/>
              <a:gd name="connsiteX5" fmla="*/ 143877 w 896422"/>
              <a:gd name="connsiteY5" fmla="*/ 747140 h 836991"/>
              <a:gd name="connsiteX6" fmla="*/ 442701 w 896422"/>
              <a:gd name="connsiteY6" fmla="*/ 836787 h 836991"/>
              <a:gd name="connsiteX7" fmla="*/ 726583 w 896422"/>
              <a:gd name="connsiteY7" fmla="*/ 762081 h 836991"/>
              <a:gd name="connsiteX8" fmla="*/ 861054 w 896422"/>
              <a:gd name="connsiteY8" fmla="*/ 493140 h 836991"/>
              <a:gd name="connsiteX9" fmla="*/ 890936 w 896422"/>
              <a:gd name="connsiteY9" fmla="*/ 298905 h 836991"/>
              <a:gd name="connsiteX10" fmla="*/ 771407 w 896422"/>
              <a:gd name="connsiteY10" fmla="*/ 119611 h 83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6422" h="836991">
                <a:moveTo>
                  <a:pt x="771407" y="119611"/>
                </a:moveTo>
                <a:cubicBezTo>
                  <a:pt x="706662" y="69807"/>
                  <a:pt x="609544" y="2571"/>
                  <a:pt x="502466" y="81"/>
                </a:cubicBezTo>
                <a:cubicBezTo>
                  <a:pt x="395387" y="-2409"/>
                  <a:pt x="208622" y="52375"/>
                  <a:pt x="128936" y="104669"/>
                </a:cubicBezTo>
                <a:cubicBezTo>
                  <a:pt x="49250" y="156963"/>
                  <a:pt x="44269" y="236650"/>
                  <a:pt x="24348" y="313846"/>
                </a:cubicBezTo>
                <a:cubicBezTo>
                  <a:pt x="4427" y="391042"/>
                  <a:pt x="-10514" y="495630"/>
                  <a:pt x="9407" y="567846"/>
                </a:cubicBezTo>
                <a:cubicBezTo>
                  <a:pt x="29328" y="640062"/>
                  <a:pt x="71661" y="702317"/>
                  <a:pt x="143877" y="747140"/>
                </a:cubicBezTo>
                <a:cubicBezTo>
                  <a:pt x="216093" y="791963"/>
                  <a:pt x="345583" y="834297"/>
                  <a:pt x="442701" y="836787"/>
                </a:cubicBezTo>
                <a:cubicBezTo>
                  <a:pt x="539819" y="839277"/>
                  <a:pt x="656857" y="819356"/>
                  <a:pt x="726583" y="762081"/>
                </a:cubicBezTo>
                <a:cubicBezTo>
                  <a:pt x="796309" y="704806"/>
                  <a:pt x="833662" y="570336"/>
                  <a:pt x="861054" y="493140"/>
                </a:cubicBezTo>
                <a:cubicBezTo>
                  <a:pt x="888446" y="415944"/>
                  <a:pt x="905877" y="363650"/>
                  <a:pt x="890936" y="298905"/>
                </a:cubicBezTo>
                <a:cubicBezTo>
                  <a:pt x="875995" y="234160"/>
                  <a:pt x="836152" y="169415"/>
                  <a:pt x="771407" y="119611"/>
                </a:cubicBezTo>
                <a:close/>
              </a:path>
            </a:pathLst>
          </a:cu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0"/>
          <p:cNvSpPr/>
          <p:nvPr/>
        </p:nvSpPr>
        <p:spPr>
          <a:xfrm>
            <a:off x="7336615" y="4110449"/>
            <a:ext cx="4502398" cy="2547948"/>
          </a:xfrm>
          <a:custGeom>
            <a:avLst/>
            <a:gdLst>
              <a:gd name="connsiteX0" fmla="*/ 4351461 w 4502398"/>
              <a:gd name="connsiteY0" fmla="*/ 194235 h 2547948"/>
              <a:gd name="connsiteX1" fmla="*/ 4112403 w 4502398"/>
              <a:gd name="connsiteY1" fmla="*/ 44823 h 2547948"/>
              <a:gd name="connsiteX2" fmla="*/ 3753814 w 4502398"/>
              <a:gd name="connsiteY2" fmla="*/ 0 h 2547948"/>
              <a:gd name="connsiteX3" fmla="*/ 2946991 w 4502398"/>
              <a:gd name="connsiteY3" fmla="*/ 14941 h 2547948"/>
              <a:gd name="connsiteX4" fmla="*/ 2020638 w 4502398"/>
              <a:gd name="connsiteY4" fmla="*/ 14941 h 2547948"/>
              <a:gd name="connsiteX5" fmla="*/ 1243697 w 4502398"/>
              <a:gd name="connsiteY5" fmla="*/ 44823 h 2547948"/>
              <a:gd name="connsiteX6" fmla="*/ 362167 w 4502398"/>
              <a:gd name="connsiteY6" fmla="*/ 74706 h 2547948"/>
              <a:gd name="connsiteX7" fmla="*/ 123108 w 4502398"/>
              <a:gd name="connsiteY7" fmla="*/ 209176 h 2547948"/>
              <a:gd name="connsiteX8" fmla="*/ 48403 w 4502398"/>
              <a:gd name="connsiteY8" fmla="*/ 627529 h 2547948"/>
              <a:gd name="connsiteX9" fmla="*/ 197814 w 4502398"/>
              <a:gd name="connsiteY9" fmla="*/ 911412 h 2547948"/>
              <a:gd name="connsiteX10" fmla="*/ 123108 w 4502398"/>
              <a:gd name="connsiteY10" fmla="*/ 1135529 h 2547948"/>
              <a:gd name="connsiteX11" fmla="*/ 3579 w 4502398"/>
              <a:gd name="connsiteY11" fmla="*/ 1524000 h 2547948"/>
              <a:gd name="connsiteX12" fmla="*/ 272520 w 4502398"/>
              <a:gd name="connsiteY12" fmla="*/ 1852706 h 2547948"/>
              <a:gd name="connsiteX13" fmla="*/ 1139108 w 4502398"/>
              <a:gd name="connsiteY13" fmla="*/ 2091765 h 2547948"/>
              <a:gd name="connsiteX14" fmla="*/ 2558520 w 4502398"/>
              <a:gd name="connsiteY14" fmla="*/ 2360706 h 2547948"/>
              <a:gd name="connsiteX15" fmla="*/ 3230873 w 4502398"/>
              <a:gd name="connsiteY15" fmla="*/ 2465294 h 2547948"/>
              <a:gd name="connsiteX16" fmla="*/ 3559579 w 4502398"/>
              <a:gd name="connsiteY16" fmla="*/ 2525059 h 2547948"/>
              <a:gd name="connsiteX17" fmla="*/ 4142285 w 4502398"/>
              <a:gd name="connsiteY17" fmla="*/ 2061882 h 2547948"/>
              <a:gd name="connsiteX18" fmla="*/ 4411226 w 4502398"/>
              <a:gd name="connsiteY18" fmla="*/ 1240118 h 2547948"/>
              <a:gd name="connsiteX19" fmla="*/ 4500873 w 4502398"/>
              <a:gd name="connsiteY19" fmla="*/ 552823 h 2547948"/>
              <a:gd name="connsiteX20" fmla="*/ 4351461 w 4502398"/>
              <a:gd name="connsiteY20" fmla="*/ 194235 h 25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2398" h="2547948">
                <a:moveTo>
                  <a:pt x="4351461" y="194235"/>
                </a:moveTo>
                <a:cubicBezTo>
                  <a:pt x="4286716" y="109568"/>
                  <a:pt x="4212011" y="77195"/>
                  <a:pt x="4112403" y="44823"/>
                </a:cubicBezTo>
                <a:cubicBezTo>
                  <a:pt x="4012795" y="12450"/>
                  <a:pt x="3753814" y="0"/>
                  <a:pt x="3753814" y="0"/>
                </a:cubicBezTo>
                <a:lnTo>
                  <a:pt x="2946991" y="14941"/>
                </a:lnTo>
                <a:lnTo>
                  <a:pt x="2020638" y="14941"/>
                </a:lnTo>
                <a:cubicBezTo>
                  <a:pt x="1736756" y="19921"/>
                  <a:pt x="1243697" y="44823"/>
                  <a:pt x="1243697" y="44823"/>
                </a:cubicBezTo>
                <a:cubicBezTo>
                  <a:pt x="967285" y="54784"/>
                  <a:pt x="548932" y="47314"/>
                  <a:pt x="362167" y="74706"/>
                </a:cubicBezTo>
                <a:cubicBezTo>
                  <a:pt x="175402" y="102098"/>
                  <a:pt x="175402" y="117039"/>
                  <a:pt x="123108" y="209176"/>
                </a:cubicBezTo>
                <a:cubicBezTo>
                  <a:pt x="70814" y="301313"/>
                  <a:pt x="35952" y="510490"/>
                  <a:pt x="48403" y="627529"/>
                </a:cubicBezTo>
                <a:cubicBezTo>
                  <a:pt x="60854" y="744568"/>
                  <a:pt x="185363" y="826745"/>
                  <a:pt x="197814" y="911412"/>
                </a:cubicBezTo>
                <a:cubicBezTo>
                  <a:pt x="210265" y="996079"/>
                  <a:pt x="155480" y="1033431"/>
                  <a:pt x="123108" y="1135529"/>
                </a:cubicBezTo>
                <a:cubicBezTo>
                  <a:pt x="90736" y="1237627"/>
                  <a:pt x="-21323" y="1404471"/>
                  <a:pt x="3579" y="1524000"/>
                </a:cubicBezTo>
                <a:cubicBezTo>
                  <a:pt x="28481" y="1643530"/>
                  <a:pt x="83265" y="1758079"/>
                  <a:pt x="272520" y="1852706"/>
                </a:cubicBezTo>
                <a:cubicBezTo>
                  <a:pt x="461775" y="1947333"/>
                  <a:pt x="758108" y="2007098"/>
                  <a:pt x="1139108" y="2091765"/>
                </a:cubicBezTo>
                <a:cubicBezTo>
                  <a:pt x="1520108" y="2176432"/>
                  <a:pt x="2209893" y="2298451"/>
                  <a:pt x="2558520" y="2360706"/>
                </a:cubicBezTo>
                <a:cubicBezTo>
                  <a:pt x="2907147" y="2422961"/>
                  <a:pt x="3064030" y="2437902"/>
                  <a:pt x="3230873" y="2465294"/>
                </a:cubicBezTo>
                <a:cubicBezTo>
                  <a:pt x="3397716" y="2492686"/>
                  <a:pt x="3407677" y="2592294"/>
                  <a:pt x="3559579" y="2525059"/>
                </a:cubicBezTo>
                <a:cubicBezTo>
                  <a:pt x="3711481" y="2457824"/>
                  <a:pt x="4000344" y="2276039"/>
                  <a:pt x="4142285" y="2061882"/>
                </a:cubicBezTo>
                <a:cubicBezTo>
                  <a:pt x="4284226" y="1847725"/>
                  <a:pt x="4351461" y="1491628"/>
                  <a:pt x="4411226" y="1240118"/>
                </a:cubicBezTo>
                <a:cubicBezTo>
                  <a:pt x="4470991" y="988608"/>
                  <a:pt x="4510834" y="727137"/>
                  <a:pt x="4500873" y="552823"/>
                </a:cubicBezTo>
                <a:cubicBezTo>
                  <a:pt x="4490912" y="378509"/>
                  <a:pt x="4416206" y="278902"/>
                  <a:pt x="4351461" y="194235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498461" y="6247033"/>
            <a:ext cx="37112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蕴含是基于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  <a:r>
              <a:rPr lang="zh-CN" altLang="en-US" dirty="0"/>
              <a:t>的句子之间的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5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怪兽世界中的蕴含规则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43075" y="1600201"/>
            <a:ext cx="5638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检测到</a:t>
            </a:r>
            <a:r>
              <a:rPr lang="en-US" altLang="zh-CN" dirty="0" smtClean="0"/>
              <a:t>[1,1]</a:t>
            </a:r>
            <a:r>
              <a:rPr lang="zh-CN" altLang="en-US" dirty="0" smtClean="0"/>
              <a:t>中没有东西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向右移动</a:t>
            </a:r>
            <a:r>
              <a:rPr lang="en-US" altLang="zh-CN" dirty="0" smtClean="0"/>
              <a:t>, [2,1]</a:t>
            </a:r>
            <a:r>
              <a:rPr lang="zh-CN" altLang="en-US" dirty="0" smtClean="0"/>
              <a:t>中有</a:t>
            </a:r>
            <a:r>
              <a:rPr lang="zh-CN" altLang="en-US" dirty="0" smtClean="0">
                <a:solidFill>
                  <a:srgbClr val="FF0000"/>
                </a:solidFill>
              </a:rPr>
              <a:t>微风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问题：是否有</a:t>
            </a:r>
            <a:r>
              <a:rPr lang="zh-CN" altLang="en-US" u="sng" dirty="0" smtClean="0"/>
              <a:t>无底洞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知识库</a:t>
            </a:r>
            <a:r>
              <a:rPr lang="en-US" altLang="zh-CN" dirty="0" smtClean="0"/>
              <a:t>KB</a:t>
            </a:r>
            <a:r>
              <a:rPr lang="zh-CN" altLang="en-US" dirty="0" smtClean="0"/>
              <a:t> ：</a:t>
            </a:r>
            <a:r>
              <a:rPr lang="en-US" altLang="zh-CN" dirty="0" smtClean="0">
                <a:solidFill>
                  <a:srgbClr val="FF0000"/>
                </a:solidFill>
              </a:rPr>
              <a:t>8 </a:t>
            </a:r>
            <a:r>
              <a:rPr lang="zh-CN" altLang="en-US" dirty="0" smtClean="0">
                <a:solidFill>
                  <a:srgbClr val="FF0000"/>
                </a:solidFill>
              </a:rPr>
              <a:t>个可能的情况</a:t>
            </a:r>
            <a:r>
              <a:rPr lang="zh-CN" altLang="en-US" dirty="0" smtClean="0"/>
              <a:t>（布尔选择）</a:t>
            </a:r>
          </a:p>
        </p:txBody>
      </p:sp>
      <p:pic>
        <p:nvPicPr>
          <p:cNvPr id="31748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09801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8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638E6-3172-C641-8CD9-D0136ED99B48}"/>
              </a:ext>
            </a:extLst>
          </p:cNvPr>
          <p:cNvCxnSpPr>
            <a:cxnSpLocks/>
          </p:cNvCxnSpPr>
          <p:nvPr/>
        </p:nvCxnSpPr>
        <p:spPr>
          <a:xfrm flipH="1">
            <a:off x="4916211" y="4299415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FF0FC0-2EB1-E948-8F07-86631848E863}"/>
              </a:ext>
            </a:extLst>
          </p:cNvPr>
          <p:cNvCxnSpPr>
            <a:cxnSpLocks/>
          </p:cNvCxnSpPr>
          <p:nvPr/>
        </p:nvCxnSpPr>
        <p:spPr>
          <a:xfrm flipH="1">
            <a:off x="3854567" y="5214887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78F7C0-045A-9641-82CE-4E49DCFE0E9D}"/>
              </a:ext>
            </a:extLst>
          </p:cNvPr>
          <p:cNvGrpSpPr/>
          <p:nvPr/>
        </p:nvGrpSpPr>
        <p:grpSpPr>
          <a:xfrm>
            <a:off x="1059544" y="3880324"/>
            <a:ext cx="4267940" cy="2302135"/>
            <a:chOff x="1016000" y="3962399"/>
            <a:chExt cx="4267939" cy="2302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2DFCCC5-616D-0147-87F7-918DEF330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739" y="3962400"/>
              <a:ext cx="2743200" cy="2209800"/>
            </a:xfrm>
            <a:prstGeom prst="straightConnector1">
              <a:avLst/>
            </a:prstGeom>
            <a:ln w="571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B289B8-E22B-AA40-A78F-832CC990B7B3}"/>
                </a:ext>
              </a:extLst>
            </p:cNvPr>
            <p:cNvSpPr txBox="1"/>
            <p:nvPr/>
          </p:nvSpPr>
          <p:spPr>
            <a:xfrm>
              <a:off x="3729359" y="39623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3CC"/>
                  </a:solidFill>
                </a:rPr>
                <a:t>atomic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D16F88-4369-0946-B64C-85B7D7FD498E}"/>
                </a:ext>
              </a:extLst>
            </p:cNvPr>
            <p:cNvSpPr txBox="1"/>
            <p:nvPr/>
          </p:nvSpPr>
          <p:spPr>
            <a:xfrm>
              <a:off x="2634932" y="4697968"/>
              <a:ext cx="1282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3CC"/>
                  </a:solidFill>
                </a:rPr>
                <a:t>factored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823FD5-ACF1-7240-A708-96E280EBF619}"/>
                </a:ext>
              </a:extLst>
            </p:cNvPr>
            <p:cNvSpPr txBox="1"/>
            <p:nvPr/>
          </p:nvSpPr>
          <p:spPr>
            <a:xfrm>
              <a:off x="1016000" y="5802868"/>
              <a:ext cx="1527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3CC"/>
                  </a:solidFill>
                </a:rPr>
                <a:t>structured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E3BAA-0E66-E142-816B-806902FEF00C}"/>
              </a:ext>
            </a:extLst>
          </p:cNvPr>
          <p:cNvGrpSpPr/>
          <p:nvPr/>
        </p:nvGrpSpPr>
        <p:grpSpPr>
          <a:xfrm>
            <a:off x="5327482" y="3448518"/>
            <a:ext cx="4343400" cy="492561"/>
            <a:chOff x="5283939" y="3530595"/>
            <a:chExt cx="4343400" cy="49256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9C13C0-38D9-D944-A743-3373B49F9A3C}"/>
                </a:ext>
              </a:extLst>
            </p:cNvPr>
            <p:cNvCxnSpPr>
              <a:cxnSpLocks/>
            </p:cNvCxnSpPr>
            <p:nvPr/>
          </p:nvCxnSpPr>
          <p:spPr>
            <a:xfrm>
              <a:off x="5283939" y="3962400"/>
              <a:ext cx="4343400" cy="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25202-044E-1941-B54E-F59E0848AC95}"/>
                </a:ext>
              </a:extLst>
            </p:cNvPr>
            <p:cNvSpPr txBox="1"/>
            <p:nvPr/>
          </p:nvSpPr>
          <p:spPr>
            <a:xfrm>
              <a:off x="5619650" y="3561491"/>
              <a:ext cx="1879041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</a:rPr>
                <a:t>deterministic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9EAD96-7650-F44D-B183-FB41C39B06D7}"/>
                </a:ext>
              </a:extLst>
            </p:cNvPr>
            <p:cNvSpPr txBox="1"/>
            <p:nvPr/>
          </p:nvSpPr>
          <p:spPr>
            <a:xfrm>
              <a:off x="7965990" y="3530595"/>
              <a:ext cx="147829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</a:rPr>
                <a:t>stochastic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0BB633-EDE3-9140-88C0-521D0CD1C98E}"/>
              </a:ext>
            </a:extLst>
          </p:cNvPr>
          <p:cNvGrpSpPr/>
          <p:nvPr/>
        </p:nvGrpSpPr>
        <p:grpSpPr>
          <a:xfrm>
            <a:off x="3904342" y="1365723"/>
            <a:ext cx="1423136" cy="2514600"/>
            <a:chOff x="3860802" y="1447800"/>
            <a:chExt cx="1423137" cy="25146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2912EDC-BB09-0542-94BA-135D8C8BEB0A}"/>
                </a:ext>
              </a:extLst>
            </p:cNvPr>
            <p:cNvCxnSpPr/>
            <p:nvPr/>
          </p:nvCxnSpPr>
          <p:spPr>
            <a:xfrm flipV="1">
              <a:off x="5283939" y="1447800"/>
              <a:ext cx="0" cy="2514600"/>
            </a:xfrm>
            <a:prstGeom prst="straightConnector1">
              <a:avLst/>
            </a:prstGeom>
            <a:ln w="571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AA3EC3-3B4E-C445-9CFE-3000E06B7A6D}"/>
                </a:ext>
              </a:extLst>
            </p:cNvPr>
            <p:cNvSpPr txBox="1"/>
            <p:nvPr/>
          </p:nvSpPr>
          <p:spPr>
            <a:xfrm>
              <a:off x="4122005" y="3452344"/>
              <a:ext cx="1059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00"/>
                  </a:solidFill>
                </a:rPr>
                <a:t>known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6AA1D8-8EB5-3D40-853B-71F99DB41141}"/>
                </a:ext>
              </a:extLst>
            </p:cNvPr>
            <p:cNvSpPr txBox="1"/>
            <p:nvPr/>
          </p:nvSpPr>
          <p:spPr>
            <a:xfrm>
              <a:off x="3860802" y="1752599"/>
              <a:ext cx="1399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00"/>
                  </a:solidFill>
                </a:rPr>
                <a:t>unknown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47947D0-1270-4A48-8562-E9E73BDDD0C0}"/>
              </a:ext>
            </a:extLst>
          </p:cNvPr>
          <p:cNvSpPr/>
          <p:nvPr/>
        </p:nvSpPr>
        <p:spPr>
          <a:xfrm>
            <a:off x="7102439" y="2289731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CC00CC"/>
                </a:solidFill>
              </a:rPr>
              <a:t>M</a:t>
            </a:r>
            <a:r>
              <a:rPr lang="en-US" sz="2400" dirty="0" smtClean="0">
                <a:solidFill>
                  <a:srgbClr val="CC00CC"/>
                </a:solidFill>
              </a:rPr>
              <a:t>L</a:t>
            </a:r>
            <a:endParaRPr lang="en-US" sz="2400" dirty="0">
              <a:solidFill>
                <a:srgbClr val="CC00CC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254016-7831-3C4F-8F79-9E11CC219C01}"/>
              </a:ext>
            </a:extLst>
          </p:cNvPr>
          <p:cNvSpPr/>
          <p:nvPr/>
        </p:nvSpPr>
        <p:spPr>
          <a:xfrm>
            <a:off x="6674687" y="4679563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13"/>
              </a:lnSpc>
            </a:pPr>
            <a:r>
              <a:rPr lang="en-US" sz="2400" dirty="0">
                <a:solidFill>
                  <a:srgbClr val="CC00CC"/>
                </a:solidFill>
              </a:rPr>
              <a:t>Bayes nets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00F323-0AB4-994F-B07D-2F617F90FF35}"/>
              </a:ext>
            </a:extLst>
          </p:cNvPr>
          <p:cNvSpPr/>
          <p:nvPr/>
        </p:nvSpPr>
        <p:spPr>
          <a:xfrm>
            <a:off x="3147671" y="5697841"/>
            <a:ext cx="2145083" cy="609600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r>
              <a:rPr lang="en-US" sz="2133" dirty="0">
                <a:solidFill>
                  <a:srgbClr val="92D050"/>
                </a:solidFill>
              </a:rPr>
              <a:t>First-order logic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B464EA-5B9A-EA40-9340-A68D562BD91E}"/>
              </a:ext>
            </a:extLst>
          </p:cNvPr>
          <p:cNvSpPr/>
          <p:nvPr/>
        </p:nvSpPr>
        <p:spPr>
          <a:xfrm>
            <a:off x="3989569" y="4678878"/>
            <a:ext cx="1676397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CC"/>
                </a:solidFill>
              </a:rPr>
              <a:t>Logic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CDBF51-0B81-8443-9058-A7E69CE317C2}"/>
              </a:ext>
            </a:extLst>
          </p:cNvPr>
          <p:cNvSpPr/>
          <p:nvPr/>
        </p:nvSpPr>
        <p:spPr>
          <a:xfrm>
            <a:off x="4998289" y="3878262"/>
            <a:ext cx="175416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CC"/>
                </a:solidFill>
              </a:rPr>
              <a:t>Search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DE47BB-EC11-3F4D-A115-355BF5BEF417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7512887" y="2899331"/>
            <a:ext cx="427753" cy="1780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64CE65-043C-E64E-821A-AF13C776E0FF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 flipV="1">
            <a:off x="5665967" y="4983678"/>
            <a:ext cx="1008721" cy="68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2CDB4212-F640-9C46-B3E1-7288277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34" y="46000"/>
            <a:ext cx="12192000" cy="1143000"/>
          </a:xfrm>
        </p:spPr>
        <p:txBody>
          <a:bodyPr/>
          <a:lstStyle/>
          <a:p>
            <a:r>
              <a:rPr lang="en-US" dirty="0"/>
              <a:t>Outline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9539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Wumpus models</a:t>
            </a:r>
          </a:p>
        </p:txBody>
      </p:sp>
      <p:pic>
        <p:nvPicPr>
          <p:cNvPr id="32771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64770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 descr="wumpus-seq1c-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5" y="381000"/>
            <a:ext cx="14414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0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Wumpus models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013857" y="5880781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KB </a:t>
            </a:r>
            <a:r>
              <a:rPr lang="en-US" altLang="zh-CN" smtClean="0"/>
              <a:t>= wumpus-world rules + observations</a:t>
            </a:r>
          </a:p>
        </p:txBody>
      </p:sp>
      <p:pic>
        <p:nvPicPr>
          <p:cNvPr id="33796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8" y="1269093"/>
            <a:ext cx="5940425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7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4" y="1354819"/>
            <a:ext cx="55911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Wumpus models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958975" y="5301344"/>
            <a:ext cx="8458200" cy="99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/>
              <a:t>KB </a:t>
            </a:r>
            <a:r>
              <a:rPr lang="en-US" altLang="zh-CN" sz="2400"/>
              <a:t>= wumpus-world rules + observations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α</a:t>
            </a:r>
            <a:r>
              <a:rPr lang="en-US" altLang="zh-CN" sz="2400" baseline="-250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FF0000"/>
                </a:solidFill>
              </a:rPr>
              <a:t> = "[1,2] is safe"</a:t>
            </a:r>
            <a:r>
              <a:rPr lang="en-US" altLang="zh-CN" sz="2400"/>
              <a:t>, </a:t>
            </a:r>
            <a:r>
              <a:rPr lang="zh-CN" altLang="en-US" sz="2600"/>
              <a:t>模型验证证明 </a:t>
            </a:r>
            <a:r>
              <a:rPr lang="en-US" altLang="zh-CN" sz="2800" b="1" i="1"/>
              <a:t>KB</a:t>
            </a:r>
            <a:r>
              <a:rPr lang="en-US" altLang="zh-CN" sz="2800" b="1"/>
              <a:t> ╞ α</a:t>
            </a:r>
            <a:r>
              <a:rPr lang="en-US" altLang="zh-CN" sz="2800" b="1" baseline="-25000"/>
              <a:t>1</a:t>
            </a:r>
            <a:endParaRPr lang="zh-CN" altLang="en-US" sz="2600"/>
          </a:p>
          <a:p>
            <a:pPr eaLnBrk="1" hangingPunct="1"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4097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Wumpus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953000"/>
            <a:ext cx="8229600" cy="16002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sz="2000" i="1"/>
              <a:t>KB </a:t>
            </a:r>
            <a:r>
              <a:rPr lang="en-US" altLang="zh-CN" sz="2000"/>
              <a:t>= wumpus-world rules + observations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α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  <a:r>
              <a:rPr lang="en-US" altLang="zh-CN" sz="2000">
                <a:solidFill>
                  <a:srgbClr val="FF0000"/>
                </a:solidFill>
              </a:rPr>
              <a:t> = “[2,2] is safe”, </a:t>
            </a:r>
            <a:r>
              <a:rPr lang="en-US" altLang="zh-CN" sz="2000" i="1">
                <a:solidFill>
                  <a:srgbClr val="FF0000"/>
                </a:solidFill>
              </a:rPr>
              <a:t>KB </a:t>
            </a:r>
            <a:r>
              <a:rPr lang="en-US" altLang="zh-CN" sz="2000">
                <a:solidFill>
                  <a:srgbClr val="FF0000"/>
                </a:solidFill>
              </a:rPr>
              <a:t>╞ α</a:t>
            </a:r>
            <a:r>
              <a:rPr lang="en-US" altLang="zh-CN" sz="2000" baseline="-25000">
                <a:solidFill>
                  <a:srgbClr val="FF0000"/>
                </a:solidFill>
              </a:rPr>
              <a:t>2 </a:t>
            </a:r>
            <a:r>
              <a:rPr lang="zh-CN" altLang="en-US" sz="2000"/>
              <a:t>是否成立？</a:t>
            </a:r>
            <a:endParaRPr lang="en-US" altLang="zh-CN" sz="2000"/>
          </a:p>
          <a:p>
            <a:pPr eaLnBrk="1" hangingPunct="1">
              <a:lnSpc>
                <a:spcPct val="170000"/>
              </a:lnSpc>
            </a:pPr>
            <a:r>
              <a:rPr lang="en-US" altLang="zh-CN" sz="2000" b="1" i="1">
                <a:solidFill>
                  <a:srgbClr val="FF0000"/>
                </a:solidFill>
              </a:rPr>
              <a:t> KB </a:t>
            </a:r>
            <a:r>
              <a:rPr lang="en-US" altLang="zh-CN" sz="2000" b="1">
                <a:solidFill>
                  <a:srgbClr val="FF0000"/>
                </a:solidFill>
              </a:rPr>
              <a:t>╞ α</a:t>
            </a:r>
            <a:r>
              <a:rPr lang="en-US" altLang="zh-CN" sz="2000" b="1" baseline="-25000">
                <a:solidFill>
                  <a:srgbClr val="FF0000"/>
                </a:solidFill>
              </a:rPr>
              <a:t>2 </a:t>
            </a:r>
            <a:r>
              <a:rPr lang="zh-CN" altLang="en-US" sz="2000" baseline="-25000"/>
              <a:t>： </a:t>
            </a:r>
            <a:r>
              <a:rPr lang="en-US" altLang="zh-CN" sz="2000"/>
              <a:t>Agent</a:t>
            </a:r>
            <a:r>
              <a:rPr lang="zh-CN" altLang="en-US" sz="2000"/>
              <a:t>无法得出</a:t>
            </a:r>
            <a:r>
              <a:rPr lang="en-US" altLang="zh-CN" sz="2000"/>
              <a:t>[2,2]</a:t>
            </a:r>
            <a:r>
              <a:rPr lang="zh-CN" altLang="en-US" sz="2000"/>
              <a:t>中没有无底洞</a:t>
            </a:r>
            <a:endParaRPr lang="en-US" altLang="zh-CN" sz="2000"/>
          </a:p>
        </p:txBody>
      </p:sp>
      <p:pic>
        <p:nvPicPr>
          <p:cNvPr id="36868" name="Picture 7" descr="wumpus-model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46188"/>
            <a:ext cx="54102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/>
          </p:cNvPr>
          <p:cNvCxnSpPr/>
          <p:nvPr/>
        </p:nvCxnSpPr>
        <p:spPr>
          <a:xfrm flipH="1">
            <a:off x="2852054" y="6346372"/>
            <a:ext cx="1524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2057401" y="1196975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命题逻辑定理证明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归结原理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2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命题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命题</a:t>
            </a:r>
            <a:r>
              <a:rPr lang="en-US" altLang="zh-CN" sz="2600" b="1" dirty="0"/>
              <a:t>: </a:t>
            </a:r>
            <a:r>
              <a:rPr lang="zh-CN" altLang="en-US" sz="2600" dirty="0"/>
              <a:t>能判断真假的陈述句。是具有唯一真值的陈述句或判断结果唯一的陈述句 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命题的真值</a:t>
            </a:r>
            <a:r>
              <a:rPr lang="en-US" altLang="zh-CN" sz="2600" b="1" dirty="0"/>
              <a:t>: </a:t>
            </a:r>
            <a:r>
              <a:rPr lang="zh-CN" altLang="en-US" sz="2600" dirty="0"/>
              <a:t>判断的结果，真值的取值真与假二者取一 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真命题</a:t>
            </a:r>
            <a:r>
              <a:rPr lang="en-US" altLang="zh-CN" sz="2600" b="1" dirty="0">
                <a:solidFill>
                  <a:srgbClr val="0000FF"/>
                </a:solidFill>
              </a:rPr>
              <a:t>: </a:t>
            </a:r>
            <a:r>
              <a:rPr lang="zh-CN" altLang="en-US" sz="2600" dirty="0"/>
              <a:t>真值为真的命题 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假命题</a:t>
            </a:r>
            <a:r>
              <a:rPr lang="en-US" altLang="zh-CN" sz="2600" b="1" dirty="0"/>
              <a:t>: </a:t>
            </a:r>
            <a:r>
              <a:rPr lang="zh-CN" altLang="en-US" sz="2600" dirty="0"/>
              <a:t>真值为假的命题 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注意</a:t>
            </a:r>
            <a:r>
              <a:rPr lang="en-US" altLang="zh-CN" sz="2200" b="1" dirty="0"/>
              <a:t>: </a:t>
            </a:r>
            <a:r>
              <a:rPr lang="zh-CN" altLang="en-US" sz="2200" dirty="0"/>
              <a:t>感叹句、祈使句、疑问句都不是命题 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陈述句中的悖论以及判断结果不唯一确定的也不是命题 </a:t>
            </a:r>
          </a:p>
        </p:txBody>
      </p:sp>
    </p:spTree>
    <p:extLst>
      <p:ext uri="{BB962C8B-B14F-4D97-AF65-F5344CB8AC3E}">
        <p14:creationId xmlns:p14="http://schemas.microsoft.com/office/powerpoint/2010/main" val="68225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命题逻辑</a:t>
            </a:r>
            <a:r>
              <a:rPr lang="en-US" altLang="zh-CN" dirty="0"/>
              <a:t>:</a:t>
            </a:r>
            <a:r>
              <a:rPr lang="zh-CN" altLang="en-US" dirty="0"/>
              <a:t>语法</a:t>
            </a:r>
            <a:endParaRPr lang="en-US" altLang="zh-CN" dirty="0"/>
          </a:p>
        </p:txBody>
      </p:sp>
      <p:sp>
        <p:nvSpPr>
          <p:cNvPr id="48131" name="矩形 5"/>
          <p:cNvSpPr>
            <a:spLocks noChangeArrowheads="1"/>
          </p:cNvSpPr>
          <p:nvPr/>
        </p:nvSpPr>
        <p:spPr bwMode="auto">
          <a:xfrm>
            <a:off x="5103586" y="6269037"/>
            <a:ext cx="4432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Arial" panose="020B0604020202020204" pitchFamily="34" charset="0"/>
              </a:rPr>
              <a:t>逻辑连接词优先级从高到低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48132" name="Rectangle 8"/>
          <p:cNvSpPr>
            <a:spLocks noChangeArrowheads="1"/>
          </p:cNvSpPr>
          <p:nvPr/>
        </p:nvSpPr>
        <p:spPr bwMode="auto">
          <a:xfrm>
            <a:off x="2454729" y="6146799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, , , , </a:t>
            </a:r>
            <a:endParaRPr lang="zh-CN" altLang="en-US" sz="2800">
              <a:solidFill>
                <a:srgbClr val="CC00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481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17600"/>
            <a:ext cx="9144000" cy="515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057348" y="25803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取非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43147" y="28524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合取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43147" y="32217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析取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82634" y="35907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蕴含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82634" y="39623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双向蕴含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14145" y="1239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原子命题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63339" y="12222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复合命题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06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命题逻辑：语义</a:t>
            </a:r>
            <a:endParaRPr lang="en-US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219200"/>
            <a:ext cx="8435975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300" b="1" dirty="0">
                <a:solidFill>
                  <a:srgbClr val="0000FF"/>
                </a:solidFill>
              </a:rPr>
              <a:t>复合命题</a:t>
            </a:r>
            <a:r>
              <a:rPr lang="en-US" altLang="zh-CN" sz="2300" dirty="0"/>
              <a:t> </a:t>
            </a:r>
            <a:r>
              <a:rPr lang="zh-CN" altLang="en-US" sz="2300" dirty="0"/>
              <a:t>有</a:t>
            </a:r>
            <a:r>
              <a:rPr lang="en-US" altLang="zh-CN" sz="2300" dirty="0"/>
              <a:t>5</a:t>
            </a:r>
            <a:r>
              <a:rPr lang="zh-CN" altLang="en-US" sz="2300" dirty="0"/>
              <a:t>条规则：</a:t>
            </a:r>
            <a:r>
              <a:rPr lang="en-US" altLang="zh-CN" sz="2300" dirty="0"/>
              <a:t>(P and Q </a:t>
            </a:r>
            <a:r>
              <a:rPr lang="zh-CN" altLang="en-US" sz="2300" dirty="0"/>
              <a:t>是模型</a:t>
            </a:r>
            <a:r>
              <a:rPr lang="en-US" altLang="zh-CN" sz="2300" dirty="0"/>
              <a:t> </a:t>
            </a:r>
            <a:r>
              <a:rPr lang="en-US" altLang="zh-CN" sz="2300" i="1" dirty="0"/>
              <a:t>m</a:t>
            </a:r>
            <a:r>
              <a:rPr lang="zh-CN" altLang="en-US" sz="2300" dirty="0"/>
              <a:t>中的任意子句</a:t>
            </a:r>
            <a:r>
              <a:rPr lang="en-US" altLang="zh-CN" sz="2300" dirty="0"/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
</a:t>
            </a:r>
            <a:r>
              <a:rPr lang="en-US" altLang="zh-CN" sz="2300" dirty="0">
                <a:sym typeface="Symbol" panose="05050102010706020507" pitchFamily="18" charset="2"/>
              </a:rPr>
              <a:t>	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2300" dirty="0"/>
              <a:t>P      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 	P is false 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	P 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300" dirty="0"/>
              <a:t> Q  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 	both P is </a:t>
            </a:r>
            <a:r>
              <a:rPr lang="en-US" altLang="zh-CN" sz="2300" b="1" dirty="0">
                <a:solidFill>
                  <a:srgbClr val="00B0F0"/>
                </a:solidFill>
              </a:rPr>
              <a:t>and</a:t>
            </a:r>
            <a:r>
              <a:rPr lang="en-US" altLang="zh-CN" sz="2300" dirty="0"/>
              <a:t> Q are true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</a:t>
            </a:r>
            <a:endParaRPr lang="en-US" altLang="zh-CN" sz="2300" u="sng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	P 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300" dirty="0"/>
              <a:t> Q  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 	either P </a:t>
            </a:r>
            <a:r>
              <a:rPr lang="en-US" altLang="zh-CN" sz="2300" b="1" dirty="0">
                <a:solidFill>
                  <a:srgbClr val="00B0F0"/>
                </a:solidFill>
              </a:rPr>
              <a:t>or</a:t>
            </a:r>
            <a:r>
              <a:rPr lang="en-US" altLang="zh-CN" sz="2300" dirty="0"/>
              <a:t> Q is true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</a:t>
            </a:r>
            <a:endParaRPr lang="en-US" altLang="zh-CN" sz="2300" u="sng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	P 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300" dirty="0"/>
              <a:t> Q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	</a:t>
            </a:r>
            <a:r>
              <a:rPr lang="en-US" altLang="zh-CN" sz="2300" b="1" dirty="0">
                <a:solidFill>
                  <a:srgbClr val="FF0000"/>
                </a:solidFill>
              </a:rPr>
              <a:t>unless</a:t>
            </a:r>
            <a:r>
              <a:rPr lang="en-US" altLang="zh-CN" sz="2300" dirty="0"/>
              <a:t> P is true and Q</a:t>
            </a:r>
            <a:r>
              <a:rPr lang="en-US" altLang="zh-CN" sz="2300" baseline="-25000" dirty="0"/>
              <a:t> </a:t>
            </a:r>
            <a:r>
              <a:rPr lang="en-US" altLang="zh-CN" sz="2300" dirty="0"/>
              <a:t>is false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</a:t>
            </a:r>
            <a:endParaRPr lang="en-US" altLang="zh-CN" sz="2300" u="sng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	P 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2300" dirty="0"/>
              <a:t> Q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	P and Q are </a:t>
            </a:r>
            <a:r>
              <a:rPr lang="en-US" altLang="zh-CN" sz="2300" dirty="0">
                <a:solidFill>
                  <a:srgbClr val="0070C0"/>
                </a:solidFill>
              </a:rPr>
              <a:t>both</a:t>
            </a:r>
            <a:r>
              <a:rPr lang="en-US" altLang="zh-CN" sz="2300" dirty="0"/>
              <a:t> true or </a:t>
            </a:r>
            <a:r>
              <a:rPr lang="en-US" altLang="zh-CN" sz="2300" dirty="0">
                <a:solidFill>
                  <a:srgbClr val="0070C0"/>
                </a:solidFill>
              </a:rPr>
              <a:t>both</a:t>
            </a:r>
            <a:r>
              <a:rPr lang="en-US" altLang="zh-CN" sz="2300" dirty="0"/>
              <a:t> false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 </a:t>
            </a:r>
            <a:endParaRPr lang="en-US" altLang="zh-CN" sz="2300" u="sng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3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300" dirty="0"/>
              <a:t>
</a:t>
            </a:r>
          </a:p>
        </p:txBody>
      </p:sp>
      <p:sp>
        <p:nvSpPr>
          <p:cNvPr id="2" name="矩形 1"/>
          <p:cNvSpPr/>
          <p:nvPr/>
        </p:nvSpPr>
        <p:spPr>
          <a:xfrm>
            <a:off x="5582897" y="6248791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语义</a:t>
            </a:r>
            <a:r>
              <a:rPr lang="zh-CN" altLang="en-US" dirty="0"/>
              <a:t>定义了用于</a:t>
            </a:r>
            <a:r>
              <a:rPr lang="zh-CN" altLang="en-US" dirty="0" smtClean="0"/>
              <a:t>判定</a:t>
            </a:r>
            <a:r>
              <a:rPr lang="zh-CN" altLang="en-US" dirty="0" smtClean="0">
                <a:solidFill>
                  <a:srgbClr val="FF0000"/>
                </a:solidFill>
              </a:rPr>
              <a:t>模型</a:t>
            </a:r>
            <a:r>
              <a:rPr lang="zh-CN" altLang="en-US" dirty="0" smtClean="0"/>
              <a:t>（可能世界）中</a:t>
            </a:r>
            <a:r>
              <a:rPr lang="zh-CN" altLang="en-US" dirty="0"/>
              <a:t>语句真值的规则</a:t>
            </a:r>
          </a:p>
        </p:txBody>
      </p:sp>
    </p:spTree>
    <p:extLst>
      <p:ext uri="{BB962C8B-B14F-4D97-AF65-F5344CB8AC3E}">
        <p14:creationId xmlns:p14="http://schemas.microsoft.com/office/powerpoint/2010/main" val="20431864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Truth tables for connectives</a:t>
            </a:r>
          </a:p>
        </p:txBody>
      </p:sp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1981200" y="1905001"/>
            <a:ext cx="79248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8588"/>
            <a:ext cx="9144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/>
          </p:cNvPr>
          <p:cNvSpPr/>
          <p:nvPr/>
        </p:nvSpPr>
        <p:spPr>
          <a:xfrm>
            <a:off x="1744663" y="4648200"/>
            <a:ext cx="838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0" dirty="0">
                <a:latin typeface="+mj-lt"/>
              </a:rPr>
              <a:t>⇒ 的真值可能不太符合直觉： P 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implies</a:t>
            </a:r>
            <a:r>
              <a:rPr lang="zh-CN" altLang="en-US" b="0" dirty="0">
                <a:latin typeface="+mj-lt"/>
              </a:rPr>
              <a:t> Q 或者 if P then Q</a:t>
            </a:r>
          </a:p>
        </p:txBody>
      </p:sp>
      <p:sp>
        <p:nvSpPr>
          <p:cNvPr id="3" name="矩形 2">
            <a:extLst/>
          </p:cNvPr>
          <p:cNvSpPr/>
          <p:nvPr/>
        </p:nvSpPr>
        <p:spPr>
          <a:xfrm>
            <a:off x="2286000" y="5562600"/>
            <a:ext cx="5875338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>
                <a:latin typeface="+mj-lt"/>
              </a:rPr>
              <a:t>例如, </a:t>
            </a:r>
            <a:r>
              <a:rPr lang="en-US" altLang="zh-CN" b="0" dirty="0">
                <a:latin typeface="+mj-lt"/>
              </a:rPr>
              <a:t>5</a:t>
            </a:r>
            <a:r>
              <a:rPr lang="zh-CN" altLang="en-US" b="0" dirty="0">
                <a:latin typeface="+mj-lt"/>
              </a:rPr>
              <a:t>是偶数 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zh-CN" altLang="en-US" b="0" dirty="0">
                <a:latin typeface="+mj-lt"/>
              </a:rPr>
              <a:t> Sam很聪明 is </a:t>
            </a:r>
            <a:r>
              <a:rPr lang="en-US" altLang="zh-CN" b="0" dirty="0">
                <a:latin typeface="+mj-lt"/>
              </a:rPr>
              <a:t>true or false</a:t>
            </a:r>
            <a:r>
              <a:rPr lang="zh-CN" altLang="en-US" b="0" dirty="0">
                <a:latin typeface="+mj-lt"/>
              </a:rPr>
              <a:t>？</a:t>
            </a:r>
          </a:p>
        </p:txBody>
      </p:sp>
      <p:sp>
        <p:nvSpPr>
          <p:cNvPr id="4" name="矩形 3">
            <a:extLst/>
          </p:cNvPr>
          <p:cNvSpPr/>
          <p:nvPr/>
        </p:nvSpPr>
        <p:spPr>
          <a:xfrm>
            <a:off x="7696200" y="1524000"/>
            <a:ext cx="14478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>
            <a:extLst/>
          </p:cNvPr>
          <p:cNvSpPr/>
          <p:nvPr/>
        </p:nvSpPr>
        <p:spPr>
          <a:xfrm>
            <a:off x="6477000" y="5932488"/>
            <a:ext cx="838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0" dirty="0">
                <a:latin typeface="+mj-lt"/>
              </a:rPr>
              <a:t>⇒ 为假的唯一条件：</a:t>
            </a:r>
            <a:r>
              <a:rPr lang="en-US" altLang="zh-CN" b="0" dirty="0">
                <a:latin typeface="+mj-lt"/>
              </a:rPr>
              <a:t>P</a:t>
            </a:r>
            <a:r>
              <a:rPr lang="zh-CN" altLang="en-US" b="0" dirty="0">
                <a:latin typeface="+mj-lt"/>
              </a:rPr>
              <a:t>为真而</a:t>
            </a:r>
            <a:r>
              <a:rPr lang="en-US" altLang="zh-CN" b="0" dirty="0">
                <a:latin typeface="+mj-lt"/>
              </a:rPr>
              <a:t>Q</a:t>
            </a:r>
            <a:r>
              <a:rPr lang="zh-CN" altLang="en-US" b="0" dirty="0">
                <a:latin typeface="+mj-lt"/>
              </a:rPr>
              <a:t>为假</a:t>
            </a:r>
          </a:p>
        </p:txBody>
      </p:sp>
    </p:spTree>
    <p:extLst>
      <p:ext uri="{BB962C8B-B14F-4D97-AF65-F5344CB8AC3E}">
        <p14:creationId xmlns:p14="http://schemas.microsoft.com/office/powerpoint/2010/main" val="32204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2155373" y="1741261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</a:t>
            </a:r>
            <a:r>
              <a:rPr lang="zh-CN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定理证明</a:t>
            </a:r>
            <a:endParaRPr lang="en-US" altLang="zh-CN" sz="2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归结原理</a:t>
            </a:r>
            <a:endParaRPr lang="en-US" altLang="zh-CN" sz="24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4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76B6-566B-7E4D-B47F-E5EECE6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基于知识的智能体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07D7-55A6-3B4A-92B1-46DFFD54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Agents</a:t>
            </a:r>
            <a:r>
              <a:rPr lang="zh-CN" altLang="en-US" dirty="0" smtClean="0"/>
              <a:t>通过</a:t>
            </a:r>
            <a:r>
              <a:rPr lang="zh-CN" altLang="en-US" dirty="0"/>
              <a:t>感知、学习和</a:t>
            </a:r>
            <a:r>
              <a:rPr lang="zh-CN" altLang="en-US" dirty="0" smtClean="0"/>
              <a:t>语言来获取</a:t>
            </a:r>
            <a:r>
              <a:rPr lang="zh-CN" altLang="en-US" dirty="0"/>
              <a:t>以下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行动</a:t>
            </a:r>
            <a:r>
              <a:rPr lang="zh-CN" altLang="en-US" dirty="0"/>
              <a:t>的影响（</a:t>
            </a:r>
            <a:r>
              <a:rPr lang="zh-CN" altLang="en-US" dirty="0" smtClean="0"/>
              <a:t>“转移模型”）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世界</a:t>
            </a:r>
            <a:r>
              <a:rPr lang="zh-CN" altLang="en-US" dirty="0"/>
              <a:t>如何影响传感器（“传感器模型”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世界当前状态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追踪一个部分可见的</a:t>
            </a:r>
            <a:r>
              <a:rPr lang="zh-CN" altLang="en-US" dirty="0" smtClean="0"/>
              <a:t>世界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能够</a:t>
            </a:r>
            <a:r>
              <a:rPr lang="zh-CN" altLang="en-US" dirty="0"/>
              <a:t>制定实现目标的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1568" y="4719297"/>
            <a:ext cx="2839840" cy="52322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Knowledge 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9618" y="5262877"/>
            <a:ext cx="2859827" cy="52322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u="sng" dirty="0"/>
              <a:t>Inference engine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70018" y="4795497"/>
            <a:ext cx="262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Domain-specific facts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0018" y="5309787"/>
            <a:ext cx="1710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Generic code</a:t>
            </a:r>
          </a:p>
        </p:txBody>
      </p:sp>
    </p:spTree>
    <p:extLst>
      <p:ext uri="{BB962C8B-B14F-4D97-AF65-F5344CB8AC3E}">
        <p14:creationId xmlns:p14="http://schemas.microsoft.com/office/powerpoint/2010/main" val="69023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/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7462"/>
            <a:ext cx="121920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基于知识的智能体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36914"/>
            <a:ext cx="96012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知识库</a:t>
            </a:r>
            <a:r>
              <a: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KB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 set of sentences </a:t>
            </a:r>
            <a:r>
              <a:rPr lang="en-US" altLang="zh-CN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 a formal language</a:t>
            </a:r>
          </a:p>
          <a:p>
            <a:pPr>
              <a:lnSpc>
                <a:spcPct val="80000"/>
              </a:lnSpc>
              <a:spcBef>
                <a:spcPts val="2400"/>
              </a:spcBef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构建智能体的声明性方法：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ts val="2400"/>
              </a:spcBef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告诉</a:t>
            </a:r>
            <a:r>
              <a:rPr lang="zh-CN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知识库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需要知道的一切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ts val="2400"/>
              </a:spcBef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询问</a:t>
            </a:r>
            <a:r>
              <a:rPr lang="zh-CN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知识库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要执行什么动作？（回答应该是基于知识库的）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ts val="2400"/>
              </a:spcBef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这两个过程都可能涉及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推理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，即从原有语句中推导出新的语句。还可以使得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具有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学习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能力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knowledge-based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55487"/>
            <a:ext cx="11379200" cy="472916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b="1" dirty="0"/>
              <a:t> </a:t>
            </a:r>
            <a:r>
              <a:rPr lang="en-US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KB-AGENT</a:t>
            </a:r>
            <a:r>
              <a:rPr lang="en-US" dirty="0"/>
              <a:t>(</a:t>
            </a:r>
            <a:r>
              <a:rPr lang="en-US" u="sng" dirty="0">
                <a:solidFill>
                  <a:srgbClr val="0000FF"/>
                </a:solidFill>
              </a:rPr>
              <a:t>percept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an </a:t>
            </a:r>
            <a:r>
              <a:rPr lang="en-US" u="sng" dirty="0"/>
              <a:t>action</a:t>
            </a:r>
            <a:r>
              <a:rPr lang="en-US" dirty="0"/>
              <a:t>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b="1" dirty="0">
                <a:solidFill>
                  <a:srgbClr val="CC00CC"/>
                </a:solidFill>
              </a:rPr>
              <a:t>persistent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KB</a:t>
            </a:r>
            <a:r>
              <a:rPr lang="en-US" dirty="0"/>
              <a:t>, a knowledge base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                    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, an integer, initially 0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MAKE-PERCEPT-SENTENCE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← </a:t>
            </a:r>
            <a:r>
              <a:rPr lang="en-US" dirty="0">
                <a:solidFill>
                  <a:srgbClr val="008000"/>
                </a:solidFill>
              </a:rPr>
              <a:t>ASK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MAKE-ACTION-QUERY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 t</a:t>
            </a:r>
            <a:r>
              <a:rPr lang="en-US" dirty="0"/>
              <a:t>←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+1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94914" y="4474028"/>
            <a:ext cx="8077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zh-CN" altLang="en-US" sz="2000" kern="0" smtClean="0"/>
              <a:t>智能体应该能够</a:t>
            </a:r>
            <a:r>
              <a:rPr lang="en-US" altLang="zh-CN" sz="2000" kern="0" smtClean="0"/>
              <a:t>: 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 smtClean="0"/>
              <a:t> </a:t>
            </a:r>
            <a:r>
              <a:rPr lang="zh-CN" altLang="en-US" sz="1600" kern="0" smtClean="0"/>
              <a:t>表示状态、行为等等 </a:t>
            </a:r>
            <a:endParaRPr lang="en-US" altLang="zh-CN" sz="1600" kern="0" smtClean="0"/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 smtClean="0"/>
              <a:t> </a:t>
            </a:r>
            <a:r>
              <a:rPr lang="zh-CN" altLang="en-US" sz="1600" kern="0" smtClean="0"/>
              <a:t>融入新的感知</a:t>
            </a:r>
            <a:endParaRPr lang="en-US" altLang="zh-CN" sz="1600" kern="0" smtClean="0"/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 smtClean="0"/>
              <a:t> </a:t>
            </a:r>
            <a:r>
              <a:rPr lang="zh-CN" altLang="en-US" sz="1600" kern="0" smtClean="0"/>
              <a:t>更新对周围世界的内部表示 </a:t>
            </a:r>
            <a:endParaRPr lang="en-US" altLang="zh-CN" sz="1600" kern="0" smtClean="0"/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 smtClean="0"/>
              <a:t> </a:t>
            </a:r>
            <a:r>
              <a:rPr lang="zh-CN" altLang="en-US" sz="1600" kern="0" smtClean="0"/>
              <a:t>推断周围世界的隐藏属性 </a:t>
            </a:r>
            <a:endParaRPr lang="en-US" altLang="zh-CN" sz="1600" kern="0" smtClean="0"/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 smtClean="0"/>
              <a:t> </a:t>
            </a:r>
            <a:r>
              <a:rPr lang="zh-CN" altLang="en-US" sz="1600" kern="0" smtClean="0"/>
              <a:t>推断出正确的行为</a:t>
            </a:r>
            <a:endParaRPr lang="en-US" altLang="zh-CN" sz="1600" kern="0" dirty="0"/>
          </a:p>
        </p:txBody>
      </p:sp>
    </p:spTree>
    <p:extLst>
      <p:ext uri="{BB962C8B-B14F-4D97-AF65-F5344CB8AC3E}">
        <p14:creationId xmlns:p14="http://schemas.microsoft.com/office/powerpoint/2010/main" val="16410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2057401" y="1196975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命题逻辑定理证明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归结原理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2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Wumpus</a:t>
            </a:r>
            <a:r>
              <a:rPr lang="en-US" altLang="zh-CN" dirty="0" smtClean="0"/>
              <a:t> World</a:t>
            </a:r>
          </a:p>
        </p:txBody>
      </p:sp>
      <p:pic>
        <p:nvPicPr>
          <p:cNvPr id="18435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68" y="1524000"/>
            <a:ext cx="51816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/>
          </p:cNvPr>
          <p:cNvSpPr/>
          <p:nvPr/>
        </p:nvSpPr>
        <p:spPr>
          <a:xfrm>
            <a:off x="7273925" y="1676400"/>
            <a:ext cx="314325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latin typeface="+mn-ea"/>
              </a:rPr>
              <a:t>Wumpus</a:t>
            </a:r>
            <a:r>
              <a:rPr lang="zh-CN" altLang="en-US" sz="1600" b="1" dirty="0">
                <a:latin typeface="+mn-ea"/>
              </a:rPr>
              <a:t>世界</a:t>
            </a:r>
            <a:r>
              <a:rPr lang="zh-CN" altLang="en-US" sz="1600" dirty="0">
                <a:latin typeface="+mn-ea"/>
              </a:rPr>
              <a:t>是由多个房间组成并连接起来的</a:t>
            </a:r>
            <a:r>
              <a:rPr lang="zh-CN" altLang="en-US" sz="1600" b="1" dirty="0">
                <a:latin typeface="+mn-ea"/>
              </a:rPr>
              <a:t>山洞</a:t>
            </a:r>
            <a:r>
              <a:rPr lang="zh-CN" altLang="en-US" sz="1600" dirty="0">
                <a:latin typeface="+mn-ea"/>
              </a:rPr>
              <a:t>，在洞穴的某处隐藏着</a:t>
            </a:r>
            <a:r>
              <a:rPr lang="zh-CN" altLang="en-US" sz="1600" b="1" dirty="0">
                <a:latin typeface="+mn-ea"/>
              </a:rPr>
              <a:t>一只</a:t>
            </a:r>
            <a:r>
              <a:rPr lang="en-US" altLang="zh-CN" sz="1600" b="1" dirty="0">
                <a:latin typeface="+mn-ea"/>
              </a:rPr>
              <a:t>Wumpus</a:t>
            </a:r>
            <a:r>
              <a:rPr lang="zh-CN" altLang="en-US" sz="1600" dirty="0">
                <a:latin typeface="+mn-ea"/>
              </a:rPr>
              <a:t>，它会吃掉进入它房间的任何人。</a:t>
            </a:r>
            <a:endParaRPr lang="en-US" altLang="zh-CN" sz="1600" dirty="0">
              <a:latin typeface="+mn-ea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latin typeface="+mn-ea"/>
              </a:rPr>
              <a:t>Agent</a:t>
            </a:r>
            <a:r>
              <a:rPr lang="zh-CN" altLang="en-US" sz="1600" dirty="0">
                <a:latin typeface="+mn-ea"/>
              </a:rPr>
              <a:t>可以射杀</a:t>
            </a:r>
            <a:r>
              <a:rPr lang="en-US" altLang="zh-CN" sz="1600" dirty="0">
                <a:latin typeface="+mn-ea"/>
              </a:rPr>
              <a:t>Wumpus</a:t>
            </a:r>
            <a:r>
              <a:rPr lang="zh-CN" altLang="en-US" sz="1600" dirty="0">
                <a:latin typeface="+mn-ea"/>
              </a:rPr>
              <a:t>，但是只有一支箭。</a:t>
            </a:r>
            <a:endParaRPr lang="en-US" altLang="zh-CN" sz="1600" dirty="0">
              <a:latin typeface="+mn-ea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</a:rPr>
              <a:t>某些房间是</a:t>
            </a:r>
            <a:r>
              <a:rPr lang="zh-CN" altLang="en-US" sz="1600" b="1" dirty="0">
                <a:latin typeface="+mn-ea"/>
              </a:rPr>
              <a:t>无底洞</a:t>
            </a:r>
            <a:r>
              <a:rPr lang="zh-CN" altLang="en-US" sz="1600" dirty="0">
                <a:latin typeface="+mn-ea"/>
              </a:rPr>
              <a:t>，任何人漫游到这些房间都会被无底洞吞噬。</a:t>
            </a:r>
            <a:endParaRPr lang="en-US" altLang="zh-CN" sz="1600" dirty="0">
              <a:latin typeface="+mn-ea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</a:rPr>
              <a:t>生活在该环境的唯一希望是存在</a:t>
            </a:r>
            <a:r>
              <a:rPr lang="zh-CN" altLang="en-US" sz="1600" b="1" dirty="0">
                <a:latin typeface="+mn-ea"/>
              </a:rPr>
              <a:t>发现一堆金子</a:t>
            </a:r>
            <a:r>
              <a:rPr lang="zh-CN" altLang="en-US" sz="1600" dirty="0">
                <a:latin typeface="+mn-ea"/>
              </a:rPr>
              <a:t>的可能性。</a:t>
            </a:r>
          </a:p>
        </p:txBody>
      </p:sp>
    </p:spTree>
    <p:extLst>
      <p:ext uri="{BB962C8B-B14F-4D97-AF65-F5344CB8AC3E}">
        <p14:creationId xmlns:p14="http://schemas.microsoft.com/office/powerpoint/2010/main" val="19310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1219200"/>
            <a:ext cx="4044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Wumpus World PEAS description</a:t>
            </a:r>
          </a:p>
        </p:txBody>
      </p:sp>
      <p:sp>
        <p:nvSpPr>
          <p:cNvPr id="9219" name="Rectangle 3">
            <a:extLst/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1143000"/>
            <a:ext cx="8458200" cy="5410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/>
              <a:t>Performance measure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gold +1000, death -1000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-1 per step, -10 for using the arrow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/>
              <a:t>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Squares adjacent to </a:t>
            </a:r>
            <a:r>
              <a:rPr lang="en-US" altLang="zh-CN" sz="2000" dirty="0" err="1"/>
              <a:t>wumpus</a:t>
            </a:r>
            <a:r>
              <a:rPr lang="zh-CN" altLang="en-US" sz="2000" b="1" dirty="0"/>
              <a:t>怪兽</a:t>
            </a:r>
            <a:r>
              <a:rPr lang="zh-CN" altLang="en-US" dirty="0"/>
              <a:t> </a:t>
            </a:r>
            <a:r>
              <a:rPr lang="en-US" altLang="zh-CN" sz="2000" dirty="0"/>
              <a:t>are smelly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
Squares adjacent to pit are breezy
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Glitter </a:t>
            </a:r>
            <a:r>
              <a:rPr lang="en-US" altLang="zh-CN" sz="2000" dirty="0" err="1"/>
              <a:t>iff</a:t>
            </a:r>
            <a:r>
              <a:rPr lang="en-US" altLang="zh-CN" sz="2000" dirty="0"/>
              <a:t> gold is in the same square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/>
              <a:t>Actuators: Left turn, Right turn, Forward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Shooting kills </a:t>
            </a:r>
            <a:r>
              <a:rPr lang="en-US" altLang="zh-CN" sz="2000" dirty="0" err="1"/>
              <a:t>wumpus</a:t>
            </a:r>
            <a:r>
              <a:rPr lang="en-US" altLang="zh-CN" sz="2000" dirty="0"/>
              <a:t> if you are facing it
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Shooting uses up the only arrow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
Grabbing picks up gold if in same square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/>
              <a:t>
Releasing drops the gold in same square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/>
              <a:t>Sensors: Stench, Breeze, Glitter, Bump, Scream</a:t>
            </a:r>
          </a:p>
        </p:txBody>
      </p:sp>
      <p:sp>
        <p:nvSpPr>
          <p:cNvPr id="2" name="矩形 1">
            <a:extLst/>
          </p:cNvPr>
          <p:cNvSpPr/>
          <p:nvPr/>
        </p:nvSpPr>
        <p:spPr>
          <a:xfrm>
            <a:off x="7351713" y="5715001"/>
            <a:ext cx="3515706" cy="584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/>
              <a:t>a percept:</a:t>
            </a:r>
          </a:p>
          <a:p>
            <a:pPr>
              <a:defRPr/>
            </a:pPr>
            <a:r>
              <a:rPr lang="en-US" altLang="zh-CN" sz="1600" dirty="0"/>
              <a:t>[</a:t>
            </a:r>
            <a:r>
              <a:rPr lang="en-US" altLang="zh-CN" sz="1600" i="1" dirty="0"/>
              <a:t>Stench, Breeze, None, None, None</a:t>
            </a:r>
            <a:r>
              <a:rPr lang="en-US" altLang="zh-CN" sz="1600" dirty="0"/>
              <a:t>]</a:t>
            </a:r>
            <a:endParaRPr lang="zh-CN" altLang="en-US" sz="1600" dirty="0"/>
          </a:p>
        </p:txBody>
      </p:sp>
      <p:pic>
        <p:nvPicPr>
          <p:cNvPr id="1946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1117600"/>
            <a:ext cx="9359900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418114" y="6161314"/>
            <a:ext cx="6487886" cy="108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5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55012</TotalTime>
  <Words>1527</Words>
  <Application>Microsoft Office PowerPoint</Application>
  <PresentationFormat>宽屏</PresentationFormat>
  <Paragraphs>216</Paragraphs>
  <Slides>28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Apple Chancery</vt:lpstr>
      <vt:lpstr>宋体</vt:lpstr>
      <vt:lpstr>Arial</vt:lpstr>
      <vt:lpstr>Calibri</vt:lpstr>
      <vt:lpstr>Symbol</vt:lpstr>
      <vt:lpstr>Times New Roman</vt:lpstr>
      <vt:lpstr>Wingdings</vt:lpstr>
      <vt:lpstr>dan-berkeley-nlp-v1</vt:lpstr>
      <vt:lpstr>Artificial Intelligence </vt:lpstr>
      <vt:lpstr>Outline of the course</vt:lpstr>
      <vt:lpstr>Outline</vt:lpstr>
      <vt:lpstr>基于知识的智能体</vt:lpstr>
      <vt:lpstr>基于知识的智能体</vt:lpstr>
      <vt:lpstr>A knowledge-based agent</vt:lpstr>
      <vt:lpstr>Outline</vt:lpstr>
      <vt:lpstr>Wumpus World</vt:lpstr>
      <vt:lpstr>Wumpus World PEAS description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Outline</vt:lpstr>
      <vt:lpstr> 什么是逻辑? </vt:lpstr>
      <vt:lpstr> 逻辑推理 </vt:lpstr>
      <vt:lpstr>在怪兽世界中的蕴含规则</vt:lpstr>
      <vt:lpstr>Wumpus models</vt:lpstr>
      <vt:lpstr>Wumpus models</vt:lpstr>
      <vt:lpstr>Wumpus models</vt:lpstr>
      <vt:lpstr>Wumpus models</vt:lpstr>
      <vt:lpstr>Outline</vt:lpstr>
      <vt:lpstr>命题</vt:lpstr>
      <vt:lpstr>命题逻辑:语法</vt:lpstr>
      <vt:lpstr>命题逻辑：语义</vt:lpstr>
      <vt:lpstr>Truth tables for connectives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WJL</cp:lastModifiedBy>
  <cp:revision>2368</cp:revision>
  <cp:lastPrinted>2014-01-30T19:57:00Z</cp:lastPrinted>
  <dcterms:created xsi:type="dcterms:W3CDTF">2004-08-27T04:16:05Z</dcterms:created>
  <dcterms:modified xsi:type="dcterms:W3CDTF">2023-04-23T08:58:37Z</dcterms:modified>
</cp:coreProperties>
</file>