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909" r:id="rId3"/>
    <p:sldId id="890" r:id="rId5"/>
    <p:sldId id="821" r:id="rId6"/>
    <p:sldId id="822" r:id="rId7"/>
    <p:sldId id="823" r:id="rId8"/>
    <p:sldId id="891" r:id="rId9"/>
    <p:sldId id="892" r:id="rId10"/>
    <p:sldId id="825" r:id="rId11"/>
    <p:sldId id="894" r:id="rId12"/>
    <p:sldId id="895" r:id="rId13"/>
    <p:sldId id="899" r:id="rId14"/>
    <p:sldId id="900" r:id="rId15"/>
    <p:sldId id="901" r:id="rId16"/>
    <p:sldId id="902" r:id="rId17"/>
    <p:sldId id="903" r:id="rId18"/>
    <p:sldId id="824" r:id="rId19"/>
    <p:sldId id="840" r:id="rId20"/>
    <p:sldId id="841" r:id="rId21"/>
    <p:sldId id="842" r:id="rId22"/>
    <p:sldId id="904" r:id="rId23"/>
    <p:sldId id="905" r:id="rId24"/>
    <p:sldId id="844" r:id="rId25"/>
    <p:sldId id="845" r:id="rId26"/>
    <p:sldId id="843" r:id="rId27"/>
    <p:sldId id="847" r:id="rId28"/>
  </p:sldIdLst>
  <p:sldSz cx="12192000" cy="6858000"/>
  <p:notesSz cx="7315200" cy="9601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33FF"/>
    <a:srgbClr val="333299"/>
    <a:srgbClr val="CE00BB"/>
    <a:srgbClr val="30F336"/>
    <a:srgbClr val="BFEFBF"/>
    <a:srgbClr val="CC6600"/>
    <a:srgbClr val="996600"/>
    <a:srgbClr val="663300"/>
    <a:srgbClr val="2D2D8A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327" autoAdjust="0"/>
  </p:normalViewPr>
  <p:slideViewPr>
    <p:cSldViewPr snapToGrid="0" showGuides="1">
      <p:cViewPr varScale="1">
        <p:scale>
          <a:sx n="99" d="100"/>
          <a:sy n="99" d="100"/>
        </p:scale>
        <p:origin x="10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defRPr sz="13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defRPr sz="13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defRPr sz="13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F20C6108-B344-48B3-B893-0983A3B5384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defRPr sz="13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defRPr sz="13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defRPr sz="13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08DD6487-14A9-49B8-972D-88A1CCAF324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 panose="020F0502020204030204"/>
              <a:cs typeface="Calibri" panose="020F050202020403020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深度优先枚举出了真值表中所有的情况，在叶子结点，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语句判断这种情况下</a:t>
            </a:r>
            <a:r>
              <a:rPr lang="en-US" altLang="zh-CN" dirty="0" smtClean="0"/>
              <a:t>KB</a:t>
            </a:r>
            <a:r>
              <a:rPr lang="zh-CN" altLang="en-US" dirty="0" smtClean="0"/>
              <a:t>为真的时候，</a:t>
            </a:r>
            <a:r>
              <a:rPr lang="en-US" altLang="zh-CN" dirty="0" smtClean="0"/>
              <a:t>α</a:t>
            </a:r>
            <a:r>
              <a:rPr lang="zh-CN" altLang="en-US" dirty="0" smtClean="0"/>
              <a:t>是否为真。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/>
              <a:t>// </a:t>
            </a:r>
            <a:r>
              <a:rPr lang="zh-CN" altLang="en-US" sz="1200" dirty="0" smtClean="0"/>
              <a:t>当</a:t>
            </a:r>
            <a:r>
              <a:rPr lang="en-US" altLang="zh-CN" sz="1200" dirty="0" smtClean="0"/>
              <a:t>KB</a:t>
            </a:r>
            <a:r>
              <a:rPr lang="zh-CN" altLang="en-US" sz="1200" dirty="0" smtClean="0"/>
              <a:t>为假的时候，总是返回</a:t>
            </a:r>
            <a:r>
              <a:rPr lang="en-US" altLang="zh-CN" sz="1200" dirty="0" smtClean="0"/>
              <a:t>true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搜索证明，在很多实际情况中，寻找某个证明过程更高效，因为无论存在多少命题，它都可以忽略不相干命题。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如果可用的推理规则不充分，那么目标将不可达，即只用那些推理规则找不到证明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假言推理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消去蕴含式：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归结原理是一种推理规则。从谓词公式转化为子句集的过程中看出，在子句集中子句之间是合取关系，其中只要有一个子句不可满足，则子句集就不可满足。若一个子句集中包含空子句，则这个子句集一定是不可满足的。归结原理就是基于这一认识提出来的。 他的原理就是：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P-&gt;Q,Q-&gt;R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P-&gt;R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由于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P-&gt;Q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 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P∨Q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Q-&gt;R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 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Q∨R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所以，他相当于将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Q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 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合并。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73131"/>
                </a:solidFill>
                <a:latin typeface="Arial" panose="020B0604020202020204" pitchFamily="34" charset="0"/>
              </a:rPr>
              <a:t>空子句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不包含任何文字的子句，是永假的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72EF50-E8EA-42D8-8FF8-7CABBDED3B3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12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…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12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k</a:t>
            </a:r>
            <a:r>
              <a:rPr lang="en-US" altLang="zh-CN" sz="12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zh-CN" altLang="en-US" sz="1200" i="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等价于 </a:t>
            </a:r>
            <a:r>
              <a:rPr lang="en-US" altLang="zh-CN" sz="1200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(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12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…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i-1 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i+1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…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12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k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200" b="1" dirty="0" smtClean="0">
                <a:sym typeface="Symbol" panose="05050102010706020507" pitchFamily="18" charset="2"/>
              </a:rPr>
              <a:t> 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</a:t>
            </a:r>
            <a:endParaRPr lang="en-US" altLang="zh-CN" sz="1200" b="1" dirty="0" smtClean="0"/>
          </a:p>
          <a:p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en-US" altLang="zh-CN" sz="12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…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en-US" altLang="zh-CN" sz="12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zh-CN" altLang="en-US" sz="1200" i="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等价于 </a:t>
            </a:r>
            <a:r>
              <a:rPr lang="en-US" altLang="zh-CN" sz="1200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j</a:t>
            </a:r>
            <a:r>
              <a:rPr lang="en-US" altLang="zh-CN" sz="1200" b="1" dirty="0" smtClean="0">
                <a:sym typeface="Symbol" panose="05050102010706020507" pitchFamily="18" charset="2"/>
              </a:rPr>
              <a:t>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en-US" altLang="zh-CN" sz="12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…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j-1 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m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j+1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...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en-US" altLang="zh-CN" sz="12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endParaRPr lang="en-US" altLang="zh-CN" sz="1200" i="1" dirty="0" smtClean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所以，</a:t>
            </a:r>
            <a:r>
              <a:rPr lang="en-US" altLang="zh-CN" sz="1200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(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12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…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i-1 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i+1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…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12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k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200" b="1" dirty="0" smtClean="0">
                <a:sym typeface="Symbol" panose="05050102010706020507" pitchFamily="18" charset="2"/>
              </a:rPr>
              <a:t> 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en-US" altLang="zh-CN" sz="12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…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j-1 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m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j+1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...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en-US" altLang="zh-CN" sz="12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zh-CN" altLang="en-US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，即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12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…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i-1 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i+1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…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12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k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m</a:t>
            </a:r>
            <a:r>
              <a:rPr lang="en-US" altLang="zh-CN" sz="12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…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j-1 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m</a:t>
            </a:r>
            <a:r>
              <a:rPr lang="en-US" altLang="zh-CN" sz="12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j+1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... 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2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en-US" altLang="zh-CN" sz="12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zh-CN" sz="1200" i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endParaRPr lang="en-US" altLang="zh-CN" sz="1000" i="1" smtClean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i="1" dirty="0" smtClean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0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39D5-275B-4A42-9DA6-D22E6DB5F3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886EB-61D6-4887-8014-0AD8743EA1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484AB-0E1D-492A-AE0D-24B7131CB0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8B0A2-D928-43B3-898A-E5B176FEDE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900"/>
            </a:lvl2pPr>
            <a:lvl3pPr marL="914400" indent="0">
              <a:buNone/>
              <a:defRPr sz="1600"/>
            </a:lvl3pPr>
            <a:lvl4pPr marL="1371600" indent="0">
              <a:buNone/>
              <a:defRPr sz="1500"/>
            </a:lvl4pPr>
            <a:lvl5pPr marL="1828800" indent="0">
              <a:buNone/>
              <a:defRPr sz="1500"/>
            </a:lvl5pPr>
            <a:lvl6pPr marL="2286000" indent="0">
              <a:buNone/>
              <a:defRPr sz="1500"/>
            </a:lvl6pPr>
            <a:lvl7pPr marL="2743200" indent="0">
              <a:buNone/>
              <a:defRPr sz="1500"/>
            </a:lvl7pPr>
            <a:lvl8pPr marL="3200400" indent="0">
              <a:buNone/>
              <a:defRPr sz="1500"/>
            </a:lvl8pPr>
            <a:lvl9pPr marL="36576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1AF2F-4CEE-4004-B96A-AF75E50B2E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54D69-0A2A-4D82-92F5-6566037E01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F3699-33B4-4046-A8C0-1E5BF91EE4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65258-A7B0-4F44-AD94-A478DFDD65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0972F-AC02-4B9F-93B0-511030A361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5C1DF-81AF-4DF4-BCE2-0F605F1BC4C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7F8EA-D214-4032-BF2B-062C28AE1B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4" tIns="45718" rIns="91434" bIns="45718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2"/>
            <a:ext cx="11379200" cy="47291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4" tIns="45718" rIns="91434" bIns="45718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4" tIns="45718" rIns="91434" bIns="45718" numCol="1" anchor="t" anchorCtr="0" compatLnSpc="1"/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4" tIns="45718" rIns="91434" bIns="45718" numCol="1" anchor="t" anchorCtr="0" compatLnSpc="1"/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4" tIns="45718" rIns="91434" bIns="45718" numCol="1" anchor="t" anchorCtr="0" compatLnSpc="1"/>
          <a:lstStyle>
            <a:lvl1pPr algn="r">
              <a:defRPr sz="1500"/>
            </a:lvl1pPr>
          </a:lstStyle>
          <a:p>
            <a:pPr>
              <a:defRPr/>
            </a:pPr>
            <a:fld id="{6F9CEA6C-9676-4610-9E76-A9EBD51544BC}" type="slidenum">
              <a:rPr lang="en-US" smtClean="0"/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1434" tIns="45718" rIns="91434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>
          <a:solidFill>
            <a:schemeClr val="accent2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-348343" y="1172052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Artificial </a:t>
            </a:r>
            <a:r>
              <a:rPr lang="en-US" dirty="0"/>
              <a:t>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-348343" y="2982686"/>
            <a:ext cx="12192000" cy="865909"/>
          </a:xfrm>
        </p:spPr>
        <p:txBody>
          <a:bodyPr/>
          <a:lstStyle/>
          <a:p>
            <a:pPr eaLnBrk="1" hangingPunct="1"/>
            <a:r>
              <a:rPr lang="en-US" altLang="zh-CN" sz="4200" dirty="0" smtClean="0"/>
              <a:t>Section 7</a:t>
            </a:r>
            <a:r>
              <a:rPr lang="zh-CN" altLang="en-US" sz="4200" dirty="0" smtClean="0"/>
              <a:t>： </a:t>
            </a:r>
            <a:r>
              <a:rPr lang="en-US" sz="4200" b="1" dirty="0" smtClean="0"/>
              <a:t>Logic </a:t>
            </a:r>
            <a:r>
              <a:rPr lang="en-US" altLang="zh-CN" sz="4200" b="1" dirty="0" smtClean="0"/>
              <a:t>Agent</a:t>
            </a:r>
            <a:endParaRPr lang="en-US" sz="4200" b="1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2" tIns="45718" rIns="9140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Wumpus world sentences</a:t>
            </a: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	 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1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1,1</a:t>
            </a:r>
            <a:endParaRPr lang="en-US" altLang="zh-CN" sz="2300" i="1" baseline="-25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2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</a:t>
            </a:r>
            <a:endParaRPr lang="en-US" altLang="zh-CN" sz="2300" i="1" baseline="-25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3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4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5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2,2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3,1</a:t>
            </a:r>
            <a:r>
              <a:rPr lang="en-US" altLang="zh-CN" sz="2300" i="1" dirty="0"/>
              <a:t>)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6</a:t>
            </a:r>
            <a:r>
              <a:rPr lang="en-US" altLang="zh-CN" sz="2300" i="1" dirty="0"/>
              <a:t> :( 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⇒ (P</a:t>
            </a:r>
            <a:r>
              <a:rPr lang="en-US" altLang="zh-CN" sz="2300" i="1" baseline="-25000" dirty="0"/>
              <a:t>1,2 </a:t>
            </a:r>
            <a:r>
              <a:rPr lang="en-US" altLang="zh-CN" sz="2300" i="1" dirty="0"/>
              <a:t>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)) ∧ ((P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⇒ 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)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/>
              <a:t> 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</p:txBody>
      </p:sp>
      <p:pic>
        <p:nvPicPr>
          <p:cNvPr id="69636" name="Picture 4" descr="wumpus-seq1c-al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38" y="1309918"/>
            <a:ext cx="237966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898571" y="2460174"/>
            <a:ext cx="4267200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/>
              <a:t>KB</a:t>
            </a:r>
            <a:r>
              <a:rPr lang="zh-CN" altLang="en-US" b="0" dirty="0"/>
              <a:t>：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ym typeface="Symbol" panose="05050102010706020507" pitchFamily="18" charset="2"/>
              </a:rPr>
              <a:t>R</a:t>
            </a:r>
            <a:r>
              <a:rPr lang="en-US" altLang="zh-CN" i="1" baseline="-25000" dirty="0" smtClean="0">
                <a:sym typeface="Symbol" panose="05050102010706020507" pitchFamily="18" charset="2"/>
              </a:rPr>
              <a:t>5 </a:t>
            </a:r>
            <a:r>
              <a:rPr lang="en-US" altLang="zh-CN" dirty="0" smtClean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 smtClean="0"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6</a:t>
            </a:r>
            <a:endParaRPr lang="en-US" altLang="zh-CN" i="1" baseline="-25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dirty="0"/>
              <a:t>α </a:t>
            </a:r>
            <a:r>
              <a:rPr lang="en-US" altLang="zh-CN" dirty="0" smtClean="0"/>
              <a:t>:  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baseline="-25000" dirty="0"/>
              <a:t>1,2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7792" y="4582886"/>
            <a:ext cx="19752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消去合取词 </a:t>
            </a:r>
            <a:r>
              <a:rPr lang="zh-CN" altLang="en-US" dirty="0">
                <a:solidFill>
                  <a:schemeClr val="tx1"/>
                </a:solidFill>
              </a:rPr>
              <a:t>to </a:t>
            </a:r>
            <a:r>
              <a:rPr lang="zh-CN" altLang="en-US" i="1" dirty="0">
                <a:solidFill>
                  <a:schemeClr val="tx1"/>
                </a:solidFill>
              </a:rPr>
              <a:t>R</a:t>
            </a:r>
            <a:r>
              <a:rPr lang="zh-CN" altLang="en-US" i="1" baseline="-25000" dirty="0">
                <a:solidFill>
                  <a:schemeClr val="tx1"/>
                </a:solidFill>
              </a:rPr>
              <a:t>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05939" y="2471057"/>
            <a:ext cx="573087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10235" y="4582886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( P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1,2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∨ P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2,1 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⇒ B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97664" y="1388957"/>
            <a:ext cx="16097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证明：</a:t>
            </a:r>
            <a:r>
              <a:rPr lang="en-US" altLang="zh-CN" dirty="0" smtClean="0">
                <a:solidFill>
                  <a:srgbClr val="FF0000"/>
                </a:solidFill>
              </a:rPr>
              <a:t>KB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l-GR" altLang="zh-CN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Wumpus world sentences</a:t>
            </a: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	 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1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1,1</a:t>
            </a:r>
            <a:endParaRPr lang="en-US" altLang="zh-CN" sz="2300" i="1" baseline="-25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2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</a:t>
            </a:r>
            <a:endParaRPr lang="en-US" altLang="zh-CN" sz="2300" i="1" baseline="-25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3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4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5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2,2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3,1</a:t>
            </a:r>
            <a:r>
              <a:rPr lang="en-US" altLang="zh-CN" sz="2300" i="1" dirty="0"/>
              <a:t>)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6</a:t>
            </a:r>
            <a:r>
              <a:rPr lang="en-US" altLang="zh-CN" sz="2300" i="1" dirty="0"/>
              <a:t> :( 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⇒ (P</a:t>
            </a:r>
            <a:r>
              <a:rPr lang="en-US" altLang="zh-CN" sz="2300" i="1" baseline="-25000" dirty="0"/>
              <a:t>1,2 </a:t>
            </a:r>
            <a:r>
              <a:rPr lang="en-US" altLang="zh-CN" sz="2300" i="1" dirty="0"/>
              <a:t>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)) ∧ ((P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⇒ 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)</a:t>
            </a: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7</a:t>
            </a:r>
            <a:r>
              <a:rPr lang="en-US" altLang="zh-CN" sz="2300" i="1" dirty="0"/>
              <a:t> : ( P</a:t>
            </a:r>
            <a:r>
              <a:rPr lang="en-US" altLang="zh-CN" sz="2300" i="1" baseline="-25000" dirty="0"/>
              <a:t>1,2 </a:t>
            </a:r>
            <a:r>
              <a:rPr lang="en-US" altLang="zh-CN" sz="2300" i="1" dirty="0"/>
              <a:t>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⇒ B</a:t>
            </a:r>
            <a:r>
              <a:rPr lang="en-US" altLang="zh-CN" sz="2300" i="1" baseline="-25000" dirty="0"/>
              <a:t>1,1</a:t>
            </a: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</p:txBody>
      </p:sp>
      <p:pic>
        <p:nvPicPr>
          <p:cNvPr id="69636" name="Picture 4" descr="wumpus-seq1c-al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38" y="1309918"/>
            <a:ext cx="237966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898571" y="2460174"/>
            <a:ext cx="4267200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/>
              <a:t>KB</a:t>
            </a:r>
            <a:r>
              <a:rPr lang="zh-CN" altLang="en-US" b="0" dirty="0"/>
              <a:t>：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ym typeface="Symbol" panose="05050102010706020507" pitchFamily="18" charset="2"/>
              </a:rPr>
              <a:t>R</a:t>
            </a:r>
            <a:r>
              <a:rPr lang="en-US" altLang="zh-CN" i="1" baseline="-25000" dirty="0" smtClean="0">
                <a:sym typeface="Symbol" panose="05050102010706020507" pitchFamily="18" charset="2"/>
              </a:rPr>
              <a:t>5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6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7</a:t>
            </a: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dirty="0"/>
              <a:t>α </a:t>
            </a:r>
            <a:r>
              <a:rPr lang="en-US" altLang="zh-CN" dirty="0" smtClean="0"/>
              <a:t>:  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baseline="-25000" dirty="0"/>
              <a:t>1,2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05939" y="2471057"/>
            <a:ext cx="573087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772" y="5078413"/>
            <a:ext cx="31568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逆否命题的逻辑等价 </a:t>
            </a:r>
            <a:r>
              <a:rPr lang="en-US" altLang="zh-CN" dirty="0"/>
              <a:t>of 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7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94940" y="5057638"/>
            <a:ext cx="428514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23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 ¬B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⇒ ¬ (P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1,2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∨ 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en-US" altLang="zh-CN" sz="23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97664" y="1388957"/>
            <a:ext cx="16097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证明：</a:t>
            </a:r>
            <a:r>
              <a:rPr lang="en-US" altLang="zh-CN" dirty="0" smtClean="0">
                <a:solidFill>
                  <a:srgbClr val="FF0000"/>
                </a:solidFill>
              </a:rPr>
              <a:t>KB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l-GR" altLang="zh-CN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Wumpus world sentences</a:t>
            </a: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	 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1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1,1</a:t>
            </a:r>
            <a:endParaRPr lang="en-US" altLang="zh-CN" sz="2300" i="1" baseline="-25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2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</a:t>
            </a:r>
            <a:endParaRPr lang="en-US" altLang="zh-CN" sz="2300" i="1" baseline="-25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3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4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5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2,2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3,1</a:t>
            </a:r>
            <a:r>
              <a:rPr lang="en-US" altLang="zh-CN" sz="2300" i="1" dirty="0"/>
              <a:t>)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6</a:t>
            </a:r>
            <a:r>
              <a:rPr lang="en-US" altLang="zh-CN" sz="2300" i="1" dirty="0"/>
              <a:t> :( 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⇒ (P</a:t>
            </a:r>
            <a:r>
              <a:rPr lang="en-US" altLang="zh-CN" sz="2300" i="1" baseline="-25000" dirty="0"/>
              <a:t>1,2 </a:t>
            </a:r>
            <a:r>
              <a:rPr lang="en-US" altLang="zh-CN" sz="2300" i="1" dirty="0"/>
              <a:t>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)) ∧ ((P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⇒ 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)</a:t>
            </a: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7</a:t>
            </a:r>
            <a:r>
              <a:rPr lang="en-US" altLang="zh-CN" sz="2300" i="1" dirty="0"/>
              <a:t> : ( P</a:t>
            </a:r>
            <a:r>
              <a:rPr lang="en-US" altLang="zh-CN" sz="2300" i="1" baseline="-25000" dirty="0"/>
              <a:t>1,2 </a:t>
            </a:r>
            <a:r>
              <a:rPr lang="en-US" altLang="zh-CN" sz="2300" i="1" dirty="0"/>
              <a:t>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⇒ </a:t>
            </a:r>
            <a:r>
              <a:rPr lang="en-US" altLang="zh-CN" sz="2300" i="1" dirty="0" smtClean="0"/>
              <a:t>B</a:t>
            </a:r>
            <a:r>
              <a:rPr lang="en-US" altLang="zh-CN" sz="2300" i="1" baseline="-25000" dirty="0" smtClean="0"/>
              <a:t>1,1</a:t>
            </a: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8 </a:t>
            </a:r>
            <a:r>
              <a:rPr lang="en-US" altLang="zh-CN" sz="2300" i="1" dirty="0"/>
              <a:t>:   ¬B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⇒ ¬ 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</a:t>
            </a: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endParaRPr lang="en-US" altLang="zh-CN" sz="2300" i="1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</p:txBody>
      </p:sp>
      <p:pic>
        <p:nvPicPr>
          <p:cNvPr id="69636" name="Picture 4" descr="wumpus-seq1c-al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38" y="1309918"/>
            <a:ext cx="237966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898570" y="2460174"/>
            <a:ext cx="4408715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/>
              <a:t>KB</a:t>
            </a:r>
            <a:r>
              <a:rPr lang="zh-CN" altLang="en-US" b="0" dirty="0"/>
              <a:t>：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ym typeface="Symbol" panose="05050102010706020507" pitchFamily="18" charset="2"/>
              </a:rPr>
              <a:t>R</a:t>
            </a:r>
            <a:r>
              <a:rPr lang="en-US" altLang="zh-CN" i="1" baseline="-25000" dirty="0" smtClean="0">
                <a:sym typeface="Symbol" panose="05050102010706020507" pitchFamily="18" charset="2"/>
              </a:rPr>
              <a:t>5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6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7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8</a:t>
            </a: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dirty="0"/>
              <a:t>α </a:t>
            </a:r>
            <a:r>
              <a:rPr lang="en-US" altLang="zh-CN" dirty="0" smtClean="0"/>
              <a:t>:  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baseline="-25000" dirty="0"/>
              <a:t>1,2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05939" y="2471057"/>
            <a:ext cx="573087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68828" y="5508171"/>
            <a:ext cx="39297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假言推理 </a:t>
            </a:r>
            <a:r>
              <a:rPr lang="zh-CN" altLang="en-US" dirty="0"/>
              <a:t>with </a:t>
            </a:r>
            <a:r>
              <a:rPr lang="zh-CN" altLang="en-US" i="1" dirty="0"/>
              <a:t>R</a:t>
            </a:r>
            <a:r>
              <a:rPr lang="zh-CN" altLang="en-US" i="1" baseline="-25000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zh-CN" altLang="en-US" i="1" dirty="0"/>
              <a:t>R</a:t>
            </a:r>
            <a:r>
              <a:rPr lang="en-US" altLang="zh-CN" i="1" baseline="-25000" dirty="0"/>
              <a:t>2</a:t>
            </a:r>
            <a:r>
              <a:rPr lang="zh-CN" altLang="en-US" dirty="0"/>
              <a:t> (i.e., ¬</a:t>
            </a:r>
            <a:r>
              <a:rPr lang="zh-CN" altLang="en-US" i="1" dirty="0"/>
              <a:t>B</a:t>
            </a:r>
            <a:r>
              <a:rPr lang="zh-CN" altLang="en-US" baseline="-25000" dirty="0"/>
              <a:t>1,1</a:t>
            </a:r>
            <a:r>
              <a:rPr lang="zh-CN" altLang="en-US" dirty="0"/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98570" y="5466621"/>
            <a:ext cx="286007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23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¬(P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1,2 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∨ 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CN" sz="23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97664" y="1388957"/>
            <a:ext cx="16097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证明：</a:t>
            </a:r>
            <a:r>
              <a:rPr lang="en-US" altLang="zh-CN" dirty="0" smtClean="0">
                <a:solidFill>
                  <a:srgbClr val="FF0000"/>
                </a:solidFill>
              </a:rPr>
              <a:t>KB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l-GR" altLang="zh-CN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Wumpus world sentences</a:t>
            </a: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	 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1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1,1</a:t>
            </a:r>
            <a:endParaRPr lang="en-US" altLang="zh-CN" sz="2300" i="1" baseline="-25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2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</a:t>
            </a:r>
            <a:endParaRPr lang="en-US" altLang="zh-CN" sz="2300" i="1" baseline="-25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3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4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5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2,2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3,1</a:t>
            </a:r>
            <a:r>
              <a:rPr lang="en-US" altLang="zh-CN" sz="2300" i="1" dirty="0"/>
              <a:t>)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 smtClean="0"/>
              <a:t>R</a:t>
            </a:r>
            <a:r>
              <a:rPr lang="en-US" altLang="zh-CN" sz="2300" i="1" baseline="-25000" dirty="0" smtClean="0"/>
              <a:t>6</a:t>
            </a:r>
            <a:r>
              <a:rPr lang="en-US" altLang="zh-CN" sz="2300" i="1" dirty="0" smtClean="0"/>
              <a:t> </a:t>
            </a:r>
            <a:r>
              <a:rPr lang="en-US" altLang="zh-CN" sz="2300" i="1" dirty="0"/>
              <a:t>:( 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⇒ (P</a:t>
            </a:r>
            <a:r>
              <a:rPr lang="en-US" altLang="zh-CN" sz="2300" i="1" baseline="-25000" dirty="0"/>
              <a:t>1,2 </a:t>
            </a:r>
            <a:r>
              <a:rPr lang="en-US" altLang="zh-CN" sz="2300" i="1" dirty="0"/>
              <a:t>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)) ∧ ((P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⇒ 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)</a:t>
            </a: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7</a:t>
            </a:r>
            <a:r>
              <a:rPr lang="en-US" altLang="zh-CN" sz="2300" i="1" dirty="0"/>
              <a:t> : ( P</a:t>
            </a:r>
            <a:r>
              <a:rPr lang="en-US" altLang="zh-CN" sz="2300" i="1" baseline="-25000" dirty="0"/>
              <a:t>1,2 </a:t>
            </a:r>
            <a:r>
              <a:rPr lang="en-US" altLang="zh-CN" sz="2300" i="1" dirty="0"/>
              <a:t>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⇒ </a:t>
            </a:r>
            <a:r>
              <a:rPr lang="en-US" altLang="zh-CN" sz="2300" i="1" dirty="0" smtClean="0"/>
              <a:t>B</a:t>
            </a:r>
            <a:r>
              <a:rPr lang="en-US" altLang="zh-CN" sz="2300" i="1" baseline="-25000" dirty="0" smtClean="0"/>
              <a:t>1,1</a:t>
            </a: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8 </a:t>
            </a:r>
            <a:r>
              <a:rPr lang="en-US" altLang="zh-CN" sz="2300" i="1" dirty="0"/>
              <a:t>:   ¬B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⇒ ¬ 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</a:t>
            </a:r>
            <a:endParaRPr lang="en-US" altLang="zh-CN" sz="2300" i="1" dirty="0" smtClean="0"/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9 </a:t>
            </a:r>
            <a:r>
              <a:rPr lang="en-US" altLang="zh-CN" sz="2300" i="1" dirty="0"/>
              <a:t>: ¬(P</a:t>
            </a:r>
            <a:r>
              <a:rPr lang="en-US" altLang="zh-CN" sz="2300" i="1" baseline="-25000" dirty="0"/>
              <a:t>1,2 </a:t>
            </a:r>
            <a:r>
              <a:rPr lang="en-US" altLang="zh-CN" sz="2300" i="1" dirty="0"/>
              <a:t>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</a:t>
            </a: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endParaRPr lang="en-US" altLang="zh-CN" sz="2300" i="1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</p:txBody>
      </p:sp>
      <p:pic>
        <p:nvPicPr>
          <p:cNvPr id="69636" name="Picture 4" descr="wumpus-seq1c-al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38" y="1309918"/>
            <a:ext cx="237966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898571" y="2460174"/>
            <a:ext cx="4267200" cy="11079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/>
              <a:t>KB</a:t>
            </a:r>
            <a:r>
              <a:rPr lang="zh-CN" altLang="en-US" b="0" dirty="0"/>
              <a:t>：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ym typeface="Symbol" panose="05050102010706020507" pitchFamily="18" charset="2"/>
              </a:rPr>
              <a:t>R</a:t>
            </a:r>
            <a:r>
              <a:rPr lang="en-US" altLang="zh-CN" i="1" baseline="-25000" dirty="0" smtClean="0">
                <a:sym typeface="Symbol" panose="05050102010706020507" pitchFamily="18" charset="2"/>
              </a:rPr>
              <a:t>5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6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7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8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9</a:t>
            </a: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dirty="0"/>
              <a:t>α </a:t>
            </a:r>
            <a:r>
              <a:rPr lang="en-US" altLang="zh-CN" dirty="0" smtClean="0"/>
              <a:t>:  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baseline="-25000" dirty="0"/>
              <a:t>1,2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05939" y="2471057"/>
            <a:ext cx="573087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8200" y="5780314"/>
            <a:ext cx="256773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De Morgan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定律 </a:t>
            </a:r>
            <a:r>
              <a:rPr lang="en-US" altLang="zh-CN" dirty="0">
                <a:solidFill>
                  <a:schemeClr val="tx1"/>
                </a:solidFill>
              </a:rPr>
              <a:t>to </a:t>
            </a:r>
            <a:r>
              <a:rPr lang="en-US" altLang="zh-CN" i="1" dirty="0">
                <a:solidFill>
                  <a:schemeClr val="tx1"/>
                </a:solidFill>
              </a:rPr>
              <a:t>R</a:t>
            </a:r>
            <a:r>
              <a:rPr lang="en-US" altLang="zh-CN" i="1" baseline="-25000" dirty="0">
                <a:solidFill>
                  <a:schemeClr val="tx1"/>
                </a:solidFill>
              </a:rPr>
              <a:t>9</a:t>
            </a:r>
            <a:endParaRPr lang="zh-CN" alt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4411" y="5802368"/>
            <a:ext cx="299953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23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¬P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1,2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∧¬P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CN" sz="23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0992" y="6405568"/>
            <a:ext cx="2060179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/>
              <a:t>消去</a:t>
            </a:r>
            <a:r>
              <a:rPr lang="zh-CN" altLang="en-US" b="0" dirty="0" smtClean="0"/>
              <a:t>合取词 </a:t>
            </a:r>
            <a:r>
              <a:rPr lang="en-US" altLang="zh-CN" b="0" dirty="0" smtClean="0"/>
              <a:t>to </a:t>
            </a:r>
            <a:r>
              <a:rPr lang="en-US" altLang="zh-CN" i="1" dirty="0" smtClean="0">
                <a:solidFill>
                  <a:schemeClr val="tx1"/>
                </a:solidFill>
              </a:rPr>
              <a:t>R</a:t>
            </a:r>
            <a:r>
              <a:rPr lang="en-US" altLang="zh-CN" i="1" baseline="-25000" dirty="0" smtClean="0">
                <a:solidFill>
                  <a:schemeClr val="tx1"/>
                </a:solidFill>
              </a:rPr>
              <a:t>10</a:t>
            </a:r>
            <a:r>
              <a:rPr lang="en-US" altLang="zh-CN" b="0" dirty="0" smtClean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44410" y="6384793"/>
            <a:ext cx="1965410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2300" b="1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altLang="zh-CN" sz="2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¬</a:t>
            </a:r>
            <a:r>
              <a:rPr lang="en-US" altLang="zh-CN" sz="2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sz="2300" b="1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1,2</a:t>
            </a:r>
            <a:endParaRPr lang="en-US" altLang="zh-CN" sz="23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97664" y="1388957"/>
            <a:ext cx="16097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证明：</a:t>
            </a:r>
            <a:r>
              <a:rPr lang="en-US" altLang="zh-CN" dirty="0" smtClean="0">
                <a:solidFill>
                  <a:srgbClr val="FF0000"/>
                </a:solidFill>
              </a:rPr>
              <a:t>KB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l-GR" altLang="zh-CN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50685" y="5895730"/>
            <a:ext cx="1673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结论： </a:t>
            </a:r>
            <a:r>
              <a:rPr lang="en-US" altLang="zh-CN" dirty="0" smtClean="0">
                <a:solidFill>
                  <a:srgbClr val="FF0000"/>
                </a:solidFill>
              </a:rPr>
              <a:t>KB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l-GR" altLang="zh-CN" dirty="0" smtClean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27989" y="4835908"/>
            <a:ext cx="1806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上述过程是手工给出的，如何利用搜索算法来找出证明序列？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1" grpId="0" animBg="1"/>
      <p:bldP spid="5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推理</a:t>
            </a:r>
            <a:r>
              <a:rPr lang="en-US" dirty="0" smtClean="0"/>
              <a:t>: </a:t>
            </a:r>
            <a:r>
              <a:rPr lang="zh-CN" altLang="en-US" dirty="0" smtClean="0"/>
              <a:t>判断逻辑蕴涵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14" y="1407888"/>
            <a:ext cx="10461171" cy="4729164"/>
          </a:xfrm>
        </p:spPr>
        <p:txBody>
          <a:bodyPr/>
          <a:lstStyle/>
          <a:p>
            <a:r>
              <a:rPr lang="en-US" altLang="zh-CN" dirty="0" smtClean="0">
                <a:sym typeface="Symbol" panose="05050102010706020507"/>
              </a:rPr>
              <a:t>Method </a:t>
            </a:r>
            <a:r>
              <a:rPr lang="en-US" altLang="zh-CN" dirty="0">
                <a:sym typeface="Symbol" panose="05050102010706020507"/>
              </a:rPr>
              <a:t>2: </a:t>
            </a:r>
            <a:r>
              <a:rPr lang="en-US" altLang="zh-CN" dirty="0"/>
              <a:t>Application of inference </a:t>
            </a:r>
            <a:r>
              <a:rPr lang="en-US" altLang="zh-CN" dirty="0" smtClean="0"/>
              <a:t>rules</a:t>
            </a:r>
            <a:r>
              <a:rPr lang="zh-CN" altLang="en-US" b="1" dirty="0" smtClean="0">
                <a:solidFill>
                  <a:srgbClr val="FF0000"/>
                </a:solidFill>
              </a:rPr>
              <a:t>（推理规则）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在知识库的</a:t>
            </a:r>
            <a:r>
              <a:rPr lang="zh-CN" altLang="en-US" sz="2400" dirty="0"/>
              <a:t>语句</a:t>
            </a:r>
            <a:r>
              <a:rPr lang="zh-CN" altLang="en-US" sz="2400" dirty="0">
                <a:solidFill>
                  <a:schemeClr val="tx1"/>
                </a:solidFill>
              </a:rPr>
              <a:t>上，直接应用推理规则，构建目标语句的</a:t>
            </a:r>
            <a:r>
              <a:rPr lang="zh-CN" altLang="en-US" sz="2400" dirty="0" smtClean="0">
                <a:solidFill>
                  <a:schemeClr val="tx1"/>
                </a:solidFill>
              </a:rPr>
              <a:t>证明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找出证明序列的搜索算法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 smtClean="0"/>
              <a:t>问题描述：</a:t>
            </a:r>
            <a:endParaRPr lang="en-US" altLang="zh-CN" sz="2000" dirty="0" smtClean="0"/>
          </a:p>
          <a:p>
            <a:pPr lvl="3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初始状态</a:t>
            </a:r>
            <a:r>
              <a:rPr lang="zh-CN" altLang="en-US" sz="1600" dirty="0" smtClean="0">
                <a:solidFill>
                  <a:schemeClr val="tx1"/>
                </a:solidFill>
              </a:rPr>
              <a:t>：初始</a:t>
            </a:r>
            <a:r>
              <a:rPr lang="zh-CN" altLang="en-US" sz="1600" dirty="0" smtClean="0">
                <a:solidFill>
                  <a:srgbClr val="FF0000"/>
                </a:solidFill>
              </a:rPr>
              <a:t>知识库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3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行动</a:t>
            </a:r>
            <a:r>
              <a:rPr lang="zh-CN" altLang="en-US" sz="1600" dirty="0" smtClean="0"/>
              <a:t>：行动集合由</a:t>
            </a:r>
            <a:r>
              <a:rPr lang="zh-CN" altLang="en-US" sz="1600" dirty="0" smtClean="0">
                <a:solidFill>
                  <a:srgbClr val="FF0000"/>
                </a:solidFill>
              </a:rPr>
              <a:t>应用</a:t>
            </a:r>
            <a:r>
              <a:rPr lang="zh-CN" altLang="en-US" sz="1600" dirty="0" smtClean="0"/>
              <a:t>于语句的所有推理</a:t>
            </a:r>
            <a:r>
              <a:rPr lang="zh-CN" altLang="en-US" sz="1600" dirty="0" smtClean="0">
                <a:solidFill>
                  <a:srgbClr val="FF0000"/>
                </a:solidFill>
              </a:rPr>
              <a:t>规则</a:t>
            </a:r>
            <a:r>
              <a:rPr lang="zh-CN" altLang="en-US" sz="1600" dirty="0" smtClean="0"/>
              <a:t>组成，要</a:t>
            </a:r>
            <a:r>
              <a:rPr lang="zh-CN" altLang="en-US" sz="1600" dirty="0" smtClean="0">
                <a:solidFill>
                  <a:srgbClr val="FF0000"/>
                </a:solidFill>
              </a:rPr>
              <a:t>匹配推理</a:t>
            </a:r>
            <a:r>
              <a:rPr lang="zh-CN" altLang="en-US" sz="1600" dirty="0">
                <a:solidFill>
                  <a:srgbClr val="FF0000"/>
                </a:solidFill>
              </a:rPr>
              <a:t>规则</a:t>
            </a:r>
            <a:r>
              <a:rPr lang="zh-CN" altLang="en-US" sz="1600" dirty="0" smtClean="0">
                <a:solidFill>
                  <a:srgbClr val="FF0000"/>
                </a:solidFill>
              </a:rPr>
              <a:t>的上半部分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3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结果</a:t>
            </a:r>
            <a:r>
              <a:rPr lang="zh-CN" altLang="en-US" sz="1600" dirty="0" smtClean="0">
                <a:solidFill>
                  <a:schemeClr val="tx1"/>
                </a:solidFill>
              </a:rPr>
              <a:t>：行动的结果是将推理规则的下半部分的</a:t>
            </a:r>
            <a:r>
              <a:rPr lang="zh-CN" altLang="en-US" sz="1600" dirty="0" smtClean="0">
                <a:solidFill>
                  <a:srgbClr val="FF0000"/>
                </a:solidFill>
              </a:rPr>
              <a:t>语句实例加入知识库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3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目标</a:t>
            </a:r>
            <a:r>
              <a:rPr lang="zh-CN" altLang="en-US" sz="1600" dirty="0" smtClean="0"/>
              <a:t>：包含</a:t>
            </a:r>
            <a:r>
              <a:rPr lang="zh-CN" altLang="en-US" sz="1600" dirty="0" smtClean="0">
                <a:solidFill>
                  <a:srgbClr val="FF0000"/>
                </a:solidFill>
              </a:rPr>
              <a:t>要证明的语句</a:t>
            </a:r>
            <a:r>
              <a:rPr lang="zh-CN" altLang="en-US" sz="1600" dirty="0" smtClean="0"/>
              <a:t>的状态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解序列：找出一条证明序列（动作序列），每个动作是在*语句上应用*规则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推理</a:t>
            </a:r>
            <a:r>
              <a:rPr lang="en-US" dirty="0" smtClean="0"/>
              <a:t>: </a:t>
            </a:r>
            <a:r>
              <a:rPr lang="zh-CN" altLang="en-US" dirty="0" smtClean="0"/>
              <a:t>判断逻辑蕴涵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14" y="1407888"/>
            <a:ext cx="10461171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Method 1: </a:t>
            </a:r>
            <a:r>
              <a:rPr lang="en-US" b="1" i="1" dirty="0" smtClean="0">
                <a:solidFill>
                  <a:srgbClr val="FF0000"/>
                </a:solidFill>
              </a:rPr>
              <a:t>model-checking</a:t>
            </a:r>
            <a:r>
              <a:rPr lang="zh-CN" altLang="en-US" b="1" dirty="0" smtClean="0">
                <a:solidFill>
                  <a:srgbClr val="FF0000"/>
                </a:solidFill>
              </a:rPr>
              <a:t>（模型检验）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枚举所有的模型</a:t>
            </a:r>
            <a:r>
              <a:rPr lang="en-US" altLang="zh-CN" sz="2400" dirty="0"/>
              <a:t>(</a:t>
            </a:r>
            <a:r>
              <a:rPr lang="zh-CN" altLang="en-US" sz="2400" dirty="0"/>
              <a:t>可能世界</a:t>
            </a:r>
            <a:r>
              <a:rPr lang="en-US" altLang="zh-CN" sz="2400" dirty="0"/>
              <a:t>)</a:t>
            </a:r>
            <a:r>
              <a:rPr lang="en-US" sz="2400" dirty="0"/>
              <a:t>, </a:t>
            </a:r>
            <a:r>
              <a:rPr lang="zh-CN" altLang="en-US" sz="2400" dirty="0"/>
              <a:t>并验证语句在所有模型中为真</a:t>
            </a:r>
            <a:endParaRPr lang="en-US" sz="2400" dirty="0">
              <a:sym typeface="Symbol" panose="05050102010706020507"/>
            </a:endParaRPr>
          </a:p>
          <a:p>
            <a:endParaRPr lang="en-US" altLang="zh-CN" dirty="0" smtClean="0">
              <a:sym typeface="Symbol" panose="05050102010706020507"/>
            </a:endParaRPr>
          </a:p>
          <a:p>
            <a:r>
              <a:rPr lang="en-US" altLang="zh-CN" dirty="0" smtClean="0">
                <a:sym typeface="Symbol" panose="05050102010706020507"/>
              </a:rPr>
              <a:t>Method </a:t>
            </a:r>
            <a:r>
              <a:rPr lang="en-US" altLang="zh-CN" dirty="0">
                <a:sym typeface="Symbol" panose="05050102010706020507"/>
              </a:rPr>
              <a:t>2: </a:t>
            </a:r>
            <a:r>
              <a:rPr lang="en-US" altLang="zh-CN" dirty="0"/>
              <a:t>Application of inference </a:t>
            </a:r>
            <a:r>
              <a:rPr lang="en-US" altLang="zh-CN" dirty="0" smtClean="0"/>
              <a:t>rules</a:t>
            </a:r>
            <a:r>
              <a:rPr lang="zh-CN" altLang="en-US" b="1" dirty="0" smtClean="0">
                <a:solidFill>
                  <a:srgbClr val="FF0000"/>
                </a:solidFill>
              </a:rPr>
              <a:t>（推理规则）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在知识库的</a:t>
            </a:r>
            <a:r>
              <a:rPr lang="zh-CN" altLang="en-US" sz="2400" dirty="0"/>
              <a:t>语句</a:t>
            </a:r>
            <a:r>
              <a:rPr lang="zh-CN" altLang="en-US" sz="2400" dirty="0">
                <a:solidFill>
                  <a:schemeClr val="tx1"/>
                </a:solidFill>
              </a:rPr>
              <a:t>上，直接应用推理规则，构建目标语句的证明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u="sng" dirty="0" smtClean="0">
                <a:sym typeface="Symbol" panose="05050102010706020507"/>
              </a:rPr>
              <a:t>Method 3: </a:t>
            </a:r>
            <a:r>
              <a:rPr lang="en-US" b="1" i="1" u="sng" dirty="0" smtClean="0">
                <a:solidFill>
                  <a:srgbClr val="FF0000"/>
                </a:solidFill>
                <a:sym typeface="Symbol" panose="05050102010706020507"/>
              </a:rPr>
              <a:t>theorem-proving</a:t>
            </a:r>
            <a:r>
              <a:rPr lang="zh-CN" altLang="en-US" b="1" u="sng" dirty="0" smtClean="0">
                <a:solidFill>
                  <a:srgbClr val="FF0000"/>
                </a:solidFill>
              </a:rPr>
              <a:t>（定理证明）</a:t>
            </a:r>
            <a:endParaRPr lang="en-US" altLang="zh-CN" b="1" u="sng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归结</a:t>
            </a:r>
            <a:r>
              <a:rPr lang="zh-CN" altLang="en-US" sz="2400" dirty="0" smtClean="0"/>
              <a:t>证明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当</a:t>
            </a:r>
            <a:r>
              <a:rPr lang="zh-CN" altLang="en-US" sz="2400" dirty="0"/>
              <a:t>它和任何一个完备的搜索算法相结合时，可以</a:t>
            </a:r>
            <a:r>
              <a:rPr lang="zh-CN" altLang="en-US" sz="2400" dirty="0" smtClean="0"/>
              <a:t>得到完备的</a:t>
            </a:r>
            <a:r>
              <a:rPr lang="zh-CN" altLang="en-US" sz="2400" dirty="0"/>
              <a:t>推理算法</a:t>
            </a:r>
            <a:endParaRPr lang="en-US" altLang="zh-CN" sz="2400" dirty="0"/>
          </a:p>
          <a:p>
            <a:endParaRPr lang="en-US" b="1" i="1" dirty="0">
              <a:solidFill>
                <a:srgbClr val="FF0000"/>
              </a:solidFill>
              <a:sym typeface="Symbol" panose="05050102010706020507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057401" y="1196975"/>
            <a:ext cx="8226425" cy="49291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基于知识的智能体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 Wumpus world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知识的逻辑表示和推理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7.4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命题逻辑：一种简单的逻辑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7.5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命题逻辑定理证明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归结原理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7.5.2 </a:t>
            </a:r>
            <a:r>
              <a:rPr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归结</a:t>
            </a:r>
            <a:r>
              <a:rPr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证明</a:t>
            </a:r>
            <a:endParaRPr lang="en-US" altLang="zh-CN" sz="4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412875"/>
            <a:ext cx="10515600" cy="49291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1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归结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推理规则</a:t>
            </a:r>
            <a:r>
              <a:rPr lang="en-US" altLang="zh-CN" sz="2400" b="1" dirty="0"/>
              <a:t> </a:t>
            </a:r>
            <a:endParaRPr lang="en-US" altLang="zh-CN" sz="2400" dirty="0" smtClean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b="1" u="sng" dirty="0" smtClean="0">
                <a:solidFill>
                  <a:srgbClr val="3333FF"/>
                </a:solidFill>
              </a:rPr>
              <a:t>单元归结</a:t>
            </a:r>
            <a:r>
              <a:rPr lang="zh-CN" altLang="en-US" sz="2000" dirty="0" smtClean="0"/>
              <a:t>规则：选取一个</a:t>
            </a:r>
            <a:r>
              <a:rPr lang="zh-CN" altLang="en-US" sz="2000" dirty="0" smtClean="0">
                <a:solidFill>
                  <a:srgbClr val="3333FF"/>
                </a:solidFill>
              </a:rPr>
              <a:t>子句</a:t>
            </a:r>
            <a:r>
              <a:rPr lang="zh-CN" altLang="en-US" sz="2000" dirty="0" smtClean="0"/>
              <a:t>（</a:t>
            </a:r>
            <a:r>
              <a:rPr lang="zh-CN" altLang="en-US" sz="2000" u="sng" dirty="0" smtClean="0">
                <a:solidFill>
                  <a:srgbClr val="FF0000"/>
                </a:solidFill>
              </a:rPr>
              <a:t>文字的析取式</a:t>
            </a:r>
            <a:r>
              <a:rPr lang="zh-CN" altLang="en-US" sz="2000" dirty="0" smtClean="0"/>
              <a:t>）和一个</a:t>
            </a:r>
            <a:r>
              <a:rPr lang="zh-CN" altLang="en-US" sz="2000" dirty="0" smtClean="0">
                <a:solidFill>
                  <a:srgbClr val="3333FF"/>
                </a:solidFill>
              </a:rPr>
              <a:t>文字</a:t>
            </a:r>
            <a:r>
              <a:rPr lang="zh-CN" altLang="en-US" sz="2000" dirty="0" smtClean="0"/>
              <a:t>，生成一个</a:t>
            </a:r>
            <a:r>
              <a:rPr lang="zh-CN" altLang="en-US" sz="2000" dirty="0" smtClean="0">
                <a:solidFill>
                  <a:srgbClr val="3333FF"/>
                </a:solidFill>
              </a:rPr>
              <a:t>新的子句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400" dirty="0">
              <a:latin typeface="Monotype Corsiva" panose="03010101010201010101" pitchFamily="66" charset="0"/>
            </a:endParaRPr>
          </a:p>
          <a:p>
            <a:pPr algn="ctr"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…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k</a:t>
            </a:r>
            <a:r>
              <a:rPr lang="en-US" altLang="zh-CN" sz="28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, 		 m</a:t>
            </a:r>
            <a:endParaRPr lang="en-US" altLang="zh-CN" sz="2800" i="1" dirty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…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i-1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i+1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…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k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其中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每个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anose="03010101010201010101" pitchFamily="66" charset="0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都是一个文字，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anose="03010101010201010101" pitchFamily="66" charset="0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anose="03010101010201010101" pitchFamily="66" charset="0"/>
              </a:rPr>
              <a:t>m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是互补文字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一个是另一个的否定式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400" dirty="0"/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altLang="zh-CN" sz="2400" dirty="0"/>
              <a:t>	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altLang="zh-CN" sz="2400" dirty="0"/>
              <a:t>E.g</a:t>
            </a:r>
            <a:r>
              <a:rPr lang="en-US" altLang="zh-CN" sz="2800" dirty="0">
                <a:cs typeface="Times New Roman" panose="02020603050405020304" pitchFamily="18" charset="0"/>
              </a:rPr>
              <a:t>.,   </a:t>
            </a:r>
            <a:r>
              <a:rPr lang="en-US" altLang="zh-CN" sz="2800" i="1" dirty="0"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cs typeface="Times New Roman" panose="02020603050405020304" pitchFamily="18" charset="0"/>
              </a:rPr>
              <a:t>1,1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cs typeface="Times New Roman" panose="02020603050405020304" pitchFamily="18" charset="0"/>
              </a:rPr>
              <a:t>3,1</a:t>
            </a:r>
            <a:r>
              <a:rPr lang="en-US" altLang="zh-CN" sz="2800" dirty="0">
                <a:cs typeface="Times New Roman" panose="02020603050405020304" pitchFamily="18" charset="0"/>
              </a:rPr>
              <a:t>,    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cs typeface="Times New Roman" panose="02020603050405020304" pitchFamily="18" charset="0"/>
              </a:rPr>
              <a:t>1,1</a:t>
            </a:r>
            <a:r>
              <a:rPr lang="en-US" altLang="zh-CN" sz="2800" dirty="0">
                <a:cs typeface="Times New Roman" panose="02020603050405020304" pitchFamily="18" charset="0"/>
              </a:rPr>
              <a:t>
      	   	 </a:t>
            </a:r>
            <a:r>
              <a:rPr lang="en-US" altLang="zh-CN" sz="2800" i="1" dirty="0"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cs typeface="Times New Roman" panose="02020603050405020304" pitchFamily="18" charset="0"/>
              </a:rPr>
              <a:t>3,1</a:t>
            </a:r>
            <a:endParaRPr lang="en-US" altLang="zh-CN" sz="2400" dirty="0"/>
          </a:p>
        </p:txBody>
      </p:sp>
      <p:sp>
        <p:nvSpPr>
          <p:cNvPr id="73732" name="Line 5"/>
          <p:cNvSpPr>
            <a:spLocks noChangeShapeType="1"/>
          </p:cNvSpPr>
          <p:nvPr/>
        </p:nvSpPr>
        <p:spPr bwMode="auto">
          <a:xfrm>
            <a:off x="4000500" y="3364593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1700893" y="6074229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4" name="矩形 1"/>
          <p:cNvSpPr>
            <a:spLocks noChangeArrowheads="1"/>
          </p:cNvSpPr>
          <p:nvPr/>
        </p:nvSpPr>
        <p:spPr bwMode="auto">
          <a:xfrm>
            <a:off x="6183313" y="5972175"/>
            <a:ext cx="4565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83313" y="6452672"/>
            <a:ext cx="5865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/>
              <a:t>文字是指原子语句</a:t>
            </a:r>
            <a:r>
              <a:rPr lang="en-US" altLang="zh-CN" u="sng" dirty="0" smtClean="0"/>
              <a:t>(</a:t>
            </a:r>
            <a:r>
              <a:rPr lang="zh-CN" altLang="en-US" u="sng" dirty="0" smtClean="0"/>
              <a:t>正文字</a:t>
            </a:r>
            <a:r>
              <a:rPr lang="en-US" altLang="zh-CN" u="sng" dirty="0" smtClean="0"/>
              <a:t>)</a:t>
            </a:r>
            <a:r>
              <a:rPr lang="zh-CN" altLang="en-US" u="sng" dirty="0" smtClean="0"/>
              <a:t>或原子语句的否定式 </a:t>
            </a:r>
            <a:r>
              <a:rPr lang="en-US" altLang="zh-CN" u="sng" dirty="0" smtClean="0"/>
              <a:t>(</a:t>
            </a:r>
            <a:r>
              <a:rPr lang="zh-CN" altLang="en-US" u="sng" dirty="0" smtClean="0"/>
              <a:t>负文字</a:t>
            </a:r>
            <a:r>
              <a:rPr lang="en-US" altLang="zh-CN" u="sng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7.5.2 </a:t>
            </a:r>
            <a:r>
              <a:rPr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归结</a:t>
            </a:r>
            <a:r>
              <a:rPr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endParaRPr lang="en-US" altLang="zh-CN" sz="4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196975"/>
            <a:ext cx="8820150" cy="49291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1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b="1" dirty="0"/>
              <a:t>归结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推理</a:t>
            </a:r>
            <a:r>
              <a:rPr lang="zh-CN" altLang="en-US" sz="2400" b="1" dirty="0" smtClean="0"/>
              <a:t>规则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3333FF"/>
                </a:solidFill>
              </a:rPr>
              <a:t>全归结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选取</a:t>
            </a:r>
            <a:r>
              <a:rPr lang="zh-CN" altLang="en-US" sz="2000" dirty="0"/>
              <a:t>两个</a:t>
            </a:r>
            <a:r>
              <a:rPr lang="zh-CN" altLang="en-US" sz="2000" dirty="0">
                <a:solidFill>
                  <a:srgbClr val="3333FF"/>
                </a:solidFill>
              </a:rPr>
              <a:t>子句</a:t>
            </a:r>
            <a:r>
              <a:rPr lang="zh-CN" altLang="en-US" sz="2000" dirty="0"/>
              <a:t>（</a:t>
            </a:r>
            <a:r>
              <a:rPr lang="zh-CN" altLang="en-US" sz="2000" u="sng" dirty="0">
                <a:solidFill>
                  <a:srgbClr val="FF0000"/>
                </a:solidFill>
              </a:rPr>
              <a:t>文字的析取式</a:t>
            </a:r>
            <a:r>
              <a:rPr lang="zh-CN" altLang="en-US" sz="2000" dirty="0"/>
              <a:t>），生成一个</a:t>
            </a:r>
            <a:r>
              <a:rPr lang="zh-CN" altLang="en-US" sz="2000" dirty="0">
                <a:solidFill>
                  <a:srgbClr val="3333FF"/>
                </a:solidFill>
              </a:rPr>
              <a:t>新的子句（</a:t>
            </a:r>
            <a:r>
              <a:rPr lang="zh-CN" altLang="en-US" sz="2000" dirty="0"/>
              <a:t>包含除了两个互补文字之外的原始子句中的所有文字）</a:t>
            </a:r>
            <a:endParaRPr lang="en-US" altLang="zh-CN" sz="2000" dirty="0"/>
          </a:p>
          <a:p>
            <a:pPr lvl="1">
              <a:lnSpc>
                <a:spcPct val="80000"/>
              </a:lnSpc>
              <a:defRPr/>
            </a:pPr>
            <a:endParaRPr lang="en-US" altLang="zh-CN" sz="2000" dirty="0">
              <a:latin typeface="Monotype Corsiva" panose="03010101010201010101" pitchFamily="66" charset="0"/>
            </a:endParaRPr>
          </a:p>
          <a:p>
            <a:pPr algn="ctr"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…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k</a:t>
            </a:r>
            <a:r>
              <a:rPr lang="en-US" altLang="zh-CN" sz="28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, 		 m</a:t>
            </a:r>
            <a:r>
              <a:rPr lang="en-US" altLang="zh-CN" sz="28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…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en-US" altLang="zh-CN" sz="28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       </a:t>
            </a:r>
            <a:endParaRPr lang="en-US" altLang="zh-CN" sz="2800" i="1" dirty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…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i-1 </a:t>
            </a:r>
            <a:r>
              <a:rPr lang="en-US" altLang="zh-CN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i+1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…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k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m</a:t>
            </a:r>
            <a:r>
              <a:rPr lang="en-US" altLang="zh-CN" sz="28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…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en-US" altLang="zh-CN" sz="28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j-1 </a:t>
            </a:r>
            <a:r>
              <a:rPr lang="en-US" altLang="zh-CN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m</a:t>
            </a:r>
            <a:r>
              <a:rPr lang="en-US" altLang="zh-CN" sz="2800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j+1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...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en-US" altLang="zh-CN" sz="28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endParaRPr lang="en-US" altLang="zh-CN" sz="1800" i="1" dirty="0" smtClean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其中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anose="03010101010201010101" pitchFamily="66" charset="0"/>
              </a:rPr>
              <a:t>l</a:t>
            </a:r>
            <a:r>
              <a:rPr lang="en-US" altLang="zh-CN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anose="03010101010201010101" pitchFamily="66" charset="0"/>
              </a:rPr>
              <a:t>m</a:t>
            </a:r>
            <a:r>
              <a:rPr lang="en-US" altLang="zh-CN" sz="2400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是互补文字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一个是另一个的否定式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400" dirty="0"/>
              <a:t>注意：结果子句中每个文字只出现一次</a:t>
            </a:r>
            <a:r>
              <a:rPr lang="zh-CN" altLang="en-US" sz="2400" dirty="0" smtClean="0"/>
              <a:t>，多余副本将被归并。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1800"/>
              </a:spcBef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如，</a:t>
            </a:r>
            <a:r>
              <a:rPr lang="en-US" altLang="zh-CN" sz="2200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2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A</a:t>
            </a:r>
            <a:r>
              <a:rPr lang="en-US" altLang="zh-CN" sz="22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B </a:t>
            </a:r>
            <a:r>
              <a:rPr lang="zh-CN" alt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z="2200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A</a:t>
            </a:r>
            <a:r>
              <a:rPr lang="en-US" altLang="zh-CN" sz="22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2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22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归结</a:t>
            </a:r>
            <a:r>
              <a:rPr lang="zh-CN" altLang="en-US" sz="22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得到</a:t>
            </a:r>
            <a:r>
              <a:rPr lang="en-US" altLang="zh-CN" sz="2200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A</a:t>
            </a:r>
            <a:r>
              <a:rPr lang="en-US" altLang="zh-CN" sz="2200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，简化为</a:t>
            </a:r>
            <a:r>
              <a:rPr lang="en-US" altLang="zh-CN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75780" name="Line 5"/>
          <p:cNvSpPr>
            <a:spLocks noChangeShapeType="1"/>
          </p:cNvSpPr>
          <p:nvPr/>
        </p:nvSpPr>
        <p:spPr bwMode="auto">
          <a:xfrm>
            <a:off x="1763486" y="3766457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7.5.2 Resolution </a:t>
            </a:r>
            <a:r>
              <a:rPr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归结</a:t>
            </a:r>
            <a:endParaRPr lang="en-US" altLang="zh-CN" sz="4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196975"/>
            <a:ext cx="8820150" cy="49291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</p:txBody>
      </p:sp>
      <p:sp>
        <p:nvSpPr>
          <p:cNvPr id="71684" name="矩形 1"/>
          <p:cNvSpPr>
            <a:spLocks noChangeArrowheads="1"/>
          </p:cNvSpPr>
          <p:nvPr/>
        </p:nvSpPr>
        <p:spPr bwMode="auto">
          <a:xfrm>
            <a:off x="1981200" y="1447801"/>
            <a:ext cx="8534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</a:rPr>
              <a:t>Resolution</a:t>
            </a:r>
            <a:r>
              <a:rPr lang="en-US" altLang="zh-CN" sz="2400" dirty="0">
                <a:latin typeface="Arial" panose="020B0604020202020204" pitchFamily="34" charset="0"/>
              </a:rPr>
              <a:t> inference rule </a:t>
            </a:r>
            <a:r>
              <a:rPr lang="zh-CN" altLang="en-US" sz="2400" dirty="0">
                <a:latin typeface="Arial" panose="020B0604020202020204" pitchFamily="34" charset="0"/>
              </a:rPr>
              <a:t>只应用</a:t>
            </a:r>
            <a:r>
              <a:rPr lang="zh-CN" altLang="en-US" sz="2400" dirty="0" smtClean="0">
                <a:latin typeface="Arial" panose="020B0604020202020204" pitchFamily="34" charset="0"/>
              </a:rPr>
              <a:t>于</a:t>
            </a:r>
            <a:r>
              <a:rPr lang="zh-CN" altLang="en-US" sz="2400" dirty="0">
                <a:solidFill>
                  <a:srgbClr val="3333FF"/>
                </a:solidFill>
              </a:rPr>
              <a:t>子句</a:t>
            </a:r>
            <a:r>
              <a:rPr lang="zh-CN" altLang="en-US" sz="2400" dirty="0"/>
              <a:t>（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文字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的析取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式</a:t>
            </a:r>
            <a:r>
              <a:rPr lang="zh-CN" altLang="en-US" sz="2400" dirty="0" smtClean="0">
                <a:latin typeface="Arial" panose="020B0604020202020204" pitchFamily="34" charset="0"/>
              </a:rPr>
              <a:t>），</a:t>
            </a:r>
            <a:r>
              <a:rPr lang="zh-CN" altLang="en-US" sz="2400" dirty="0">
                <a:latin typeface="Arial" panose="020B0604020202020204" pitchFamily="34" charset="0"/>
              </a:rPr>
              <a:t>那么对于所有的命题逻辑，如何实现完备推理呢？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Arial" panose="020B0604020202020204" pitchFamily="34" charset="0"/>
              </a:rPr>
              <a:t>1</a:t>
            </a:r>
            <a:r>
              <a:rPr lang="zh-CN" altLang="en-US" sz="2400" dirty="0" smtClean="0">
                <a:latin typeface="Arial" panose="020B0604020202020204" pitchFamily="34" charset="0"/>
              </a:rPr>
              <a:t>）语句转换为合取范式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Arial" panose="020B0604020202020204" pitchFamily="34" charset="0"/>
              </a:rPr>
              <a:t>2</a:t>
            </a:r>
            <a:r>
              <a:rPr lang="zh-CN" altLang="en-US" sz="2400" dirty="0" smtClean="0">
                <a:latin typeface="Arial" panose="020B0604020202020204" pitchFamily="34" charset="0"/>
              </a:rPr>
              <a:t>）归结算法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推理</a:t>
            </a:r>
            <a:r>
              <a:rPr lang="en-US" dirty="0" smtClean="0"/>
              <a:t>: </a:t>
            </a:r>
            <a:r>
              <a:rPr lang="zh-CN" altLang="en-US" dirty="0" smtClean="0"/>
              <a:t>判断逻辑蕴涵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14" y="1407888"/>
            <a:ext cx="10461171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u="sng" dirty="0"/>
              <a:t>Method 1: </a:t>
            </a:r>
            <a:r>
              <a:rPr lang="en-US" b="1" i="1" u="sng" dirty="0" smtClean="0">
                <a:solidFill>
                  <a:srgbClr val="FF0000"/>
                </a:solidFill>
              </a:rPr>
              <a:t>model-checking</a:t>
            </a:r>
            <a:r>
              <a:rPr lang="zh-CN" altLang="en-US" b="1" u="sng" dirty="0" smtClean="0">
                <a:solidFill>
                  <a:srgbClr val="FF0000"/>
                </a:solidFill>
              </a:rPr>
              <a:t>（模型检验）</a:t>
            </a:r>
            <a:endParaRPr lang="en-US" altLang="zh-CN" b="1" u="sng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一种简单的枚举</a:t>
            </a:r>
            <a:r>
              <a:rPr lang="zh-CN" altLang="en-US" dirty="0"/>
              <a:t>推理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u="sng" dirty="0" smtClean="0"/>
              <a:t>枚举所有的模型</a:t>
            </a:r>
            <a:r>
              <a:rPr lang="en-US" altLang="zh-CN" u="sng" dirty="0" smtClean="0"/>
              <a:t>(</a:t>
            </a:r>
            <a:r>
              <a:rPr lang="zh-CN" altLang="en-US" u="sng" dirty="0" smtClean="0"/>
              <a:t>可能世界</a:t>
            </a:r>
            <a:r>
              <a:rPr lang="en-US" altLang="zh-CN" u="sng" dirty="0" smtClean="0"/>
              <a:t>)</a:t>
            </a:r>
            <a:r>
              <a:rPr lang="en-US" dirty="0" smtClean="0"/>
              <a:t>, </a:t>
            </a:r>
            <a:r>
              <a:rPr lang="zh-CN" altLang="en-US" dirty="0" smtClean="0"/>
              <a:t>并验证语句在所有模型中为真</a:t>
            </a:r>
            <a:endParaRPr lang="en-US" dirty="0">
              <a:sym typeface="Symbol" panose="05050102010706020507"/>
            </a:endParaRPr>
          </a:p>
          <a:p>
            <a:endParaRPr lang="en-US" altLang="zh-CN" dirty="0" smtClean="0">
              <a:sym typeface="Symbol" panose="05050102010706020507"/>
            </a:endParaRPr>
          </a:p>
          <a:p>
            <a:r>
              <a:rPr lang="en-US" altLang="zh-CN" dirty="0" smtClean="0">
                <a:sym typeface="Symbol" panose="05050102010706020507"/>
              </a:rPr>
              <a:t>Method </a:t>
            </a:r>
            <a:r>
              <a:rPr lang="en-US" altLang="zh-CN" dirty="0">
                <a:sym typeface="Symbol" panose="05050102010706020507"/>
              </a:rPr>
              <a:t>2: </a:t>
            </a:r>
            <a:r>
              <a:rPr lang="en-US" altLang="zh-CN" dirty="0"/>
              <a:t>Application of inference </a:t>
            </a:r>
            <a:r>
              <a:rPr lang="en-US" altLang="zh-CN" dirty="0" smtClean="0"/>
              <a:t>rules</a:t>
            </a:r>
            <a:r>
              <a:rPr lang="zh-CN" altLang="en-US" b="1" dirty="0" smtClean="0">
                <a:solidFill>
                  <a:srgbClr val="FF0000"/>
                </a:solidFill>
              </a:rPr>
              <a:t>（逻辑规则）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dirty="0" smtClean="0">
                <a:sym typeface="Symbol" panose="05050102010706020507"/>
              </a:rPr>
              <a:t>Method 3: </a:t>
            </a:r>
            <a:r>
              <a:rPr lang="en-US" b="1" i="1" dirty="0" smtClean="0">
                <a:solidFill>
                  <a:srgbClr val="FF0000"/>
                </a:solidFill>
                <a:sym typeface="Symbol" panose="05050102010706020507"/>
              </a:rPr>
              <a:t>theorem-proving</a:t>
            </a:r>
            <a:r>
              <a:rPr lang="zh-CN" altLang="en-US" b="1" dirty="0" smtClean="0">
                <a:solidFill>
                  <a:srgbClr val="FF0000"/>
                </a:solidFill>
              </a:rPr>
              <a:t>（定理证明）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  <a:sym typeface="Symbol" panose="05050102010706020507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合取范式</a:t>
            </a:r>
            <a:r>
              <a:rPr lang="en-US" altLang="zh-CN" dirty="0"/>
              <a:t>CNF</a:t>
            </a:r>
            <a:endParaRPr lang="en-US" altLang="zh-CN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81199" y="1219200"/>
            <a:ext cx="9394371" cy="52578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/>
              <a:t>以子句的合取式表达的语句被称为</a:t>
            </a:r>
            <a:r>
              <a:rPr lang="zh-CN" altLang="en-US" sz="2400" b="1" dirty="0"/>
              <a:t>合取范式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/>
              <a:t>Conjunctive Normal Form (CNF)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FF0000"/>
                </a:solidFill>
              </a:rPr>
              <a:t>conjunction</a:t>
            </a:r>
            <a:r>
              <a:rPr lang="en-US" altLang="zh-CN" sz="2000" dirty="0"/>
              <a:t> of </a:t>
            </a:r>
            <a:r>
              <a:rPr lang="en-US" altLang="zh-CN" sz="2000" dirty="0">
                <a:solidFill>
                  <a:srgbClr val="FF0000"/>
                </a:solidFill>
              </a:rPr>
              <a:t>disjunctions</a:t>
            </a:r>
            <a:r>
              <a:rPr lang="en-US" altLang="zh-CN" sz="2000" dirty="0"/>
              <a:t> of </a:t>
            </a:r>
            <a:r>
              <a:rPr lang="en-US" altLang="zh-CN" sz="2000" dirty="0">
                <a:solidFill>
                  <a:srgbClr val="FF0000"/>
                </a:solidFill>
              </a:rPr>
              <a:t>literals clauses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E.g</a:t>
            </a:r>
            <a:r>
              <a:rPr lang="en-US" altLang="zh-CN" sz="2000" b="1" dirty="0">
                <a:solidFill>
                  <a:srgbClr val="FF0000"/>
                </a:solidFill>
              </a:rPr>
              <a:t>., (A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</a:rPr>
              <a:t>B)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 b="1" dirty="0">
                <a:solidFill>
                  <a:srgbClr val="FF0000"/>
                </a:solidFill>
              </a:rPr>
              <a:t> (B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</a:rPr>
              <a:t>C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b="1" u="sng" dirty="0" smtClean="0">
                <a:solidFill>
                  <a:srgbClr val="FF0000"/>
                </a:solidFill>
              </a:rPr>
              <a:t>定理：命题逻辑</a:t>
            </a:r>
            <a:r>
              <a:rPr lang="zh-CN" altLang="en-US" sz="2400" b="1" u="sng" dirty="0">
                <a:solidFill>
                  <a:srgbClr val="FF0000"/>
                </a:solidFill>
              </a:rPr>
              <a:t>的每个语句逻辑上都等价于某个子句的合取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式</a:t>
            </a:r>
            <a:endParaRPr lang="en-US" altLang="zh-CN" sz="2400" b="1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b="1" dirty="0"/>
              <a:t>语句转换成</a:t>
            </a:r>
            <a:r>
              <a:rPr lang="en-US" altLang="zh-CN" sz="2400" b="1" dirty="0"/>
              <a:t>CNF</a:t>
            </a:r>
            <a:r>
              <a:rPr lang="zh-CN" altLang="en-US" sz="2400" b="1" dirty="0"/>
              <a:t>的过程：</a:t>
            </a:r>
            <a:endParaRPr lang="en-US" altLang="zh-CN" sz="2400" b="1" dirty="0"/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2000" b="1" dirty="0"/>
              <a:t>消去等价</a:t>
            </a:r>
            <a:r>
              <a:rPr lang="zh-CN" altLang="en-US" sz="2000" b="1" dirty="0" smtClean="0"/>
              <a:t>词</a:t>
            </a:r>
            <a:r>
              <a:rPr lang="en-US" altLang="zh-CN" sz="2000" b="1" dirty="0">
                <a:sym typeface="Symbol" panose="05050102010706020507" pitchFamily="18" charset="2"/>
              </a:rPr>
              <a:t></a:t>
            </a:r>
            <a:endParaRPr lang="en-US" altLang="zh-CN" sz="2000" b="1" dirty="0"/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2000" b="1" dirty="0"/>
              <a:t>消去蕴含</a:t>
            </a:r>
            <a:r>
              <a:rPr lang="zh-CN" altLang="en-US" sz="2000" b="1" dirty="0" smtClean="0"/>
              <a:t>词</a:t>
            </a:r>
            <a:r>
              <a:rPr lang="en-US" altLang="zh-CN" sz="2000" b="1" dirty="0">
                <a:sym typeface="Symbol" panose="05050102010706020507" pitchFamily="18" charset="2"/>
              </a:rPr>
              <a:t></a:t>
            </a:r>
            <a:endParaRPr lang="en-US" altLang="zh-CN" sz="2000" b="1" dirty="0"/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2000" b="1" dirty="0" smtClean="0"/>
              <a:t>否定词</a:t>
            </a:r>
            <a:r>
              <a:rPr lang="en-US" altLang="zh-CN" sz="2000" b="1" dirty="0">
                <a:sym typeface="Symbol" panose="05050102010706020507" pitchFamily="18" charset="2"/>
              </a:rPr>
              <a:t></a:t>
            </a:r>
            <a:r>
              <a:rPr lang="zh-CN" altLang="en-US" sz="2000" b="1" dirty="0" smtClean="0"/>
              <a:t>内移</a:t>
            </a:r>
            <a:endParaRPr lang="en-US" altLang="zh-CN" sz="2000" b="1" dirty="0"/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2000" b="1" dirty="0"/>
              <a:t>使用分配率，将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</a:t>
            </a:r>
            <a:r>
              <a:rPr lang="zh-CN" altLang="en-US" sz="2000" b="1" dirty="0"/>
              <a:t>对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</a:t>
            </a:r>
            <a:r>
              <a:rPr lang="zh-CN" altLang="en-US" sz="2000" b="1" dirty="0">
                <a:sym typeface="Symbol" panose="05050102010706020507" pitchFamily="18" charset="2"/>
              </a:rPr>
              <a:t>进行分配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转换成</a:t>
            </a:r>
            <a:r>
              <a:rPr lang="en-US" altLang="zh-CN" dirty="0" smtClean="0"/>
              <a:t>CNF</a:t>
            </a:r>
            <a:endParaRPr lang="en-US" altLang="zh-CN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52578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/>
              <a:t>Conjunctive Normal Form (CNF)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FF0000"/>
                </a:solidFill>
              </a:rPr>
              <a:t>conjunction</a:t>
            </a:r>
            <a:r>
              <a:rPr lang="en-US" altLang="zh-CN" sz="2000" dirty="0"/>
              <a:t> of </a:t>
            </a:r>
            <a:r>
              <a:rPr lang="en-US" altLang="zh-CN" sz="2000" dirty="0">
                <a:solidFill>
                  <a:srgbClr val="FF0000"/>
                </a:solidFill>
              </a:rPr>
              <a:t>disjunctions</a:t>
            </a:r>
            <a:r>
              <a:rPr lang="en-US" altLang="zh-CN" sz="2000" dirty="0"/>
              <a:t> of </a:t>
            </a:r>
            <a:r>
              <a:rPr lang="en-US" altLang="zh-CN" sz="2000" dirty="0">
                <a:solidFill>
                  <a:srgbClr val="FF0000"/>
                </a:solidFill>
              </a:rPr>
              <a:t>literals clauses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	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/>
              <a:t>B</a:t>
            </a:r>
            <a:r>
              <a:rPr lang="en-US" altLang="zh-CN" sz="2000" b="1" baseline="-25000" dirty="0"/>
              <a:t>1,1</a:t>
            </a:r>
            <a:r>
              <a:rPr lang="en-US" altLang="zh-CN" sz="2000" b="1" dirty="0"/>
              <a:t>  </a:t>
            </a:r>
            <a:r>
              <a:rPr lang="en-US" altLang="zh-CN" sz="2000" b="1" dirty="0">
                <a:sym typeface="Symbol" panose="05050102010706020507" pitchFamily="18" charset="2"/>
              </a:rPr>
              <a:t></a:t>
            </a:r>
            <a:r>
              <a:rPr lang="en-US" altLang="zh-CN" sz="2000" b="1" dirty="0"/>
              <a:t> (P</a:t>
            </a:r>
            <a:r>
              <a:rPr lang="en-US" altLang="zh-CN" sz="2000" b="1" baseline="-25000" dirty="0"/>
              <a:t>1,2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</a:t>
            </a:r>
            <a:r>
              <a:rPr lang="en-US" altLang="zh-CN" sz="2000" b="1" dirty="0"/>
              <a:t> P</a:t>
            </a:r>
            <a:r>
              <a:rPr lang="en-US" altLang="zh-CN" sz="2000" b="1" baseline="-25000" dirty="0"/>
              <a:t>2,1</a:t>
            </a:r>
            <a:r>
              <a:rPr lang="en-US" altLang="zh-CN" sz="2000" b="1" dirty="0"/>
              <a:t>)</a:t>
            </a:r>
            <a:r>
              <a:rPr lang="en-US" altLang="zh-CN" sz="2000" dirty="0"/>
              <a:t>
</a:t>
            </a:r>
            <a:endParaRPr lang="en-US" altLang="zh-CN" sz="20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000" dirty="0"/>
              <a:t>1. </a:t>
            </a:r>
            <a:r>
              <a:rPr lang="zh-CN" altLang="en-US" sz="2000" dirty="0"/>
              <a:t>消除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,</a:t>
            </a:r>
            <a:r>
              <a:rPr lang="en-US" altLang="zh-CN" sz="2000" dirty="0"/>
              <a:t> </a:t>
            </a:r>
            <a:r>
              <a:rPr lang="zh-CN" altLang="en-US" sz="2000" dirty="0"/>
              <a:t>用</a:t>
            </a:r>
            <a:r>
              <a:rPr lang="en-US" altLang="zh-CN" sz="2000" dirty="0"/>
              <a:t> (α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β)</a:t>
            </a:r>
            <a:r>
              <a:rPr lang="en-US" altLang="zh-CN" sz="2000" dirty="0">
                <a:sym typeface="Symbol" panose="05050102010706020507" pitchFamily="18" charset="2"/>
              </a:rPr>
              <a:t></a:t>
            </a:r>
            <a:r>
              <a:rPr lang="en-US" altLang="zh-CN" sz="2000" dirty="0"/>
              <a:t>(β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α)</a:t>
            </a:r>
            <a:r>
              <a:rPr lang="zh-CN" altLang="en-US" sz="2000" dirty="0"/>
              <a:t>代替</a:t>
            </a:r>
            <a:r>
              <a:rPr lang="en-US" altLang="zh-CN" sz="2000" dirty="0"/>
              <a:t>α 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sz="2000" dirty="0"/>
              <a:t> β:</a:t>
            </a:r>
            <a:endParaRPr lang="en-US" altLang="zh-CN" sz="2000" dirty="0"/>
          </a:p>
          <a:p>
            <a:pPr marL="838200" lvl="1" indent="-381000">
              <a:lnSpc>
                <a:spcPct val="80000"/>
              </a:lnSpc>
              <a:buNone/>
              <a:defRPr/>
            </a:pPr>
            <a:r>
              <a:rPr lang="en-US" altLang="zh-CN" sz="2000" b="1" dirty="0"/>
              <a:t>(B</a:t>
            </a:r>
            <a:r>
              <a:rPr lang="en-US" altLang="zh-CN" sz="2000" b="1" baseline="-25000" dirty="0"/>
              <a:t>1,1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</a:t>
            </a:r>
            <a:r>
              <a:rPr lang="en-US" altLang="zh-CN" sz="2000" b="1" dirty="0"/>
              <a:t> (P</a:t>
            </a:r>
            <a:r>
              <a:rPr lang="en-US" altLang="zh-CN" sz="2000" b="1" baseline="-25000" dirty="0"/>
              <a:t>1,2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</a:t>
            </a:r>
            <a:r>
              <a:rPr lang="en-US" altLang="zh-CN" sz="2000" b="1" dirty="0"/>
              <a:t> P</a:t>
            </a:r>
            <a:r>
              <a:rPr lang="en-US" altLang="zh-CN" sz="2000" b="1" baseline="-25000" dirty="0"/>
              <a:t>2,1</a:t>
            </a:r>
            <a:r>
              <a:rPr lang="en-US" altLang="zh-CN" sz="2000" b="1" dirty="0"/>
              <a:t>)) </a:t>
            </a:r>
            <a:r>
              <a:rPr lang="en-US" altLang="zh-CN" sz="2000" b="1" dirty="0">
                <a:sym typeface="Symbol" panose="05050102010706020507" pitchFamily="18" charset="2"/>
              </a:rPr>
              <a:t></a:t>
            </a:r>
            <a:r>
              <a:rPr lang="en-US" altLang="zh-CN" sz="2000" b="1" dirty="0"/>
              <a:t> ((P</a:t>
            </a:r>
            <a:r>
              <a:rPr lang="en-US" altLang="zh-CN" sz="2000" b="1" baseline="-25000" dirty="0"/>
              <a:t>1,2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</a:t>
            </a:r>
            <a:r>
              <a:rPr lang="en-US" altLang="zh-CN" sz="2000" b="1" dirty="0"/>
              <a:t> P</a:t>
            </a:r>
            <a:r>
              <a:rPr lang="en-US" altLang="zh-CN" sz="2000" b="1" baseline="-25000" dirty="0"/>
              <a:t>2,1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</a:t>
            </a:r>
            <a:r>
              <a:rPr lang="en-US" altLang="zh-CN" sz="2000" b="1" dirty="0"/>
              <a:t> B</a:t>
            </a:r>
            <a:r>
              <a:rPr lang="en-US" altLang="zh-CN" sz="2000" b="1" baseline="-25000" dirty="0"/>
              <a:t>1,1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 marL="2133600" lvl="4" indent="-304800">
              <a:lnSpc>
                <a:spcPct val="80000"/>
              </a:lnSpc>
              <a:buNone/>
              <a:defRPr/>
            </a:pPr>
            <a:endParaRPr lang="en-US" altLang="zh-CN" dirty="0"/>
          </a:p>
          <a:p>
            <a:pPr marL="457200" indent="-457200">
              <a:lnSpc>
                <a:spcPct val="80000"/>
              </a:lnSpc>
              <a:buNone/>
              <a:defRPr/>
            </a:pPr>
            <a:r>
              <a:rPr lang="en-US" altLang="zh-CN" sz="2000" dirty="0"/>
              <a:t>2. </a:t>
            </a:r>
            <a:r>
              <a:rPr lang="zh-CN" altLang="en-US" sz="2000" dirty="0"/>
              <a:t>消除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, </a:t>
            </a:r>
            <a:r>
              <a:rPr lang="zh-CN" altLang="en-US" sz="2000" dirty="0"/>
              <a:t>用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α</a:t>
            </a:r>
            <a:r>
              <a:rPr lang="en-US" altLang="zh-CN" sz="2000" dirty="0">
                <a:sym typeface="Symbol" panose="05050102010706020507" pitchFamily="18" charset="2"/>
              </a:rPr>
              <a:t></a:t>
            </a:r>
            <a:r>
              <a:rPr lang="en-US" altLang="zh-CN" sz="2000" dirty="0"/>
              <a:t> β</a:t>
            </a:r>
            <a:r>
              <a:rPr lang="zh-CN" altLang="en-US" sz="2000" dirty="0"/>
              <a:t>代替</a:t>
            </a:r>
            <a:r>
              <a:rPr lang="en-US" altLang="zh-CN" sz="2000" dirty="0"/>
              <a:t>α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β:</a:t>
            </a:r>
            <a:endParaRPr lang="en-US" altLang="zh-CN" sz="2000" dirty="0"/>
          </a:p>
          <a:p>
            <a:pPr marL="838200" lvl="1" indent="-381000">
              <a:lnSpc>
                <a:spcPct val="80000"/>
              </a:lnSpc>
              <a:buNone/>
              <a:defRPr/>
            </a:pPr>
            <a:r>
              <a:rPr lang="en-US" altLang="zh-CN" sz="2000" b="1" dirty="0"/>
              <a:t>(</a:t>
            </a:r>
            <a:r>
              <a:rPr lang="en-US" altLang="zh-CN" sz="2000" b="1" dirty="0">
                <a:sym typeface="Symbol" panose="05050102010706020507" pitchFamily="18" charset="2"/>
              </a:rPr>
              <a:t></a:t>
            </a:r>
            <a:r>
              <a:rPr lang="en-US" altLang="zh-CN" sz="2000" b="1" dirty="0"/>
              <a:t>B</a:t>
            </a:r>
            <a:r>
              <a:rPr lang="en-US" altLang="zh-CN" sz="2000" b="1" baseline="-25000" dirty="0"/>
              <a:t>1,1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</a:t>
            </a:r>
            <a:r>
              <a:rPr lang="en-US" altLang="zh-CN" sz="2000" b="1" dirty="0"/>
              <a:t> P</a:t>
            </a:r>
            <a:r>
              <a:rPr lang="en-US" altLang="zh-CN" sz="2000" b="1" baseline="-25000" dirty="0"/>
              <a:t>1,2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</a:t>
            </a:r>
            <a:r>
              <a:rPr lang="en-US" altLang="zh-CN" sz="2000" b="1" dirty="0"/>
              <a:t> P</a:t>
            </a:r>
            <a:r>
              <a:rPr lang="en-US" altLang="zh-CN" sz="2000" b="1" baseline="-25000" dirty="0"/>
              <a:t>2,1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</a:t>
            </a:r>
            <a:r>
              <a:rPr lang="en-US" altLang="zh-CN" sz="2000" b="1" dirty="0"/>
              <a:t> (</a:t>
            </a:r>
            <a:r>
              <a:rPr lang="en-US" altLang="zh-CN" sz="2000" b="1" dirty="0">
                <a:sym typeface="Symbol" panose="05050102010706020507" pitchFamily="18" charset="2"/>
              </a:rPr>
              <a:t></a:t>
            </a:r>
            <a:r>
              <a:rPr lang="en-US" altLang="zh-CN" sz="2000" b="1" dirty="0"/>
              <a:t>(P</a:t>
            </a:r>
            <a:r>
              <a:rPr lang="en-US" altLang="zh-CN" sz="2000" b="1" baseline="-25000" dirty="0"/>
              <a:t>1,2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 </a:t>
            </a:r>
            <a:r>
              <a:rPr lang="en-US" altLang="zh-CN" sz="2000" b="1" dirty="0"/>
              <a:t>P</a:t>
            </a:r>
            <a:r>
              <a:rPr lang="en-US" altLang="zh-CN" sz="2000" b="1" baseline="-25000" dirty="0"/>
              <a:t>2,1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</a:t>
            </a:r>
            <a:r>
              <a:rPr lang="en-US" altLang="zh-CN" sz="2000" b="1" dirty="0"/>
              <a:t> B</a:t>
            </a:r>
            <a:r>
              <a:rPr lang="en-US" altLang="zh-CN" sz="2000" b="1" baseline="-25000" dirty="0"/>
              <a:t>1,1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 marL="2133600" lvl="4" indent="-304800">
              <a:lnSpc>
                <a:spcPct val="80000"/>
              </a:lnSpc>
              <a:buNone/>
              <a:defRPr/>
            </a:pPr>
            <a:endParaRPr lang="en-US" altLang="zh-CN" dirty="0"/>
          </a:p>
          <a:p>
            <a:pPr marL="457200" indent="-457200">
              <a:lnSpc>
                <a:spcPct val="80000"/>
              </a:lnSpc>
              <a:buNone/>
              <a:defRPr/>
            </a:pPr>
            <a:r>
              <a:rPr lang="en-US" altLang="zh-CN" sz="2000" dirty="0"/>
              <a:t>3. </a:t>
            </a:r>
            <a:r>
              <a:rPr lang="zh-CN" altLang="en-US" sz="2000" dirty="0"/>
              <a:t>将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 </a:t>
            </a:r>
            <a:r>
              <a:rPr lang="zh-CN" altLang="en-US" sz="2000" dirty="0"/>
              <a:t>移进去，利用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de Morgan‘s </a:t>
            </a:r>
            <a:r>
              <a:rPr lang="zh-CN" altLang="en-US" sz="2000" dirty="0">
                <a:solidFill>
                  <a:srgbClr val="FF0000"/>
                </a:solidFill>
              </a:rPr>
              <a:t>规则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and </a:t>
            </a:r>
            <a:r>
              <a:rPr lang="zh-CN" altLang="en-US" sz="2000" dirty="0">
                <a:solidFill>
                  <a:srgbClr val="FF0000"/>
                </a:solidFill>
              </a:rPr>
              <a:t>双重否定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marL="838200" lvl="1" indent="-381000">
              <a:lnSpc>
                <a:spcPct val="80000"/>
              </a:lnSpc>
              <a:buNone/>
              <a:defRPr/>
            </a:pPr>
            <a:r>
              <a:rPr lang="en-US" altLang="zh-CN" sz="2000" b="1" dirty="0"/>
              <a:t>(</a:t>
            </a:r>
            <a:r>
              <a:rPr lang="en-US" altLang="zh-CN" sz="2000" b="1" dirty="0">
                <a:sym typeface="Symbol" panose="05050102010706020507" pitchFamily="18" charset="2"/>
              </a:rPr>
              <a:t></a:t>
            </a:r>
            <a:r>
              <a:rPr lang="en-US" altLang="zh-CN" sz="2000" b="1" dirty="0"/>
              <a:t>B</a:t>
            </a:r>
            <a:r>
              <a:rPr lang="en-US" altLang="zh-CN" sz="2000" b="1" baseline="-25000" dirty="0"/>
              <a:t>1,1 </a:t>
            </a:r>
            <a:r>
              <a:rPr lang="en-US" altLang="zh-CN" sz="2000" b="1" dirty="0">
                <a:sym typeface="Symbol" panose="05050102010706020507" pitchFamily="18" charset="2"/>
              </a:rPr>
              <a:t></a:t>
            </a:r>
            <a:r>
              <a:rPr lang="en-US" altLang="zh-CN" sz="2000" b="1" dirty="0"/>
              <a:t> P</a:t>
            </a:r>
            <a:r>
              <a:rPr lang="en-US" altLang="zh-CN" sz="2000" b="1" baseline="-25000" dirty="0"/>
              <a:t>1,2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</a:t>
            </a:r>
            <a:r>
              <a:rPr lang="en-US" altLang="zh-CN" sz="2000" b="1" dirty="0"/>
              <a:t> P</a:t>
            </a:r>
            <a:r>
              <a:rPr lang="en-US" altLang="zh-CN" sz="2000" b="1" baseline="-25000" dirty="0"/>
              <a:t>2,1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</a:t>
            </a:r>
            <a:r>
              <a:rPr lang="en-US" altLang="zh-CN" sz="2000" b="1" dirty="0"/>
              <a:t> ((</a:t>
            </a:r>
            <a:r>
              <a:rPr lang="en-US" altLang="zh-CN" sz="2000" b="1" dirty="0">
                <a:sym typeface="Symbol" panose="05050102010706020507" pitchFamily="18" charset="2"/>
              </a:rPr>
              <a:t></a:t>
            </a:r>
            <a:r>
              <a:rPr lang="en-US" altLang="zh-CN" sz="2000" b="1" dirty="0"/>
              <a:t>P</a:t>
            </a:r>
            <a:r>
              <a:rPr lang="en-US" altLang="zh-CN" sz="2000" b="1" baseline="-25000" dirty="0"/>
              <a:t>1,2 </a:t>
            </a:r>
            <a:r>
              <a:rPr lang="en-US" altLang="zh-CN" sz="2000" b="1" dirty="0">
                <a:sym typeface="Symbol" panose="05050102010706020507" pitchFamily="18" charset="2"/>
              </a:rPr>
              <a:t>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</a:t>
            </a:r>
            <a:r>
              <a:rPr lang="en-US" altLang="zh-CN" sz="2000" b="1" dirty="0"/>
              <a:t>P</a:t>
            </a:r>
            <a:r>
              <a:rPr lang="en-US" altLang="zh-CN" sz="2000" b="1" baseline="-25000" dirty="0"/>
              <a:t>2,1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</a:t>
            </a:r>
            <a:r>
              <a:rPr lang="en-US" altLang="zh-CN" sz="2000" b="1" dirty="0"/>
              <a:t> B</a:t>
            </a:r>
            <a:r>
              <a:rPr lang="en-US" altLang="zh-CN" sz="2000" b="1" baseline="-25000" dirty="0"/>
              <a:t>1,1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 marL="838200" lvl="1" indent="-381000">
              <a:lnSpc>
                <a:spcPct val="80000"/>
              </a:lnSpc>
              <a:buNone/>
              <a:defRPr/>
            </a:pPr>
            <a:endParaRPr lang="en-US" altLang="zh-CN" sz="2000" dirty="0"/>
          </a:p>
          <a:p>
            <a:pPr marL="457200" indent="-457200">
              <a:lnSpc>
                <a:spcPct val="80000"/>
              </a:lnSpc>
              <a:buNone/>
              <a:defRPr/>
            </a:pPr>
            <a:r>
              <a:rPr lang="en-US" altLang="zh-CN" sz="2000" dirty="0"/>
              <a:t>4. </a:t>
            </a:r>
            <a:r>
              <a:rPr lang="zh-CN" altLang="en-US" sz="2000" dirty="0"/>
              <a:t>使用分配率 </a:t>
            </a:r>
            <a:r>
              <a:rPr lang="en-US" altLang="zh-CN" sz="2000" dirty="0"/>
              <a:t>(</a:t>
            </a:r>
            <a:r>
              <a:rPr lang="en-US" altLang="zh-CN" sz="2000" dirty="0">
                <a:sym typeface="Symbol" panose="05050102010706020507" pitchFamily="18" charset="2"/>
              </a:rPr>
              <a:t></a:t>
            </a:r>
            <a:r>
              <a:rPr lang="en-US" altLang="zh-CN" sz="2000" dirty="0"/>
              <a:t> over </a:t>
            </a:r>
            <a:r>
              <a:rPr lang="en-US" altLang="zh-CN" sz="2000" dirty="0">
                <a:sym typeface="Symbol" panose="05050102010706020507" pitchFamily="18" charset="2"/>
              </a:rPr>
              <a:t></a:t>
            </a:r>
            <a:r>
              <a:rPr lang="en-US" altLang="zh-CN" sz="2000" dirty="0"/>
              <a:t>) </a:t>
            </a:r>
            <a:r>
              <a:rPr lang="zh-CN" altLang="en-US" sz="2000" dirty="0"/>
              <a:t>和结合律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marL="838200" lvl="1" indent="-381000">
              <a:lnSpc>
                <a:spcPct val="80000"/>
              </a:lnSpc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1,1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000" b="1" dirty="0">
                <a:solidFill>
                  <a:srgbClr val="FF0000"/>
                </a:solidFill>
              </a:rPr>
              <a:t> P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1,2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000" b="1" dirty="0">
                <a:solidFill>
                  <a:srgbClr val="FF0000"/>
                </a:solidFill>
              </a:rPr>
              <a:t> P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2,1</a:t>
            </a:r>
            <a:r>
              <a:rPr lang="en-US" altLang="zh-CN" sz="2000" b="1" dirty="0">
                <a:solidFill>
                  <a:srgbClr val="FF0000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 b="1" dirty="0">
                <a:solidFill>
                  <a:srgbClr val="FF0000"/>
                </a:solidFill>
              </a:rPr>
              <a:t> 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1,2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000" b="1" dirty="0">
                <a:solidFill>
                  <a:srgbClr val="FF0000"/>
                </a:solidFill>
              </a:rPr>
              <a:t> B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1,1</a:t>
            </a:r>
            <a:r>
              <a:rPr lang="en-US" altLang="zh-CN" sz="2000" b="1" dirty="0">
                <a:solidFill>
                  <a:srgbClr val="FF0000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 b="1" dirty="0">
                <a:solidFill>
                  <a:srgbClr val="FF0000"/>
                </a:solidFill>
              </a:rPr>
              <a:t> 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2,1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000" b="1" dirty="0">
                <a:solidFill>
                  <a:srgbClr val="FF0000"/>
                </a:solidFill>
              </a:rPr>
              <a:t> B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1,1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
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归结</a:t>
            </a:r>
            <a:r>
              <a:rPr lang="zh-CN" altLang="en-US" dirty="0" smtClean="0"/>
              <a:t>算法 </a:t>
            </a:r>
            <a:r>
              <a:rPr lang="en-US" altLang="zh-CN" dirty="0" smtClean="0"/>
              <a:t>Resolution </a:t>
            </a:r>
            <a:r>
              <a:rPr lang="en-US" altLang="zh-CN" dirty="0"/>
              <a:t>algorithm</a:t>
            </a:r>
            <a:endParaRPr lang="en-US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314337" y="1591922"/>
            <a:ext cx="10109426" cy="4929188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证明</a:t>
            </a:r>
            <a:r>
              <a:rPr lang="en-US" altLang="zh-CN" sz="2400" dirty="0">
                <a:solidFill>
                  <a:srgbClr val="FF0000"/>
                </a:solidFill>
              </a:rPr>
              <a:t>KB |= </a:t>
            </a:r>
            <a:r>
              <a:rPr lang="en-US" altLang="zh-CN" sz="2400" dirty="0" smtClean="0">
                <a:solidFill>
                  <a:srgbClr val="FF0000"/>
                </a:solidFill>
              </a:rPr>
              <a:t>α  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归结</a:t>
            </a:r>
            <a:r>
              <a:rPr lang="zh-CN" altLang="en-US" sz="2400" dirty="0"/>
              <a:t>证明步骤：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solidFill>
                  <a:srgbClr val="FF0000"/>
                </a:solidFill>
              </a:rPr>
              <a:t>反证法</a:t>
            </a:r>
            <a:r>
              <a:rPr lang="zh-CN" altLang="en-US" sz="2000" dirty="0" smtClean="0"/>
              <a:t>，为了</a:t>
            </a:r>
            <a:r>
              <a:rPr lang="zh-CN" altLang="en-US" sz="2000" dirty="0"/>
              <a:t>证明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KB |= α</a:t>
            </a:r>
            <a:r>
              <a:rPr lang="zh-CN" altLang="en-US" sz="2000" dirty="0"/>
              <a:t>，需要证明</a:t>
            </a:r>
            <a:r>
              <a:rPr lang="en-US" altLang="zh-CN" sz="2000" dirty="0">
                <a:solidFill>
                  <a:srgbClr val="FF0000"/>
                </a:solidFill>
              </a:rPr>
              <a:t>KB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  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000" dirty="0">
                <a:solidFill>
                  <a:srgbClr val="FF0000"/>
                </a:solidFill>
              </a:rPr>
              <a:t>α </a:t>
            </a:r>
            <a:r>
              <a:rPr lang="zh-CN" altLang="en-US" sz="2000" dirty="0">
                <a:solidFill>
                  <a:srgbClr val="FF0000"/>
                </a:solidFill>
              </a:rPr>
              <a:t>是不可满足的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i="1" dirty="0" smtClean="0"/>
              <a:t>KB</a:t>
            </a:r>
            <a:r>
              <a:rPr lang="en-US" altLang="zh-CN" sz="2000" dirty="0">
                <a:sym typeface="Symbol" panose="05050102010706020507" pitchFamily="18" charset="2"/>
              </a:rPr>
              <a:t></a:t>
            </a:r>
            <a:r>
              <a:rPr lang="en-US" altLang="zh-CN" sz="2000" dirty="0"/>
              <a:t>α</a:t>
            </a:r>
            <a:r>
              <a:rPr lang="zh-CN" altLang="en-US" sz="2000" dirty="0"/>
              <a:t>转化为合取范式</a:t>
            </a:r>
            <a:endParaRPr lang="en-US" altLang="zh-CN" sz="2000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）利用</a:t>
            </a:r>
            <a:r>
              <a:rPr lang="zh-CN" altLang="en-US" sz="2000" dirty="0"/>
              <a:t>归结规则证明</a:t>
            </a:r>
            <a:r>
              <a:rPr lang="en-US" altLang="zh-CN" sz="2000" i="1" dirty="0"/>
              <a:t>KB</a:t>
            </a:r>
            <a:r>
              <a:rPr lang="en-US" altLang="zh-CN" sz="2000" dirty="0">
                <a:sym typeface="Symbol" panose="05050102010706020507" pitchFamily="18" charset="2"/>
              </a:rPr>
              <a:t></a:t>
            </a:r>
            <a:r>
              <a:rPr lang="en-US" altLang="zh-CN" sz="2000" dirty="0"/>
              <a:t>α</a:t>
            </a:r>
            <a:r>
              <a:rPr lang="zh-CN" altLang="en-US" sz="2000" dirty="0"/>
              <a:t>不可满足</a:t>
            </a:r>
            <a:endParaRPr lang="en-US" altLang="zh-CN" sz="20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9178" y="4767943"/>
            <a:ext cx="8435975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400" kern="0" dirty="0"/>
              <a:t>For example</a:t>
            </a:r>
            <a:r>
              <a:rPr lang="en-US" altLang="zh-CN" sz="2400" kern="0" dirty="0" smtClean="0"/>
              <a:t>:</a:t>
            </a:r>
            <a:r>
              <a:rPr lang="en-US" altLang="zh-CN" sz="2400" dirty="0">
                <a:solidFill>
                  <a:srgbClr val="FF0000"/>
                </a:solidFill>
              </a:rPr>
              <a:t> KB |= α </a:t>
            </a:r>
            <a:endParaRPr lang="en-US" altLang="zh-CN" sz="2400" kern="0" dirty="0"/>
          </a:p>
          <a:p>
            <a:pPr eaLnBrk="1" hangingPunct="1">
              <a:defRPr/>
            </a:pPr>
            <a:endParaRPr lang="en-US" altLang="zh-CN" sz="2400" i="1" kern="0" dirty="0"/>
          </a:p>
          <a:p>
            <a:pPr marL="0" indent="0" eaLnBrk="1" hangingPunct="1">
              <a:buNone/>
              <a:defRPr/>
            </a:pPr>
            <a:r>
              <a:rPr lang="en-US" altLang="zh-CN" sz="2400" i="1" kern="0" dirty="0"/>
              <a:t>KB</a:t>
            </a:r>
            <a:r>
              <a:rPr lang="en-US" altLang="zh-CN" sz="2400" kern="0" dirty="0"/>
              <a:t> = (B</a:t>
            </a:r>
            <a:r>
              <a:rPr lang="en-US" altLang="zh-CN" sz="2400" kern="0" baseline="-25000" dirty="0"/>
              <a:t>1,1</a:t>
            </a:r>
            <a:r>
              <a:rPr lang="en-US" altLang="zh-CN" sz="2400" kern="0" dirty="0"/>
              <a:t> </a:t>
            </a:r>
            <a:r>
              <a:rPr lang="en-US" altLang="zh-CN" sz="2400" kern="0" dirty="0">
                <a:sym typeface="Symbol" panose="05050102010706020507" pitchFamily="18" charset="2"/>
              </a:rPr>
              <a:t></a:t>
            </a:r>
            <a:r>
              <a:rPr lang="en-US" altLang="zh-CN" sz="2400" kern="0" dirty="0"/>
              <a:t> (P</a:t>
            </a:r>
            <a:r>
              <a:rPr lang="en-US" altLang="zh-CN" sz="2400" kern="0" baseline="-25000" dirty="0"/>
              <a:t>1,2</a:t>
            </a:r>
            <a:r>
              <a:rPr lang="en-US" altLang="zh-CN" sz="2400" kern="0" dirty="0">
                <a:sym typeface="Symbol" panose="05050102010706020507" pitchFamily="18" charset="2"/>
              </a:rPr>
              <a:t></a:t>
            </a:r>
            <a:r>
              <a:rPr lang="en-US" altLang="zh-CN" sz="2400" kern="0" dirty="0"/>
              <a:t> P</a:t>
            </a:r>
            <a:r>
              <a:rPr lang="en-US" altLang="zh-CN" sz="2400" kern="0" baseline="-25000" dirty="0"/>
              <a:t>2,1</a:t>
            </a:r>
            <a:r>
              <a:rPr lang="en-US" altLang="zh-CN" sz="2400" kern="0" dirty="0"/>
              <a:t>)) </a:t>
            </a:r>
            <a:r>
              <a:rPr lang="en-US" altLang="zh-CN" sz="2400" kern="0" dirty="0">
                <a:sym typeface="Symbol" panose="05050102010706020507" pitchFamily="18" charset="2"/>
              </a:rPr>
              <a:t></a:t>
            </a:r>
            <a:r>
              <a:rPr lang="en-US" altLang="zh-CN" sz="2400" kern="0" dirty="0"/>
              <a:t> B</a:t>
            </a:r>
            <a:r>
              <a:rPr lang="en-US" altLang="zh-CN" sz="2400" kern="0" baseline="-25000" dirty="0"/>
              <a:t>1,1 </a:t>
            </a:r>
            <a:endParaRPr lang="en-US" altLang="zh-CN" sz="2400" kern="0" baseline="-25000" dirty="0"/>
          </a:p>
          <a:p>
            <a:pPr marL="0" indent="0" eaLnBrk="1" hangingPunct="1">
              <a:buNone/>
              <a:defRPr/>
            </a:pPr>
            <a:r>
              <a:rPr lang="en-US" altLang="zh-CN" sz="2400" kern="0" dirty="0"/>
              <a:t>α = </a:t>
            </a:r>
            <a:r>
              <a:rPr lang="en-US" altLang="zh-CN" sz="2400" kern="0" dirty="0">
                <a:sym typeface="Symbol" panose="05050102010706020507" pitchFamily="18" charset="2"/>
              </a:rPr>
              <a:t></a:t>
            </a:r>
            <a:r>
              <a:rPr lang="en-US" altLang="zh-CN" sz="2400" kern="0" dirty="0"/>
              <a:t>P</a:t>
            </a:r>
            <a:r>
              <a:rPr lang="en-US" altLang="zh-CN" sz="2400" kern="0" baseline="-25000" dirty="0"/>
              <a:t>1,2</a:t>
            </a:r>
            <a:endParaRPr lang="en-US" altLang="zh-CN" sz="2400" kern="0" baseline="-25000" dirty="0"/>
          </a:p>
        </p:txBody>
      </p:sp>
      <p:sp>
        <p:nvSpPr>
          <p:cNvPr id="2" name="矩形 1"/>
          <p:cNvSpPr/>
          <p:nvPr/>
        </p:nvSpPr>
        <p:spPr>
          <a:xfrm>
            <a:off x="7083709" y="5334391"/>
            <a:ext cx="47083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）反证法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i="1" dirty="0"/>
              <a:t>KB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α  </a:t>
            </a:r>
            <a:r>
              <a:rPr lang="zh-CN" altLang="en-US" dirty="0">
                <a:latin typeface="Script MT Bold" panose="03040602040607080904" pitchFamily="66" charset="0"/>
                <a:sym typeface="Symbol" panose="05050102010706020507" pitchFamily="18" charset="2"/>
              </a:rPr>
              <a:t>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(B</a:t>
            </a:r>
            <a:r>
              <a:rPr lang="en-US" altLang="zh-CN" baseline="-25000" dirty="0">
                <a:solidFill>
                  <a:srgbClr val="FF0000"/>
                </a:solidFill>
              </a:rPr>
              <a:t>1,1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</a:rPr>
              <a:t> (P</a:t>
            </a:r>
            <a:r>
              <a:rPr lang="en-US" altLang="zh-CN" baseline="-25000" dirty="0">
                <a:solidFill>
                  <a:srgbClr val="FF0000"/>
                </a:solidFill>
              </a:rPr>
              <a:t>1,2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FF0000"/>
                </a:solidFill>
              </a:rPr>
              <a:t> P</a:t>
            </a:r>
            <a:r>
              <a:rPr lang="en-US" altLang="zh-CN" baseline="-25000" dirty="0">
                <a:solidFill>
                  <a:srgbClr val="FF0000"/>
                </a:solidFill>
              </a:rPr>
              <a:t>2,1</a:t>
            </a:r>
            <a:r>
              <a:rPr lang="en-US" altLang="zh-CN" dirty="0">
                <a:solidFill>
                  <a:srgbClr val="FF0000"/>
                </a:solidFill>
              </a:rPr>
              <a:t>))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dirty="0">
                <a:solidFill>
                  <a:srgbClr val="FF0000"/>
                </a:solidFill>
              </a:rPr>
              <a:t> B</a:t>
            </a:r>
            <a:r>
              <a:rPr lang="en-US" altLang="zh-CN" baseline="-25000" dirty="0">
                <a:solidFill>
                  <a:srgbClr val="FF0000"/>
                </a:solidFill>
              </a:rPr>
              <a:t>1,1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dirty="0"/>
              <a:t>P</a:t>
            </a:r>
            <a:r>
              <a:rPr lang="en-US" altLang="zh-CN" baseline="-25000" dirty="0"/>
              <a:t>1,2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Resolution example</a:t>
            </a:r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28043"/>
            <a:ext cx="11379200" cy="47291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i="1" dirty="0" smtClean="0"/>
              <a:t>KB</a:t>
            </a:r>
            <a:r>
              <a:rPr lang="en-US" altLang="zh-CN" sz="2400" dirty="0">
                <a:sym typeface="Symbol" panose="05050102010706020507" pitchFamily="18" charset="2"/>
              </a:rPr>
              <a:t></a:t>
            </a:r>
            <a:r>
              <a:rPr lang="en-US" altLang="zh-CN" sz="2400" dirty="0" smtClean="0"/>
              <a:t>α  </a:t>
            </a:r>
            <a:r>
              <a:rPr lang="zh-CN" altLang="en-US" sz="2400" dirty="0" smtClean="0">
                <a:latin typeface="Script MT Bold" panose="03040602040607080904" pitchFamily="66" charset="0"/>
                <a:sym typeface="Symbol" panose="05050102010706020507" pitchFamily="18" charset="2"/>
              </a:rPr>
              <a:t></a:t>
            </a:r>
            <a:r>
              <a:rPr lang="en-US" altLang="zh-CN" sz="2400" dirty="0" smtClean="0"/>
              <a:t>  (</a:t>
            </a:r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1,1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dirty="0" smtClean="0">
                <a:solidFill>
                  <a:srgbClr val="FF0000"/>
                </a:solidFill>
              </a:rPr>
              <a:t> (P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1,2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dirty="0" smtClean="0">
                <a:solidFill>
                  <a:srgbClr val="FF0000"/>
                </a:solidFill>
              </a:rPr>
              <a:t> P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2,1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/>
              <a:t>) </a:t>
            </a:r>
            <a:r>
              <a:rPr lang="en-US" altLang="zh-CN" sz="2400" dirty="0" smtClean="0">
                <a:sym typeface="Symbol" panose="05050102010706020507" pitchFamily="18" charset="2"/>
              </a:rPr>
              <a:t></a:t>
            </a:r>
            <a:r>
              <a:rPr lang="en-US" altLang="zh-CN" sz="2400" dirty="0" smtClean="0"/>
              <a:t> B</a:t>
            </a:r>
            <a:r>
              <a:rPr lang="en-US" altLang="zh-CN" sz="2400" baseline="-25000" dirty="0" smtClean="0"/>
              <a:t>1,1 </a:t>
            </a:r>
            <a:r>
              <a:rPr lang="en-US" altLang="zh-CN" sz="2400" dirty="0" smtClean="0">
                <a:sym typeface="Symbol" panose="05050102010706020507" pitchFamily="18" charset="2"/>
              </a:rPr>
              <a:t> 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1,2</a:t>
            </a:r>
            <a:endParaRPr lang="en-US" altLang="zh-CN" sz="2400" baseline="-25000" dirty="0"/>
          </a:p>
          <a:p>
            <a:pPr marL="0" indent="0">
              <a:buNone/>
            </a:pPr>
            <a:endParaRPr lang="en-US" altLang="zh-CN" baseline="-25000" dirty="0" smtClean="0"/>
          </a:p>
          <a:p>
            <a:pPr marL="0" indent="0" eaLnBrk="1" hangingPunct="1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）转为合取范式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两子句</a:t>
            </a:r>
            <a:r>
              <a:rPr lang="zh-CN" altLang="en-US" sz="2400" dirty="0"/>
              <a:t>运用</a:t>
            </a:r>
            <a:r>
              <a:rPr lang="zh-CN" altLang="en-US" sz="2400" dirty="0" smtClean="0">
                <a:solidFill>
                  <a:srgbClr val="FF0000"/>
                </a:solidFill>
              </a:rPr>
              <a:t>归结规则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429000" y="2313897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1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2,1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B</a:t>
            </a:r>
            <a:r>
              <a:rPr lang="en-US" altLang="zh-CN" sz="1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1,1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1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1,1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P</a:t>
            </a:r>
            <a:r>
              <a:rPr lang="en-US" altLang="zh-CN" sz="1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1,2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P</a:t>
            </a:r>
            <a:r>
              <a:rPr lang="en-US" altLang="zh-CN" sz="1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2,1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(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1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1,2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B</a:t>
            </a:r>
            <a:r>
              <a:rPr lang="en-US" altLang="zh-CN" sz="1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1,1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zh-CN" sz="1800" dirty="0" smtClean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B</a:t>
            </a:r>
            <a:r>
              <a:rPr lang="en-US" altLang="zh-CN" sz="1800" baseline="-25000" dirty="0">
                <a:latin typeface="Arial" panose="020B0604020202020204" pitchFamily="34" charset="0"/>
              </a:rPr>
              <a:t>1,1 </a:t>
            </a:r>
            <a:r>
              <a:rPr lang="en-US" altLang="zh-CN" sz="1800" dirty="0"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1800" dirty="0">
                <a:latin typeface="Arial" panose="020B0604020202020204" pitchFamily="34" charset="0"/>
              </a:rPr>
              <a:t>P</a:t>
            </a:r>
            <a:r>
              <a:rPr lang="en-US" altLang="zh-CN" sz="1800" baseline="-25000" dirty="0">
                <a:latin typeface="Arial" panose="020B0604020202020204" pitchFamily="34" charset="0"/>
              </a:rPr>
              <a:t>1,2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6" name="Picture 4" descr="wumpus-resolu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339" y="3592625"/>
            <a:ext cx="9041925" cy="197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5836045"/>
            <a:ext cx="79819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982982" y="3482182"/>
            <a:ext cx="168668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 u="sng" dirty="0">
                <a:latin typeface="Arial" panose="020B0604020202020204" pitchFamily="34" charset="0"/>
              </a:rPr>
              <a:t>KB</a:t>
            </a:r>
            <a:r>
              <a:rPr lang="en-US" altLang="zh-CN" sz="1800" u="sng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1800" u="sng" dirty="0" smtClean="0">
                <a:latin typeface="Arial" panose="020B0604020202020204" pitchFamily="34" charset="0"/>
              </a:rPr>
              <a:t>α</a:t>
            </a:r>
            <a:r>
              <a:rPr lang="zh-CN" altLang="en-US" sz="1800" u="sng" dirty="0" smtClean="0">
                <a:latin typeface="Arial" panose="020B0604020202020204" pitchFamily="34" charset="0"/>
              </a:rPr>
              <a:t>的子句</a:t>
            </a:r>
            <a:r>
              <a:rPr lang="en-US" altLang="zh-CN" sz="1800" u="sng" dirty="0" smtClean="0">
                <a:latin typeface="Arial" panose="020B0604020202020204" pitchFamily="34" charset="0"/>
              </a:rPr>
              <a:t> </a:t>
            </a:r>
            <a:endParaRPr lang="zh-CN" altLang="en-US" sz="1800" u="sng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29346" y="6496715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73131"/>
                </a:solidFill>
                <a:latin typeface="Arial" panose="020B0604020202020204" pitchFamily="34" charset="0"/>
              </a:rPr>
              <a:t>空子句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不包含任何文字的子句，是永假的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归结算法</a:t>
            </a:r>
            <a:endParaRPr lang="en-US" altLang="zh-CN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967594" y="1338943"/>
            <a:ext cx="8435975" cy="4929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用反证法证明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400" dirty="0"/>
              <a:t>为了证明</a:t>
            </a:r>
            <a:r>
              <a:rPr lang="en-US" altLang="zh-CN" sz="2400" dirty="0"/>
              <a:t> KB |= α</a:t>
            </a:r>
            <a:r>
              <a:rPr lang="zh-CN" altLang="en-US" sz="2400" dirty="0"/>
              <a:t>，需要证明</a:t>
            </a:r>
            <a:r>
              <a:rPr lang="en-US" altLang="zh-CN" sz="2400" dirty="0"/>
              <a:t>KB</a:t>
            </a:r>
            <a:r>
              <a:rPr lang="en-US" altLang="zh-CN" sz="2400" dirty="0">
                <a:sym typeface="Symbol" panose="05050102010706020507" pitchFamily="18" charset="2"/>
              </a:rPr>
              <a:t>  </a:t>
            </a:r>
            <a:r>
              <a:rPr lang="zh-CN" altLang="en-US" sz="2400" dirty="0">
                <a:sym typeface="Symbol" panose="05050102010706020507" pitchFamily="18" charset="2"/>
              </a:rPr>
              <a:t> </a:t>
            </a:r>
            <a:r>
              <a:rPr lang="en-US" altLang="zh-CN" sz="2400" dirty="0"/>
              <a:t>α </a:t>
            </a:r>
            <a:r>
              <a:rPr lang="zh-CN" altLang="en-US" sz="2400" dirty="0"/>
              <a:t>是不可满足的 </a:t>
            </a: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marL="0" indent="0" algn="r">
              <a:buNone/>
              <a:defRPr/>
            </a:pPr>
            <a:endParaRPr lang="en-US" altLang="zh-CN" sz="1800" dirty="0"/>
          </a:p>
          <a:p>
            <a:pPr marL="0" indent="0" algn="r">
              <a:buNone/>
              <a:defRPr/>
            </a:pPr>
            <a:r>
              <a:rPr lang="zh-CN" altLang="en-US" sz="1800" dirty="0"/>
              <a:t>函数</a:t>
            </a:r>
            <a:r>
              <a:rPr lang="en-US" altLang="zh-CN" sz="1800" dirty="0"/>
              <a:t>PL-RESOLVE</a:t>
            </a:r>
            <a:r>
              <a:rPr lang="zh-CN" altLang="en-US" sz="1800" dirty="0"/>
              <a:t>返回对两个输入子句进行归结得到的所有结果子句的集合</a:t>
            </a:r>
            <a:endParaRPr lang="en-US" altLang="zh-CN" sz="1800" dirty="0"/>
          </a:p>
          <a:p>
            <a:pPr eaLnBrk="1" hangingPunct="1">
              <a:defRPr/>
            </a:pPr>
            <a:endParaRPr lang="en-US" altLang="zh-CN" sz="2400" dirty="0"/>
          </a:p>
        </p:txBody>
      </p:sp>
      <p:pic>
        <p:nvPicPr>
          <p:cNvPr id="7782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69" y="2588306"/>
            <a:ext cx="90582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425544" y="3767518"/>
            <a:ext cx="160020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0" dirty="0"/>
              <a:t>转化为</a:t>
            </a:r>
            <a:r>
              <a:rPr lang="en-US" altLang="zh-CN" b="0" dirty="0"/>
              <a:t>CNF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41207" y="4615543"/>
            <a:ext cx="3284537" cy="369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/>
              <a:t>任意两个子句，运用归结规则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44543" y="5056869"/>
            <a:ext cx="1568450" cy="3794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/>
              <a:t>归结出空子句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4743" y="5612494"/>
            <a:ext cx="1568450" cy="3794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/>
              <a:t>没有新的语句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练习题：合取范式</a:t>
            </a:r>
            <a:r>
              <a:rPr lang="zh-CN" altLang="en-US" dirty="0"/>
              <a:t>与归结证明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、将语句转换为</a:t>
            </a:r>
            <a:r>
              <a:rPr lang="zh-CN" altLang="en-US" smtClean="0">
                <a:solidFill>
                  <a:srgbClr val="FF0000"/>
                </a:solidFill>
              </a:rPr>
              <a:t>合取范式</a:t>
            </a:r>
            <a:r>
              <a:rPr lang="zh-CN" altLang="en-US" smtClean="0"/>
              <a:t>（</a:t>
            </a:r>
            <a:r>
              <a:rPr lang="en-US" altLang="zh-CN" smtClean="0"/>
              <a:t>CNF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归结</a:t>
            </a:r>
            <a:r>
              <a:rPr lang="zh-CN" altLang="en-US" smtClean="0"/>
              <a:t>证明</a:t>
            </a:r>
            <a:endParaRPr lang="en-US" altLang="zh-CN" smtClean="0"/>
          </a:p>
          <a:p>
            <a:pPr marL="0" indent="0">
              <a:buNone/>
            </a:pPr>
            <a:endParaRPr lang="zh-CN" altLang="en-US" smtClean="0"/>
          </a:p>
        </p:txBody>
      </p:sp>
      <p:pic>
        <p:nvPicPr>
          <p:cNvPr id="8192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97" y="1948543"/>
            <a:ext cx="603091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05400"/>
            <a:ext cx="76200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Wumpus world sentences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 dirty="0"/>
              <a:t>Let  </a:t>
            </a:r>
            <a:r>
              <a:rPr lang="en-US" altLang="zh-CN" sz="2300" i="1" dirty="0" err="1"/>
              <a:t>P</a:t>
            </a:r>
            <a:r>
              <a:rPr lang="en-US" altLang="zh-CN" sz="2300" i="1" baseline="-25000" dirty="0" err="1"/>
              <a:t>i,j</a:t>
            </a:r>
            <a:r>
              <a:rPr lang="en-US" altLang="zh-CN" sz="2300" dirty="0"/>
              <a:t> be true if there is a pit in [</a:t>
            </a:r>
            <a:r>
              <a:rPr lang="en-US" altLang="zh-CN" sz="2300" dirty="0" err="1"/>
              <a:t>i</a:t>
            </a:r>
            <a:r>
              <a:rPr lang="en-US" altLang="zh-CN" sz="2300" dirty="0"/>
              <a:t>, j].</a:t>
            </a:r>
            <a:endParaRPr lang="en-US" altLang="zh-CN" sz="23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 dirty="0"/>
              <a:t>Let  </a:t>
            </a:r>
            <a:r>
              <a:rPr lang="en-US" altLang="zh-CN" sz="2300" i="1" dirty="0" err="1"/>
              <a:t>B</a:t>
            </a:r>
            <a:r>
              <a:rPr lang="en-US" altLang="zh-CN" sz="2300" i="1" baseline="-25000" dirty="0" err="1"/>
              <a:t>i,j</a:t>
            </a:r>
            <a:r>
              <a:rPr lang="en-US" altLang="zh-CN" sz="2300" i="1" dirty="0"/>
              <a:t> </a:t>
            </a:r>
            <a:r>
              <a:rPr lang="en-US" altLang="zh-CN" sz="2300" dirty="0"/>
              <a:t>be true if there is a breeze in [</a:t>
            </a:r>
            <a:r>
              <a:rPr lang="en-US" altLang="zh-CN" sz="2300" dirty="0" err="1"/>
              <a:t>i</a:t>
            </a:r>
            <a:r>
              <a:rPr lang="en-US" altLang="zh-CN" sz="2300" dirty="0"/>
              <a:t>, j].</a:t>
            </a:r>
            <a:endParaRPr lang="en-US" altLang="zh-CN" sz="2300" dirty="0"/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sz="2300" i="1" dirty="0">
                <a:sym typeface="Symbol" panose="05050102010706020507" pitchFamily="18" charset="2"/>
              </a:rPr>
              <a:t>	 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1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olidFill>
                  <a:srgbClr val="FF0000"/>
                </a:solidFill>
              </a:rPr>
              <a:t>P</a:t>
            </a:r>
            <a:r>
              <a:rPr lang="en-US" altLang="zh-CN" sz="2300" i="1" baseline="-25000" dirty="0">
                <a:solidFill>
                  <a:srgbClr val="FF0000"/>
                </a:solidFill>
              </a:rPr>
              <a:t>1,1</a:t>
            </a:r>
            <a:endParaRPr lang="en-US" altLang="zh-CN" sz="2300" i="1" baseline="-25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2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>
                <a:solidFill>
                  <a:srgbClr val="FF0000"/>
                </a:solidFill>
              </a:rPr>
              <a:t>B</a:t>
            </a:r>
            <a:r>
              <a:rPr lang="en-US" altLang="zh-CN" sz="2300" i="1" baseline="-25000" dirty="0">
                <a:solidFill>
                  <a:srgbClr val="FF0000"/>
                </a:solidFill>
              </a:rPr>
              <a:t>1,1</a:t>
            </a:r>
            <a:endParaRPr lang="en-US" altLang="zh-CN" sz="2300" i="1" baseline="-25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3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olidFill>
                  <a:srgbClr val="FF0000"/>
                </a:solidFill>
              </a:rPr>
              <a:t>B</a:t>
            </a:r>
            <a:r>
              <a:rPr lang="en-US" altLang="zh-CN" sz="2300" i="1" baseline="-25000" dirty="0">
                <a:solidFill>
                  <a:srgbClr val="FF0000"/>
                </a:solidFill>
              </a:rPr>
              <a:t>2,1</a:t>
            </a:r>
            <a:r>
              <a:rPr lang="en-US" altLang="zh-CN" sz="2300" i="1" dirty="0"/>
              <a:t>
</a:t>
            </a:r>
            <a:endParaRPr lang="en-US" altLang="zh-CN" sz="2300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300" dirty="0"/>
              <a:t>"Pits cause breezes in adjacent squares"</a:t>
            </a:r>
            <a:endParaRPr lang="en-US" altLang="zh-CN" sz="2300" dirty="0"/>
          </a:p>
          <a:p>
            <a:pPr eaLnBrk="1" hangingPunct="1">
              <a:lnSpc>
                <a:spcPct val="90000"/>
              </a:lnSpc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4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  </a:t>
            </a:r>
            <a:r>
              <a:rPr lang="en-US" altLang="zh-CN" sz="2300" i="1" dirty="0">
                <a:sym typeface="Symbol" panose="05050102010706020507" pitchFamily="18" charset="2"/>
              </a:rPr>
              <a:t></a:t>
            </a:r>
            <a:r>
              <a:rPr lang="en-US" altLang="zh-CN" sz="2300" i="1" baseline="-25000" dirty="0"/>
              <a:t>  </a:t>
            </a:r>
            <a:r>
              <a:rPr lang="en-US" altLang="zh-CN" sz="2300" i="1" dirty="0"/>
              <a:t>(</a:t>
            </a:r>
            <a:r>
              <a:rPr lang="en-US" altLang="zh-CN" sz="2300" i="1" dirty="0">
                <a:solidFill>
                  <a:srgbClr val="FF0000"/>
                </a:solidFill>
              </a:rPr>
              <a:t>P</a:t>
            </a:r>
            <a:r>
              <a:rPr lang="en-US" altLang="zh-CN" sz="2300" i="1" baseline="-25000" dirty="0">
                <a:solidFill>
                  <a:srgbClr val="FF0000"/>
                </a:solidFill>
              </a:rPr>
              <a:t>1,2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olidFill>
                  <a:srgbClr val="FF0000"/>
                </a:solidFill>
              </a:rPr>
              <a:t>P</a:t>
            </a:r>
            <a:r>
              <a:rPr lang="en-US" altLang="zh-CN" sz="2300" i="1" baseline="-25000" dirty="0">
                <a:solidFill>
                  <a:srgbClr val="FF0000"/>
                </a:solidFill>
              </a:rPr>
              <a:t>2,1</a:t>
            </a:r>
            <a:r>
              <a:rPr lang="en-US" altLang="zh-CN" sz="2300" i="1" dirty="0"/>
              <a:t>)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5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 (P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olidFill>
                  <a:srgbClr val="FF0000"/>
                </a:solidFill>
              </a:rPr>
              <a:t>P</a:t>
            </a:r>
            <a:r>
              <a:rPr lang="en-US" altLang="zh-CN" sz="2300" i="1" baseline="-25000" dirty="0">
                <a:solidFill>
                  <a:srgbClr val="FF0000"/>
                </a:solidFill>
              </a:rPr>
              <a:t>2,2</a:t>
            </a:r>
            <a:r>
              <a:rPr lang="en-US" altLang="zh-CN" sz="2300" i="1" baseline="-25000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olidFill>
                  <a:srgbClr val="FF0000"/>
                </a:solidFill>
              </a:rPr>
              <a:t>P</a:t>
            </a:r>
            <a:r>
              <a:rPr lang="en-US" altLang="zh-CN" sz="2300" i="1" baseline="-25000" dirty="0">
                <a:solidFill>
                  <a:srgbClr val="FF0000"/>
                </a:solidFill>
              </a:rPr>
              <a:t>3,1</a:t>
            </a:r>
            <a:r>
              <a:rPr lang="en-US" altLang="zh-CN" sz="2300" i="1" dirty="0"/>
              <a:t>)</a:t>
            </a:r>
            <a:endParaRPr lang="en-US" altLang="zh-CN" sz="2300" i="1" dirty="0"/>
          </a:p>
        </p:txBody>
      </p:sp>
      <p:pic>
        <p:nvPicPr>
          <p:cNvPr id="54276" name="Picture 5" descr="wumpus-worl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1001713"/>
            <a:ext cx="2819400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4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8" y="3902075"/>
            <a:ext cx="237966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286000" y="5562601"/>
            <a:ext cx="4040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此时的知识库</a:t>
            </a:r>
            <a:r>
              <a:rPr lang="en-US" altLang="zh-CN" sz="1800">
                <a:latin typeface="Arial" panose="020B0604020202020204" pitchFamily="34" charset="0"/>
              </a:rPr>
              <a:t>KB</a:t>
            </a:r>
            <a:r>
              <a:rPr lang="zh-CN" altLang="en-US" sz="1800">
                <a:latin typeface="Arial" panose="020B0604020202020204" pitchFamily="34" charset="0"/>
              </a:rPr>
              <a:t>由以上五条语句组成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KB=</a:t>
            </a:r>
            <a:r>
              <a:rPr lang="en-US" altLang="zh-CN" sz="180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1800" i="1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180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sz="1800" i="1">
                <a:latin typeface="Arial" panose="020B0604020202020204" pitchFamily="34" charset="0"/>
                <a:sym typeface="Symbol" panose="05050102010706020507" pitchFamily="18" charset="2"/>
              </a:rPr>
              <a:t> R</a:t>
            </a:r>
            <a:r>
              <a:rPr lang="en-US" altLang="zh-CN" sz="1800" i="1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180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180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1800" i="1" baseline="-25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sz="180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sz="1800" i="1">
                <a:latin typeface="Arial" panose="020B0604020202020204" pitchFamily="34" charset="0"/>
                <a:sym typeface="Symbol" panose="05050102010706020507" pitchFamily="18" charset="2"/>
              </a:rPr>
              <a:t> R</a:t>
            </a:r>
            <a:r>
              <a:rPr lang="en-US" altLang="zh-CN" sz="1800" i="1" baseline="-25000"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zh-CN" sz="180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sz="1800" i="1">
                <a:latin typeface="Arial" panose="020B0604020202020204" pitchFamily="34" charset="0"/>
                <a:sym typeface="Symbol" panose="05050102010706020507" pitchFamily="18" charset="2"/>
              </a:rPr>
              <a:t> R</a:t>
            </a:r>
            <a:r>
              <a:rPr lang="en-US" altLang="zh-CN" sz="1800" i="1" baseline="-250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US" altLang="zh-CN" sz="180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Truth tables for inference</a:t>
            </a:r>
            <a:endParaRPr lang="en-US" altLang="zh-CN"/>
          </a:p>
        </p:txBody>
      </p:sp>
      <p:pic>
        <p:nvPicPr>
          <p:cNvPr id="55299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82296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057400" y="2819400"/>
            <a:ext cx="8001000" cy="914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57400" y="6019801"/>
            <a:ext cx="79248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>
                <a:latin typeface="+mj-lt"/>
              </a:rPr>
              <a:t>With seven symbols, there are </a:t>
            </a:r>
            <a:r>
              <a:rPr lang="zh-CN" altLang="en-US" b="0" dirty="0">
                <a:solidFill>
                  <a:srgbClr val="FF0000"/>
                </a:solidFill>
                <a:latin typeface="+mj-lt"/>
              </a:rPr>
              <a:t>2</a:t>
            </a:r>
            <a:r>
              <a:rPr lang="zh-CN" altLang="en-US" b="0" baseline="30000" dirty="0">
                <a:solidFill>
                  <a:srgbClr val="FF0000"/>
                </a:solidFill>
                <a:latin typeface="+mj-lt"/>
              </a:rPr>
              <a:t>7</a:t>
            </a:r>
            <a:r>
              <a:rPr lang="zh-CN" altLang="en-US" b="0" dirty="0">
                <a:solidFill>
                  <a:srgbClr val="FF0000"/>
                </a:solidFill>
                <a:latin typeface="+mj-lt"/>
              </a:rPr>
              <a:t> =128 possible models</a:t>
            </a:r>
            <a:r>
              <a:rPr lang="zh-CN" altLang="en-US" b="0" dirty="0">
                <a:latin typeface="+mj-lt"/>
              </a:rPr>
              <a:t>; </a:t>
            </a:r>
            <a:r>
              <a:rPr lang="zh-CN" altLang="en-US" b="0" u="sng" dirty="0">
                <a:latin typeface="+mj-lt"/>
              </a:rPr>
              <a:t>in three of these, KB is tru</a:t>
            </a:r>
            <a:r>
              <a:rPr lang="en-US" altLang="zh-CN" b="0" u="sng" dirty="0">
                <a:latin typeface="+mj-lt"/>
              </a:rPr>
              <a:t>e</a:t>
            </a:r>
            <a:endParaRPr lang="en-US" altLang="zh-CN" b="0" u="sng" dirty="0">
              <a:latin typeface="+mj-lt"/>
            </a:endParaRPr>
          </a:p>
          <a:p>
            <a:pPr>
              <a:defRPr/>
            </a:pPr>
            <a:endParaRPr lang="zh-CN" altLang="en-US" b="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4600" y="1295400"/>
            <a:ext cx="31242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64428" y="2868614"/>
            <a:ext cx="2383971" cy="8715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158343" y="5519057"/>
            <a:ext cx="4038600" cy="10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405743" y="5737678"/>
            <a:ext cx="3407228" cy="10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515600" y="3569335"/>
            <a:ext cx="13276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R</a:t>
            </a:r>
            <a:r>
              <a:rPr lang="en-US" altLang="zh-CN" i="1" baseline="-25000" dirty="0" smtClean="0">
                <a:sym typeface="Symbol" panose="05050102010706020507" pitchFamily="18" charset="2"/>
              </a:rPr>
              <a:t>6</a:t>
            </a:r>
            <a:r>
              <a:rPr lang="zh-CN" altLang="en-US" i="1" dirty="0" smtClean="0">
                <a:sym typeface="Symbol" panose="05050102010706020507" pitchFamily="18" charset="2"/>
              </a:rPr>
              <a:t>： </a:t>
            </a:r>
            <a:r>
              <a:rPr lang="en-US" altLang="zh-CN" i="1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P</a:t>
            </a:r>
            <a:r>
              <a:rPr lang="en-US" altLang="zh-CN" i="1" baseline="-25000" dirty="0" smtClean="0">
                <a:solidFill>
                  <a:srgbClr val="FF0000"/>
                </a:solidFill>
              </a:rPr>
              <a:t>1,2</a:t>
            </a:r>
            <a:endParaRPr lang="en-US" altLang="zh-CN" i="1" baseline="-250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15599" y="2847847"/>
            <a:ext cx="138050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KB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en-US" altLang="zh-CN" i="1" baseline="-25000" dirty="0">
                <a:solidFill>
                  <a:srgbClr val="FF0000"/>
                </a:solidFill>
              </a:rPr>
              <a:t>1,2</a:t>
            </a:r>
            <a:endParaRPr lang="en-US" altLang="zh-CN" i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9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通过</a:t>
            </a:r>
            <a:r>
              <a:rPr lang="zh-CN" altLang="en-US" dirty="0"/>
              <a:t>枚举推理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53143" y="1210297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/>
              <a:t>用于判断蕴涵               的真值表枚举推理算法</a:t>
            </a: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对</a:t>
            </a:r>
            <a:r>
              <a:rPr lang="zh-CN" altLang="en-US" sz="2400" dirty="0"/>
              <a:t>所有模型来说，</a:t>
            </a:r>
            <a:r>
              <a:rPr lang="zh-CN" altLang="en-US" sz="2400" dirty="0">
                <a:solidFill>
                  <a:srgbClr val="FF0000"/>
                </a:solidFill>
              </a:rPr>
              <a:t>深度优先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枚举（</a:t>
            </a:r>
            <a:r>
              <a:rPr lang="zh-CN" altLang="en-US" sz="2400" dirty="0" smtClean="0">
                <a:solidFill>
                  <a:srgbClr val="FF0000"/>
                </a:solidFill>
              </a:rPr>
              <a:t>递归枚举</a:t>
            </a:r>
            <a:r>
              <a:rPr lang="zh-CN" altLang="en-US" sz="2400" dirty="0" smtClean="0"/>
              <a:t>）是</a:t>
            </a:r>
            <a:r>
              <a:rPr lang="zh-CN" altLang="en-US" sz="2400" dirty="0"/>
              <a:t>完备的 </a:t>
            </a:r>
            <a:endParaRPr lang="zh-CN" altLang="en-US" sz="2400" dirty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对于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个符号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时间复杂度为</a:t>
            </a:r>
            <a:r>
              <a:rPr lang="en-US" altLang="zh-CN" sz="2400" i="1" dirty="0" smtClean="0"/>
              <a:t>O(2</a:t>
            </a:r>
            <a:r>
              <a:rPr lang="en-US" altLang="zh-CN" sz="2400" i="1" baseline="30000" dirty="0" smtClean="0"/>
              <a:t>n</a:t>
            </a:r>
            <a:r>
              <a:rPr lang="en-US" altLang="zh-CN" sz="2400" i="1" dirty="0" smtClean="0"/>
              <a:t>)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空间复杂度为</a:t>
            </a:r>
            <a:r>
              <a:rPr lang="en-US" altLang="zh-CN" sz="2400" i="1" dirty="0" smtClean="0"/>
              <a:t>O(n)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5417" r="781" b="19792"/>
          <a:stretch>
            <a:fillRect/>
          </a:stretch>
        </p:blipFill>
        <p:spPr bwMode="auto">
          <a:xfrm>
            <a:off x="1453243" y="1803231"/>
            <a:ext cx="6629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057466" y="1172393"/>
            <a:ext cx="9172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KB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l-GR" altLang="zh-CN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182586" y="3712027"/>
            <a:ext cx="482781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610599" y="2979866"/>
            <a:ext cx="3222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如果</a:t>
            </a:r>
            <a:r>
              <a:rPr lang="en-US" altLang="zh-CN" dirty="0"/>
              <a:t>KB</a:t>
            </a:r>
            <a:r>
              <a:rPr lang="zh-CN" altLang="en-US" dirty="0" smtClean="0"/>
              <a:t>在</a:t>
            </a:r>
            <a:r>
              <a:rPr lang="zh-CN" altLang="en-US" dirty="0"/>
              <a:t>模型</a:t>
            </a:r>
            <a:r>
              <a:rPr lang="en-US" altLang="zh-CN" dirty="0"/>
              <a:t>model</a:t>
            </a:r>
            <a:r>
              <a:rPr lang="zh-CN" altLang="en-US" dirty="0"/>
              <a:t>中为真，</a:t>
            </a:r>
            <a:r>
              <a:rPr lang="en-US" altLang="zh-CN" dirty="0"/>
              <a:t>PL-</a:t>
            </a:r>
            <a:r>
              <a:rPr lang="en-US" altLang="zh-CN" dirty="0" err="1"/>
              <a:t>Ture</a:t>
            </a:r>
            <a:r>
              <a:rPr lang="en-US" altLang="zh-CN" dirty="0"/>
              <a:t>?(KB, model)</a:t>
            </a:r>
            <a:r>
              <a:rPr lang="zh-CN" altLang="en-US" dirty="0"/>
              <a:t>返回真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推理</a:t>
            </a:r>
            <a:r>
              <a:rPr lang="en-US" dirty="0" smtClean="0"/>
              <a:t>: </a:t>
            </a:r>
            <a:r>
              <a:rPr lang="zh-CN" altLang="en-US" dirty="0" smtClean="0"/>
              <a:t>判断逻辑蕴涵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14" y="1407888"/>
            <a:ext cx="10461171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Method 1: </a:t>
            </a:r>
            <a:r>
              <a:rPr lang="en-US" b="1" i="1" dirty="0" smtClean="0">
                <a:solidFill>
                  <a:srgbClr val="FF0000"/>
                </a:solidFill>
              </a:rPr>
              <a:t>model-checking</a:t>
            </a:r>
            <a:r>
              <a:rPr lang="zh-CN" altLang="en-US" b="1" dirty="0" smtClean="0">
                <a:solidFill>
                  <a:srgbClr val="FF0000"/>
                </a:solidFill>
              </a:rPr>
              <a:t>（模型检验）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枚举所有的模型</a:t>
            </a:r>
            <a:r>
              <a:rPr lang="en-US" altLang="zh-CN" sz="2400" dirty="0"/>
              <a:t>(</a:t>
            </a:r>
            <a:r>
              <a:rPr lang="zh-CN" altLang="en-US" sz="2400" dirty="0"/>
              <a:t>可能世界</a:t>
            </a:r>
            <a:r>
              <a:rPr lang="en-US" altLang="zh-CN" sz="2400" dirty="0"/>
              <a:t>)</a:t>
            </a:r>
            <a:r>
              <a:rPr lang="en-US" sz="2400" dirty="0"/>
              <a:t>, </a:t>
            </a:r>
            <a:r>
              <a:rPr lang="zh-CN" altLang="en-US" sz="2400" dirty="0"/>
              <a:t>并验证语句在所有模型中为真</a:t>
            </a:r>
            <a:endParaRPr lang="en-US" sz="2400" dirty="0">
              <a:sym typeface="Symbol" panose="05050102010706020507"/>
            </a:endParaRPr>
          </a:p>
          <a:p>
            <a:endParaRPr lang="en-US" altLang="zh-CN" dirty="0" smtClean="0">
              <a:sym typeface="Symbol" panose="05050102010706020507"/>
            </a:endParaRPr>
          </a:p>
          <a:p>
            <a:r>
              <a:rPr lang="en-US" altLang="zh-CN" u="sng" dirty="0" smtClean="0">
                <a:sym typeface="Symbol" panose="05050102010706020507"/>
              </a:rPr>
              <a:t>Method </a:t>
            </a:r>
            <a:r>
              <a:rPr lang="en-US" altLang="zh-CN" u="sng" dirty="0">
                <a:sym typeface="Symbol" panose="05050102010706020507"/>
              </a:rPr>
              <a:t>2: </a:t>
            </a:r>
            <a:r>
              <a:rPr lang="en-US" altLang="zh-CN" u="sng" dirty="0"/>
              <a:t>Application of inference </a:t>
            </a:r>
            <a:r>
              <a:rPr lang="en-US" altLang="zh-CN" u="sng" dirty="0" smtClean="0"/>
              <a:t>rules</a:t>
            </a:r>
            <a:r>
              <a:rPr lang="zh-CN" altLang="en-US" b="1" u="sng" dirty="0" smtClean="0">
                <a:solidFill>
                  <a:srgbClr val="FF0000"/>
                </a:solidFill>
              </a:rPr>
              <a:t>（推理规则）</a:t>
            </a:r>
            <a:endParaRPr lang="en-US" altLang="zh-CN" b="1" u="sng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在知识库的</a:t>
            </a:r>
            <a:r>
              <a:rPr lang="zh-CN" altLang="en-US" sz="2400" dirty="0"/>
              <a:t>语句</a:t>
            </a:r>
            <a:r>
              <a:rPr lang="zh-CN" altLang="en-US" sz="2400" dirty="0">
                <a:solidFill>
                  <a:schemeClr val="tx1"/>
                </a:solidFill>
              </a:rPr>
              <a:t>上，直接应用推理规则，构建目标语句的证明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dirty="0" smtClean="0">
                <a:sym typeface="Symbol" panose="05050102010706020507"/>
              </a:rPr>
              <a:t>Method 3: </a:t>
            </a:r>
            <a:r>
              <a:rPr lang="en-US" b="1" i="1" dirty="0" smtClean="0">
                <a:solidFill>
                  <a:srgbClr val="FF0000"/>
                </a:solidFill>
                <a:sym typeface="Symbol" panose="05050102010706020507"/>
              </a:rPr>
              <a:t>theorem-proving</a:t>
            </a:r>
            <a:r>
              <a:rPr lang="zh-CN" altLang="en-US" b="1" dirty="0" smtClean="0">
                <a:solidFill>
                  <a:srgbClr val="FF0000"/>
                </a:solidFill>
              </a:rPr>
              <a:t>（定理证明）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  <a:sym typeface="Symbol" panose="05050102010706020507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7.5.1 </a:t>
            </a:r>
            <a:r>
              <a:rPr lang="zh-CN" altLang="en-US" dirty="0" smtClean="0"/>
              <a:t>推理规则</a:t>
            </a:r>
            <a:endParaRPr lang="zh-CN" altLang="en-US" dirty="0"/>
          </a:p>
        </p:txBody>
      </p:sp>
      <p:sp>
        <p:nvSpPr>
          <p:cNvPr id="665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Modus Ponens:</a:t>
            </a:r>
            <a:endParaRPr lang="en-US" altLang="zh-CN" sz="2400" b="1" dirty="0"/>
          </a:p>
          <a:p>
            <a:pPr eaLnBrk="1" hangingPunct="1"/>
            <a:endParaRPr lang="en-US" altLang="zh-CN" sz="2400" b="1" dirty="0"/>
          </a:p>
          <a:p>
            <a:pPr eaLnBrk="1" hangingPunct="1"/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And-Elimination:</a:t>
            </a:r>
            <a:endParaRPr lang="en-US" altLang="zh-CN" sz="2400" b="1" dirty="0"/>
          </a:p>
          <a:p>
            <a:pPr eaLnBrk="1" hangingPunct="1"/>
            <a:endParaRPr lang="en-US" altLang="zh-CN" sz="2400" b="1" dirty="0"/>
          </a:p>
          <a:p>
            <a:pPr eaLnBrk="1" hangingPunct="1"/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Other rules:</a:t>
            </a:r>
            <a:endParaRPr lang="en-US" altLang="zh-CN" sz="2400" b="1" dirty="0"/>
          </a:p>
          <a:p>
            <a:pPr eaLnBrk="1" hangingPunct="1"/>
            <a:endParaRPr lang="en-US" altLang="zh-CN" sz="2400" b="1" dirty="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371600"/>
            <a:ext cx="23590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94000"/>
            <a:ext cx="10668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78" y="4933952"/>
            <a:ext cx="7258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235200" y="1828800"/>
            <a:ext cx="1570038" cy="3698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/>
              <a:t>假言推理规则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66975" y="3135313"/>
            <a:ext cx="1338263" cy="3698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/>
              <a:t>消去合取词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73314" y="4286250"/>
            <a:ext cx="1106487" cy="3683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逻辑等价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321159" y="52509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 smtClean="0"/>
              <a:t>例如：双向蕴涵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逻辑等价性</a:t>
            </a:r>
            <a:endParaRPr lang="en-US" altLang="zh-CN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196975"/>
            <a:ext cx="9048750" cy="4929188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任意两个语句是逻辑等价的  </a:t>
            </a:r>
            <a:r>
              <a:rPr lang="en-US" altLang="zh-CN" sz="2400" dirty="0" err="1"/>
              <a:t>iff</a:t>
            </a:r>
            <a:r>
              <a:rPr lang="en-US" altLang="zh-CN" sz="2400" dirty="0"/>
              <a:t>  </a:t>
            </a:r>
            <a:r>
              <a:rPr lang="zh-CN" altLang="en-US" sz="2400" dirty="0"/>
              <a:t>它们在相同模型中互相蕴涵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marL="0" indent="0" algn="ctr"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α </a:t>
            </a: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≡ </a:t>
            </a:r>
            <a:r>
              <a:rPr lang="en-US" altLang="zh-CN" sz="2400" dirty="0">
                <a:solidFill>
                  <a:srgbClr val="FF0000"/>
                </a:solidFill>
              </a:rPr>
              <a:t>ß </a:t>
            </a:r>
            <a:r>
              <a:rPr lang="en-US" altLang="zh-CN" sz="2400" dirty="0" err="1">
                <a:solidFill>
                  <a:srgbClr val="FF0000"/>
                </a:solidFill>
              </a:rPr>
              <a:t>iff</a:t>
            </a:r>
            <a:r>
              <a:rPr lang="en-US" altLang="zh-CN" sz="2400" dirty="0">
                <a:solidFill>
                  <a:srgbClr val="FF0000"/>
                </a:solidFill>
              </a:rPr>
              <a:t> α╞ </a:t>
            </a:r>
            <a:r>
              <a:rPr lang="el-GR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β</a:t>
            </a:r>
            <a:r>
              <a:rPr lang="en-US" altLang="zh-CN" sz="2400" dirty="0">
                <a:solidFill>
                  <a:srgbClr val="FF0000"/>
                </a:solidFill>
              </a:rPr>
              <a:t> and </a:t>
            </a:r>
            <a:r>
              <a:rPr lang="el-GR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β</a:t>
            </a:r>
            <a:r>
              <a:rPr lang="en-US" altLang="zh-CN" sz="2400" dirty="0">
                <a:solidFill>
                  <a:srgbClr val="FF0000"/>
                </a:solidFill>
              </a:rPr>
              <a:t>╞ α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39583" r="3125" b="15625"/>
          <a:stretch>
            <a:fillRect/>
          </a:stretch>
        </p:blipFill>
        <p:spPr bwMode="auto">
          <a:xfrm>
            <a:off x="2587625" y="2138363"/>
            <a:ext cx="77724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3124200" y="4191000"/>
            <a:ext cx="5105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76600" y="4495800"/>
            <a:ext cx="5105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340726" y="3790950"/>
            <a:ext cx="1108075" cy="369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/>
              <a:t>假言易位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720138" y="4202114"/>
            <a:ext cx="1338262" cy="3698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/>
              <a:t>消去蕴含词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41488" y="2286000"/>
            <a:ext cx="876300" cy="369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/>
              <a:t>交换律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41488" y="3048000"/>
            <a:ext cx="876300" cy="369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/>
              <a:t>结合律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63700" y="5640389"/>
            <a:ext cx="877888" cy="3698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/>
              <a:t>分配律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56501" y="4967289"/>
            <a:ext cx="1787669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0" dirty="0"/>
              <a:t>De Morgan</a:t>
            </a:r>
            <a:r>
              <a:rPr lang="zh-CN" altLang="en-US" b="0" dirty="0"/>
              <a:t>定律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65174" y="3769065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逆否命题的逻辑等价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Wumpus world sentences</a:t>
            </a: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	 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1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1,1</a:t>
            </a:r>
            <a:endParaRPr lang="en-US" altLang="zh-CN" sz="2300" i="1" baseline="-25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2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</a:t>
            </a:r>
            <a:endParaRPr lang="en-US" altLang="zh-CN" sz="2300" i="1" baseline="-25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3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4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5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2,2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3,1</a:t>
            </a:r>
            <a:r>
              <a:rPr lang="en-US" altLang="zh-CN" sz="2300" i="1" dirty="0"/>
              <a:t>)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</p:txBody>
      </p:sp>
      <p:pic>
        <p:nvPicPr>
          <p:cNvPr id="68612" name="Picture 4" descr="wumpus-seq1c-al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38" y="1302657"/>
            <a:ext cx="237966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897664" y="2452914"/>
            <a:ext cx="4267200" cy="8302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/>
              <a:t>KB</a:t>
            </a:r>
            <a:r>
              <a:rPr lang="zh-CN" altLang="en-US" b="0" dirty="0"/>
              <a:t>：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5</a:t>
            </a: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dirty="0"/>
              <a:t>α </a:t>
            </a:r>
            <a:r>
              <a:rPr lang="en-US" altLang="zh-CN" dirty="0" smtClean="0"/>
              <a:t>:  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baseline="-25000" dirty="0"/>
              <a:t>1,2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9929" y="4103915"/>
            <a:ext cx="22007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消去双向蕴涵</a:t>
            </a:r>
            <a:r>
              <a:rPr lang="zh-CN" altLang="en-US" dirty="0" smtClean="0"/>
              <a:t>to </a:t>
            </a:r>
            <a:r>
              <a:rPr lang="zh-CN" altLang="en-US" i="1" dirty="0"/>
              <a:t>R</a:t>
            </a:r>
            <a:r>
              <a:rPr lang="en-US" altLang="zh-CN" i="1" baseline="-25000" dirty="0"/>
              <a:t>4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05939" y="2471057"/>
            <a:ext cx="573087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41447" y="4062365"/>
            <a:ext cx="717618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23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zh-CN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:( B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⇒ (P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1,2 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∨ 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 ∧ ((P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1,2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∨ 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⇒ B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en-US" altLang="zh-CN" sz="23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97664" y="1388957"/>
            <a:ext cx="16097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证明：</a:t>
            </a:r>
            <a:r>
              <a:rPr lang="en-US" altLang="zh-CN" dirty="0" smtClean="0">
                <a:solidFill>
                  <a:srgbClr val="FF0000"/>
                </a:solidFill>
              </a:rPr>
              <a:t>KB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l-GR" altLang="zh-CN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tags/tag1.xml><?xml version="1.0" encoding="utf-8"?>
<p:tagLst xmlns:p="http://schemas.openxmlformats.org/presentationml/2006/main">
  <p:tag name="DEFAULTFONTSIZE" val="10"/>
  <p:tag name="DEFAULTWIDTH" val="385"/>
  <p:tag name="DEFAULTHEIGHT" val="283"/>
  <p:tag name="KSO_WPP_MARK_KEY" val="d36053a7-64e5-47a5-9c50-b301bbe4bbca"/>
  <p:tag name="COMMONDATA" val="eyJoZGlkIjoiNmZmMjJkNTI5MzQwNmVjYjA3M2RkZjQzNmUwZmY2OTkifQ==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 - print</Template>
  <TotalTime>0</TotalTime>
  <Words>4917</Words>
  <Application>WPS 演示</Application>
  <PresentationFormat>宽屏</PresentationFormat>
  <Paragraphs>418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Calibri</vt:lpstr>
      <vt:lpstr>Symbol</vt:lpstr>
      <vt:lpstr>Symbol</vt:lpstr>
      <vt:lpstr>Times New Roman</vt:lpstr>
      <vt:lpstr>微软雅黑</vt:lpstr>
      <vt:lpstr>Arial Unicode MS</vt:lpstr>
      <vt:lpstr>Monotype Corsiva</vt:lpstr>
      <vt:lpstr>Script MT Bold</vt:lpstr>
      <vt:lpstr>dan-berkeley-nlp-v1</vt:lpstr>
      <vt:lpstr>Artificial Intelligence </vt:lpstr>
      <vt:lpstr>推理: 判断逻辑蕴涵</vt:lpstr>
      <vt:lpstr>Wumpus world sentences</vt:lpstr>
      <vt:lpstr>Truth tables for inference</vt:lpstr>
      <vt:lpstr>通过枚举推理</vt:lpstr>
      <vt:lpstr>推理: 判断逻辑蕴涵</vt:lpstr>
      <vt:lpstr>7.5.1 推理规则</vt:lpstr>
      <vt:lpstr>逻辑等价性</vt:lpstr>
      <vt:lpstr>Wumpus world sentences</vt:lpstr>
      <vt:lpstr>Wumpus world sentences</vt:lpstr>
      <vt:lpstr>Wumpus world sentences</vt:lpstr>
      <vt:lpstr>Wumpus world sentences</vt:lpstr>
      <vt:lpstr>Wumpus world sentences</vt:lpstr>
      <vt:lpstr>推理: 判断逻辑蕴涵</vt:lpstr>
      <vt:lpstr>推理: 判断逻辑蕴涵</vt:lpstr>
      <vt:lpstr>Outline</vt:lpstr>
      <vt:lpstr>7.5.2 归结证明</vt:lpstr>
      <vt:lpstr>7.5.2 归结Resolution</vt:lpstr>
      <vt:lpstr>7.5.2 Resolution 归结</vt:lpstr>
      <vt:lpstr>合取范式CNF</vt:lpstr>
      <vt:lpstr>转换成CNF</vt:lpstr>
      <vt:lpstr>归结算法 Resolution algorithm</vt:lpstr>
      <vt:lpstr>Resolution example</vt:lpstr>
      <vt:lpstr>归结算法</vt:lpstr>
      <vt:lpstr>练习题：合取范式与归结证明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微信用户</cp:lastModifiedBy>
  <cp:revision>2369</cp:revision>
  <cp:lastPrinted>2014-01-30T19:57:00Z</cp:lastPrinted>
  <dcterms:created xsi:type="dcterms:W3CDTF">2004-08-27T04:16:00Z</dcterms:created>
  <dcterms:modified xsi:type="dcterms:W3CDTF">2023-06-14T15:26:10Z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4B9D3EED8847474D83CB214E32FE6980_12</vt:lpwstr>
  </property>
  <property fmtid="{D5CDD505-2E9C-101B-9397-08002B2CF9AE}" pid="3" name="KSOProductBuildVer">
    <vt:lpwstr>2052-11.1.0.14309</vt:lpwstr>
  </property>
</Properties>
</file>