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427" r:id="rId2"/>
    <p:sldId id="2141" r:id="rId3"/>
    <p:sldId id="2123" r:id="rId4"/>
    <p:sldId id="2125" r:id="rId5"/>
    <p:sldId id="2128" r:id="rId6"/>
    <p:sldId id="2129" r:id="rId7"/>
    <p:sldId id="2130" r:id="rId8"/>
    <p:sldId id="2142" r:id="rId9"/>
    <p:sldId id="2131" r:id="rId10"/>
    <p:sldId id="2132" r:id="rId11"/>
    <p:sldId id="2134" r:id="rId12"/>
    <p:sldId id="2135" r:id="rId13"/>
    <p:sldId id="2136" r:id="rId14"/>
    <p:sldId id="2137" r:id="rId15"/>
    <p:sldId id="2138" r:id="rId16"/>
    <p:sldId id="2140" r:id="rId17"/>
    <p:sldId id="1991" r:id="rId18"/>
    <p:sldId id="1995" r:id="rId19"/>
    <p:sldId id="2075" r:id="rId20"/>
    <p:sldId id="2076" r:id="rId21"/>
    <p:sldId id="350" r:id="rId22"/>
    <p:sldId id="1992" r:id="rId23"/>
    <p:sldId id="2077" r:id="rId24"/>
    <p:sldId id="2090" r:id="rId25"/>
    <p:sldId id="2079" r:id="rId26"/>
    <p:sldId id="1993" r:id="rId27"/>
    <p:sldId id="349" r:id="rId28"/>
    <p:sldId id="2122" r:id="rId29"/>
    <p:sldId id="2144" r:id="rId30"/>
    <p:sldId id="1998" r:id="rId31"/>
    <p:sldId id="353" r:id="rId32"/>
    <p:sldId id="1999" r:id="rId33"/>
    <p:sldId id="1994" r:id="rId34"/>
    <p:sldId id="2108" r:id="rId35"/>
    <p:sldId id="366" r:id="rId36"/>
    <p:sldId id="2001" r:id="rId37"/>
    <p:sldId id="415" r:id="rId38"/>
    <p:sldId id="2117" r:id="rId39"/>
    <p:sldId id="2109" r:id="rId40"/>
    <p:sldId id="2118" r:id="rId41"/>
    <p:sldId id="2003" r:id="rId42"/>
    <p:sldId id="2110" r:id="rId43"/>
    <p:sldId id="363" r:id="rId44"/>
    <p:sldId id="2004" r:id="rId45"/>
    <p:sldId id="2121" r:id="rId46"/>
  </p:sldIdLst>
  <p:sldSz cx="12192000" cy="6858000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00"/>
    <a:srgbClr val="3333FF"/>
    <a:srgbClr val="CC00CC"/>
    <a:srgbClr val="FFFF00"/>
    <a:srgbClr val="FFCC00"/>
    <a:srgbClr val="FF505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 autoAdjust="0"/>
    <p:restoredTop sz="90945" autoAdjust="0"/>
  </p:normalViewPr>
  <p:slideViewPr>
    <p:cSldViewPr>
      <p:cViewPr varScale="1">
        <p:scale>
          <a:sx n="78" d="100"/>
          <a:sy n="78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5575B08-46AD-4D8B-930A-A5E4BB2BB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016E5B8-84E2-41A6-BF9C-3B5D6FF8B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8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reference to ai.berkeley.edu.  Thanks!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2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个布尔属性，如果用表格表示的话，有</a:t>
            </a:r>
            <a:r>
              <a:rPr lang="en-US" altLang="zh-CN" dirty="0"/>
              <a:t>2^10</a:t>
            </a:r>
            <a:r>
              <a:rPr lang="zh-CN" altLang="en-US" dirty="0"/>
              <a:t>行，每一行又可能是</a:t>
            </a:r>
            <a:r>
              <a:rPr lang="en-US" altLang="zh-CN" dirty="0"/>
              <a:t>T/F</a:t>
            </a:r>
            <a:r>
              <a:rPr lang="zh-CN" altLang="en-US" dirty="0"/>
              <a:t>两种类别，所以</a:t>
            </a:r>
            <a:r>
              <a:rPr lang="en-US" altLang="zh-CN" dirty="0"/>
              <a:t>2^(2^10)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7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4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5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1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7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2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例如：预测明天天气（晴天，多云，下雨）分类问题；温度（</a:t>
            </a:r>
            <a:r>
              <a:rPr lang="en-US" altLang="zh-CN" dirty="0"/>
              <a:t>30</a:t>
            </a:r>
            <a:r>
              <a:rPr lang="zh-CN" altLang="en-US" dirty="0"/>
              <a:t>度）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0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8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7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0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9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86540-E7E5-4035-B3A9-619E9CD318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79E1E-EA53-4C52-A513-12A0AFC72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93BC6-8BD3-4307-B7BA-0EC52950E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C9B28-9F47-4DDC-BFFB-AA4E94F3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EDE7A-BE37-4525-8BB8-DC7A59BCF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A3ABF-B740-4DA3-9529-16126B0F8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55E7F-2680-4FC9-9372-7AE6CC7ED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319E3-2F30-4D52-AA10-F8F0BCA2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33E5C-B52E-485F-9E01-581EEDAEA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D5A28-0464-4A2D-827A-E78B00E72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80A26-0864-467B-9F79-81BF5CC30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B6F0654-B567-45D8-9F83-E7FA56350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685800"/>
            <a:ext cx="12192000" cy="1143000"/>
          </a:xfrm>
        </p:spPr>
        <p:txBody>
          <a:bodyPr/>
          <a:lstStyle/>
          <a:p>
            <a:r>
              <a:rPr lang="zh-CN" altLang="en-US" dirty="0"/>
              <a:t>第十八章  样例学习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Learning from examples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2362200"/>
            <a:ext cx="7315200" cy="4124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20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8352928" cy="4968552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endParaRPr lang="en-US" altLang="zh-CN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学习问题：如果输出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是离散的值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学习问题：如果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是一个连续的数值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预测明天的最高温度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66" y="2762250"/>
            <a:ext cx="33432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51" y="2933893"/>
            <a:ext cx="2114894" cy="3779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49786" y="29820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语音识别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下围棋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48" y="3774539"/>
            <a:ext cx="1345234" cy="1014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4124922"/>
            <a:ext cx="606583" cy="3344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38728" y="6263952"/>
            <a:ext cx="3276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可以是任何形式的值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69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6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15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urve-fitting4c">
            <a:extLst>
              <a:ext uri="{FF2B5EF4-FFF2-40B4-BE49-F238E27FC236}">
                <a16:creationId xmlns:a16="http://schemas.microsoft.com/office/drawing/2014/main" id="{1FB4D56E-9015-4C35-A39A-BE2651C8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16" y="2576431"/>
            <a:ext cx="3859284" cy="33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4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较好拟合训练数据的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复杂假说</a:t>
            </a:r>
            <a:r>
              <a:rPr lang="zh-CN" altLang="en-US" sz="2800" dirty="0">
                <a:ea typeface="宋体" panose="02010600030101010101" pitchFamily="2" charset="-122"/>
              </a:rPr>
              <a:t>和更好泛化的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简单假说</a:t>
            </a:r>
            <a:r>
              <a:rPr lang="zh-CN" altLang="en-US" sz="2800" dirty="0">
                <a:ea typeface="宋体" panose="02010600030101010101" pitchFamily="2" charset="-122"/>
              </a:rPr>
              <a:t>之间存在折中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urve-fitting4c">
            <a:extLst>
              <a:ext uri="{FF2B5EF4-FFF2-40B4-BE49-F238E27FC236}">
                <a16:creationId xmlns:a16="http://schemas.microsoft.com/office/drawing/2014/main" id="{1FB4D56E-9015-4C35-A39A-BE2651C8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16" y="2576431"/>
            <a:ext cx="3859284" cy="33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urve-fitting5c">
            <a:extLst>
              <a:ext uri="{FF2B5EF4-FFF2-40B4-BE49-F238E27FC236}">
                <a16:creationId xmlns:a16="http://schemas.microsoft.com/office/drawing/2014/main" id="{FBC42E16-80CE-4D14-B3D6-343858BA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36" y="2576431"/>
            <a:ext cx="3877264" cy="334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0" y="5657671"/>
            <a:ext cx="85344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0" dirty="0">
                <a:ea typeface="宋体" panose="02010600030101010101" pitchFamily="2" charset="-122"/>
              </a:rPr>
              <a:t>归纳学习中的基本问题：</a:t>
            </a:r>
            <a:r>
              <a:rPr lang="zh-CN" altLang="en-US" sz="2400" b="1" kern="0" dirty="0">
                <a:ea typeface="宋体" panose="02010600030101010101" pitchFamily="2" charset="-122"/>
              </a:rPr>
              <a:t>如何从多个一致假说中抉择？</a:t>
            </a:r>
            <a:endParaRPr lang="en-US" altLang="zh-CN" sz="2400" b="1" kern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ea typeface="宋体" panose="02010600030101010101" pitchFamily="2" charset="-122"/>
              </a:rPr>
              <a:t>答案：</a:t>
            </a: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</a:rPr>
              <a:t>选择与数据一致的最简单的假说</a:t>
            </a:r>
            <a:r>
              <a:rPr lang="zh-CN" altLang="en-US" sz="2400" kern="0" dirty="0">
                <a:ea typeface="宋体" panose="02010600030101010101" pitchFamily="2" charset="-122"/>
              </a:rPr>
              <a:t>（奥坎姆剃刀）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47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459595"/>
            <a:ext cx="1089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假说空间选择很重要。</a:t>
            </a:r>
            <a:r>
              <a:rPr lang="zh-CN" altLang="en-US" sz="2600" b="1" dirty="0">
                <a:ea typeface="宋体" panose="02010600030101010101" pitchFamily="2" charset="-122"/>
              </a:rPr>
              <a:t>若假说空间包含真实函数，学习问题是可实现的</a:t>
            </a:r>
            <a:r>
              <a:rPr lang="zh-CN" altLang="en-US" sz="2600" dirty="0">
                <a:ea typeface="宋体" panose="02010600030101010101" pitchFamily="2" charset="-122"/>
              </a:rPr>
              <a:t>。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不幸的是，由于真实函数未知，一个给定学习问题是否可实现的，并不总是可判定的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通过选择在给定数据下具有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最大可能性的假说</a:t>
            </a:r>
            <a:r>
              <a:rPr lang="en-US" altLang="zh-CN" sz="2600" i="1" dirty="0">
                <a:solidFill>
                  <a:srgbClr val="FF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zh-CN" altLang="en-US" sz="2600" dirty="0">
                <a:ea typeface="宋体" panose="02010600030101010101" pitchFamily="2" charset="-122"/>
              </a:rPr>
              <a:t>，能够实现监督学习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由贝叶斯公式，可得：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4712494"/>
            <a:ext cx="2895600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5728618"/>
            <a:ext cx="3457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2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>
                <a:solidFill>
                  <a:srgbClr val="FF0000"/>
                </a:solidFill>
              </a:rPr>
              <a:t>决策树表示法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  <p:pic>
        <p:nvPicPr>
          <p:cNvPr id="4" name="Picture 3" descr="Lecture23-DecisionTrees-nob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97001"/>
            <a:ext cx="10414000" cy="4729164"/>
          </a:xfrm>
        </p:spPr>
        <p:txBody>
          <a:bodyPr/>
          <a:lstStyle/>
          <a:p>
            <a:r>
              <a:rPr lang="zh-CN" altLang="en-US" sz="2200" dirty="0">
                <a:latin typeface="Times New Roman" pitchFamily="18" charset="0"/>
              </a:rPr>
              <a:t>决策树归纳是一类最简单的机器学习形式，是一种以样例为基础的归纳学习方法</a:t>
            </a:r>
            <a:endParaRPr lang="en-US" altLang="zh-CN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</a:rPr>
              <a:t>从一组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训练数据</a:t>
            </a:r>
            <a:r>
              <a:rPr lang="zh-CN" altLang="en-US" sz="2400" dirty="0">
                <a:latin typeface="Times New Roman" pitchFamily="18" charset="0"/>
              </a:rPr>
              <a:t>中学习到的函数，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</a:rPr>
              <a:t>一棵决策树表示一个函数</a:t>
            </a:r>
            <a:r>
              <a:rPr lang="zh-CN" altLang="en-US" sz="2200" dirty="0">
                <a:latin typeface="Times New Roman" pitchFamily="18" charset="0"/>
              </a:rPr>
              <a:t>：</a:t>
            </a:r>
            <a:r>
              <a:rPr lang="en-US" altLang="zh-CN" sz="2200" i="1" dirty="0">
                <a:latin typeface="Times New Roman" pitchFamily="18" charset="0"/>
              </a:rPr>
              <a:t>y </a:t>
            </a:r>
            <a:r>
              <a:rPr lang="en-US" altLang="zh-CN" sz="2200" dirty="0">
                <a:latin typeface="Times New Roman" pitchFamily="18" charset="0"/>
              </a:rPr>
              <a:t>= </a:t>
            </a:r>
            <a:r>
              <a:rPr lang="en-US" altLang="zh-CN" sz="2200" i="1" dirty="0">
                <a:latin typeface="Times New Roman" pitchFamily="18" charset="0"/>
              </a:rPr>
              <a:t>f 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输入</a:t>
            </a:r>
            <a:r>
              <a:rPr lang="en-US" altLang="zh-CN" sz="1800" i="1" dirty="0">
                <a:latin typeface="Times New Roman" pitchFamily="18" charset="0"/>
              </a:rPr>
              <a:t>x</a:t>
            </a:r>
            <a:r>
              <a:rPr lang="zh-CN" altLang="en-US" sz="1800" dirty="0">
                <a:latin typeface="Times New Roman" pitchFamily="18" charset="0"/>
              </a:rPr>
              <a:t>：属性值向量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</a:t>
            </a:r>
            <a:r>
              <a:rPr lang="en-US" altLang="zh-CN" sz="1800" i="1" dirty="0">
                <a:latin typeface="Times New Roman" pitchFamily="18" charset="0"/>
              </a:rPr>
              <a:t>y</a:t>
            </a:r>
            <a:r>
              <a:rPr lang="zh-CN" altLang="en-US" sz="1800" dirty="0">
                <a:latin typeface="Times New Roman" pitchFamily="18" charset="0"/>
              </a:rPr>
              <a:t>：一个决策</a:t>
            </a:r>
            <a:endParaRPr lang="en-US" altLang="zh-CN" sz="18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200" dirty="0">
                <a:latin typeface="Times New Roman" pitchFamily="18" charset="0"/>
              </a:rPr>
              <a:t>输入输出可以离散的，也可以连续的</a:t>
            </a:r>
            <a:endParaRPr lang="en-US" altLang="zh-CN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200" dirty="0">
                <a:latin typeface="Times New Roman" pitchFamily="18" charset="0"/>
              </a:rPr>
              <a:t>布尔分类（二分类）</a:t>
            </a:r>
            <a:endParaRPr lang="en-US" altLang="zh-CN" sz="22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输入值是离散的，输出为二值的情况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输出为真：正例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输出为假：反例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76600"/>
            <a:ext cx="4001671" cy="31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决策树学习－就餐问题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373909"/>
            <a:ext cx="1158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基于下面的</a:t>
            </a:r>
            <a:r>
              <a:rPr lang="en-US" altLang="zh-CN" sz="2400" dirty="0">
                <a:latin typeface="Times New Roman" pitchFamily="18" charset="0"/>
              </a:rPr>
              <a:t>10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sz="2400" dirty="0">
                <a:latin typeface="Times New Roman" pitchFamily="18" charset="0"/>
              </a:rPr>
              <a:t>，决定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是否要在餐馆等座位？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Alternate</a:t>
            </a:r>
            <a:r>
              <a:rPr lang="zh-CN" altLang="en-US" sz="2400" dirty="0">
                <a:latin typeface="Times New Roman" pitchFamily="18" charset="0"/>
              </a:rPr>
              <a:t>（候选）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附近是否有另一家合适的餐馆？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Bar</a:t>
            </a:r>
            <a:r>
              <a:rPr lang="zh-CN" altLang="en-US" sz="2400" dirty="0">
                <a:latin typeface="Times New Roman" pitchFamily="18" charset="0"/>
              </a:rPr>
              <a:t>（酒吧）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该餐馆中供顾客等候的吧区是否舒适？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Fri/Sat</a:t>
            </a:r>
            <a:r>
              <a:rPr lang="zh-CN" altLang="en-US" sz="2400" dirty="0">
                <a:latin typeface="Times New Roman" pitchFamily="18" charset="0"/>
              </a:rPr>
              <a:t>（周五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周六）是周五或周六吗？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Hungry</a:t>
            </a:r>
            <a:r>
              <a:rPr lang="zh-CN" altLang="en-US" sz="2400" dirty="0">
                <a:latin typeface="Times New Roman" pitchFamily="18" charset="0"/>
              </a:rPr>
              <a:t>（饥饿）是否饥饿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Patrons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顾客）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该餐馆中有多少顾客</a:t>
            </a:r>
            <a:r>
              <a:rPr lang="en-US" altLang="zh-CN" sz="2400" dirty="0">
                <a:latin typeface="Times New Roman" pitchFamily="18" charset="0"/>
              </a:rPr>
              <a:t>(None, Some, Full)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Price</a:t>
            </a:r>
            <a:r>
              <a:rPr lang="zh-CN" altLang="en-US" sz="2400" dirty="0">
                <a:latin typeface="Times New Roman" pitchFamily="18" charset="0"/>
              </a:rPr>
              <a:t>（价格）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餐馆的价格范围</a:t>
            </a:r>
            <a:r>
              <a:rPr lang="en-US" altLang="zh-CN" sz="2400" dirty="0">
                <a:latin typeface="Times New Roman" pitchFamily="18" charset="0"/>
              </a:rPr>
              <a:t>($, $$, $$$)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Raining</a:t>
            </a:r>
            <a:r>
              <a:rPr lang="zh-CN" altLang="en-US" sz="2400" dirty="0">
                <a:latin typeface="Times New Roman" pitchFamily="18" charset="0"/>
              </a:rPr>
              <a:t>（下雨）外面是否在下雨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Reservation</a:t>
            </a:r>
            <a:r>
              <a:rPr lang="zh-CN" altLang="en-US" sz="2400" dirty="0">
                <a:latin typeface="Times New Roman" pitchFamily="18" charset="0"/>
              </a:rPr>
              <a:t>（预约）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 是否预约过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Type</a:t>
            </a:r>
            <a:r>
              <a:rPr lang="zh-CN" altLang="en-US" sz="2400" dirty="0">
                <a:latin typeface="Times New Roman" pitchFamily="18" charset="0"/>
              </a:rPr>
              <a:t>（类型）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餐馆的种类</a:t>
            </a:r>
            <a:r>
              <a:rPr lang="en-US" altLang="zh-CN" sz="2400" dirty="0">
                <a:latin typeface="Times New Roman" pitchFamily="18" charset="0"/>
              </a:rPr>
              <a:t>(French, Italian, Thai, Burger)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WaitEstimate</a:t>
            </a:r>
            <a:r>
              <a:rPr lang="zh-CN" altLang="en-US" sz="2400" dirty="0">
                <a:latin typeface="Times New Roman" pitchFamily="18" charset="0"/>
              </a:rPr>
              <a:t>（等候时间估计）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估计的等候时间</a:t>
            </a:r>
            <a:r>
              <a:rPr lang="en-US" altLang="zh-CN" sz="2400" dirty="0">
                <a:latin typeface="Times New Roman" pitchFamily="18" charset="0"/>
              </a:rPr>
              <a:t>(0-10,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351305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104902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18.1 </a:t>
            </a:r>
            <a:r>
              <a:rPr lang="zh-CN" altLang="en-US" dirty="0"/>
              <a:t>学习形式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18.3</a:t>
            </a:r>
            <a:r>
              <a:rPr lang="zh-CN" altLang="en-US" dirty="0"/>
              <a:t> 决策树归纳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3124" y="1905000"/>
            <a:ext cx="4721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09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基于属性的表示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8200" y="124221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决定是否要在餐馆等座位的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实例集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~X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itchFamily="18" charset="0"/>
              </a:rPr>
              <a:t>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实例是通过属性值描述的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</a:rPr>
              <a:t>
</a:t>
            </a: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>
              <a:latin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3906" t="29167" r="9766" b="19792"/>
          <a:stretch>
            <a:fillRect/>
          </a:stretch>
        </p:blipFill>
        <p:spPr bwMode="auto">
          <a:xfrm>
            <a:off x="292794" y="21336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839200" y="35052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Times New Roman" pitchFamily="18" charset="0"/>
              </a:rPr>
              <a:t>实例分类：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正</a:t>
            </a:r>
            <a:r>
              <a:rPr lang="en-US" altLang="zh-CN" dirty="0">
                <a:latin typeface="Times New Roman" pitchFamily="18" charset="0"/>
              </a:rPr>
              <a:t> (T) 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负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(F)</a:t>
            </a:r>
            <a:endParaRPr lang="en-US" altLang="zh-CN" sz="16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7800" y="4800600"/>
            <a:ext cx="2886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itchFamily="18" charset="0"/>
              </a:rPr>
              <a:t>输入属性值的可能组合</a:t>
            </a:r>
            <a:r>
              <a:rPr lang="en-US" altLang="zh-CN" sz="1600" dirty="0">
                <a:latin typeface="Times New Roman" pitchFamily="18" charset="0"/>
              </a:rPr>
              <a:t>9216</a:t>
            </a:r>
            <a:r>
              <a:rPr lang="zh-CN" altLang="en-US" sz="1600" dirty="0">
                <a:latin typeface="Times New Roman" pitchFamily="18" charset="0"/>
              </a:rPr>
              <a:t>种，仅通过</a:t>
            </a:r>
            <a:r>
              <a:rPr lang="en-US" altLang="zh-CN" sz="1600" dirty="0">
                <a:latin typeface="Times New Roman" pitchFamily="18" charset="0"/>
              </a:rPr>
              <a:t>12</a:t>
            </a:r>
            <a:r>
              <a:rPr lang="zh-CN" altLang="en-US" sz="1600" dirty="0">
                <a:latin typeface="Times New Roman" pitchFamily="18" charset="0"/>
              </a:rPr>
              <a:t>个样例学习，对缺失的</a:t>
            </a:r>
            <a:r>
              <a:rPr lang="en-US" altLang="zh-CN" sz="1600" dirty="0">
                <a:latin typeface="Times New Roman" pitchFamily="18" charset="0"/>
              </a:rPr>
              <a:t>9204</a:t>
            </a:r>
            <a:r>
              <a:rPr lang="zh-CN" altLang="en-US" sz="1600" dirty="0">
                <a:latin typeface="Times New Roman" pitchFamily="18" charset="0"/>
              </a:rPr>
              <a:t>个输出值给出预测。</a:t>
            </a:r>
            <a:endParaRPr lang="en-US" altLang="zh-CN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4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97001"/>
            <a:ext cx="10414000" cy="4729164"/>
          </a:xfrm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zh-CN" altLang="en-US" sz="2400" dirty="0"/>
              <a:t>假设空间的一种可能表示</a:t>
            </a:r>
            <a:endParaRPr lang="en-US" altLang="zh-CN" sz="2400" dirty="0"/>
          </a:p>
          <a:p>
            <a:pPr marL="342900" indent="-342900">
              <a:buFontTx/>
              <a:buChar char="•"/>
              <a:defRPr/>
            </a:pPr>
            <a:r>
              <a:rPr lang="zh-CN" altLang="en-US" sz="2400" dirty="0"/>
              <a:t>决策树通过把实例从根节点排列到某个叶子节点来分类</a:t>
            </a:r>
            <a:endParaRPr lang="en-US" altLang="zh-CN" sz="2400" dirty="0"/>
          </a:p>
        </p:txBody>
      </p:sp>
      <p:pic>
        <p:nvPicPr>
          <p:cNvPr id="11089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400800" cy="412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83F6F6-577D-46E0-9846-8199B56CC281}"/>
              </a:ext>
            </a:extLst>
          </p:cNvPr>
          <p:cNvSpPr txBox="1">
            <a:spLocks/>
          </p:cNvSpPr>
          <p:nvPr/>
        </p:nvSpPr>
        <p:spPr bwMode="auto">
          <a:xfrm>
            <a:off x="7342909" y="2800928"/>
            <a:ext cx="4442691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</a:rPr>
              <a:t>一棵决策树表示一个函数：</a:t>
            </a:r>
            <a:r>
              <a:rPr lang="en-US" altLang="zh-CN" sz="2000" i="1" dirty="0">
                <a:latin typeface="Times New Roman" pitchFamily="18" charset="0"/>
              </a:rPr>
              <a:t>y </a:t>
            </a:r>
            <a:r>
              <a:rPr lang="en-US" altLang="zh-CN" sz="2000" dirty="0">
                <a:latin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</a:rPr>
              <a:t>f 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kern="0" dirty="0"/>
          </a:p>
          <a:p>
            <a:pPr>
              <a:lnSpc>
                <a:spcPct val="150000"/>
              </a:lnSpc>
            </a:pPr>
            <a:endParaRPr lang="en-US" altLang="zh-CN" sz="2000" kern="0" dirty="0"/>
          </a:p>
          <a:p>
            <a:pPr>
              <a:lnSpc>
                <a:spcPct val="150000"/>
              </a:lnSpc>
            </a:pPr>
            <a:r>
              <a:rPr lang="en-US" altLang="zh-CN" sz="2000" kern="0" dirty="0"/>
              <a:t>x=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Yes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No,  No, Yes, </a:t>
            </a:r>
            <a:r>
              <a:rPr lang="en-US" altLang="zh-CN" sz="2000" kern="0" dirty="0">
                <a:solidFill>
                  <a:srgbClr val="FF0000"/>
                </a:solidFill>
              </a:rPr>
              <a:t>Some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…, No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>
              <a:lnSpc>
                <a:spcPct val="150000"/>
              </a:lnSpc>
            </a:pPr>
            <a:r>
              <a:rPr lang="en-US" altLang="zh-CN" sz="2000" i="1" kern="0" dirty="0"/>
              <a:t>y </a:t>
            </a:r>
            <a:r>
              <a:rPr lang="en-US" altLang="zh-CN" sz="2000" kern="0" dirty="0"/>
              <a:t>= ?</a:t>
            </a:r>
            <a:endParaRPr lang="zh-CN" altLang="en-US" sz="2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29" y="3657600"/>
            <a:ext cx="4299526" cy="4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>
                <a:solidFill>
                  <a:srgbClr val="FF0000"/>
                </a:solidFill>
              </a:rPr>
              <a:t>决策树的表达能力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10597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决策树的表示能力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295400"/>
            <a:ext cx="106680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+mn-lt"/>
              </a:rPr>
              <a:t>决策树能表示输入属性的任何函数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+mn-lt"/>
              </a:rPr>
              <a:t>对布尔型函数</a:t>
            </a:r>
            <a:r>
              <a:rPr lang="en-US" altLang="zh-CN" sz="2400" kern="0" dirty="0">
                <a:latin typeface="+mn-lt"/>
              </a:rPr>
              <a:t>, </a:t>
            </a:r>
            <a:r>
              <a:rPr lang="zh-CN" altLang="en-US" sz="2400" kern="0" dirty="0">
                <a:latin typeface="+mn-lt"/>
              </a:rPr>
              <a:t>真值表中每一行对应树中根到叶节点的一条路径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200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</p:txBody>
      </p:sp>
      <p:pic>
        <p:nvPicPr>
          <p:cNvPr id="4" name="Picture 4" descr="xor-decision-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72976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5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决策树的表示能力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981200"/>
            <a:ext cx="41910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/>
              <a:t>对于具有</a:t>
            </a:r>
            <a:r>
              <a:rPr lang="en-US" altLang="zh-CN" sz="2400" kern="0" dirty="0"/>
              <a:t>10</a:t>
            </a:r>
            <a:r>
              <a:rPr lang="zh-CN" altLang="en-US" sz="2400" kern="0" dirty="0"/>
              <a:t>个布尔属性的饭店例子，</a:t>
            </a:r>
            <a:r>
              <a:rPr lang="en-US" altLang="zh-CN" sz="2400" kern="0" dirty="0"/>
              <a:t> </a:t>
            </a:r>
            <a:r>
              <a:rPr lang="zh-CN" altLang="en-US" sz="2400" kern="0" dirty="0"/>
              <a:t>有</a:t>
            </a:r>
            <a:r>
              <a:rPr lang="en-US" altLang="zh-CN" sz="2400" kern="0" dirty="0"/>
              <a:t>2</a:t>
            </a:r>
            <a:r>
              <a:rPr lang="en-US" altLang="zh-CN" sz="2400" kern="0" baseline="30000" dirty="0"/>
              <a:t>1024</a:t>
            </a:r>
            <a:r>
              <a:rPr lang="zh-CN" altLang="en-US" sz="2400" kern="0" dirty="0"/>
              <a:t>或者大约</a:t>
            </a:r>
            <a:r>
              <a:rPr lang="en-US" altLang="zh-CN" sz="2400" kern="0" dirty="0"/>
              <a:t>10</a:t>
            </a:r>
            <a:r>
              <a:rPr lang="en-US" altLang="zh-CN" sz="2400" kern="0" baseline="30000" dirty="0"/>
              <a:t>308</a:t>
            </a:r>
            <a:r>
              <a:rPr lang="zh-CN" altLang="en-US" sz="2400" kern="0" dirty="0"/>
              <a:t>个候选的函数</a:t>
            </a:r>
            <a:endParaRPr lang="en-US" altLang="zh-CN" sz="2400" kern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在如此大的空间中寻找好的假说，需要设计精巧的算法</a:t>
            </a:r>
            <a:endParaRPr lang="en-US" altLang="zh-CN" sz="2400" kern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1" descr="HypothesisSpace-man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6218"/>
            <a:ext cx="6030221" cy="41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304800"/>
            <a:ext cx="82296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决策树学习要点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371600"/>
            <a:ext cx="8363272" cy="4865712"/>
          </a:xfrm>
          <a:prstGeom prst="rect">
            <a:avLst/>
          </a:prstGeom>
        </p:spPr>
        <p:txBody>
          <a:bodyPr/>
          <a:lstStyle/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目标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找到和训练集一致的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较小的树</a:t>
            </a:r>
            <a:r>
              <a:rPr lang="zh-CN" altLang="en-US" sz="2800" kern="0" dirty="0">
                <a:latin typeface="+mn-lt"/>
              </a:rPr>
              <a:t>（树中所有的路径都佷短，整棵树的规模比较小）</a:t>
            </a:r>
            <a:endParaRPr lang="en-US" altLang="zh-CN" sz="2800" kern="0" dirty="0">
              <a:latin typeface="+mn-lt"/>
            </a:endParaRPr>
          </a:p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思想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递归地选择“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最好</a:t>
            </a:r>
            <a:r>
              <a:rPr lang="zh-CN" altLang="en-US" sz="2800" kern="0" dirty="0">
                <a:latin typeface="+mn-lt"/>
              </a:rPr>
              <a:t>”或“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最佳</a:t>
            </a:r>
            <a:r>
              <a:rPr lang="zh-CN" altLang="en-US" sz="2800" kern="0" dirty="0">
                <a:latin typeface="+mn-lt"/>
              </a:rPr>
              <a:t>”的属性作为树或子树的根，通过较少数量的测试就能得到正确的分类</a:t>
            </a:r>
            <a:endParaRPr lang="en-US" altLang="zh-CN" sz="2800" kern="0" dirty="0">
              <a:latin typeface="+mn-lt"/>
            </a:endParaRPr>
          </a:p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最好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：分类能力最好</a:t>
            </a:r>
            <a:endParaRPr lang="en-US" altLang="zh-CN" sz="2800" kern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47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>
                <a:solidFill>
                  <a:srgbClr val="FF0000"/>
                </a:solidFill>
              </a:rPr>
              <a:t>从样例归纳决策树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177862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examples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102616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就餐问题的样例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1800" dirty="0"/>
              <a:t>12 </a:t>
            </a:r>
            <a:r>
              <a:rPr lang="zh-CN" altLang="en-US" sz="1800" dirty="0"/>
              <a:t>个训练样例</a:t>
            </a:r>
            <a:endParaRPr lang="en-US" altLang="zh-CN" sz="1800" dirty="0"/>
          </a:p>
          <a:p>
            <a:pPr lvl="1">
              <a:lnSpc>
                <a:spcPct val="200000"/>
              </a:lnSpc>
            </a:pPr>
            <a:r>
              <a:rPr lang="en-US" altLang="zh-CN" sz="1800" dirty="0"/>
              <a:t>10</a:t>
            </a:r>
            <a:r>
              <a:rPr lang="zh-CN" altLang="en-US" sz="1800" dirty="0"/>
              <a:t>个分类属性</a:t>
            </a:r>
            <a:endParaRPr lang="en-US" altLang="zh-CN" sz="1800" dirty="0"/>
          </a:p>
          <a:p>
            <a:pPr lvl="1">
              <a:lnSpc>
                <a:spcPct val="200000"/>
              </a:lnSpc>
            </a:pPr>
            <a:r>
              <a:rPr lang="zh-CN" altLang="en-US" sz="1800" dirty="0"/>
              <a:t>目标</a:t>
            </a:r>
            <a:r>
              <a:rPr lang="en-US" altLang="zh-CN" sz="1800" i="1" dirty="0" err="1"/>
              <a:t>WillWait</a:t>
            </a:r>
            <a:r>
              <a:rPr lang="en-US" altLang="zh-CN" sz="1800" dirty="0"/>
              <a:t>(</a:t>
            </a:r>
            <a:r>
              <a:rPr lang="zh-CN" altLang="en-US" sz="1800" dirty="0"/>
              <a:t>真</a:t>
            </a:r>
            <a:r>
              <a:rPr lang="en-US" altLang="zh-CN" sz="1800" dirty="0"/>
              <a:t>:</a:t>
            </a:r>
            <a:r>
              <a:rPr lang="zh-CN" altLang="en-US" sz="1800" dirty="0"/>
              <a:t>正例，假</a:t>
            </a:r>
            <a:r>
              <a:rPr lang="en-US" altLang="zh-CN" sz="1800" dirty="0"/>
              <a:t>:</a:t>
            </a:r>
            <a:r>
              <a:rPr lang="zh-CN" altLang="en-US" sz="1800" dirty="0"/>
              <a:t>反例</a:t>
            </a:r>
            <a:r>
              <a:rPr lang="en-US" altLang="zh-CN" sz="1800" dirty="0"/>
              <a:t>)</a:t>
            </a:r>
            <a:endParaRPr lang="en-US" sz="1800" dirty="0"/>
          </a:p>
        </p:txBody>
      </p:sp>
      <p:pic>
        <p:nvPicPr>
          <p:cNvPr id="1107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775687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48B6A3-11FA-40E4-A6C5-0BC9F44C8945}"/>
              </a:ext>
            </a:extLst>
          </p:cNvPr>
          <p:cNvSpPr/>
          <p:nvPr/>
        </p:nvSpPr>
        <p:spPr>
          <a:xfrm>
            <a:off x="533400" y="5902287"/>
            <a:ext cx="595547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目标：寻找一棵决策树：与样例一致，且规模尽可能小。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     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           即：通过较少的测试达到正确分类。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97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en-US" dirty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850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200" dirty="0"/>
              <a:t>采用贪婪 “分而治之” （</a:t>
            </a:r>
            <a:r>
              <a:rPr lang="en-US" altLang="zh-CN" sz="2200" dirty="0"/>
              <a:t>Divide- and -conquer</a:t>
            </a:r>
            <a:r>
              <a:rPr lang="zh-CN" altLang="en-US" sz="2200" dirty="0"/>
              <a:t>）的策略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将问题分解为更小的子问题，这些子问题又可以被递归求解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总是</a:t>
            </a:r>
            <a:r>
              <a:rPr lang="zh-CN" altLang="en-US" sz="2200" dirty="0">
                <a:solidFill>
                  <a:srgbClr val="FF0000"/>
                </a:solidFill>
              </a:rPr>
              <a:t>优先测试</a:t>
            </a:r>
            <a:r>
              <a:rPr lang="zh-CN" altLang="en-US" sz="2200" u="sng" dirty="0"/>
              <a:t>最重要的属性</a:t>
            </a:r>
            <a:endParaRPr lang="en-US" altLang="zh-CN" sz="2200" u="sng" dirty="0"/>
          </a:p>
          <a:p>
            <a:pPr lvl="1">
              <a:lnSpc>
                <a:spcPct val="20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“最重要的属性” </a:t>
            </a:r>
            <a:r>
              <a:rPr lang="zh-CN" altLang="en-US" sz="2200" dirty="0"/>
              <a:t>：对于样例分类具有最大差异的属性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1CB26-3D0A-4DD0-810B-CFC2B426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60747"/>
            <a:ext cx="470529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选择一个属性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4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023" y="3775438"/>
            <a:ext cx="92719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400" y="1397001"/>
            <a:ext cx="9652000" cy="4729164"/>
          </a:xfrm>
          <a:prstGeom prst="rect">
            <a:avLst/>
          </a:prstGeom>
        </p:spPr>
        <p:txBody>
          <a:bodyPr/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kern="0" dirty="0"/>
              <a:t>采用贪婪 “分而治之” （</a:t>
            </a:r>
            <a:r>
              <a:rPr lang="en-US" altLang="zh-CN" sz="2200" kern="0" dirty="0"/>
              <a:t>Divide- and -conquer</a:t>
            </a:r>
            <a:r>
              <a:rPr lang="zh-CN" altLang="en-US" sz="2200" kern="0" dirty="0"/>
              <a:t>）的策略</a:t>
            </a:r>
            <a:endParaRPr lang="en-US" altLang="zh-CN" sz="2200" kern="0" dirty="0"/>
          </a:p>
          <a:p>
            <a:pPr lvl="1">
              <a:lnSpc>
                <a:spcPct val="200000"/>
              </a:lnSpc>
            </a:pPr>
            <a:r>
              <a:rPr lang="zh-CN" altLang="en-US" sz="2200" kern="0" dirty="0"/>
              <a:t>总是</a:t>
            </a:r>
            <a:r>
              <a:rPr lang="zh-CN" altLang="en-US" sz="2200" kern="0" dirty="0">
                <a:solidFill>
                  <a:srgbClr val="FF0000"/>
                </a:solidFill>
              </a:rPr>
              <a:t>优先测试</a:t>
            </a:r>
            <a:r>
              <a:rPr lang="zh-CN" altLang="en-US" sz="2200" u="sng" kern="0" dirty="0"/>
              <a:t>最重要的属性</a:t>
            </a:r>
            <a:endParaRPr lang="en-US" altLang="zh-CN" sz="2200" u="sng" kern="0" dirty="0"/>
          </a:p>
          <a:p>
            <a:pPr lvl="1">
              <a:lnSpc>
                <a:spcPct val="20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“最重要的属性” </a:t>
            </a:r>
            <a:r>
              <a:rPr lang="zh-CN" altLang="en-US" sz="2200" dirty="0"/>
              <a:t>：对于样例分类具有最大差异的属性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endParaRPr lang="en-US" altLang="zh-CN" sz="2200" u="sng" kern="0" dirty="0"/>
          </a:p>
          <a:p>
            <a:pPr lvl="1">
              <a:lnSpc>
                <a:spcPct val="200000"/>
              </a:lnSpc>
            </a:pP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5905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6629400" cy="47291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什么是学习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学习是一个过程，通过学习可以对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的性能进行改进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：学习就是系统中的变化，这种变化使系统比以前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更有效地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去做同样的工作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对于未知环境，缺少全知，学习是必要的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任何部件的性能都可以通过从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中进行学习来改进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 </a:t>
            </a:r>
            <a:r>
              <a:rPr lang="zh-CN" altLang="en-US" dirty="0"/>
              <a:t>学习形式</a:t>
            </a: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39" y="2037754"/>
            <a:ext cx="5298281" cy="35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92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en-US" dirty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决策树生成要考虑</a:t>
            </a:r>
            <a:r>
              <a:rPr lang="en-US" altLang="zh-CN" sz="2400" dirty="0"/>
              <a:t>4</a:t>
            </a:r>
            <a:r>
              <a:rPr lang="zh-CN" altLang="en-US" sz="2400" dirty="0"/>
              <a:t>种情况：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1.</a:t>
            </a:r>
            <a:r>
              <a:rPr lang="zh-CN" altLang="en-US" sz="2000" dirty="0"/>
              <a:t>如果剩余样例都是正例（或反例），则返回，可回答</a:t>
            </a:r>
            <a:r>
              <a:rPr lang="en-US" altLang="zh-CN" sz="2000" dirty="0"/>
              <a:t>Yes</a:t>
            </a:r>
            <a:r>
              <a:rPr lang="zh-CN" altLang="en-US" sz="2000" dirty="0"/>
              <a:t>或</a:t>
            </a:r>
            <a:r>
              <a:rPr lang="en-US" altLang="zh-CN" sz="2000" dirty="0"/>
              <a:t>No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/>
              <a:t>如果既有正例又有反例，则</a:t>
            </a:r>
            <a:r>
              <a:rPr lang="zh-CN" altLang="en-US" sz="2000" dirty="0">
                <a:solidFill>
                  <a:srgbClr val="FF0000"/>
                </a:solidFill>
              </a:rPr>
              <a:t>选择最好属性继续分裂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如果没有留下任何</a:t>
            </a:r>
            <a:r>
              <a:rPr lang="zh-CN" altLang="en-US" sz="2000" u="sng" dirty="0"/>
              <a:t>样例</a:t>
            </a:r>
            <a:r>
              <a:rPr lang="zh-CN" altLang="en-US" sz="2000" dirty="0"/>
              <a:t>，则返回一个缺省值（父结点样例中最常见的输出）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4. </a:t>
            </a:r>
            <a:r>
              <a:rPr lang="zh-CN" altLang="en-US" sz="2000" dirty="0"/>
              <a:t>如果没有</a:t>
            </a:r>
            <a:r>
              <a:rPr lang="zh-CN" altLang="en-US" sz="2000" u="sng" dirty="0"/>
              <a:t>属性</a:t>
            </a:r>
            <a:r>
              <a:rPr lang="zh-CN" altLang="en-US" sz="2000" dirty="0"/>
              <a:t>，返回剩余样例中得票最多的分类。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E7BF1-BF2E-4BF7-8BB5-CCB90F35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07998"/>
            <a:ext cx="5410200" cy="44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Aim: find a small tree consistent with the training examples</a:t>
            </a:r>
          </a:p>
          <a:p>
            <a:r>
              <a:rPr lang="en-US" sz="2000" dirty="0"/>
              <a:t>Idea: (recursively) choose “most significant” attribute as root of (sub)tree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FA313E-63FC-4281-903F-84B02929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44942"/>
            <a:ext cx="9067800" cy="41185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1E7BF1-BF2E-4BF7-8BB5-CCB90F35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48" y="3309113"/>
            <a:ext cx="3819207" cy="3154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3429000" y="4267200"/>
            <a:ext cx="2819400" cy="381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Learned Tree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6477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Decision tree learned from these 12 examples: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Substantially simpler than “true” tree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Also: it’s reasonable </a:t>
            </a:r>
          </a:p>
        </p:txBody>
      </p:sp>
      <p:pic>
        <p:nvPicPr>
          <p:cNvPr id="1117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2035175"/>
            <a:ext cx="43513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207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>
                <a:solidFill>
                  <a:srgbClr val="FF0000"/>
                </a:solidFill>
              </a:rPr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204914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选择一个属性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390524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思想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理想的属性是将实例分为只包含正例或只包含反例的集合</a:t>
            </a:r>
            <a:endParaRPr lang="en-US" altLang="zh-CN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+mn-lt"/>
              </a:rPr>
              <a:t>
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i="1" kern="0" dirty="0">
                <a:latin typeface="+mn-lt"/>
              </a:rPr>
              <a:t>Patrons?</a:t>
            </a:r>
            <a:r>
              <a:rPr lang="en-US" altLang="zh-CN" sz="2800" kern="0" dirty="0">
                <a:latin typeface="+mn-lt"/>
              </a:rPr>
              <a:t>   </a:t>
            </a:r>
            <a:r>
              <a:rPr lang="zh-CN" altLang="en-US" sz="2800" kern="0" dirty="0">
                <a:latin typeface="+mn-lt"/>
              </a:rPr>
              <a:t>不理想，但是佷不错</a:t>
            </a:r>
            <a:endParaRPr lang="en-US" altLang="zh-CN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/>
              <a:t>we need a measure of how “good” a split is, even if the results aren’t perfectly separated out</a:t>
            </a:r>
            <a:endParaRPr lang="en-US" altLang="zh-CN" sz="2800" kern="0" dirty="0">
              <a:latin typeface="+mn-lt"/>
            </a:endParaRPr>
          </a:p>
        </p:txBody>
      </p:sp>
      <p:pic>
        <p:nvPicPr>
          <p:cNvPr id="4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468" y="2362200"/>
            <a:ext cx="79930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1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and Information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6680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形式化度量“相当好”和“真正无用”，使用</a:t>
            </a:r>
            <a:r>
              <a:rPr lang="zh-CN" altLang="en-US" sz="2000" dirty="0">
                <a:solidFill>
                  <a:srgbClr val="FF0000"/>
                </a:solidFill>
              </a:rPr>
              <a:t>信息收益</a:t>
            </a:r>
            <a:r>
              <a:rPr lang="zh-CN" altLang="en-US" sz="2000" dirty="0">
                <a:solidFill>
                  <a:schemeClr val="tx1"/>
                </a:solidFill>
              </a:rPr>
              <a:t>的概念定义属性的</a:t>
            </a:r>
            <a:r>
              <a:rPr lang="en-US" altLang="zh-CN" sz="2000" dirty="0">
                <a:solidFill>
                  <a:schemeClr val="tx1"/>
                </a:solidFill>
              </a:rPr>
              <a:t>Importance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熵是信息论中的基本量（</a:t>
            </a:r>
            <a:r>
              <a:rPr lang="en-US" altLang="zh-CN" sz="2000" dirty="0">
                <a:solidFill>
                  <a:schemeClr val="tx1"/>
                </a:solidFill>
              </a:rPr>
              <a:t>Shannon, Weaver,1949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熵是随机变量的不确定性度量，量化</a:t>
            </a:r>
            <a:r>
              <a:rPr lang="zh-CN" altLang="en-US" sz="2000" dirty="0"/>
              <a:t>整个概率分布中的不确定性总量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不确定性越小，熵越小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单位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</a:rPr>
              <a:t>比特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一般地，设</a:t>
            </a:r>
            <a:r>
              <a:rPr lang="zh-CN" altLang="en-US" sz="2000" dirty="0">
                <a:solidFill>
                  <a:srgbClr val="FF0000"/>
                </a:solidFill>
              </a:rPr>
              <a:t>随机变量</a:t>
            </a:r>
            <a:r>
              <a:rPr lang="en-US" altLang="zh-CN" sz="2000" i="1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取值为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k</a:t>
            </a:r>
            <a:r>
              <a:rPr lang="zh-CN" altLang="en-US" sz="2000" dirty="0"/>
              <a:t>的概率：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k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)</a:t>
            </a:r>
            <a:r>
              <a:rPr lang="zh-CN" altLang="en-US" sz="2000" dirty="0"/>
              <a:t>，则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的熵定义为：</a:t>
            </a:r>
            <a:endParaRPr 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65875-09DF-4908-B1D8-2A6FEA7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257800"/>
            <a:ext cx="8982075" cy="89607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16" y="2274184"/>
            <a:ext cx="2594841" cy="2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8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and Information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6680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熵是信息论中的基本量（</a:t>
            </a:r>
            <a:r>
              <a:rPr lang="en-US" altLang="zh-CN" sz="2000" dirty="0">
                <a:solidFill>
                  <a:schemeClr val="tx1"/>
                </a:solidFill>
              </a:rPr>
              <a:t>Shannon, Weaver,1949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熵是随机变量的不确定性度量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Scale: bits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Boolean question with prior &lt;1/2, 1/2&gt;?  </a:t>
            </a:r>
            <a:r>
              <a:rPr lang="zh-CN" altLang="en-US" sz="1800" dirty="0"/>
              <a:t>抛硬币的熵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4-way question with prior &lt;1/4, 1/4, 1/4, 1/4&gt;?</a:t>
            </a:r>
            <a:r>
              <a:rPr lang="zh-CN" altLang="en-US" sz="1800" dirty="0"/>
              <a:t>四面色子的熵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4-way question with prior &lt;0, 0, 0, 1&gt;?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3-way question with prior &lt;1/2, 1/4, 1/4&gt;?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65875-09DF-4908-B1D8-2A6FEA7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971800"/>
            <a:ext cx="8982075" cy="89607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39" y="4251254"/>
            <a:ext cx="2519253" cy="2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59944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Also called the </a:t>
            </a:r>
            <a:r>
              <a:rPr lang="en-US" sz="2400" dirty="0">
                <a:solidFill>
                  <a:srgbClr val="CC0000"/>
                </a:solidFill>
              </a:rPr>
              <a:t>entropy </a:t>
            </a:r>
            <a:r>
              <a:rPr lang="en-US" sz="2400" dirty="0"/>
              <a:t>of the distribution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uniform = higher entropy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values = higher entropy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peaked = lower entropy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zh-CN" altLang="en-US" sz="2400" dirty="0">
                <a:solidFill>
                  <a:srgbClr val="FF0000"/>
                </a:solidFill>
              </a:rPr>
              <a:t>布尔随机变量</a:t>
            </a:r>
            <a:r>
              <a:rPr lang="zh-CN" altLang="en-US" sz="2400" dirty="0"/>
              <a:t>以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的概率为真，则可以定义该变量的熵：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179654" name="Line 6"/>
          <p:cNvSpPr>
            <a:spLocks noChangeShapeType="1"/>
          </p:cNvSpPr>
          <p:nvPr/>
        </p:nvSpPr>
        <p:spPr bwMode="auto">
          <a:xfrm>
            <a:off x="7010400" y="23764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72390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Rectangle 8"/>
          <p:cNvSpPr>
            <a:spLocks noChangeArrowheads="1"/>
          </p:cNvSpPr>
          <p:nvPr/>
        </p:nvSpPr>
        <p:spPr bwMode="auto">
          <a:xfrm>
            <a:off x="78486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Line 9"/>
          <p:cNvSpPr>
            <a:spLocks noChangeShapeType="1"/>
          </p:cNvSpPr>
          <p:nvPr/>
        </p:nvSpPr>
        <p:spPr bwMode="auto">
          <a:xfrm>
            <a:off x="7010400" y="44338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59" name="Rectangle 11"/>
          <p:cNvSpPr>
            <a:spLocks noChangeArrowheads="1"/>
          </p:cNvSpPr>
          <p:nvPr/>
        </p:nvSpPr>
        <p:spPr bwMode="auto">
          <a:xfrm>
            <a:off x="7848600" y="3138488"/>
            <a:ext cx="381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Line 12"/>
          <p:cNvSpPr>
            <a:spLocks noChangeShapeType="1"/>
          </p:cNvSpPr>
          <p:nvPr/>
        </p:nvSpPr>
        <p:spPr bwMode="auto">
          <a:xfrm>
            <a:off x="9484798" y="431660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61" name="Rectangle 13"/>
          <p:cNvSpPr>
            <a:spLocks noChangeArrowheads="1"/>
          </p:cNvSpPr>
          <p:nvPr/>
        </p:nvSpPr>
        <p:spPr bwMode="auto">
          <a:xfrm>
            <a:off x="10114210" y="3921316"/>
            <a:ext cx="3810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Rectangle 14"/>
          <p:cNvSpPr>
            <a:spLocks noChangeArrowheads="1"/>
          </p:cNvSpPr>
          <p:nvPr/>
        </p:nvSpPr>
        <p:spPr bwMode="auto">
          <a:xfrm>
            <a:off x="9540793" y="3505200"/>
            <a:ext cx="381000" cy="8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7391400" y="2452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bit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7391400" y="4510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 bits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9865798" y="439280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en-US" dirty="0"/>
              <a:t>.5 bit</a:t>
            </a: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A6CDC00C-7DF8-4D85-9CB8-57E27617C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3764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800398E-F67D-41C5-9A4A-F888B27C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34EB5BB-5856-44A4-98E6-914E542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EDFCE399-60CB-47B9-8FD8-C2744477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218" y="24695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 bit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A06C8D5D-F45D-4ACC-81E5-F1ED85FC7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3627" y="23734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2C3B4EB-30BC-4D99-BD82-2A96EFC9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227" y="168765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2C7C468-1C39-425F-80B7-A5ADB7E5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827" y="168765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5" y="5443645"/>
            <a:ext cx="4663209" cy="582143"/>
          </a:xfrm>
          <a:prstGeom prst="rect">
            <a:avLst/>
          </a:prstGeom>
        </p:spPr>
      </p:pic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0687627" y="3928365"/>
            <a:ext cx="3810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7010400" y="115169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&lt;1/2, 1/2&gt;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70543" y="1150019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&lt;1/4, 1/4, 1/4, 1/4&gt;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94354" y="495299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&lt;0, 0, 0, 1&gt;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48243" y="4952999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&lt;1/2, 1/4, 1/4&gt;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5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10642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zh-CN" altLang="en-US" sz="2400" dirty="0">
                <a:solidFill>
                  <a:srgbClr val="FF0000"/>
                </a:solidFill>
              </a:rPr>
              <a:t>布尔随机变量</a:t>
            </a:r>
            <a:r>
              <a:rPr lang="zh-CN" altLang="en-US" sz="2400" dirty="0"/>
              <a:t>以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的概率为真，则可以定义该变量的熵：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例如，一个训练集包括</a:t>
            </a:r>
            <a:r>
              <a:rPr lang="en-US" altLang="zh-CN" sz="2000" i="1" dirty="0"/>
              <a:t>p</a:t>
            </a:r>
            <a:r>
              <a:rPr lang="en-US" altLang="zh-CN" sz="2000" dirty="0"/>
              <a:t> </a:t>
            </a:r>
            <a:r>
              <a:rPr lang="zh-CN" altLang="en-US" sz="2000" dirty="0"/>
              <a:t>个正例样本和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个负例样本，</a:t>
            </a:r>
            <a:r>
              <a:rPr lang="zh-CN" altLang="en-US" sz="2000" dirty="0">
                <a:solidFill>
                  <a:srgbClr val="FF0000"/>
                </a:solidFill>
              </a:rPr>
              <a:t>目标属性的熵</a:t>
            </a:r>
            <a:r>
              <a:rPr lang="en-US" altLang="zh-CN" sz="2000" dirty="0"/>
              <a:t>: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4" y="1929699"/>
            <a:ext cx="6103939" cy="762000"/>
          </a:xfrm>
          <a:prstGeom prst="rect">
            <a:avLst/>
          </a:prstGeom>
        </p:spPr>
      </p:pic>
      <p:graphicFrame>
        <p:nvGraphicFramePr>
          <p:cNvPr id="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11526"/>
              </p:ext>
            </p:extLst>
          </p:nvPr>
        </p:nvGraphicFramePr>
        <p:xfrm>
          <a:off x="-404972" y="4913726"/>
          <a:ext cx="7862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3327120" imgH="419040" progId="Equation.3">
                  <p:embed/>
                </p:oleObj>
              </mc:Choice>
              <mc:Fallback>
                <p:oleObj name="Equation" r:id="rId4" imgW="3327120" imgH="419040" progId="Equation.3">
                  <p:embed/>
                  <p:pic>
                    <p:nvPicPr>
                      <p:cNvPr id="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04972" y="4913726"/>
                        <a:ext cx="78628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D1A0033A-E93E-4DCA-B35E-1AAA89612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659982"/>
            <a:ext cx="3769910" cy="10759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81000" y="4909108"/>
            <a:ext cx="2302884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28848" y="3417896"/>
            <a:ext cx="1268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56793"/>
            <a:ext cx="10439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rgbClr val="FF0000"/>
                </a:solidFill>
              </a:rPr>
              <a:t>信息增益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Information Gain</a:t>
            </a:r>
            <a:r>
              <a:rPr lang="zh-CN" altLang="en-US" sz="2400" kern="0" dirty="0"/>
              <a:t>）</a:t>
            </a:r>
            <a:r>
              <a:rPr lang="en-US" altLang="zh-CN" sz="2400" kern="0" dirty="0"/>
              <a:t> </a:t>
            </a:r>
            <a:r>
              <a:rPr lang="zh-CN" altLang="en-US" sz="2400" kern="0" dirty="0"/>
              <a:t>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的信息增益就是由于使用这个属性分裂样例而导致的</a:t>
            </a:r>
            <a:r>
              <a:rPr lang="zh-CN" altLang="en-US" sz="2400" dirty="0">
                <a:solidFill>
                  <a:srgbClr val="FF0000"/>
                </a:solidFill>
              </a:rPr>
              <a:t>期望熵</a:t>
            </a:r>
            <a:r>
              <a:rPr lang="zh-CN" altLang="en-US" sz="2400" dirty="0"/>
              <a:t>降低，即不确定性的减少量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6DD8C-6692-459A-8D9C-AE6169BD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3819774"/>
            <a:ext cx="6819900" cy="714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04876" y="37338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6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17639"/>
            <a:ext cx="11201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智能体性能的改进依赖以下四个主要因素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哪个部件？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使用什么样的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具备什么样的</a:t>
            </a:r>
            <a:r>
              <a:rPr lang="zh-CN" altLang="en-US" sz="28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5200" y="4039167"/>
            <a:ext cx="4191000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：命题逻辑或一阶逻辑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不确定推理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：贝叶斯网络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67200" y="2438400"/>
            <a:ext cx="4267200" cy="4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05400" y="3665341"/>
            <a:ext cx="2057400" cy="83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/>
          <p:cNvSpPr txBox="1">
            <a:spLocks/>
          </p:cNvSpPr>
          <p:nvPr/>
        </p:nvSpPr>
        <p:spPr>
          <a:xfrm>
            <a:off x="0" y="152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18.1  </a:t>
            </a:r>
            <a:r>
              <a:rPr lang="zh-CN" altLang="en-US" kern="0" dirty="0"/>
              <a:t>学习形式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429000" y="4989659"/>
            <a:ext cx="2286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无监督学习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半监督</a:t>
            </a:r>
            <a:r>
              <a:rPr lang="en-US" altLang="zh-CN" dirty="0"/>
              <a:t>/</a:t>
            </a:r>
            <a:r>
              <a:rPr lang="zh-CN" altLang="en-US" dirty="0"/>
              <a:t>自监督学习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强化学习</a:t>
            </a:r>
            <a:endParaRPr lang="en-US" altLang="zh-CN" dirty="0"/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18" y="1323109"/>
            <a:ext cx="3474720" cy="232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56793"/>
            <a:ext cx="10439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i="1" kern="0" dirty="0">
                <a:solidFill>
                  <a:srgbClr val="FF0000"/>
                </a:solidFill>
                <a:latin typeface="+mn-lt"/>
              </a:rPr>
              <a:t>Remainder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i="1" kern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sz="2400" kern="0" dirty="0">
                <a:latin typeface="+mn-lt"/>
              </a:rPr>
              <a:t>是</a:t>
            </a:r>
            <a:r>
              <a:rPr lang="zh-CN" altLang="en-US" sz="2400" kern="0" dirty="0"/>
              <a:t>用属性</a:t>
            </a:r>
            <a:r>
              <a:rPr lang="en-US" altLang="zh-CN" sz="2400" i="1" kern="0" dirty="0"/>
              <a:t>A</a:t>
            </a:r>
            <a:r>
              <a:rPr lang="zh-CN" altLang="en-US" sz="2400" kern="0" dirty="0"/>
              <a:t>测试后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剩余的</a:t>
            </a:r>
            <a:r>
              <a:rPr lang="zh-CN" altLang="en-US" sz="2400" u="sng" kern="0" dirty="0">
                <a:solidFill>
                  <a:srgbClr val="FF0000"/>
                </a:solidFill>
                <a:latin typeface="+mn-lt"/>
              </a:rPr>
              <a:t>期望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熵</a:t>
            </a:r>
            <a:r>
              <a:rPr lang="zh-CN" altLang="en-US" sz="2400" i="1" kern="0" dirty="0">
                <a:latin typeface="+mn-lt"/>
              </a:rPr>
              <a:t>：</a:t>
            </a:r>
            <a:r>
              <a:rPr lang="zh-CN" altLang="en-US" sz="2400" kern="0" dirty="0">
                <a:latin typeface="+mn-lt"/>
              </a:rPr>
              <a:t>一个属性</a:t>
            </a:r>
            <a:r>
              <a:rPr lang="en-US" altLang="zh-CN" sz="2400" i="1" kern="0" dirty="0">
                <a:latin typeface="+mn-lt"/>
              </a:rPr>
              <a:t>A</a:t>
            </a:r>
            <a:r>
              <a:rPr lang="zh-CN" altLang="en-US" sz="2400" kern="0" dirty="0">
                <a:latin typeface="+mn-lt"/>
              </a:rPr>
              <a:t>假定有</a:t>
            </a:r>
            <a:r>
              <a:rPr lang="en-US" altLang="zh-CN" sz="2400" i="1" kern="0" dirty="0">
                <a:latin typeface="Monotype Corsiva" pitchFamily="66" charset="0"/>
              </a:rPr>
              <a:t>d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zh-CN" altLang="en-US" sz="2400" kern="0" dirty="0">
                <a:latin typeface="+mn-lt"/>
              </a:rPr>
              <a:t>个不同的取值，根据其取值可以将数据集</a:t>
            </a:r>
            <a:r>
              <a:rPr lang="en-US" altLang="zh-CN" sz="2400" kern="0" dirty="0">
                <a:latin typeface="+mn-lt"/>
              </a:rPr>
              <a:t>E</a:t>
            </a:r>
            <a:r>
              <a:rPr lang="zh-CN" altLang="en-US" sz="2400" kern="0" dirty="0">
                <a:latin typeface="+mn-lt"/>
              </a:rPr>
              <a:t>分成</a:t>
            </a:r>
            <a:r>
              <a:rPr lang="en-US" altLang="zh-CN" sz="2400" i="1" kern="0" dirty="0">
                <a:latin typeface="+mn-lt"/>
              </a:rPr>
              <a:t>E</a:t>
            </a:r>
            <a:r>
              <a:rPr lang="en-US" altLang="zh-CN" sz="2400" i="1" kern="0" baseline="-25000" dirty="0">
                <a:latin typeface="+mn-lt"/>
              </a:rPr>
              <a:t>1</a:t>
            </a:r>
            <a:r>
              <a:rPr lang="en-US" altLang="zh-CN" sz="2400" kern="0" dirty="0">
                <a:latin typeface="+mn-lt"/>
              </a:rPr>
              <a:t>, … , </a:t>
            </a:r>
            <a:r>
              <a:rPr lang="en-US" altLang="zh-CN" sz="2400" i="1" kern="0" dirty="0">
                <a:latin typeface="+mn-lt"/>
              </a:rPr>
              <a:t>E</a:t>
            </a:r>
            <a:r>
              <a:rPr lang="en-US" altLang="zh-CN" sz="2400" i="1" kern="0" baseline="-25000" dirty="0">
                <a:latin typeface="Monotype Corsiva" pitchFamily="66" charset="0"/>
              </a:rPr>
              <a:t>d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zh-CN" altLang="en-US" sz="2400" kern="0" dirty="0">
                <a:latin typeface="+mn-lt"/>
              </a:rPr>
              <a:t>子集，</a:t>
            </a:r>
            <a:r>
              <a:rPr lang="zh-CN" altLang="en-US" sz="2400" kern="0" dirty="0"/>
              <a:t>每个子集</a:t>
            </a:r>
            <a:r>
              <a:rPr lang="en-US" altLang="zh-CN" sz="2400" kern="0" dirty="0" err="1"/>
              <a:t>E</a:t>
            </a:r>
            <a:r>
              <a:rPr lang="en-US" altLang="zh-CN" sz="2400" kern="0" baseline="-25000" dirty="0" err="1"/>
              <a:t>i</a:t>
            </a:r>
            <a:r>
              <a:rPr lang="zh-CN" altLang="en-US" sz="2400" kern="0" dirty="0"/>
              <a:t>包含</a:t>
            </a:r>
            <a:r>
              <a:rPr lang="en-US" altLang="zh-CN" sz="2400" kern="0" dirty="0"/>
              <a:t>p</a:t>
            </a:r>
            <a:r>
              <a:rPr lang="en-US" altLang="zh-CN" sz="2400" kern="0" baseline="-25000" dirty="0"/>
              <a:t>i</a:t>
            </a:r>
            <a:r>
              <a:rPr lang="zh-CN" altLang="en-US" sz="2400" kern="0" dirty="0"/>
              <a:t>个正例，</a:t>
            </a:r>
            <a:r>
              <a:rPr lang="en-US" altLang="zh-CN" sz="2400" kern="0" dirty="0" err="1"/>
              <a:t>n</a:t>
            </a:r>
            <a:r>
              <a:rPr lang="en-US" altLang="zh-CN" sz="2400" kern="0" baseline="-25000" dirty="0" err="1"/>
              <a:t>i</a:t>
            </a:r>
            <a:r>
              <a:rPr lang="zh-CN" altLang="en-US" sz="2400" kern="0" dirty="0"/>
              <a:t>个负例，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B052F-6EA7-4603-BDAB-21A168D6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18466"/>
            <a:ext cx="5163683" cy="1018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04876" y="37338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6AC40B-BD80-4157-848B-B929CB628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020" y="5871918"/>
            <a:ext cx="4260828" cy="6287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57EBD0-8F05-4134-BE2D-5BE1E6E5D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093" y="5881509"/>
            <a:ext cx="2419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信息增益</a:t>
            </a:r>
            <a:endParaRPr lang="en-US" altLang="zh-CN" b="1" dirty="0"/>
          </a:p>
        </p:txBody>
      </p:sp>
      <p:sp>
        <p:nvSpPr>
          <p:cNvPr id="111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113538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按属性</a:t>
            </a:r>
            <a:r>
              <a:rPr lang="en-US" altLang="zh-CN" sz="2000" dirty="0"/>
              <a:t>A</a:t>
            </a:r>
            <a:r>
              <a:rPr lang="zh-CN" altLang="en-US" sz="2000" dirty="0"/>
              <a:t>分裂的</a:t>
            </a:r>
            <a:r>
              <a:rPr lang="zh-CN" altLang="en-US" sz="2000" dirty="0">
                <a:solidFill>
                  <a:srgbClr val="FF0000"/>
                </a:solidFill>
              </a:rPr>
              <a:t>信息增益</a:t>
            </a:r>
            <a:r>
              <a:rPr lang="zh-CN" altLang="en-US" sz="2000" dirty="0"/>
              <a:t>，是</a:t>
            </a:r>
            <a:r>
              <a:rPr lang="zh-CN" altLang="en-US" sz="2000" dirty="0">
                <a:solidFill>
                  <a:srgbClr val="FF0000"/>
                </a:solidFill>
              </a:rPr>
              <a:t>熵的期望降低</a:t>
            </a:r>
            <a:r>
              <a:rPr lang="zh-CN" altLang="en-US" sz="2000" dirty="0"/>
              <a:t>的量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6DD8C-6692-459A-8D9C-AE6169BD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55141"/>
            <a:ext cx="681990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EDB29B-D9A7-4CF6-9DE8-6D31CF5D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18" y="3294769"/>
            <a:ext cx="6127513" cy="1208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EDEEF1-9F62-481F-A5B4-36ADC411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9" y="4124325"/>
            <a:ext cx="5467350" cy="2505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6A325-2D32-4249-A462-F268F348B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5277534"/>
            <a:ext cx="2752725" cy="666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D12FCC-FB56-4773-8B54-A92B51C344C4}"/>
              </a:ext>
            </a:extLst>
          </p:cNvPr>
          <p:cNvSpPr txBox="1"/>
          <p:nvPr/>
        </p:nvSpPr>
        <p:spPr>
          <a:xfrm>
            <a:off x="10036960" y="5103077"/>
            <a:ext cx="99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ym typeface="Symbol" panose="05050102010706020507" pitchFamily="18" charset="2"/>
              </a:rPr>
              <a:t>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58425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43000" y="4876800"/>
            <a:ext cx="11314176" cy="45473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000" i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i="1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latin typeface="+mn-lt"/>
              </a:rPr>
              <a:t>其他的属性的信息增益也可以进行类似的计算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/>
              <a:t>结论</a:t>
            </a:r>
            <a:r>
              <a:rPr lang="zh-CN" altLang="en-US" sz="2400" kern="0" dirty="0"/>
              <a:t>：</a:t>
            </a:r>
            <a:r>
              <a:rPr lang="en-US" altLang="zh-CN" sz="2400" kern="0" dirty="0">
                <a:latin typeface="+mn-lt"/>
              </a:rPr>
              <a:t>Patrons </a:t>
            </a:r>
            <a:r>
              <a:rPr lang="zh-CN" altLang="en-US" sz="2400" kern="0" dirty="0">
                <a:latin typeface="+mn-lt"/>
              </a:rPr>
              <a:t>具有最高的信息增益，被决策树算法选为决策树的根</a:t>
            </a:r>
            <a:endParaRPr lang="en-US" altLang="zh-CN" sz="2400" kern="0" dirty="0">
              <a:latin typeface="+mn-lt"/>
            </a:endParaRPr>
          </a:p>
        </p:txBody>
      </p:sp>
      <p:pic>
        <p:nvPicPr>
          <p:cNvPr id="5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217" y="1427100"/>
            <a:ext cx="79930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17" y="3733800"/>
            <a:ext cx="7567612" cy="16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3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继续找下一个属性</a:t>
            </a:r>
            <a:r>
              <a:rPr lang="en-US" sz="2400" dirty="0"/>
              <a:t>!</a:t>
            </a:r>
          </a:p>
          <a:p>
            <a:r>
              <a:rPr lang="en-US" sz="2400" dirty="0"/>
              <a:t>Two branches are done </a:t>
            </a:r>
          </a:p>
          <a:p>
            <a:r>
              <a:rPr lang="en-US" sz="2400" dirty="0"/>
              <a:t>What to do under “full”?</a:t>
            </a:r>
          </a:p>
          <a:p>
            <a:pPr lvl="1"/>
            <a:r>
              <a:rPr lang="en-US" sz="2000" dirty="0"/>
              <a:t>See what examples are there…</a:t>
            </a:r>
          </a:p>
        </p:txBody>
      </p:sp>
      <p:pic>
        <p:nvPicPr>
          <p:cNvPr id="1122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67"/>
          <a:stretch>
            <a:fillRect/>
          </a:stretch>
        </p:blipFill>
        <p:spPr bwMode="auto">
          <a:xfrm>
            <a:off x="7710488" y="1750569"/>
            <a:ext cx="4174629" cy="218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2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276600"/>
            <a:ext cx="6513512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2310" name="Rectangle 6"/>
          <p:cNvSpPr>
            <a:spLocks noChangeArrowheads="1"/>
          </p:cNvSpPr>
          <p:nvPr/>
        </p:nvSpPr>
        <p:spPr bwMode="auto">
          <a:xfrm>
            <a:off x="838200" y="39624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838200" y="4419600"/>
            <a:ext cx="6477000" cy="228600"/>
          </a:xfrm>
          <a:prstGeom prst="rect">
            <a:avLst/>
          </a:prstGeom>
          <a:solidFill>
            <a:srgbClr val="008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838200" y="46482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838200" y="55626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838200" y="57912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5" name="Rectangle 11"/>
          <p:cNvSpPr>
            <a:spLocks noChangeArrowheads="1"/>
          </p:cNvSpPr>
          <p:nvPr/>
        </p:nvSpPr>
        <p:spPr bwMode="auto">
          <a:xfrm>
            <a:off x="838200" y="6248400"/>
            <a:ext cx="6477000" cy="228600"/>
          </a:xfrm>
          <a:prstGeom prst="rect">
            <a:avLst/>
          </a:prstGeom>
          <a:solidFill>
            <a:srgbClr val="008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0363200" y="40767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03358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DCEB-EC0B-44A6-84F3-988D5F6D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-</a:t>
            </a:r>
            <a:r>
              <a:rPr lang="zh-CN" altLang="en-US" sz="3000" dirty="0">
                <a:solidFill>
                  <a:srgbClr val="FF0000"/>
                </a:solidFill>
              </a:rPr>
              <a:t>选择测试属性</a:t>
            </a:r>
            <a:endParaRPr lang="zh-CN" altLang="en-US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987F5-98C0-4CC4-88CE-0684B5A0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44925"/>
            <a:ext cx="3429000" cy="978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AD421-2AD9-42EA-A969-7934213D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638800"/>
            <a:ext cx="5809117" cy="608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756F18-2A84-4FED-BBAF-AF700B61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038600"/>
            <a:ext cx="5163683" cy="101849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94E1F16-5243-4A60-94B0-FF840691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3459"/>
            <a:ext cx="4101094" cy="29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73640A2-CF25-44A2-8EE3-F0895064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9067"/>
            <a:ext cx="4480274" cy="224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3117502"/>
            <a:ext cx="5679819" cy="7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A561-4F7B-43CA-AC59-CED98901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2192000" cy="1143000"/>
          </a:xfrm>
        </p:spPr>
        <p:txBody>
          <a:bodyPr/>
          <a:lstStyle/>
          <a:p>
            <a:pPr algn="l"/>
            <a:r>
              <a:rPr lang="zh-CN" altLang="en-US" dirty="0"/>
              <a:t>练习：打球决策树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52BF10-AEEE-4545-BC4C-B07C6B69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134" y="201597"/>
            <a:ext cx="4245506" cy="64511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5141B6-59EC-49B5-A4CE-0657C648D5F4}"/>
              </a:ext>
            </a:extLst>
          </p:cNvPr>
          <p:cNvSpPr/>
          <p:nvPr/>
        </p:nvSpPr>
        <p:spPr>
          <a:xfrm>
            <a:off x="539039" y="1780888"/>
            <a:ext cx="7136654" cy="389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数据：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14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天的气象数据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(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属性：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outlook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temperature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humidity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windy)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，并已知这些天气是否打球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(play)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。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问题：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根据决策树算法，构建一棵是否打球的决策树。并给出每个结点选择分裂属性时所作的计算。</a:t>
            </a:r>
          </a:p>
        </p:txBody>
      </p:sp>
    </p:spTree>
    <p:extLst>
      <p:ext uri="{BB962C8B-B14F-4D97-AF65-F5344CB8AC3E}">
        <p14:creationId xmlns:p14="http://schemas.microsoft.com/office/powerpoint/2010/main" val="26635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0" y="762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419601"/>
            <a:ext cx="4271621" cy="8502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" y="3300574"/>
            <a:ext cx="5334000" cy="3304854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219201"/>
            <a:ext cx="11353800" cy="32004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有监督学习</a:t>
            </a:r>
            <a:r>
              <a:rPr lang="zh-CN" altLang="en-US" sz="32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 </a:t>
            </a:r>
            <a:r>
              <a:rPr lang="zh-CN" altLang="en-US" sz="32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对每一个输入都有一个正确的目标输出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，从一组输入－输出的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实例数据集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中，学习出一个“输入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输出”的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Y=h(X)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（模型参数）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当新的数据到来时，可以根据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函数预测结果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8000" y="4567535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h  </a:t>
            </a:r>
            <a:r>
              <a:rPr lang="en-US" altLang="zh-CN" sz="2400" dirty="0"/>
              <a:t>(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0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68761"/>
            <a:ext cx="114300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无监督学习（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learning</a:t>
            </a: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没有来自外部环境的直接反馈（输出值），自组织学习输入的模式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需要挖掘数据中的隐含规律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最常见的任务是聚类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89" y="3733800"/>
            <a:ext cx="3371850" cy="2705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257800"/>
            <a:ext cx="4267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704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196753"/>
            <a:ext cx="1104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强化学习（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</a:t>
            </a: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外部环境仅给出一个对当前输出的一个评价（奖赏或惩罚信号），不会给出具体的期望输出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系统从环境学习以使得奖励最大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0" y="152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BCB6FB-64F8-4661-B9D8-A5948EB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352800"/>
            <a:ext cx="3078707" cy="3182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53712"/>
            <a:ext cx="2895600" cy="30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8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589"/>
            <a:ext cx="104902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18.1 </a:t>
            </a:r>
            <a:r>
              <a:rPr lang="zh-CN" altLang="en-US" dirty="0"/>
              <a:t>学习形式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监督学习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18.3</a:t>
            </a:r>
            <a:r>
              <a:rPr lang="zh-CN" altLang="en-US" dirty="0"/>
              <a:t> 决策树归纳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3124" y="1905000"/>
            <a:ext cx="4721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34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68760"/>
            <a:ext cx="11201400" cy="525658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给定一个训练集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1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y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1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2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y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2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),…(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n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y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n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，其中，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y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i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=f(x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i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是未知的。如果假说空间</a:t>
            </a:r>
            <a:r>
              <a:rPr lang="en-US" altLang="zh-CN" sz="2800" b="1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中存在一个假说或者函数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hypothesis</a:t>
            </a: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≈ 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，就称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一致假说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</a:t>
            </a: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023" y="3679406"/>
            <a:ext cx="2946924" cy="24257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635" y="4228431"/>
            <a:ext cx="2934534" cy="164575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2707" y="4049720"/>
            <a:ext cx="3132360" cy="2425700"/>
          </a:xfrm>
          <a:prstGeom prst="rect">
            <a:avLst/>
          </a:prstGeom>
          <a:noFill/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791906" y="6194623"/>
            <a:ext cx="1780913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训练阶段               </a:t>
            </a: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3597090" y="6194623"/>
            <a:ext cx="25908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验证阶段               </a:t>
            </a: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7027035" y="6194623"/>
            <a:ext cx="25908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测试阶段               </a:t>
            </a: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9617835" y="6194623"/>
            <a:ext cx="25908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预测未来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 l="50625" t="52500" r="2500" b="2500"/>
          <a:stretch>
            <a:fillRect/>
          </a:stretch>
        </p:blipFill>
        <p:spPr bwMode="auto">
          <a:xfrm>
            <a:off x="9735787" y="4419600"/>
            <a:ext cx="1985395" cy="142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8687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39951</TotalTime>
  <Words>2357</Words>
  <Application>Microsoft Office PowerPoint</Application>
  <PresentationFormat>宽屏</PresentationFormat>
  <Paragraphs>331</Paragraphs>
  <Slides>45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微软雅黑</vt:lpstr>
      <vt:lpstr>Arial</vt:lpstr>
      <vt:lpstr>Calibri</vt:lpstr>
      <vt:lpstr>Monotype Corsiva</vt:lpstr>
      <vt:lpstr>Tahoma</vt:lpstr>
      <vt:lpstr>Times New Roman</vt:lpstr>
      <vt:lpstr>Wingdings</vt:lpstr>
      <vt:lpstr>dan-berkeley-nlp-v1</vt:lpstr>
      <vt:lpstr>Equation</vt:lpstr>
      <vt:lpstr>第十八章  样例学习  Learning from examples</vt:lpstr>
      <vt:lpstr>Outline</vt:lpstr>
      <vt:lpstr>18.1  学习形式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Decision Trees</vt:lpstr>
      <vt:lpstr>PowerPoint 演示文稿</vt:lpstr>
      <vt:lpstr>PowerPoint 演示文稿</vt:lpstr>
      <vt:lpstr>Decision Trees</vt:lpstr>
      <vt:lpstr>Outline</vt:lpstr>
      <vt:lpstr>PowerPoint 演示文稿</vt:lpstr>
      <vt:lpstr>PowerPoint 演示文稿</vt:lpstr>
      <vt:lpstr>PowerPoint 演示文稿</vt:lpstr>
      <vt:lpstr>Outline</vt:lpstr>
      <vt:lpstr>Features and examples</vt:lpstr>
      <vt:lpstr>Decision Tree Learning</vt:lpstr>
      <vt:lpstr>PowerPoint 演示文稿</vt:lpstr>
      <vt:lpstr>Decision Tree Learning</vt:lpstr>
      <vt:lpstr>Decision Tree Learning</vt:lpstr>
      <vt:lpstr>Example: Learned Tree</vt:lpstr>
      <vt:lpstr>Outline</vt:lpstr>
      <vt:lpstr>PowerPoint 演示文稿</vt:lpstr>
      <vt:lpstr>Entropy and Information</vt:lpstr>
      <vt:lpstr>Entropy and Information</vt:lpstr>
      <vt:lpstr>Entropy</vt:lpstr>
      <vt:lpstr>Entropy</vt:lpstr>
      <vt:lpstr>PowerPoint 演示文稿</vt:lpstr>
      <vt:lpstr>PowerPoint 演示文稿</vt:lpstr>
      <vt:lpstr>信息增益</vt:lpstr>
      <vt:lpstr>PowerPoint 演示文稿</vt:lpstr>
      <vt:lpstr>Next Step: Recurse</vt:lpstr>
      <vt:lpstr>总结-选择测试属性</vt:lpstr>
      <vt:lpstr>练习：打球决策树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同济大学</cp:lastModifiedBy>
  <cp:revision>2795</cp:revision>
  <cp:lastPrinted>2018-11-08T20:04:01Z</cp:lastPrinted>
  <dcterms:created xsi:type="dcterms:W3CDTF">2004-08-27T04:16:05Z</dcterms:created>
  <dcterms:modified xsi:type="dcterms:W3CDTF">2023-05-04T05:11:24Z</dcterms:modified>
</cp:coreProperties>
</file>