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7"/>
  </p:notesMasterIdLst>
  <p:handoutMasterIdLst>
    <p:handoutMasterId r:id="rId28"/>
  </p:handoutMasterIdLst>
  <p:sldIdLst>
    <p:sldId id="834" r:id="rId2"/>
    <p:sldId id="858" r:id="rId3"/>
    <p:sldId id="812" r:id="rId4"/>
    <p:sldId id="805" r:id="rId5"/>
    <p:sldId id="806" r:id="rId6"/>
    <p:sldId id="807" r:id="rId7"/>
    <p:sldId id="808" r:id="rId8"/>
    <p:sldId id="810" r:id="rId9"/>
    <p:sldId id="814" r:id="rId10"/>
    <p:sldId id="826" r:id="rId11"/>
    <p:sldId id="560" r:id="rId12"/>
    <p:sldId id="864" r:id="rId13"/>
    <p:sldId id="860" r:id="rId14"/>
    <p:sldId id="861" r:id="rId15"/>
    <p:sldId id="862" r:id="rId16"/>
    <p:sldId id="863" r:id="rId17"/>
    <p:sldId id="800" r:id="rId18"/>
    <p:sldId id="844" r:id="rId19"/>
    <p:sldId id="801" r:id="rId20"/>
    <p:sldId id="802" r:id="rId21"/>
    <p:sldId id="803" r:id="rId22"/>
    <p:sldId id="830" r:id="rId23"/>
    <p:sldId id="867" r:id="rId24"/>
    <p:sldId id="751" r:id="rId25"/>
    <p:sldId id="833" r:id="rId26"/>
  </p:sldIdLst>
  <p:sldSz cx="12192000" cy="6858000"/>
  <p:notesSz cx="7099300" cy="10234613"/>
  <p:custDataLst>
    <p:tags r:id="rId2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E0E3"/>
    <a:srgbClr val="FFFF00"/>
    <a:srgbClr val="3333FF"/>
    <a:srgbClr val="EEEB60"/>
    <a:srgbClr val="EAE636"/>
    <a:srgbClr val="FF3300"/>
    <a:srgbClr val="CC00CC"/>
    <a:srgbClr val="6699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7" autoAdjust="0"/>
    <p:restoredTop sz="91682" autoAdjust="0"/>
  </p:normalViewPr>
  <p:slideViewPr>
    <p:cSldViewPr>
      <p:cViewPr varScale="1">
        <p:scale>
          <a:sx n="78" d="100"/>
          <a:sy n="78" d="100"/>
        </p:scale>
        <p:origin x="76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65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0C1A9D02-DD21-4898-A59D-07F6DF83026B}" type="slidenum">
              <a:rPr lang="en-US"/>
              <a:pPr>
                <a:defRPr/>
              </a:pPr>
              <a:t>‹#›</a:t>
            </a:fld>
            <a:endParaRPr lang="en-US"/>
          </a:p>
        </p:txBody>
      </p:sp>
    </p:spTree>
    <p:extLst>
      <p:ext uri="{BB962C8B-B14F-4D97-AF65-F5344CB8AC3E}">
        <p14:creationId xmlns:p14="http://schemas.microsoft.com/office/powerpoint/2010/main" val="360212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72708"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3656C15A-65A9-4188-BE47-91B53ACA740E}" type="slidenum">
              <a:rPr lang="en-US"/>
              <a:pPr>
                <a:defRPr/>
              </a:pPr>
              <a:t>‹#›</a:t>
            </a:fld>
            <a:endParaRPr lang="en-US"/>
          </a:p>
        </p:txBody>
      </p:sp>
    </p:spTree>
    <p:extLst>
      <p:ext uri="{BB962C8B-B14F-4D97-AF65-F5344CB8AC3E}">
        <p14:creationId xmlns:p14="http://schemas.microsoft.com/office/powerpoint/2010/main" val="27160138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720725"/>
            <a:ext cx="6400800" cy="3600450"/>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reference to ai.berkeley.edu.  Thanks!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16E5B8-84E2-41A6-BF9C-3B5D6FF8B329}" type="slidenum">
              <a:rPr lang="en-US" smtClean="0"/>
              <a:pPr/>
              <a:t>1</a:t>
            </a:fld>
            <a:endParaRPr lang="en-US"/>
          </a:p>
        </p:txBody>
      </p:sp>
    </p:spTree>
    <p:extLst>
      <p:ext uri="{BB962C8B-B14F-4D97-AF65-F5344CB8AC3E}">
        <p14:creationId xmlns:p14="http://schemas.microsoft.com/office/powerpoint/2010/main" val="3264211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两层神经网络通过两层的线性模型模拟了数据内真实的非线性函数。因此，多层的神经网络的本质就是复杂函数拟合。</a:t>
            </a:r>
            <a:endParaRPr lang="zh-CN" altLang="en-US" dirty="0"/>
          </a:p>
        </p:txBody>
      </p:sp>
      <p:sp>
        <p:nvSpPr>
          <p:cNvPr id="4" name="灯片编号占位符 3"/>
          <p:cNvSpPr>
            <a:spLocks noGrp="1"/>
          </p:cNvSpPr>
          <p:nvPr>
            <p:ph type="sldNum" sz="quarter" idx="5"/>
          </p:nvPr>
        </p:nvSpPr>
        <p:spPr/>
        <p:txBody>
          <a:bodyPr/>
          <a:lstStyle/>
          <a:p>
            <a:fld id="{0A3C37BE-C303-496D-B5CD-85F2937540FC}" type="slidenum">
              <a:rPr lang="en-US" altLang="zh-CN" smtClean="0"/>
              <a:pPr/>
              <a:t>21</a:t>
            </a:fld>
            <a:endParaRPr lang="en-US" altLang="zh-CN" dirty="0"/>
          </a:p>
        </p:txBody>
      </p:sp>
    </p:spTree>
    <p:extLst>
      <p:ext uri="{BB962C8B-B14F-4D97-AF65-F5344CB8AC3E}">
        <p14:creationId xmlns:p14="http://schemas.microsoft.com/office/powerpoint/2010/main" val="1007184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656C15A-65A9-4188-BE47-91B53ACA740E}" type="slidenum">
              <a:rPr lang="en-US" smtClean="0"/>
              <a:pPr>
                <a:defRPr/>
              </a:pPr>
              <a:t>22</a:t>
            </a:fld>
            <a:endParaRPr lang="en-US"/>
          </a:p>
        </p:txBody>
      </p:sp>
    </p:spTree>
    <p:extLst>
      <p:ext uri="{BB962C8B-B14F-4D97-AF65-F5344CB8AC3E}">
        <p14:creationId xmlns:p14="http://schemas.microsoft.com/office/powerpoint/2010/main" val="1064197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在线性回归中，通常我们使用均方误差来作为损失函数，均方误差可以看作是最小二乘法中的 </a:t>
            </a:r>
            <a:r>
              <a:rPr lang="en-US" altLang="zh-CN" sz="1200" b="0" i="0" kern="1200" dirty="0">
                <a:solidFill>
                  <a:schemeClr val="tx1"/>
                </a:solidFill>
                <a:effectLst/>
                <a:latin typeface="Arial" charset="0"/>
                <a:ea typeface="+mn-ea"/>
                <a:cs typeface="+mn-cs"/>
              </a:rPr>
              <a:t>E </a:t>
            </a:r>
            <a:r>
              <a:rPr lang="zh-CN" altLang="en-US" sz="1200" b="0" i="0" kern="1200" dirty="0">
                <a:solidFill>
                  <a:schemeClr val="tx1"/>
                </a:solidFill>
                <a:effectLst/>
                <a:latin typeface="Arial" charset="0"/>
                <a:ea typeface="+mn-ea"/>
                <a:cs typeface="+mn-cs"/>
              </a:rPr>
              <a:t>除以 </a:t>
            </a:r>
            <a:r>
              <a:rPr lang="en-US" altLang="zh-CN" sz="1200" b="0" i="0" kern="1200" dirty="0">
                <a:solidFill>
                  <a:schemeClr val="tx1"/>
                </a:solidFill>
                <a:effectLst/>
                <a:latin typeface="Arial" charset="0"/>
                <a:ea typeface="+mn-ea"/>
                <a:cs typeface="+mn-cs"/>
              </a:rPr>
              <a:t>m</a:t>
            </a:r>
            <a:r>
              <a:rPr lang="zh-CN" altLang="en-US" sz="1200" b="0" i="0" kern="1200" dirty="0">
                <a:solidFill>
                  <a:schemeClr val="tx1"/>
                </a:solidFill>
                <a:effectLst/>
                <a:latin typeface="Arial" charset="0"/>
                <a:ea typeface="+mn-ea"/>
                <a:cs typeface="+mn-cs"/>
              </a:rPr>
              <a:t>（</a:t>
            </a:r>
            <a:r>
              <a:rPr lang="en-US" altLang="zh-CN" sz="1200" b="0" i="0" kern="1200" dirty="0">
                <a:solidFill>
                  <a:schemeClr val="tx1"/>
                </a:solidFill>
                <a:effectLst/>
                <a:latin typeface="Arial" charset="0"/>
                <a:ea typeface="+mn-ea"/>
                <a:cs typeface="+mn-cs"/>
              </a:rPr>
              <a:t>m </a:t>
            </a:r>
            <a:r>
              <a:rPr lang="zh-CN" altLang="en-US" sz="1200" b="0" i="0" kern="1200" dirty="0">
                <a:solidFill>
                  <a:schemeClr val="tx1"/>
                </a:solidFill>
                <a:effectLst/>
                <a:latin typeface="Arial" charset="0"/>
                <a:ea typeface="+mn-ea"/>
                <a:cs typeface="+mn-cs"/>
              </a:rPr>
              <a:t>为样本个数），所以最小二乘法求出来的最优解就是将均方误差作为损失函数求出来的最优解。</a:t>
            </a:r>
            <a:endParaRPr lang="zh-CN" altLang="en-US" dirty="0"/>
          </a:p>
        </p:txBody>
      </p:sp>
      <p:sp>
        <p:nvSpPr>
          <p:cNvPr id="4" name="灯片编号占位符 3"/>
          <p:cNvSpPr>
            <a:spLocks noGrp="1"/>
          </p:cNvSpPr>
          <p:nvPr>
            <p:ph type="sldNum" sz="quarter" idx="10"/>
          </p:nvPr>
        </p:nvSpPr>
        <p:spPr/>
        <p:txBody>
          <a:bodyPr/>
          <a:lstStyle/>
          <a:p>
            <a:pPr>
              <a:defRPr/>
            </a:pPr>
            <a:fld id="{3656C15A-65A9-4188-BE47-91B53ACA740E}" type="slidenum">
              <a:rPr lang="en-US" smtClean="0"/>
              <a:pPr>
                <a:defRPr/>
              </a:pPr>
              <a:t>7</a:t>
            </a:fld>
            <a:endParaRPr lang="en-US"/>
          </a:p>
        </p:txBody>
      </p:sp>
    </p:spTree>
    <p:extLst>
      <p:ext uri="{BB962C8B-B14F-4D97-AF65-F5344CB8AC3E}">
        <p14:creationId xmlns:p14="http://schemas.microsoft.com/office/powerpoint/2010/main" val="3965435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mn-ea"/>
                <a:cs typeface="+mn-cs"/>
              </a:rPr>
              <a:t>X</a:t>
            </a:r>
            <a:r>
              <a:rPr lang="zh-CN" altLang="en-US" sz="1200" b="0" i="0" kern="1200" dirty="0">
                <a:solidFill>
                  <a:schemeClr val="tx1"/>
                </a:solidFill>
                <a:effectLst/>
                <a:latin typeface="Arial" charset="0"/>
                <a:ea typeface="+mn-ea"/>
                <a:cs typeface="+mn-cs"/>
              </a:rPr>
              <a:t>是列满秩矩阵，有唯一的最小二乘解</a:t>
            </a:r>
            <a:endParaRPr lang="zh-CN" altLang="en-US" dirty="0"/>
          </a:p>
        </p:txBody>
      </p:sp>
      <p:sp>
        <p:nvSpPr>
          <p:cNvPr id="4" name="灯片编号占位符 3"/>
          <p:cNvSpPr>
            <a:spLocks noGrp="1"/>
          </p:cNvSpPr>
          <p:nvPr>
            <p:ph type="sldNum" sz="quarter" idx="10"/>
          </p:nvPr>
        </p:nvSpPr>
        <p:spPr/>
        <p:txBody>
          <a:bodyPr/>
          <a:lstStyle/>
          <a:p>
            <a:pPr>
              <a:defRPr/>
            </a:pPr>
            <a:fld id="{3656C15A-65A9-4188-BE47-91B53ACA740E}" type="slidenum">
              <a:rPr lang="en-US" smtClean="0"/>
              <a:pPr>
                <a:defRPr/>
              </a:pPr>
              <a:t>8</a:t>
            </a:fld>
            <a:endParaRPr lang="en-US"/>
          </a:p>
        </p:txBody>
      </p:sp>
    </p:spTree>
    <p:extLst>
      <p:ext uri="{BB962C8B-B14F-4D97-AF65-F5344CB8AC3E}">
        <p14:creationId xmlns:p14="http://schemas.microsoft.com/office/powerpoint/2010/main" val="3222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656C15A-65A9-4188-BE47-91B53ACA740E}" type="slidenum">
              <a:rPr lang="en-US" smtClean="0"/>
              <a:pPr>
                <a:defRPr/>
              </a:pPr>
              <a:t>9</a:t>
            </a:fld>
            <a:endParaRPr lang="en-US"/>
          </a:p>
        </p:txBody>
      </p:sp>
    </p:spTree>
    <p:extLst>
      <p:ext uri="{BB962C8B-B14F-4D97-AF65-F5344CB8AC3E}">
        <p14:creationId xmlns:p14="http://schemas.microsoft.com/office/powerpoint/2010/main" val="2303677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人的大脑神经元一般有几百亿</a:t>
            </a:r>
            <a:r>
              <a:rPr lang="en-US" altLang="zh-CN" sz="1200" b="0" i="0" kern="1200" dirty="0">
                <a:solidFill>
                  <a:schemeClr val="tx1"/>
                </a:solidFill>
                <a:effectLst/>
                <a:latin typeface="Arial" charset="0"/>
                <a:ea typeface="+mn-ea"/>
                <a:cs typeface="+mn-cs"/>
              </a:rPr>
              <a:t>-</a:t>
            </a:r>
            <a:r>
              <a:rPr lang="zh-CN" altLang="en-US" sz="1200" b="0" i="0" kern="1200" dirty="0">
                <a:solidFill>
                  <a:schemeClr val="tx1"/>
                </a:solidFill>
                <a:effectLst/>
                <a:latin typeface="Arial" charset="0"/>
                <a:ea typeface="+mn-ea"/>
                <a:cs typeface="+mn-cs"/>
              </a:rPr>
              <a:t>几千亿个</a:t>
            </a:r>
            <a:endParaRPr lang="zh-CN" altLang="en-US" dirty="0"/>
          </a:p>
        </p:txBody>
      </p:sp>
      <p:sp>
        <p:nvSpPr>
          <p:cNvPr id="4" name="灯片编号占位符 3"/>
          <p:cNvSpPr>
            <a:spLocks noGrp="1"/>
          </p:cNvSpPr>
          <p:nvPr>
            <p:ph type="sldNum" sz="quarter" idx="10"/>
          </p:nvPr>
        </p:nvSpPr>
        <p:spPr/>
        <p:txBody>
          <a:bodyPr/>
          <a:lstStyle/>
          <a:p>
            <a:pPr>
              <a:defRPr/>
            </a:pPr>
            <a:fld id="{3656C15A-65A9-4188-BE47-91B53ACA740E}" type="slidenum">
              <a:rPr lang="en-US" smtClean="0"/>
              <a:pPr>
                <a:defRPr/>
              </a:pPr>
              <a:t>11</a:t>
            </a:fld>
            <a:endParaRPr lang="en-US"/>
          </a:p>
        </p:txBody>
      </p:sp>
    </p:spTree>
    <p:extLst>
      <p:ext uri="{BB962C8B-B14F-4D97-AF65-F5344CB8AC3E}">
        <p14:creationId xmlns:p14="http://schemas.microsoft.com/office/powerpoint/2010/main" val="1288596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神经元模型是一个包含输入，输出与计算功能的模型。输入可以类比为神经元的树突，而输出可以类比为神经元的轴突，计算则可以类比为细胞核。</a:t>
            </a:r>
            <a:endParaRPr lang="en-US" altLang="zh-CN" sz="1200" kern="1200" dirty="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kern="1200" dirty="0">
              <a:solidFill>
                <a:schemeClr val="tx1"/>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使用</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x</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来表示输入，用</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w</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来表示权值。一个表示连接的有向箭头可以这样理解：在初端，传递的信号大小仍然是</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x</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，端中间有加权参数</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w</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，经过这个加权后的信号会变成</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x*w</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，因此在连接的末端，信号的大小就变成了</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x*w</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a:t>
            </a:r>
          </a:p>
          <a:p>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　　在其他绘图模型里，有向箭头可能表示的是值的不变传递。而在神经元模型里，每个有向箭头表示的是值的加权传递。</a:t>
            </a:r>
            <a:endParaRPr lang="en-US" altLang="zh-CN" sz="1200" kern="1200" dirty="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kern="1200" dirty="0">
              <a:solidFill>
                <a:schemeClr val="tx1"/>
              </a:solidFill>
              <a:effectLst/>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z</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是在输入和权值的线性加权和叠加了一个</a:t>
            </a:r>
            <a:r>
              <a:rPr lang="zh-CN" altLang="zh-CN" sz="1200" b="1" kern="1200" dirty="0">
                <a:solidFill>
                  <a:schemeClr val="tx1"/>
                </a:solidFill>
                <a:effectLst/>
                <a:latin typeface="微软雅黑" panose="020B0503020204020204" pitchFamily="34" charset="-122"/>
                <a:ea typeface="微软雅黑" panose="020B0503020204020204" pitchFamily="34" charset="-122"/>
                <a:cs typeface="+mn-cs"/>
              </a:rPr>
              <a:t>函数</a:t>
            </a:r>
            <a:r>
              <a:rPr lang="en-US" altLang="zh-CN" sz="1200" b="1" kern="1200" dirty="0">
                <a:solidFill>
                  <a:schemeClr val="tx1"/>
                </a:solidFill>
                <a:effectLst/>
                <a:latin typeface="微软雅黑" panose="020B0503020204020204" pitchFamily="34" charset="-122"/>
                <a:ea typeface="微软雅黑" panose="020B0503020204020204" pitchFamily="34" charset="-122"/>
                <a:cs typeface="+mn-cs"/>
              </a:rPr>
              <a:t>f</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的值。在</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MP</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模型里，函数</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f</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是</a:t>
            </a:r>
            <a:r>
              <a:rPr lang="en-US" altLang="zh-CN" sz="1200" kern="1200" dirty="0" err="1">
                <a:solidFill>
                  <a:schemeClr val="tx1"/>
                </a:solidFill>
                <a:effectLst/>
                <a:latin typeface="微软雅黑" panose="020B0503020204020204" pitchFamily="34" charset="-122"/>
                <a:ea typeface="微软雅黑" panose="020B0503020204020204" pitchFamily="34" charset="-122"/>
                <a:cs typeface="+mn-cs"/>
              </a:rPr>
              <a:t>sgn</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函数，也就是取符号函数。这个函数当输入大于</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0</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时，输出</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1</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，否则输出</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0</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a:t>
            </a:r>
            <a:endParaRPr lang="en-US" altLang="zh-CN" sz="1200" kern="1200" dirty="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kern="1200" dirty="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kern="1200" dirty="0">
              <a:solidFill>
                <a:schemeClr val="tx1"/>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　　神经元模型的使用可以这样理解：</a:t>
            </a:r>
          </a:p>
          <a:p>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　　我们有一个数据，称之为样本。样本有四个属性，其中三个属性已知，一个属性未知。我们需要做的就是通过三个已知属性</a:t>
            </a:r>
            <a:r>
              <a:rPr lang="zh-CN" altLang="zh-CN" sz="1200" b="1" kern="1200" dirty="0">
                <a:solidFill>
                  <a:schemeClr val="tx1"/>
                </a:solidFill>
                <a:effectLst/>
                <a:latin typeface="微软雅黑" panose="020B0503020204020204" pitchFamily="34" charset="-122"/>
                <a:ea typeface="微软雅黑" panose="020B0503020204020204" pitchFamily="34" charset="-122"/>
                <a:cs typeface="+mn-cs"/>
              </a:rPr>
              <a:t>预测</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未知属性。</a:t>
            </a:r>
          </a:p>
          <a:p>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　　具体办法就是使用神经元的公式进行计算。三个已知属性的值是</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a</a:t>
            </a:r>
            <a:r>
              <a:rPr lang="en-US" altLang="zh-CN" sz="1200" kern="1200" baseline="-25000" dirty="0">
                <a:solidFill>
                  <a:schemeClr val="tx1"/>
                </a:solidFill>
                <a:effectLst/>
                <a:latin typeface="微软雅黑" panose="020B0503020204020204" pitchFamily="34" charset="-122"/>
                <a:ea typeface="微软雅黑" panose="020B0503020204020204" pitchFamily="34" charset="-122"/>
                <a:cs typeface="+mn-cs"/>
              </a:rPr>
              <a:t>1</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a</a:t>
            </a:r>
            <a:r>
              <a:rPr lang="en-US" altLang="zh-CN" sz="1200" kern="1200" baseline="-25000" dirty="0">
                <a:solidFill>
                  <a:schemeClr val="tx1"/>
                </a:solidFill>
                <a:effectLst/>
                <a:latin typeface="微软雅黑" panose="020B0503020204020204" pitchFamily="34" charset="-122"/>
                <a:ea typeface="微软雅黑" panose="020B0503020204020204" pitchFamily="34" charset="-122"/>
                <a:cs typeface="+mn-cs"/>
              </a:rPr>
              <a:t>2</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a</a:t>
            </a:r>
            <a:r>
              <a:rPr lang="en-US" altLang="zh-CN" sz="1200" kern="1200" baseline="-25000" dirty="0">
                <a:solidFill>
                  <a:schemeClr val="tx1"/>
                </a:solidFill>
                <a:effectLst/>
                <a:latin typeface="微软雅黑" panose="020B0503020204020204" pitchFamily="34" charset="-122"/>
                <a:ea typeface="微软雅黑" panose="020B0503020204020204" pitchFamily="34" charset="-122"/>
                <a:cs typeface="+mn-cs"/>
              </a:rPr>
              <a:t>3</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，未知属性的值是</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z</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z</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可以通过公式计算出来。</a:t>
            </a:r>
          </a:p>
          <a:p>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　　这里，已知的属性称之为</a:t>
            </a:r>
            <a:r>
              <a:rPr lang="zh-CN" altLang="zh-CN" sz="1200" b="1" kern="1200" dirty="0">
                <a:solidFill>
                  <a:schemeClr val="tx1"/>
                </a:solidFill>
                <a:effectLst/>
                <a:latin typeface="微软雅黑" panose="020B0503020204020204" pitchFamily="34" charset="-122"/>
                <a:ea typeface="微软雅黑" panose="020B0503020204020204" pitchFamily="34" charset="-122"/>
                <a:cs typeface="+mn-cs"/>
              </a:rPr>
              <a:t>特征</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，未知的属性称之为</a:t>
            </a:r>
            <a:r>
              <a:rPr lang="zh-CN" altLang="zh-CN" sz="1200" b="1" kern="1200" dirty="0">
                <a:solidFill>
                  <a:schemeClr val="tx1"/>
                </a:solidFill>
                <a:effectLst/>
                <a:latin typeface="微软雅黑" panose="020B0503020204020204" pitchFamily="34" charset="-122"/>
                <a:ea typeface="微软雅黑" panose="020B0503020204020204" pitchFamily="34" charset="-122"/>
                <a:cs typeface="+mn-cs"/>
              </a:rPr>
              <a:t>目标</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。假设特征与目标之间确实是线性关系，并且我们已经得到表示这个关系的权值</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w</a:t>
            </a:r>
            <a:r>
              <a:rPr lang="en-US" altLang="zh-CN" sz="1200" kern="1200" baseline="-25000" dirty="0">
                <a:solidFill>
                  <a:schemeClr val="tx1"/>
                </a:solidFill>
                <a:effectLst/>
                <a:latin typeface="微软雅黑" panose="020B0503020204020204" pitchFamily="34" charset="-122"/>
                <a:ea typeface="微软雅黑" panose="020B0503020204020204" pitchFamily="34" charset="-122"/>
                <a:cs typeface="+mn-cs"/>
              </a:rPr>
              <a:t>1</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w</a:t>
            </a:r>
            <a:r>
              <a:rPr lang="en-US" altLang="zh-CN" sz="1200" kern="1200" baseline="-25000" dirty="0">
                <a:solidFill>
                  <a:schemeClr val="tx1"/>
                </a:solidFill>
                <a:effectLst/>
                <a:latin typeface="微软雅黑" panose="020B0503020204020204" pitchFamily="34" charset="-122"/>
                <a:ea typeface="微软雅黑" panose="020B0503020204020204" pitchFamily="34" charset="-122"/>
                <a:cs typeface="+mn-cs"/>
              </a:rPr>
              <a:t>2</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w</a:t>
            </a:r>
            <a:r>
              <a:rPr lang="en-US" altLang="zh-CN" sz="1200" kern="1200" baseline="-25000" dirty="0">
                <a:solidFill>
                  <a:schemeClr val="tx1"/>
                </a:solidFill>
                <a:effectLst/>
                <a:latin typeface="微软雅黑" panose="020B0503020204020204" pitchFamily="34" charset="-122"/>
                <a:ea typeface="微软雅黑" panose="020B0503020204020204" pitchFamily="34" charset="-122"/>
                <a:cs typeface="+mn-cs"/>
              </a:rPr>
              <a:t>3</a:t>
            </a:r>
            <a:r>
              <a:rPr lang="zh-CN" altLang="zh-CN" sz="1200" kern="1200" dirty="0">
                <a:solidFill>
                  <a:schemeClr val="tx1"/>
                </a:solidFill>
                <a:effectLst/>
                <a:latin typeface="微软雅黑" panose="020B0503020204020204" pitchFamily="34" charset="-122"/>
                <a:ea typeface="微软雅黑" panose="020B0503020204020204" pitchFamily="34" charset="-122"/>
                <a:cs typeface="+mn-cs"/>
              </a:rPr>
              <a:t>。那么，我们就可以通过神经元模型预测新样本的目标。</a:t>
            </a:r>
          </a:p>
          <a:p>
            <a:endParaRPr lang="zh-CN" altLang="en-US" dirty="0"/>
          </a:p>
        </p:txBody>
      </p:sp>
      <p:sp>
        <p:nvSpPr>
          <p:cNvPr id="4" name="灯片编号占位符 3"/>
          <p:cNvSpPr>
            <a:spLocks noGrp="1"/>
          </p:cNvSpPr>
          <p:nvPr>
            <p:ph type="sldNum" sz="quarter" idx="5"/>
          </p:nvPr>
        </p:nvSpPr>
        <p:spPr/>
        <p:txBody>
          <a:bodyPr/>
          <a:lstStyle/>
          <a:p>
            <a:fld id="{0A3C37BE-C303-496D-B5CD-85F2937540FC}" type="slidenum">
              <a:rPr lang="en-US" altLang="zh-CN" smtClean="0"/>
              <a:pPr/>
              <a:t>12</a:t>
            </a:fld>
            <a:endParaRPr lang="en-US" altLang="zh-CN" dirty="0"/>
          </a:p>
        </p:txBody>
      </p:sp>
    </p:spTree>
    <p:extLst>
      <p:ext uri="{BB962C8B-B14F-4D97-AF65-F5344CB8AC3E}">
        <p14:creationId xmlns:p14="http://schemas.microsoft.com/office/powerpoint/2010/main" val="374054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61C9D13-1015-4291-8D2E-5B16E647CA25}" type="slidenum">
              <a:rPr lang="zh-CN" altLang="en-US" smtClean="0"/>
              <a:pPr/>
              <a:t>17</a:t>
            </a:fld>
            <a:endParaRPr lang="zh-CN" altLang="en-US"/>
          </a:p>
        </p:txBody>
      </p:sp>
    </p:spTree>
    <p:extLst>
      <p:ext uri="{BB962C8B-B14F-4D97-AF65-F5344CB8AC3E}">
        <p14:creationId xmlns:p14="http://schemas.microsoft.com/office/powerpoint/2010/main" val="2378901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阈值激活函数</a:t>
            </a:r>
            <a:r>
              <a:rPr lang="en-US" altLang="zh-CN" sz="1200" b="0" i="0" kern="1200" dirty="0">
                <a:solidFill>
                  <a:schemeClr val="tx1"/>
                </a:solidFill>
                <a:effectLst/>
                <a:latin typeface="Arial" charset="0"/>
                <a:ea typeface="+mn-ea"/>
                <a:cs typeface="+mn-cs"/>
              </a:rPr>
              <a:t>:</a:t>
            </a:r>
            <a:r>
              <a:rPr lang="zh-CN" altLang="en-US" sz="1200" b="0" i="0" kern="1200" dirty="0">
                <a:solidFill>
                  <a:schemeClr val="tx1"/>
                </a:solidFill>
                <a:effectLst/>
                <a:latin typeface="Arial" charset="0"/>
                <a:ea typeface="+mn-ea"/>
                <a:cs typeface="+mn-cs"/>
              </a:rPr>
              <a:t>这是最简单的激活函数。</a:t>
            </a:r>
            <a:r>
              <a:rPr lang="en-US" altLang="zh-CN" sz="1200" b="0" i="0" kern="1200" dirty="0">
                <a:solidFill>
                  <a:schemeClr val="tx1"/>
                </a:solidFill>
                <a:effectLst/>
                <a:latin typeface="Arial" charset="0"/>
                <a:ea typeface="+mn-ea"/>
                <a:cs typeface="+mn-cs"/>
              </a:rPr>
              <a:t> </a:t>
            </a:r>
            <a:r>
              <a:rPr lang="zh-CN" altLang="en-US" sz="1200" b="0" i="0" kern="1200" dirty="0">
                <a:solidFill>
                  <a:schemeClr val="tx1"/>
                </a:solidFill>
                <a:effectLst/>
                <a:latin typeface="Arial" charset="0"/>
                <a:ea typeface="+mn-ea"/>
                <a:cs typeface="+mn-cs"/>
              </a:rPr>
              <a:t>如果神经元的激活值大于阈值</a:t>
            </a:r>
            <a:r>
              <a:rPr lang="en-US" altLang="zh-CN" sz="1200" b="0" i="0" kern="1200" dirty="0">
                <a:solidFill>
                  <a:schemeClr val="tx1"/>
                </a:solidFill>
                <a:effectLst/>
                <a:latin typeface="Arial" charset="0"/>
                <a:ea typeface="+mn-ea"/>
                <a:cs typeface="+mn-cs"/>
              </a:rPr>
              <a:t>,</a:t>
            </a:r>
            <a:r>
              <a:rPr lang="zh-CN" altLang="en-US" sz="1200" b="0" i="0" kern="1200" dirty="0">
                <a:solidFill>
                  <a:schemeClr val="tx1"/>
                </a:solidFill>
                <a:effectLst/>
                <a:latin typeface="Arial" charset="0"/>
                <a:ea typeface="+mn-ea"/>
                <a:cs typeface="+mn-cs"/>
              </a:rPr>
              <a:t>那么神经元就会被</a:t>
            </a:r>
            <a:endParaRPr lang="en-US" altLang="zh-CN" sz="1200" b="0" i="0" kern="1200" dirty="0">
              <a:solidFill>
                <a:schemeClr val="tx1"/>
              </a:solidFill>
              <a:effectLst/>
              <a:latin typeface="Arial" charset="0"/>
              <a:ea typeface="+mn-ea"/>
              <a:cs typeface="+mn-cs"/>
            </a:endParaRPr>
          </a:p>
          <a:p>
            <a:endParaRPr lang="en-US" altLang="zh-CN" sz="1200" b="0" i="0" kern="1200" dirty="0">
              <a:solidFill>
                <a:schemeClr val="tx1"/>
              </a:solidFill>
              <a:effectLst/>
              <a:latin typeface="Arial" charset="0"/>
              <a:ea typeface="+mn-ea"/>
              <a:cs typeface="+mn-cs"/>
            </a:endParaRPr>
          </a:p>
          <a:p>
            <a:r>
              <a:rPr lang="zh-CN" altLang="en-US" dirty="0"/>
              <a:t>逻辑与：没有隐藏层，输入层两个神经元</a:t>
            </a:r>
            <a:r>
              <a:rPr lang="en-US" altLang="zh-CN" dirty="0"/>
              <a:t>x1</a:t>
            </a:r>
            <a:r>
              <a:rPr lang="zh-CN" altLang="en-US" dirty="0"/>
              <a:t>，</a:t>
            </a:r>
            <a:r>
              <a:rPr lang="en-US" altLang="zh-CN" dirty="0"/>
              <a:t>x2</a:t>
            </a:r>
            <a:r>
              <a:rPr lang="zh-CN" altLang="en-US" dirty="0"/>
              <a:t>，权值</a:t>
            </a:r>
            <a:r>
              <a:rPr lang="en-US" altLang="zh-CN" dirty="0"/>
              <a:t>1,1</a:t>
            </a:r>
            <a:r>
              <a:rPr lang="zh-CN" altLang="en-US" dirty="0"/>
              <a:t>，输出层</a:t>
            </a:r>
            <a:r>
              <a:rPr lang="en-US" altLang="zh-CN" dirty="0"/>
              <a:t>y</a:t>
            </a:r>
            <a:r>
              <a:rPr lang="zh-CN" altLang="en-US" dirty="0"/>
              <a:t>，阈值为</a:t>
            </a:r>
            <a:r>
              <a:rPr lang="en-US" altLang="zh-CN" dirty="0"/>
              <a:t>2.</a:t>
            </a:r>
          </a:p>
          <a:p>
            <a:r>
              <a:rPr lang="zh-CN" altLang="en-US" dirty="0"/>
              <a:t>逻辑或：阈值为</a:t>
            </a:r>
            <a:r>
              <a:rPr lang="en-US" altLang="zh-CN" dirty="0"/>
              <a:t>1</a:t>
            </a:r>
            <a:endParaRPr lang="zh-CN" altLang="en-US" dirty="0"/>
          </a:p>
        </p:txBody>
      </p:sp>
      <p:sp>
        <p:nvSpPr>
          <p:cNvPr id="4" name="灯片编号占位符 3"/>
          <p:cNvSpPr>
            <a:spLocks noGrp="1"/>
          </p:cNvSpPr>
          <p:nvPr>
            <p:ph type="sldNum" sz="quarter" idx="10"/>
          </p:nvPr>
        </p:nvSpPr>
        <p:spPr/>
        <p:txBody>
          <a:bodyPr/>
          <a:lstStyle/>
          <a:p>
            <a:pPr>
              <a:defRPr/>
            </a:pPr>
            <a:fld id="{3656C15A-65A9-4188-BE47-91B53ACA740E}" type="slidenum">
              <a:rPr lang="en-US" smtClean="0"/>
              <a:pPr>
                <a:defRPr/>
              </a:pPr>
              <a:t>18</a:t>
            </a:fld>
            <a:endParaRPr lang="en-US"/>
          </a:p>
        </p:txBody>
      </p:sp>
    </p:spTree>
    <p:extLst>
      <p:ext uri="{BB962C8B-B14F-4D97-AF65-F5344CB8AC3E}">
        <p14:creationId xmlns:p14="http://schemas.microsoft.com/office/powerpoint/2010/main" val="2838113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阈值激活函数</a:t>
            </a:r>
            <a:r>
              <a:rPr lang="en-US" altLang="zh-CN" sz="1200" b="0" i="0" kern="1200" dirty="0">
                <a:solidFill>
                  <a:schemeClr val="tx1"/>
                </a:solidFill>
                <a:effectLst/>
                <a:latin typeface="Arial" charset="0"/>
                <a:ea typeface="+mn-ea"/>
                <a:cs typeface="+mn-cs"/>
              </a:rPr>
              <a:t>:</a:t>
            </a:r>
            <a:r>
              <a:rPr lang="zh-CN" altLang="en-US" sz="1200" b="0" i="0" kern="1200" dirty="0">
                <a:solidFill>
                  <a:schemeClr val="tx1"/>
                </a:solidFill>
                <a:effectLst/>
                <a:latin typeface="Arial" charset="0"/>
                <a:ea typeface="+mn-ea"/>
                <a:cs typeface="+mn-cs"/>
              </a:rPr>
              <a:t>这是最简单的激活函数。</a:t>
            </a:r>
            <a:r>
              <a:rPr lang="en-US" altLang="zh-CN" sz="1200" b="0" i="0" kern="1200" dirty="0">
                <a:solidFill>
                  <a:schemeClr val="tx1"/>
                </a:solidFill>
                <a:effectLst/>
                <a:latin typeface="Arial" charset="0"/>
                <a:ea typeface="+mn-ea"/>
                <a:cs typeface="+mn-cs"/>
              </a:rPr>
              <a:t> </a:t>
            </a:r>
            <a:r>
              <a:rPr lang="zh-CN" altLang="en-US" sz="1200" b="0" i="0" kern="1200" dirty="0">
                <a:solidFill>
                  <a:schemeClr val="tx1"/>
                </a:solidFill>
                <a:effectLst/>
                <a:latin typeface="Arial" charset="0"/>
                <a:ea typeface="+mn-ea"/>
                <a:cs typeface="+mn-cs"/>
              </a:rPr>
              <a:t>如果神经元的激活值大于阈值</a:t>
            </a:r>
            <a:r>
              <a:rPr lang="en-US" altLang="zh-CN" sz="1200" b="0" i="0" kern="1200" dirty="0">
                <a:solidFill>
                  <a:schemeClr val="tx1"/>
                </a:solidFill>
                <a:effectLst/>
                <a:latin typeface="Arial" charset="0"/>
                <a:ea typeface="+mn-ea"/>
                <a:cs typeface="+mn-cs"/>
              </a:rPr>
              <a:t>,</a:t>
            </a:r>
            <a:r>
              <a:rPr lang="zh-CN" altLang="en-US" sz="1200" b="0" i="0" kern="1200" dirty="0">
                <a:solidFill>
                  <a:schemeClr val="tx1"/>
                </a:solidFill>
                <a:effectLst/>
                <a:latin typeface="Arial" charset="0"/>
                <a:ea typeface="+mn-ea"/>
                <a:cs typeface="+mn-cs"/>
              </a:rPr>
              <a:t>那么神经元就会被</a:t>
            </a:r>
            <a:endParaRPr lang="en-US" altLang="zh-CN" sz="1200" b="0" i="0" kern="1200" dirty="0">
              <a:solidFill>
                <a:schemeClr val="tx1"/>
              </a:solidFill>
              <a:effectLst/>
              <a:latin typeface="Arial" charset="0"/>
              <a:ea typeface="+mn-ea"/>
              <a:cs typeface="+mn-cs"/>
            </a:endParaRPr>
          </a:p>
          <a:p>
            <a:endParaRPr lang="en-US" altLang="zh-CN" sz="1200" b="0" i="0" kern="1200" dirty="0">
              <a:solidFill>
                <a:schemeClr val="tx1"/>
              </a:solidFill>
              <a:effectLst/>
              <a:latin typeface="Arial" charset="0"/>
              <a:ea typeface="+mn-ea"/>
              <a:cs typeface="+mn-cs"/>
            </a:endParaRPr>
          </a:p>
          <a:p>
            <a:r>
              <a:rPr lang="zh-CN" altLang="en-US" dirty="0"/>
              <a:t>逻辑与：没有隐藏层，输入层两个神经元</a:t>
            </a:r>
            <a:r>
              <a:rPr lang="en-US" altLang="zh-CN" dirty="0"/>
              <a:t>x1</a:t>
            </a:r>
            <a:r>
              <a:rPr lang="zh-CN" altLang="en-US" dirty="0"/>
              <a:t>，</a:t>
            </a:r>
            <a:r>
              <a:rPr lang="en-US" altLang="zh-CN" dirty="0"/>
              <a:t>x2</a:t>
            </a:r>
            <a:r>
              <a:rPr lang="zh-CN" altLang="en-US" dirty="0"/>
              <a:t>，权值</a:t>
            </a:r>
            <a:r>
              <a:rPr lang="en-US" altLang="zh-CN" dirty="0"/>
              <a:t>1,1</a:t>
            </a:r>
            <a:r>
              <a:rPr lang="zh-CN" altLang="en-US" dirty="0"/>
              <a:t>，输出层</a:t>
            </a:r>
            <a:r>
              <a:rPr lang="en-US" altLang="zh-CN" dirty="0"/>
              <a:t>y</a:t>
            </a:r>
            <a:r>
              <a:rPr lang="zh-CN" altLang="en-US" dirty="0"/>
              <a:t>，阈值为</a:t>
            </a:r>
            <a:r>
              <a:rPr lang="en-US" altLang="zh-CN" dirty="0"/>
              <a:t>2.</a:t>
            </a:r>
          </a:p>
          <a:p>
            <a:r>
              <a:rPr lang="zh-CN" altLang="en-US" dirty="0"/>
              <a:t>逻辑或：阈值为</a:t>
            </a:r>
            <a:r>
              <a:rPr lang="en-US" altLang="zh-CN" dirty="0"/>
              <a:t>1</a:t>
            </a:r>
            <a:endParaRPr lang="zh-CN" altLang="en-US" dirty="0"/>
          </a:p>
        </p:txBody>
      </p:sp>
      <p:sp>
        <p:nvSpPr>
          <p:cNvPr id="4" name="灯片编号占位符 3"/>
          <p:cNvSpPr>
            <a:spLocks noGrp="1"/>
          </p:cNvSpPr>
          <p:nvPr>
            <p:ph type="sldNum" sz="quarter" idx="10"/>
          </p:nvPr>
        </p:nvSpPr>
        <p:spPr/>
        <p:txBody>
          <a:bodyPr/>
          <a:lstStyle/>
          <a:p>
            <a:pPr>
              <a:defRPr/>
            </a:pPr>
            <a:fld id="{3656C15A-65A9-4188-BE47-91B53ACA740E}" type="slidenum">
              <a:rPr lang="en-US" smtClean="0"/>
              <a:pPr>
                <a:defRPr/>
              </a:pPr>
              <a:t>19</a:t>
            </a:fld>
            <a:endParaRPr lang="en-US"/>
          </a:p>
        </p:txBody>
      </p:sp>
    </p:spTree>
    <p:extLst>
      <p:ext uri="{BB962C8B-B14F-4D97-AF65-F5344CB8AC3E}">
        <p14:creationId xmlns:p14="http://schemas.microsoft.com/office/powerpoint/2010/main" val="131026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1A8DC11-8EFA-4DB0-87BB-57578885DC12}"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FC7BAE-4B66-4EEC-B79A-1A698F21952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E1271A-B7D9-48EC-BE1B-7049E40E98C9}"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347134" y="50800"/>
            <a:ext cx="9592733"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347133" y="1149013"/>
            <a:ext cx="1150620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347133" y="1720513"/>
            <a:ext cx="1150620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46140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ABA664-188E-4D15-A720-E7568CF80E3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ABBBF8-8C7C-468A-A607-4A79223C5BB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DB447F-1489-40A1-8505-7B2E946D4D4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D6EAE0D-0584-46A6-858B-7BBA3266028D}"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E30F6D5-C5C6-48F0-B3FD-F4C9368729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48BB04D-0C1C-4B1B-B2D0-898EDBE9C15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6F9B20-1798-443C-80EC-8A3FB7CF1F4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38F80A-C317-4557-8A62-ED43EB137EC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62A4B744-0245-4492-B137-6352EFB250E7}"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2" r:id="rId12"/>
  </p:sldLayoutIdLst>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10.png"/><Relationship Id="rId2" Type="http://schemas.openxmlformats.org/officeDocument/2006/relationships/image" Target="../media/image11.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8.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 y="762000"/>
            <a:ext cx="12192000" cy="1143000"/>
          </a:xfrm>
        </p:spPr>
        <p:txBody>
          <a:bodyPr/>
          <a:lstStyle/>
          <a:p>
            <a:r>
              <a:rPr lang="zh-CN" altLang="en-US" dirty="0"/>
              <a:t>第十八章  样例学习</a:t>
            </a:r>
            <a:br>
              <a:rPr lang="en-US" altLang="zh-CN" dirty="0"/>
            </a:br>
            <a:br>
              <a:rPr lang="en-US" altLang="zh-CN" dirty="0"/>
            </a:br>
            <a:endParaRPr lang="en-US" dirty="0"/>
          </a:p>
        </p:txBody>
      </p:sp>
      <p:pic>
        <p:nvPicPr>
          <p:cNvPr id="4" name="object 2"/>
          <p:cNvPicPr/>
          <p:nvPr/>
        </p:nvPicPr>
        <p:blipFill>
          <a:blip r:embed="rId3" cstate="print"/>
          <a:stretch>
            <a:fillRect/>
          </a:stretch>
        </p:blipFill>
        <p:spPr>
          <a:xfrm>
            <a:off x="685800" y="2438400"/>
            <a:ext cx="10771297" cy="3724618"/>
          </a:xfrm>
          <a:prstGeom prst="rect">
            <a:avLst/>
          </a:prstGeom>
        </p:spPr>
      </p:pic>
      <p:sp>
        <p:nvSpPr>
          <p:cNvPr id="6" name="object 3"/>
          <p:cNvSpPr txBox="1">
            <a:spLocks/>
          </p:cNvSpPr>
          <p:nvPr/>
        </p:nvSpPr>
        <p:spPr bwMode="auto">
          <a:xfrm>
            <a:off x="2783204" y="1338178"/>
            <a:ext cx="6692265" cy="566822"/>
          </a:xfrm>
          <a:prstGeom prst="rect">
            <a:avLst/>
          </a:prstGeom>
          <a:noFill/>
          <a:ln w="9525">
            <a:noFill/>
            <a:miter lim="800000"/>
            <a:headEnd/>
            <a:tailEnd/>
          </a:ln>
        </p:spPr>
        <p:txBody>
          <a:bodyPr vert="horz" wrap="square" lIns="0" tIns="12700" rIns="0" bIns="0" numCol="1" rtlCol="0" anchor="ctr" anchorCtr="0" compatLnSpc="1">
            <a:prstTxWarp prst="textNoShape">
              <a:avLst/>
            </a:prstTxWarp>
            <a:spAutoFit/>
          </a:bodyPr>
          <a:lst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a:lstStyle>
          <a:p>
            <a:pPr marL="12700">
              <a:spcBef>
                <a:spcPts val="150"/>
              </a:spcBef>
            </a:pPr>
            <a:r>
              <a:rPr lang="en-US" altLang="zh-CN" sz="3600" kern="0" dirty="0"/>
              <a:t>Linear</a:t>
            </a:r>
            <a:r>
              <a:rPr lang="en-US" altLang="zh-CN" sz="3600" kern="0" spc="-5" dirty="0"/>
              <a:t> </a:t>
            </a:r>
            <a:r>
              <a:rPr lang="en-US" altLang="zh-CN" sz="3600" kern="0" spc="-10" dirty="0"/>
              <a:t>Regression </a:t>
            </a:r>
            <a:r>
              <a:rPr lang="en-US" altLang="zh-CN" sz="3600" kern="0" spc="-55" dirty="0"/>
              <a:t> </a:t>
            </a:r>
            <a:r>
              <a:rPr lang="en-US" altLang="zh-CN" sz="3600" kern="0" dirty="0"/>
              <a:t>and </a:t>
            </a:r>
            <a:r>
              <a:rPr lang="en-US" sz="3600" kern="0" dirty="0" err="1"/>
              <a:t>Perceptrons</a:t>
            </a:r>
            <a:endParaRPr lang="en-US" sz="3600" kern="0" dirty="0"/>
          </a:p>
        </p:txBody>
      </p:sp>
    </p:spTree>
    <p:extLst>
      <p:ext uri="{BB962C8B-B14F-4D97-AF65-F5344CB8AC3E}">
        <p14:creationId xmlns:p14="http://schemas.microsoft.com/office/powerpoint/2010/main" val="1401211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406400" y="1600200"/>
            <a:ext cx="11379200" cy="4729164"/>
          </a:xfrm>
        </p:spPr>
        <p:txBody>
          <a:bodyPr/>
          <a:lstStyle/>
          <a:p>
            <a:r>
              <a:rPr lang="en-US" altLang="zh-CN" dirty="0">
                <a:solidFill>
                  <a:schemeClr val="tx1"/>
                </a:solidFill>
              </a:rPr>
              <a:t>18.6 </a:t>
            </a:r>
            <a:r>
              <a:rPr lang="zh-CN" altLang="en-US" dirty="0">
                <a:solidFill>
                  <a:schemeClr val="tx1"/>
                </a:solidFill>
              </a:rPr>
              <a:t>线性回归模型</a:t>
            </a:r>
            <a:endParaRPr lang="en-US" altLang="zh-CN" dirty="0">
              <a:solidFill>
                <a:schemeClr val="tx1"/>
              </a:solidFill>
            </a:endParaRPr>
          </a:p>
          <a:p>
            <a:endParaRPr lang="en-US" altLang="zh-CN" dirty="0">
              <a:solidFill>
                <a:srgbClr val="FF0000"/>
              </a:solidFill>
            </a:endParaRPr>
          </a:p>
          <a:p>
            <a:r>
              <a:rPr lang="en-US" altLang="zh-CN" dirty="0">
                <a:solidFill>
                  <a:srgbClr val="FF0000"/>
                </a:solidFill>
              </a:rPr>
              <a:t>18.7 </a:t>
            </a:r>
            <a:r>
              <a:rPr lang="zh-CN" altLang="en-US" dirty="0">
                <a:solidFill>
                  <a:srgbClr val="FF0000"/>
                </a:solidFill>
              </a:rPr>
              <a:t>神经网络</a:t>
            </a:r>
            <a:endParaRPr lang="en-US" altLang="zh-CN" dirty="0">
              <a:solidFill>
                <a:srgbClr val="FF0000"/>
              </a:solidFill>
            </a:endParaRPr>
          </a:p>
          <a:p>
            <a:pPr lvl="1"/>
            <a:endParaRPr lang="en-US" altLang="zh-CN" dirty="0"/>
          </a:p>
          <a:p>
            <a:pPr lvl="1"/>
            <a:r>
              <a:rPr lang="en-US" altLang="zh-CN" dirty="0">
                <a:solidFill>
                  <a:srgbClr val="FF0000"/>
                </a:solidFill>
              </a:rPr>
              <a:t>M-P</a:t>
            </a:r>
            <a:r>
              <a:rPr lang="zh-CN" altLang="en-US" dirty="0">
                <a:solidFill>
                  <a:srgbClr val="FF0000"/>
                </a:solidFill>
              </a:rPr>
              <a:t>模型、感知机、多层感知机</a:t>
            </a:r>
            <a:endParaRPr lang="en-US" altLang="zh-CN" dirty="0">
              <a:solidFill>
                <a:srgbClr val="FF0000"/>
              </a:solidFill>
            </a:endParaRPr>
          </a:p>
          <a:p>
            <a:pPr lvl="1"/>
            <a:endParaRPr lang="en-US" altLang="zh-CN" dirty="0"/>
          </a:p>
          <a:p>
            <a:pPr lvl="1"/>
            <a:r>
              <a:rPr lang="zh-CN" altLang="en-US" dirty="0"/>
              <a:t>神经网络中的学习</a:t>
            </a:r>
            <a:r>
              <a:rPr lang="en-US" altLang="zh-CN" dirty="0"/>
              <a:t>(BP</a:t>
            </a:r>
            <a:r>
              <a:rPr lang="zh-CN" altLang="en-US" dirty="0"/>
              <a:t>算法</a:t>
            </a:r>
            <a:r>
              <a:rPr lang="en-US" altLang="zh-CN" dirty="0"/>
              <a:t>)</a:t>
            </a:r>
          </a:p>
          <a:p>
            <a:endParaRPr lang="en-US" altLang="zh-CN" dirty="0"/>
          </a:p>
        </p:txBody>
      </p:sp>
    </p:spTree>
    <p:extLst>
      <p:ext uri="{BB962C8B-B14F-4D97-AF65-F5344CB8AC3E}">
        <p14:creationId xmlns:p14="http://schemas.microsoft.com/office/powerpoint/2010/main" val="135548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Some (Simplified) Biology</a:t>
            </a:r>
          </a:p>
        </p:txBody>
      </p:sp>
      <p:sp>
        <p:nvSpPr>
          <p:cNvPr id="18435" name="Rectangle 3"/>
          <p:cNvSpPr>
            <a:spLocks noGrp="1" noChangeArrowheads="1"/>
          </p:cNvSpPr>
          <p:nvPr>
            <p:ph idx="1"/>
          </p:nvPr>
        </p:nvSpPr>
        <p:spPr>
          <a:xfrm>
            <a:off x="457200" y="1447800"/>
            <a:ext cx="8229600" cy="4525963"/>
          </a:xfrm>
        </p:spPr>
        <p:txBody>
          <a:bodyPr/>
          <a:lstStyle/>
          <a:p>
            <a:r>
              <a:rPr lang="zh-CN" altLang="en-US" sz="2800" dirty="0"/>
              <a:t>灵感：人类神经元</a:t>
            </a:r>
            <a:endParaRPr lang="en-US" sz="2800" dirty="0"/>
          </a:p>
        </p:txBody>
      </p:sp>
      <p:pic>
        <p:nvPicPr>
          <p:cNvPr id="18436" name="Picture 4"/>
          <p:cNvPicPr>
            <a:picLocks noChangeAspect="1" noChangeArrowheads="1"/>
          </p:cNvPicPr>
          <p:nvPr/>
        </p:nvPicPr>
        <p:blipFill>
          <a:blip r:embed="rId3" cstate="print"/>
          <a:srcRect/>
          <a:stretch>
            <a:fillRect/>
          </a:stretch>
        </p:blipFill>
        <p:spPr bwMode="auto">
          <a:xfrm>
            <a:off x="618780" y="1925666"/>
            <a:ext cx="7687020" cy="4524983"/>
          </a:xfrm>
          <a:prstGeom prst="rect">
            <a:avLst/>
          </a:prstGeom>
          <a:noFill/>
          <a:ln w="9525">
            <a:noFill/>
            <a:miter lim="800000"/>
            <a:headEnd/>
            <a:tailEnd/>
          </a:ln>
        </p:spPr>
      </p:pic>
      <p:pic>
        <p:nvPicPr>
          <p:cNvPr id="51203" name="Picture 3" descr="C:\Users\Dan\Dropbox\Office\CS 188\Ketrina Art\Perceptron\Neuron.png"/>
          <p:cNvPicPr>
            <a:picLocks noChangeAspect="1" noChangeArrowheads="1"/>
          </p:cNvPicPr>
          <p:nvPr/>
        </p:nvPicPr>
        <p:blipFill>
          <a:blip r:embed="rId4" cstate="print"/>
          <a:srcRect/>
          <a:stretch>
            <a:fillRect/>
          </a:stretch>
        </p:blipFill>
        <p:spPr bwMode="auto">
          <a:xfrm>
            <a:off x="8465029" y="3487700"/>
            <a:ext cx="3726971" cy="1400914"/>
          </a:xfrm>
          <a:prstGeom prst="rect">
            <a:avLst/>
          </a:prstGeom>
          <a:noFill/>
        </p:spPr>
      </p:pic>
      <p:sp>
        <p:nvSpPr>
          <p:cNvPr id="6" name="矩形 5"/>
          <p:cNvSpPr/>
          <p:nvPr/>
        </p:nvSpPr>
        <p:spPr>
          <a:xfrm>
            <a:off x="9753600" y="2776262"/>
            <a:ext cx="1569660" cy="369332"/>
          </a:xfrm>
          <a:prstGeom prst="rect">
            <a:avLst/>
          </a:prstGeom>
        </p:spPr>
        <p:txBody>
          <a:bodyPr wrap="none">
            <a:spAutoFit/>
          </a:bodyPr>
          <a:lstStyle/>
          <a:p>
            <a:r>
              <a:rPr lang="zh-CN" altLang="en-US" dirty="0"/>
              <a:t>神经网络模型</a:t>
            </a:r>
            <a:endParaRPr lang="en-US" altLang="zh-CN" dirty="0"/>
          </a:p>
        </p:txBody>
      </p:sp>
      <p:sp>
        <p:nvSpPr>
          <p:cNvPr id="7" name="矩形 6"/>
          <p:cNvSpPr/>
          <p:nvPr/>
        </p:nvSpPr>
        <p:spPr>
          <a:xfrm>
            <a:off x="490192" y="4182581"/>
            <a:ext cx="646331" cy="369332"/>
          </a:xfrm>
          <a:prstGeom prst="rect">
            <a:avLst/>
          </a:prstGeom>
        </p:spPr>
        <p:txBody>
          <a:bodyPr wrap="none">
            <a:spAutoFit/>
          </a:bodyPr>
          <a:lstStyle/>
          <a:p>
            <a:r>
              <a:rPr lang="zh-CN" altLang="en-US" dirty="0"/>
              <a:t>树突</a:t>
            </a:r>
          </a:p>
        </p:txBody>
      </p:sp>
      <p:sp>
        <p:nvSpPr>
          <p:cNvPr id="8" name="矩形 7"/>
          <p:cNvSpPr/>
          <p:nvPr/>
        </p:nvSpPr>
        <p:spPr>
          <a:xfrm>
            <a:off x="4876800" y="3788717"/>
            <a:ext cx="646331" cy="369332"/>
          </a:xfrm>
          <a:prstGeom prst="rect">
            <a:avLst/>
          </a:prstGeom>
        </p:spPr>
        <p:txBody>
          <a:bodyPr wrap="none">
            <a:spAutoFit/>
          </a:bodyPr>
          <a:lstStyle/>
          <a:p>
            <a:r>
              <a:rPr lang="zh-CN" altLang="en-US" dirty="0"/>
              <a:t>轴突</a:t>
            </a:r>
          </a:p>
        </p:txBody>
      </p:sp>
      <p:sp>
        <p:nvSpPr>
          <p:cNvPr id="9" name="矩形 8"/>
          <p:cNvSpPr/>
          <p:nvPr/>
        </p:nvSpPr>
        <p:spPr>
          <a:xfrm>
            <a:off x="3517106" y="3247861"/>
            <a:ext cx="646331" cy="369332"/>
          </a:xfrm>
          <a:prstGeom prst="rect">
            <a:avLst/>
          </a:prstGeom>
        </p:spPr>
        <p:txBody>
          <a:bodyPr wrap="none">
            <a:spAutoFit/>
          </a:bodyPr>
          <a:lstStyle/>
          <a:p>
            <a:r>
              <a:rPr lang="zh-CN" altLang="en-US" dirty="0"/>
              <a:t>突触</a:t>
            </a:r>
          </a:p>
        </p:txBody>
      </p:sp>
      <p:sp>
        <p:nvSpPr>
          <p:cNvPr id="10" name="矩形 9"/>
          <p:cNvSpPr/>
          <p:nvPr/>
        </p:nvSpPr>
        <p:spPr>
          <a:xfrm>
            <a:off x="6477000" y="4852803"/>
            <a:ext cx="646331" cy="369332"/>
          </a:xfrm>
          <a:prstGeom prst="rect">
            <a:avLst/>
          </a:prstGeom>
        </p:spPr>
        <p:txBody>
          <a:bodyPr wrap="none">
            <a:spAutoFit/>
          </a:bodyPr>
          <a:lstStyle/>
          <a:p>
            <a:r>
              <a:rPr lang="zh-CN" altLang="en-US" dirty="0"/>
              <a:t>突触</a:t>
            </a:r>
          </a:p>
        </p:txBody>
      </p:sp>
      <p:sp>
        <p:nvSpPr>
          <p:cNvPr id="11" name="矩形 10"/>
          <p:cNvSpPr/>
          <p:nvPr/>
        </p:nvSpPr>
        <p:spPr>
          <a:xfrm>
            <a:off x="2133600" y="4528807"/>
            <a:ext cx="877163" cy="369332"/>
          </a:xfrm>
          <a:prstGeom prst="rect">
            <a:avLst/>
          </a:prstGeom>
        </p:spPr>
        <p:txBody>
          <a:bodyPr wrap="none">
            <a:spAutoFit/>
          </a:bodyPr>
          <a:lstStyle/>
          <a:p>
            <a:r>
              <a:rPr lang="zh-CN" altLang="en-US" dirty="0"/>
              <a:t>细胞核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s://bkimg.cdn.bcebos.com/pic/d000baa1cd11728b445e79fccbfcc3cec2fd2cf8?x-bce-process=image/watermark,image_d2F0ZXIvYmFpa2UxMTY=,g_7,xp_5,yp_5/format,f_auto"/>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b="9237"/>
          <a:stretch/>
        </p:blipFill>
        <p:spPr bwMode="auto">
          <a:xfrm>
            <a:off x="9122231" y="5208220"/>
            <a:ext cx="2368062" cy="1497379"/>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sz="half" idx="2"/>
          </p:nvPr>
        </p:nvSpPr>
        <p:spPr>
          <a:xfrm>
            <a:off x="533400" y="1752600"/>
            <a:ext cx="5410200" cy="3951288"/>
          </a:xfrm>
        </p:spPr>
        <p:txBody>
          <a:bodyPr>
            <a:normAutofit fontScale="92500"/>
          </a:bodyPr>
          <a:lstStyle/>
          <a:p>
            <a:pPr marL="342900" indent="-342900">
              <a:lnSpc>
                <a:spcPct val="170000"/>
              </a:lnSpc>
              <a:buFont typeface="Wingdings" panose="05000000000000000000" pitchFamily="2" charset="2"/>
              <a:buChar char="l"/>
            </a:pPr>
            <a:r>
              <a:rPr lang="zh-CN" altLang="en-US" dirty="0">
                <a:solidFill>
                  <a:srgbClr val="FF0000"/>
                </a:solidFill>
              </a:rPr>
              <a:t>输入</a:t>
            </a:r>
            <a:r>
              <a:rPr lang="zh-CN" altLang="en-US" dirty="0"/>
              <a:t>：</a:t>
            </a:r>
            <a:r>
              <a:rPr lang="zh-CN" altLang="en-US" sz="2400" dirty="0"/>
              <a:t>来自其他</a:t>
            </a:r>
            <a:r>
              <a:rPr lang="en-US" altLang="zh-CN" sz="2400" i="1" dirty="0"/>
              <a:t>n</a:t>
            </a:r>
            <a:r>
              <a:rPr lang="zh-CN" altLang="en-US" sz="2400" dirty="0"/>
              <a:t>个神经元传递过来的输入信号（</a:t>
            </a:r>
            <a:r>
              <a:rPr lang="zh-CN" altLang="en-US" sz="2400" dirty="0">
                <a:solidFill>
                  <a:srgbClr val="FF0000"/>
                </a:solidFill>
              </a:rPr>
              <a:t>特征值</a:t>
            </a:r>
            <a:r>
              <a:rPr lang="zh-CN" altLang="en-US" sz="2400" dirty="0"/>
              <a:t>）</a:t>
            </a:r>
            <a:endParaRPr lang="en-US" altLang="zh-CN" sz="2400" dirty="0"/>
          </a:p>
          <a:p>
            <a:pPr marL="342900" indent="-342900">
              <a:lnSpc>
                <a:spcPct val="170000"/>
              </a:lnSpc>
              <a:buFont typeface="Wingdings" panose="05000000000000000000" pitchFamily="2" charset="2"/>
              <a:buChar char="l"/>
            </a:pPr>
            <a:r>
              <a:rPr lang="zh-CN" altLang="en-US" sz="2400" dirty="0">
                <a:solidFill>
                  <a:srgbClr val="FF0000"/>
                </a:solidFill>
              </a:rPr>
              <a:t>处理</a:t>
            </a:r>
            <a:r>
              <a:rPr lang="zh-CN" altLang="en-US" sz="2400" dirty="0"/>
              <a:t>：输入信号通过带</a:t>
            </a:r>
            <a:r>
              <a:rPr lang="zh-CN" altLang="en-US" dirty="0">
                <a:solidFill>
                  <a:srgbClr val="FF0000"/>
                </a:solidFill>
              </a:rPr>
              <a:t>权重</a:t>
            </a:r>
            <a:r>
              <a:rPr lang="zh-CN" altLang="en-US" sz="2400" dirty="0"/>
              <a:t>的连接进行传递</a:t>
            </a:r>
            <a:r>
              <a:rPr lang="en-US" altLang="zh-CN" sz="2400" dirty="0"/>
              <a:t>, </a:t>
            </a:r>
            <a:r>
              <a:rPr lang="zh-CN" altLang="en-US" sz="2400" dirty="0"/>
              <a:t>神经元接受到总输入值将与神经元的阈值进行比较</a:t>
            </a:r>
          </a:p>
          <a:p>
            <a:pPr marL="342900" indent="-342900">
              <a:lnSpc>
                <a:spcPct val="170000"/>
              </a:lnSpc>
              <a:buFont typeface="Wingdings" panose="05000000000000000000" pitchFamily="2" charset="2"/>
              <a:buChar char="l"/>
            </a:pPr>
            <a:r>
              <a:rPr lang="zh-CN" altLang="en-US" sz="2400" dirty="0">
                <a:solidFill>
                  <a:srgbClr val="FF0000"/>
                </a:solidFill>
              </a:rPr>
              <a:t>输出</a:t>
            </a:r>
            <a:r>
              <a:rPr lang="zh-CN" altLang="en-US" sz="2400" dirty="0"/>
              <a:t>：通过</a:t>
            </a:r>
            <a:r>
              <a:rPr lang="zh-CN" altLang="en-US" sz="2400" dirty="0">
                <a:solidFill>
                  <a:srgbClr val="FF0000"/>
                </a:solidFill>
              </a:rPr>
              <a:t>激活函数</a:t>
            </a:r>
            <a:r>
              <a:rPr lang="zh-CN" altLang="en-US" dirty="0">
                <a:solidFill>
                  <a:srgbClr val="FF0000"/>
                </a:solidFill>
                <a:latin typeface="Cambria Math"/>
                <a:cs typeface="Cambria Math"/>
              </a:rPr>
              <a:t>𝑔</a:t>
            </a:r>
            <a:r>
              <a:rPr lang="zh-CN" altLang="en-US" sz="2400" dirty="0"/>
              <a:t>的处理得到输出</a:t>
            </a:r>
          </a:p>
          <a:p>
            <a:endParaRPr lang="zh-CN" altLang="en-US" dirty="0"/>
          </a:p>
        </p:txBody>
      </p:sp>
      <p:sp>
        <p:nvSpPr>
          <p:cNvPr id="6" name="标题 5"/>
          <p:cNvSpPr>
            <a:spLocks noGrp="1"/>
          </p:cNvSpPr>
          <p:nvPr>
            <p:ph type="title"/>
          </p:nvPr>
        </p:nvSpPr>
        <p:spPr>
          <a:xfrm>
            <a:off x="1141491" y="13764"/>
            <a:ext cx="9980682" cy="1096962"/>
          </a:xfrm>
        </p:spPr>
        <p:txBody>
          <a:bodyPr/>
          <a:lstStyle/>
          <a:p>
            <a:pPr algn="l">
              <a:buClr>
                <a:schemeClr val="accent1"/>
              </a:buClr>
              <a:buSzPct val="100000"/>
            </a:pPr>
            <a:r>
              <a:rPr lang="en-US" altLang="zh-CN" dirty="0"/>
              <a:t>M-P </a:t>
            </a:r>
            <a:r>
              <a:rPr lang="zh-CN" altLang="en-US" dirty="0"/>
              <a:t>神经元模型 </a:t>
            </a:r>
            <a:r>
              <a:rPr lang="en-US" altLang="zh-CN" sz="2000" dirty="0">
                <a:solidFill>
                  <a:srgbClr val="C00000"/>
                </a:solidFill>
                <a:ea typeface="幼圆" panose="02010509060101010101" pitchFamily="49" charset="-122"/>
              </a:rPr>
              <a:t>[McCulloch and Pitts,  1943]</a:t>
            </a:r>
          </a:p>
        </p:txBody>
      </p:sp>
      <p:pic>
        <p:nvPicPr>
          <p:cNvPr id="9" name="图片 8">
            <a:extLst>
              <a:ext uri="{FF2B5EF4-FFF2-40B4-BE49-F238E27FC236}">
                <a16:creationId xmlns:a16="http://schemas.microsoft.com/office/drawing/2014/main" id="{143C286D-1E42-4A75-BEC3-C89FC5F28BA0}"/>
              </a:ext>
            </a:extLst>
          </p:cNvPr>
          <p:cNvPicPr>
            <a:picLocks noChangeAspect="1"/>
          </p:cNvPicPr>
          <p:nvPr/>
        </p:nvPicPr>
        <p:blipFill>
          <a:blip r:embed="rId4"/>
          <a:stretch>
            <a:fillRect/>
          </a:stretch>
        </p:blipFill>
        <p:spPr>
          <a:xfrm>
            <a:off x="6228533" y="1558660"/>
            <a:ext cx="5948140" cy="3602577"/>
          </a:xfrm>
          <a:prstGeom prst="rect">
            <a:avLst/>
          </a:prstGeom>
        </p:spPr>
      </p:pic>
      <p:sp>
        <p:nvSpPr>
          <p:cNvPr id="2" name="矩形 1"/>
          <p:cNvSpPr/>
          <p:nvPr/>
        </p:nvSpPr>
        <p:spPr>
          <a:xfrm>
            <a:off x="6335721" y="5604903"/>
            <a:ext cx="2621230" cy="923330"/>
          </a:xfrm>
          <a:prstGeom prst="rect">
            <a:avLst/>
          </a:prstGeom>
        </p:spPr>
        <p:txBody>
          <a:bodyPr wrap="none">
            <a:spAutoFit/>
          </a:bodyPr>
          <a:lstStyle/>
          <a:p>
            <a:r>
              <a:rPr lang="zh-CN" altLang="en-US" dirty="0"/>
              <a:t>阈值激活函数</a:t>
            </a:r>
            <a:r>
              <a:rPr lang="en-US" altLang="zh-CN" i="1" dirty="0"/>
              <a:t>: </a:t>
            </a:r>
            <a:r>
              <a:rPr lang="zh-CN" altLang="en-US" i="1" dirty="0"/>
              <a:t>阶跃函数</a:t>
            </a:r>
            <a:endParaRPr lang="en-US" altLang="zh-CN" i="1" dirty="0"/>
          </a:p>
          <a:p>
            <a:endParaRPr lang="en-US" altLang="zh-CN" i="1" dirty="0"/>
          </a:p>
          <a:p>
            <a:r>
              <a:rPr lang="en-US" altLang="zh-CN" i="1" dirty="0"/>
              <a:t>g(x)=sign(x)</a:t>
            </a:r>
            <a:endParaRPr lang="zh-CN" altLang="en-US" i="1" dirty="0"/>
          </a:p>
        </p:txBody>
      </p:sp>
      <p:sp>
        <p:nvSpPr>
          <p:cNvPr id="7" name="矩形 6"/>
          <p:cNvSpPr/>
          <p:nvPr/>
        </p:nvSpPr>
        <p:spPr>
          <a:xfrm>
            <a:off x="11122173" y="6528954"/>
            <a:ext cx="533400" cy="533400"/>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矩形 7"/>
          <p:cNvSpPr/>
          <p:nvPr/>
        </p:nvSpPr>
        <p:spPr>
          <a:xfrm>
            <a:off x="9906000" y="5114255"/>
            <a:ext cx="533400" cy="533400"/>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矩形 3"/>
          <p:cNvSpPr/>
          <p:nvPr/>
        </p:nvSpPr>
        <p:spPr>
          <a:xfrm>
            <a:off x="533400" y="6287231"/>
            <a:ext cx="4519186" cy="369332"/>
          </a:xfrm>
          <a:prstGeom prst="rect">
            <a:avLst/>
          </a:prstGeom>
        </p:spPr>
        <p:txBody>
          <a:bodyPr wrap="none">
            <a:spAutoFit/>
          </a:bodyPr>
          <a:lstStyle/>
          <a:p>
            <a:r>
              <a:rPr lang="en-US" altLang="zh-CN" dirty="0"/>
              <a:t>MP</a:t>
            </a:r>
            <a:r>
              <a:rPr lang="zh-CN" altLang="en-US" dirty="0"/>
              <a:t>模型是一个计算模型。给定的参数</a:t>
            </a:r>
            <a:r>
              <a:rPr lang="en-US" altLang="zh-CN" dirty="0"/>
              <a:t>w</a:t>
            </a:r>
            <a:r>
              <a:rPr lang="zh-CN" altLang="en-US" dirty="0"/>
              <a:t>、</a:t>
            </a:r>
            <a:r>
              <a:rPr lang="en-US" altLang="zh-CN" dirty="0"/>
              <a:t>θ</a:t>
            </a:r>
            <a:endParaRPr lang="zh-CN" altLang="en-US" dirty="0"/>
          </a:p>
        </p:txBody>
      </p:sp>
      <p:sp>
        <p:nvSpPr>
          <p:cNvPr id="10" name="object 5"/>
          <p:cNvSpPr txBox="1"/>
          <p:nvPr/>
        </p:nvSpPr>
        <p:spPr>
          <a:xfrm>
            <a:off x="8688180" y="46104"/>
            <a:ext cx="3503820" cy="909223"/>
          </a:xfrm>
          <a:prstGeom prst="rect">
            <a:avLst/>
          </a:prstGeom>
        </p:spPr>
        <p:txBody>
          <a:bodyPr vert="horz" wrap="square" lIns="0" tIns="97790" rIns="0" bIns="0" rtlCol="0">
            <a:spAutoFit/>
          </a:bodyPr>
          <a:lstStyle/>
          <a:p>
            <a:pPr marL="25400">
              <a:lnSpc>
                <a:spcPct val="100000"/>
              </a:lnSpc>
              <a:spcBef>
                <a:spcPts val="770"/>
              </a:spcBef>
              <a:tabLst>
                <a:tab pos="367665" algn="l"/>
                <a:tab pos="368300" algn="l"/>
                <a:tab pos="6539230" algn="l"/>
              </a:tabLst>
            </a:pPr>
            <a:r>
              <a:rPr lang="zh-CN" altLang="en-US" sz="2300" dirty="0">
                <a:solidFill>
                  <a:srgbClr val="333399"/>
                </a:solidFill>
                <a:latin typeface="Calibri"/>
                <a:cs typeface="Calibri"/>
              </a:rPr>
              <a:t>线性分类</a:t>
            </a:r>
            <a:endParaRPr lang="en-US" altLang="zh-CN" sz="2300" dirty="0">
              <a:solidFill>
                <a:srgbClr val="333399"/>
              </a:solidFill>
              <a:latin typeface="Calibri"/>
              <a:cs typeface="Calibri"/>
            </a:endParaRPr>
          </a:p>
          <a:p>
            <a:pPr marL="25400">
              <a:lnSpc>
                <a:spcPct val="100000"/>
              </a:lnSpc>
              <a:spcBef>
                <a:spcPts val="770"/>
              </a:spcBef>
              <a:tabLst>
                <a:tab pos="367665" algn="l"/>
                <a:tab pos="368300" algn="l"/>
                <a:tab pos="6539230" algn="l"/>
              </a:tabLst>
            </a:pPr>
            <a:r>
              <a:rPr lang="en-US" altLang="zh-CN" sz="2300" dirty="0">
                <a:latin typeface="Cambria Math"/>
                <a:cs typeface="Cambria Math"/>
              </a:rPr>
              <a:t>y=g(w</a:t>
            </a:r>
            <a:r>
              <a:rPr lang="en-US" altLang="zh-CN" sz="2300" baseline="-25000" dirty="0">
                <a:latin typeface="Cambria Math"/>
                <a:cs typeface="Cambria Math"/>
              </a:rPr>
              <a:t>0</a:t>
            </a:r>
            <a:r>
              <a:rPr lang="en-US" altLang="zh-CN" sz="2300" dirty="0">
                <a:latin typeface="Cambria Math"/>
                <a:cs typeface="Cambria Math"/>
              </a:rPr>
              <a:t>+w</a:t>
            </a:r>
            <a:r>
              <a:rPr lang="en-US" altLang="zh-CN" sz="2300" baseline="-25000" dirty="0">
                <a:latin typeface="Cambria Math"/>
                <a:cs typeface="Cambria Math"/>
              </a:rPr>
              <a:t>1</a:t>
            </a:r>
            <a:r>
              <a:rPr lang="en-US" altLang="zh-CN" sz="2300" dirty="0">
                <a:latin typeface="Cambria Math"/>
                <a:cs typeface="Cambria Math"/>
              </a:rPr>
              <a:t>x</a:t>
            </a:r>
            <a:r>
              <a:rPr lang="en-US" altLang="zh-CN" sz="2300" baseline="-25000" dirty="0">
                <a:latin typeface="Cambria Math"/>
                <a:cs typeface="Cambria Math"/>
              </a:rPr>
              <a:t>1</a:t>
            </a:r>
            <a:r>
              <a:rPr lang="en-US" altLang="zh-CN" sz="2300" dirty="0">
                <a:latin typeface="Cambria Math"/>
                <a:cs typeface="Cambria Math"/>
              </a:rPr>
              <a:t>+w</a:t>
            </a:r>
            <a:r>
              <a:rPr lang="en-US" altLang="zh-CN" sz="2300" baseline="-25000" dirty="0">
                <a:latin typeface="Cambria Math"/>
                <a:cs typeface="Cambria Math"/>
              </a:rPr>
              <a:t>2</a:t>
            </a:r>
            <a:r>
              <a:rPr lang="en-US" altLang="zh-CN" sz="2300" dirty="0">
                <a:latin typeface="Cambria Math"/>
                <a:cs typeface="Cambria Math"/>
              </a:rPr>
              <a:t>x</a:t>
            </a:r>
            <a:r>
              <a:rPr lang="en-US" altLang="zh-CN" sz="2300" baseline="-25000" dirty="0">
                <a:latin typeface="Cambria Math"/>
                <a:cs typeface="Cambria Math"/>
              </a:rPr>
              <a:t>2</a:t>
            </a:r>
            <a:r>
              <a:rPr lang="en-US" altLang="zh-CN" sz="2300" dirty="0">
                <a:latin typeface="Cambria Math"/>
                <a:cs typeface="Cambria Math"/>
              </a:rPr>
              <a:t>+…)</a:t>
            </a:r>
            <a:endParaRPr sz="2300" dirty="0">
              <a:latin typeface="Cambria Math"/>
              <a:cs typeface="Cambria Math"/>
            </a:endParaRPr>
          </a:p>
        </p:txBody>
      </p:sp>
      <p:sp>
        <p:nvSpPr>
          <p:cNvPr id="5" name="矩形 4"/>
          <p:cNvSpPr/>
          <p:nvPr/>
        </p:nvSpPr>
        <p:spPr>
          <a:xfrm>
            <a:off x="10172700" y="2192975"/>
            <a:ext cx="325730" cy="369332"/>
          </a:xfrm>
          <a:prstGeom prst="rect">
            <a:avLst/>
          </a:prstGeom>
          <a:solidFill>
            <a:schemeClr val="bg1"/>
          </a:solidFill>
        </p:spPr>
        <p:txBody>
          <a:bodyPr wrap="none">
            <a:spAutoFit/>
          </a:bodyPr>
          <a:lstStyle/>
          <a:p>
            <a:r>
              <a:rPr lang="zh-CN" altLang="en-US" dirty="0">
                <a:solidFill>
                  <a:srgbClr val="FF0000"/>
                </a:solidFill>
                <a:latin typeface="Cambria Math"/>
                <a:cs typeface="Cambria Math"/>
              </a:rPr>
              <a:t>𝑔</a:t>
            </a:r>
            <a:endParaRPr lang="zh-CN" altLang="en-US" dirty="0"/>
          </a:p>
        </p:txBody>
      </p:sp>
      <p:sp>
        <p:nvSpPr>
          <p:cNvPr id="11" name="矩形 10"/>
          <p:cNvSpPr/>
          <p:nvPr/>
        </p:nvSpPr>
        <p:spPr>
          <a:xfrm>
            <a:off x="9497630" y="5034699"/>
            <a:ext cx="325730" cy="369332"/>
          </a:xfrm>
          <a:prstGeom prst="rect">
            <a:avLst/>
          </a:prstGeom>
        </p:spPr>
        <p:txBody>
          <a:bodyPr wrap="none">
            <a:spAutoFit/>
          </a:bodyPr>
          <a:lstStyle/>
          <a:p>
            <a:r>
              <a:rPr lang="zh-CN" altLang="en-US">
                <a:solidFill>
                  <a:srgbClr val="FF0000"/>
                </a:solidFill>
                <a:latin typeface="Cambria Math"/>
                <a:cs typeface="Cambria Math"/>
              </a:rPr>
              <a:t>𝑔</a:t>
            </a:r>
            <a:endParaRPr lang="zh-CN" altLang="en-US" dirty="0"/>
          </a:p>
        </p:txBody>
      </p:sp>
      <p:sp>
        <p:nvSpPr>
          <p:cNvPr id="12" name="矩形 11"/>
          <p:cNvSpPr/>
          <p:nvPr/>
        </p:nvSpPr>
        <p:spPr>
          <a:xfrm>
            <a:off x="11276057" y="6287231"/>
            <a:ext cx="296876" cy="369332"/>
          </a:xfrm>
          <a:prstGeom prst="rect">
            <a:avLst/>
          </a:prstGeom>
        </p:spPr>
        <p:txBody>
          <a:bodyPr wrap="none">
            <a:spAutoFit/>
          </a:bodyPr>
          <a:lstStyle/>
          <a:p>
            <a:r>
              <a:rPr lang="en-US" altLang="zh-CN" i="1" dirty="0">
                <a:solidFill>
                  <a:srgbClr val="FF0000"/>
                </a:solidFill>
                <a:latin typeface="Cambria Math"/>
                <a:cs typeface="Cambria Math"/>
              </a:rPr>
              <a:t>x</a:t>
            </a:r>
            <a:endParaRPr lang="zh-CN" altLang="en-US" i="1" dirty="0"/>
          </a:p>
        </p:txBody>
      </p:sp>
    </p:spTree>
    <p:extLst>
      <p:ext uri="{BB962C8B-B14F-4D97-AF65-F5344CB8AC3E}">
        <p14:creationId xmlns:p14="http://schemas.microsoft.com/office/powerpoint/2010/main" val="296690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00813"/>
            <a:ext cx="12192000" cy="690574"/>
          </a:xfrm>
          <a:prstGeom prst="rect">
            <a:avLst/>
          </a:prstGeom>
        </p:spPr>
        <p:txBody>
          <a:bodyPr vert="horz" wrap="square" lIns="0" tIns="13335" rIns="0" bIns="0" rtlCol="0">
            <a:spAutoFit/>
          </a:bodyPr>
          <a:lstStyle/>
          <a:p>
            <a:pPr marL="4924425" algn="l">
              <a:lnSpc>
                <a:spcPct val="100000"/>
              </a:lnSpc>
              <a:spcBef>
                <a:spcPts val="105"/>
              </a:spcBef>
            </a:pPr>
            <a:r>
              <a:rPr spc="-10" dirty="0"/>
              <a:t>Weights</a:t>
            </a:r>
          </a:p>
        </p:txBody>
      </p:sp>
      <p:sp>
        <p:nvSpPr>
          <p:cNvPr id="3" name="object 3"/>
          <p:cNvSpPr txBox="1"/>
          <p:nvPr/>
        </p:nvSpPr>
        <p:spPr>
          <a:xfrm>
            <a:off x="4103623" y="2579878"/>
            <a:ext cx="1403985" cy="574675"/>
          </a:xfrm>
          <a:prstGeom prst="rect">
            <a:avLst/>
          </a:prstGeom>
        </p:spPr>
        <p:txBody>
          <a:bodyPr vert="horz" wrap="square" lIns="0" tIns="12700" rIns="0" bIns="0" rtlCol="0">
            <a:spAutoFit/>
          </a:bodyPr>
          <a:lstStyle/>
          <a:p>
            <a:pPr marL="12700" marR="5080">
              <a:lnSpc>
                <a:spcPct val="100000"/>
              </a:lnSpc>
              <a:spcBef>
                <a:spcPts val="100"/>
              </a:spcBef>
              <a:tabLst>
                <a:tab pos="1115060" algn="l"/>
              </a:tabLst>
            </a:pPr>
            <a:r>
              <a:rPr sz="1200" dirty="0">
                <a:latin typeface="Courier New"/>
                <a:cs typeface="Courier New"/>
              </a:rPr>
              <a:t>#</a:t>
            </a:r>
            <a:r>
              <a:rPr sz="1200" spc="-15" dirty="0">
                <a:latin typeface="Courier New"/>
                <a:cs typeface="Courier New"/>
              </a:rPr>
              <a:t> </a:t>
            </a:r>
            <a:r>
              <a:rPr sz="1200" spc="-20" dirty="0">
                <a:latin typeface="Courier New"/>
                <a:cs typeface="Courier New"/>
              </a:rPr>
              <a:t>free</a:t>
            </a:r>
            <a:r>
              <a:rPr sz="1200" dirty="0">
                <a:latin typeface="Courier New"/>
                <a:cs typeface="Courier New"/>
              </a:rPr>
              <a:t>	: </a:t>
            </a:r>
            <a:r>
              <a:rPr sz="1200" spc="-50" dirty="0">
                <a:latin typeface="Courier New"/>
                <a:cs typeface="Courier New"/>
              </a:rPr>
              <a:t>2 </a:t>
            </a:r>
            <a:r>
              <a:rPr sz="1200" spc="-10" dirty="0">
                <a:latin typeface="Courier New"/>
                <a:cs typeface="Courier New"/>
              </a:rPr>
              <a:t>YOUR_NAME</a:t>
            </a:r>
            <a:r>
              <a:rPr sz="1200" dirty="0">
                <a:latin typeface="Courier New"/>
                <a:cs typeface="Courier New"/>
              </a:rPr>
              <a:t>	: </a:t>
            </a:r>
            <a:r>
              <a:rPr sz="1200" spc="-50" dirty="0">
                <a:latin typeface="Courier New"/>
                <a:cs typeface="Courier New"/>
              </a:rPr>
              <a:t>0</a:t>
            </a:r>
            <a:endParaRPr sz="1200">
              <a:latin typeface="Courier New"/>
              <a:cs typeface="Courier New"/>
            </a:endParaRPr>
          </a:p>
          <a:p>
            <a:pPr marL="12700">
              <a:lnSpc>
                <a:spcPct val="100000"/>
              </a:lnSpc>
              <a:tabLst>
                <a:tab pos="1115060" algn="l"/>
              </a:tabLst>
            </a:pPr>
            <a:r>
              <a:rPr sz="1200" spc="-10" dirty="0">
                <a:latin typeface="Courier New"/>
                <a:cs typeface="Courier New"/>
              </a:rPr>
              <a:t>MISSPELLED</a:t>
            </a:r>
            <a:r>
              <a:rPr sz="1200" dirty="0">
                <a:latin typeface="Courier New"/>
                <a:cs typeface="Courier New"/>
              </a:rPr>
              <a:t>	: </a:t>
            </a:r>
            <a:r>
              <a:rPr sz="1200" spc="-50" dirty="0">
                <a:latin typeface="Courier New"/>
                <a:cs typeface="Courier New"/>
              </a:rPr>
              <a:t>2</a:t>
            </a:r>
            <a:endParaRPr sz="1200">
              <a:latin typeface="Courier New"/>
              <a:cs typeface="Courier New"/>
            </a:endParaRPr>
          </a:p>
        </p:txBody>
      </p:sp>
      <p:sp>
        <p:nvSpPr>
          <p:cNvPr id="4" name="object 4"/>
          <p:cNvSpPr txBox="1"/>
          <p:nvPr/>
        </p:nvSpPr>
        <p:spPr>
          <a:xfrm>
            <a:off x="4103623" y="3128898"/>
            <a:ext cx="1403985" cy="391160"/>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FROM_FRIEND</a:t>
            </a:r>
            <a:r>
              <a:rPr sz="1200" spc="-15" dirty="0">
                <a:latin typeface="Courier New"/>
                <a:cs typeface="Courier New"/>
              </a:rPr>
              <a:t> </a:t>
            </a:r>
            <a:r>
              <a:rPr sz="1200" dirty="0">
                <a:latin typeface="Courier New"/>
                <a:cs typeface="Courier New"/>
              </a:rPr>
              <a:t>:</a:t>
            </a:r>
            <a:r>
              <a:rPr sz="1200" spc="20" dirty="0">
                <a:latin typeface="Courier New"/>
                <a:cs typeface="Courier New"/>
              </a:rPr>
              <a:t> </a:t>
            </a:r>
            <a:r>
              <a:rPr sz="1200" spc="-50" dirty="0">
                <a:latin typeface="Courier New"/>
                <a:cs typeface="Courier New"/>
              </a:rPr>
              <a:t>0</a:t>
            </a:r>
            <a:endParaRPr sz="1200">
              <a:latin typeface="Courier New"/>
              <a:cs typeface="Courier New"/>
            </a:endParaRPr>
          </a:p>
          <a:p>
            <a:pPr marL="12700">
              <a:lnSpc>
                <a:spcPct val="100000"/>
              </a:lnSpc>
            </a:pPr>
            <a:r>
              <a:rPr sz="1200" spc="-25" dirty="0">
                <a:latin typeface="Courier New"/>
                <a:cs typeface="Courier New"/>
              </a:rPr>
              <a:t>...</a:t>
            </a:r>
            <a:endParaRPr sz="1200">
              <a:latin typeface="Courier New"/>
              <a:cs typeface="Courier New"/>
            </a:endParaRPr>
          </a:p>
        </p:txBody>
      </p:sp>
      <p:sp>
        <p:nvSpPr>
          <p:cNvPr id="5" name="object 5"/>
          <p:cNvSpPr/>
          <p:nvPr/>
        </p:nvSpPr>
        <p:spPr>
          <a:xfrm>
            <a:off x="4024884" y="2514600"/>
            <a:ext cx="80010" cy="1143000"/>
          </a:xfrm>
          <a:custGeom>
            <a:avLst/>
            <a:gdLst/>
            <a:ahLst/>
            <a:cxnLst/>
            <a:rect l="l" t="t" r="r" b="b"/>
            <a:pathLst>
              <a:path w="80010" h="1143000">
                <a:moveTo>
                  <a:pt x="79755" y="1143000"/>
                </a:moveTo>
                <a:lnTo>
                  <a:pt x="48702" y="1136735"/>
                </a:lnTo>
                <a:lnTo>
                  <a:pt x="23352" y="1119647"/>
                </a:lnTo>
                <a:lnTo>
                  <a:pt x="6264" y="1094297"/>
                </a:lnTo>
                <a:lnTo>
                  <a:pt x="0" y="1063244"/>
                </a:lnTo>
                <a:lnTo>
                  <a:pt x="0" y="79755"/>
                </a:lnTo>
                <a:lnTo>
                  <a:pt x="6264" y="48702"/>
                </a:lnTo>
                <a:lnTo>
                  <a:pt x="23352" y="23352"/>
                </a:lnTo>
                <a:lnTo>
                  <a:pt x="48702" y="6264"/>
                </a:lnTo>
                <a:lnTo>
                  <a:pt x="79755" y="0"/>
                </a:lnTo>
              </a:path>
            </a:pathLst>
          </a:custGeom>
          <a:ln w="9143">
            <a:solidFill>
              <a:srgbClr val="000000"/>
            </a:solidFill>
          </a:ln>
        </p:spPr>
        <p:txBody>
          <a:bodyPr wrap="square" lIns="0" tIns="0" rIns="0" bIns="0" rtlCol="0"/>
          <a:lstStyle/>
          <a:p>
            <a:endParaRPr/>
          </a:p>
        </p:txBody>
      </p:sp>
      <p:sp>
        <p:nvSpPr>
          <p:cNvPr id="6" name="object 6"/>
          <p:cNvSpPr/>
          <p:nvPr/>
        </p:nvSpPr>
        <p:spPr>
          <a:xfrm>
            <a:off x="5545328" y="2514600"/>
            <a:ext cx="80010" cy="1143000"/>
          </a:xfrm>
          <a:custGeom>
            <a:avLst/>
            <a:gdLst/>
            <a:ahLst/>
            <a:cxnLst/>
            <a:rect l="l" t="t" r="r" b="b"/>
            <a:pathLst>
              <a:path w="80010" h="1143000">
                <a:moveTo>
                  <a:pt x="0" y="0"/>
                </a:moveTo>
                <a:lnTo>
                  <a:pt x="31053" y="6264"/>
                </a:lnTo>
                <a:lnTo>
                  <a:pt x="56403" y="23352"/>
                </a:lnTo>
                <a:lnTo>
                  <a:pt x="73491" y="48702"/>
                </a:lnTo>
                <a:lnTo>
                  <a:pt x="79756" y="79755"/>
                </a:lnTo>
                <a:lnTo>
                  <a:pt x="79756" y="1063244"/>
                </a:lnTo>
                <a:lnTo>
                  <a:pt x="73491" y="1094297"/>
                </a:lnTo>
                <a:lnTo>
                  <a:pt x="56403" y="1119647"/>
                </a:lnTo>
                <a:lnTo>
                  <a:pt x="31053" y="1136735"/>
                </a:lnTo>
                <a:lnTo>
                  <a:pt x="0" y="1143000"/>
                </a:lnTo>
              </a:path>
            </a:pathLst>
          </a:custGeom>
          <a:ln w="9144">
            <a:solidFill>
              <a:srgbClr val="000000"/>
            </a:solidFill>
          </a:ln>
        </p:spPr>
        <p:txBody>
          <a:bodyPr wrap="square" lIns="0" tIns="0" rIns="0" bIns="0" rtlCol="0"/>
          <a:lstStyle/>
          <a:p>
            <a:endParaRPr/>
          </a:p>
        </p:txBody>
      </p:sp>
      <p:sp>
        <p:nvSpPr>
          <p:cNvPr id="7" name="object 7"/>
          <p:cNvSpPr txBox="1"/>
          <p:nvPr/>
        </p:nvSpPr>
        <p:spPr>
          <a:xfrm>
            <a:off x="1436369" y="2658617"/>
            <a:ext cx="1405255" cy="574675"/>
          </a:xfrm>
          <a:prstGeom prst="rect">
            <a:avLst/>
          </a:prstGeom>
        </p:spPr>
        <p:txBody>
          <a:bodyPr vert="horz" wrap="square" lIns="0" tIns="12700" rIns="0" bIns="0" rtlCol="0">
            <a:spAutoFit/>
          </a:bodyPr>
          <a:lstStyle/>
          <a:p>
            <a:pPr marL="12700" marR="5080">
              <a:lnSpc>
                <a:spcPct val="100000"/>
              </a:lnSpc>
              <a:spcBef>
                <a:spcPts val="100"/>
              </a:spcBef>
              <a:tabLst>
                <a:tab pos="1115060" algn="l"/>
              </a:tabLst>
            </a:pPr>
            <a:r>
              <a:rPr sz="1200" dirty="0">
                <a:latin typeface="Courier New"/>
                <a:cs typeface="Courier New"/>
              </a:rPr>
              <a:t>#</a:t>
            </a:r>
            <a:r>
              <a:rPr sz="1200" spc="-15" dirty="0">
                <a:latin typeface="Courier New"/>
                <a:cs typeface="Courier New"/>
              </a:rPr>
              <a:t> </a:t>
            </a:r>
            <a:r>
              <a:rPr sz="1200" spc="-20" dirty="0">
                <a:latin typeface="Courier New"/>
                <a:cs typeface="Courier New"/>
              </a:rPr>
              <a:t>free</a:t>
            </a:r>
            <a:r>
              <a:rPr sz="1200" dirty="0">
                <a:latin typeface="Courier New"/>
                <a:cs typeface="Courier New"/>
              </a:rPr>
              <a:t>	: </a:t>
            </a:r>
            <a:r>
              <a:rPr sz="1200" spc="-50" dirty="0">
                <a:latin typeface="Courier New"/>
                <a:cs typeface="Courier New"/>
              </a:rPr>
              <a:t>4 </a:t>
            </a:r>
            <a:r>
              <a:rPr sz="1200" spc="-10" dirty="0">
                <a:latin typeface="Courier New"/>
                <a:cs typeface="Courier New"/>
              </a:rPr>
              <a:t>YOUR_NAME</a:t>
            </a:r>
            <a:r>
              <a:rPr sz="1200" dirty="0">
                <a:latin typeface="Courier New"/>
                <a:cs typeface="Courier New"/>
              </a:rPr>
              <a:t>	:-</a:t>
            </a:r>
            <a:r>
              <a:rPr sz="1200" spc="-50" dirty="0">
                <a:latin typeface="Courier New"/>
                <a:cs typeface="Courier New"/>
              </a:rPr>
              <a:t>1</a:t>
            </a:r>
            <a:endParaRPr sz="1200">
              <a:latin typeface="Courier New"/>
              <a:cs typeface="Courier New"/>
            </a:endParaRPr>
          </a:p>
          <a:p>
            <a:pPr marL="12700">
              <a:lnSpc>
                <a:spcPct val="100000"/>
              </a:lnSpc>
              <a:tabLst>
                <a:tab pos="1115060" algn="l"/>
              </a:tabLst>
            </a:pPr>
            <a:r>
              <a:rPr sz="1200" spc="-10" dirty="0">
                <a:latin typeface="Courier New"/>
                <a:cs typeface="Courier New"/>
              </a:rPr>
              <a:t>MISSPELLED</a:t>
            </a:r>
            <a:r>
              <a:rPr sz="1200" dirty="0">
                <a:latin typeface="Courier New"/>
                <a:cs typeface="Courier New"/>
              </a:rPr>
              <a:t>	: </a:t>
            </a:r>
            <a:r>
              <a:rPr sz="1200" spc="-50" dirty="0">
                <a:latin typeface="Courier New"/>
                <a:cs typeface="Courier New"/>
              </a:rPr>
              <a:t>1</a:t>
            </a:r>
            <a:endParaRPr sz="1200">
              <a:latin typeface="Courier New"/>
              <a:cs typeface="Courier New"/>
            </a:endParaRPr>
          </a:p>
        </p:txBody>
      </p:sp>
      <p:sp>
        <p:nvSpPr>
          <p:cNvPr id="8" name="object 8"/>
          <p:cNvSpPr txBox="1"/>
          <p:nvPr/>
        </p:nvSpPr>
        <p:spPr>
          <a:xfrm>
            <a:off x="1436369" y="3207511"/>
            <a:ext cx="1405255" cy="391160"/>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FROM_FRIEND</a:t>
            </a:r>
            <a:r>
              <a:rPr sz="1200" spc="15" dirty="0">
                <a:latin typeface="Courier New"/>
                <a:cs typeface="Courier New"/>
              </a:rPr>
              <a:t> </a:t>
            </a:r>
            <a:r>
              <a:rPr sz="1200" dirty="0">
                <a:latin typeface="Courier New"/>
                <a:cs typeface="Courier New"/>
              </a:rPr>
              <a:t>:-</a:t>
            </a:r>
            <a:r>
              <a:rPr sz="1200" spc="-50" dirty="0">
                <a:latin typeface="Courier New"/>
                <a:cs typeface="Courier New"/>
              </a:rPr>
              <a:t>3</a:t>
            </a:r>
            <a:endParaRPr sz="1200">
              <a:latin typeface="Courier New"/>
              <a:cs typeface="Courier New"/>
            </a:endParaRPr>
          </a:p>
          <a:p>
            <a:pPr marL="12700">
              <a:lnSpc>
                <a:spcPct val="100000"/>
              </a:lnSpc>
            </a:pPr>
            <a:r>
              <a:rPr sz="1200" spc="-25" dirty="0">
                <a:latin typeface="Courier New"/>
                <a:cs typeface="Courier New"/>
              </a:rPr>
              <a:t>...</a:t>
            </a:r>
            <a:endParaRPr sz="1200">
              <a:latin typeface="Courier New"/>
              <a:cs typeface="Courier New"/>
            </a:endParaRPr>
          </a:p>
        </p:txBody>
      </p:sp>
      <p:sp>
        <p:nvSpPr>
          <p:cNvPr id="9" name="object 9"/>
          <p:cNvSpPr/>
          <p:nvPr/>
        </p:nvSpPr>
        <p:spPr>
          <a:xfrm>
            <a:off x="1357883" y="2538983"/>
            <a:ext cx="80010" cy="1143000"/>
          </a:xfrm>
          <a:custGeom>
            <a:avLst/>
            <a:gdLst/>
            <a:ahLst/>
            <a:cxnLst/>
            <a:rect l="l" t="t" r="r" b="b"/>
            <a:pathLst>
              <a:path w="80009" h="1143000">
                <a:moveTo>
                  <a:pt x="79756" y="1142999"/>
                </a:moveTo>
                <a:lnTo>
                  <a:pt x="48702" y="1136735"/>
                </a:lnTo>
                <a:lnTo>
                  <a:pt x="23352" y="1119647"/>
                </a:lnTo>
                <a:lnTo>
                  <a:pt x="6264" y="1094297"/>
                </a:lnTo>
                <a:lnTo>
                  <a:pt x="0" y="1063243"/>
                </a:lnTo>
                <a:lnTo>
                  <a:pt x="0" y="79755"/>
                </a:lnTo>
                <a:lnTo>
                  <a:pt x="6264" y="48702"/>
                </a:lnTo>
                <a:lnTo>
                  <a:pt x="23352" y="23352"/>
                </a:lnTo>
                <a:lnTo>
                  <a:pt x="48702" y="6264"/>
                </a:lnTo>
                <a:lnTo>
                  <a:pt x="79756" y="0"/>
                </a:lnTo>
              </a:path>
            </a:pathLst>
          </a:custGeom>
          <a:ln w="9144">
            <a:solidFill>
              <a:srgbClr val="000000"/>
            </a:solidFill>
          </a:ln>
        </p:spPr>
        <p:txBody>
          <a:bodyPr wrap="square" lIns="0" tIns="0" rIns="0" bIns="0" rtlCol="0"/>
          <a:lstStyle/>
          <a:p>
            <a:endParaRPr/>
          </a:p>
        </p:txBody>
      </p:sp>
      <p:sp>
        <p:nvSpPr>
          <p:cNvPr id="10" name="object 10"/>
          <p:cNvSpPr/>
          <p:nvPr/>
        </p:nvSpPr>
        <p:spPr>
          <a:xfrm>
            <a:off x="2878327" y="2538983"/>
            <a:ext cx="80010" cy="1143000"/>
          </a:xfrm>
          <a:custGeom>
            <a:avLst/>
            <a:gdLst/>
            <a:ahLst/>
            <a:cxnLst/>
            <a:rect l="l" t="t" r="r" b="b"/>
            <a:pathLst>
              <a:path w="80010" h="1143000">
                <a:moveTo>
                  <a:pt x="0" y="0"/>
                </a:moveTo>
                <a:lnTo>
                  <a:pt x="31053" y="6264"/>
                </a:lnTo>
                <a:lnTo>
                  <a:pt x="56403" y="23352"/>
                </a:lnTo>
                <a:lnTo>
                  <a:pt x="73491" y="48702"/>
                </a:lnTo>
                <a:lnTo>
                  <a:pt x="79756" y="79755"/>
                </a:lnTo>
                <a:lnTo>
                  <a:pt x="79756" y="1063243"/>
                </a:lnTo>
                <a:lnTo>
                  <a:pt x="73491" y="1094297"/>
                </a:lnTo>
                <a:lnTo>
                  <a:pt x="56403" y="1119647"/>
                </a:lnTo>
                <a:lnTo>
                  <a:pt x="31053" y="1136735"/>
                </a:lnTo>
                <a:lnTo>
                  <a:pt x="0" y="1142999"/>
                </a:lnTo>
              </a:path>
            </a:pathLst>
          </a:custGeom>
          <a:ln w="9144">
            <a:solidFill>
              <a:srgbClr val="000000"/>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2034617" y="2171700"/>
            <a:ext cx="254405" cy="161543"/>
          </a:xfrm>
          <a:prstGeom prst="rect">
            <a:avLst/>
          </a:prstGeom>
        </p:spPr>
      </p:pic>
      <p:pic>
        <p:nvPicPr>
          <p:cNvPr id="12" name="object 12"/>
          <p:cNvPicPr/>
          <p:nvPr/>
        </p:nvPicPr>
        <p:blipFill>
          <a:blip r:embed="rId3" cstate="print"/>
          <a:stretch>
            <a:fillRect/>
          </a:stretch>
        </p:blipFill>
        <p:spPr>
          <a:xfrm>
            <a:off x="4357142" y="2051335"/>
            <a:ext cx="934159" cy="353516"/>
          </a:xfrm>
          <a:prstGeom prst="rect">
            <a:avLst/>
          </a:prstGeom>
        </p:spPr>
      </p:pic>
      <p:pic>
        <p:nvPicPr>
          <p:cNvPr id="13" name="object 13"/>
          <p:cNvPicPr/>
          <p:nvPr/>
        </p:nvPicPr>
        <p:blipFill>
          <a:blip r:embed="rId4" cstate="print"/>
          <a:stretch>
            <a:fillRect/>
          </a:stretch>
        </p:blipFill>
        <p:spPr>
          <a:xfrm>
            <a:off x="4300754" y="4038632"/>
            <a:ext cx="934159" cy="351992"/>
          </a:xfrm>
          <a:prstGeom prst="rect">
            <a:avLst/>
          </a:prstGeom>
        </p:spPr>
      </p:pic>
      <p:sp>
        <p:nvSpPr>
          <p:cNvPr id="14" name="object 14"/>
          <p:cNvSpPr txBox="1"/>
          <p:nvPr/>
        </p:nvSpPr>
        <p:spPr>
          <a:xfrm>
            <a:off x="4103623" y="4569714"/>
            <a:ext cx="1403985" cy="574040"/>
          </a:xfrm>
          <a:prstGeom prst="rect">
            <a:avLst/>
          </a:prstGeom>
        </p:spPr>
        <p:txBody>
          <a:bodyPr vert="horz" wrap="square" lIns="0" tIns="12700" rIns="0" bIns="0" rtlCol="0">
            <a:spAutoFit/>
          </a:bodyPr>
          <a:lstStyle/>
          <a:p>
            <a:pPr marL="12700" marR="5080">
              <a:lnSpc>
                <a:spcPct val="100000"/>
              </a:lnSpc>
              <a:spcBef>
                <a:spcPts val="100"/>
              </a:spcBef>
              <a:tabLst>
                <a:tab pos="1115060" algn="l"/>
              </a:tabLst>
            </a:pPr>
            <a:r>
              <a:rPr sz="1200" dirty="0">
                <a:latin typeface="Courier New"/>
                <a:cs typeface="Courier New"/>
              </a:rPr>
              <a:t>#</a:t>
            </a:r>
            <a:r>
              <a:rPr sz="1200" spc="-15" dirty="0">
                <a:latin typeface="Courier New"/>
                <a:cs typeface="Courier New"/>
              </a:rPr>
              <a:t> </a:t>
            </a:r>
            <a:r>
              <a:rPr sz="1200" spc="-20" dirty="0">
                <a:latin typeface="Courier New"/>
                <a:cs typeface="Courier New"/>
              </a:rPr>
              <a:t>free</a:t>
            </a:r>
            <a:r>
              <a:rPr sz="1200" dirty="0">
                <a:latin typeface="Courier New"/>
                <a:cs typeface="Courier New"/>
              </a:rPr>
              <a:t>	: </a:t>
            </a:r>
            <a:r>
              <a:rPr sz="1200" spc="-50" dirty="0">
                <a:latin typeface="Courier New"/>
                <a:cs typeface="Courier New"/>
              </a:rPr>
              <a:t>0 </a:t>
            </a:r>
            <a:r>
              <a:rPr sz="1200" spc="-10" dirty="0">
                <a:latin typeface="Courier New"/>
                <a:cs typeface="Courier New"/>
              </a:rPr>
              <a:t>YOUR_NAME</a:t>
            </a:r>
            <a:r>
              <a:rPr sz="1200" dirty="0">
                <a:latin typeface="Courier New"/>
                <a:cs typeface="Courier New"/>
              </a:rPr>
              <a:t>	: </a:t>
            </a:r>
            <a:r>
              <a:rPr sz="1200" spc="-50" dirty="0">
                <a:latin typeface="Courier New"/>
                <a:cs typeface="Courier New"/>
              </a:rPr>
              <a:t>1</a:t>
            </a:r>
            <a:endParaRPr sz="1200">
              <a:latin typeface="Courier New"/>
              <a:cs typeface="Courier New"/>
            </a:endParaRPr>
          </a:p>
          <a:p>
            <a:pPr marL="12700">
              <a:lnSpc>
                <a:spcPct val="100000"/>
              </a:lnSpc>
              <a:tabLst>
                <a:tab pos="1115060" algn="l"/>
              </a:tabLst>
            </a:pPr>
            <a:r>
              <a:rPr sz="1200" spc="-10" dirty="0">
                <a:latin typeface="Courier New"/>
                <a:cs typeface="Courier New"/>
              </a:rPr>
              <a:t>MISSPELLED</a:t>
            </a:r>
            <a:r>
              <a:rPr sz="1200" dirty="0">
                <a:latin typeface="Courier New"/>
                <a:cs typeface="Courier New"/>
              </a:rPr>
              <a:t>	: </a:t>
            </a:r>
            <a:r>
              <a:rPr sz="1200" spc="-50" dirty="0">
                <a:latin typeface="Courier New"/>
                <a:cs typeface="Courier New"/>
              </a:rPr>
              <a:t>1</a:t>
            </a:r>
            <a:endParaRPr sz="1200">
              <a:latin typeface="Courier New"/>
              <a:cs typeface="Courier New"/>
            </a:endParaRPr>
          </a:p>
        </p:txBody>
      </p:sp>
      <p:sp>
        <p:nvSpPr>
          <p:cNvPr id="15" name="object 15"/>
          <p:cNvSpPr txBox="1"/>
          <p:nvPr/>
        </p:nvSpPr>
        <p:spPr>
          <a:xfrm>
            <a:off x="4103623" y="5118353"/>
            <a:ext cx="1403985" cy="391160"/>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FROM_FRIEND</a:t>
            </a:r>
            <a:r>
              <a:rPr sz="1200" spc="-15" dirty="0">
                <a:latin typeface="Courier New"/>
                <a:cs typeface="Courier New"/>
              </a:rPr>
              <a:t> </a:t>
            </a:r>
            <a:r>
              <a:rPr sz="1200" dirty="0">
                <a:latin typeface="Courier New"/>
                <a:cs typeface="Courier New"/>
              </a:rPr>
              <a:t>:</a:t>
            </a:r>
            <a:r>
              <a:rPr sz="1200" spc="20" dirty="0">
                <a:latin typeface="Courier New"/>
                <a:cs typeface="Courier New"/>
              </a:rPr>
              <a:t> </a:t>
            </a:r>
            <a:r>
              <a:rPr sz="1200" spc="-50" dirty="0">
                <a:latin typeface="Courier New"/>
                <a:cs typeface="Courier New"/>
              </a:rPr>
              <a:t>1</a:t>
            </a:r>
            <a:endParaRPr sz="1200">
              <a:latin typeface="Courier New"/>
              <a:cs typeface="Courier New"/>
            </a:endParaRPr>
          </a:p>
          <a:p>
            <a:pPr marL="12700">
              <a:lnSpc>
                <a:spcPct val="100000"/>
              </a:lnSpc>
            </a:pPr>
            <a:r>
              <a:rPr sz="1200" spc="-25" dirty="0">
                <a:latin typeface="Courier New"/>
                <a:cs typeface="Courier New"/>
              </a:rPr>
              <a:t>...</a:t>
            </a:r>
            <a:endParaRPr sz="1200">
              <a:latin typeface="Courier New"/>
              <a:cs typeface="Courier New"/>
            </a:endParaRPr>
          </a:p>
        </p:txBody>
      </p:sp>
      <p:sp>
        <p:nvSpPr>
          <p:cNvPr id="16" name="object 16"/>
          <p:cNvSpPr/>
          <p:nvPr/>
        </p:nvSpPr>
        <p:spPr>
          <a:xfrm>
            <a:off x="4024884" y="4503420"/>
            <a:ext cx="80010" cy="1143000"/>
          </a:xfrm>
          <a:custGeom>
            <a:avLst/>
            <a:gdLst/>
            <a:ahLst/>
            <a:cxnLst/>
            <a:rect l="l" t="t" r="r" b="b"/>
            <a:pathLst>
              <a:path w="80010" h="1143000">
                <a:moveTo>
                  <a:pt x="79755" y="1142999"/>
                </a:moveTo>
                <a:lnTo>
                  <a:pt x="48702" y="1136729"/>
                </a:lnTo>
                <a:lnTo>
                  <a:pt x="23352" y="1119633"/>
                </a:lnTo>
                <a:lnTo>
                  <a:pt x="6264" y="1094281"/>
                </a:lnTo>
                <a:lnTo>
                  <a:pt x="0" y="1063243"/>
                </a:lnTo>
                <a:lnTo>
                  <a:pt x="0" y="79755"/>
                </a:lnTo>
                <a:lnTo>
                  <a:pt x="6264" y="48702"/>
                </a:lnTo>
                <a:lnTo>
                  <a:pt x="23352" y="23352"/>
                </a:lnTo>
                <a:lnTo>
                  <a:pt x="48702" y="6264"/>
                </a:lnTo>
                <a:lnTo>
                  <a:pt x="79755" y="0"/>
                </a:lnTo>
              </a:path>
            </a:pathLst>
          </a:custGeom>
          <a:ln w="9143">
            <a:solidFill>
              <a:srgbClr val="000000"/>
            </a:solidFill>
          </a:ln>
        </p:spPr>
        <p:txBody>
          <a:bodyPr wrap="square" lIns="0" tIns="0" rIns="0" bIns="0" rtlCol="0"/>
          <a:lstStyle/>
          <a:p>
            <a:endParaRPr/>
          </a:p>
        </p:txBody>
      </p:sp>
      <p:sp>
        <p:nvSpPr>
          <p:cNvPr id="17" name="object 17"/>
          <p:cNvSpPr/>
          <p:nvPr/>
        </p:nvSpPr>
        <p:spPr>
          <a:xfrm>
            <a:off x="5545328" y="4503420"/>
            <a:ext cx="80010" cy="1143000"/>
          </a:xfrm>
          <a:custGeom>
            <a:avLst/>
            <a:gdLst/>
            <a:ahLst/>
            <a:cxnLst/>
            <a:rect l="l" t="t" r="r" b="b"/>
            <a:pathLst>
              <a:path w="80010" h="1143000">
                <a:moveTo>
                  <a:pt x="0" y="0"/>
                </a:moveTo>
                <a:lnTo>
                  <a:pt x="31053" y="6264"/>
                </a:lnTo>
                <a:lnTo>
                  <a:pt x="56403" y="23352"/>
                </a:lnTo>
                <a:lnTo>
                  <a:pt x="73491" y="48702"/>
                </a:lnTo>
                <a:lnTo>
                  <a:pt x="79756" y="79755"/>
                </a:lnTo>
                <a:lnTo>
                  <a:pt x="79756" y="1063243"/>
                </a:lnTo>
                <a:lnTo>
                  <a:pt x="73491" y="1094281"/>
                </a:lnTo>
                <a:lnTo>
                  <a:pt x="56403" y="1119633"/>
                </a:lnTo>
                <a:lnTo>
                  <a:pt x="31053" y="1136729"/>
                </a:lnTo>
                <a:lnTo>
                  <a:pt x="0" y="1142999"/>
                </a:lnTo>
              </a:path>
            </a:pathLst>
          </a:custGeom>
          <a:ln w="9144">
            <a:solidFill>
              <a:srgbClr val="000000"/>
            </a:solidFill>
          </a:ln>
        </p:spPr>
        <p:txBody>
          <a:bodyPr wrap="square" lIns="0" tIns="0" rIns="0" bIns="0" rtlCol="0"/>
          <a:lstStyle/>
          <a:p>
            <a:endParaRPr/>
          </a:p>
        </p:txBody>
      </p:sp>
      <p:sp>
        <p:nvSpPr>
          <p:cNvPr id="18" name="object 18"/>
          <p:cNvSpPr txBox="1"/>
          <p:nvPr/>
        </p:nvSpPr>
        <p:spPr>
          <a:xfrm>
            <a:off x="457200" y="1257673"/>
            <a:ext cx="1836071"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Dot</a:t>
            </a:r>
            <a:r>
              <a:rPr sz="1800" i="1" spc="-30" dirty="0">
                <a:latin typeface="Arial"/>
                <a:cs typeface="Arial"/>
              </a:rPr>
              <a:t> </a:t>
            </a:r>
            <a:r>
              <a:rPr sz="1800" i="1" spc="-10" dirty="0">
                <a:latin typeface="Arial"/>
                <a:cs typeface="Arial"/>
              </a:rPr>
              <a:t>product</a:t>
            </a:r>
            <a:endParaRPr sz="1800">
              <a:latin typeface="Arial"/>
              <a:cs typeface="Arial"/>
            </a:endParaRPr>
          </a:p>
        </p:txBody>
      </p:sp>
      <p:sp>
        <p:nvSpPr>
          <p:cNvPr id="19" name="object 19"/>
          <p:cNvSpPr txBox="1"/>
          <p:nvPr/>
        </p:nvSpPr>
        <p:spPr>
          <a:xfrm>
            <a:off x="2805557" y="1241829"/>
            <a:ext cx="6288327"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positive</a:t>
            </a:r>
            <a:r>
              <a:rPr sz="1800" i="1" spc="-20" dirty="0">
                <a:latin typeface="Arial"/>
                <a:cs typeface="Arial"/>
              </a:rPr>
              <a:t> </a:t>
            </a:r>
            <a:r>
              <a:rPr sz="1800" i="1" dirty="0">
                <a:latin typeface="Arial"/>
                <a:cs typeface="Arial"/>
              </a:rPr>
              <a:t>means the</a:t>
            </a:r>
            <a:r>
              <a:rPr sz="1800" i="1" spc="-20" dirty="0">
                <a:latin typeface="Arial"/>
                <a:cs typeface="Arial"/>
              </a:rPr>
              <a:t> </a:t>
            </a:r>
            <a:r>
              <a:rPr sz="1800" i="1" dirty="0">
                <a:latin typeface="Arial"/>
                <a:cs typeface="Arial"/>
              </a:rPr>
              <a:t>positive</a:t>
            </a:r>
            <a:r>
              <a:rPr sz="1800" i="1" spc="-10" dirty="0">
                <a:latin typeface="Arial"/>
                <a:cs typeface="Arial"/>
              </a:rPr>
              <a:t> </a:t>
            </a:r>
            <a:r>
              <a:rPr sz="1800" i="1" dirty="0">
                <a:latin typeface="Arial"/>
                <a:cs typeface="Arial"/>
              </a:rPr>
              <a:t>class</a:t>
            </a:r>
            <a:r>
              <a:rPr sz="1800" i="1" spc="-10" dirty="0">
                <a:latin typeface="Arial"/>
                <a:cs typeface="Arial"/>
              </a:rPr>
              <a:t> (spam)</a:t>
            </a:r>
            <a:endParaRPr sz="1800" dirty="0">
              <a:latin typeface="Arial"/>
              <a:cs typeface="Arial"/>
            </a:endParaRPr>
          </a:p>
        </p:txBody>
      </p:sp>
      <p:pic>
        <p:nvPicPr>
          <p:cNvPr id="20" name="object 20"/>
          <p:cNvPicPr/>
          <p:nvPr/>
        </p:nvPicPr>
        <p:blipFill>
          <a:blip r:embed="rId5" cstate="print"/>
          <a:stretch>
            <a:fillRect/>
          </a:stretch>
        </p:blipFill>
        <p:spPr>
          <a:xfrm>
            <a:off x="1761016" y="1315262"/>
            <a:ext cx="789724" cy="225473"/>
          </a:xfrm>
          <a:prstGeom prst="rect">
            <a:avLst/>
          </a:prstGeom>
        </p:spPr>
      </p:pic>
      <p:sp>
        <p:nvSpPr>
          <p:cNvPr id="22" name="object 22"/>
          <p:cNvSpPr txBox="1"/>
          <p:nvPr/>
        </p:nvSpPr>
        <p:spPr>
          <a:xfrm>
            <a:off x="1400302" y="4645914"/>
            <a:ext cx="1405255" cy="574040"/>
          </a:xfrm>
          <a:prstGeom prst="rect">
            <a:avLst/>
          </a:prstGeom>
        </p:spPr>
        <p:txBody>
          <a:bodyPr vert="horz" wrap="square" lIns="0" tIns="12700" rIns="0" bIns="0" rtlCol="0">
            <a:spAutoFit/>
          </a:bodyPr>
          <a:lstStyle/>
          <a:p>
            <a:pPr marL="12700" marR="5080">
              <a:lnSpc>
                <a:spcPct val="100000"/>
              </a:lnSpc>
              <a:spcBef>
                <a:spcPts val="100"/>
              </a:spcBef>
              <a:tabLst>
                <a:tab pos="1115060" algn="l"/>
              </a:tabLst>
            </a:pPr>
            <a:r>
              <a:rPr sz="1200" dirty="0">
                <a:latin typeface="Courier New"/>
                <a:cs typeface="Courier New"/>
              </a:rPr>
              <a:t>#</a:t>
            </a:r>
            <a:r>
              <a:rPr sz="1200" spc="-15" dirty="0">
                <a:latin typeface="Courier New"/>
                <a:cs typeface="Courier New"/>
              </a:rPr>
              <a:t> </a:t>
            </a:r>
            <a:r>
              <a:rPr sz="1200" spc="-20" dirty="0">
                <a:latin typeface="Courier New"/>
                <a:cs typeface="Courier New"/>
              </a:rPr>
              <a:t>free</a:t>
            </a:r>
            <a:r>
              <a:rPr sz="1200" dirty="0">
                <a:latin typeface="Courier New"/>
                <a:cs typeface="Courier New"/>
              </a:rPr>
              <a:t>	: </a:t>
            </a:r>
            <a:r>
              <a:rPr sz="1200" spc="-50" dirty="0">
                <a:latin typeface="Courier New"/>
                <a:cs typeface="Courier New"/>
              </a:rPr>
              <a:t>4 </a:t>
            </a:r>
            <a:r>
              <a:rPr sz="1200" spc="-10" dirty="0">
                <a:latin typeface="Courier New"/>
                <a:cs typeface="Courier New"/>
              </a:rPr>
              <a:t>YOUR_NAME</a:t>
            </a:r>
            <a:r>
              <a:rPr sz="1200" dirty="0">
                <a:latin typeface="Courier New"/>
                <a:cs typeface="Courier New"/>
              </a:rPr>
              <a:t>	:-</a:t>
            </a:r>
            <a:r>
              <a:rPr sz="1200" spc="-50" dirty="0">
                <a:latin typeface="Courier New"/>
                <a:cs typeface="Courier New"/>
              </a:rPr>
              <a:t>1</a:t>
            </a:r>
            <a:endParaRPr sz="1200">
              <a:latin typeface="Courier New"/>
              <a:cs typeface="Courier New"/>
            </a:endParaRPr>
          </a:p>
          <a:p>
            <a:pPr marL="12700">
              <a:lnSpc>
                <a:spcPct val="100000"/>
              </a:lnSpc>
              <a:tabLst>
                <a:tab pos="1115060" algn="l"/>
              </a:tabLst>
            </a:pPr>
            <a:r>
              <a:rPr sz="1200" spc="-10" dirty="0">
                <a:latin typeface="Courier New"/>
                <a:cs typeface="Courier New"/>
              </a:rPr>
              <a:t>MISSPELLED</a:t>
            </a:r>
            <a:r>
              <a:rPr sz="1200" dirty="0">
                <a:latin typeface="Courier New"/>
                <a:cs typeface="Courier New"/>
              </a:rPr>
              <a:t>	: </a:t>
            </a:r>
            <a:r>
              <a:rPr sz="1200" spc="-50" dirty="0">
                <a:latin typeface="Courier New"/>
                <a:cs typeface="Courier New"/>
              </a:rPr>
              <a:t>1</a:t>
            </a:r>
            <a:endParaRPr sz="1200">
              <a:latin typeface="Courier New"/>
              <a:cs typeface="Courier New"/>
            </a:endParaRPr>
          </a:p>
        </p:txBody>
      </p:sp>
      <p:sp>
        <p:nvSpPr>
          <p:cNvPr id="23" name="object 23"/>
          <p:cNvSpPr txBox="1"/>
          <p:nvPr/>
        </p:nvSpPr>
        <p:spPr>
          <a:xfrm>
            <a:off x="1400302" y="5194553"/>
            <a:ext cx="1405255" cy="391160"/>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FROM_FRIEND</a:t>
            </a:r>
            <a:r>
              <a:rPr sz="1200" spc="15" dirty="0">
                <a:latin typeface="Courier New"/>
                <a:cs typeface="Courier New"/>
              </a:rPr>
              <a:t> </a:t>
            </a:r>
            <a:r>
              <a:rPr sz="1200" dirty="0">
                <a:latin typeface="Courier New"/>
                <a:cs typeface="Courier New"/>
              </a:rPr>
              <a:t>:-</a:t>
            </a:r>
            <a:r>
              <a:rPr sz="1200" spc="-50" dirty="0">
                <a:latin typeface="Courier New"/>
                <a:cs typeface="Courier New"/>
              </a:rPr>
              <a:t>3</a:t>
            </a:r>
            <a:endParaRPr sz="1200">
              <a:latin typeface="Courier New"/>
              <a:cs typeface="Courier New"/>
            </a:endParaRPr>
          </a:p>
          <a:p>
            <a:pPr marL="12700">
              <a:lnSpc>
                <a:spcPct val="100000"/>
              </a:lnSpc>
            </a:pPr>
            <a:r>
              <a:rPr sz="1200" spc="-25" dirty="0">
                <a:latin typeface="Courier New"/>
                <a:cs typeface="Courier New"/>
              </a:rPr>
              <a:t>...</a:t>
            </a:r>
            <a:endParaRPr sz="1200">
              <a:latin typeface="Courier New"/>
              <a:cs typeface="Courier New"/>
            </a:endParaRPr>
          </a:p>
        </p:txBody>
      </p:sp>
      <p:sp>
        <p:nvSpPr>
          <p:cNvPr id="24" name="object 24"/>
          <p:cNvSpPr/>
          <p:nvPr/>
        </p:nvSpPr>
        <p:spPr>
          <a:xfrm>
            <a:off x="1321308" y="4524755"/>
            <a:ext cx="80010" cy="1143000"/>
          </a:xfrm>
          <a:custGeom>
            <a:avLst/>
            <a:gdLst/>
            <a:ahLst/>
            <a:cxnLst/>
            <a:rect l="l" t="t" r="r" b="b"/>
            <a:pathLst>
              <a:path w="80009" h="1143000">
                <a:moveTo>
                  <a:pt x="79755" y="1143000"/>
                </a:moveTo>
                <a:lnTo>
                  <a:pt x="48702" y="1136729"/>
                </a:lnTo>
                <a:lnTo>
                  <a:pt x="23352" y="1119633"/>
                </a:lnTo>
                <a:lnTo>
                  <a:pt x="6264" y="1094281"/>
                </a:lnTo>
                <a:lnTo>
                  <a:pt x="0" y="1063244"/>
                </a:lnTo>
                <a:lnTo>
                  <a:pt x="0" y="79756"/>
                </a:lnTo>
                <a:lnTo>
                  <a:pt x="6264" y="48702"/>
                </a:lnTo>
                <a:lnTo>
                  <a:pt x="23352" y="23352"/>
                </a:lnTo>
                <a:lnTo>
                  <a:pt x="48702" y="6264"/>
                </a:lnTo>
                <a:lnTo>
                  <a:pt x="79755" y="0"/>
                </a:lnTo>
              </a:path>
            </a:pathLst>
          </a:custGeom>
          <a:ln w="9144">
            <a:solidFill>
              <a:srgbClr val="000000"/>
            </a:solidFill>
          </a:ln>
        </p:spPr>
        <p:txBody>
          <a:bodyPr wrap="square" lIns="0" tIns="0" rIns="0" bIns="0" rtlCol="0"/>
          <a:lstStyle/>
          <a:p>
            <a:endParaRPr/>
          </a:p>
        </p:txBody>
      </p:sp>
      <p:sp>
        <p:nvSpPr>
          <p:cNvPr id="25" name="object 25"/>
          <p:cNvSpPr/>
          <p:nvPr/>
        </p:nvSpPr>
        <p:spPr>
          <a:xfrm>
            <a:off x="2841751" y="4524755"/>
            <a:ext cx="80010" cy="1143000"/>
          </a:xfrm>
          <a:custGeom>
            <a:avLst/>
            <a:gdLst/>
            <a:ahLst/>
            <a:cxnLst/>
            <a:rect l="l" t="t" r="r" b="b"/>
            <a:pathLst>
              <a:path w="80010" h="1143000">
                <a:moveTo>
                  <a:pt x="0" y="0"/>
                </a:moveTo>
                <a:lnTo>
                  <a:pt x="31053" y="6264"/>
                </a:lnTo>
                <a:lnTo>
                  <a:pt x="56403" y="23352"/>
                </a:lnTo>
                <a:lnTo>
                  <a:pt x="73491" y="48702"/>
                </a:lnTo>
                <a:lnTo>
                  <a:pt x="79756" y="79756"/>
                </a:lnTo>
                <a:lnTo>
                  <a:pt x="79756" y="1063244"/>
                </a:lnTo>
                <a:lnTo>
                  <a:pt x="73491" y="1094281"/>
                </a:lnTo>
                <a:lnTo>
                  <a:pt x="56403" y="1119633"/>
                </a:lnTo>
                <a:lnTo>
                  <a:pt x="31053" y="1136729"/>
                </a:lnTo>
                <a:lnTo>
                  <a:pt x="0" y="1143000"/>
                </a:lnTo>
              </a:path>
            </a:pathLst>
          </a:custGeom>
          <a:ln w="9144">
            <a:solidFill>
              <a:srgbClr val="000000"/>
            </a:solidFill>
          </a:ln>
        </p:spPr>
        <p:txBody>
          <a:bodyPr wrap="square" lIns="0" tIns="0" rIns="0" bIns="0" rtlCol="0"/>
          <a:lstStyle/>
          <a:p>
            <a:endParaRPr/>
          </a:p>
        </p:txBody>
      </p:sp>
      <p:pic>
        <p:nvPicPr>
          <p:cNvPr id="26" name="object 26"/>
          <p:cNvPicPr/>
          <p:nvPr/>
        </p:nvPicPr>
        <p:blipFill>
          <a:blip r:embed="rId2" cstate="print"/>
          <a:stretch>
            <a:fillRect/>
          </a:stretch>
        </p:blipFill>
        <p:spPr>
          <a:xfrm>
            <a:off x="1999564" y="4157510"/>
            <a:ext cx="254405" cy="162901"/>
          </a:xfrm>
          <a:prstGeom prst="rect">
            <a:avLst/>
          </a:prstGeom>
        </p:spPr>
      </p:pic>
      <p:pic>
        <p:nvPicPr>
          <p:cNvPr id="27" name="object 27"/>
          <p:cNvPicPr/>
          <p:nvPr/>
        </p:nvPicPr>
        <p:blipFill>
          <a:blip r:embed="rId6" cstate="print"/>
          <a:stretch>
            <a:fillRect/>
          </a:stretch>
        </p:blipFill>
        <p:spPr>
          <a:xfrm>
            <a:off x="3348228" y="4191000"/>
            <a:ext cx="44195" cy="44195"/>
          </a:xfrm>
          <a:prstGeom prst="rect">
            <a:avLst/>
          </a:prstGeom>
        </p:spPr>
      </p:pic>
      <p:sp>
        <p:nvSpPr>
          <p:cNvPr id="28" name="object 28"/>
          <p:cNvSpPr txBox="1"/>
          <p:nvPr/>
        </p:nvSpPr>
        <p:spPr>
          <a:xfrm>
            <a:off x="3776853" y="6125667"/>
            <a:ext cx="55098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Do</a:t>
            </a:r>
            <a:r>
              <a:rPr sz="1800" spc="-30" dirty="0">
                <a:latin typeface="Arial"/>
                <a:cs typeface="Arial"/>
              </a:rPr>
              <a:t> </a:t>
            </a:r>
            <a:r>
              <a:rPr sz="1800" dirty="0">
                <a:latin typeface="Arial"/>
                <a:cs typeface="Arial"/>
              </a:rPr>
              <a:t>these</a:t>
            </a:r>
            <a:r>
              <a:rPr sz="1800" spc="-10" dirty="0">
                <a:latin typeface="Arial"/>
                <a:cs typeface="Arial"/>
              </a:rPr>
              <a:t> </a:t>
            </a:r>
            <a:r>
              <a:rPr sz="1800" dirty="0">
                <a:latin typeface="Arial"/>
                <a:cs typeface="Arial"/>
              </a:rPr>
              <a:t>weights</a:t>
            </a:r>
            <a:r>
              <a:rPr sz="1800" spc="30" dirty="0">
                <a:latin typeface="Arial"/>
                <a:cs typeface="Arial"/>
              </a:rPr>
              <a:t> </a:t>
            </a:r>
            <a:r>
              <a:rPr sz="1800" dirty="0">
                <a:latin typeface="Arial"/>
                <a:cs typeface="Arial"/>
              </a:rPr>
              <a:t>make</a:t>
            </a:r>
            <a:r>
              <a:rPr sz="1800" spc="-30" dirty="0">
                <a:latin typeface="Arial"/>
                <a:cs typeface="Arial"/>
              </a:rPr>
              <a:t> </a:t>
            </a:r>
            <a:r>
              <a:rPr sz="1800" dirty="0">
                <a:latin typeface="Arial"/>
                <a:cs typeface="Arial"/>
              </a:rPr>
              <a:t>sense</a:t>
            </a:r>
            <a:r>
              <a:rPr sz="1800" spc="-10" dirty="0">
                <a:latin typeface="Arial"/>
                <a:cs typeface="Arial"/>
              </a:rPr>
              <a:t> </a:t>
            </a:r>
            <a:r>
              <a:rPr sz="1800" dirty="0">
                <a:latin typeface="Arial"/>
                <a:cs typeface="Arial"/>
              </a:rPr>
              <a:t>for</a:t>
            </a:r>
            <a:r>
              <a:rPr sz="1800" spc="-30" dirty="0">
                <a:latin typeface="Arial"/>
                <a:cs typeface="Arial"/>
              </a:rPr>
              <a:t> </a:t>
            </a:r>
            <a:r>
              <a:rPr sz="1800" dirty="0">
                <a:latin typeface="Arial"/>
                <a:cs typeface="Arial"/>
              </a:rPr>
              <a:t>spam</a:t>
            </a:r>
            <a:r>
              <a:rPr sz="1800" spc="-5" dirty="0">
                <a:latin typeface="Arial"/>
                <a:cs typeface="Arial"/>
              </a:rPr>
              <a:t> </a:t>
            </a:r>
            <a:r>
              <a:rPr sz="1800" spc="-10" dirty="0">
                <a:latin typeface="Arial"/>
                <a:cs typeface="Arial"/>
              </a:rPr>
              <a:t>classification?</a:t>
            </a:r>
            <a:endParaRPr sz="1800" dirty="0">
              <a:latin typeface="Arial"/>
              <a:cs typeface="Arial"/>
            </a:endParaRPr>
          </a:p>
        </p:txBody>
      </p:sp>
      <p:pic>
        <p:nvPicPr>
          <p:cNvPr id="29" name="object 27"/>
          <p:cNvPicPr/>
          <p:nvPr/>
        </p:nvPicPr>
        <p:blipFill>
          <a:blip r:embed="rId6" cstate="print"/>
          <a:stretch>
            <a:fillRect/>
          </a:stretch>
        </p:blipFill>
        <p:spPr>
          <a:xfrm>
            <a:off x="3429000" y="2165605"/>
            <a:ext cx="44195" cy="44195"/>
          </a:xfrm>
          <a:prstGeom prst="rect">
            <a:avLst/>
          </a:prstGeom>
        </p:spPr>
      </p:pic>
    </p:spTree>
    <p:extLst>
      <p:ext uri="{BB962C8B-B14F-4D97-AF65-F5344CB8AC3E}">
        <p14:creationId xmlns:p14="http://schemas.microsoft.com/office/powerpoint/2010/main" val="637006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5343" y="1407667"/>
            <a:ext cx="8394065" cy="452120"/>
          </a:xfrm>
          <a:prstGeom prst="rect">
            <a:avLst/>
          </a:prstGeom>
        </p:spPr>
        <p:txBody>
          <a:bodyPr vert="horz" wrap="square" lIns="0" tIns="12065" rIns="0" bIns="0" rtlCol="0">
            <a:spAutoFit/>
          </a:bodyPr>
          <a:lstStyle/>
          <a:p>
            <a:pPr marL="354965" indent="-342265">
              <a:lnSpc>
                <a:spcPct val="100000"/>
              </a:lnSpc>
              <a:spcBef>
                <a:spcPts val="95"/>
              </a:spcBef>
              <a:buFont typeface="Wingdings"/>
              <a:buChar char=""/>
              <a:tabLst>
                <a:tab pos="354965" algn="l"/>
                <a:tab pos="355600" algn="l"/>
              </a:tabLst>
            </a:pPr>
            <a:r>
              <a:rPr sz="2800" dirty="0">
                <a:solidFill>
                  <a:srgbClr val="333399"/>
                </a:solidFill>
                <a:latin typeface="Calibri"/>
                <a:cs typeface="Calibri"/>
              </a:rPr>
              <a:t>A</a:t>
            </a:r>
            <a:r>
              <a:rPr sz="2800" spc="-60" dirty="0">
                <a:solidFill>
                  <a:srgbClr val="333399"/>
                </a:solidFill>
                <a:latin typeface="Calibri"/>
                <a:cs typeface="Calibri"/>
              </a:rPr>
              <a:t> </a:t>
            </a:r>
            <a:r>
              <a:rPr sz="2800" dirty="0">
                <a:solidFill>
                  <a:srgbClr val="333399"/>
                </a:solidFill>
                <a:latin typeface="Calibri"/>
                <a:cs typeface="Calibri"/>
              </a:rPr>
              <a:t>tuple</a:t>
            </a:r>
            <a:r>
              <a:rPr sz="2800" spc="-65" dirty="0">
                <a:solidFill>
                  <a:srgbClr val="333399"/>
                </a:solidFill>
                <a:latin typeface="Calibri"/>
                <a:cs typeface="Calibri"/>
              </a:rPr>
              <a:t> </a:t>
            </a:r>
            <a:r>
              <a:rPr sz="2800" dirty="0">
                <a:solidFill>
                  <a:srgbClr val="333399"/>
                </a:solidFill>
                <a:latin typeface="Calibri"/>
                <a:cs typeface="Calibri"/>
              </a:rPr>
              <a:t>like</a:t>
            </a:r>
            <a:r>
              <a:rPr sz="2800" spc="-55" dirty="0">
                <a:solidFill>
                  <a:srgbClr val="333399"/>
                </a:solidFill>
                <a:latin typeface="Calibri"/>
                <a:cs typeface="Calibri"/>
              </a:rPr>
              <a:t> </a:t>
            </a:r>
            <a:r>
              <a:rPr sz="2800" dirty="0">
                <a:solidFill>
                  <a:srgbClr val="333399"/>
                </a:solidFill>
                <a:latin typeface="Calibri"/>
                <a:cs typeface="Calibri"/>
              </a:rPr>
              <a:t>(2,3)</a:t>
            </a:r>
            <a:r>
              <a:rPr sz="2800" spc="-60" dirty="0">
                <a:solidFill>
                  <a:srgbClr val="333399"/>
                </a:solidFill>
                <a:latin typeface="Calibri"/>
                <a:cs typeface="Calibri"/>
              </a:rPr>
              <a:t> </a:t>
            </a:r>
            <a:r>
              <a:rPr sz="2800" dirty="0">
                <a:solidFill>
                  <a:srgbClr val="333399"/>
                </a:solidFill>
                <a:latin typeface="Calibri"/>
                <a:cs typeface="Calibri"/>
              </a:rPr>
              <a:t>can</a:t>
            </a:r>
            <a:r>
              <a:rPr sz="2800" spc="-65" dirty="0">
                <a:solidFill>
                  <a:srgbClr val="333399"/>
                </a:solidFill>
                <a:latin typeface="Calibri"/>
                <a:cs typeface="Calibri"/>
              </a:rPr>
              <a:t> </a:t>
            </a:r>
            <a:r>
              <a:rPr sz="2800" dirty="0">
                <a:solidFill>
                  <a:srgbClr val="333399"/>
                </a:solidFill>
                <a:latin typeface="Calibri"/>
                <a:cs typeface="Calibri"/>
              </a:rPr>
              <a:t>be</a:t>
            </a:r>
            <a:r>
              <a:rPr sz="2800" spc="-65" dirty="0">
                <a:solidFill>
                  <a:srgbClr val="333399"/>
                </a:solidFill>
                <a:latin typeface="Calibri"/>
                <a:cs typeface="Calibri"/>
              </a:rPr>
              <a:t> </a:t>
            </a:r>
            <a:r>
              <a:rPr sz="2800" dirty="0">
                <a:solidFill>
                  <a:srgbClr val="333399"/>
                </a:solidFill>
                <a:latin typeface="Calibri"/>
                <a:cs typeface="Calibri"/>
              </a:rPr>
              <a:t>interpreted</a:t>
            </a:r>
            <a:r>
              <a:rPr sz="2800" spc="-45" dirty="0">
                <a:solidFill>
                  <a:srgbClr val="333399"/>
                </a:solidFill>
                <a:latin typeface="Calibri"/>
                <a:cs typeface="Calibri"/>
              </a:rPr>
              <a:t> </a:t>
            </a:r>
            <a:r>
              <a:rPr sz="2800" dirty="0">
                <a:solidFill>
                  <a:srgbClr val="333399"/>
                </a:solidFill>
                <a:latin typeface="Calibri"/>
                <a:cs typeface="Calibri"/>
              </a:rPr>
              <a:t>two</a:t>
            </a:r>
            <a:r>
              <a:rPr sz="2800" spc="-65" dirty="0">
                <a:solidFill>
                  <a:srgbClr val="333399"/>
                </a:solidFill>
                <a:latin typeface="Calibri"/>
                <a:cs typeface="Calibri"/>
              </a:rPr>
              <a:t> </a:t>
            </a:r>
            <a:r>
              <a:rPr sz="2800" dirty="0">
                <a:solidFill>
                  <a:srgbClr val="333399"/>
                </a:solidFill>
                <a:latin typeface="Calibri"/>
                <a:cs typeface="Calibri"/>
              </a:rPr>
              <a:t>different</a:t>
            </a:r>
            <a:r>
              <a:rPr sz="2800" spc="-60" dirty="0">
                <a:solidFill>
                  <a:srgbClr val="333399"/>
                </a:solidFill>
                <a:latin typeface="Calibri"/>
                <a:cs typeface="Calibri"/>
              </a:rPr>
              <a:t> </a:t>
            </a:r>
            <a:r>
              <a:rPr sz="2800" spc="-10" dirty="0">
                <a:solidFill>
                  <a:srgbClr val="333399"/>
                </a:solidFill>
                <a:latin typeface="Calibri"/>
                <a:cs typeface="Calibri"/>
              </a:rPr>
              <a:t>ways:</a:t>
            </a:r>
            <a:endParaRPr sz="2800">
              <a:latin typeface="Calibri"/>
              <a:cs typeface="Calibri"/>
            </a:endParaRPr>
          </a:p>
        </p:txBody>
      </p:sp>
      <p:sp>
        <p:nvSpPr>
          <p:cNvPr id="3" name="object 3"/>
          <p:cNvSpPr txBox="1"/>
          <p:nvPr/>
        </p:nvSpPr>
        <p:spPr>
          <a:xfrm>
            <a:off x="485343" y="4992751"/>
            <a:ext cx="10870565" cy="878840"/>
          </a:xfrm>
          <a:prstGeom prst="rect">
            <a:avLst/>
          </a:prstGeom>
        </p:spPr>
        <p:txBody>
          <a:bodyPr vert="horz" wrap="square" lIns="0" tIns="12065" rIns="0" bIns="0" rtlCol="0">
            <a:spAutoFit/>
          </a:bodyPr>
          <a:lstStyle/>
          <a:p>
            <a:pPr marL="354965" marR="5080" indent="-342900">
              <a:lnSpc>
                <a:spcPct val="100000"/>
              </a:lnSpc>
              <a:spcBef>
                <a:spcPts val="95"/>
              </a:spcBef>
              <a:buFont typeface="Wingdings"/>
              <a:buChar char=""/>
              <a:tabLst>
                <a:tab pos="354965" algn="l"/>
                <a:tab pos="355600" algn="l"/>
              </a:tabLst>
            </a:pPr>
            <a:r>
              <a:rPr sz="2800" dirty="0">
                <a:solidFill>
                  <a:srgbClr val="333399"/>
                </a:solidFill>
                <a:latin typeface="Calibri"/>
                <a:cs typeface="Calibri"/>
              </a:rPr>
              <a:t>A</a:t>
            </a:r>
            <a:r>
              <a:rPr sz="2800" spc="-40" dirty="0">
                <a:solidFill>
                  <a:srgbClr val="333399"/>
                </a:solidFill>
                <a:latin typeface="Calibri"/>
                <a:cs typeface="Calibri"/>
              </a:rPr>
              <a:t> </a:t>
            </a:r>
            <a:r>
              <a:rPr sz="2800" dirty="0">
                <a:solidFill>
                  <a:srgbClr val="333399"/>
                </a:solidFill>
                <a:latin typeface="Calibri"/>
                <a:cs typeface="Calibri"/>
              </a:rPr>
              <a:t>tuple</a:t>
            </a:r>
            <a:r>
              <a:rPr sz="2800" spc="-40" dirty="0">
                <a:solidFill>
                  <a:srgbClr val="333399"/>
                </a:solidFill>
                <a:latin typeface="Calibri"/>
                <a:cs typeface="Calibri"/>
              </a:rPr>
              <a:t> </a:t>
            </a:r>
            <a:r>
              <a:rPr sz="2800" dirty="0">
                <a:solidFill>
                  <a:srgbClr val="333399"/>
                </a:solidFill>
                <a:latin typeface="Calibri"/>
                <a:cs typeface="Calibri"/>
              </a:rPr>
              <a:t>with</a:t>
            </a:r>
            <a:r>
              <a:rPr sz="2800" spc="-40" dirty="0">
                <a:solidFill>
                  <a:srgbClr val="333399"/>
                </a:solidFill>
                <a:latin typeface="Calibri"/>
                <a:cs typeface="Calibri"/>
              </a:rPr>
              <a:t> </a:t>
            </a:r>
            <a:r>
              <a:rPr sz="2800" dirty="0">
                <a:solidFill>
                  <a:srgbClr val="333399"/>
                </a:solidFill>
                <a:latin typeface="Calibri"/>
                <a:cs typeface="Calibri"/>
              </a:rPr>
              <a:t>more</a:t>
            </a:r>
            <a:r>
              <a:rPr sz="2800" spc="-40" dirty="0">
                <a:solidFill>
                  <a:srgbClr val="333399"/>
                </a:solidFill>
                <a:latin typeface="Calibri"/>
                <a:cs typeface="Calibri"/>
              </a:rPr>
              <a:t> </a:t>
            </a:r>
            <a:r>
              <a:rPr sz="2800" dirty="0">
                <a:solidFill>
                  <a:srgbClr val="333399"/>
                </a:solidFill>
                <a:latin typeface="Calibri"/>
                <a:cs typeface="Calibri"/>
              </a:rPr>
              <a:t>elements</a:t>
            </a:r>
            <a:r>
              <a:rPr sz="2800" spc="-40" dirty="0">
                <a:solidFill>
                  <a:srgbClr val="333399"/>
                </a:solidFill>
                <a:latin typeface="Calibri"/>
                <a:cs typeface="Calibri"/>
              </a:rPr>
              <a:t> </a:t>
            </a:r>
            <a:r>
              <a:rPr sz="2800" dirty="0">
                <a:solidFill>
                  <a:srgbClr val="333399"/>
                </a:solidFill>
                <a:latin typeface="Calibri"/>
                <a:cs typeface="Calibri"/>
              </a:rPr>
              <a:t>like</a:t>
            </a:r>
            <a:r>
              <a:rPr sz="2800" spc="-45" dirty="0">
                <a:solidFill>
                  <a:srgbClr val="333399"/>
                </a:solidFill>
                <a:latin typeface="Calibri"/>
                <a:cs typeface="Calibri"/>
              </a:rPr>
              <a:t> </a:t>
            </a:r>
            <a:r>
              <a:rPr sz="2800" dirty="0">
                <a:solidFill>
                  <a:srgbClr val="333399"/>
                </a:solidFill>
                <a:latin typeface="Calibri"/>
                <a:cs typeface="Calibri"/>
              </a:rPr>
              <a:t>(2,</a:t>
            </a:r>
            <a:r>
              <a:rPr sz="2800" spc="-10" dirty="0">
                <a:solidFill>
                  <a:srgbClr val="333399"/>
                </a:solidFill>
                <a:latin typeface="Calibri"/>
                <a:cs typeface="Calibri"/>
              </a:rPr>
              <a:t> </a:t>
            </a:r>
            <a:r>
              <a:rPr sz="2800" dirty="0">
                <a:solidFill>
                  <a:srgbClr val="333399"/>
                </a:solidFill>
                <a:latin typeface="Calibri"/>
                <a:cs typeface="Calibri"/>
              </a:rPr>
              <a:t>7,</a:t>
            </a:r>
            <a:r>
              <a:rPr sz="2800" spc="-25" dirty="0">
                <a:solidFill>
                  <a:srgbClr val="333399"/>
                </a:solidFill>
                <a:latin typeface="Calibri"/>
                <a:cs typeface="Calibri"/>
              </a:rPr>
              <a:t> </a:t>
            </a:r>
            <a:r>
              <a:rPr sz="2800" spc="-20" dirty="0">
                <a:solidFill>
                  <a:srgbClr val="333399"/>
                </a:solidFill>
                <a:latin typeface="Calibri"/>
                <a:cs typeface="Calibri"/>
              </a:rPr>
              <a:t>-</a:t>
            </a:r>
            <a:r>
              <a:rPr sz="2800" dirty="0">
                <a:solidFill>
                  <a:srgbClr val="333399"/>
                </a:solidFill>
                <a:latin typeface="Calibri"/>
                <a:cs typeface="Calibri"/>
              </a:rPr>
              <a:t>3,</a:t>
            </a:r>
            <a:r>
              <a:rPr sz="2800" spc="-25" dirty="0">
                <a:solidFill>
                  <a:srgbClr val="333399"/>
                </a:solidFill>
                <a:latin typeface="Calibri"/>
                <a:cs typeface="Calibri"/>
              </a:rPr>
              <a:t> </a:t>
            </a:r>
            <a:r>
              <a:rPr sz="2800" dirty="0">
                <a:solidFill>
                  <a:srgbClr val="333399"/>
                </a:solidFill>
                <a:latin typeface="Calibri"/>
                <a:cs typeface="Calibri"/>
              </a:rPr>
              <a:t>6)</a:t>
            </a:r>
            <a:r>
              <a:rPr sz="2800" spc="-35" dirty="0">
                <a:solidFill>
                  <a:srgbClr val="333399"/>
                </a:solidFill>
                <a:latin typeface="Calibri"/>
                <a:cs typeface="Calibri"/>
              </a:rPr>
              <a:t> </a:t>
            </a:r>
            <a:r>
              <a:rPr sz="2800" dirty="0">
                <a:solidFill>
                  <a:srgbClr val="333399"/>
                </a:solidFill>
                <a:latin typeface="Calibri"/>
                <a:cs typeface="Calibri"/>
              </a:rPr>
              <a:t>is</a:t>
            </a:r>
            <a:r>
              <a:rPr sz="2800" spc="-50" dirty="0">
                <a:solidFill>
                  <a:srgbClr val="333399"/>
                </a:solidFill>
                <a:latin typeface="Calibri"/>
                <a:cs typeface="Calibri"/>
              </a:rPr>
              <a:t> </a:t>
            </a:r>
            <a:r>
              <a:rPr sz="2800" dirty="0">
                <a:solidFill>
                  <a:srgbClr val="333399"/>
                </a:solidFill>
                <a:latin typeface="Calibri"/>
                <a:cs typeface="Calibri"/>
              </a:rPr>
              <a:t>a</a:t>
            </a:r>
            <a:r>
              <a:rPr sz="2800" spc="-40" dirty="0">
                <a:solidFill>
                  <a:srgbClr val="333399"/>
                </a:solidFill>
                <a:latin typeface="Calibri"/>
                <a:cs typeface="Calibri"/>
              </a:rPr>
              <a:t> </a:t>
            </a:r>
            <a:r>
              <a:rPr sz="2800" dirty="0">
                <a:solidFill>
                  <a:srgbClr val="333399"/>
                </a:solidFill>
                <a:latin typeface="Calibri"/>
                <a:cs typeface="Calibri"/>
              </a:rPr>
              <a:t>point</a:t>
            </a:r>
            <a:r>
              <a:rPr sz="2800" spc="-30" dirty="0">
                <a:solidFill>
                  <a:srgbClr val="333399"/>
                </a:solidFill>
                <a:latin typeface="Calibri"/>
                <a:cs typeface="Calibri"/>
              </a:rPr>
              <a:t> </a:t>
            </a:r>
            <a:r>
              <a:rPr sz="2800" dirty="0">
                <a:solidFill>
                  <a:srgbClr val="333399"/>
                </a:solidFill>
                <a:latin typeface="Calibri"/>
                <a:cs typeface="Calibri"/>
              </a:rPr>
              <a:t>or</a:t>
            </a:r>
            <a:r>
              <a:rPr sz="2800" spc="-50" dirty="0">
                <a:solidFill>
                  <a:srgbClr val="333399"/>
                </a:solidFill>
                <a:latin typeface="Calibri"/>
                <a:cs typeface="Calibri"/>
              </a:rPr>
              <a:t> </a:t>
            </a:r>
            <a:r>
              <a:rPr sz="2800" dirty="0">
                <a:solidFill>
                  <a:srgbClr val="333399"/>
                </a:solidFill>
                <a:latin typeface="Calibri"/>
                <a:cs typeface="Calibri"/>
              </a:rPr>
              <a:t>vector</a:t>
            </a:r>
            <a:r>
              <a:rPr sz="2800" spc="-45" dirty="0">
                <a:solidFill>
                  <a:srgbClr val="333399"/>
                </a:solidFill>
                <a:latin typeface="Calibri"/>
                <a:cs typeface="Calibri"/>
              </a:rPr>
              <a:t> </a:t>
            </a:r>
            <a:r>
              <a:rPr sz="2800" dirty="0">
                <a:solidFill>
                  <a:srgbClr val="333399"/>
                </a:solidFill>
                <a:latin typeface="Calibri"/>
                <a:cs typeface="Calibri"/>
              </a:rPr>
              <a:t>in</a:t>
            </a:r>
            <a:r>
              <a:rPr sz="2800" spc="-30" dirty="0">
                <a:solidFill>
                  <a:srgbClr val="333399"/>
                </a:solidFill>
                <a:latin typeface="Calibri"/>
                <a:cs typeface="Calibri"/>
              </a:rPr>
              <a:t> </a:t>
            </a:r>
            <a:r>
              <a:rPr sz="2800" spc="-10" dirty="0">
                <a:solidFill>
                  <a:srgbClr val="333399"/>
                </a:solidFill>
                <a:latin typeface="Calibri"/>
                <a:cs typeface="Calibri"/>
              </a:rPr>
              <a:t>higher- dimensional</a:t>
            </a:r>
            <a:r>
              <a:rPr sz="2800" spc="-50" dirty="0">
                <a:solidFill>
                  <a:srgbClr val="333399"/>
                </a:solidFill>
                <a:latin typeface="Calibri"/>
                <a:cs typeface="Calibri"/>
              </a:rPr>
              <a:t> </a:t>
            </a:r>
            <a:r>
              <a:rPr sz="2800" dirty="0">
                <a:solidFill>
                  <a:srgbClr val="333399"/>
                </a:solidFill>
                <a:latin typeface="Calibri"/>
                <a:cs typeface="Calibri"/>
              </a:rPr>
              <a:t>space</a:t>
            </a:r>
            <a:r>
              <a:rPr sz="2800" spc="-60" dirty="0">
                <a:solidFill>
                  <a:srgbClr val="333399"/>
                </a:solidFill>
                <a:latin typeface="Calibri"/>
                <a:cs typeface="Calibri"/>
              </a:rPr>
              <a:t> </a:t>
            </a:r>
            <a:r>
              <a:rPr sz="2800" dirty="0">
                <a:solidFill>
                  <a:srgbClr val="333399"/>
                </a:solidFill>
                <a:latin typeface="Calibri"/>
                <a:cs typeface="Calibri"/>
              </a:rPr>
              <a:t>(hard</a:t>
            </a:r>
            <a:r>
              <a:rPr sz="2800" spc="-55" dirty="0">
                <a:solidFill>
                  <a:srgbClr val="333399"/>
                </a:solidFill>
                <a:latin typeface="Calibri"/>
                <a:cs typeface="Calibri"/>
              </a:rPr>
              <a:t> </a:t>
            </a:r>
            <a:r>
              <a:rPr sz="2800" dirty="0">
                <a:solidFill>
                  <a:srgbClr val="333399"/>
                </a:solidFill>
                <a:latin typeface="Calibri"/>
                <a:cs typeface="Calibri"/>
              </a:rPr>
              <a:t>to</a:t>
            </a:r>
            <a:r>
              <a:rPr sz="2800" spc="-70" dirty="0">
                <a:solidFill>
                  <a:srgbClr val="333399"/>
                </a:solidFill>
                <a:latin typeface="Calibri"/>
                <a:cs typeface="Calibri"/>
              </a:rPr>
              <a:t> </a:t>
            </a:r>
            <a:r>
              <a:rPr sz="2800" spc="-10" dirty="0">
                <a:solidFill>
                  <a:srgbClr val="333399"/>
                </a:solidFill>
                <a:latin typeface="Calibri"/>
                <a:cs typeface="Calibri"/>
              </a:rPr>
              <a:t>visualize)</a:t>
            </a:r>
            <a:endParaRPr sz="2800" dirty="0">
              <a:latin typeface="Calibri"/>
              <a:cs typeface="Calibri"/>
            </a:endParaRPr>
          </a:p>
        </p:txBody>
      </p:sp>
      <p:sp>
        <p:nvSpPr>
          <p:cNvPr id="4" name="object 4"/>
          <p:cNvSpPr txBox="1">
            <a:spLocks noGrp="1"/>
          </p:cNvSpPr>
          <p:nvPr>
            <p:ph type="title"/>
          </p:nvPr>
        </p:nvSpPr>
        <p:spPr>
          <a:xfrm>
            <a:off x="0" y="200813"/>
            <a:ext cx="12192000" cy="690574"/>
          </a:xfrm>
          <a:prstGeom prst="rect">
            <a:avLst/>
          </a:prstGeom>
        </p:spPr>
        <p:txBody>
          <a:bodyPr vert="horz" wrap="square" lIns="0" tIns="13335" rIns="0" bIns="0" rtlCol="0">
            <a:spAutoFit/>
          </a:bodyPr>
          <a:lstStyle/>
          <a:p>
            <a:pPr marL="4036060" algn="l">
              <a:lnSpc>
                <a:spcPct val="100000"/>
              </a:lnSpc>
              <a:spcBef>
                <a:spcPts val="105"/>
              </a:spcBef>
            </a:pPr>
            <a:r>
              <a:rPr dirty="0"/>
              <a:t>Review:</a:t>
            </a:r>
            <a:r>
              <a:rPr spc="-15" dirty="0"/>
              <a:t> </a:t>
            </a:r>
            <a:r>
              <a:rPr spc="-10" dirty="0"/>
              <a:t>Vectors</a:t>
            </a:r>
          </a:p>
        </p:txBody>
      </p:sp>
      <p:grpSp>
        <p:nvGrpSpPr>
          <p:cNvPr id="5" name="object 5"/>
          <p:cNvGrpSpPr/>
          <p:nvPr/>
        </p:nvGrpSpPr>
        <p:grpSpPr>
          <a:xfrm>
            <a:off x="2401061" y="2134361"/>
            <a:ext cx="1676400" cy="1676400"/>
            <a:chOff x="2401061" y="2134361"/>
            <a:chExt cx="1676400" cy="1676400"/>
          </a:xfrm>
        </p:grpSpPr>
        <p:sp>
          <p:nvSpPr>
            <p:cNvPr id="6" name="object 6"/>
            <p:cNvSpPr/>
            <p:nvPr/>
          </p:nvSpPr>
          <p:spPr>
            <a:xfrm>
              <a:off x="2401061" y="2134361"/>
              <a:ext cx="1676400" cy="1676400"/>
            </a:xfrm>
            <a:custGeom>
              <a:avLst/>
              <a:gdLst/>
              <a:ahLst/>
              <a:cxnLst/>
              <a:rect l="l" t="t" r="r" b="b"/>
              <a:pathLst>
                <a:path w="1676400" h="1676400">
                  <a:moveTo>
                    <a:pt x="76200" y="0"/>
                  </a:moveTo>
                  <a:lnTo>
                    <a:pt x="76200" y="1600200"/>
                  </a:lnTo>
                </a:path>
                <a:path w="1676400" h="1676400">
                  <a:moveTo>
                    <a:pt x="1676400" y="1600200"/>
                  </a:moveTo>
                  <a:lnTo>
                    <a:pt x="76200" y="1600200"/>
                  </a:lnTo>
                </a:path>
                <a:path w="1676400" h="1676400">
                  <a:moveTo>
                    <a:pt x="838200" y="1524000"/>
                  </a:moveTo>
                  <a:lnTo>
                    <a:pt x="838200" y="1676400"/>
                  </a:lnTo>
                </a:path>
                <a:path w="1676400" h="1676400">
                  <a:moveTo>
                    <a:pt x="152400" y="457200"/>
                  </a:moveTo>
                  <a:lnTo>
                    <a:pt x="0" y="457200"/>
                  </a:lnTo>
                </a:path>
              </a:pathLst>
            </a:custGeom>
            <a:ln w="28956">
              <a:solidFill>
                <a:srgbClr val="000000"/>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112007" y="2502407"/>
              <a:ext cx="178307" cy="178307"/>
            </a:xfrm>
            <a:prstGeom prst="rect">
              <a:avLst/>
            </a:prstGeom>
          </p:spPr>
        </p:pic>
      </p:grpSp>
      <p:sp>
        <p:nvSpPr>
          <p:cNvPr id="8" name="object 8"/>
          <p:cNvSpPr txBox="1"/>
          <p:nvPr/>
        </p:nvSpPr>
        <p:spPr>
          <a:xfrm>
            <a:off x="1682876" y="3616390"/>
            <a:ext cx="3186430" cy="913130"/>
          </a:xfrm>
          <a:prstGeom prst="rect">
            <a:avLst/>
          </a:prstGeom>
        </p:spPr>
        <p:txBody>
          <a:bodyPr vert="horz" wrap="square" lIns="0" tIns="157480" rIns="0" bIns="0" rtlCol="0">
            <a:spAutoFit/>
          </a:bodyPr>
          <a:lstStyle/>
          <a:p>
            <a:pPr marR="60960" algn="ctr">
              <a:lnSpc>
                <a:spcPct val="100000"/>
              </a:lnSpc>
              <a:spcBef>
                <a:spcPts val="1240"/>
              </a:spcBef>
            </a:pPr>
            <a:r>
              <a:rPr sz="1800" spc="-5" dirty="0">
                <a:latin typeface="Arial"/>
                <a:cs typeface="Arial"/>
              </a:rPr>
              <a:t>2</a:t>
            </a:r>
            <a:endParaRPr sz="1800">
              <a:latin typeface="Arial"/>
              <a:cs typeface="Arial"/>
            </a:endParaRPr>
          </a:p>
          <a:p>
            <a:pPr marL="12700">
              <a:lnSpc>
                <a:spcPct val="100000"/>
              </a:lnSpc>
              <a:spcBef>
                <a:spcPts val="1285"/>
              </a:spcBef>
            </a:pPr>
            <a:r>
              <a:rPr sz="2000" dirty="0">
                <a:latin typeface="Arial"/>
                <a:cs typeface="Arial"/>
              </a:rPr>
              <a:t>A</a:t>
            </a:r>
            <a:r>
              <a:rPr sz="2000" spc="-135" dirty="0">
                <a:latin typeface="Arial"/>
                <a:cs typeface="Arial"/>
              </a:rPr>
              <a:t> </a:t>
            </a:r>
            <a:r>
              <a:rPr sz="2000" b="1" dirty="0">
                <a:latin typeface="Arial"/>
                <a:cs typeface="Arial"/>
              </a:rPr>
              <a:t>point</a:t>
            </a:r>
            <a:r>
              <a:rPr sz="2000" b="1" spc="-20" dirty="0">
                <a:latin typeface="Arial"/>
                <a:cs typeface="Arial"/>
              </a:rPr>
              <a:t> </a:t>
            </a:r>
            <a:r>
              <a:rPr sz="2000" dirty="0">
                <a:latin typeface="Arial"/>
                <a:cs typeface="Arial"/>
              </a:rPr>
              <a:t>on</a:t>
            </a:r>
            <a:r>
              <a:rPr sz="2000" spc="-15" dirty="0">
                <a:latin typeface="Arial"/>
                <a:cs typeface="Arial"/>
              </a:rPr>
              <a:t> </a:t>
            </a:r>
            <a:r>
              <a:rPr sz="2000" dirty="0">
                <a:latin typeface="Arial"/>
                <a:cs typeface="Arial"/>
              </a:rPr>
              <a:t>a</a:t>
            </a:r>
            <a:r>
              <a:rPr sz="2000" spc="-5" dirty="0">
                <a:latin typeface="Arial"/>
                <a:cs typeface="Arial"/>
              </a:rPr>
              <a:t> </a:t>
            </a:r>
            <a:r>
              <a:rPr sz="2000" dirty="0">
                <a:latin typeface="Arial"/>
                <a:cs typeface="Arial"/>
              </a:rPr>
              <a:t>coordinate</a:t>
            </a:r>
            <a:r>
              <a:rPr sz="2000" spc="-40" dirty="0">
                <a:latin typeface="Arial"/>
                <a:cs typeface="Arial"/>
              </a:rPr>
              <a:t> </a:t>
            </a:r>
            <a:r>
              <a:rPr sz="2000" spc="-20" dirty="0">
                <a:latin typeface="Arial"/>
                <a:cs typeface="Arial"/>
              </a:rPr>
              <a:t>grid</a:t>
            </a:r>
            <a:endParaRPr sz="2000">
              <a:latin typeface="Arial"/>
              <a:cs typeface="Arial"/>
            </a:endParaRPr>
          </a:p>
        </p:txBody>
      </p:sp>
      <p:sp>
        <p:nvSpPr>
          <p:cNvPr id="9" name="object 9"/>
          <p:cNvSpPr txBox="1"/>
          <p:nvPr/>
        </p:nvSpPr>
        <p:spPr>
          <a:xfrm>
            <a:off x="2212594" y="2421382"/>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a:t>
            </a:r>
            <a:endParaRPr sz="1800">
              <a:latin typeface="Arial"/>
              <a:cs typeface="Arial"/>
            </a:endParaRPr>
          </a:p>
        </p:txBody>
      </p:sp>
      <p:grpSp>
        <p:nvGrpSpPr>
          <p:cNvPr id="10" name="object 10"/>
          <p:cNvGrpSpPr/>
          <p:nvPr/>
        </p:nvGrpSpPr>
        <p:grpSpPr>
          <a:xfrm>
            <a:off x="8438515" y="2578607"/>
            <a:ext cx="796925" cy="1171575"/>
            <a:chOff x="8438515" y="2578607"/>
            <a:chExt cx="796925" cy="1171575"/>
          </a:xfrm>
        </p:grpSpPr>
        <p:sp>
          <p:nvSpPr>
            <p:cNvPr id="11" name="object 11"/>
            <p:cNvSpPr/>
            <p:nvPr/>
          </p:nvSpPr>
          <p:spPr>
            <a:xfrm>
              <a:off x="8463534" y="2579369"/>
              <a:ext cx="758190" cy="1155700"/>
            </a:xfrm>
            <a:custGeom>
              <a:avLst/>
              <a:gdLst/>
              <a:ahLst/>
              <a:cxnLst/>
              <a:rect l="l" t="t" r="r" b="b"/>
              <a:pathLst>
                <a:path w="758190" h="1155700">
                  <a:moveTo>
                    <a:pt x="757427" y="0"/>
                  </a:moveTo>
                  <a:lnTo>
                    <a:pt x="757427" y="1155191"/>
                  </a:lnTo>
                </a:path>
                <a:path w="758190" h="1155700">
                  <a:moveTo>
                    <a:pt x="758063" y="1155191"/>
                  </a:moveTo>
                  <a:lnTo>
                    <a:pt x="0" y="1155191"/>
                  </a:lnTo>
                </a:path>
              </a:pathLst>
            </a:custGeom>
            <a:ln w="28956">
              <a:solidFill>
                <a:srgbClr val="000000"/>
              </a:solidFill>
              <a:prstDash val="sysDash"/>
            </a:ln>
          </p:spPr>
          <p:txBody>
            <a:bodyPr wrap="square" lIns="0" tIns="0" rIns="0" bIns="0" rtlCol="0"/>
            <a:lstStyle/>
            <a:p>
              <a:endParaRPr/>
            </a:p>
          </p:txBody>
        </p:sp>
        <p:sp>
          <p:nvSpPr>
            <p:cNvPr id="12" name="object 12"/>
            <p:cNvSpPr/>
            <p:nvPr/>
          </p:nvSpPr>
          <p:spPr>
            <a:xfrm>
              <a:off x="8438515" y="2578607"/>
              <a:ext cx="782320" cy="1171575"/>
            </a:xfrm>
            <a:custGeom>
              <a:avLst/>
              <a:gdLst/>
              <a:ahLst/>
              <a:cxnLst/>
              <a:rect l="l" t="t" r="r" b="b"/>
              <a:pathLst>
                <a:path w="782320" h="1171575">
                  <a:moveTo>
                    <a:pt x="599292" y="226274"/>
                  </a:moveTo>
                  <a:lnTo>
                    <a:pt x="0" y="1139316"/>
                  </a:lnTo>
                  <a:lnTo>
                    <a:pt x="48513" y="1171193"/>
                  </a:lnTo>
                  <a:lnTo>
                    <a:pt x="647679" y="258032"/>
                  </a:lnTo>
                  <a:lnTo>
                    <a:pt x="599292" y="226274"/>
                  </a:lnTo>
                  <a:close/>
                </a:path>
                <a:path w="782320" h="1171575">
                  <a:moveTo>
                    <a:pt x="758539" y="202056"/>
                  </a:moveTo>
                  <a:lnTo>
                    <a:pt x="615187" y="202056"/>
                  </a:lnTo>
                  <a:lnTo>
                    <a:pt x="663575" y="233806"/>
                  </a:lnTo>
                  <a:lnTo>
                    <a:pt x="647679" y="258032"/>
                  </a:lnTo>
                  <a:lnTo>
                    <a:pt x="744474" y="321563"/>
                  </a:lnTo>
                  <a:lnTo>
                    <a:pt x="758539" y="202056"/>
                  </a:lnTo>
                  <a:close/>
                </a:path>
                <a:path w="782320" h="1171575">
                  <a:moveTo>
                    <a:pt x="615187" y="202056"/>
                  </a:moveTo>
                  <a:lnTo>
                    <a:pt x="599292" y="226274"/>
                  </a:lnTo>
                  <a:lnTo>
                    <a:pt x="647679" y="258032"/>
                  </a:lnTo>
                  <a:lnTo>
                    <a:pt x="663575" y="233806"/>
                  </a:lnTo>
                  <a:lnTo>
                    <a:pt x="615187" y="202056"/>
                  </a:lnTo>
                  <a:close/>
                </a:path>
                <a:path w="782320" h="1171575">
                  <a:moveTo>
                    <a:pt x="782319" y="0"/>
                  </a:moveTo>
                  <a:lnTo>
                    <a:pt x="502411" y="162687"/>
                  </a:lnTo>
                  <a:lnTo>
                    <a:pt x="599292" y="226274"/>
                  </a:lnTo>
                  <a:lnTo>
                    <a:pt x="615187" y="202056"/>
                  </a:lnTo>
                  <a:lnTo>
                    <a:pt x="758539" y="202056"/>
                  </a:lnTo>
                  <a:lnTo>
                    <a:pt x="782319" y="0"/>
                  </a:lnTo>
                  <a:close/>
                </a:path>
              </a:pathLst>
            </a:custGeom>
            <a:solidFill>
              <a:srgbClr val="FF3300"/>
            </a:solidFill>
          </p:spPr>
          <p:txBody>
            <a:bodyPr wrap="square" lIns="0" tIns="0" rIns="0" bIns="0" rtlCol="0"/>
            <a:lstStyle/>
            <a:p>
              <a:endParaRPr/>
            </a:p>
          </p:txBody>
        </p:sp>
      </p:grpSp>
      <p:sp>
        <p:nvSpPr>
          <p:cNvPr id="13" name="object 13"/>
          <p:cNvSpPr txBox="1"/>
          <p:nvPr/>
        </p:nvSpPr>
        <p:spPr>
          <a:xfrm>
            <a:off x="7015988" y="3616390"/>
            <a:ext cx="3723640" cy="1217930"/>
          </a:xfrm>
          <a:prstGeom prst="rect">
            <a:avLst/>
          </a:prstGeom>
        </p:spPr>
        <p:txBody>
          <a:bodyPr vert="horz" wrap="square" lIns="0" tIns="157480" rIns="0" bIns="0" rtlCol="0">
            <a:spAutoFit/>
          </a:bodyPr>
          <a:lstStyle/>
          <a:p>
            <a:pPr marL="13970" algn="ctr">
              <a:lnSpc>
                <a:spcPct val="100000"/>
              </a:lnSpc>
              <a:spcBef>
                <a:spcPts val="1240"/>
              </a:spcBef>
            </a:pPr>
            <a:r>
              <a:rPr sz="1800" spc="-5" dirty="0">
                <a:latin typeface="Arial"/>
                <a:cs typeface="Arial"/>
              </a:rPr>
              <a:t>2</a:t>
            </a:r>
            <a:endParaRPr sz="1800">
              <a:latin typeface="Arial"/>
              <a:cs typeface="Arial"/>
            </a:endParaRPr>
          </a:p>
          <a:p>
            <a:pPr algn="ctr">
              <a:lnSpc>
                <a:spcPct val="100000"/>
              </a:lnSpc>
              <a:spcBef>
                <a:spcPts val="1285"/>
              </a:spcBef>
            </a:pPr>
            <a:r>
              <a:rPr sz="2000" dirty="0">
                <a:latin typeface="Arial"/>
                <a:cs typeface="Arial"/>
              </a:rPr>
              <a:t>A</a:t>
            </a:r>
            <a:r>
              <a:rPr sz="2000" spc="-130" dirty="0">
                <a:latin typeface="Arial"/>
                <a:cs typeface="Arial"/>
              </a:rPr>
              <a:t> </a:t>
            </a:r>
            <a:r>
              <a:rPr sz="2000" b="1" dirty="0">
                <a:latin typeface="Arial"/>
                <a:cs typeface="Arial"/>
              </a:rPr>
              <a:t>vector</a:t>
            </a:r>
            <a:r>
              <a:rPr sz="2000" b="1" spc="-10" dirty="0">
                <a:latin typeface="Arial"/>
                <a:cs typeface="Arial"/>
              </a:rPr>
              <a:t> </a:t>
            </a:r>
            <a:r>
              <a:rPr sz="2000" dirty="0">
                <a:latin typeface="Arial"/>
                <a:cs typeface="Arial"/>
              </a:rPr>
              <a:t>in</a:t>
            </a:r>
            <a:r>
              <a:rPr sz="2000" spc="-15" dirty="0">
                <a:latin typeface="Arial"/>
                <a:cs typeface="Arial"/>
              </a:rPr>
              <a:t> </a:t>
            </a:r>
            <a:r>
              <a:rPr sz="2000" dirty="0">
                <a:latin typeface="Arial"/>
                <a:cs typeface="Arial"/>
              </a:rPr>
              <a:t>space.</a:t>
            </a:r>
            <a:r>
              <a:rPr sz="2000" spc="-55" dirty="0">
                <a:latin typeface="Arial"/>
                <a:cs typeface="Arial"/>
              </a:rPr>
              <a:t> </a:t>
            </a:r>
            <a:r>
              <a:rPr sz="2000" dirty="0">
                <a:latin typeface="Arial"/>
                <a:cs typeface="Arial"/>
              </a:rPr>
              <a:t>Notice</a:t>
            </a:r>
            <a:r>
              <a:rPr sz="2000" spc="-25" dirty="0">
                <a:latin typeface="Arial"/>
                <a:cs typeface="Arial"/>
              </a:rPr>
              <a:t> </a:t>
            </a:r>
            <a:r>
              <a:rPr sz="2000" dirty="0">
                <a:latin typeface="Arial"/>
                <a:cs typeface="Arial"/>
              </a:rPr>
              <a:t>we</a:t>
            </a:r>
            <a:r>
              <a:rPr sz="2000" spc="-5" dirty="0">
                <a:latin typeface="Arial"/>
                <a:cs typeface="Arial"/>
              </a:rPr>
              <a:t> </a:t>
            </a:r>
            <a:r>
              <a:rPr sz="2000" spc="-25" dirty="0">
                <a:latin typeface="Arial"/>
                <a:cs typeface="Arial"/>
              </a:rPr>
              <a:t>are</a:t>
            </a:r>
            <a:endParaRPr sz="2000">
              <a:latin typeface="Arial"/>
              <a:cs typeface="Arial"/>
            </a:endParaRPr>
          </a:p>
          <a:p>
            <a:pPr marL="635" algn="ctr">
              <a:lnSpc>
                <a:spcPct val="100000"/>
              </a:lnSpc>
            </a:pPr>
            <a:r>
              <a:rPr sz="2000" dirty="0">
                <a:latin typeface="Arial"/>
                <a:cs typeface="Arial"/>
              </a:rPr>
              <a:t>not</a:t>
            </a:r>
            <a:r>
              <a:rPr sz="2000" spc="-25" dirty="0">
                <a:latin typeface="Arial"/>
                <a:cs typeface="Arial"/>
              </a:rPr>
              <a:t> </a:t>
            </a:r>
            <a:r>
              <a:rPr sz="2000" dirty="0">
                <a:latin typeface="Arial"/>
                <a:cs typeface="Arial"/>
              </a:rPr>
              <a:t>on</a:t>
            </a:r>
            <a:r>
              <a:rPr sz="2000" spc="-20" dirty="0">
                <a:latin typeface="Arial"/>
                <a:cs typeface="Arial"/>
              </a:rPr>
              <a:t> </a:t>
            </a:r>
            <a:r>
              <a:rPr sz="2000" dirty="0">
                <a:latin typeface="Arial"/>
                <a:cs typeface="Arial"/>
              </a:rPr>
              <a:t>a</a:t>
            </a:r>
            <a:r>
              <a:rPr sz="2000" spc="-5" dirty="0">
                <a:latin typeface="Arial"/>
                <a:cs typeface="Arial"/>
              </a:rPr>
              <a:t> </a:t>
            </a:r>
            <a:r>
              <a:rPr sz="2000" dirty="0">
                <a:latin typeface="Arial"/>
                <a:cs typeface="Arial"/>
              </a:rPr>
              <a:t>coordinate</a:t>
            </a:r>
            <a:r>
              <a:rPr sz="2000" spc="-40" dirty="0">
                <a:latin typeface="Arial"/>
                <a:cs typeface="Arial"/>
              </a:rPr>
              <a:t> </a:t>
            </a:r>
            <a:r>
              <a:rPr sz="2000" spc="-20" dirty="0">
                <a:latin typeface="Arial"/>
                <a:cs typeface="Arial"/>
              </a:rPr>
              <a:t>grid.</a:t>
            </a:r>
            <a:endParaRPr sz="2000">
              <a:latin typeface="Arial"/>
              <a:cs typeface="Arial"/>
            </a:endParaRPr>
          </a:p>
        </p:txBody>
      </p:sp>
      <p:sp>
        <p:nvSpPr>
          <p:cNvPr id="14" name="object 14"/>
          <p:cNvSpPr txBox="1"/>
          <p:nvPr/>
        </p:nvSpPr>
        <p:spPr>
          <a:xfrm>
            <a:off x="9300209" y="3099561"/>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a:t>
            </a:r>
            <a:endParaRPr sz="1800">
              <a:latin typeface="Arial"/>
              <a:cs typeface="Arial"/>
            </a:endParaRPr>
          </a:p>
        </p:txBody>
      </p:sp>
    </p:spTree>
    <p:extLst>
      <p:ext uri="{BB962C8B-B14F-4D97-AF65-F5344CB8AC3E}">
        <p14:creationId xmlns:p14="http://schemas.microsoft.com/office/powerpoint/2010/main" val="2826083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00813"/>
            <a:ext cx="12192000" cy="690574"/>
          </a:xfrm>
          <a:prstGeom prst="rect">
            <a:avLst/>
          </a:prstGeom>
        </p:spPr>
        <p:txBody>
          <a:bodyPr vert="horz" wrap="square" lIns="0" tIns="13335" rIns="0" bIns="0" rtlCol="0">
            <a:spAutoFit/>
          </a:bodyPr>
          <a:lstStyle/>
          <a:p>
            <a:pPr marL="4036060" algn="l">
              <a:lnSpc>
                <a:spcPct val="100000"/>
              </a:lnSpc>
              <a:spcBef>
                <a:spcPts val="105"/>
              </a:spcBef>
            </a:pPr>
            <a:r>
              <a:rPr dirty="0"/>
              <a:t>Review:</a:t>
            </a:r>
            <a:r>
              <a:rPr spc="-15" dirty="0"/>
              <a:t> </a:t>
            </a:r>
            <a:r>
              <a:rPr spc="-10" dirty="0"/>
              <a:t>Vectors</a:t>
            </a:r>
          </a:p>
        </p:txBody>
      </p:sp>
      <p:sp>
        <p:nvSpPr>
          <p:cNvPr id="3" name="object 3"/>
          <p:cNvSpPr txBox="1"/>
          <p:nvPr/>
        </p:nvSpPr>
        <p:spPr>
          <a:xfrm>
            <a:off x="485343" y="1318184"/>
            <a:ext cx="4060825" cy="983615"/>
          </a:xfrm>
          <a:prstGeom prst="rect">
            <a:avLst/>
          </a:prstGeom>
        </p:spPr>
        <p:txBody>
          <a:bodyPr vert="horz" wrap="square" lIns="0" tIns="101600" rIns="0" bIns="0" rtlCol="0">
            <a:spAutoFit/>
          </a:bodyPr>
          <a:lstStyle/>
          <a:p>
            <a:pPr marL="354965" indent="-342265">
              <a:lnSpc>
                <a:spcPct val="100000"/>
              </a:lnSpc>
              <a:spcBef>
                <a:spcPts val="800"/>
              </a:spcBef>
              <a:buFont typeface="Wingdings"/>
              <a:buChar char=""/>
              <a:tabLst>
                <a:tab pos="354965" algn="l"/>
                <a:tab pos="355600" algn="l"/>
              </a:tabLst>
            </a:pPr>
            <a:r>
              <a:rPr sz="2800" dirty="0">
                <a:solidFill>
                  <a:srgbClr val="333399"/>
                </a:solidFill>
                <a:latin typeface="Calibri"/>
                <a:cs typeface="Calibri"/>
              </a:rPr>
              <a:t>Definition</a:t>
            </a:r>
            <a:r>
              <a:rPr sz="2800" spc="-60" dirty="0">
                <a:solidFill>
                  <a:srgbClr val="333399"/>
                </a:solidFill>
                <a:latin typeface="Calibri"/>
                <a:cs typeface="Calibri"/>
              </a:rPr>
              <a:t> </a:t>
            </a:r>
            <a:r>
              <a:rPr sz="2800" dirty="0">
                <a:solidFill>
                  <a:srgbClr val="333399"/>
                </a:solidFill>
                <a:latin typeface="Calibri"/>
                <a:cs typeface="Calibri"/>
              </a:rPr>
              <a:t>of</a:t>
            </a:r>
            <a:r>
              <a:rPr sz="2800" spc="-80" dirty="0">
                <a:solidFill>
                  <a:srgbClr val="333399"/>
                </a:solidFill>
                <a:latin typeface="Calibri"/>
                <a:cs typeface="Calibri"/>
              </a:rPr>
              <a:t> </a:t>
            </a:r>
            <a:r>
              <a:rPr sz="2800" dirty="0">
                <a:solidFill>
                  <a:srgbClr val="333399"/>
                </a:solidFill>
                <a:latin typeface="Calibri"/>
                <a:cs typeface="Calibri"/>
              </a:rPr>
              <a:t>dot</a:t>
            </a:r>
            <a:r>
              <a:rPr sz="2800" spc="-60" dirty="0">
                <a:solidFill>
                  <a:srgbClr val="333399"/>
                </a:solidFill>
                <a:latin typeface="Calibri"/>
                <a:cs typeface="Calibri"/>
              </a:rPr>
              <a:t> </a:t>
            </a:r>
            <a:r>
              <a:rPr sz="2800" spc="-10" dirty="0">
                <a:solidFill>
                  <a:srgbClr val="333399"/>
                </a:solidFill>
                <a:latin typeface="Calibri"/>
                <a:cs typeface="Calibri"/>
              </a:rPr>
              <a:t>product:</a:t>
            </a:r>
            <a:endParaRPr sz="2800" dirty="0">
              <a:latin typeface="Calibri"/>
              <a:cs typeface="Calibri"/>
            </a:endParaRPr>
          </a:p>
          <a:p>
            <a:pPr marL="756285" lvl="1" indent="-287655">
              <a:lnSpc>
                <a:spcPct val="100000"/>
              </a:lnSpc>
              <a:spcBef>
                <a:spcPts val="605"/>
              </a:spcBef>
              <a:buFont typeface="Wingdings"/>
              <a:buChar char=""/>
              <a:tabLst>
                <a:tab pos="756285" algn="l"/>
                <a:tab pos="756920" algn="l"/>
              </a:tabLst>
            </a:pPr>
            <a:r>
              <a:rPr sz="2400" dirty="0">
                <a:latin typeface="Calibri"/>
                <a:cs typeface="Calibri"/>
              </a:rPr>
              <a:t>a</a:t>
            </a:r>
            <a:r>
              <a:rPr sz="2400" spc="-5" dirty="0">
                <a:latin typeface="Calibri"/>
                <a:cs typeface="Calibri"/>
              </a:rPr>
              <a:t> </a:t>
            </a:r>
            <a:r>
              <a:rPr sz="2400" b="1" dirty="0">
                <a:latin typeface="Calibri"/>
                <a:cs typeface="Calibri"/>
              </a:rPr>
              <a:t>·</a:t>
            </a:r>
            <a:r>
              <a:rPr sz="2400" b="1" spc="-10" dirty="0">
                <a:latin typeface="Calibri"/>
                <a:cs typeface="Calibri"/>
              </a:rPr>
              <a:t> </a:t>
            </a:r>
            <a:r>
              <a:rPr sz="2400" dirty="0">
                <a:latin typeface="Calibri"/>
                <a:cs typeface="Calibri"/>
              </a:rPr>
              <a:t>b</a:t>
            </a:r>
            <a:r>
              <a:rPr sz="2400" spc="-1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|a|</a:t>
            </a:r>
            <a:r>
              <a:rPr sz="2400" spc="-20" dirty="0">
                <a:latin typeface="Calibri"/>
                <a:cs typeface="Calibri"/>
              </a:rPr>
              <a:t> </a:t>
            </a:r>
            <a:r>
              <a:rPr sz="2400" dirty="0">
                <a:latin typeface="Calibri"/>
                <a:cs typeface="Calibri"/>
              </a:rPr>
              <a:t>|b|</a:t>
            </a:r>
            <a:r>
              <a:rPr sz="2400" spc="-5" dirty="0">
                <a:latin typeface="Calibri"/>
                <a:cs typeface="Calibri"/>
              </a:rPr>
              <a:t> </a:t>
            </a:r>
            <a:r>
              <a:rPr sz="2400" spc="-10" dirty="0">
                <a:latin typeface="Calibri"/>
                <a:cs typeface="Calibri"/>
              </a:rPr>
              <a:t>cos(θ)</a:t>
            </a:r>
            <a:endParaRPr sz="2400" dirty="0">
              <a:latin typeface="Calibri"/>
              <a:cs typeface="Calibri"/>
            </a:endParaRPr>
          </a:p>
        </p:txBody>
      </p:sp>
      <p:sp>
        <p:nvSpPr>
          <p:cNvPr id="4" name="object 4"/>
          <p:cNvSpPr txBox="1"/>
          <p:nvPr/>
        </p:nvSpPr>
        <p:spPr>
          <a:xfrm>
            <a:off x="485343" y="2278641"/>
            <a:ext cx="6010275" cy="3828415"/>
          </a:xfrm>
          <a:prstGeom prst="rect">
            <a:avLst/>
          </a:prstGeom>
        </p:spPr>
        <p:txBody>
          <a:bodyPr vert="horz" wrap="square" lIns="0" tIns="83185" rIns="0" bIns="0" rtlCol="0">
            <a:spAutoFit/>
          </a:bodyPr>
          <a:lstStyle/>
          <a:p>
            <a:pPr marL="756285" indent="-287655">
              <a:lnSpc>
                <a:spcPct val="100000"/>
              </a:lnSpc>
              <a:spcBef>
                <a:spcPts val="655"/>
              </a:spcBef>
              <a:buFont typeface="Wingdings"/>
              <a:buChar char=""/>
              <a:tabLst>
                <a:tab pos="756285" algn="l"/>
                <a:tab pos="756920" algn="l"/>
              </a:tabLst>
            </a:pPr>
            <a:r>
              <a:rPr sz="2400" dirty="0">
                <a:latin typeface="Calibri"/>
                <a:cs typeface="Calibri"/>
              </a:rPr>
              <a:t>θ</a:t>
            </a:r>
            <a:r>
              <a:rPr sz="2400" spc="-10"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the</a:t>
            </a:r>
            <a:r>
              <a:rPr sz="2400" spc="-15" dirty="0">
                <a:latin typeface="Calibri"/>
                <a:cs typeface="Calibri"/>
              </a:rPr>
              <a:t> </a:t>
            </a:r>
            <a:r>
              <a:rPr sz="2400" dirty="0">
                <a:latin typeface="Calibri"/>
                <a:cs typeface="Calibri"/>
              </a:rPr>
              <a:t>angle between</a:t>
            </a:r>
            <a:r>
              <a:rPr sz="2400" spc="-15" dirty="0">
                <a:latin typeface="Calibri"/>
                <a:cs typeface="Calibri"/>
              </a:rPr>
              <a:t> </a:t>
            </a:r>
            <a:r>
              <a:rPr sz="2400" dirty="0">
                <a:latin typeface="Calibri"/>
                <a:cs typeface="Calibri"/>
              </a:rPr>
              <a:t>the vectors a</a:t>
            </a:r>
            <a:r>
              <a:rPr sz="2400" spc="-20" dirty="0">
                <a:latin typeface="Calibri"/>
                <a:cs typeface="Calibri"/>
              </a:rPr>
              <a:t> </a:t>
            </a:r>
            <a:r>
              <a:rPr sz="2400" dirty="0">
                <a:latin typeface="Calibri"/>
                <a:cs typeface="Calibri"/>
              </a:rPr>
              <a:t>and </a:t>
            </a:r>
            <a:r>
              <a:rPr sz="2400" spc="-50" dirty="0">
                <a:latin typeface="Calibri"/>
                <a:cs typeface="Calibri"/>
              </a:rPr>
              <a:t>b</a:t>
            </a:r>
            <a:endParaRPr sz="2400" dirty="0">
              <a:latin typeface="Calibri"/>
              <a:cs typeface="Calibri"/>
            </a:endParaRPr>
          </a:p>
          <a:p>
            <a:pPr marL="354965" indent="-342265">
              <a:lnSpc>
                <a:spcPct val="100000"/>
              </a:lnSpc>
              <a:spcBef>
                <a:spcPts val="645"/>
              </a:spcBef>
              <a:buFont typeface="Wingdings"/>
              <a:buChar char=""/>
              <a:tabLst>
                <a:tab pos="354965" algn="l"/>
                <a:tab pos="355600" algn="l"/>
              </a:tabLst>
            </a:pPr>
            <a:r>
              <a:rPr sz="2800" spc="-10" dirty="0">
                <a:solidFill>
                  <a:srgbClr val="333399"/>
                </a:solidFill>
                <a:latin typeface="Calibri"/>
                <a:cs typeface="Calibri"/>
              </a:rPr>
              <a:t>Consequences</a:t>
            </a:r>
            <a:r>
              <a:rPr sz="2800" spc="-15" dirty="0">
                <a:solidFill>
                  <a:srgbClr val="333399"/>
                </a:solidFill>
                <a:latin typeface="Calibri"/>
                <a:cs typeface="Calibri"/>
              </a:rPr>
              <a:t> </a:t>
            </a:r>
            <a:r>
              <a:rPr sz="2800" dirty="0">
                <a:solidFill>
                  <a:srgbClr val="333399"/>
                </a:solidFill>
                <a:latin typeface="Calibri"/>
                <a:cs typeface="Calibri"/>
              </a:rPr>
              <a:t>of</a:t>
            </a:r>
            <a:r>
              <a:rPr sz="2800" spc="-60" dirty="0">
                <a:solidFill>
                  <a:srgbClr val="333399"/>
                </a:solidFill>
                <a:latin typeface="Calibri"/>
                <a:cs typeface="Calibri"/>
              </a:rPr>
              <a:t> </a:t>
            </a:r>
            <a:r>
              <a:rPr sz="2800" dirty="0">
                <a:solidFill>
                  <a:srgbClr val="333399"/>
                </a:solidFill>
                <a:latin typeface="Calibri"/>
                <a:cs typeface="Calibri"/>
              </a:rPr>
              <a:t>this</a:t>
            </a:r>
            <a:r>
              <a:rPr sz="2800" spc="-35" dirty="0">
                <a:solidFill>
                  <a:srgbClr val="333399"/>
                </a:solidFill>
                <a:latin typeface="Calibri"/>
                <a:cs typeface="Calibri"/>
              </a:rPr>
              <a:t> </a:t>
            </a:r>
            <a:r>
              <a:rPr sz="2800" spc="-10" dirty="0">
                <a:solidFill>
                  <a:srgbClr val="333399"/>
                </a:solidFill>
                <a:latin typeface="Calibri"/>
                <a:cs typeface="Calibri"/>
              </a:rPr>
              <a:t>definition:</a:t>
            </a:r>
            <a:endParaRPr sz="2800" dirty="0">
              <a:latin typeface="Calibri"/>
              <a:cs typeface="Calibri"/>
            </a:endParaRPr>
          </a:p>
          <a:p>
            <a:pPr marL="756285" lvl="1" indent="-287655">
              <a:lnSpc>
                <a:spcPct val="100000"/>
              </a:lnSpc>
              <a:spcBef>
                <a:spcPts val="605"/>
              </a:spcBef>
              <a:buFont typeface="Wingdings"/>
              <a:buChar char=""/>
              <a:tabLst>
                <a:tab pos="756285" algn="l"/>
                <a:tab pos="756920" algn="l"/>
              </a:tabLst>
            </a:pPr>
            <a:r>
              <a:rPr sz="2400" dirty="0">
                <a:solidFill>
                  <a:srgbClr val="FF0000"/>
                </a:solidFill>
                <a:latin typeface="Calibri"/>
                <a:cs typeface="Calibri"/>
              </a:rPr>
              <a:t>Vectors</a:t>
            </a:r>
            <a:r>
              <a:rPr sz="2400" spc="-30" dirty="0">
                <a:solidFill>
                  <a:srgbClr val="FF0000"/>
                </a:solidFill>
                <a:latin typeface="Calibri"/>
                <a:cs typeface="Calibri"/>
              </a:rPr>
              <a:t> </a:t>
            </a:r>
            <a:r>
              <a:rPr sz="2400" dirty="0">
                <a:solidFill>
                  <a:srgbClr val="FF0000"/>
                </a:solidFill>
                <a:latin typeface="Calibri"/>
                <a:cs typeface="Calibri"/>
              </a:rPr>
              <a:t>closer </a:t>
            </a:r>
            <a:r>
              <a:rPr sz="2400" spc="-10" dirty="0">
                <a:solidFill>
                  <a:srgbClr val="FF0000"/>
                </a:solidFill>
                <a:latin typeface="Calibri"/>
                <a:cs typeface="Calibri"/>
              </a:rPr>
              <a:t>together</a:t>
            </a:r>
            <a:endParaRPr sz="2400" dirty="0">
              <a:solidFill>
                <a:srgbClr val="FF0000"/>
              </a:solidFill>
              <a:latin typeface="Calibri"/>
              <a:cs typeface="Calibri"/>
            </a:endParaRPr>
          </a:p>
          <a:p>
            <a:pPr marL="756285">
              <a:lnSpc>
                <a:spcPct val="100000"/>
              </a:lnSpc>
            </a:pPr>
            <a:r>
              <a:rPr sz="2400" dirty="0">
                <a:latin typeface="Calibri"/>
                <a:cs typeface="Calibri"/>
              </a:rPr>
              <a:t>=</a:t>
            </a:r>
            <a:r>
              <a:rPr sz="2400" spc="-10" dirty="0">
                <a:latin typeface="Calibri"/>
                <a:cs typeface="Calibri"/>
              </a:rPr>
              <a:t> </a:t>
            </a:r>
            <a:r>
              <a:rPr sz="2400" dirty="0">
                <a:latin typeface="Calibri"/>
                <a:cs typeface="Calibri"/>
              </a:rPr>
              <a:t>“similar”</a:t>
            </a:r>
            <a:r>
              <a:rPr sz="2400" spc="-30" dirty="0">
                <a:latin typeface="Calibri"/>
                <a:cs typeface="Calibri"/>
              </a:rPr>
              <a:t> </a:t>
            </a:r>
            <a:r>
              <a:rPr sz="2400" spc="-10" dirty="0">
                <a:latin typeface="Calibri"/>
                <a:cs typeface="Calibri"/>
              </a:rPr>
              <a:t>vectors</a:t>
            </a:r>
            <a:endParaRPr sz="2400" dirty="0">
              <a:latin typeface="Calibri"/>
              <a:cs typeface="Calibri"/>
            </a:endParaRPr>
          </a:p>
          <a:p>
            <a:pPr marL="756285">
              <a:lnSpc>
                <a:spcPct val="100000"/>
              </a:lnSpc>
            </a:pPr>
            <a:r>
              <a:rPr sz="2400" dirty="0">
                <a:latin typeface="Calibri"/>
                <a:cs typeface="Calibri"/>
              </a:rPr>
              <a:t>=</a:t>
            </a:r>
            <a:r>
              <a:rPr sz="2400" spc="-5" dirty="0">
                <a:latin typeface="Calibri"/>
                <a:cs typeface="Calibri"/>
              </a:rPr>
              <a:t> </a:t>
            </a:r>
            <a:r>
              <a:rPr sz="2400" dirty="0">
                <a:latin typeface="Calibri"/>
                <a:cs typeface="Calibri"/>
              </a:rPr>
              <a:t>smaller</a:t>
            </a:r>
            <a:r>
              <a:rPr sz="2400" spc="-30" dirty="0">
                <a:latin typeface="Calibri"/>
                <a:cs typeface="Calibri"/>
              </a:rPr>
              <a:t> </a:t>
            </a:r>
            <a:r>
              <a:rPr sz="2400" dirty="0">
                <a:latin typeface="Calibri"/>
                <a:cs typeface="Calibri"/>
              </a:rPr>
              <a:t>angle</a:t>
            </a:r>
            <a:r>
              <a:rPr sz="2400" spc="-5" dirty="0">
                <a:latin typeface="Calibri"/>
                <a:cs typeface="Calibri"/>
              </a:rPr>
              <a:t> </a:t>
            </a:r>
            <a:r>
              <a:rPr sz="2400" dirty="0">
                <a:latin typeface="Calibri"/>
                <a:cs typeface="Calibri"/>
              </a:rPr>
              <a:t>θ</a:t>
            </a:r>
            <a:r>
              <a:rPr sz="2400" spc="-15" dirty="0">
                <a:latin typeface="Calibri"/>
                <a:cs typeface="Calibri"/>
              </a:rPr>
              <a:t> </a:t>
            </a:r>
            <a:r>
              <a:rPr sz="2400" dirty="0">
                <a:latin typeface="Calibri"/>
                <a:cs typeface="Calibri"/>
              </a:rPr>
              <a:t>between</a:t>
            </a:r>
            <a:r>
              <a:rPr sz="2400" spc="-15" dirty="0">
                <a:latin typeface="Calibri"/>
                <a:cs typeface="Calibri"/>
              </a:rPr>
              <a:t> </a:t>
            </a:r>
            <a:r>
              <a:rPr sz="2400" spc="-10" dirty="0">
                <a:latin typeface="Calibri"/>
                <a:cs typeface="Calibri"/>
              </a:rPr>
              <a:t>vectors</a:t>
            </a:r>
            <a:endParaRPr sz="2400" dirty="0">
              <a:latin typeface="Calibri"/>
              <a:cs typeface="Calibri"/>
            </a:endParaRPr>
          </a:p>
          <a:p>
            <a:pPr marL="756285">
              <a:lnSpc>
                <a:spcPct val="100000"/>
              </a:lnSpc>
              <a:spcBef>
                <a:spcPts val="5"/>
              </a:spcBef>
            </a:pPr>
            <a:r>
              <a:rPr sz="2400" dirty="0">
                <a:latin typeface="Calibri"/>
                <a:cs typeface="Calibri"/>
              </a:rPr>
              <a:t>=</a:t>
            </a:r>
            <a:r>
              <a:rPr sz="2400" spc="-10" dirty="0">
                <a:latin typeface="Calibri"/>
                <a:cs typeface="Calibri"/>
              </a:rPr>
              <a:t> </a:t>
            </a:r>
            <a:r>
              <a:rPr sz="2400" dirty="0">
                <a:latin typeface="Calibri"/>
                <a:cs typeface="Calibri"/>
              </a:rPr>
              <a:t>larger</a:t>
            </a:r>
            <a:r>
              <a:rPr sz="2400" spc="-25" dirty="0">
                <a:latin typeface="Calibri"/>
                <a:cs typeface="Calibri"/>
              </a:rPr>
              <a:t> </a:t>
            </a:r>
            <a:r>
              <a:rPr sz="2400" dirty="0">
                <a:latin typeface="Calibri"/>
                <a:cs typeface="Calibri"/>
              </a:rPr>
              <a:t>(more</a:t>
            </a:r>
            <a:r>
              <a:rPr sz="2400" spc="-30" dirty="0">
                <a:latin typeface="Calibri"/>
                <a:cs typeface="Calibri"/>
              </a:rPr>
              <a:t> </a:t>
            </a:r>
            <a:r>
              <a:rPr sz="2400" dirty="0">
                <a:latin typeface="Calibri"/>
                <a:cs typeface="Calibri"/>
              </a:rPr>
              <a:t>positive)</a:t>
            </a:r>
            <a:r>
              <a:rPr sz="2400" spc="-15" dirty="0">
                <a:latin typeface="Calibri"/>
                <a:cs typeface="Calibri"/>
              </a:rPr>
              <a:t> </a:t>
            </a:r>
            <a:r>
              <a:rPr sz="2400" dirty="0">
                <a:latin typeface="Calibri"/>
                <a:cs typeface="Calibri"/>
              </a:rPr>
              <a:t>dot</a:t>
            </a:r>
            <a:r>
              <a:rPr sz="2400" spc="-10" dirty="0">
                <a:latin typeface="Calibri"/>
                <a:cs typeface="Calibri"/>
              </a:rPr>
              <a:t> product</a:t>
            </a:r>
            <a:endParaRPr sz="2400" dirty="0">
              <a:latin typeface="Calibri"/>
              <a:cs typeface="Calibri"/>
            </a:endParaRPr>
          </a:p>
          <a:p>
            <a:pPr marL="756285" lvl="1" indent="-287655">
              <a:lnSpc>
                <a:spcPct val="100000"/>
              </a:lnSpc>
              <a:spcBef>
                <a:spcPts val="575"/>
              </a:spcBef>
              <a:buFont typeface="Wingdings"/>
              <a:buChar char=""/>
              <a:tabLst>
                <a:tab pos="756285" algn="l"/>
                <a:tab pos="756920" algn="l"/>
              </a:tabLst>
            </a:pPr>
            <a:r>
              <a:rPr sz="2400" dirty="0">
                <a:latin typeface="Calibri"/>
                <a:cs typeface="Calibri"/>
              </a:rPr>
              <a:t>If</a:t>
            </a:r>
            <a:r>
              <a:rPr sz="2400" spc="-20" dirty="0">
                <a:latin typeface="Calibri"/>
                <a:cs typeface="Calibri"/>
              </a:rPr>
              <a:t> </a:t>
            </a:r>
            <a:r>
              <a:rPr sz="2400" dirty="0">
                <a:latin typeface="Calibri"/>
                <a:cs typeface="Calibri"/>
              </a:rPr>
              <a:t>θ</a:t>
            </a:r>
            <a:r>
              <a:rPr sz="2400" spc="-15" dirty="0">
                <a:latin typeface="Calibri"/>
                <a:cs typeface="Calibri"/>
              </a:rPr>
              <a:t> </a:t>
            </a:r>
            <a:r>
              <a:rPr sz="2400" dirty="0">
                <a:latin typeface="Calibri"/>
                <a:cs typeface="Calibri"/>
              </a:rPr>
              <a:t>&lt;</a:t>
            </a:r>
            <a:r>
              <a:rPr sz="2400" spc="-10" dirty="0">
                <a:latin typeface="Calibri"/>
                <a:cs typeface="Calibri"/>
              </a:rPr>
              <a:t> </a:t>
            </a:r>
            <a:r>
              <a:rPr sz="2400" dirty="0">
                <a:latin typeface="Calibri"/>
                <a:cs typeface="Calibri"/>
              </a:rPr>
              <a:t>90°,</a:t>
            </a:r>
            <a:r>
              <a:rPr sz="2400" spc="-10" dirty="0">
                <a:latin typeface="Calibri"/>
                <a:cs typeface="Calibri"/>
              </a:rPr>
              <a:t> </a:t>
            </a:r>
            <a:r>
              <a:rPr sz="2400" dirty="0">
                <a:latin typeface="Calibri"/>
                <a:cs typeface="Calibri"/>
              </a:rPr>
              <a:t>then</a:t>
            </a:r>
            <a:r>
              <a:rPr sz="2400" spc="-5" dirty="0">
                <a:latin typeface="Calibri"/>
                <a:cs typeface="Calibri"/>
              </a:rPr>
              <a:t> </a:t>
            </a:r>
            <a:r>
              <a:rPr sz="2400" dirty="0">
                <a:latin typeface="Calibri"/>
                <a:cs typeface="Calibri"/>
              </a:rPr>
              <a:t>dot</a:t>
            </a:r>
            <a:r>
              <a:rPr sz="2400" spc="-30" dirty="0">
                <a:latin typeface="Calibri"/>
                <a:cs typeface="Calibri"/>
              </a:rPr>
              <a:t> </a:t>
            </a:r>
            <a:r>
              <a:rPr sz="2400" dirty="0">
                <a:latin typeface="Calibri"/>
                <a:cs typeface="Calibri"/>
              </a:rPr>
              <a:t>product</a:t>
            </a:r>
            <a:r>
              <a:rPr sz="2400" spc="-10" dirty="0">
                <a:latin typeface="Calibri"/>
                <a:cs typeface="Calibri"/>
              </a:rPr>
              <a:t> </a:t>
            </a:r>
            <a:r>
              <a:rPr sz="2400" dirty="0">
                <a:latin typeface="Calibri"/>
                <a:cs typeface="Calibri"/>
              </a:rPr>
              <a:t>is</a:t>
            </a:r>
            <a:r>
              <a:rPr sz="2400" spc="-10" dirty="0">
                <a:latin typeface="Calibri"/>
                <a:cs typeface="Calibri"/>
              </a:rPr>
              <a:t> </a:t>
            </a:r>
            <a:r>
              <a:rPr sz="2400" spc="-10" dirty="0">
                <a:solidFill>
                  <a:srgbClr val="FF0000"/>
                </a:solidFill>
                <a:latin typeface="Calibri"/>
                <a:cs typeface="Calibri"/>
              </a:rPr>
              <a:t>positive</a:t>
            </a:r>
            <a:endParaRPr sz="2400" dirty="0">
              <a:solidFill>
                <a:srgbClr val="FF0000"/>
              </a:solidFill>
              <a:latin typeface="Calibri"/>
              <a:cs typeface="Calibri"/>
            </a:endParaRPr>
          </a:p>
          <a:p>
            <a:pPr marL="756285" lvl="1" indent="-287655">
              <a:lnSpc>
                <a:spcPct val="100000"/>
              </a:lnSpc>
              <a:spcBef>
                <a:spcPts val="575"/>
              </a:spcBef>
              <a:buFont typeface="Wingdings"/>
              <a:buChar char=""/>
              <a:tabLst>
                <a:tab pos="756285" algn="l"/>
                <a:tab pos="756920" algn="l"/>
              </a:tabLst>
            </a:pPr>
            <a:r>
              <a:rPr sz="2400" dirty="0">
                <a:latin typeface="Calibri"/>
                <a:cs typeface="Calibri"/>
              </a:rPr>
              <a:t>If</a:t>
            </a:r>
            <a:r>
              <a:rPr sz="2400" spc="-20" dirty="0">
                <a:latin typeface="Calibri"/>
                <a:cs typeface="Calibri"/>
              </a:rPr>
              <a:t> </a:t>
            </a:r>
            <a:r>
              <a:rPr sz="2400" dirty="0">
                <a:latin typeface="Calibri"/>
                <a:cs typeface="Calibri"/>
              </a:rPr>
              <a:t>θ</a:t>
            </a:r>
            <a:r>
              <a:rPr sz="2400" spc="-15"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90°,</a:t>
            </a:r>
            <a:r>
              <a:rPr sz="2400" spc="-10" dirty="0">
                <a:latin typeface="Calibri"/>
                <a:cs typeface="Calibri"/>
              </a:rPr>
              <a:t> </a:t>
            </a:r>
            <a:r>
              <a:rPr sz="2400" dirty="0">
                <a:latin typeface="Calibri"/>
                <a:cs typeface="Calibri"/>
              </a:rPr>
              <a:t>then</a:t>
            </a:r>
            <a:r>
              <a:rPr sz="2400" spc="-5" dirty="0">
                <a:latin typeface="Calibri"/>
                <a:cs typeface="Calibri"/>
              </a:rPr>
              <a:t> </a:t>
            </a:r>
            <a:r>
              <a:rPr sz="2400" dirty="0">
                <a:latin typeface="Calibri"/>
                <a:cs typeface="Calibri"/>
              </a:rPr>
              <a:t>dot</a:t>
            </a:r>
            <a:r>
              <a:rPr sz="2400" spc="-30" dirty="0">
                <a:latin typeface="Calibri"/>
                <a:cs typeface="Calibri"/>
              </a:rPr>
              <a:t> </a:t>
            </a:r>
            <a:r>
              <a:rPr sz="2400" dirty="0">
                <a:latin typeface="Calibri"/>
                <a:cs typeface="Calibri"/>
              </a:rPr>
              <a:t>product</a:t>
            </a:r>
            <a:r>
              <a:rPr sz="2400" spc="-10" dirty="0">
                <a:latin typeface="Calibri"/>
                <a:cs typeface="Calibri"/>
              </a:rPr>
              <a:t> </a:t>
            </a:r>
            <a:r>
              <a:rPr sz="2400" dirty="0">
                <a:latin typeface="Calibri"/>
                <a:cs typeface="Calibri"/>
              </a:rPr>
              <a:t>is</a:t>
            </a:r>
            <a:r>
              <a:rPr sz="2400" spc="-10" dirty="0">
                <a:latin typeface="Calibri"/>
                <a:cs typeface="Calibri"/>
              </a:rPr>
              <a:t> </a:t>
            </a:r>
            <a:r>
              <a:rPr sz="2400" spc="-20" dirty="0">
                <a:solidFill>
                  <a:srgbClr val="FF0000"/>
                </a:solidFill>
                <a:latin typeface="Calibri"/>
                <a:cs typeface="Calibri"/>
              </a:rPr>
              <a:t>zero</a:t>
            </a:r>
            <a:endParaRPr sz="2400" dirty="0">
              <a:solidFill>
                <a:srgbClr val="FF0000"/>
              </a:solidFill>
              <a:latin typeface="Calibri"/>
              <a:cs typeface="Calibri"/>
            </a:endParaRPr>
          </a:p>
          <a:p>
            <a:pPr marL="756285" lvl="1" indent="-287655">
              <a:lnSpc>
                <a:spcPct val="100000"/>
              </a:lnSpc>
              <a:spcBef>
                <a:spcPts val="580"/>
              </a:spcBef>
              <a:buFont typeface="Wingdings"/>
              <a:buChar char=""/>
              <a:tabLst>
                <a:tab pos="756285" algn="l"/>
                <a:tab pos="756920" algn="l"/>
              </a:tabLst>
            </a:pPr>
            <a:r>
              <a:rPr sz="2400" dirty="0">
                <a:latin typeface="Calibri"/>
                <a:cs typeface="Calibri"/>
              </a:rPr>
              <a:t>If</a:t>
            </a:r>
            <a:r>
              <a:rPr sz="2400" spc="-20" dirty="0">
                <a:latin typeface="Calibri"/>
                <a:cs typeface="Calibri"/>
              </a:rPr>
              <a:t> </a:t>
            </a:r>
            <a:r>
              <a:rPr sz="2400" dirty="0">
                <a:latin typeface="Calibri"/>
                <a:cs typeface="Calibri"/>
              </a:rPr>
              <a:t>θ</a:t>
            </a:r>
            <a:r>
              <a:rPr sz="2400" spc="-15" dirty="0">
                <a:latin typeface="Calibri"/>
                <a:cs typeface="Calibri"/>
              </a:rPr>
              <a:t> </a:t>
            </a:r>
            <a:r>
              <a:rPr sz="2400" dirty="0">
                <a:latin typeface="Calibri"/>
                <a:cs typeface="Calibri"/>
              </a:rPr>
              <a:t>&gt;</a:t>
            </a:r>
            <a:r>
              <a:rPr sz="2400" spc="-10" dirty="0">
                <a:latin typeface="Calibri"/>
                <a:cs typeface="Calibri"/>
              </a:rPr>
              <a:t> </a:t>
            </a:r>
            <a:r>
              <a:rPr sz="2400" dirty="0">
                <a:latin typeface="Calibri"/>
                <a:cs typeface="Calibri"/>
              </a:rPr>
              <a:t>90°,</a:t>
            </a:r>
            <a:r>
              <a:rPr sz="2400" spc="-10" dirty="0">
                <a:latin typeface="Calibri"/>
                <a:cs typeface="Calibri"/>
              </a:rPr>
              <a:t> </a:t>
            </a:r>
            <a:r>
              <a:rPr sz="2400" dirty="0">
                <a:latin typeface="Calibri"/>
                <a:cs typeface="Calibri"/>
              </a:rPr>
              <a:t>then</a:t>
            </a:r>
            <a:r>
              <a:rPr sz="2400" spc="-5" dirty="0">
                <a:latin typeface="Calibri"/>
                <a:cs typeface="Calibri"/>
              </a:rPr>
              <a:t> </a:t>
            </a:r>
            <a:r>
              <a:rPr sz="2400" dirty="0">
                <a:latin typeface="Calibri"/>
                <a:cs typeface="Calibri"/>
              </a:rPr>
              <a:t>dot</a:t>
            </a:r>
            <a:r>
              <a:rPr sz="2400" spc="-30" dirty="0">
                <a:latin typeface="Calibri"/>
                <a:cs typeface="Calibri"/>
              </a:rPr>
              <a:t> </a:t>
            </a:r>
            <a:r>
              <a:rPr sz="2400" dirty="0">
                <a:latin typeface="Calibri"/>
                <a:cs typeface="Calibri"/>
              </a:rPr>
              <a:t>product</a:t>
            </a:r>
            <a:r>
              <a:rPr sz="2400" spc="-10" dirty="0">
                <a:latin typeface="Calibri"/>
                <a:cs typeface="Calibri"/>
              </a:rPr>
              <a:t> </a:t>
            </a:r>
            <a:r>
              <a:rPr sz="2400" dirty="0">
                <a:latin typeface="Calibri"/>
                <a:cs typeface="Calibri"/>
              </a:rPr>
              <a:t>is</a:t>
            </a:r>
            <a:r>
              <a:rPr sz="2400" spc="-10" dirty="0">
                <a:latin typeface="Calibri"/>
                <a:cs typeface="Calibri"/>
              </a:rPr>
              <a:t> </a:t>
            </a:r>
            <a:r>
              <a:rPr sz="2400" spc="-10" dirty="0">
                <a:solidFill>
                  <a:srgbClr val="FF0000"/>
                </a:solidFill>
                <a:latin typeface="Calibri"/>
                <a:cs typeface="Calibri"/>
              </a:rPr>
              <a:t>negative</a:t>
            </a:r>
            <a:endParaRPr sz="2400" dirty="0">
              <a:solidFill>
                <a:srgbClr val="FF0000"/>
              </a:solidFill>
              <a:latin typeface="Calibri"/>
              <a:cs typeface="Calibri"/>
            </a:endParaRPr>
          </a:p>
        </p:txBody>
      </p:sp>
      <p:sp>
        <p:nvSpPr>
          <p:cNvPr id="5" name="object 5"/>
          <p:cNvSpPr/>
          <p:nvPr/>
        </p:nvSpPr>
        <p:spPr>
          <a:xfrm>
            <a:off x="8046593" y="2058161"/>
            <a:ext cx="641350" cy="1165225"/>
          </a:xfrm>
          <a:custGeom>
            <a:avLst/>
            <a:gdLst/>
            <a:ahLst/>
            <a:cxnLst/>
            <a:rect l="l" t="t" r="r" b="b"/>
            <a:pathLst>
              <a:path w="641350" h="1165225">
                <a:moveTo>
                  <a:pt x="640969" y="152400"/>
                </a:moveTo>
                <a:lnTo>
                  <a:pt x="460629" y="265684"/>
                </a:lnTo>
                <a:lnTo>
                  <a:pt x="525805" y="305295"/>
                </a:lnTo>
                <a:lnTo>
                  <a:pt x="55524" y="1078928"/>
                </a:lnTo>
                <a:lnTo>
                  <a:pt x="114058" y="191312"/>
                </a:lnTo>
                <a:lnTo>
                  <a:pt x="190119" y="196342"/>
                </a:lnTo>
                <a:lnTo>
                  <a:pt x="178955" y="169799"/>
                </a:lnTo>
                <a:lnTo>
                  <a:pt x="107569" y="0"/>
                </a:lnTo>
                <a:lnTo>
                  <a:pt x="0" y="183769"/>
                </a:lnTo>
                <a:lnTo>
                  <a:pt x="75958" y="188798"/>
                </a:lnTo>
                <a:lnTo>
                  <a:pt x="12319" y="1154049"/>
                </a:lnTo>
                <a:lnTo>
                  <a:pt x="31369" y="1155255"/>
                </a:lnTo>
                <a:lnTo>
                  <a:pt x="47625" y="1165098"/>
                </a:lnTo>
                <a:lnTo>
                  <a:pt x="558292" y="325031"/>
                </a:lnTo>
                <a:lnTo>
                  <a:pt x="623443" y="364617"/>
                </a:lnTo>
                <a:lnTo>
                  <a:pt x="629678" y="289052"/>
                </a:lnTo>
                <a:lnTo>
                  <a:pt x="640969" y="152400"/>
                </a:lnTo>
                <a:close/>
              </a:path>
            </a:pathLst>
          </a:custGeom>
          <a:solidFill>
            <a:srgbClr val="FF3300"/>
          </a:solidFill>
        </p:spPr>
        <p:txBody>
          <a:bodyPr wrap="square" lIns="0" tIns="0" rIns="0" bIns="0" rtlCol="0"/>
          <a:lstStyle/>
          <a:p>
            <a:endParaRPr/>
          </a:p>
        </p:txBody>
      </p:sp>
      <p:sp>
        <p:nvSpPr>
          <p:cNvPr id="6" name="object 6"/>
          <p:cNvSpPr txBox="1"/>
          <p:nvPr/>
        </p:nvSpPr>
        <p:spPr>
          <a:xfrm>
            <a:off x="8163306" y="2585973"/>
            <a:ext cx="13843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θ</a:t>
            </a:r>
            <a:endParaRPr sz="1600">
              <a:latin typeface="Arial"/>
              <a:cs typeface="Arial"/>
            </a:endParaRPr>
          </a:p>
        </p:txBody>
      </p:sp>
      <p:sp>
        <p:nvSpPr>
          <p:cNvPr id="7" name="object 7"/>
          <p:cNvSpPr txBox="1"/>
          <p:nvPr/>
        </p:nvSpPr>
        <p:spPr>
          <a:xfrm>
            <a:off x="7245477" y="3319094"/>
            <a:ext cx="195453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a:t>
            </a:r>
            <a:r>
              <a:rPr sz="1800" spc="-15" dirty="0">
                <a:latin typeface="Arial"/>
                <a:cs typeface="Arial"/>
              </a:rPr>
              <a:t> </a:t>
            </a:r>
            <a:r>
              <a:rPr sz="1800" dirty="0">
                <a:latin typeface="Arial"/>
                <a:cs typeface="Arial"/>
              </a:rPr>
              <a:t>·</a:t>
            </a:r>
            <a:r>
              <a:rPr sz="1800" spc="-10" dirty="0">
                <a:latin typeface="Arial"/>
                <a:cs typeface="Arial"/>
              </a:rPr>
              <a:t> </a:t>
            </a:r>
            <a:r>
              <a:rPr sz="1800" dirty="0">
                <a:latin typeface="Arial"/>
                <a:cs typeface="Arial"/>
              </a:rPr>
              <a:t>b</a:t>
            </a:r>
            <a:r>
              <a:rPr sz="1800" spc="-15" dirty="0">
                <a:latin typeface="Arial"/>
                <a:cs typeface="Arial"/>
              </a:rPr>
              <a:t> </a:t>
            </a:r>
            <a:r>
              <a:rPr sz="1800" dirty="0">
                <a:latin typeface="Arial"/>
                <a:cs typeface="Arial"/>
              </a:rPr>
              <a:t>large,</a:t>
            </a:r>
            <a:r>
              <a:rPr sz="1800" spc="-5" dirty="0">
                <a:latin typeface="Arial"/>
                <a:cs typeface="Arial"/>
              </a:rPr>
              <a:t> </a:t>
            </a:r>
            <a:r>
              <a:rPr sz="1800" spc="-10" dirty="0">
                <a:latin typeface="Arial"/>
                <a:cs typeface="Arial"/>
              </a:rPr>
              <a:t>positive</a:t>
            </a:r>
            <a:endParaRPr sz="1800" dirty="0">
              <a:latin typeface="Arial"/>
              <a:cs typeface="Arial"/>
            </a:endParaRPr>
          </a:p>
        </p:txBody>
      </p:sp>
      <p:sp>
        <p:nvSpPr>
          <p:cNvPr id="8" name="object 8"/>
          <p:cNvSpPr/>
          <p:nvPr/>
        </p:nvSpPr>
        <p:spPr>
          <a:xfrm>
            <a:off x="10430129" y="2058161"/>
            <a:ext cx="1025525" cy="1171575"/>
          </a:xfrm>
          <a:custGeom>
            <a:avLst/>
            <a:gdLst/>
            <a:ahLst/>
            <a:cxnLst/>
            <a:rect l="l" t="t" r="r" b="b"/>
            <a:pathLst>
              <a:path w="1025525" h="1171575">
                <a:moveTo>
                  <a:pt x="1025144" y="534924"/>
                </a:moveTo>
                <a:lnTo>
                  <a:pt x="813054" y="554990"/>
                </a:lnTo>
                <a:lnTo>
                  <a:pt x="853440" y="619671"/>
                </a:lnTo>
                <a:lnTo>
                  <a:pt x="52857" y="1119390"/>
                </a:lnTo>
                <a:lnTo>
                  <a:pt x="114058" y="191312"/>
                </a:lnTo>
                <a:lnTo>
                  <a:pt x="190119" y="196342"/>
                </a:lnTo>
                <a:lnTo>
                  <a:pt x="178955" y="169799"/>
                </a:lnTo>
                <a:lnTo>
                  <a:pt x="107569" y="0"/>
                </a:lnTo>
                <a:lnTo>
                  <a:pt x="0" y="183769"/>
                </a:lnTo>
                <a:lnTo>
                  <a:pt x="75958" y="188798"/>
                </a:lnTo>
                <a:lnTo>
                  <a:pt x="12319" y="1154049"/>
                </a:lnTo>
                <a:lnTo>
                  <a:pt x="31369" y="1155255"/>
                </a:lnTo>
                <a:lnTo>
                  <a:pt x="41402" y="1171448"/>
                </a:lnTo>
                <a:lnTo>
                  <a:pt x="873594" y="651954"/>
                </a:lnTo>
                <a:lnTo>
                  <a:pt x="914019" y="716661"/>
                </a:lnTo>
                <a:lnTo>
                  <a:pt x="979474" y="609600"/>
                </a:lnTo>
                <a:lnTo>
                  <a:pt x="1025144" y="534924"/>
                </a:lnTo>
                <a:close/>
              </a:path>
            </a:pathLst>
          </a:custGeom>
          <a:solidFill>
            <a:srgbClr val="FF3300"/>
          </a:solidFill>
        </p:spPr>
        <p:txBody>
          <a:bodyPr wrap="square" lIns="0" tIns="0" rIns="0" bIns="0" rtlCol="0"/>
          <a:lstStyle/>
          <a:p>
            <a:endParaRPr/>
          </a:p>
        </p:txBody>
      </p:sp>
      <p:sp>
        <p:nvSpPr>
          <p:cNvPr id="9" name="object 9"/>
          <p:cNvSpPr txBox="1"/>
          <p:nvPr/>
        </p:nvSpPr>
        <p:spPr>
          <a:xfrm>
            <a:off x="10566272" y="2773425"/>
            <a:ext cx="13843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θ</a:t>
            </a:r>
            <a:endParaRPr sz="1600">
              <a:latin typeface="Arial"/>
              <a:cs typeface="Arial"/>
            </a:endParaRPr>
          </a:p>
        </p:txBody>
      </p:sp>
      <p:sp>
        <p:nvSpPr>
          <p:cNvPr id="10" name="object 10"/>
          <p:cNvSpPr txBox="1"/>
          <p:nvPr/>
        </p:nvSpPr>
        <p:spPr>
          <a:xfrm>
            <a:off x="9629902" y="3319094"/>
            <a:ext cx="197993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a:t>
            </a:r>
            <a:r>
              <a:rPr sz="1800" spc="-15" dirty="0">
                <a:latin typeface="Arial"/>
                <a:cs typeface="Arial"/>
              </a:rPr>
              <a:t> </a:t>
            </a:r>
            <a:r>
              <a:rPr sz="1800" dirty="0">
                <a:latin typeface="Arial"/>
                <a:cs typeface="Arial"/>
              </a:rPr>
              <a:t>·</a:t>
            </a:r>
            <a:r>
              <a:rPr sz="1800" spc="-5" dirty="0">
                <a:latin typeface="Arial"/>
                <a:cs typeface="Arial"/>
              </a:rPr>
              <a:t> </a:t>
            </a:r>
            <a:r>
              <a:rPr sz="1800" dirty="0">
                <a:latin typeface="Arial"/>
                <a:cs typeface="Arial"/>
              </a:rPr>
              <a:t>b</a:t>
            </a:r>
            <a:r>
              <a:rPr sz="1800" spc="-10" dirty="0">
                <a:latin typeface="Arial"/>
                <a:cs typeface="Arial"/>
              </a:rPr>
              <a:t> </a:t>
            </a:r>
            <a:r>
              <a:rPr sz="1800" dirty="0">
                <a:latin typeface="Arial"/>
                <a:cs typeface="Arial"/>
              </a:rPr>
              <a:t>small,</a:t>
            </a:r>
            <a:r>
              <a:rPr sz="1800" spc="-5" dirty="0">
                <a:latin typeface="Arial"/>
                <a:cs typeface="Arial"/>
              </a:rPr>
              <a:t> </a:t>
            </a:r>
            <a:r>
              <a:rPr sz="1800" spc="-10" dirty="0">
                <a:latin typeface="Arial"/>
                <a:cs typeface="Arial"/>
              </a:rPr>
              <a:t>positive</a:t>
            </a:r>
            <a:endParaRPr sz="1800">
              <a:latin typeface="Arial"/>
              <a:cs typeface="Arial"/>
            </a:endParaRPr>
          </a:p>
        </p:txBody>
      </p:sp>
      <p:sp>
        <p:nvSpPr>
          <p:cNvPr id="11" name="object 11"/>
          <p:cNvSpPr/>
          <p:nvPr/>
        </p:nvSpPr>
        <p:spPr>
          <a:xfrm>
            <a:off x="7982712" y="4196333"/>
            <a:ext cx="1258570" cy="1362075"/>
          </a:xfrm>
          <a:custGeom>
            <a:avLst/>
            <a:gdLst/>
            <a:ahLst/>
            <a:cxnLst/>
            <a:rect l="l" t="t" r="r" b="b"/>
            <a:pathLst>
              <a:path w="1258570" h="1362075">
                <a:moveTo>
                  <a:pt x="1258189" y="1266444"/>
                </a:moveTo>
                <a:lnTo>
                  <a:pt x="1220089" y="1247394"/>
                </a:lnTo>
                <a:lnTo>
                  <a:pt x="1067689" y="1171194"/>
                </a:lnTo>
                <a:lnTo>
                  <a:pt x="1067689" y="1247394"/>
                </a:lnTo>
                <a:lnTo>
                  <a:pt x="114668" y="1247394"/>
                </a:lnTo>
                <a:lnTo>
                  <a:pt x="114300" y="190500"/>
                </a:lnTo>
                <a:lnTo>
                  <a:pt x="190500" y="190500"/>
                </a:lnTo>
                <a:lnTo>
                  <a:pt x="180975" y="171450"/>
                </a:lnTo>
                <a:lnTo>
                  <a:pt x="95250" y="0"/>
                </a:lnTo>
                <a:lnTo>
                  <a:pt x="0" y="190500"/>
                </a:lnTo>
                <a:lnTo>
                  <a:pt x="76200" y="190500"/>
                </a:lnTo>
                <a:lnTo>
                  <a:pt x="76581" y="1265301"/>
                </a:lnTo>
                <a:lnTo>
                  <a:pt x="95250" y="1265301"/>
                </a:lnTo>
                <a:lnTo>
                  <a:pt x="95250" y="1285494"/>
                </a:lnTo>
                <a:lnTo>
                  <a:pt x="1067689" y="1285494"/>
                </a:lnTo>
                <a:lnTo>
                  <a:pt x="1067689" y="1361694"/>
                </a:lnTo>
                <a:lnTo>
                  <a:pt x="1220089" y="1285494"/>
                </a:lnTo>
                <a:lnTo>
                  <a:pt x="1258189" y="1266444"/>
                </a:lnTo>
                <a:close/>
              </a:path>
            </a:pathLst>
          </a:custGeom>
          <a:solidFill>
            <a:srgbClr val="FF3300"/>
          </a:solidFill>
        </p:spPr>
        <p:txBody>
          <a:bodyPr wrap="square" lIns="0" tIns="0" rIns="0" bIns="0" rtlCol="0"/>
          <a:lstStyle/>
          <a:p>
            <a:endParaRPr/>
          </a:p>
        </p:txBody>
      </p:sp>
      <p:sp>
        <p:nvSpPr>
          <p:cNvPr id="12" name="object 12"/>
          <p:cNvSpPr txBox="1"/>
          <p:nvPr/>
        </p:nvSpPr>
        <p:spPr>
          <a:xfrm>
            <a:off x="7882255" y="5159197"/>
            <a:ext cx="991235" cy="709930"/>
          </a:xfrm>
          <a:prstGeom prst="rect">
            <a:avLst/>
          </a:prstGeom>
        </p:spPr>
        <p:txBody>
          <a:bodyPr vert="horz" wrap="square" lIns="0" tIns="12065" rIns="0" bIns="0" rtlCol="0">
            <a:spAutoFit/>
          </a:bodyPr>
          <a:lstStyle/>
          <a:p>
            <a:pPr marL="306705">
              <a:lnSpc>
                <a:spcPct val="100000"/>
              </a:lnSpc>
              <a:spcBef>
                <a:spcPts val="95"/>
              </a:spcBef>
            </a:pPr>
            <a:r>
              <a:rPr sz="1600" spc="-5" dirty="0">
                <a:latin typeface="Arial"/>
                <a:cs typeface="Arial"/>
              </a:rPr>
              <a:t>θ</a:t>
            </a:r>
            <a:endParaRPr sz="1600">
              <a:latin typeface="Arial"/>
              <a:cs typeface="Arial"/>
            </a:endParaRPr>
          </a:p>
          <a:p>
            <a:pPr marL="12700">
              <a:lnSpc>
                <a:spcPct val="100000"/>
              </a:lnSpc>
              <a:spcBef>
                <a:spcPts val="1310"/>
              </a:spcBef>
            </a:pPr>
            <a:r>
              <a:rPr sz="1800" dirty="0">
                <a:latin typeface="Arial"/>
                <a:cs typeface="Arial"/>
              </a:rPr>
              <a:t>a</a:t>
            </a:r>
            <a:r>
              <a:rPr sz="1800" spc="-5" dirty="0">
                <a:latin typeface="Arial"/>
                <a:cs typeface="Arial"/>
              </a:rPr>
              <a:t> </a:t>
            </a:r>
            <a:r>
              <a:rPr sz="1800" dirty="0">
                <a:latin typeface="Arial"/>
                <a:cs typeface="Arial"/>
              </a:rPr>
              <a:t>· b</a:t>
            </a:r>
            <a:r>
              <a:rPr sz="1800" spc="-5" dirty="0">
                <a:latin typeface="Arial"/>
                <a:cs typeface="Arial"/>
              </a:rPr>
              <a:t> </a:t>
            </a:r>
            <a:r>
              <a:rPr sz="1800" spc="-20" dirty="0">
                <a:latin typeface="Arial"/>
                <a:cs typeface="Arial"/>
              </a:rPr>
              <a:t>zero</a:t>
            </a:r>
            <a:endParaRPr sz="1800">
              <a:latin typeface="Arial"/>
              <a:cs typeface="Arial"/>
            </a:endParaRPr>
          </a:p>
        </p:txBody>
      </p:sp>
      <p:sp>
        <p:nvSpPr>
          <p:cNvPr id="13" name="object 13"/>
          <p:cNvSpPr/>
          <p:nvPr/>
        </p:nvSpPr>
        <p:spPr>
          <a:xfrm>
            <a:off x="9832213" y="4348733"/>
            <a:ext cx="1623060" cy="1209675"/>
          </a:xfrm>
          <a:custGeom>
            <a:avLst/>
            <a:gdLst/>
            <a:ahLst/>
            <a:cxnLst/>
            <a:rect l="l" t="t" r="r" b="b"/>
            <a:pathLst>
              <a:path w="1623059" h="1209675">
                <a:moveTo>
                  <a:pt x="1623060" y="1114044"/>
                </a:moveTo>
                <a:lnTo>
                  <a:pt x="1584960" y="1094994"/>
                </a:lnTo>
                <a:lnTo>
                  <a:pt x="1432560" y="1018794"/>
                </a:lnTo>
                <a:lnTo>
                  <a:pt x="1432560" y="1094994"/>
                </a:lnTo>
                <a:lnTo>
                  <a:pt x="473862" y="1094994"/>
                </a:lnTo>
                <a:lnTo>
                  <a:pt x="106222" y="170002"/>
                </a:lnTo>
                <a:lnTo>
                  <a:pt x="150825" y="152273"/>
                </a:lnTo>
                <a:lnTo>
                  <a:pt x="177038" y="141859"/>
                </a:lnTo>
                <a:lnTo>
                  <a:pt x="18161" y="0"/>
                </a:lnTo>
                <a:lnTo>
                  <a:pt x="0" y="212217"/>
                </a:lnTo>
                <a:lnTo>
                  <a:pt x="70789" y="184086"/>
                </a:lnTo>
                <a:lnTo>
                  <a:pt x="442849" y="1119886"/>
                </a:lnTo>
                <a:lnTo>
                  <a:pt x="460121" y="1112989"/>
                </a:lnTo>
                <a:lnTo>
                  <a:pt x="460121" y="1133094"/>
                </a:lnTo>
                <a:lnTo>
                  <a:pt x="1432560" y="1133094"/>
                </a:lnTo>
                <a:lnTo>
                  <a:pt x="1432560" y="1209294"/>
                </a:lnTo>
                <a:lnTo>
                  <a:pt x="1584960" y="1133094"/>
                </a:lnTo>
                <a:lnTo>
                  <a:pt x="1623060" y="1114044"/>
                </a:lnTo>
                <a:close/>
              </a:path>
            </a:pathLst>
          </a:custGeom>
          <a:solidFill>
            <a:srgbClr val="FF3300"/>
          </a:solidFill>
        </p:spPr>
        <p:txBody>
          <a:bodyPr wrap="square" lIns="0" tIns="0" rIns="0" bIns="0" rtlCol="0"/>
          <a:lstStyle/>
          <a:p>
            <a:endParaRPr/>
          </a:p>
        </p:txBody>
      </p:sp>
      <p:sp>
        <p:nvSpPr>
          <p:cNvPr id="14" name="object 14"/>
          <p:cNvSpPr txBox="1"/>
          <p:nvPr/>
        </p:nvSpPr>
        <p:spPr>
          <a:xfrm>
            <a:off x="9930130" y="5033342"/>
            <a:ext cx="1409065" cy="835660"/>
          </a:xfrm>
          <a:prstGeom prst="rect">
            <a:avLst/>
          </a:prstGeom>
        </p:spPr>
        <p:txBody>
          <a:bodyPr vert="horz" wrap="square" lIns="0" tIns="149225" rIns="0" bIns="0" rtlCol="0">
            <a:spAutoFit/>
          </a:bodyPr>
          <a:lstStyle/>
          <a:p>
            <a:pPr marL="401320">
              <a:lnSpc>
                <a:spcPct val="100000"/>
              </a:lnSpc>
              <a:spcBef>
                <a:spcPts val="1175"/>
              </a:spcBef>
            </a:pPr>
            <a:r>
              <a:rPr sz="1600" spc="-5" dirty="0">
                <a:latin typeface="Arial"/>
                <a:cs typeface="Arial"/>
              </a:rPr>
              <a:t>θ</a:t>
            </a:r>
            <a:endParaRPr sz="1600">
              <a:latin typeface="Arial"/>
              <a:cs typeface="Arial"/>
            </a:endParaRPr>
          </a:p>
          <a:p>
            <a:pPr marL="12700">
              <a:lnSpc>
                <a:spcPct val="100000"/>
              </a:lnSpc>
              <a:spcBef>
                <a:spcPts val="1220"/>
              </a:spcBef>
            </a:pPr>
            <a:r>
              <a:rPr sz="1800" dirty="0">
                <a:latin typeface="Arial"/>
                <a:cs typeface="Arial"/>
              </a:rPr>
              <a:t>a</a:t>
            </a:r>
            <a:r>
              <a:rPr sz="1800" spc="-5" dirty="0">
                <a:latin typeface="Arial"/>
                <a:cs typeface="Arial"/>
              </a:rPr>
              <a:t> </a:t>
            </a:r>
            <a:r>
              <a:rPr sz="1800" dirty="0">
                <a:latin typeface="Arial"/>
                <a:cs typeface="Arial"/>
              </a:rPr>
              <a:t>· b</a:t>
            </a:r>
            <a:r>
              <a:rPr sz="1800" spc="-5" dirty="0">
                <a:latin typeface="Arial"/>
                <a:cs typeface="Arial"/>
              </a:rPr>
              <a:t> </a:t>
            </a:r>
            <a:r>
              <a:rPr sz="1800" spc="-10" dirty="0">
                <a:latin typeface="Arial"/>
                <a:cs typeface="Arial"/>
              </a:rPr>
              <a:t>negative</a:t>
            </a:r>
            <a:endParaRPr sz="1800">
              <a:latin typeface="Arial"/>
              <a:cs typeface="Arial"/>
            </a:endParaRPr>
          </a:p>
        </p:txBody>
      </p:sp>
    </p:spTree>
    <p:extLst>
      <p:ext uri="{BB962C8B-B14F-4D97-AF65-F5344CB8AC3E}">
        <p14:creationId xmlns:p14="http://schemas.microsoft.com/office/powerpoint/2010/main" val="1083447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00813"/>
            <a:ext cx="12192000" cy="690574"/>
          </a:xfrm>
          <a:prstGeom prst="rect">
            <a:avLst/>
          </a:prstGeom>
        </p:spPr>
        <p:txBody>
          <a:bodyPr vert="horz" wrap="square" lIns="0" tIns="13335" rIns="0" bIns="0" rtlCol="0">
            <a:spAutoFit/>
          </a:bodyPr>
          <a:lstStyle/>
          <a:p>
            <a:pPr marL="4924425" algn="l">
              <a:lnSpc>
                <a:spcPct val="100000"/>
              </a:lnSpc>
              <a:spcBef>
                <a:spcPts val="105"/>
              </a:spcBef>
            </a:pPr>
            <a:r>
              <a:rPr spc="-10" dirty="0"/>
              <a:t>Weights</a:t>
            </a:r>
          </a:p>
        </p:txBody>
      </p:sp>
      <p:sp>
        <p:nvSpPr>
          <p:cNvPr id="3" name="object 3"/>
          <p:cNvSpPr txBox="1"/>
          <p:nvPr/>
        </p:nvSpPr>
        <p:spPr>
          <a:xfrm>
            <a:off x="2212594" y="1129788"/>
            <a:ext cx="6968490" cy="902969"/>
          </a:xfrm>
          <a:prstGeom prst="rect">
            <a:avLst/>
          </a:prstGeom>
        </p:spPr>
        <p:txBody>
          <a:bodyPr vert="horz" wrap="square" lIns="0" tIns="85090" rIns="0" bIns="0" rtlCol="0">
            <a:spAutoFit/>
          </a:bodyPr>
          <a:lstStyle/>
          <a:p>
            <a:pPr marL="354965" indent="-342265">
              <a:lnSpc>
                <a:spcPct val="100000"/>
              </a:lnSpc>
              <a:spcBef>
                <a:spcPts val="670"/>
              </a:spcBef>
              <a:buFont typeface="Wingdings"/>
              <a:buChar char=""/>
              <a:tabLst>
                <a:tab pos="354965" algn="l"/>
                <a:tab pos="355600" algn="l"/>
              </a:tabLst>
            </a:pPr>
            <a:r>
              <a:rPr sz="2400" dirty="0">
                <a:solidFill>
                  <a:srgbClr val="333399"/>
                </a:solidFill>
                <a:latin typeface="Calibri"/>
                <a:cs typeface="Calibri"/>
              </a:rPr>
              <a:t>Binary</a:t>
            </a:r>
            <a:r>
              <a:rPr sz="2400" spc="-25" dirty="0">
                <a:solidFill>
                  <a:srgbClr val="333399"/>
                </a:solidFill>
                <a:latin typeface="Calibri"/>
                <a:cs typeface="Calibri"/>
              </a:rPr>
              <a:t> </a:t>
            </a:r>
            <a:r>
              <a:rPr sz="2400" dirty="0">
                <a:solidFill>
                  <a:srgbClr val="333399"/>
                </a:solidFill>
                <a:latin typeface="Calibri"/>
                <a:cs typeface="Calibri"/>
              </a:rPr>
              <a:t>case:</a:t>
            </a:r>
            <a:r>
              <a:rPr sz="2400" spc="-10" dirty="0">
                <a:solidFill>
                  <a:srgbClr val="333399"/>
                </a:solidFill>
                <a:latin typeface="Calibri"/>
                <a:cs typeface="Calibri"/>
              </a:rPr>
              <a:t> </a:t>
            </a:r>
            <a:r>
              <a:rPr sz="2400" dirty="0">
                <a:solidFill>
                  <a:srgbClr val="333399"/>
                </a:solidFill>
                <a:latin typeface="Calibri"/>
                <a:cs typeface="Calibri"/>
              </a:rPr>
              <a:t>compare</a:t>
            </a:r>
            <a:r>
              <a:rPr sz="2400" spc="-20" dirty="0">
                <a:solidFill>
                  <a:srgbClr val="333399"/>
                </a:solidFill>
                <a:latin typeface="Calibri"/>
                <a:cs typeface="Calibri"/>
              </a:rPr>
              <a:t> </a:t>
            </a:r>
            <a:r>
              <a:rPr sz="2400" dirty="0">
                <a:solidFill>
                  <a:srgbClr val="333399"/>
                </a:solidFill>
                <a:latin typeface="Calibri"/>
                <a:cs typeface="Calibri"/>
              </a:rPr>
              <a:t>features</a:t>
            </a:r>
            <a:r>
              <a:rPr sz="2400" spc="-10" dirty="0">
                <a:solidFill>
                  <a:srgbClr val="333399"/>
                </a:solidFill>
                <a:latin typeface="Calibri"/>
                <a:cs typeface="Calibri"/>
              </a:rPr>
              <a:t> </a:t>
            </a:r>
            <a:r>
              <a:rPr sz="2400" dirty="0">
                <a:solidFill>
                  <a:srgbClr val="333399"/>
                </a:solidFill>
                <a:latin typeface="Calibri"/>
                <a:cs typeface="Calibri"/>
              </a:rPr>
              <a:t>to</a:t>
            </a:r>
            <a:r>
              <a:rPr sz="2400" spc="-10" dirty="0">
                <a:solidFill>
                  <a:srgbClr val="333399"/>
                </a:solidFill>
                <a:latin typeface="Calibri"/>
                <a:cs typeface="Calibri"/>
              </a:rPr>
              <a:t> </a:t>
            </a:r>
            <a:r>
              <a:rPr sz="2400" dirty="0">
                <a:solidFill>
                  <a:srgbClr val="333399"/>
                </a:solidFill>
                <a:latin typeface="Calibri"/>
                <a:cs typeface="Calibri"/>
              </a:rPr>
              <a:t>a</a:t>
            </a:r>
            <a:r>
              <a:rPr sz="2400" spc="-15" dirty="0">
                <a:solidFill>
                  <a:srgbClr val="333399"/>
                </a:solidFill>
                <a:latin typeface="Calibri"/>
                <a:cs typeface="Calibri"/>
              </a:rPr>
              <a:t> </a:t>
            </a:r>
            <a:r>
              <a:rPr sz="2400" dirty="0">
                <a:solidFill>
                  <a:srgbClr val="333399"/>
                </a:solidFill>
                <a:latin typeface="Calibri"/>
                <a:cs typeface="Calibri"/>
              </a:rPr>
              <a:t>weight</a:t>
            </a:r>
            <a:r>
              <a:rPr sz="2400" spc="-15" dirty="0">
                <a:solidFill>
                  <a:srgbClr val="333399"/>
                </a:solidFill>
                <a:latin typeface="Calibri"/>
                <a:cs typeface="Calibri"/>
              </a:rPr>
              <a:t> </a:t>
            </a:r>
            <a:r>
              <a:rPr sz="2400" spc="-10" dirty="0">
                <a:solidFill>
                  <a:srgbClr val="333399"/>
                </a:solidFill>
                <a:latin typeface="Calibri"/>
                <a:cs typeface="Calibri"/>
              </a:rPr>
              <a:t>vector</a:t>
            </a:r>
            <a:endParaRPr sz="2400" dirty="0">
              <a:latin typeface="Calibri"/>
              <a:cs typeface="Calibri"/>
            </a:endParaRPr>
          </a:p>
          <a:p>
            <a:pPr marL="354965" indent="-342265">
              <a:lnSpc>
                <a:spcPct val="100000"/>
              </a:lnSpc>
              <a:spcBef>
                <a:spcPts val="580"/>
              </a:spcBef>
              <a:buFont typeface="Wingdings"/>
              <a:buChar char=""/>
              <a:tabLst>
                <a:tab pos="354965" algn="l"/>
                <a:tab pos="355600" algn="l"/>
              </a:tabLst>
            </a:pPr>
            <a:r>
              <a:rPr sz="2400" dirty="0">
                <a:solidFill>
                  <a:srgbClr val="FF0000"/>
                </a:solidFill>
                <a:latin typeface="Calibri"/>
                <a:cs typeface="Calibri"/>
              </a:rPr>
              <a:t>Learning:</a:t>
            </a:r>
            <a:r>
              <a:rPr sz="2400" spc="-25" dirty="0">
                <a:solidFill>
                  <a:srgbClr val="FF0000"/>
                </a:solidFill>
                <a:latin typeface="Calibri"/>
                <a:cs typeface="Calibri"/>
              </a:rPr>
              <a:t> </a:t>
            </a:r>
            <a:r>
              <a:rPr sz="2400" dirty="0">
                <a:solidFill>
                  <a:srgbClr val="FF0000"/>
                </a:solidFill>
                <a:latin typeface="Calibri"/>
                <a:cs typeface="Calibri"/>
              </a:rPr>
              <a:t>figure</a:t>
            </a:r>
            <a:r>
              <a:rPr sz="2400" spc="-10" dirty="0">
                <a:solidFill>
                  <a:srgbClr val="FF0000"/>
                </a:solidFill>
                <a:latin typeface="Calibri"/>
                <a:cs typeface="Calibri"/>
              </a:rPr>
              <a:t> </a:t>
            </a:r>
            <a:r>
              <a:rPr sz="2400" dirty="0">
                <a:solidFill>
                  <a:srgbClr val="FF0000"/>
                </a:solidFill>
                <a:latin typeface="Calibri"/>
                <a:cs typeface="Calibri"/>
              </a:rPr>
              <a:t>out</a:t>
            </a:r>
            <a:r>
              <a:rPr sz="2400" spc="-15" dirty="0">
                <a:solidFill>
                  <a:srgbClr val="FF0000"/>
                </a:solidFill>
                <a:latin typeface="Calibri"/>
                <a:cs typeface="Calibri"/>
              </a:rPr>
              <a:t> </a:t>
            </a:r>
            <a:r>
              <a:rPr sz="2400" dirty="0">
                <a:solidFill>
                  <a:srgbClr val="FF0000"/>
                </a:solidFill>
                <a:latin typeface="Calibri"/>
                <a:cs typeface="Calibri"/>
              </a:rPr>
              <a:t>the</a:t>
            </a:r>
            <a:r>
              <a:rPr sz="2400" spc="-25" dirty="0">
                <a:solidFill>
                  <a:srgbClr val="FF0000"/>
                </a:solidFill>
                <a:latin typeface="Calibri"/>
                <a:cs typeface="Calibri"/>
              </a:rPr>
              <a:t> </a:t>
            </a:r>
            <a:r>
              <a:rPr sz="2400" dirty="0">
                <a:solidFill>
                  <a:srgbClr val="FF0000"/>
                </a:solidFill>
                <a:latin typeface="Calibri"/>
                <a:cs typeface="Calibri"/>
              </a:rPr>
              <a:t>weight</a:t>
            </a:r>
            <a:r>
              <a:rPr sz="2400" spc="-30" dirty="0">
                <a:solidFill>
                  <a:srgbClr val="FF0000"/>
                </a:solidFill>
                <a:latin typeface="Calibri"/>
                <a:cs typeface="Calibri"/>
              </a:rPr>
              <a:t> </a:t>
            </a:r>
            <a:r>
              <a:rPr sz="2400" dirty="0">
                <a:solidFill>
                  <a:srgbClr val="FF0000"/>
                </a:solidFill>
                <a:latin typeface="Calibri"/>
                <a:cs typeface="Calibri"/>
              </a:rPr>
              <a:t>vector</a:t>
            </a:r>
            <a:r>
              <a:rPr sz="2400" spc="-10" dirty="0">
                <a:solidFill>
                  <a:srgbClr val="FF0000"/>
                </a:solidFill>
                <a:latin typeface="Calibri"/>
                <a:cs typeface="Calibri"/>
              </a:rPr>
              <a:t> </a:t>
            </a:r>
            <a:r>
              <a:rPr sz="2400" dirty="0">
                <a:solidFill>
                  <a:srgbClr val="FF0000"/>
                </a:solidFill>
                <a:latin typeface="Calibri"/>
                <a:cs typeface="Calibri"/>
              </a:rPr>
              <a:t>from</a:t>
            </a:r>
            <a:r>
              <a:rPr sz="2400" spc="-25" dirty="0">
                <a:solidFill>
                  <a:srgbClr val="FF0000"/>
                </a:solidFill>
                <a:latin typeface="Calibri"/>
                <a:cs typeface="Calibri"/>
              </a:rPr>
              <a:t> </a:t>
            </a:r>
            <a:r>
              <a:rPr sz="2400" spc="-10" dirty="0">
                <a:solidFill>
                  <a:srgbClr val="FF0000"/>
                </a:solidFill>
                <a:latin typeface="Calibri"/>
                <a:cs typeface="Calibri"/>
              </a:rPr>
              <a:t>examples</a:t>
            </a:r>
            <a:endParaRPr sz="2400" dirty="0">
              <a:solidFill>
                <a:srgbClr val="FF0000"/>
              </a:solidFill>
              <a:latin typeface="Calibri"/>
              <a:cs typeface="Calibri"/>
            </a:endParaRPr>
          </a:p>
        </p:txBody>
      </p:sp>
      <p:sp>
        <p:nvSpPr>
          <p:cNvPr id="4" name="object 4"/>
          <p:cNvSpPr txBox="1"/>
          <p:nvPr/>
        </p:nvSpPr>
        <p:spPr>
          <a:xfrm>
            <a:off x="7699629" y="2885694"/>
            <a:ext cx="1403985" cy="574040"/>
          </a:xfrm>
          <a:prstGeom prst="rect">
            <a:avLst/>
          </a:prstGeom>
        </p:spPr>
        <p:txBody>
          <a:bodyPr vert="horz" wrap="square" lIns="0" tIns="12700" rIns="0" bIns="0" rtlCol="0">
            <a:spAutoFit/>
          </a:bodyPr>
          <a:lstStyle/>
          <a:p>
            <a:pPr marL="12700" marR="5080">
              <a:lnSpc>
                <a:spcPct val="100000"/>
              </a:lnSpc>
              <a:spcBef>
                <a:spcPts val="100"/>
              </a:spcBef>
              <a:tabLst>
                <a:tab pos="1115060" algn="l"/>
              </a:tabLst>
            </a:pPr>
            <a:r>
              <a:rPr sz="1200" dirty="0">
                <a:latin typeface="Courier New"/>
                <a:cs typeface="Courier New"/>
              </a:rPr>
              <a:t>#</a:t>
            </a:r>
            <a:r>
              <a:rPr sz="1200" spc="-15" dirty="0">
                <a:latin typeface="Courier New"/>
                <a:cs typeface="Courier New"/>
              </a:rPr>
              <a:t> </a:t>
            </a:r>
            <a:r>
              <a:rPr sz="1200" spc="-20" dirty="0">
                <a:latin typeface="Courier New"/>
                <a:cs typeface="Courier New"/>
              </a:rPr>
              <a:t>free</a:t>
            </a:r>
            <a:r>
              <a:rPr sz="1200" dirty="0">
                <a:latin typeface="Courier New"/>
                <a:cs typeface="Courier New"/>
              </a:rPr>
              <a:t>	: </a:t>
            </a:r>
            <a:r>
              <a:rPr sz="1200" spc="-50" dirty="0">
                <a:latin typeface="Courier New"/>
                <a:cs typeface="Courier New"/>
              </a:rPr>
              <a:t>2 </a:t>
            </a:r>
            <a:r>
              <a:rPr sz="1200" spc="-10" dirty="0">
                <a:latin typeface="Courier New"/>
                <a:cs typeface="Courier New"/>
              </a:rPr>
              <a:t>YOUR_NAME</a:t>
            </a:r>
            <a:r>
              <a:rPr sz="1200" dirty="0">
                <a:latin typeface="Courier New"/>
                <a:cs typeface="Courier New"/>
              </a:rPr>
              <a:t>	: </a:t>
            </a:r>
            <a:r>
              <a:rPr sz="1200" spc="-50" dirty="0">
                <a:latin typeface="Courier New"/>
                <a:cs typeface="Courier New"/>
              </a:rPr>
              <a:t>0</a:t>
            </a:r>
            <a:endParaRPr sz="1200">
              <a:latin typeface="Courier New"/>
              <a:cs typeface="Courier New"/>
            </a:endParaRPr>
          </a:p>
          <a:p>
            <a:pPr marL="12700">
              <a:lnSpc>
                <a:spcPct val="100000"/>
              </a:lnSpc>
              <a:tabLst>
                <a:tab pos="1115060" algn="l"/>
              </a:tabLst>
            </a:pPr>
            <a:r>
              <a:rPr sz="1200" spc="-10" dirty="0">
                <a:latin typeface="Courier New"/>
                <a:cs typeface="Courier New"/>
              </a:rPr>
              <a:t>MISSPELLED</a:t>
            </a:r>
            <a:r>
              <a:rPr sz="1200" dirty="0">
                <a:latin typeface="Courier New"/>
                <a:cs typeface="Courier New"/>
              </a:rPr>
              <a:t>	: </a:t>
            </a:r>
            <a:r>
              <a:rPr sz="1200" spc="-50" dirty="0">
                <a:latin typeface="Courier New"/>
                <a:cs typeface="Courier New"/>
              </a:rPr>
              <a:t>2</a:t>
            </a:r>
            <a:endParaRPr sz="1200">
              <a:latin typeface="Courier New"/>
              <a:cs typeface="Courier New"/>
            </a:endParaRPr>
          </a:p>
        </p:txBody>
      </p:sp>
      <p:sp>
        <p:nvSpPr>
          <p:cNvPr id="5" name="object 5"/>
          <p:cNvSpPr txBox="1"/>
          <p:nvPr/>
        </p:nvSpPr>
        <p:spPr>
          <a:xfrm>
            <a:off x="7699629" y="3434334"/>
            <a:ext cx="1403985" cy="391160"/>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FROM_FRIEND</a:t>
            </a:r>
            <a:r>
              <a:rPr sz="1200" spc="-15" dirty="0">
                <a:latin typeface="Courier New"/>
                <a:cs typeface="Courier New"/>
              </a:rPr>
              <a:t> </a:t>
            </a:r>
            <a:r>
              <a:rPr sz="1200" dirty="0">
                <a:latin typeface="Courier New"/>
                <a:cs typeface="Courier New"/>
              </a:rPr>
              <a:t>:</a:t>
            </a:r>
            <a:r>
              <a:rPr sz="1200" spc="20" dirty="0">
                <a:latin typeface="Courier New"/>
                <a:cs typeface="Courier New"/>
              </a:rPr>
              <a:t> </a:t>
            </a:r>
            <a:r>
              <a:rPr sz="1200" spc="-50" dirty="0">
                <a:latin typeface="Courier New"/>
                <a:cs typeface="Courier New"/>
              </a:rPr>
              <a:t>0</a:t>
            </a:r>
            <a:endParaRPr sz="1200">
              <a:latin typeface="Courier New"/>
              <a:cs typeface="Courier New"/>
            </a:endParaRPr>
          </a:p>
          <a:p>
            <a:pPr marL="12700">
              <a:lnSpc>
                <a:spcPct val="100000"/>
              </a:lnSpc>
            </a:pPr>
            <a:r>
              <a:rPr sz="1200" spc="-25" dirty="0">
                <a:latin typeface="Courier New"/>
                <a:cs typeface="Courier New"/>
              </a:rPr>
              <a:t>...</a:t>
            </a:r>
            <a:endParaRPr sz="1200">
              <a:latin typeface="Courier New"/>
              <a:cs typeface="Courier New"/>
            </a:endParaRPr>
          </a:p>
        </p:txBody>
      </p:sp>
      <p:sp>
        <p:nvSpPr>
          <p:cNvPr id="6" name="object 6"/>
          <p:cNvSpPr/>
          <p:nvPr/>
        </p:nvSpPr>
        <p:spPr>
          <a:xfrm>
            <a:off x="7620000" y="2819400"/>
            <a:ext cx="80010" cy="1143000"/>
          </a:xfrm>
          <a:custGeom>
            <a:avLst/>
            <a:gdLst/>
            <a:ahLst/>
            <a:cxnLst/>
            <a:rect l="l" t="t" r="r" b="b"/>
            <a:pathLst>
              <a:path w="80009" h="1143000">
                <a:moveTo>
                  <a:pt x="79755" y="1143000"/>
                </a:moveTo>
                <a:lnTo>
                  <a:pt x="48702" y="1136735"/>
                </a:lnTo>
                <a:lnTo>
                  <a:pt x="23352" y="1119647"/>
                </a:lnTo>
                <a:lnTo>
                  <a:pt x="6264" y="1094297"/>
                </a:lnTo>
                <a:lnTo>
                  <a:pt x="0" y="1063244"/>
                </a:lnTo>
                <a:lnTo>
                  <a:pt x="0" y="79755"/>
                </a:lnTo>
                <a:lnTo>
                  <a:pt x="6264" y="48702"/>
                </a:lnTo>
                <a:lnTo>
                  <a:pt x="23352" y="23352"/>
                </a:lnTo>
                <a:lnTo>
                  <a:pt x="48702" y="6264"/>
                </a:lnTo>
                <a:lnTo>
                  <a:pt x="79755" y="0"/>
                </a:lnTo>
              </a:path>
            </a:pathLst>
          </a:custGeom>
          <a:ln w="9143">
            <a:solidFill>
              <a:srgbClr val="000000"/>
            </a:solidFill>
          </a:ln>
        </p:spPr>
        <p:txBody>
          <a:bodyPr wrap="square" lIns="0" tIns="0" rIns="0" bIns="0" rtlCol="0"/>
          <a:lstStyle/>
          <a:p>
            <a:endParaRPr/>
          </a:p>
        </p:txBody>
      </p:sp>
      <p:sp>
        <p:nvSpPr>
          <p:cNvPr id="7" name="object 7"/>
          <p:cNvSpPr/>
          <p:nvPr/>
        </p:nvSpPr>
        <p:spPr>
          <a:xfrm>
            <a:off x="9140443" y="2819400"/>
            <a:ext cx="80010" cy="1143000"/>
          </a:xfrm>
          <a:custGeom>
            <a:avLst/>
            <a:gdLst/>
            <a:ahLst/>
            <a:cxnLst/>
            <a:rect l="l" t="t" r="r" b="b"/>
            <a:pathLst>
              <a:path w="80009" h="1143000">
                <a:moveTo>
                  <a:pt x="0" y="0"/>
                </a:moveTo>
                <a:lnTo>
                  <a:pt x="31053" y="6264"/>
                </a:lnTo>
                <a:lnTo>
                  <a:pt x="56403" y="23352"/>
                </a:lnTo>
                <a:lnTo>
                  <a:pt x="73491" y="48702"/>
                </a:lnTo>
                <a:lnTo>
                  <a:pt x="79755" y="79755"/>
                </a:lnTo>
                <a:lnTo>
                  <a:pt x="79755" y="1063244"/>
                </a:lnTo>
                <a:lnTo>
                  <a:pt x="73491" y="1094297"/>
                </a:lnTo>
                <a:lnTo>
                  <a:pt x="56403" y="1119647"/>
                </a:lnTo>
                <a:lnTo>
                  <a:pt x="31053" y="1136735"/>
                </a:lnTo>
                <a:lnTo>
                  <a:pt x="0" y="1143000"/>
                </a:lnTo>
              </a:path>
            </a:pathLst>
          </a:custGeom>
          <a:ln w="9143">
            <a:solidFill>
              <a:srgbClr val="000000"/>
            </a:solidFill>
          </a:ln>
        </p:spPr>
        <p:txBody>
          <a:bodyPr wrap="square" lIns="0" tIns="0" rIns="0" bIns="0" rtlCol="0"/>
          <a:lstStyle/>
          <a:p>
            <a:endParaRPr/>
          </a:p>
        </p:txBody>
      </p:sp>
      <p:sp>
        <p:nvSpPr>
          <p:cNvPr id="8" name="object 8"/>
          <p:cNvSpPr txBox="1"/>
          <p:nvPr/>
        </p:nvSpPr>
        <p:spPr>
          <a:xfrm>
            <a:off x="2822194" y="2558541"/>
            <a:ext cx="1405255" cy="574040"/>
          </a:xfrm>
          <a:prstGeom prst="rect">
            <a:avLst/>
          </a:prstGeom>
        </p:spPr>
        <p:txBody>
          <a:bodyPr vert="horz" wrap="square" lIns="0" tIns="12700" rIns="0" bIns="0" rtlCol="0">
            <a:spAutoFit/>
          </a:bodyPr>
          <a:lstStyle/>
          <a:p>
            <a:pPr marL="12700" marR="5080">
              <a:lnSpc>
                <a:spcPct val="100000"/>
              </a:lnSpc>
              <a:spcBef>
                <a:spcPts val="100"/>
              </a:spcBef>
              <a:tabLst>
                <a:tab pos="1115060" algn="l"/>
              </a:tabLst>
            </a:pPr>
            <a:r>
              <a:rPr sz="1200" dirty="0">
                <a:latin typeface="Courier New"/>
                <a:cs typeface="Courier New"/>
              </a:rPr>
              <a:t>#</a:t>
            </a:r>
            <a:r>
              <a:rPr sz="1200" spc="-15" dirty="0">
                <a:latin typeface="Courier New"/>
                <a:cs typeface="Courier New"/>
              </a:rPr>
              <a:t> </a:t>
            </a:r>
            <a:r>
              <a:rPr sz="1200" spc="-20" dirty="0">
                <a:latin typeface="Courier New"/>
                <a:cs typeface="Courier New"/>
              </a:rPr>
              <a:t>free</a:t>
            </a:r>
            <a:r>
              <a:rPr sz="1200" dirty="0">
                <a:latin typeface="Courier New"/>
                <a:cs typeface="Courier New"/>
              </a:rPr>
              <a:t>	: </a:t>
            </a:r>
            <a:r>
              <a:rPr sz="1200" spc="-50" dirty="0">
                <a:latin typeface="Courier New"/>
                <a:cs typeface="Courier New"/>
              </a:rPr>
              <a:t>4 </a:t>
            </a:r>
            <a:r>
              <a:rPr sz="1200" spc="-10" dirty="0">
                <a:latin typeface="Courier New"/>
                <a:cs typeface="Courier New"/>
              </a:rPr>
              <a:t>YOUR_NAME</a:t>
            </a:r>
            <a:r>
              <a:rPr sz="1200" dirty="0">
                <a:latin typeface="Courier New"/>
                <a:cs typeface="Courier New"/>
              </a:rPr>
              <a:t>	:-</a:t>
            </a:r>
            <a:r>
              <a:rPr sz="1200" spc="-50" dirty="0">
                <a:latin typeface="Courier New"/>
                <a:cs typeface="Courier New"/>
              </a:rPr>
              <a:t>1</a:t>
            </a:r>
            <a:endParaRPr sz="1200">
              <a:latin typeface="Courier New"/>
              <a:cs typeface="Courier New"/>
            </a:endParaRPr>
          </a:p>
          <a:p>
            <a:pPr marL="12700">
              <a:lnSpc>
                <a:spcPct val="100000"/>
              </a:lnSpc>
              <a:tabLst>
                <a:tab pos="1115060" algn="l"/>
              </a:tabLst>
            </a:pPr>
            <a:r>
              <a:rPr sz="1200" spc="-10" dirty="0">
                <a:latin typeface="Courier New"/>
                <a:cs typeface="Courier New"/>
              </a:rPr>
              <a:t>MISSPELLED</a:t>
            </a:r>
            <a:r>
              <a:rPr sz="1200" dirty="0">
                <a:latin typeface="Courier New"/>
                <a:cs typeface="Courier New"/>
              </a:rPr>
              <a:t>	: </a:t>
            </a:r>
            <a:r>
              <a:rPr sz="1200" spc="-50" dirty="0">
                <a:latin typeface="Courier New"/>
                <a:cs typeface="Courier New"/>
              </a:rPr>
              <a:t>1</a:t>
            </a:r>
            <a:endParaRPr sz="1200">
              <a:latin typeface="Courier New"/>
              <a:cs typeface="Courier New"/>
            </a:endParaRPr>
          </a:p>
        </p:txBody>
      </p:sp>
      <p:sp>
        <p:nvSpPr>
          <p:cNvPr id="9" name="object 9"/>
          <p:cNvSpPr txBox="1"/>
          <p:nvPr/>
        </p:nvSpPr>
        <p:spPr>
          <a:xfrm>
            <a:off x="2822194" y="3107182"/>
            <a:ext cx="1405255" cy="391160"/>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FROM_FRIEND</a:t>
            </a:r>
            <a:r>
              <a:rPr sz="1200" spc="15" dirty="0">
                <a:latin typeface="Courier New"/>
                <a:cs typeface="Courier New"/>
              </a:rPr>
              <a:t> </a:t>
            </a:r>
            <a:r>
              <a:rPr sz="1200" dirty="0">
                <a:latin typeface="Courier New"/>
                <a:cs typeface="Courier New"/>
              </a:rPr>
              <a:t>:-</a:t>
            </a:r>
            <a:r>
              <a:rPr sz="1200" spc="-50" dirty="0">
                <a:latin typeface="Courier New"/>
                <a:cs typeface="Courier New"/>
              </a:rPr>
              <a:t>3</a:t>
            </a:r>
            <a:endParaRPr sz="1200">
              <a:latin typeface="Courier New"/>
              <a:cs typeface="Courier New"/>
            </a:endParaRPr>
          </a:p>
          <a:p>
            <a:pPr marL="12700">
              <a:lnSpc>
                <a:spcPct val="100000"/>
              </a:lnSpc>
            </a:pPr>
            <a:r>
              <a:rPr sz="1200" spc="-25" dirty="0">
                <a:latin typeface="Courier New"/>
                <a:cs typeface="Courier New"/>
              </a:rPr>
              <a:t>...</a:t>
            </a:r>
            <a:endParaRPr sz="1200">
              <a:latin typeface="Courier New"/>
              <a:cs typeface="Courier New"/>
            </a:endParaRPr>
          </a:p>
        </p:txBody>
      </p:sp>
      <p:sp>
        <p:nvSpPr>
          <p:cNvPr id="10" name="object 10"/>
          <p:cNvSpPr/>
          <p:nvPr/>
        </p:nvSpPr>
        <p:spPr>
          <a:xfrm>
            <a:off x="2743200" y="2438400"/>
            <a:ext cx="80010" cy="1143000"/>
          </a:xfrm>
          <a:custGeom>
            <a:avLst/>
            <a:gdLst/>
            <a:ahLst/>
            <a:cxnLst/>
            <a:rect l="l" t="t" r="r" b="b"/>
            <a:pathLst>
              <a:path w="80010" h="1143000">
                <a:moveTo>
                  <a:pt x="79756" y="1143000"/>
                </a:moveTo>
                <a:lnTo>
                  <a:pt x="48702" y="1136735"/>
                </a:lnTo>
                <a:lnTo>
                  <a:pt x="23352" y="1119647"/>
                </a:lnTo>
                <a:lnTo>
                  <a:pt x="6264" y="1094297"/>
                </a:lnTo>
                <a:lnTo>
                  <a:pt x="0" y="1063244"/>
                </a:lnTo>
                <a:lnTo>
                  <a:pt x="0" y="79755"/>
                </a:lnTo>
                <a:lnTo>
                  <a:pt x="6264" y="48702"/>
                </a:lnTo>
                <a:lnTo>
                  <a:pt x="23352" y="23352"/>
                </a:lnTo>
                <a:lnTo>
                  <a:pt x="48702" y="6264"/>
                </a:lnTo>
                <a:lnTo>
                  <a:pt x="79756" y="0"/>
                </a:lnTo>
              </a:path>
            </a:pathLst>
          </a:custGeom>
          <a:ln w="9144">
            <a:solidFill>
              <a:srgbClr val="000000"/>
            </a:solidFill>
          </a:ln>
        </p:spPr>
        <p:txBody>
          <a:bodyPr wrap="square" lIns="0" tIns="0" rIns="0" bIns="0" rtlCol="0"/>
          <a:lstStyle/>
          <a:p>
            <a:endParaRPr/>
          </a:p>
        </p:txBody>
      </p:sp>
      <p:sp>
        <p:nvSpPr>
          <p:cNvPr id="11" name="object 11"/>
          <p:cNvSpPr/>
          <p:nvPr/>
        </p:nvSpPr>
        <p:spPr>
          <a:xfrm>
            <a:off x="4263644" y="2438400"/>
            <a:ext cx="80010" cy="1143000"/>
          </a:xfrm>
          <a:custGeom>
            <a:avLst/>
            <a:gdLst/>
            <a:ahLst/>
            <a:cxnLst/>
            <a:rect l="l" t="t" r="r" b="b"/>
            <a:pathLst>
              <a:path w="80010" h="1143000">
                <a:moveTo>
                  <a:pt x="0" y="0"/>
                </a:moveTo>
                <a:lnTo>
                  <a:pt x="31053" y="6264"/>
                </a:lnTo>
                <a:lnTo>
                  <a:pt x="56403" y="23352"/>
                </a:lnTo>
                <a:lnTo>
                  <a:pt x="73491" y="48702"/>
                </a:lnTo>
                <a:lnTo>
                  <a:pt x="79755" y="79755"/>
                </a:lnTo>
                <a:lnTo>
                  <a:pt x="79755" y="1063244"/>
                </a:lnTo>
                <a:lnTo>
                  <a:pt x="73491" y="1094297"/>
                </a:lnTo>
                <a:lnTo>
                  <a:pt x="56403" y="1119647"/>
                </a:lnTo>
                <a:lnTo>
                  <a:pt x="31053" y="1136735"/>
                </a:lnTo>
                <a:lnTo>
                  <a:pt x="0" y="1143000"/>
                </a:lnTo>
              </a:path>
            </a:pathLst>
          </a:custGeom>
          <a:ln w="9143">
            <a:solidFill>
              <a:srgbClr val="000000"/>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4509592" y="3205010"/>
            <a:ext cx="254405" cy="162901"/>
          </a:xfrm>
          <a:prstGeom prst="rect">
            <a:avLst/>
          </a:prstGeom>
        </p:spPr>
      </p:pic>
      <p:pic>
        <p:nvPicPr>
          <p:cNvPr id="13" name="object 13"/>
          <p:cNvPicPr/>
          <p:nvPr/>
        </p:nvPicPr>
        <p:blipFill>
          <a:blip r:embed="rId3" cstate="print"/>
          <a:stretch>
            <a:fillRect/>
          </a:stretch>
        </p:blipFill>
        <p:spPr>
          <a:xfrm>
            <a:off x="6341364" y="3284251"/>
            <a:ext cx="932688" cy="353516"/>
          </a:xfrm>
          <a:prstGeom prst="rect">
            <a:avLst/>
          </a:prstGeom>
        </p:spPr>
      </p:pic>
      <p:grpSp>
        <p:nvGrpSpPr>
          <p:cNvPr id="14" name="object 14"/>
          <p:cNvGrpSpPr/>
          <p:nvPr/>
        </p:nvGrpSpPr>
        <p:grpSpPr>
          <a:xfrm>
            <a:off x="4877561" y="3353561"/>
            <a:ext cx="1828800" cy="1769110"/>
            <a:chOff x="4877561" y="3353561"/>
            <a:chExt cx="1828800" cy="1769110"/>
          </a:xfrm>
        </p:grpSpPr>
        <p:sp>
          <p:nvSpPr>
            <p:cNvPr id="15" name="object 15"/>
            <p:cNvSpPr/>
            <p:nvPr/>
          </p:nvSpPr>
          <p:spPr>
            <a:xfrm>
              <a:off x="4877561" y="3353561"/>
              <a:ext cx="859790" cy="1384935"/>
            </a:xfrm>
            <a:custGeom>
              <a:avLst/>
              <a:gdLst/>
              <a:ahLst/>
              <a:cxnLst/>
              <a:rect l="l" t="t" r="r" b="b"/>
              <a:pathLst>
                <a:path w="859789" h="1384935">
                  <a:moveTo>
                    <a:pt x="100076" y="115638"/>
                  </a:moveTo>
                  <a:lnTo>
                    <a:pt x="57180" y="141849"/>
                  </a:lnTo>
                  <a:lnTo>
                    <a:pt x="816737" y="1384681"/>
                  </a:lnTo>
                  <a:lnTo>
                    <a:pt x="859663" y="1358519"/>
                  </a:lnTo>
                  <a:lnTo>
                    <a:pt x="100076" y="115638"/>
                  </a:lnTo>
                  <a:close/>
                </a:path>
                <a:path w="859789" h="1384935">
                  <a:moveTo>
                    <a:pt x="0" y="0"/>
                  </a:moveTo>
                  <a:lnTo>
                    <a:pt x="14350" y="168021"/>
                  </a:lnTo>
                  <a:lnTo>
                    <a:pt x="57180" y="141849"/>
                  </a:lnTo>
                  <a:lnTo>
                    <a:pt x="44068" y="120396"/>
                  </a:lnTo>
                  <a:lnTo>
                    <a:pt x="86995" y="94234"/>
                  </a:lnTo>
                  <a:lnTo>
                    <a:pt x="135104" y="94234"/>
                  </a:lnTo>
                  <a:lnTo>
                    <a:pt x="143001" y="89408"/>
                  </a:lnTo>
                  <a:lnTo>
                    <a:pt x="0" y="0"/>
                  </a:lnTo>
                  <a:close/>
                </a:path>
                <a:path w="859789" h="1384935">
                  <a:moveTo>
                    <a:pt x="86995" y="94234"/>
                  </a:moveTo>
                  <a:lnTo>
                    <a:pt x="44068" y="120396"/>
                  </a:lnTo>
                  <a:lnTo>
                    <a:pt x="57180" y="141849"/>
                  </a:lnTo>
                  <a:lnTo>
                    <a:pt x="100076" y="115638"/>
                  </a:lnTo>
                  <a:lnTo>
                    <a:pt x="86995" y="94234"/>
                  </a:lnTo>
                  <a:close/>
                </a:path>
                <a:path w="859789" h="1384935">
                  <a:moveTo>
                    <a:pt x="135104" y="94234"/>
                  </a:moveTo>
                  <a:lnTo>
                    <a:pt x="86995" y="94234"/>
                  </a:lnTo>
                  <a:lnTo>
                    <a:pt x="100076" y="115638"/>
                  </a:lnTo>
                  <a:lnTo>
                    <a:pt x="135104" y="94234"/>
                  </a:lnTo>
                  <a:close/>
                </a:path>
              </a:pathLst>
            </a:custGeom>
            <a:solidFill>
              <a:srgbClr val="000000"/>
            </a:solidFill>
          </p:spPr>
          <p:txBody>
            <a:bodyPr wrap="square" lIns="0" tIns="0" rIns="0" bIns="0" rtlCol="0"/>
            <a:lstStyle/>
            <a:p>
              <a:endParaRPr/>
            </a:p>
          </p:txBody>
        </p:sp>
        <p:sp>
          <p:nvSpPr>
            <p:cNvPr id="16" name="object 16"/>
            <p:cNvSpPr/>
            <p:nvPr/>
          </p:nvSpPr>
          <p:spPr>
            <a:xfrm>
              <a:off x="5692140" y="3658361"/>
              <a:ext cx="1014730" cy="1464310"/>
            </a:xfrm>
            <a:custGeom>
              <a:avLst/>
              <a:gdLst/>
              <a:ahLst/>
              <a:cxnLst/>
              <a:rect l="l" t="t" r="r" b="b"/>
              <a:pathLst>
                <a:path w="1014729" h="1464310">
                  <a:moveTo>
                    <a:pt x="1014222" y="1447800"/>
                  </a:moveTo>
                  <a:lnTo>
                    <a:pt x="994384" y="1426083"/>
                  </a:lnTo>
                  <a:lnTo>
                    <a:pt x="900430" y="1323213"/>
                  </a:lnTo>
                  <a:lnTo>
                    <a:pt x="882383" y="1370190"/>
                  </a:lnTo>
                  <a:lnTo>
                    <a:pt x="55524" y="1052118"/>
                  </a:lnTo>
                  <a:lnTo>
                    <a:pt x="377494" y="150558"/>
                  </a:lnTo>
                  <a:lnTo>
                    <a:pt x="424942" y="167513"/>
                  </a:lnTo>
                  <a:lnTo>
                    <a:pt x="417957" y="109982"/>
                  </a:lnTo>
                  <a:lnTo>
                    <a:pt x="404622" y="0"/>
                  </a:lnTo>
                  <a:lnTo>
                    <a:pt x="282829" y="116713"/>
                  </a:lnTo>
                  <a:lnTo>
                    <a:pt x="330238" y="133667"/>
                  </a:lnTo>
                  <a:lnTo>
                    <a:pt x="0" y="1058291"/>
                  </a:lnTo>
                  <a:lnTo>
                    <a:pt x="23622" y="1066800"/>
                  </a:lnTo>
                  <a:lnTo>
                    <a:pt x="14605" y="1090295"/>
                  </a:lnTo>
                  <a:lnTo>
                    <a:pt x="864374" y="1417066"/>
                  </a:lnTo>
                  <a:lnTo>
                    <a:pt x="846328" y="1464056"/>
                  </a:lnTo>
                  <a:lnTo>
                    <a:pt x="1014222" y="1447800"/>
                  </a:lnTo>
                  <a:close/>
                </a:path>
              </a:pathLst>
            </a:custGeom>
            <a:solidFill>
              <a:srgbClr val="CC0000"/>
            </a:solidFill>
          </p:spPr>
          <p:txBody>
            <a:bodyPr wrap="square" lIns="0" tIns="0" rIns="0" bIns="0" rtlCol="0"/>
            <a:lstStyle/>
            <a:p>
              <a:endParaRPr/>
            </a:p>
          </p:txBody>
        </p:sp>
      </p:grpSp>
      <p:pic>
        <p:nvPicPr>
          <p:cNvPr id="17" name="object 17"/>
          <p:cNvPicPr/>
          <p:nvPr/>
        </p:nvPicPr>
        <p:blipFill>
          <a:blip r:embed="rId4" cstate="print"/>
          <a:stretch>
            <a:fillRect/>
          </a:stretch>
        </p:blipFill>
        <p:spPr>
          <a:xfrm>
            <a:off x="6569990" y="5341651"/>
            <a:ext cx="932635" cy="353516"/>
          </a:xfrm>
          <a:prstGeom prst="rect">
            <a:avLst/>
          </a:prstGeom>
        </p:spPr>
      </p:pic>
      <p:sp>
        <p:nvSpPr>
          <p:cNvPr id="18" name="object 18"/>
          <p:cNvSpPr txBox="1"/>
          <p:nvPr/>
        </p:nvSpPr>
        <p:spPr>
          <a:xfrm>
            <a:off x="7852409" y="5324043"/>
            <a:ext cx="1404620" cy="574675"/>
          </a:xfrm>
          <a:prstGeom prst="rect">
            <a:avLst/>
          </a:prstGeom>
        </p:spPr>
        <p:txBody>
          <a:bodyPr vert="horz" wrap="square" lIns="0" tIns="12700" rIns="0" bIns="0" rtlCol="0">
            <a:spAutoFit/>
          </a:bodyPr>
          <a:lstStyle/>
          <a:p>
            <a:pPr marL="12700">
              <a:lnSpc>
                <a:spcPct val="100000"/>
              </a:lnSpc>
              <a:spcBef>
                <a:spcPts val="100"/>
              </a:spcBef>
              <a:tabLst>
                <a:tab pos="1115695" algn="l"/>
              </a:tabLst>
            </a:pPr>
            <a:r>
              <a:rPr sz="1200" dirty="0">
                <a:latin typeface="Courier New"/>
                <a:cs typeface="Courier New"/>
              </a:rPr>
              <a:t>#</a:t>
            </a:r>
            <a:r>
              <a:rPr sz="1200" spc="-10" dirty="0">
                <a:latin typeface="Courier New"/>
                <a:cs typeface="Courier New"/>
              </a:rPr>
              <a:t> </a:t>
            </a:r>
            <a:r>
              <a:rPr sz="1200" spc="-20" dirty="0">
                <a:latin typeface="Courier New"/>
                <a:cs typeface="Courier New"/>
              </a:rPr>
              <a:t>free</a:t>
            </a:r>
            <a:r>
              <a:rPr sz="1200" dirty="0">
                <a:latin typeface="Courier New"/>
                <a:cs typeface="Courier New"/>
              </a:rPr>
              <a:t>	:</a:t>
            </a:r>
            <a:r>
              <a:rPr sz="1200" spc="-5" dirty="0">
                <a:latin typeface="Courier New"/>
                <a:cs typeface="Courier New"/>
              </a:rPr>
              <a:t> </a:t>
            </a:r>
            <a:r>
              <a:rPr sz="1200" spc="-50" dirty="0">
                <a:latin typeface="Courier New"/>
                <a:cs typeface="Courier New"/>
              </a:rPr>
              <a:t>0</a:t>
            </a:r>
            <a:endParaRPr sz="1200">
              <a:latin typeface="Courier New"/>
              <a:cs typeface="Courier New"/>
            </a:endParaRPr>
          </a:p>
          <a:p>
            <a:pPr marL="12700">
              <a:lnSpc>
                <a:spcPct val="100000"/>
              </a:lnSpc>
              <a:spcBef>
                <a:spcPts val="5"/>
              </a:spcBef>
              <a:tabLst>
                <a:tab pos="1115060" algn="l"/>
              </a:tabLst>
            </a:pPr>
            <a:r>
              <a:rPr sz="1200" spc="-10" dirty="0">
                <a:latin typeface="Courier New"/>
                <a:cs typeface="Courier New"/>
              </a:rPr>
              <a:t>YOUR_NAME</a:t>
            </a:r>
            <a:r>
              <a:rPr sz="1200" dirty="0">
                <a:latin typeface="Courier New"/>
                <a:cs typeface="Courier New"/>
              </a:rPr>
              <a:t>	: </a:t>
            </a:r>
            <a:r>
              <a:rPr sz="1200" spc="-50" dirty="0">
                <a:latin typeface="Courier New"/>
                <a:cs typeface="Courier New"/>
              </a:rPr>
              <a:t>1</a:t>
            </a:r>
            <a:endParaRPr sz="1200">
              <a:latin typeface="Courier New"/>
              <a:cs typeface="Courier New"/>
            </a:endParaRPr>
          </a:p>
          <a:p>
            <a:pPr marL="12700">
              <a:lnSpc>
                <a:spcPct val="100000"/>
              </a:lnSpc>
              <a:tabLst>
                <a:tab pos="1115060" algn="l"/>
              </a:tabLst>
            </a:pPr>
            <a:r>
              <a:rPr sz="1200" spc="-10" dirty="0">
                <a:latin typeface="Courier New"/>
                <a:cs typeface="Courier New"/>
              </a:rPr>
              <a:t>MISSPELLED</a:t>
            </a:r>
            <a:r>
              <a:rPr sz="1200" dirty="0">
                <a:latin typeface="Courier New"/>
                <a:cs typeface="Courier New"/>
              </a:rPr>
              <a:t>	: </a:t>
            </a:r>
            <a:r>
              <a:rPr sz="1200" spc="-50" dirty="0">
                <a:latin typeface="Courier New"/>
                <a:cs typeface="Courier New"/>
              </a:rPr>
              <a:t>1</a:t>
            </a:r>
            <a:endParaRPr sz="1200">
              <a:latin typeface="Courier New"/>
              <a:cs typeface="Courier New"/>
            </a:endParaRPr>
          </a:p>
        </p:txBody>
      </p:sp>
      <p:sp>
        <p:nvSpPr>
          <p:cNvPr id="19" name="object 19"/>
          <p:cNvSpPr txBox="1"/>
          <p:nvPr/>
        </p:nvSpPr>
        <p:spPr>
          <a:xfrm>
            <a:off x="7852409" y="5873292"/>
            <a:ext cx="1403985" cy="391160"/>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FROM_FRIEND</a:t>
            </a:r>
            <a:r>
              <a:rPr sz="1200" spc="-15" dirty="0">
                <a:latin typeface="Courier New"/>
                <a:cs typeface="Courier New"/>
              </a:rPr>
              <a:t> </a:t>
            </a:r>
            <a:r>
              <a:rPr sz="1200" dirty="0">
                <a:latin typeface="Courier New"/>
                <a:cs typeface="Courier New"/>
              </a:rPr>
              <a:t>:</a:t>
            </a:r>
            <a:r>
              <a:rPr sz="1200" spc="20" dirty="0">
                <a:latin typeface="Courier New"/>
                <a:cs typeface="Courier New"/>
              </a:rPr>
              <a:t> </a:t>
            </a:r>
            <a:r>
              <a:rPr sz="1200" spc="-50" dirty="0">
                <a:latin typeface="Courier New"/>
                <a:cs typeface="Courier New"/>
              </a:rPr>
              <a:t>1</a:t>
            </a:r>
            <a:endParaRPr sz="1200">
              <a:latin typeface="Courier New"/>
              <a:cs typeface="Courier New"/>
            </a:endParaRPr>
          </a:p>
          <a:p>
            <a:pPr marL="12700">
              <a:lnSpc>
                <a:spcPct val="100000"/>
              </a:lnSpc>
            </a:pPr>
            <a:r>
              <a:rPr sz="1200" spc="-25" dirty="0">
                <a:latin typeface="Courier New"/>
                <a:cs typeface="Courier New"/>
              </a:rPr>
              <a:t>...</a:t>
            </a:r>
            <a:endParaRPr sz="1200">
              <a:latin typeface="Courier New"/>
              <a:cs typeface="Courier New"/>
            </a:endParaRPr>
          </a:p>
        </p:txBody>
      </p:sp>
      <p:sp>
        <p:nvSpPr>
          <p:cNvPr id="20" name="object 20"/>
          <p:cNvSpPr/>
          <p:nvPr/>
        </p:nvSpPr>
        <p:spPr>
          <a:xfrm>
            <a:off x="7772400" y="5257800"/>
            <a:ext cx="80010" cy="1143000"/>
          </a:xfrm>
          <a:custGeom>
            <a:avLst/>
            <a:gdLst/>
            <a:ahLst/>
            <a:cxnLst/>
            <a:rect l="l" t="t" r="r" b="b"/>
            <a:pathLst>
              <a:path w="80009" h="1143000">
                <a:moveTo>
                  <a:pt x="79755" y="1143000"/>
                </a:moveTo>
                <a:lnTo>
                  <a:pt x="48702" y="1136729"/>
                </a:lnTo>
                <a:lnTo>
                  <a:pt x="23352" y="1119628"/>
                </a:lnTo>
                <a:lnTo>
                  <a:pt x="6264" y="1094265"/>
                </a:lnTo>
                <a:lnTo>
                  <a:pt x="0" y="1063205"/>
                </a:lnTo>
                <a:lnTo>
                  <a:pt x="0" y="79756"/>
                </a:lnTo>
                <a:lnTo>
                  <a:pt x="6264" y="48702"/>
                </a:lnTo>
                <a:lnTo>
                  <a:pt x="23352" y="23352"/>
                </a:lnTo>
                <a:lnTo>
                  <a:pt x="48702" y="6264"/>
                </a:lnTo>
                <a:lnTo>
                  <a:pt x="79755" y="0"/>
                </a:lnTo>
              </a:path>
            </a:pathLst>
          </a:custGeom>
          <a:ln w="9143">
            <a:solidFill>
              <a:srgbClr val="000000"/>
            </a:solidFill>
          </a:ln>
        </p:spPr>
        <p:txBody>
          <a:bodyPr wrap="square" lIns="0" tIns="0" rIns="0" bIns="0" rtlCol="0"/>
          <a:lstStyle/>
          <a:p>
            <a:endParaRPr/>
          </a:p>
        </p:txBody>
      </p:sp>
      <p:sp>
        <p:nvSpPr>
          <p:cNvPr id="21" name="object 21"/>
          <p:cNvSpPr/>
          <p:nvPr/>
        </p:nvSpPr>
        <p:spPr>
          <a:xfrm>
            <a:off x="9292843" y="5257800"/>
            <a:ext cx="80010" cy="1143000"/>
          </a:xfrm>
          <a:custGeom>
            <a:avLst/>
            <a:gdLst/>
            <a:ahLst/>
            <a:cxnLst/>
            <a:rect l="l" t="t" r="r" b="b"/>
            <a:pathLst>
              <a:path w="80009" h="1143000">
                <a:moveTo>
                  <a:pt x="0" y="0"/>
                </a:moveTo>
                <a:lnTo>
                  <a:pt x="31053" y="6264"/>
                </a:lnTo>
                <a:lnTo>
                  <a:pt x="56403" y="23352"/>
                </a:lnTo>
                <a:lnTo>
                  <a:pt x="73491" y="48702"/>
                </a:lnTo>
                <a:lnTo>
                  <a:pt x="79755" y="79756"/>
                </a:lnTo>
                <a:lnTo>
                  <a:pt x="79755" y="1063205"/>
                </a:lnTo>
                <a:lnTo>
                  <a:pt x="73491" y="1094265"/>
                </a:lnTo>
                <a:lnTo>
                  <a:pt x="56403" y="1119628"/>
                </a:lnTo>
                <a:lnTo>
                  <a:pt x="31053" y="1136729"/>
                </a:lnTo>
                <a:lnTo>
                  <a:pt x="0" y="1143000"/>
                </a:lnTo>
              </a:path>
            </a:pathLst>
          </a:custGeom>
          <a:ln w="9143">
            <a:solidFill>
              <a:srgbClr val="000000"/>
            </a:solidFill>
          </a:ln>
        </p:spPr>
        <p:txBody>
          <a:bodyPr wrap="square" lIns="0" tIns="0" rIns="0" bIns="0" rtlCol="0"/>
          <a:lstStyle/>
          <a:p>
            <a:endParaRPr/>
          </a:p>
        </p:txBody>
      </p:sp>
      <p:sp>
        <p:nvSpPr>
          <p:cNvPr id="22" name="object 22"/>
          <p:cNvSpPr txBox="1"/>
          <p:nvPr/>
        </p:nvSpPr>
        <p:spPr>
          <a:xfrm>
            <a:off x="1983994" y="5743143"/>
            <a:ext cx="2741295" cy="574040"/>
          </a:xfrm>
          <a:prstGeom prst="rect">
            <a:avLst/>
          </a:prstGeom>
        </p:spPr>
        <p:txBody>
          <a:bodyPr vert="horz" wrap="square" lIns="0" tIns="12700" rIns="0" bIns="0" rtlCol="0">
            <a:spAutoFit/>
          </a:bodyPr>
          <a:lstStyle/>
          <a:p>
            <a:pPr marL="12700" marR="5080">
              <a:lnSpc>
                <a:spcPct val="100000"/>
              </a:lnSpc>
              <a:spcBef>
                <a:spcPts val="100"/>
              </a:spcBef>
              <a:tabLst>
                <a:tab pos="1953895" algn="l"/>
              </a:tabLst>
            </a:pPr>
            <a:r>
              <a:rPr sz="1800" i="1" dirty="0">
                <a:latin typeface="Arial"/>
                <a:cs typeface="Arial"/>
              </a:rPr>
              <a:t>Dot</a:t>
            </a:r>
            <a:r>
              <a:rPr sz="1800" i="1" spc="-30" dirty="0">
                <a:latin typeface="Arial"/>
                <a:cs typeface="Arial"/>
              </a:rPr>
              <a:t> </a:t>
            </a:r>
            <a:r>
              <a:rPr sz="1800" i="1" spc="-10" dirty="0">
                <a:latin typeface="Arial"/>
                <a:cs typeface="Arial"/>
              </a:rPr>
              <a:t>product</a:t>
            </a:r>
            <a:r>
              <a:rPr sz="1800" i="1" dirty="0">
                <a:latin typeface="Arial"/>
                <a:cs typeface="Arial"/>
              </a:rPr>
              <a:t>	</a:t>
            </a:r>
            <a:r>
              <a:rPr sz="1800" i="1" spc="-10" dirty="0">
                <a:latin typeface="Arial"/>
                <a:cs typeface="Arial"/>
              </a:rPr>
              <a:t>positive </a:t>
            </a:r>
            <a:r>
              <a:rPr sz="1800" i="1" dirty="0">
                <a:latin typeface="Arial"/>
                <a:cs typeface="Arial"/>
              </a:rPr>
              <a:t>means the</a:t>
            </a:r>
            <a:r>
              <a:rPr sz="1800" i="1" spc="-20" dirty="0">
                <a:latin typeface="Arial"/>
                <a:cs typeface="Arial"/>
              </a:rPr>
              <a:t> </a:t>
            </a:r>
            <a:r>
              <a:rPr sz="1800" i="1" dirty="0">
                <a:latin typeface="Arial"/>
                <a:cs typeface="Arial"/>
              </a:rPr>
              <a:t>positive</a:t>
            </a:r>
            <a:r>
              <a:rPr sz="1800" i="1" spc="-10" dirty="0">
                <a:latin typeface="Arial"/>
                <a:cs typeface="Arial"/>
              </a:rPr>
              <a:t> </a:t>
            </a:r>
            <a:r>
              <a:rPr sz="1800" i="1" spc="-20" dirty="0">
                <a:latin typeface="Arial"/>
                <a:cs typeface="Arial"/>
              </a:rPr>
              <a:t>class</a:t>
            </a:r>
            <a:endParaRPr sz="1800">
              <a:latin typeface="Arial"/>
              <a:cs typeface="Arial"/>
            </a:endParaRPr>
          </a:p>
        </p:txBody>
      </p:sp>
      <p:pic>
        <p:nvPicPr>
          <p:cNvPr id="23" name="object 23"/>
          <p:cNvPicPr/>
          <p:nvPr/>
        </p:nvPicPr>
        <p:blipFill>
          <a:blip r:embed="rId5" cstate="print"/>
          <a:stretch>
            <a:fillRect/>
          </a:stretch>
        </p:blipFill>
        <p:spPr>
          <a:xfrm>
            <a:off x="3288826" y="5800344"/>
            <a:ext cx="518116" cy="224028"/>
          </a:xfrm>
          <a:prstGeom prst="rect">
            <a:avLst/>
          </a:prstGeom>
        </p:spPr>
      </p:pic>
    </p:spTree>
    <p:extLst>
      <p:ext uri="{BB962C8B-B14F-4D97-AF65-F5344CB8AC3E}">
        <p14:creationId xmlns:p14="http://schemas.microsoft.com/office/powerpoint/2010/main" val="306836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0"/>
          <p:cNvSpPr txBox="1"/>
          <p:nvPr/>
        </p:nvSpPr>
        <p:spPr>
          <a:xfrm>
            <a:off x="0" y="240008"/>
            <a:ext cx="7270842" cy="707886"/>
          </a:xfrm>
          <a:prstGeom prst="rect">
            <a:avLst/>
          </a:prstGeom>
          <a:noFill/>
        </p:spPr>
        <p:txBody>
          <a:bodyPr wrap="square" rtlCol="0">
            <a:spAutoFit/>
          </a:bodyPr>
          <a:lstStyle/>
          <a:p>
            <a:pPr algn="ctr"/>
            <a:r>
              <a:rPr lang="zh-CN" altLang="en-US" sz="4000" dirty="0">
                <a:latin typeface="微软雅黑" panose="020B0503020204020204" pitchFamily="34" charset="-122"/>
              </a:rPr>
              <a:t>感知机（</a:t>
            </a:r>
            <a:r>
              <a:rPr lang="en-US" altLang="zh-CN" sz="4000" dirty="0"/>
              <a:t>Perceptron</a:t>
            </a:r>
            <a:r>
              <a:rPr lang="zh-CN" altLang="en-US" sz="4000" dirty="0">
                <a:latin typeface="微软雅黑" panose="020B0503020204020204" pitchFamily="34" charset="-122"/>
              </a:rPr>
              <a:t>）</a:t>
            </a:r>
            <a:endParaRPr lang="en-US" altLang="zh-CN" sz="4000" dirty="0">
              <a:latin typeface="微软雅黑" panose="020B0503020204020204" pitchFamily="34" charset="-122"/>
            </a:endParaRPr>
          </a:p>
        </p:txBody>
      </p:sp>
      <p:sp>
        <p:nvSpPr>
          <p:cNvPr id="4" name="灯片编号占位符 3"/>
          <p:cNvSpPr>
            <a:spLocks noGrp="1"/>
          </p:cNvSpPr>
          <p:nvPr>
            <p:ph type="sldNum" sz="quarter" idx="12"/>
          </p:nvPr>
        </p:nvSpPr>
        <p:spPr>
          <a:xfrm>
            <a:off x="13849350" y="6405439"/>
            <a:ext cx="1390650" cy="365125"/>
          </a:xfrm>
        </p:spPr>
        <p:txBody>
          <a:bodyPr/>
          <a:lstStyle/>
          <a:p>
            <a:fld id="{51D91E7F-84B6-4064-9D4E-CC7D244BCA04}" type="slidenum">
              <a:rPr lang="zh-CN" altLang="en-US" smtClean="0"/>
              <a:pPr/>
              <a:t>17</a:t>
            </a:fld>
            <a:endParaRPr lang="zh-CN" altLang="en-US" dirty="0"/>
          </a:p>
        </p:txBody>
      </p:sp>
      <p:sp>
        <p:nvSpPr>
          <p:cNvPr id="5" name="文本框 7">
            <a:extLst>
              <a:ext uri="{FF2B5EF4-FFF2-40B4-BE49-F238E27FC236}">
                <a16:creationId xmlns:a16="http://schemas.microsoft.com/office/drawing/2014/main" id="{960803D9-DFE7-4228-9AB6-470735569076}"/>
              </a:ext>
            </a:extLst>
          </p:cNvPr>
          <p:cNvSpPr txBox="1"/>
          <p:nvPr/>
        </p:nvSpPr>
        <p:spPr>
          <a:xfrm>
            <a:off x="2009800" y="5543665"/>
            <a:ext cx="8676456" cy="861774"/>
          </a:xfrm>
          <a:prstGeom prst="rect">
            <a:avLst/>
          </a:prstGeom>
          <a:noFill/>
        </p:spPr>
        <p:txBody>
          <a:bodyPr wrap="square" rtlCol="0">
            <a:spAutoFit/>
          </a:bodyPr>
          <a:lstStyle/>
          <a:p>
            <a:r>
              <a:rPr lang="en-US" altLang="zh-CN" sz="3000" dirty="0">
                <a:latin typeface="Cambria Math" panose="02040503050406030204" pitchFamily="18" charset="0"/>
              </a:rPr>
              <a:t> </a:t>
            </a:r>
            <a:endParaRPr lang="en-US" altLang="zh-CN" sz="2400" dirty="0">
              <a:latin typeface="Cambria Math" panose="02040503050406030204" pitchFamily="18" charset="0"/>
            </a:endParaRPr>
          </a:p>
          <a:p>
            <a:pPr marL="514350" indent="-514350"/>
            <a:r>
              <a:rPr lang="zh-CN" altLang="en-US" sz="2000" dirty="0">
                <a:latin typeface="Cambria Math" panose="02040503050406030204" pitchFamily="18" charset="0"/>
              </a:rPr>
              <a:t>一个感知机网络</a:t>
            </a:r>
            <a:endParaRPr lang="en-US" altLang="zh-CN" sz="2000" dirty="0">
              <a:latin typeface="Cambria Math" panose="02040503050406030204" pitchFamily="18" charset="0"/>
            </a:endParaRPr>
          </a:p>
        </p:txBody>
      </p:sp>
      <p:pic>
        <p:nvPicPr>
          <p:cNvPr id="6" name="图片 5">
            <a:extLst>
              <a:ext uri="{FF2B5EF4-FFF2-40B4-BE49-F238E27FC236}">
                <a16:creationId xmlns:a16="http://schemas.microsoft.com/office/drawing/2014/main" id="{A92D744E-B8EF-4B71-9BE2-84D3BCC06A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1447800"/>
            <a:ext cx="9186930" cy="4457733"/>
          </a:xfrm>
          <a:prstGeom prst="rect">
            <a:avLst/>
          </a:prstGeom>
        </p:spPr>
      </p:pic>
      <p:sp>
        <p:nvSpPr>
          <p:cNvPr id="7" name="内容占位符 3"/>
          <p:cNvSpPr txBox="1">
            <a:spLocks/>
          </p:cNvSpPr>
          <p:nvPr/>
        </p:nvSpPr>
        <p:spPr>
          <a:xfrm>
            <a:off x="5715000" y="1730632"/>
            <a:ext cx="5274732" cy="4697844"/>
          </a:xfrm>
          <a:prstGeom prst="rect">
            <a:avLst/>
          </a:prstGeom>
          <a:solidFill>
            <a:schemeClr val="bg1"/>
          </a:solidFill>
        </p:spPr>
        <p:txBody>
          <a:bodyPr>
            <a:normAutofit fontScale="77500" lnSpcReduction="20000"/>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180000" indent="-342900">
              <a:lnSpc>
                <a:spcPct val="200000"/>
              </a:lnSpc>
              <a:buFont typeface="Wingdings" panose="05000000000000000000" pitchFamily="2" charset="2"/>
              <a:buChar char="l"/>
            </a:pPr>
            <a:r>
              <a:rPr lang="en-US" altLang="zh-CN" sz="2400" dirty="0">
                <a:latin typeface="微软雅黑" panose="020B0503020204020204" pitchFamily="34" charset="-122"/>
              </a:rPr>
              <a:t>1957</a:t>
            </a:r>
            <a:r>
              <a:rPr lang="zh-CN" altLang="en-US" sz="2400" dirty="0">
                <a:latin typeface="微软雅黑" panose="020B0503020204020204" pitchFamily="34" charset="-122"/>
              </a:rPr>
              <a:t>年</a:t>
            </a:r>
            <a:r>
              <a:rPr lang="en-US" altLang="zh-CN" sz="2400" dirty="0" err="1">
                <a:latin typeface="微软雅黑" panose="020B0503020204020204" pitchFamily="34" charset="-122"/>
              </a:rPr>
              <a:t>Rosebblatt</a:t>
            </a:r>
            <a:r>
              <a:rPr lang="zh-CN" altLang="en-US" sz="2400" dirty="0">
                <a:latin typeface="微软雅黑" panose="020B0503020204020204" pitchFamily="34" charset="-122"/>
              </a:rPr>
              <a:t>提出感知机，</a:t>
            </a:r>
            <a:r>
              <a:rPr lang="zh-CN" altLang="en-US" sz="2400" dirty="0">
                <a:solidFill>
                  <a:srgbClr val="FF0000"/>
                </a:solidFill>
                <a:latin typeface="微软雅黑" panose="020B0503020204020204" pitchFamily="34" charset="-122"/>
              </a:rPr>
              <a:t>最早的人工神经网络模型</a:t>
            </a:r>
            <a:r>
              <a:rPr lang="zh-CN" altLang="en-US" sz="2400" dirty="0">
                <a:latin typeface="微软雅黑" panose="020B0503020204020204" pitchFamily="34" charset="-122"/>
              </a:rPr>
              <a:t>。</a:t>
            </a:r>
            <a:endParaRPr lang="en-US" altLang="zh-CN" sz="2400" dirty="0">
              <a:latin typeface="微软雅黑" panose="020B0503020204020204" pitchFamily="34" charset="-122"/>
            </a:endParaRPr>
          </a:p>
          <a:p>
            <a:pPr marL="180000" indent="-342900">
              <a:lnSpc>
                <a:spcPct val="200000"/>
              </a:lnSpc>
              <a:buFont typeface="Wingdings" panose="05000000000000000000" pitchFamily="2" charset="2"/>
              <a:buChar char="l"/>
            </a:pPr>
            <a:endParaRPr lang="en-US" altLang="zh-CN" sz="2400" kern="0" dirty="0"/>
          </a:p>
          <a:p>
            <a:pPr marL="180000" indent="-342900">
              <a:lnSpc>
                <a:spcPct val="200000"/>
              </a:lnSpc>
              <a:buFont typeface="Wingdings" panose="05000000000000000000" pitchFamily="2" charset="2"/>
              <a:buChar char="l"/>
            </a:pPr>
            <a:r>
              <a:rPr lang="zh-CN" altLang="en-US" sz="2400" kern="0" dirty="0"/>
              <a:t>感知机</a:t>
            </a:r>
            <a:r>
              <a:rPr lang="zh-CN" altLang="en-US" sz="2400" kern="0" dirty="0">
                <a:solidFill>
                  <a:srgbClr val="FF0000"/>
                </a:solidFill>
              </a:rPr>
              <a:t>输入层</a:t>
            </a:r>
            <a:r>
              <a:rPr lang="zh-CN" altLang="en-US" sz="2400" kern="0" dirty="0"/>
              <a:t>接受外界输入信号传递给输出层</a:t>
            </a:r>
            <a:r>
              <a:rPr lang="en-US" altLang="zh-CN" sz="2400" kern="0" dirty="0"/>
              <a:t>, </a:t>
            </a:r>
            <a:r>
              <a:rPr lang="zh-CN" altLang="en-US" sz="2400" kern="0" dirty="0">
                <a:solidFill>
                  <a:srgbClr val="FF0000"/>
                </a:solidFill>
              </a:rPr>
              <a:t>输出层是多个</a:t>
            </a:r>
            <a:r>
              <a:rPr lang="en-US" altLang="zh-CN" sz="2400" kern="0" dirty="0">
                <a:solidFill>
                  <a:srgbClr val="FF0000"/>
                </a:solidFill>
              </a:rPr>
              <a:t>M-P</a:t>
            </a:r>
            <a:r>
              <a:rPr lang="zh-CN" altLang="en-US" sz="2400" kern="0" dirty="0">
                <a:solidFill>
                  <a:srgbClr val="FF0000"/>
                </a:solidFill>
              </a:rPr>
              <a:t>神经元</a:t>
            </a:r>
            <a:r>
              <a:rPr lang="zh-CN" altLang="en-US" sz="2400" kern="0" dirty="0"/>
              <a:t>（阈值逻辑单元）</a:t>
            </a:r>
            <a:endParaRPr lang="en-US" altLang="zh-CN" sz="2400" kern="0" dirty="0"/>
          </a:p>
          <a:p>
            <a:pPr marL="180000" indent="-342900">
              <a:lnSpc>
                <a:spcPct val="200000"/>
              </a:lnSpc>
              <a:buFont typeface="Wingdings" panose="05000000000000000000" pitchFamily="2" charset="2"/>
              <a:buChar char="l"/>
            </a:pPr>
            <a:endParaRPr lang="en-US" altLang="zh-CN" sz="2400" kern="0" dirty="0"/>
          </a:p>
          <a:p>
            <a:pPr marL="342900" indent="-342900">
              <a:lnSpc>
                <a:spcPct val="150000"/>
              </a:lnSpc>
            </a:pPr>
            <a:r>
              <a:rPr lang="zh-CN" altLang="en-US" sz="2400" dirty="0">
                <a:solidFill>
                  <a:srgbClr val="C00000"/>
                </a:solidFill>
              </a:rPr>
              <a:t>可学习</a:t>
            </a:r>
            <a:r>
              <a:rPr lang="zh-CN" altLang="en-US" sz="2400" dirty="0"/>
              <a:t>：根据训练数据来调整神经元之间的</a:t>
            </a:r>
            <a:r>
              <a:rPr lang="zh-CN" altLang="en-US" sz="2400" dirty="0">
                <a:solidFill>
                  <a:srgbClr val="C00000"/>
                </a:solidFill>
              </a:rPr>
              <a:t>“连接权”</a:t>
            </a:r>
            <a:r>
              <a:rPr lang="zh-CN" altLang="en-US" sz="2400" dirty="0"/>
              <a:t>以及每个功能神经元的</a:t>
            </a:r>
            <a:r>
              <a:rPr lang="zh-CN" altLang="en-US" sz="2400" dirty="0">
                <a:solidFill>
                  <a:srgbClr val="C00000"/>
                </a:solidFill>
              </a:rPr>
              <a:t>“阈值”</a:t>
            </a:r>
            <a:endParaRPr lang="en-US" altLang="zh-CN" sz="2400" kern="0" dirty="0"/>
          </a:p>
          <a:p>
            <a:pPr marL="0" indent="0">
              <a:lnSpc>
                <a:spcPct val="200000"/>
              </a:lnSpc>
              <a:buFont typeface="Wingdings" pitchFamily="2" charset="2"/>
              <a:buNone/>
            </a:pPr>
            <a:endParaRPr lang="zh-CN" altLang="en-US" sz="2400" kern="0" dirty="0"/>
          </a:p>
        </p:txBody>
      </p:sp>
    </p:spTree>
    <p:extLst>
      <p:ext uri="{BB962C8B-B14F-4D97-AF65-F5344CB8AC3E}">
        <p14:creationId xmlns:p14="http://schemas.microsoft.com/office/powerpoint/2010/main" val="155010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273" y="322313"/>
            <a:ext cx="9592733" cy="787400"/>
          </a:xfrm>
        </p:spPr>
        <p:txBody>
          <a:bodyPr/>
          <a:lstStyle/>
          <a:p>
            <a:r>
              <a:rPr lang="zh-CN" altLang="en-US" dirty="0"/>
              <a:t>感知机的表示能力</a:t>
            </a:r>
          </a:p>
        </p:txBody>
      </p:sp>
      <p:sp>
        <p:nvSpPr>
          <p:cNvPr id="3" name="文本占位符 2"/>
          <p:cNvSpPr>
            <a:spLocks noGrp="1"/>
          </p:cNvSpPr>
          <p:nvPr>
            <p:ph type="body" sz="quarter" idx="13"/>
          </p:nvPr>
        </p:nvSpPr>
        <p:spPr>
          <a:xfrm>
            <a:off x="705775" y="1447800"/>
            <a:ext cx="4291965" cy="457200"/>
          </a:xfrm>
        </p:spPr>
        <p:txBody>
          <a:bodyPr>
            <a:noAutofit/>
          </a:bodyPr>
          <a:lstStyle/>
          <a:p>
            <a:pPr>
              <a:lnSpc>
                <a:spcPct val="150000"/>
              </a:lnSpc>
              <a:buFont typeface="Arial" pitchFamily="34" charset="0"/>
              <a:buChar char="•"/>
            </a:pPr>
            <a:r>
              <a:rPr lang="zh-CN" altLang="en-US" sz="2400" dirty="0"/>
              <a:t>一个</a:t>
            </a:r>
            <a:r>
              <a:rPr lang="zh-CN" altLang="en-US" sz="2400" dirty="0">
                <a:solidFill>
                  <a:srgbClr val="FF0000"/>
                </a:solidFill>
              </a:rPr>
              <a:t>采用阈值激活函数</a:t>
            </a:r>
            <a:r>
              <a:rPr lang="zh-CN" altLang="en-US" sz="2400" dirty="0"/>
              <a:t>的感知机，可以表示逻辑与、或、非、多数函数等</a:t>
            </a:r>
            <a:r>
              <a:rPr lang="zh-CN" altLang="en-US" sz="2400" dirty="0">
                <a:solidFill>
                  <a:srgbClr val="FF0000"/>
                </a:solidFill>
              </a:rPr>
              <a:t>线性可分的函数</a:t>
            </a:r>
            <a:endParaRPr lang="en-US" altLang="zh-CN" sz="2400" dirty="0">
              <a:solidFill>
                <a:srgbClr val="FF0000"/>
              </a:solidFill>
            </a:endParaRPr>
          </a:p>
          <a:p>
            <a:pPr>
              <a:lnSpc>
                <a:spcPct val="150000"/>
              </a:lnSpc>
              <a:buFont typeface="Arial" pitchFamily="34" charset="0"/>
              <a:buChar char="•"/>
            </a:pPr>
            <a:endParaRPr lang="en-US" altLang="zh-CN" sz="2400" dirty="0"/>
          </a:p>
          <a:p>
            <a:pPr algn="just">
              <a:lnSpc>
                <a:spcPct val="150000"/>
              </a:lnSpc>
            </a:pPr>
            <a:r>
              <a:rPr lang="en-US" altLang="zh-CN" sz="2400" dirty="0"/>
              <a:t>  </a:t>
            </a:r>
          </a:p>
        </p:txBody>
      </p:sp>
      <p:pic>
        <p:nvPicPr>
          <p:cNvPr id="6" name="图片 5">
            <a:extLst>
              <a:ext uri="{FF2B5EF4-FFF2-40B4-BE49-F238E27FC236}">
                <a16:creationId xmlns:a16="http://schemas.microsoft.com/office/drawing/2014/main" id="{CD5F2FB2-97CF-4A85-A710-D93902C8D72C}"/>
              </a:ext>
            </a:extLst>
          </p:cNvPr>
          <p:cNvPicPr>
            <a:picLocks noChangeAspect="1"/>
          </p:cNvPicPr>
          <p:nvPr/>
        </p:nvPicPr>
        <p:blipFill>
          <a:blip r:embed="rId3"/>
          <a:stretch>
            <a:fillRect/>
          </a:stretch>
        </p:blipFill>
        <p:spPr>
          <a:xfrm>
            <a:off x="5407783" y="1905000"/>
            <a:ext cx="5591175" cy="4667250"/>
          </a:xfrm>
          <a:prstGeom prst="rect">
            <a:avLst/>
          </a:prstGeom>
        </p:spPr>
      </p:pic>
      <p:pic>
        <p:nvPicPr>
          <p:cNvPr id="4" name="图片 3"/>
          <p:cNvPicPr>
            <a:picLocks noChangeAspect="1"/>
          </p:cNvPicPr>
          <p:nvPr/>
        </p:nvPicPr>
        <p:blipFill>
          <a:blip r:embed="rId4"/>
          <a:stretch>
            <a:fillRect/>
          </a:stretch>
        </p:blipFill>
        <p:spPr>
          <a:xfrm>
            <a:off x="1600200" y="3657600"/>
            <a:ext cx="2133600" cy="2402593"/>
          </a:xfrm>
          <a:prstGeom prst="rect">
            <a:avLst/>
          </a:prstGeom>
        </p:spPr>
      </p:pic>
      <p:sp>
        <p:nvSpPr>
          <p:cNvPr id="7" name="矩形 6"/>
          <p:cNvSpPr/>
          <p:nvPr/>
        </p:nvSpPr>
        <p:spPr>
          <a:xfrm>
            <a:off x="1409282" y="3799479"/>
            <a:ext cx="381836" cy="369332"/>
          </a:xfrm>
          <a:prstGeom prst="rect">
            <a:avLst/>
          </a:prstGeom>
        </p:spPr>
        <p:txBody>
          <a:bodyPr wrap="none">
            <a:spAutoFit/>
          </a:bodyPr>
          <a:lstStyle/>
          <a:p>
            <a:r>
              <a:rPr lang="en-US" altLang="zh-CN" i="1" dirty="0">
                <a:latin typeface="Cambria Math"/>
                <a:cs typeface="Cambria Math"/>
              </a:rPr>
              <a:t>x</a:t>
            </a:r>
            <a:r>
              <a:rPr lang="en-US" altLang="zh-CN" i="1" baseline="-25000" dirty="0">
                <a:latin typeface="Cambria Math"/>
                <a:cs typeface="Cambria Math"/>
              </a:rPr>
              <a:t>1</a:t>
            </a:r>
            <a:endParaRPr lang="zh-CN" altLang="en-US" i="1" dirty="0"/>
          </a:p>
        </p:txBody>
      </p:sp>
      <p:sp>
        <p:nvSpPr>
          <p:cNvPr id="8" name="矩形 7"/>
          <p:cNvSpPr/>
          <p:nvPr/>
        </p:nvSpPr>
        <p:spPr>
          <a:xfrm>
            <a:off x="1409282" y="5410200"/>
            <a:ext cx="381836" cy="369332"/>
          </a:xfrm>
          <a:prstGeom prst="rect">
            <a:avLst/>
          </a:prstGeom>
        </p:spPr>
        <p:txBody>
          <a:bodyPr wrap="none">
            <a:spAutoFit/>
          </a:bodyPr>
          <a:lstStyle/>
          <a:p>
            <a:r>
              <a:rPr lang="en-US" altLang="zh-CN" i="1" dirty="0">
                <a:latin typeface="Cambria Math"/>
                <a:cs typeface="Cambria Math"/>
              </a:rPr>
              <a:t>x</a:t>
            </a:r>
            <a:r>
              <a:rPr lang="en-US" altLang="zh-CN" i="1" baseline="-25000" dirty="0">
                <a:latin typeface="Cambria Math"/>
                <a:cs typeface="Cambria Math"/>
              </a:rPr>
              <a:t>2</a:t>
            </a:r>
            <a:endParaRPr lang="zh-CN" altLang="en-US" i="1" dirty="0"/>
          </a:p>
        </p:txBody>
      </p:sp>
      <p:sp>
        <p:nvSpPr>
          <p:cNvPr id="9" name="矩形 8"/>
          <p:cNvSpPr/>
          <p:nvPr/>
        </p:nvSpPr>
        <p:spPr>
          <a:xfrm>
            <a:off x="3733800" y="4659868"/>
            <a:ext cx="335778" cy="369332"/>
          </a:xfrm>
          <a:prstGeom prst="rect">
            <a:avLst/>
          </a:prstGeom>
        </p:spPr>
        <p:txBody>
          <a:bodyPr wrap="square">
            <a:spAutoFit/>
          </a:bodyPr>
          <a:lstStyle/>
          <a:p>
            <a:r>
              <a:rPr lang="en-US" altLang="zh-CN" i="1" dirty="0">
                <a:latin typeface="Cambria Math"/>
                <a:cs typeface="Cambria Math"/>
              </a:rPr>
              <a:t>y</a:t>
            </a:r>
            <a:endParaRPr lang="zh-CN" altLang="en-US" i="1" dirty="0"/>
          </a:p>
        </p:txBody>
      </p:sp>
      <p:sp>
        <p:nvSpPr>
          <p:cNvPr id="10" name="矩形 9"/>
          <p:cNvSpPr/>
          <p:nvPr/>
        </p:nvSpPr>
        <p:spPr>
          <a:xfrm>
            <a:off x="2589964" y="4056102"/>
            <a:ext cx="489236" cy="369332"/>
          </a:xfrm>
          <a:prstGeom prst="rect">
            <a:avLst/>
          </a:prstGeom>
        </p:spPr>
        <p:txBody>
          <a:bodyPr wrap="none">
            <a:spAutoFit/>
          </a:bodyPr>
          <a:lstStyle/>
          <a:p>
            <a:r>
              <a:rPr lang="en-US" altLang="zh-CN" dirty="0">
                <a:latin typeface="Cambria Math"/>
                <a:cs typeface="Cambria Math"/>
              </a:rPr>
              <a:t>1.5</a:t>
            </a:r>
            <a:endParaRPr lang="zh-CN" altLang="en-US" dirty="0"/>
          </a:p>
        </p:txBody>
      </p:sp>
      <p:sp>
        <p:nvSpPr>
          <p:cNvPr id="11" name="矩形 10"/>
          <p:cNvSpPr/>
          <p:nvPr/>
        </p:nvSpPr>
        <p:spPr>
          <a:xfrm>
            <a:off x="2538851" y="5290431"/>
            <a:ext cx="489236" cy="369332"/>
          </a:xfrm>
          <a:prstGeom prst="rect">
            <a:avLst/>
          </a:prstGeom>
        </p:spPr>
        <p:txBody>
          <a:bodyPr wrap="none">
            <a:spAutoFit/>
          </a:bodyPr>
          <a:lstStyle/>
          <a:p>
            <a:r>
              <a:rPr lang="en-US" altLang="zh-CN" dirty="0">
                <a:latin typeface="Cambria Math"/>
                <a:cs typeface="Cambria Math"/>
              </a:rPr>
              <a:t>1.5</a:t>
            </a:r>
            <a:endParaRPr lang="zh-CN" altLang="en-US" dirty="0"/>
          </a:p>
        </p:txBody>
      </p:sp>
      <p:sp>
        <p:nvSpPr>
          <p:cNvPr id="12" name="矩形 11"/>
          <p:cNvSpPr/>
          <p:nvPr/>
        </p:nvSpPr>
        <p:spPr>
          <a:xfrm>
            <a:off x="3116094" y="4674230"/>
            <a:ext cx="312906" cy="369332"/>
          </a:xfrm>
          <a:prstGeom prst="rect">
            <a:avLst/>
          </a:prstGeom>
        </p:spPr>
        <p:txBody>
          <a:bodyPr wrap="none">
            <a:spAutoFit/>
          </a:bodyPr>
          <a:lstStyle/>
          <a:p>
            <a:r>
              <a:rPr lang="en-US" altLang="zh-CN" dirty="0">
                <a:latin typeface="Cambria Math"/>
                <a:cs typeface="Cambria Math"/>
              </a:rPr>
              <a:t>2</a:t>
            </a:r>
            <a:endParaRPr lang="zh-CN" altLang="en-US" dirty="0"/>
          </a:p>
        </p:txBody>
      </p:sp>
      <p:sp>
        <p:nvSpPr>
          <p:cNvPr id="13" name="矩形 12"/>
          <p:cNvSpPr/>
          <p:nvPr/>
        </p:nvSpPr>
        <p:spPr>
          <a:xfrm>
            <a:off x="1208233" y="6170456"/>
            <a:ext cx="2262158" cy="369332"/>
          </a:xfrm>
          <a:prstGeom prst="rect">
            <a:avLst/>
          </a:prstGeom>
        </p:spPr>
        <p:txBody>
          <a:bodyPr wrap="none">
            <a:spAutoFit/>
          </a:bodyPr>
          <a:lstStyle/>
          <a:p>
            <a:r>
              <a:rPr lang="zh-CN" altLang="en-US" dirty="0"/>
              <a:t>表示逻辑与的感知机</a:t>
            </a:r>
          </a:p>
        </p:txBody>
      </p:sp>
      <p:sp>
        <p:nvSpPr>
          <p:cNvPr id="14" name="矩形 13"/>
          <p:cNvSpPr/>
          <p:nvPr/>
        </p:nvSpPr>
        <p:spPr>
          <a:xfrm>
            <a:off x="5334932" y="1850625"/>
            <a:ext cx="3200400" cy="2318186"/>
          </a:xfrm>
          <a:prstGeom prst="rect">
            <a:avLst/>
          </a:prstGeom>
          <a:noFill/>
          <a:ln>
            <a:solidFill>
              <a:srgbClr val="BBE0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1675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273" y="322313"/>
            <a:ext cx="9592733" cy="787400"/>
          </a:xfrm>
        </p:spPr>
        <p:txBody>
          <a:bodyPr/>
          <a:lstStyle/>
          <a:p>
            <a:r>
              <a:rPr lang="zh-CN" altLang="en-US" dirty="0"/>
              <a:t>感知机的表示能力</a:t>
            </a:r>
          </a:p>
        </p:txBody>
      </p:sp>
      <p:sp>
        <p:nvSpPr>
          <p:cNvPr id="3" name="文本占位符 2"/>
          <p:cNvSpPr>
            <a:spLocks noGrp="1"/>
          </p:cNvSpPr>
          <p:nvPr>
            <p:ph type="body" sz="quarter" idx="13"/>
          </p:nvPr>
        </p:nvSpPr>
        <p:spPr>
          <a:xfrm>
            <a:off x="705775" y="1447800"/>
            <a:ext cx="4291965" cy="457200"/>
          </a:xfrm>
        </p:spPr>
        <p:txBody>
          <a:bodyPr>
            <a:noAutofit/>
          </a:bodyPr>
          <a:lstStyle/>
          <a:p>
            <a:pPr>
              <a:lnSpc>
                <a:spcPct val="150000"/>
              </a:lnSpc>
              <a:buFont typeface="Arial" pitchFamily="34" charset="0"/>
              <a:buChar char="•"/>
            </a:pPr>
            <a:r>
              <a:rPr lang="zh-CN" altLang="en-US" sz="2400" dirty="0"/>
              <a:t>一个</a:t>
            </a:r>
            <a:r>
              <a:rPr lang="zh-CN" altLang="en-US" sz="2400" dirty="0">
                <a:solidFill>
                  <a:srgbClr val="FF0000"/>
                </a:solidFill>
              </a:rPr>
              <a:t>采用阈值激活函数</a:t>
            </a:r>
            <a:r>
              <a:rPr lang="zh-CN" altLang="en-US" sz="2400" dirty="0"/>
              <a:t>的感知机，可以表示逻辑与、或、非、多数函数等</a:t>
            </a:r>
            <a:r>
              <a:rPr lang="zh-CN" altLang="en-US" sz="2400" dirty="0">
                <a:solidFill>
                  <a:srgbClr val="FF0000"/>
                </a:solidFill>
              </a:rPr>
              <a:t>线性可分的函数</a:t>
            </a:r>
            <a:endParaRPr lang="en-US" altLang="zh-CN" sz="2400" dirty="0">
              <a:solidFill>
                <a:srgbClr val="FF0000"/>
              </a:solidFill>
            </a:endParaRPr>
          </a:p>
          <a:p>
            <a:pPr>
              <a:lnSpc>
                <a:spcPct val="150000"/>
              </a:lnSpc>
              <a:buFont typeface="Arial" pitchFamily="34" charset="0"/>
              <a:buChar char="•"/>
            </a:pPr>
            <a:endParaRPr lang="en-US" altLang="zh-CN" sz="2400" dirty="0"/>
          </a:p>
          <a:p>
            <a:pPr algn="just">
              <a:lnSpc>
                <a:spcPct val="150000"/>
              </a:lnSpc>
              <a:buFont typeface="Arial" pitchFamily="34" charset="0"/>
              <a:buChar char="•"/>
            </a:pPr>
            <a:r>
              <a:rPr lang="en-US" altLang="zh-CN" sz="2400" dirty="0"/>
              <a:t>   Minsky &amp; </a:t>
            </a:r>
            <a:r>
              <a:rPr lang="en-US" altLang="zh-CN" sz="2400" dirty="0" err="1"/>
              <a:t>Papert</a:t>
            </a:r>
            <a:r>
              <a:rPr lang="en-US" altLang="zh-CN" sz="2400" dirty="0"/>
              <a:t> (1969)</a:t>
            </a:r>
            <a:r>
              <a:rPr lang="zh-CN" altLang="zh-CN" sz="2400" dirty="0"/>
              <a:t> 《</a:t>
            </a:r>
            <a:r>
              <a:rPr lang="en-US" altLang="zh-CN" sz="2400" dirty="0"/>
              <a:t>Perceptron</a:t>
            </a:r>
            <a:r>
              <a:rPr lang="zh-CN" altLang="zh-CN" sz="2400" dirty="0"/>
              <a:t>》感知器无法解决对</a:t>
            </a:r>
            <a:r>
              <a:rPr lang="en-US" altLang="zh-CN" sz="2400" dirty="0"/>
              <a:t>XOR</a:t>
            </a:r>
            <a:r>
              <a:rPr lang="zh-CN" altLang="zh-CN" sz="2400" dirty="0"/>
              <a:t>（异或）这样的分类任务</a:t>
            </a:r>
            <a:endParaRPr lang="en-US" altLang="zh-CN" sz="2400" dirty="0"/>
          </a:p>
        </p:txBody>
      </p:sp>
      <p:pic>
        <p:nvPicPr>
          <p:cNvPr id="6" name="图片 5">
            <a:extLst>
              <a:ext uri="{FF2B5EF4-FFF2-40B4-BE49-F238E27FC236}">
                <a16:creationId xmlns:a16="http://schemas.microsoft.com/office/drawing/2014/main" id="{CD5F2FB2-97CF-4A85-A710-D93902C8D72C}"/>
              </a:ext>
            </a:extLst>
          </p:cNvPr>
          <p:cNvPicPr>
            <a:picLocks noChangeAspect="1"/>
          </p:cNvPicPr>
          <p:nvPr/>
        </p:nvPicPr>
        <p:blipFill>
          <a:blip r:embed="rId3"/>
          <a:stretch>
            <a:fillRect/>
          </a:stretch>
        </p:blipFill>
        <p:spPr>
          <a:xfrm>
            <a:off x="5611351" y="1835186"/>
            <a:ext cx="5591175" cy="4667250"/>
          </a:xfrm>
          <a:prstGeom prst="rect">
            <a:avLst/>
          </a:prstGeom>
        </p:spPr>
      </p:pic>
      <p:sp>
        <p:nvSpPr>
          <p:cNvPr id="4" name="矩形 3"/>
          <p:cNvSpPr/>
          <p:nvPr/>
        </p:nvSpPr>
        <p:spPr>
          <a:xfrm>
            <a:off x="8534400" y="3886200"/>
            <a:ext cx="3200400" cy="2133600"/>
          </a:xfrm>
          <a:prstGeom prst="rect">
            <a:avLst/>
          </a:prstGeom>
          <a:noFill/>
          <a:ln>
            <a:solidFill>
              <a:srgbClr val="BBE0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919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00813"/>
            <a:ext cx="12192000" cy="690574"/>
          </a:xfrm>
          <a:prstGeom prst="rect">
            <a:avLst/>
          </a:prstGeom>
        </p:spPr>
        <p:txBody>
          <a:bodyPr vert="horz" wrap="square" lIns="0" tIns="13335" rIns="0" bIns="0" rtlCol="0">
            <a:spAutoFit/>
          </a:bodyPr>
          <a:lstStyle/>
          <a:p>
            <a:pPr marL="4053204" algn="l">
              <a:lnSpc>
                <a:spcPct val="100000"/>
              </a:lnSpc>
              <a:spcBef>
                <a:spcPts val="105"/>
              </a:spcBef>
            </a:pPr>
            <a:r>
              <a:rPr dirty="0"/>
              <a:t>Feature</a:t>
            </a:r>
            <a:r>
              <a:rPr spc="-10" dirty="0"/>
              <a:t> Vectors</a:t>
            </a:r>
          </a:p>
        </p:txBody>
      </p:sp>
      <p:sp>
        <p:nvSpPr>
          <p:cNvPr id="3" name="object 3"/>
          <p:cNvSpPr txBox="1"/>
          <p:nvPr/>
        </p:nvSpPr>
        <p:spPr>
          <a:xfrm>
            <a:off x="1981200" y="2819400"/>
            <a:ext cx="2438400" cy="1201420"/>
          </a:xfrm>
          <a:prstGeom prst="rect">
            <a:avLst/>
          </a:prstGeom>
          <a:ln w="9144">
            <a:solidFill>
              <a:srgbClr val="000000"/>
            </a:solidFill>
          </a:ln>
        </p:spPr>
        <p:txBody>
          <a:bodyPr vert="horz" wrap="square" lIns="0" tIns="27940" rIns="0" bIns="0" rtlCol="0">
            <a:spAutoFit/>
          </a:bodyPr>
          <a:lstStyle/>
          <a:p>
            <a:pPr marL="91440">
              <a:lnSpc>
                <a:spcPct val="100000"/>
              </a:lnSpc>
              <a:spcBef>
                <a:spcPts val="220"/>
              </a:spcBef>
            </a:pPr>
            <a:r>
              <a:rPr sz="1200" spc="-10" dirty="0">
                <a:latin typeface="Courier New"/>
                <a:cs typeface="Courier New"/>
              </a:rPr>
              <a:t>Hello,</a:t>
            </a:r>
            <a:endParaRPr sz="1200">
              <a:latin typeface="Courier New"/>
              <a:cs typeface="Courier New"/>
            </a:endParaRPr>
          </a:p>
          <a:p>
            <a:pPr>
              <a:lnSpc>
                <a:spcPct val="100000"/>
              </a:lnSpc>
              <a:spcBef>
                <a:spcPts val="25"/>
              </a:spcBef>
            </a:pPr>
            <a:endParaRPr sz="1250">
              <a:latin typeface="Courier New"/>
              <a:cs typeface="Courier New"/>
            </a:endParaRPr>
          </a:p>
          <a:p>
            <a:pPr marL="91440" marR="131445">
              <a:lnSpc>
                <a:spcPct val="100000"/>
              </a:lnSpc>
              <a:tabLst>
                <a:tab pos="1194435" algn="l"/>
                <a:tab pos="1746885" algn="l"/>
              </a:tabLst>
            </a:pPr>
            <a:r>
              <a:rPr sz="1200" dirty="0">
                <a:latin typeface="Courier New"/>
                <a:cs typeface="Courier New"/>
              </a:rPr>
              <a:t>Do</a:t>
            </a:r>
            <a:r>
              <a:rPr sz="1200" spc="10" dirty="0">
                <a:latin typeface="Courier New"/>
                <a:cs typeface="Courier New"/>
              </a:rPr>
              <a:t> </a:t>
            </a:r>
            <a:r>
              <a:rPr sz="1200" dirty="0">
                <a:latin typeface="Courier New"/>
                <a:cs typeface="Courier New"/>
              </a:rPr>
              <a:t>you</a:t>
            </a:r>
            <a:r>
              <a:rPr sz="1200" spc="15" dirty="0">
                <a:latin typeface="Courier New"/>
                <a:cs typeface="Courier New"/>
              </a:rPr>
              <a:t> </a:t>
            </a:r>
            <a:r>
              <a:rPr sz="1200" dirty="0">
                <a:latin typeface="Courier New"/>
                <a:cs typeface="Courier New"/>
              </a:rPr>
              <a:t>want free</a:t>
            </a:r>
            <a:r>
              <a:rPr sz="1200" spc="15" dirty="0">
                <a:latin typeface="Courier New"/>
                <a:cs typeface="Courier New"/>
              </a:rPr>
              <a:t> </a:t>
            </a:r>
            <a:r>
              <a:rPr sz="1200" spc="-10" dirty="0">
                <a:latin typeface="Courier New"/>
                <a:cs typeface="Courier New"/>
              </a:rPr>
              <a:t>printr cartriges?</a:t>
            </a:r>
            <a:r>
              <a:rPr sz="1200" dirty="0">
                <a:latin typeface="Courier New"/>
                <a:cs typeface="Courier New"/>
              </a:rPr>
              <a:t>	Why</a:t>
            </a:r>
            <a:r>
              <a:rPr sz="1200" spc="10" dirty="0">
                <a:latin typeface="Courier New"/>
                <a:cs typeface="Courier New"/>
              </a:rPr>
              <a:t> </a:t>
            </a:r>
            <a:r>
              <a:rPr sz="1200" dirty="0">
                <a:latin typeface="Courier New"/>
                <a:cs typeface="Courier New"/>
              </a:rPr>
              <a:t>pay </a:t>
            </a:r>
            <a:r>
              <a:rPr sz="1200" spc="-20" dirty="0">
                <a:latin typeface="Courier New"/>
                <a:cs typeface="Courier New"/>
              </a:rPr>
              <a:t>more </a:t>
            </a:r>
            <a:r>
              <a:rPr sz="1200" dirty="0">
                <a:latin typeface="Courier New"/>
                <a:cs typeface="Courier New"/>
              </a:rPr>
              <a:t>when</a:t>
            </a:r>
            <a:r>
              <a:rPr sz="1200" spc="-15" dirty="0">
                <a:latin typeface="Courier New"/>
                <a:cs typeface="Courier New"/>
              </a:rPr>
              <a:t> </a:t>
            </a:r>
            <a:r>
              <a:rPr sz="1200" dirty="0">
                <a:latin typeface="Courier New"/>
                <a:cs typeface="Courier New"/>
              </a:rPr>
              <a:t>you</a:t>
            </a:r>
            <a:r>
              <a:rPr sz="1200" spc="15" dirty="0">
                <a:latin typeface="Courier New"/>
                <a:cs typeface="Courier New"/>
              </a:rPr>
              <a:t> </a:t>
            </a:r>
            <a:r>
              <a:rPr sz="1200" dirty="0">
                <a:latin typeface="Courier New"/>
                <a:cs typeface="Courier New"/>
              </a:rPr>
              <a:t>can</a:t>
            </a:r>
            <a:r>
              <a:rPr sz="1200" spc="15" dirty="0">
                <a:latin typeface="Courier New"/>
                <a:cs typeface="Courier New"/>
              </a:rPr>
              <a:t> </a:t>
            </a:r>
            <a:r>
              <a:rPr sz="1200" dirty="0">
                <a:latin typeface="Courier New"/>
                <a:cs typeface="Courier New"/>
              </a:rPr>
              <a:t>get</a:t>
            </a:r>
            <a:r>
              <a:rPr sz="1200" spc="15" dirty="0">
                <a:latin typeface="Courier New"/>
                <a:cs typeface="Courier New"/>
              </a:rPr>
              <a:t> </a:t>
            </a:r>
            <a:r>
              <a:rPr sz="1200" spc="-20" dirty="0">
                <a:latin typeface="Courier New"/>
                <a:cs typeface="Courier New"/>
              </a:rPr>
              <a:t>them </a:t>
            </a:r>
            <a:r>
              <a:rPr sz="1200" dirty="0">
                <a:latin typeface="Courier New"/>
                <a:cs typeface="Courier New"/>
              </a:rPr>
              <a:t>ABSOLUTELY </a:t>
            </a:r>
            <a:r>
              <a:rPr sz="1200" spc="-20" dirty="0">
                <a:latin typeface="Courier New"/>
                <a:cs typeface="Courier New"/>
              </a:rPr>
              <a:t>FREE!</a:t>
            </a:r>
            <a:r>
              <a:rPr sz="1200" dirty="0">
                <a:latin typeface="Courier New"/>
                <a:cs typeface="Courier New"/>
              </a:rPr>
              <a:t>	</a:t>
            </a:r>
            <a:r>
              <a:rPr sz="1200" spc="-20" dirty="0">
                <a:latin typeface="Courier New"/>
                <a:cs typeface="Courier New"/>
              </a:rPr>
              <a:t>Just</a:t>
            </a:r>
            <a:endParaRPr sz="1200">
              <a:latin typeface="Courier New"/>
              <a:cs typeface="Courier New"/>
            </a:endParaRPr>
          </a:p>
        </p:txBody>
      </p:sp>
      <p:grpSp>
        <p:nvGrpSpPr>
          <p:cNvPr id="4" name="object 4"/>
          <p:cNvGrpSpPr/>
          <p:nvPr/>
        </p:nvGrpSpPr>
        <p:grpSpPr>
          <a:xfrm>
            <a:off x="4643628" y="3195827"/>
            <a:ext cx="685800" cy="542925"/>
            <a:chOff x="4643628" y="3195827"/>
            <a:chExt cx="685800" cy="542925"/>
          </a:xfrm>
        </p:grpSpPr>
        <p:sp>
          <p:nvSpPr>
            <p:cNvPr id="5" name="object 5"/>
            <p:cNvSpPr/>
            <p:nvPr/>
          </p:nvSpPr>
          <p:spPr>
            <a:xfrm>
              <a:off x="4648200" y="3200399"/>
              <a:ext cx="676910" cy="533400"/>
            </a:xfrm>
            <a:custGeom>
              <a:avLst/>
              <a:gdLst/>
              <a:ahLst/>
              <a:cxnLst/>
              <a:rect l="l" t="t" r="r" b="b"/>
              <a:pathLst>
                <a:path w="676910" h="533400">
                  <a:moveTo>
                    <a:pt x="507619" y="0"/>
                  </a:moveTo>
                  <a:lnTo>
                    <a:pt x="507619" y="133350"/>
                  </a:lnTo>
                  <a:lnTo>
                    <a:pt x="0" y="133350"/>
                  </a:lnTo>
                  <a:lnTo>
                    <a:pt x="0" y="400050"/>
                  </a:lnTo>
                  <a:lnTo>
                    <a:pt x="507619" y="400050"/>
                  </a:lnTo>
                  <a:lnTo>
                    <a:pt x="507619" y="533400"/>
                  </a:lnTo>
                  <a:lnTo>
                    <a:pt x="676655" y="266700"/>
                  </a:lnTo>
                  <a:lnTo>
                    <a:pt x="507619" y="0"/>
                  </a:lnTo>
                  <a:close/>
                </a:path>
              </a:pathLst>
            </a:custGeom>
            <a:solidFill>
              <a:srgbClr val="BADFE2"/>
            </a:solidFill>
          </p:spPr>
          <p:txBody>
            <a:bodyPr wrap="square" lIns="0" tIns="0" rIns="0" bIns="0" rtlCol="0"/>
            <a:lstStyle/>
            <a:p>
              <a:endParaRPr/>
            </a:p>
          </p:txBody>
        </p:sp>
        <p:sp>
          <p:nvSpPr>
            <p:cNvPr id="6" name="object 6"/>
            <p:cNvSpPr/>
            <p:nvPr/>
          </p:nvSpPr>
          <p:spPr>
            <a:xfrm>
              <a:off x="4648200" y="3200399"/>
              <a:ext cx="676910" cy="533400"/>
            </a:xfrm>
            <a:custGeom>
              <a:avLst/>
              <a:gdLst/>
              <a:ahLst/>
              <a:cxnLst/>
              <a:rect l="l" t="t" r="r" b="b"/>
              <a:pathLst>
                <a:path w="676910" h="533400">
                  <a:moveTo>
                    <a:pt x="0" y="133350"/>
                  </a:moveTo>
                  <a:lnTo>
                    <a:pt x="507619" y="133350"/>
                  </a:lnTo>
                  <a:lnTo>
                    <a:pt x="507619" y="0"/>
                  </a:lnTo>
                  <a:lnTo>
                    <a:pt x="676655" y="266700"/>
                  </a:lnTo>
                  <a:lnTo>
                    <a:pt x="507619" y="533400"/>
                  </a:lnTo>
                  <a:lnTo>
                    <a:pt x="507619" y="400050"/>
                  </a:lnTo>
                  <a:lnTo>
                    <a:pt x="0" y="400050"/>
                  </a:lnTo>
                  <a:lnTo>
                    <a:pt x="0" y="133350"/>
                  </a:lnTo>
                  <a:close/>
                </a:path>
              </a:pathLst>
            </a:custGeom>
            <a:ln w="9144">
              <a:solidFill>
                <a:srgbClr val="000000"/>
              </a:solidFill>
            </a:ln>
          </p:spPr>
          <p:txBody>
            <a:bodyPr wrap="square" lIns="0" tIns="0" rIns="0" bIns="0" rtlCol="0"/>
            <a:lstStyle/>
            <a:p>
              <a:endParaRPr/>
            </a:p>
          </p:txBody>
        </p:sp>
      </p:grpSp>
      <p:sp>
        <p:nvSpPr>
          <p:cNvPr id="7" name="object 7"/>
          <p:cNvSpPr txBox="1"/>
          <p:nvPr/>
        </p:nvSpPr>
        <p:spPr>
          <a:xfrm>
            <a:off x="5642228" y="2885694"/>
            <a:ext cx="1403985" cy="574040"/>
          </a:xfrm>
          <a:prstGeom prst="rect">
            <a:avLst/>
          </a:prstGeom>
        </p:spPr>
        <p:txBody>
          <a:bodyPr vert="horz" wrap="square" lIns="0" tIns="12700" rIns="0" bIns="0" rtlCol="0">
            <a:spAutoFit/>
          </a:bodyPr>
          <a:lstStyle/>
          <a:p>
            <a:pPr marL="12700" marR="5080">
              <a:lnSpc>
                <a:spcPct val="100000"/>
              </a:lnSpc>
              <a:spcBef>
                <a:spcPts val="100"/>
              </a:spcBef>
              <a:tabLst>
                <a:tab pos="1115060" algn="l"/>
              </a:tabLst>
            </a:pPr>
            <a:r>
              <a:rPr sz="1200" dirty="0">
                <a:latin typeface="Courier New"/>
                <a:cs typeface="Courier New"/>
              </a:rPr>
              <a:t>#</a:t>
            </a:r>
            <a:r>
              <a:rPr sz="1200" spc="-15" dirty="0">
                <a:latin typeface="Courier New"/>
                <a:cs typeface="Courier New"/>
              </a:rPr>
              <a:t> </a:t>
            </a:r>
            <a:r>
              <a:rPr sz="1200" spc="-20" dirty="0">
                <a:latin typeface="Courier New"/>
                <a:cs typeface="Courier New"/>
              </a:rPr>
              <a:t>free</a:t>
            </a:r>
            <a:r>
              <a:rPr sz="1200" dirty="0">
                <a:latin typeface="Courier New"/>
                <a:cs typeface="Courier New"/>
              </a:rPr>
              <a:t>	: </a:t>
            </a:r>
            <a:r>
              <a:rPr sz="1200" spc="-50" dirty="0">
                <a:latin typeface="Courier New"/>
                <a:cs typeface="Courier New"/>
              </a:rPr>
              <a:t>2 </a:t>
            </a:r>
            <a:r>
              <a:rPr sz="1200" spc="-10" dirty="0">
                <a:latin typeface="Courier New"/>
                <a:cs typeface="Courier New"/>
              </a:rPr>
              <a:t>YOUR_NAME</a:t>
            </a:r>
            <a:r>
              <a:rPr sz="1200" dirty="0">
                <a:latin typeface="Courier New"/>
                <a:cs typeface="Courier New"/>
              </a:rPr>
              <a:t>	: </a:t>
            </a:r>
            <a:r>
              <a:rPr sz="1200" spc="-50" dirty="0">
                <a:latin typeface="Courier New"/>
                <a:cs typeface="Courier New"/>
              </a:rPr>
              <a:t>0</a:t>
            </a:r>
            <a:endParaRPr sz="1200">
              <a:latin typeface="Courier New"/>
              <a:cs typeface="Courier New"/>
            </a:endParaRPr>
          </a:p>
          <a:p>
            <a:pPr marL="12700">
              <a:lnSpc>
                <a:spcPct val="100000"/>
              </a:lnSpc>
              <a:tabLst>
                <a:tab pos="1115060" algn="l"/>
              </a:tabLst>
            </a:pPr>
            <a:r>
              <a:rPr sz="1200" spc="-10" dirty="0">
                <a:latin typeface="Courier New"/>
                <a:cs typeface="Courier New"/>
              </a:rPr>
              <a:t>MISSPELLED</a:t>
            </a:r>
            <a:r>
              <a:rPr sz="1200" dirty="0">
                <a:latin typeface="Courier New"/>
                <a:cs typeface="Courier New"/>
              </a:rPr>
              <a:t>	: </a:t>
            </a:r>
            <a:r>
              <a:rPr sz="1200" spc="-50" dirty="0">
                <a:latin typeface="Courier New"/>
                <a:cs typeface="Courier New"/>
              </a:rPr>
              <a:t>2</a:t>
            </a:r>
            <a:endParaRPr sz="1200">
              <a:latin typeface="Courier New"/>
              <a:cs typeface="Courier New"/>
            </a:endParaRPr>
          </a:p>
        </p:txBody>
      </p:sp>
      <p:sp>
        <p:nvSpPr>
          <p:cNvPr id="8" name="object 8"/>
          <p:cNvSpPr txBox="1"/>
          <p:nvPr/>
        </p:nvSpPr>
        <p:spPr>
          <a:xfrm>
            <a:off x="5642228" y="3434334"/>
            <a:ext cx="1403985" cy="391160"/>
          </a:xfrm>
          <a:prstGeom prst="rect">
            <a:avLst/>
          </a:prstGeom>
        </p:spPr>
        <p:txBody>
          <a:bodyPr vert="horz" wrap="square" lIns="0" tIns="12700" rIns="0" bIns="0" rtlCol="0">
            <a:spAutoFit/>
          </a:bodyPr>
          <a:lstStyle/>
          <a:p>
            <a:pPr marL="12700">
              <a:lnSpc>
                <a:spcPct val="100000"/>
              </a:lnSpc>
              <a:spcBef>
                <a:spcPts val="100"/>
              </a:spcBef>
            </a:pPr>
            <a:r>
              <a:rPr sz="1200" dirty="0">
                <a:latin typeface="Courier New"/>
                <a:cs typeface="Courier New"/>
              </a:rPr>
              <a:t>FROM_FRIEND</a:t>
            </a:r>
            <a:r>
              <a:rPr sz="1200" spc="-15" dirty="0">
                <a:latin typeface="Courier New"/>
                <a:cs typeface="Courier New"/>
              </a:rPr>
              <a:t> </a:t>
            </a:r>
            <a:r>
              <a:rPr sz="1200" dirty="0">
                <a:latin typeface="Courier New"/>
                <a:cs typeface="Courier New"/>
              </a:rPr>
              <a:t>:</a:t>
            </a:r>
            <a:r>
              <a:rPr sz="1200" spc="20" dirty="0">
                <a:latin typeface="Courier New"/>
                <a:cs typeface="Courier New"/>
              </a:rPr>
              <a:t> </a:t>
            </a:r>
            <a:r>
              <a:rPr sz="1200" spc="-50" dirty="0">
                <a:latin typeface="Courier New"/>
                <a:cs typeface="Courier New"/>
              </a:rPr>
              <a:t>0</a:t>
            </a:r>
            <a:endParaRPr sz="1200">
              <a:latin typeface="Courier New"/>
              <a:cs typeface="Courier New"/>
            </a:endParaRPr>
          </a:p>
          <a:p>
            <a:pPr marL="12700">
              <a:lnSpc>
                <a:spcPct val="100000"/>
              </a:lnSpc>
            </a:pPr>
            <a:r>
              <a:rPr sz="1200" spc="-25" dirty="0">
                <a:latin typeface="Courier New"/>
                <a:cs typeface="Courier New"/>
              </a:rPr>
              <a:t>...</a:t>
            </a:r>
            <a:endParaRPr sz="1200">
              <a:latin typeface="Courier New"/>
              <a:cs typeface="Courier New"/>
            </a:endParaRPr>
          </a:p>
        </p:txBody>
      </p:sp>
      <p:pic>
        <p:nvPicPr>
          <p:cNvPr id="9" name="object 9"/>
          <p:cNvPicPr/>
          <p:nvPr/>
        </p:nvPicPr>
        <p:blipFill>
          <a:blip r:embed="rId2" cstate="print"/>
          <a:stretch>
            <a:fillRect/>
          </a:stretch>
        </p:blipFill>
        <p:spPr>
          <a:xfrm>
            <a:off x="2876656" y="1842864"/>
            <a:ext cx="276179" cy="252010"/>
          </a:xfrm>
          <a:prstGeom prst="rect">
            <a:avLst/>
          </a:prstGeom>
        </p:spPr>
      </p:pic>
      <p:pic>
        <p:nvPicPr>
          <p:cNvPr id="10" name="object 10"/>
          <p:cNvPicPr/>
          <p:nvPr/>
        </p:nvPicPr>
        <p:blipFill>
          <a:blip r:embed="rId3" cstate="print"/>
          <a:stretch>
            <a:fillRect/>
          </a:stretch>
        </p:blipFill>
        <p:spPr>
          <a:xfrm>
            <a:off x="5808026" y="1683761"/>
            <a:ext cx="1002859" cy="561864"/>
          </a:xfrm>
          <a:prstGeom prst="rect">
            <a:avLst/>
          </a:prstGeom>
        </p:spPr>
      </p:pic>
      <p:pic>
        <p:nvPicPr>
          <p:cNvPr id="11" name="object 11"/>
          <p:cNvPicPr/>
          <p:nvPr/>
        </p:nvPicPr>
        <p:blipFill>
          <a:blip r:embed="rId4" cstate="print"/>
          <a:stretch>
            <a:fillRect/>
          </a:stretch>
        </p:blipFill>
        <p:spPr>
          <a:xfrm>
            <a:off x="9125056" y="1846228"/>
            <a:ext cx="255971" cy="359585"/>
          </a:xfrm>
          <a:prstGeom prst="rect">
            <a:avLst/>
          </a:prstGeom>
        </p:spPr>
      </p:pic>
      <p:grpSp>
        <p:nvGrpSpPr>
          <p:cNvPr id="12" name="object 12"/>
          <p:cNvGrpSpPr/>
          <p:nvPr/>
        </p:nvGrpSpPr>
        <p:grpSpPr>
          <a:xfrm>
            <a:off x="7539228" y="3119627"/>
            <a:ext cx="685800" cy="542925"/>
            <a:chOff x="7539228" y="3119627"/>
            <a:chExt cx="685800" cy="542925"/>
          </a:xfrm>
        </p:grpSpPr>
        <p:sp>
          <p:nvSpPr>
            <p:cNvPr id="13" name="object 13"/>
            <p:cNvSpPr/>
            <p:nvPr/>
          </p:nvSpPr>
          <p:spPr>
            <a:xfrm>
              <a:off x="7543800" y="3124199"/>
              <a:ext cx="676910" cy="533400"/>
            </a:xfrm>
            <a:custGeom>
              <a:avLst/>
              <a:gdLst/>
              <a:ahLst/>
              <a:cxnLst/>
              <a:rect l="l" t="t" r="r" b="b"/>
              <a:pathLst>
                <a:path w="676909" h="533400">
                  <a:moveTo>
                    <a:pt x="507619" y="0"/>
                  </a:moveTo>
                  <a:lnTo>
                    <a:pt x="507619" y="133350"/>
                  </a:lnTo>
                  <a:lnTo>
                    <a:pt x="0" y="133350"/>
                  </a:lnTo>
                  <a:lnTo>
                    <a:pt x="0" y="400050"/>
                  </a:lnTo>
                  <a:lnTo>
                    <a:pt x="507619" y="400050"/>
                  </a:lnTo>
                  <a:lnTo>
                    <a:pt x="507619" y="533400"/>
                  </a:lnTo>
                  <a:lnTo>
                    <a:pt x="676655" y="266700"/>
                  </a:lnTo>
                  <a:lnTo>
                    <a:pt x="507619" y="0"/>
                  </a:lnTo>
                  <a:close/>
                </a:path>
              </a:pathLst>
            </a:custGeom>
            <a:solidFill>
              <a:srgbClr val="BADFE2"/>
            </a:solidFill>
          </p:spPr>
          <p:txBody>
            <a:bodyPr wrap="square" lIns="0" tIns="0" rIns="0" bIns="0" rtlCol="0"/>
            <a:lstStyle/>
            <a:p>
              <a:endParaRPr/>
            </a:p>
          </p:txBody>
        </p:sp>
        <p:sp>
          <p:nvSpPr>
            <p:cNvPr id="14" name="object 14"/>
            <p:cNvSpPr/>
            <p:nvPr/>
          </p:nvSpPr>
          <p:spPr>
            <a:xfrm>
              <a:off x="7543800" y="3124199"/>
              <a:ext cx="676910" cy="533400"/>
            </a:xfrm>
            <a:custGeom>
              <a:avLst/>
              <a:gdLst/>
              <a:ahLst/>
              <a:cxnLst/>
              <a:rect l="l" t="t" r="r" b="b"/>
              <a:pathLst>
                <a:path w="676909" h="533400">
                  <a:moveTo>
                    <a:pt x="0" y="133350"/>
                  </a:moveTo>
                  <a:lnTo>
                    <a:pt x="507619" y="133350"/>
                  </a:lnTo>
                  <a:lnTo>
                    <a:pt x="507619" y="0"/>
                  </a:lnTo>
                  <a:lnTo>
                    <a:pt x="676655" y="266700"/>
                  </a:lnTo>
                  <a:lnTo>
                    <a:pt x="507619" y="533400"/>
                  </a:lnTo>
                  <a:lnTo>
                    <a:pt x="507619" y="400050"/>
                  </a:lnTo>
                  <a:lnTo>
                    <a:pt x="0" y="400050"/>
                  </a:lnTo>
                  <a:lnTo>
                    <a:pt x="0" y="133350"/>
                  </a:lnTo>
                  <a:close/>
                </a:path>
              </a:pathLst>
            </a:custGeom>
            <a:ln w="9144">
              <a:solidFill>
                <a:srgbClr val="000000"/>
              </a:solidFill>
            </a:ln>
          </p:spPr>
          <p:txBody>
            <a:bodyPr wrap="square" lIns="0" tIns="0" rIns="0" bIns="0" rtlCol="0"/>
            <a:lstStyle/>
            <a:p>
              <a:endParaRPr/>
            </a:p>
          </p:txBody>
        </p:sp>
      </p:grpSp>
      <p:sp>
        <p:nvSpPr>
          <p:cNvPr id="15" name="object 15"/>
          <p:cNvSpPr/>
          <p:nvPr/>
        </p:nvSpPr>
        <p:spPr>
          <a:xfrm>
            <a:off x="5562600" y="2819400"/>
            <a:ext cx="80010" cy="1143000"/>
          </a:xfrm>
          <a:custGeom>
            <a:avLst/>
            <a:gdLst/>
            <a:ahLst/>
            <a:cxnLst/>
            <a:rect l="l" t="t" r="r" b="b"/>
            <a:pathLst>
              <a:path w="80010" h="1143000">
                <a:moveTo>
                  <a:pt x="79755" y="1143000"/>
                </a:moveTo>
                <a:lnTo>
                  <a:pt x="48702" y="1136735"/>
                </a:lnTo>
                <a:lnTo>
                  <a:pt x="23352" y="1119647"/>
                </a:lnTo>
                <a:lnTo>
                  <a:pt x="6264" y="1094297"/>
                </a:lnTo>
                <a:lnTo>
                  <a:pt x="0" y="1063244"/>
                </a:lnTo>
                <a:lnTo>
                  <a:pt x="0" y="79755"/>
                </a:lnTo>
                <a:lnTo>
                  <a:pt x="6264" y="48702"/>
                </a:lnTo>
                <a:lnTo>
                  <a:pt x="23352" y="23352"/>
                </a:lnTo>
                <a:lnTo>
                  <a:pt x="48702" y="6264"/>
                </a:lnTo>
                <a:lnTo>
                  <a:pt x="79755" y="0"/>
                </a:lnTo>
              </a:path>
            </a:pathLst>
          </a:custGeom>
          <a:ln w="9143">
            <a:solidFill>
              <a:srgbClr val="000000"/>
            </a:solidFill>
          </a:ln>
        </p:spPr>
        <p:txBody>
          <a:bodyPr wrap="square" lIns="0" tIns="0" rIns="0" bIns="0" rtlCol="0"/>
          <a:lstStyle/>
          <a:p>
            <a:endParaRPr/>
          </a:p>
        </p:txBody>
      </p:sp>
      <p:sp>
        <p:nvSpPr>
          <p:cNvPr id="16" name="object 16"/>
          <p:cNvSpPr/>
          <p:nvPr/>
        </p:nvSpPr>
        <p:spPr>
          <a:xfrm>
            <a:off x="7083043" y="2819400"/>
            <a:ext cx="80010" cy="1143000"/>
          </a:xfrm>
          <a:custGeom>
            <a:avLst/>
            <a:gdLst/>
            <a:ahLst/>
            <a:cxnLst/>
            <a:rect l="l" t="t" r="r" b="b"/>
            <a:pathLst>
              <a:path w="80009" h="1143000">
                <a:moveTo>
                  <a:pt x="0" y="0"/>
                </a:moveTo>
                <a:lnTo>
                  <a:pt x="31053" y="6264"/>
                </a:lnTo>
                <a:lnTo>
                  <a:pt x="56403" y="23352"/>
                </a:lnTo>
                <a:lnTo>
                  <a:pt x="73491" y="48702"/>
                </a:lnTo>
                <a:lnTo>
                  <a:pt x="79755" y="79755"/>
                </a:lnTo>
                <a:lnTo>
                  <a:pt x="79755" y="1063244"/>
                </a:lnTo>
                <a:lnTo>
                  <a:pt x="73491" y="1094297"/>
                </a:lnTo>
                <a:lnTo>
                  <a:pt x="56403" y="1119647"/>
                </a:lnTo>
                <a:lnTo>
                  <a:pt x="31053" y="1136735"/>
                </a:lnTo>
                <a:lnTo>
                  <a:pt x="0" y="1143000"/>
                </a:lnTo>
              </a:path>
            </a:pathLst>
          </a:custGeom>
          <a:ln w="9143">
            <a:solidFill>
              <a:srgbClr val="000000"/>
            </a:solidFill>
          </a:ln>
        </p:spPr>
        <p:txBody>
          <a:bodyPr wrap="square" lIns="0" tIns="0" rIns="0" bIns="0" rtlCol="0"/>
          <a:lstStyle/>
          <a:p>
            <a:endParaRPr/>
          </a:p>
        </p:txBody>
      </p:sp>
      <p:sp>
        <p:nvSpPr>
          <p:cNvPr id="17" name="object 17"/>
          <p:cNvSpPr txBox="1"/>
          <p:nvPr/>
        </p:nvSpPr>
        <p:spPr>
          <a:xfrm>
            <a:off x="8826754" y="2864611"/>
            <a:ext cx="865505" cy="1122680"/>
          </a:xfrm>
          <a:prstGeom prst="rect">
            <a:avLst/>
          </a:prstGeom>
        </p:spPr>
        <p:txBody>
          <a:bodyPr vert="horz" wrap="square" lIns="0" tIns="12700" rIns="0" bIns="0" rtlCol="0">
            <a:spAutoFit/>
          </a:bodyPr>
          <a:lstStyle/>
          <a:p>
            <a:pPr algn="ctr">
              <a:lnSpc>
                <a:spcPct val="100000"/>
              </a:lnSpc>
              <a:spcBef>
                <a:spcPts val="100"/>
              </a:spcBef>
            </a:pPr>
            <a:r>
              <a:rPr sz="2400" spc="-20" dirty="0">
                <a:latin typeface="Arial"/>
                <a:cs typeface="Arial"/>
              </a:rPr>
              <a:t>SPAM</a:t>
            </a:r>
            <a:endParaRPr sz="2400">
              <a:latin typeface="Arial"/>
              <a:cs typeface="Arial"/>
            </a:endParaRPr>
          </a:p>
          <a:p>
            <a:pPr algn="ctr">
              <a:lnSpc>
                <a:spcPct val="100000"/>
              </a:lnSpc>
            </a:pPr>
            <a:r>
              <a:rPr sz="2400" spc="-25" dirty="0">
                <a:latin typeface="Arial"/>
                <a:cs typeface="Arial"/>
              </a:rPr>
              <a:t>or</a:t>
            </a:r>
            <a:endParaRPr sz="2400">
              <a:latin typeface="Arial"/>
              <a:cs typeface="Arial"/>
            </a:endParaRPr>
          </a:p>
          <a:p>
            <a:pPr algn="ctr">
              <a:lnSpc>
                <a:spcPct val="100000"/>
              </a:lnSpc>
            </a:pPr>
            <a:r>
              <a:rPr sz="2400" dirty="0">
                <a:latin typeface="Arial"/>
                <a:cs typeface="Arial"/>
              </a:rPr>
              <a:t>+</a:t>
            </a:r>
            <a:endParaRPr sz="2400">
              <a:latin typeface="Arial"/>
              <a:cs typeface="Arial"/>
            </a:endParaRPr>
          </a:p>
        </p:txBody>
      </p:sp>
      <p:grpSp>
        <p:nvGrpSpPr>
          <p:cNvPr id="18" name="object 18"/>
          <p:cNvGrpSpPr/>
          <p:nvPr/>
        </p:nvGrpSpPr>
        <p:grpSpPr>
          <a:xfrm>
            <a:off x="4643628" y="5024628"/>
            <a:ext cx="685800" cy="542925"/>
            <a:chOff x="4643628" y="5024628"/>
            <a:chExt cx="685800" cy="542925"/>
          </a:xfrm>
        </p:grpSpPr>
        <p:sp>
          <p:nvSpPr>
            <p:cNvPr id="19" name="object 19"/>
            <p:cNvSpPr/>
            <p:nvPr/>
          </p:nvSpPr>
          <p:spPr>
            <a:xfrm>
              <a:off x="4648200" y="5029200"/>
              <a:ext cx="676910" cy="533400"/>
            </a:xfrm>
            <a:custGeom>
              <a:avLst/>
              <a:gdLst/>
              <a:ahLst/>
              <a:cxnLst/>
              <a:rect l="l" t="t" r="r" b="b"/>
              <a:pathLst>
                <a:path w="676910" h="533400">
                  <a:moveTo>
                    <a:pt x="507619" y="0"/>
                  </a:moveTo>
                  <a:lnTo>
                    <a:pt x="507619" y="133350"/>
                  </a:lnTo>
                  <a:lnTo>
                    <a:pt x="0" y="133350"/>
                  </a:lnTo>
                  <a:lnTo>
                    <a:pt x="0" y="400050"/>
                  </a:lnTo>
                  <a:lnTo>
                    <a:pt x="507619" y="400050"/>
                  </a:lnTo>
                  <a:lnTo>
                    <a:pt x="507619" y="533400"/>
                  </a:lnTo>
                  <a:lnTo>
                    <a:pt x="676655" y="266700"/>
                  </a:lnTo>
                  <a:lnTo>
                    <a:pt x="507619" y="0"/>
                  </a:lnTo>
                  <a:close/>
                </a:path>
              </a:pathLst>
            </a:custGeom>
            <a:solidFill>
              <a:srgbClr val="BADFE2"/>
            </a:solidFill>
          </p:spPr>
          <p:txBody>
            <a:bodyPr wrap="square" lIns="0" tIns="0" rIns="0" bIns="0" rtlCol="0"/>
            <a:lstStyle/>
            <a:p>
              <a:endParaRPr/>
            </a:p>
          </p:txBody>
        </p:sp>
        <p:sp>
          <p:nvSpPr>
            <p:cNvPr id="20" name="object 20"/>
            <p:cNvSpPr/>
            <p:nvPr/>
          </p:nvSpPr>
          <p:spPr>
            <a:xfrm>
              <a:off x="4648200" y="5029200"/>
              <a:ext cx="676910" cy="533400"/>
            </a:xfrm>
            <a:custGeom>
              <a:avLst/>
              <a:gdLst/>
              <a:ahLst/>
              <a:cxnLst/>
              <a:rect l="l" t="t" r="r" b="b"/>
              <a:pathLst>
                <a:path w="676910" h="533400">
                  <a:moveTo>
                    <a:pt x="0" y="133350"/>
                  </a:moveTo>
                  <a:lnTo>
                    <a:pt x="507619" y="133350"/>
                  </a:lnTo>
                  <a:lnTo>
                    <a:pt x="507619" y="0"/>
                  </a:lnTo>
                  <a:lnTo>
                    <a:pt x="676655" y="266700"/>
                  </a:lnTo>
                  <a:lnTo>
                    <a:pt x="507619" y="533400"/>
                  </a:lnTo>
                  <a:lnTo>
                    <a:pt x="507619" y="400050"/>
                  </a:lnTo>
                  <a:lnTo>
                    <a:pt x="0" y="400050"/>
                  </a:lnTo>
                  <a:lnTo>
                    <a:pt x="0" y="133350"/>
                  </a:lnTo>
                  <a:close/>
                </a:path>
              </a:pathLst>
            </a:custGeom>
            <a:ln w="9144">
              <a:solidFill>
                <a:srgbClr val="000000"/>
              </a:solidFill>
            </a:ln>
          </p:spPr>
          <p:txBody>
            <a:bodyPr wrap="square" lIns="0" tIns="0" rIns="0" bIns="0" rtlCol="0"/>
            <a:lstStyle/>
            <a:p>
              <a:endParaRPr/>
            </a:p>
          </p:txBody>
        </p:sp>
      </p:grpSp>
      <p:grpSp>
        <p:nvGrpSpPr>
          <p:cNvPr id="21" name="object 21"/>
          <p:cNvGrpSpPr/>
          <p:nvPr/>
        </p:nvGrpSpPr>
        <p:grpSpPr>
          <a:xfrm>
            <a:off x="7539228" y="4948428"/>
            <a:ext cx="685800" cy="542925"/>
            <a:chOff x="7539228" y="4948428"/>
            <a:chExt cx="685800" cy="542925"/>
          </a:xfrm>
        </p:grpSpPr>
        <p:sp>
          <p:nvSpPr>
            <p:cNvPr id="22" name="object 22"/>
            <p:cNvSpPr/>
            <p:nvPr/>
          </p:nvSpPr>
          <p:spPr>
            <a:xfrm>
              <a:off x="7543800" y="4953000"/>
              <a:ext cx="676910" cy="533400"/>
            </a:xfrm>
            <a:custGeom>
              <a:avLst/>
              <a:gdLst/>
              <a:ahLst/>
              <a:cxnLst/>
              <a:rect l="l" t="t" r="r" b="b"/>
              <a:pathLst>
                <a:path w="676909" h="533400">
                  <a:moveTo>
                    <a:pt x="507619" y="0"/>
                  </a:moveTo>
                  <a:lnTo>
                    <a:pt x="507619" y="133350"/>
                  </a:lnTo>
                  <a:lnTo>
                    <a:pt x="0" y="133350"/>
                  </a:lnTo>
                  <a:lnTo>
                    <a:pt x="0" y="400050"/>
                  </a:lnTo>
                  <a:lnTo>
                    <a:pt x="507619" y="400050"/>
                  </a:lnTo>
                  <a:lnTo>
                    <a:pt x="507619" y="533400"/>
                  </a:lnTo>
                  <a:lnTo>
                    <a:pt x="676655" y="266700"/>
                  </a:lnTo>
                  <a:lnTo>
                    <a:pt x="507619" y="0"/>
                  </a:lnTo>
                  <a:close/>
                </a:path>
              </a:pathLst>
            </a:custGeom>
            <a:solidFill>
              <a:srgbClr val="BADFE2"/>
            </a:solidFill>
          </p:spPr>
          <p:txBody>
            <a:bodyPr wrap="square" lIns="0" tIns="0" rIns="0" bIns="0" rtlCol="0"/>
            <a:lstStyle/>
            <a:p>
              <a:endParaRPr/>
            </a:p>
          </p:txBody>
        </p:sp>
        <p:sp>
          <p:nvSpPr>
            <p:cNvPr id="23" name="object 23"/>
            <p:cNvSpPr/>
            <p:nvPr/>
          </p:nvSpPr>
          <p:spPr>
            <a:xfrm>
              <a:off x="7543800" y="4953000"/>
              <a:ext cx="676910" cy="533400"/>
            </a:xfrm>
            <a:custGeom>
              <a:avLst/>
              <a:gdLst/>
              <a:ahLst/>
              <a:cxnLst/>
              <a:rect l="l" t="t" r="r" b="b"/>
              <a:pathLst>
                <a:path w="676909" h="533400">
                  <a:moveTo>
                    <a:pt x="0" y="133350"/>
                  </a:moveTo>
                  <a:lnTo>
                    <a:pt x="507619" y="133350"/>
                  </a:lnTo>
                  <a:lnTo>
                    <a:pt x="507619" y="0"/>
                  </a:lnTo>
                  <a:lnTo>
                    <a:pt x="676655" y="266700"/>
                  </a:lnTo>
                  <a:lnTo>
                    <a:pt x="507619" y="533400"/>
                  </a:lnTo>
                  <a:lnTo>
                    <a:pt x="507619" y="400050"/>
                  </a:lnTo>
                  <a:lnTo>
                    <a:pt x="0" y="400050"/>
                  </a:lnTo>
                  <a:lnTo>
                    <a:pt x="0" y="133350"/>
                  </a:lnTo>
                  <a:close/>
                </a:path>
              </a:pathLst>
            </a:custGeom>
            <a:ln w="9144">
              <a:solidFill>
                <a:srgbClr val="000000"/>
              </a:solidFill>
            </a:ln>
          </p:spPr>
          <p:txBody>
            <a:bodyPr wrap="square" lIns="0" tIns="0" rIns="0" bIns="0" rtlCol="0"/>
            <a:lstStyle/>
            <a:p>
              <a:endParaRPr/>
            </a:p>
          </p:txBody>
        </p:sp>
      </p:grpSp>
      <p:sp>
        <p:nvSpPr>
          <p:cNvPr id="24" name="object 24"/>
          <p:cNvSpPr txBox="1"/>
          <p:nvPr/>
        </p:nvSpPr>
        <p:spPr>
          <a:xfrm>
            <a:off x="5642228" y="4844922"/>
            <a:ext cx="1404620" cy="940435"/>
          </a:xfrm>
          <a:prstGeom prst="rect">
            <a:avLst/>
          </a:prstGeom>
        </p:spPr>
        <p:txBody>
          <a:bodyPr vert="horz" wrap="square" lIns="0" tIns="12700" rIns="0" bIns="0" rtlCol="0">
            <a:spAutoFit/>
          </a:bodyPr>
          <a:lstStyle/>
          <a:p>
            <a:pPr marL="12700">
              <a:lnSpc>
                <a:spcPct val="100000"/>
              </a:lnSpc>
              <a:spcBef>
                <a:spcPts val="100"/>
              </a:spcBef>
              <a:tabLst>
                <a:tab pos="1115695" algn="l"/>
              </a:tabLst>
            </a:pPr>
            <a:r>
              <a:rPr sz="1200" dirty="0">
                <a:latin typeface="Courier New"/>
                <a:cs typeface="Courier New"/>
              </a:rPr>
              <a:t>PIXEL-</a:t>
            </a:r>
            <a:r>
              <a:rPr sz="1200" spc="-20" dirty="0">
                <a:latin typeface="Courier New"/>
                <a:cs typeface="Courier New"/>
              </a:rPr>
              <a:t>7,12</a:t>
            </a:r>
            <a:r>
              <a:rPr sz="1200" dirty="0">
                <a:latin typeface="Courier New"/>
                <a:cs typeface="Courier New"/>
              </a:rPr>
              <a:t>	: </a:t>
            </a:r>
            <a:r>
              <a:rPr sz="1200" spc="-50" dirty="0">
                <a:latin typeface="Courier New"/>
                <a:cs typeface="Courier New"/>
              </a:rPr>
              <a:t>1</a:t>
            </a:r>
            <a:endParaRPr sz="1200">
              <a:latin typeface="Courier New"/>
              <a:cs typeface="Courier New"/>
            </a:endParaRPr>
          </a:p>
          <a:p>
            <a:pPr marL="12700">
              <a:lnSpc>
                <a:spcPct val="100000"/>
              </a:lnSpc>
              <a:tabLst>
                <a:tab pos="1115695" algn="l"/>
              </a:tabLst>
            </a:pPr>
            <a:r>
              <a:rPr sz="1200" dirty="0">
                <a:latin typeface="Courier New"/>
                <a:cs typeface="Courier New"/>
              </a:rPr>
              <a:t>PIXEL-</a:t>
            </a:r>
            <a:r>
              <a:rPr sz="1200" spc="-20" dirty="0">
                <a:latin typeface="Courier New"/>
                <a:cs typeface="Courier New"/>
              </a:rPr>
              <a:t>7,13</a:t>
            </a:r>
            <a:r>
              <a:rPr sz="1200" dirty="0">
                <a:latin typeface="Courier New"/>
                <a:cs typeface="Courier New"/>
              </a:rPr>
              <a:t>	: </a:t>
            </a:r>
            <a:r>
              <a:rPr sz="1200" spc="-50" dirty="0">
                <a:latin typeface="Courier New"/>
                <a:cs typeface="Courier New"/>
              </a:rPr>
              <a:t>0</a:t>
            </a:r>
            <a:endParaRPr sz="1200">
              <a:latin typeface="Courier New"/>
              <a:cs typeface="Courier New"/>
            </a:endParaRPr>
          </a:p>
          <a:p>
            <a:pPr marL="12700">
              <a:lnSpc>
                <a:spcPct val="100000"/>
              </a:lnSpc>
            </a:pPr>
            <a:r>
              <a:rPr sz="1200" spc="-25" dirty="0">
                <a:latin typeface="Courier New"/>
                <a:cs typeface="Courier New"/>
              </a:rPr>
              <a:t>...</a:t>
            </a:r>
            <a:endParaRPr sz="1200">
              <a:latin typeface="Courier New"/>
              <a:cs typeface="Courier New"/>
            </a:endParaRPr>
          </a:p>
          <a:p>
            <a:pPr marL="12700">
              <a:lnSpc>
                <a:spcPct val="100000"/>
              </a:lnSpc>
              <a:tabLst>
                <a:tab pos="1115060" algn="l"/>
              </a:tabLst>
            </a:pPr>
            <a:r>
              <a:rPr sz="1200" spc="-10" dirty="0">
                <a:latin typeface="Courier New"/>
                <a:cs typeface="Courier New"/>
              </a:rPr>
              <a:t>NUM_LOOPS</a:t>
            </a:r>
            <a:r>
              <a:rPr sz="1200" dirty="0">
                <a:latin typeface="Courier New"/>
                <a:cs typeface="Courier New"/>
              </a:rPr>
              <a:t>	: </a:t>
            </a:r>
            <a:r>
              <a:rPr sz="1200" spc="-50" dirty="0">
                <a:latin typeface="Courier New"/>
                <a:cs typeface="Courier New"/>
              </a:rPr>
              <a:t>1</a:t>
            </a:r>
            <a:endParaRPr sz="1200">
              <a:latin typeface="Courier New"/>
              <a:cs typeface="Courier New"/>
            </a:endParaRPr>
          </a:p>
          <a:p>
            <a:pPr marL="12700">
              <a:lnSpc>
                <a:spcPct val="100000"/>
              </a:lnSpc>
            </a:pPr>
            <a:r>
              <a:rPr sz="1200" spc="-25" dirty="0">
                <a:latin typeface="Courier New"/>
                <a:cs typeface="Courier New"/>
              </a:rPr>
              <a:t>...</a:t>
            </a:r>
            <a:endParaRPr sz="1200">
              <a:latin typeface="Courier New"/>
              <a:cs typeface="Courier New"/>
            </a:endParaRPr>
          </a:p>
        </p:txBody>
      </p:sp>
      <p:sp>
        <p:nvSpPr>
          <p:cNvPr id="25" name="object 25"/>
          <p:cNvSpPr/>
          <p:nvPr/>
        </p:nvSpPr>
        <p:spPr>
          <a:xfrm>
            <a:off x="5562600" y="4724400"/>
            <a:ext cx="80010" cy="1143000"/>
          </a:xfrm>
          <a:custGeom>
            <a:avLst/>
            <a:gdLst/>
            <a:ahLst/>
            <a:cxnLst/>
            <a:rect l="l" t="t" r="r" b="b"/>
            <a:pathLst>
              <a:path w="80010" h="1143000">
                <a:moveTo>
                  <a:pt x="79755" y="1143000"/>
                </a:moveTo>
                <a:lnTo>
                  <a:pt x="48702" y="1136729"/>
                </a:lnTo>
                <a:lnTo>
                  <a:pt x="23352" y="1119628"/>
                </a:lnTo>
                <a:lnTo>
                  <a:pt x="6264" y="1094265"/>
                </a:lnTo>
                <a:lnTo>
                  <a:pt x="0" y="1063205"/>
                </a:lnTo>
                <a:lnTo>
                  <a:pt x="0" y="79756"/>
                </a:lnTo>
                <a:lnTo>
                  <a:pt x="6264" y="48702"/>
                </a:lnTo>
                <a:lnTo>
                  <a:pt x="23352" y="23352"/>
                </a:lnTo>
                <a:lnTo>
                  <a:pt x="48702" y="6264"/>
                </a:lnTo>
                <a:lnTo>
                  <a:pt x="79755" y="0"/>
                </a:lnTo>
              </a:path>
            </a:pathLst>
          </a:custGeom>
          <a:ln w="9143">
            <a:solidFill>
              <a:srgbClr val="000000"/>
            </a:solidFill>
          </a:ln>
        </p:spPr>
        <p:txBody>
          <a:bodyPr wrap="square" lIns="0" tIns="0" rIns="0" bIns="0" rtlCol="0"/>
          <a:lstStyle/>
          <a:p>
            <a:endParaRPr/>
          </a:p>
        </p:txBody>
      </p:sp>
      <p:sp>
        <p:nvSpPr>
          <p:cNvPr id="26" name="object 26"/>
          <p:cNvSpPr/>
          <p:nvPr/>
        </p:nvSpPr>
        <p:spPr>
          <a:xfrm>
            <a:off x="7083043" y="4724400"/>
            <a:ext cx="80010" cy="1143000"/>
          </a:xfrm>
          <a:custGeom>
            <a:avLst/>
            <a:gdLst/>
            <a:ahLst/>
            <a:cxnLst/>
            <a:rect l="l" t="t" r="r" b="b"/>
            <a:pathLst>
              <a:path w="80009" h="1143000">
                <a:moveTo>
                  <a:pt x="0" y="0"/>
                </a:moveTo>
                <a:lnTo>
                  <a:pt x="31053" y="6264"/>
                </a:lnTo>
                <a:lnTo>
                  <a:pt x="56403" y="23352"/>
                </a:lnTo>
                <a:lnTo>
                  <a:pt x="73491" y="48702"/>
                </a:lnTo>
                <a:lnTo>
                  <a:pt x="79755" y="79756"/>
                </a:lnTo>
                <a:lnTo>
                  <a:pt x="79755" y="1063205"/>
                </a:lnTo>
                <a:lnTo>
                  <a:pt x="73491" y="1094265"/>
                </a:lnTo>
                <a:lnTo>
                  <a:pt x="56403" y="1119628"/>
                </a:lnTo>
                <a:lnTo>
                  <a:pt x="31053" y="1136729"/>
                </a:lnTo>
                <a:lnTo>
                  <a:pt x="0" y="1143000"/>
                </a:lnTo>
              </a:path>
            </a:pathLst>
          </a:custGeom>
          <a:ln w="9143">
            <a:solidFill>
              <a:srgbClr val="000000"/>
            </a:solidFill>
          </a:ln>
        </p:spPr>
        <p:txBody>
          <a:bodyPr wrap="square" lIns="0" tIns="0" rIns="0" bIns="0" rtlCol="0"/>
          <a:lstStyle/>
          <a:p>
            <a:endParaRPr/>
          </a:p>
        </p:txBody>
      </p:sp>
      <p:pic>
        <p:nvPicPr>
          <p:cNvPr id="27" name="object 27"/>
          <p:cNvPicPr/>
          <p:nvPr/>
        </p:nvPicPr>
        <p:blipFill>
          <a:blip r:embed="rId5" cstate="print"/>
          <a:stretch>
            <a:fillRect/>
          </a:stretch>
        </p:blipFill>
        <p:spPr>
          <a:xfrm>
            <a:off x="2740398" y="4979439"/>
            <a:ext cx="880782" cy="777124"/>
          </a:xfrm>
          <a:prstGeom prst="rect">
            <a:avLst/>
          </a:prstGeom>
        </p:spPr>
      </p:pic>
      <p:sp>
        <p:nvSpPr>
          <p:cNvPr id="28" name="object 28"/>
          <p:cNvSpPr txBox="1"/>
          <p:nvPr/>
        </p:nvSpPr>
        <p:spPr>
          <a:xfrm>
            <a:off x="9059926" y="4979670"/>
            <a:ext cx="39814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Arial"/>
                <a:cs typeface="Arial"/>
              </a:rPr>
              <a:t>“2”</a:t>
            </a:r>
            <a:endParaRPr sz="2400">
              <a:latin typeface="Arial"/>
              <a:cs typeface="Arial"/>
            </a:endParaRPr>
          </a:p>
        </p:txBody>
      </p:sp>
    </p:spTree>
    <p:extLst>
      <p:ext uri="{BB962C8B-B14F-4D97-AF65-F5344CB8AC3E}">
        <p14:creationId xmlns:p14="http://schemas.microsoft.com/office/powerpoint/2010/main" val="1247264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多层感知机</a:t>
            </a:r>
            <a:r>
              <a:rPr lang="en-US" altLang="zh-CN" dirty="0">
                <a:solidFill>
                  <a:srgbClr val="FF0000"/>
                </a:solidFill>
              </a:rPr>
              <a:t>MLP</a:t>
            </a:r>
            <a:endParaRPr lang="zh-CN" altLang="en-US" dirty="0">
              <a:solidFill>
                <a:srgbClr val="FF0000"/>
              </a:solidFill>
            </a:endParaRPr>
          </a:p>
        </p:txBody>
      </p:sp>
      <p:sp>
        <p:nvSpPr>
          <p:cNvPr id="3" name="文本占位符 2"/>
          <p:cNvSpPr>
            <a:spLocks noGrp="1"/>
          </p:cNvSpPr>
          <p:nvPr>
            <p:ph type="body" sz="quarter" idx="13"/>
          </p:nvPr>
        </p:nvSpPr>
        <p:spPr>
          <a:xfrm>
            <a:off x="342900" y="1524000"/>
            <a:ext cx="11506200" cy="457200"/>
          </a:xfrm>
        </p:spPr>
        <p:txBody>
          <a:bodyPr>
            <a:normAutofit fontScale="92500" lnSpcReduction="20000"/>
          </a:bodyPr>
          <a:lstStyle/>
          <a:p>
            <a:r>
              <a:rPr lang="zh-CN" altLang="en-US" dirty="0"/>
              <a:t>多层前馈神经网络</a:t>
            </a:r>
          </a:p>
        </p:txBody>
      </p:sp>
      <p:sp>
        <p:nvSpPr>
          <p:cNvPr id="4" name="内容占位符 3"/>
          <p:cNvSpPr>
            <a:spLocks noGrp="1"/>
          </p:cNvSpPr>
          <p:nvPr>
            <p:ph sz="quarter" idx="14"/>
          </p:nvPr>
        </p:nvSpPr>
        <p:spPr>
          <a:xfrm>
            <a:off x="342900" y="2235902"/>
            <a:ext cx="11506200" cy="4343400"/>
          </a:xfrm>
        </p:spPr>
        <p:txBody>
          <a:bodyPr/>
          <a:lstStyle/>
          <a:p>
            <a:pPr marL="342900" indent="-342900">
              <a:lnSpc>
                <a:spcPct val="150000"/>
              </a:lnSpc>
            </a:pPr>
            <a:r>
              <a:rPr lang="zh-CN" altLang="en-US" sz="2000" dirty="0">
                <a:solidFill>
                  <a:srgbClr val="C00000"/>
                </a:solidFill>
              </a:rPr>
              <a:t>定义</a:t>
            </a:r>
            <a:r>
              <a:rPr lang="zh-CN" altLang="en-US" sz="2000" dirty="0"/>
              <a:t>：每层神经元与下一层神经元全互联</a:t>
            </a:r>
            <a:r>
              <a:rPr lang="en-US" altLang="zh-CN" sz="2000" dirty="0"/>
              <a:t>, </a:t>
            </a:r>
            <a:r>
              <a:rPr lang="zh-CN" altLang="en-US" sz="2000" dirty="0"/>
              <a:t>神经元之间不存在同层连接也不存在跨层连接</a:t>
            </a:r>
            <a:endParaRPr lang="en-US" altLang="zh-CN" sz="2000" dirty="0"/>
          </a:p>
          <a:p>
            <a:pPr marL="342900" indent="-342900">
              <a:lnSpc>
                <a:spcPct val="150000"/>
              </a:lnSpc>
            </a:pPr>
            <a:r>
              <a:rPr lang="zh-CN" altLang="en-US" sz="2000" dirty="0">
                <a:solidFill>
                  <a:srgbClr val="C00000"/>
                </a:solidFill>
              </a:rPr>
              <a:t>前馈</a:t>
            </a:r>
            <a:r>
              <a:rPr lang="zh-CN" altLang="en-US" sz="2000" dirty="0"/>
              <a:t>：输入层接受外界输入</a:t>
            </a:r>
            <a:r>
              <a:rPr lang="en-US" altLang="zh-CN" sz="2000" dirty="0"/>
              <a:t>, </a:t>
            </a:r>
            <a:r>
              <a:rPr lang="zh-CN" altLang="en-US" sz="2000" dirty="0"/>
              <a:t>隐含层与输出层神经元对信号进行加工</a:t>
            </a:r>
            <a:r>
              <a:rPr lang="en-US" altLang="zh-CN" sz="2000" dirty="0"/>
              <a:t>, </a:t>
            </a:r>
            <a:r>
              <a:rPr lang="zh-CN" altLang="en-US" sz="2000" dirty="0"/>
              <a:t>最终结果由输出层神经元输出</a:t>
            </a:r>
            <a:endParaRPr lang="en-US" altLang="zh-CN" sz="2000" dirty="0"/>
          </a:p>
          <a:p>
            <a:pPr marL="342900" indent="-342900">
              <a:lnSpc>
                <a:spcPct val="150000"/>
              </a:lnSpc>
            </a:pPr>
            <a:r>
              <a:rPr lang="zh-CN" altLang="en-US" sz="2000" dirty="0">
                <a:solidFill>
                  <a:srgbClr val="C00000"/>
                </a:solidFill>
              </a:rPr>
              <a:t>学习</a:t>
            </a:r>
            <a:r>
              <a:rPr lang="zh-CN" altLang="en-US" sz="2000" dirty="0"/>
              <a:t>：根据训练数据来调整神经元之间的</a:t>
            </a:r>
            <a:r>
              <a:rPr lang="zh-CN" altLang="en-US" sz="2000" dirty="0">
                <a:solidFill>
                  <a:srgbClr val="C00000"/>
                </a:solidFill>
              </a:rPr>
              <a:t>“连接权”</a:t>
            </a:r>
            <a:r>
              <a:rPr lang="zh-CN" altLang="en-US" sz="2000" dirty="0"/>
              <a:t>以及每个功能神经元的</a:t>
            </a:r>
            <a:r>
              <a:rPr lang="zh-CN" altLang="en-US" sz="2000" dirty="0">
                <a:solidFill>
                  <a:srgbClr val="C00000"/>
                </a:solidFill>
              </a:rPr>
              <a:t>“阈值”</a:t>
            </a:r>
            <a:endParaRPr lang="en-US" altLang="zh-CN" sz="2000" dirty="0">
              <a:solidFill>
                <a:srgbClr val="C00000"/>
              </a:solidFill>
            </a:endParaRPr>
          </a:p>
          <a:p>
            <a:pPr>
              <a:lnSpc>
                <a:spcPct val="150000"/>
              </a:lnSpc>
            </a:pPr>
            <a:endParaRPr lang="zh-CN" altLang="en-US" sz="2000" dirty="0"/>
          </a:p>
        </p:txBody>
      </p:sp>
      <p:pic>
        <p:nvPicPr>
          <p:cNvPr id="6" name="图片 5" descr="屏幕剪辑"/>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834367"/>
            <a:ext cx="4976092" cy="2999637"/>
          </a:xfrm>
          <a:prstGeom prst="rect">
            <a:avLst/>
          </a:prstGeom>
        </p:spPr>
      </p:pic>
      <p:sp>
        <p:nvSpPr>
          <p:cNvPr id="5" name="矩形 4"/>
          <p:cNvSpPr/>
          <p:nvPr/>
        </p:nvSpPr>
        <p:spPr>
          <a:xfrm>
            <a:off x="1111427" y="4648200"/>
            <a:ext cx="3429000" cy="1200329"/>
          </a:xfrm>
          <a:prstGeom prst="rect">
            <a:avLst/>
          </a:prstGeom>
        </p:spPr>
        <p:txBody>
          <a:bodyPr wrap="square">
            <a:spAutoFit/>
          </a:bodyPr>
          <a:lstStyle/>
          <a:p>
            <a:pPr marL="342900" indent="-342900">
              <a:lnSpc>
                <a:spcPct val="200000"/>
              </a:lnSpc>
              <a:buFont typeface="Wingdings" panose="05000000000000000000" pitchFamily="2" charset="2"/>
              <a:buChar char="l"/>
            </a:pPr>
            <a:r>
              <a:rPr lang="zh-CN" altLang="en-US" dirty="0"/>
              <a:t>隐藏层和输出层神经元都是具有</a:t>
            </a:r>
            <a:r>
              <a:rPr lang="zh-CN" altLang="en-US" dirty="0">
                <a:solidFill>
                  <a:srgbClr val="FF0000"/>
                </a:solidFill>
              </a:rPr>
              <a:t>激活函数的功能神经元</a:t>
            </a:r>
            <a:endParaRPr lang="en-US" altLang="zh-CN" dirty="0">
              <a:solidFill>
                <a:srgbClr val="FF0000"/>
              </a:solidFill>
            </a:endParaRPr>
          </a:p>
        </p:txBody>
      </p:sp>
    </p:spTree>
    <p:extLst>
      <p:ext uri="{BB962C8B-B14F-4D97-AF65-F5344CB8AC3E}">
        <p14:creationId xmlns:p14="http://schemas.microsoft.com/office/powerpoint/2010/main" val="3767629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多层感知机</a:t>
            </a:r>
          </a:p>
        </p:txBody>
      </p:sp>
      <p:sp>
        <p:nvSpPr>
          <p:cNvPr id="4" name="内容占位符 3"/>
          <p:cNvSpPr>
            <a:spLocks noGrp="1"/>
          </p:cNvSpPr>
          <p:nvPr>
            <p:ph sz="quarter" idx="14"/>
          </p:nvPr>
        </p:nvSpPr>
        <p:spPr>
          <a:xfrm>
            <a:off x="320415" y="1447800"/>
            <a:ext cx="11506200" cy="4343400"/>
          </a:xfrm>
        </p:spPr>
        <p:txBody>
          <a:bodyPr>
            <a:noAutofit/>
          </a:bodyPr>
          <a:lstStyle/>
          <a:p>
            <a:r>
              <a:rPr lang="zh-CN" altLang="en-US" sz="2200" dirty="0"/>
              <a:t>解决异或问题的两层感知机</a:t>
            </a:r>
            <a:endParaRPr lang="en-US" altLang="zh-CN" sz="2200" dirty="0"/>
          </a:p>
          <a:p>
            <a:endParaRPr lang="en-US" altLang="zh-CN" sz="2200" dirty="0"/>
          </a:p>
          <a:p>
            <a:endParaRPr lang="en-US" altLang="zh-CN" sz="2200" dirty="0"/>
          </a:p>
          <a:p>
            <a:pPr marL="342900" indent="-342900">
              <a:buFont typeface="Wingdings" panose="05000000000000000000" pitchFamily="2" charset="2"/>
              <a:buChar char="l"/>
            </a:pPr>
            <a:endParaRPr lang="en-US" altLang="zh-CN" sz="2200" dirty="0"/>
          </a:p>
          <a:p>
            <a:pPr marL="342900" indent="-342900">
              <a:buFont typeface="Wingdings" panose="05000000000000000000" pitchFamily="2" charset="2"/>
              <a:buChar char="l"/>
            </a:pPr>
            <a:endParaRPr lang="en-US" altLang="zh-CN" sz="2200" dirty="0"/>
          </a:p>
          <a:p>
            <a:pPr marL="0" indent="0">
              <a:buNone/>
            </a:pPr>
            <a:endParaRPr lang="en-US" altLang="zh-CN" sz="2200" dirty="0"/>
          </a:p>
          <a:p>
            <a:pPr marL="0" indent="0">
              <a:buNone/>
            </a:pPr>
            <a:endParaRPr lang="zh-CN" altLang="en-US" sz="2200" dirty="0"/>
          </a:p>
          <a:p>
            <a:endParaRPr lang="zh-CN" altLang="en-US" sz="2200" dirty="0"/>
          </a:p>
        </p:txBody>
      </p:sp>
      <p:pic>
        <p:nvPicPr>
          <p:cNvPr id="5" name="图片 4">
            <a:extLst>
              <a:ext uri="{FF2B5EF4-FFF2-40B4-BE49-F238E27FC236}">
                <a16:creationId xmlns:a16="http://schemas.microsoft.com/office/drawing/2014/main" id="{3BAADB2E-5AE7-4E64-993E-F584633A220F}"/>
              </a:ext>
            </a:extLst>
          </p:cNvPr>
          <p:cNvPicPr>
            <a:picLocks noChangeAspect="1"/>
          </p:cNvPicPr>
          <p:nvPr/>
        </p:nvPicPr>
        <p:blipFill>
          <a:blip r:embed="rId3"/>
          <a:stretch>
            <a:fillRect/>
          </a:stretch>
        </p:blipFill>
        <p:spPr>
          <a:xfrm>
            <a:off x="2468397" y="2362200"/>
            <a:ext cx="7210236" cy="3653509"/>
          </a:xfrm>
          <a:prstGeom prst="rect">
            <a:avLst/>
          </a:prstGeom>
        </p:spPr>
      </p:pic>
    </p:spTree>
    <p:extLst>
      <p:ext uri="{BB962C8B-B14F-4D97-AF65-F5344CB8AC3E}">
        <p14:creationId xmlns:p14="http://schemas.microsoft.com/office/powerpoint/2010/main" val="2489166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E0E604-8F46-CB42-B967-B166C0C07123}"/>
              </a:ext>
            </a:extLst>
          </p:cNvPr>
          <p:cNvSpPr>
            <a:spLocks noGrp="1"/>
          </p:cNvSpPr>
          <p:nvPr>
            <p:ph type="title"/>
          </p:nvPr>
        </p:nvSpPr>
        <p:spPr>
          <a:xfrm>
            <a:off x="839190" y="-20782"/>
            <a:ext cx="10515600" cy="1325563"/>
          </a:xfrm>
        </p:spPr>
        <p:txBody>
          <a:bodyPr/>
          <a:lstStyle/>
          <a:p>
            <a:r>
              <a:rPr lang="zh-CN" altLang="en-US" dirty="0"/>
              <a:t>非线性激活函数</a:t>
            </a:r>
            <a:endParaRPr lang="en-US" dirty="0"/>
          </a:p>
        </p:txBody>
      </p:sp>
      <p:pic>
        <p:nvPicPr>
          <p:cNvPr id="6" name="Picture 5">
            <a:extLst>
              <a:ext uri="{FF2B5EF4-FFF2-40B4-BE49-F238E27FC236}">
                <a16:creationId xmlns:a16="http://schemas.microsoft.com/office/drawing/2014/main" id="{BC4495E8-752A-154F-931A-209CF0CA3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05" y="1828800"/>
            <a:ext cx="10738585" cy="3924543"/>
          </a:xfrm>
          <a:prstGeom prst="rect">
            <a:avLst/>
          </a:prstGeom>
        </p:spPr>
      </p:pic>
      <p:sp>
        <p:nvSpPr>
          <p:cNvPr id="4" name="object 5"/>
          <p:cNvSpPr txBox="1"/>
          <p:nvPr/>
        </p:nvSpPr>
        <p:spPr>
          <a:xfrm>
            <a:off x="8688180" y="46104"/>
            <a:ext cx="3503820" cy="909223"/>
          </a:xfrm>
          <a:prstGeom prst="rect">
            <a:avLst/>
          </a:prstGeom>
        </p:spPr>
        <p:txBody>
          <a:bodyPr vert="horz" wrap="square" lIns="0" tIns="97790" rIns="0" bIns="0" rtlCol="0">
            <a:spAutoFit/>
          </a:bodyPr>
          <a:lstStyle/>
          <a:p>
            <a:pPr marL="25400">
              <a:lnSpc>
                <a:spcPct val="100000"/>
              </a:lnSpc>
              <a:spcBef>
                <a:spcPts val="770"/>
              </a:spcBef>
              <a:tabLst>
                <a:tab pos="367665" algn="l"/>
                <a:tab pos="368300" algn="l"/>
                <a:tab pos="6539230" algn="l"/>
              </a:tabLst>
            </a:pPr>
            <a:r>
              <a:rPr lang="zh-CN" altLang="en-US" sz="2300" dirty="0">
                <a:solidFill>
                  <a:srgbClr val="333399"/>
                </a:solidFill>
                <a:latin typeface="Calibri"/>
                <a:cs typeface="Calibri"/>
              </a:rPr>
              <a:t>线性分类</a:t>
            </a:r>
            <a:endParaRPr lang="en-US" altLang="zh-CN" sz="2300" dirty="0">
              <a:solidFill>
                <a:srgbClr val="333399"/>
              </a:solidFill>
              <a:latin typeface="Calibri"/>
              <a:cs typeface="Calibri"/>
            </a:endParaRPr>
          </a:p>
          <a:p>
            <a:pPr marL="25400">
              <a:lnSpc>
                <a:spcPct val="100000"/>
              </a:lnSpc>
              <a:spcBef>
                <a:spcPts val="770"/>
              </a:spcBef>
              <a:tabLst>
                <a:tab pos="367665" algn="l"/>
                <a:tab pos="368300" algn="l"/>
                <a:tab pos="6539230" algn="l"/>
              </a:tabLst>
            </a:pPr>
            <a:r>
              <a:rPr lang="en-US" altLang="zh-CN" sz="2300" dirty="0">
                <a:latin typeface="Cambria Math"/>
                <a:cs typeface="Cambria Math"/>
              </a:rPr>
              <a:t>y=</a:t>
            </a:r>
            <a:r>
              <a:rPr lang="en-US" altLang="zh-CN" sz="2300" dirty="0">
                <a:solidFill>
                  <a:srgbClr val="FF0000"/>
                </a:solidFill>
                <a:latin typeface="Cambria Math"/>
                <a:cs typeface="Cambria Math"/>
              </a:rPr>
              <a:t>g</a:t>
            </a:r>
            <a:r>
              <a:rPr lang="en-US" altLang="zh-CN" sz="2300" dirty="0">
                <a:latin typeface="Cambria Math"/>
                <a:cs typeface="Cambria Math"/>
              </a:rPr>
              <a:t>(w</a:t>
            </a:r>
            <a:r>
              <a:rPr lang="en-US" altLang="zh-CN" sz="2300" baseline="-25000" dirty="0">
                <a:latin typeface="Cambria Math"/>
                <a:cs typeface="Cambria Math"/>
              </a:rPr>
              <a:t>0</a:t>
            </a:r>
            <a:r>
              <a:rPr lang="en-US" altLang="zh-CN" sz="2300" dirty="0">
                <a:latin typeface="Cambria Math"/>
                <a:cs typeface="Cambria Math"/>
              </a:rPr>
              <a:t>+w</a:t>
            </a:r>
            <a:r>
              <a:rPr lang="en-US" altLang="zh-CN" sz="2300" baseline="-25000" dirty="0">
                <a:latin typeface="Cambria Math"/>
                <a:cs typeface="Cambria Math"/>
              </a:rPr>
              <a:t>1</a:t>
            </a:r>
            <a:r>
              <a:rPr lang="en-US" altLang="zh-CN" sz="2300" dirty="0">
                <a:latin typeface="Cambria Math"/>
                <a:cs typeface="Cambria Math"/>
              </a:rPr>
              <a:t>x</a:t>
            </a:r>
            <a:r>
              <a:rPr lang="en-US" altLang="zh-CN" sz="2300" baseline="-25000" dirty="0">
                <a:latin typeface="Cambria Math"/>
                <a:cs typeface="Cambria Math"/>
              </a:rPr>
              <a:t>1</a:t>
            </a:r>
            <a:r>
              <a:rPr lang="en-US" altLang="zh-CN" sz="2300" dirty="0">
                <a:latin typeface="Cambria Math"/>
                <a:cs typeface="Cambria Math"/>
              </a:rPr>
              <a:t>+w</a:t>
            </a:r>
            <a:r>
              <a:rPr lang="en-US" altLang="zh-CN" sz="2300" baseline="-25000" dirty="0">
                <a:latin typeface="Cambria Math"/>
                <a:cs typeface="Cambria Math"/>
              </a:rPr>
              <a:t>2</a:t>
            </a:r>
            <a:r>
              <a:rPr lang="en-US" altLang="zh-CN" sz="2300" dirty="0">
                <a:latin typeface="Cambria Math"/>
                <a:cs typeface="Cambria Math"/>
              </a:rPr>
              <a:t>x</a:t>
            </a:r>
            <a:r>
              <a:rPr lang="en-US" altLang="zh-CN" sz="2300" baseline="-25000" dirty="0">
                <a:latin typeface="Cambria Math"/>
                <a:cs typeface="Cambria Math"/>
              </a:rPr>
              <a:t>2</a:t>
            </a:r>
            <a:r>
              <a:rPr lang="en-US" altLang="zh-CN" sz="2300" dirty="0">
                <a:latin typeface="Cambria Math"/>
                <a:cs typeface="Cambria Math"/>
              </a:rPr>
              <a:t>+…)</a:t>
            </a:r>
            <a:endParaRPr sz="2300" dirty="0">
              <a:latin typeface="Cambria Math"/>
              <a:cs typeface="Cambria Math"/>
            </a:endParaRPr>
          </a:p>
        </p:txBody>
      </p:sp>
    </p:spTree>
    <p:extLst>
      <p:ext uri="{BB962C8B-B14F-4D97-AF65-F5344CB8AC3E}">
        <p14:creationId xmlns:p14="http://schemas.microsoft.com/office/powerpoint/2010/main" val="3478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56506"/>
            <a:ext cx="12192000" cy="779187"/>
          </a:xfrm>
          <a:prstGeom prst="rect">
            <a:avLst/>
          </a:prstGeom>
        </p:spPr>
        <p:txBody>
          <a:bodyPr vert="horz" wrap="square" lIns="0" tIns="101091" rIns="0" bIns="0" rtlCol="0">
            <a:spAutoFit/>
          </a:bodyPr>
          <a:lstStyle/>
          <a:p>
            <a:pPr marL="2224405" algn="l">
              <a:lnSpc>
                <a:spcPct val="100000"/>
              </a:lnSpc>
              <a:spcBef>
                <a:spcPts val="100"/>
              </a:spcBef>
            </a:pPr>
            <a:r>
              <a:rPr dirty="0"/>
              <a:t>Probabilistic</a:t>
            </a:r>
            <a:r>
              <a:rPr spc="5" dirty="0"/>
              <a:t> </a:t>
            </a:r>
            <a:r>
              <a:rPr dirty="0"/>
              <a:t>Decisions: </a:t>
            </a:r>
            <a:r>
              <a:rPr spc="-10" dirty="0"/>
              <a:t>Example</a:t>
            </a:r>
          </a:p>
        </p:txBody>
      </p:sp>
      <p:pic>
        <p:nvPicPr>
          <p:cNvPr id="3" name="object 3"/>
          <p:cNvPicPr/>
          <p:nvPr/>
        </p:nvPicPr>
        <p:blipFill>
          <a:blip r:embed="rId2" cstate="print"/>
          <a:stretch>
            <a:fillRect/>
          </a:stretch>
        </p:blipFill>
        <p:spPr>
          <a:xfrm>
            <a:off x="2743200" y="1447800"/>
            <a:ext cx="1199103" cy="580029"/>
          </a:xfrm>
          <a:prstGeom prst="rect">
            <a:avLst/>
          </a:prstGeom>
        </p:spPr>
      </p:pic>
      <p:sp>
        <p:nvSpPr>
          <p:cNvPr id="4" name="object 4"/>
          <p:cNvSpPr txBox="1"/>
          <p:nvPr/>
        </p:nvSpPr>
        <p:spPr>
          <a:xfrm>
            <a:off x="609600" y="1544040"/>
            <a:ext cx="10553065" cy="4168140"/>
          </a:xfrm>
          <a:prstGeom prst="rect">
            <a:avLst/>
          </a:prstGeom>
        </p:spPr>
        <p:txBody>
          <a:bodyPr vert="horz" wrap="square" lIns="0" tIns="26670" rIns="0" bIns="0" rtlCol="0">
            <a:spAutoFit/>
          </a:bodyPr>
          <a:lstStyle/>
          <a:p>
            <a:pPr marL="4469130" marR="548640">
              <a:lnSpc>
                <a:spcPts val="2110"/>
              </a:lnSpc>
              <a:spcBef>
                <a:spcPts val="210"/>
              </a:spcBef>
            </a:pPr>
            <a:r>
              <a:rPr sz="1800" dirty="0">
                <a:latin typeface="Calibri"/>
                <a:cs typeface="Calibri"/>
              </a:rPr>
              <a:t>where</a:t>
            </a:r>
            <a:r>
              <a:rPr sz="1800" spc="-25" dirty="0">
                <a:latin typeface="Calibri"/>
                <a:cs typeface="Calibri"/>
              </a:rPr>
              <a:t> </a:t>
            </a:r>
            <a:r>
              <a:rPr sz="1800" dirty="0">
                <a:latin typeface="Calibri"/>
                <a:cs typeface="Calibri"/>
              </a:rPr>
              <a:t>w</a:t>
            </a:r>
            <a:r>
              <a:rPr sz="1800" spc="-25" dirty="0">
                <a:latin typeface="Calibri"/>
                <a:cs typeface="Calibri"/>
              </a:rPr>
              <a:t> </a:t>
            </a:r>
            <a:r>
              <a:rPr sz="1800" dirty="0">
                <a:latin typeface="Calibri"/>
                <a:cs typeface="Calibri"/>
              </a:rPr>
              <a:t>is</a:t>
            </a:r>
            <a:r>
              <a:rPr sz="1800" spc="-30" dirty="0">
                <a:latin typeface="Calibri"/>
                <a:cs typeface="Calibri"/>
              </a:rPr>
              <a:t> </a:t>
            </a:r>
            <a:r>
              <a:rPr sz="1800" dirty="0">
                <a:latin typeface="Calibri"/>
                <a:cs typeface="Calibri"/>
              </a:rPr>
              <a:t>some</a:t>
            </a:r>
            <a:r>
              <a:rPr sz="1800" spc="-20" dirty="0">
                <a:latin typeface="Calibri"/>
                <a:cs typeface="Calibri"/>
              </a:rPr>
              <a:t> </a:t>
            </a:r>
            <a:r>
              <a:rPr sz="1800" dirty="0">
                <a:latin typeface="Calibri"/>
                <a:cs typeface="Calibri"/>
              </a:rPr>
              <a:t>weight</a:t>
            </a:r>
            <a:r>
              <a:rPr sz="1800" spc="-30" dirty="0">
                <a:latin typeface="Calibri"/>
                <a:cs typeface="Calibri"/>
              </a:rPr>
              <a:t> </a:t>
            </a:r>
            <a:r>
              <a:rPr sz="1800" dirty="0">
                <a:latin typeface="Calibri"/>
                <a:cs typeface="Calibri"/>
              </a:rPr>
              <a:t>constant</a:t>
            </a:r>
            <a:r>
              <a:rPr sz="1800" spc="-35" dirty="0">
                <a:latin typeface="Calibri"/>
                <a:cs typeface="Calibri"/>
              </a:rPr>
              <a:t> </a:t>
            </a:r>
            <a:r>
              <a:rPr sz="1800" dirty="0">
                <a:latin typeface="Calibri"/>
                <a:cs typeface="Calibri"/>
              </a:rPr>
              <a:t>(vector)</a:t>
            </a:r>
            <a:r>
              <a:rPr sz="1800" spc="-25" dirty="0">
                <a:latin typeface="Calibri"/>
                <a:cs typeface="Calibri"/>
              </a:rPr>
              <a:t> </a:t>
            </a:r>
            <a:r>
              <a:rPr sz="1800" dirty="0">
                <a:latin typeface="Calibri"/>
                <a:cs typeface="Calibri"/>
              </a:rPr>
              <a:t>we</a:t>
            </a:r>
            <a:r>
              <a:rPr sz="1800" spc="-20" dirty="0">
                <a:latin typeface="Calibri"/>
                <a:cs typeface="Calibri"/>
              </a:rPr>
              <a:t> </a:t>
            </a:r>
            <a:r>
              <a:rPr sz="1800" dirty="0">
                <a:latin typeface="Calibri"/>
                <a:cs typeface="Calibri"/>
              </a:rPr>
              <a:t>have</a:t>
            </a:r>
            <a:r>
              <a:rPr sz="1800" spc="-20" dirty="0">
                <a:latin typeface="Calibri"/>
                <a:cs typeface="Calibri"/>
              </a:rPr>
              <a:t> </a:t>
            </a:r>
            <a:r>
              <a:rPr sz="1800" dirty="0">
                <a:latin typeface="Calibri"/>
                <a:cs typeface="Calibri"/>
              </a:rPr>
              <a:t>to</a:t>
            </a:r>
            <a:r>
              <a:rPr sz="1800" spc="-25" dirty="0">
                <a:latin typeface="Calibri"/>
                <a:cs typeface="Calibri"/>
              </a:rPr>
              <a:t> </a:t>
            </a:r>
            <a:r>
              <a:rPr sz="1800" spc="-10" dirty="0">
                <a:latin typeface="Calibri"/>
                <a:cs typeface="Calibri"/>
              </a:rPr>
              <a:t>learn, </a:t>
            </a:r>
            <a:r>
              <a:rPr sz="1800" dirty="0">
                <a:latin typeface="Calibri"/>
                <a:cs typeface="Calibri"/>
              </a:rPr>
              <a:t>and wx is the</a:t>
            </a:r>
            <a:r>
              <a:rPr sz="1800" spc="10" dirty="0">
                <a:latin typeface="Calibri"/>
                <a:cs typeface="Calibri"/>
              </a:rPr>
              <a:t> </a:t>
            </a:r>
            <a:r>
              <a:rPr sz="1800" dirty="0">
                <a:latin typeface="Calibri"/>
                <a:cs typeface="Calibri"/>
              </a:rPr>
              <a:t>dot</a:t>
            </a:r>
            <a:r>
              <a:rPr sz="1800" spc="-5" dirty="0">
                <a:latin typeface="Calibri"/>
                <a:cs typeface="Calibri"/>
              </a:rPr>
              <a:t> </a:t>
            </a:r>
            <a:r>
              <a:rPr sz="1800" dirty="0">
                <a:latin typeface="Calibri"/>
                <a:cs typeface="Calibri"/>
              </a:rPr>
              <a:t>product of</a:t>
            </a:r>
            <a:r>
              <a:rPr sz="1800" spc="5" dirty="0">
                <a:latin typeface="Calibri"/>
                <a:cs typeface="Calibri"/>
              </a:rPr>
              <a:t> </a:t>
            </a:r>
            <a:r>
              <a:rPr sz="1800" dirty="0">
                <a:latin typeface="Calibri"/>
                <a:cs typeface="Calibri"/>
              </a:rPr>
              <a:t>w</a:t>
            </a:r>
            <a:r>
              <a:rPr sz="1800" spc="5" dirty="0">
                <a:latin typeface="Calibri"/>
                <a:cs typeface="Calibri"/>
              </a:rPr>
              <a:t> </a:t>
            </a:r>
            <a:r>
              <a:rPr sz="1800" dirty="0">
                <a:latin typeface="Calibri"/>
                <a:cs typeface="Calibri"/>
              </a:rPr>
              <a:t>and</a:t>
            </a:r>
            <a:r>
              <a:rPr sz="1800" spc="10" dirty="0">
                <a:latin typeface="Calibri"/>
                <a:cs typeface="Calibri"/>
              </a:rPr>
              <a:t> </a:t>
            </a:r>
            <a:r>
              <a:rPr sz="1800" spc="-50" dirty="0">
                <a:latin typeface="Calibri"/>
                <a:cs typeface="Calibri"/>
              </a:rPr>
              <a:t>x</a:t>
            </a:r>
            <a:endParaRPr sz="1800" dirty="0">
              <a:latin typeface="Calibri"/>
              <a:cs typeface="Calibri"/>
            </a:endParaRPr>
          </a:p>
          <a:p>
            <a:pPr>
              <a:lnSpc>
                <a:spcPct val="100000"/>
              </a:lnSpc>
              <a:spcBef>
                <a:spcPts val="5"/>
              </a:spcBef>
            </a:pPr>
            <a:endParaRPr sz="2450" dirty="0">
              <a:latin typeface="Calibri"/>
              <a:cs typeface="Calibri"/>
            </a:endParaRPr>
          </a:p>
          <a:p>
            <a:pPr marL="393065" indent="-342265">
              <a:lnSpc>
                <a:spcPct val="100000"/>
              </a:lnSpc>
              <a:buFont typeface="Segoe UI Symbol"/>
              <a:buChar char="■"/>
              <a:tabLst>
                <a:tab pos="393065" algn="l"/>
                <a:tab pos="393700" algn="l"/>
              </a:tabLst>
            </a:pPr>
            <a:r>
              <a:rPr sz="2800" dirty="0">
                <a:solidFill>
                  <a:srgbClr val="333399"/>
                </a:solidFill>
                <a:latin typeface="Calibri"/>
                <a:cs typeface="Calibri"/>
              </a:rPr>
              <a:t>Suppose</a:t>
            </a:r>
            <a:r>
              <a:rPr sz="2800" spc="-5" dirty="0">
                <a:solidFill>
                  <a:srgbClr val="333399"/>
                </a:solidFill>
                <a:latin typeface="Calibri"/>
                <a:cs typeface="Calibri"/>
              </a:rPr>
              <a:t> </a:t>
            </a:r>
            <a:r>
              <a:rPr sz="2800" dirty="0">
                <a:solidFill>
                  <a:srgbClr val="333399"/>
                </a:solidFill>
                <a:latin typeface="Calibri"/>
                <a:cs typeface="Calibri"/>
              </a:rPr>
              <a:t>w =</a:t>
            </a:r>
            <a:r>
              <a:rPr sz="2800" spc="10" dirty="0">
                <a:solidFill>
                  <a:srgbClr val="333399"/>
                </a:solidFill>
                <a:latin typeface="Calibri"/>
                <a:cs typeface="Calibri"/>
              </a:rPr>
              <a:t> </a:t>
            </a:r>
            <a:r>
              <a:rPr sz="2800" dirty="0">
                <a:solidFill>
                  <a:srgbClr val="333399"/>
                </a:solidFill>
                <a:latin typeface="Calibri"/>
                <a:cs typeface="Calibri"/>
              </a:rPr>
              <a:t>[–3,</a:t>
            </a:r>
            <a:r>
              <a:rPr sz="2800" spc="5" dirty="0">
                <a:solidFill>
                  <a:srgbClr val="333399"/>
                </a:solidFill>
                <a:latin typeface="Calibri"/>
                <a:cs typeface="Calibri"/>
              </a:rPr>
              <a:t> </a:t>
            </a:r>
            <a:r>
              <a:rPr sz="2800" dirty="0">
                <a:solidFill>
                  <a:srgbClr val="333399"/>
                </a:solidFill>
                <a:latin typeface="Calibri"/>
                <a:cs typeface="Calibri"/>
              </a:rPr>
              <a:t>4,</a:t>
            </a:r>
            <a:r>
              <a:rPr sz="2800" spc="5" dirty="0">
                <a:solidFill>
                  <a:srgbClr val="333399"/>
                </a:solidFill>
                <a:latin typeface="Calibri"/>
                <a:cs typeface="Calibri"/>
              </a:rPr>
              <a:t> </a:t>
            </a:r>
            <a:r>
              <a:rPr sz="2800" dirty="0">
                <a:solidFill>
                  <a:srgbClr val="333399"/>
                </a:solidFill>
                <a:latin typeface="Calibri"/>
                <a:cs typeface="Calibri"/>
              </a:rPr>
              <a:t>2]</a:t>
            </a:r>
            <a:r>
              <a:rPr sz="2800" spc="10" dirty="0">
                <a:solidFill>
                  <a:srgbClr val="333399"/>
                </a:solidFill>
                <a:latin typeface="Calibri"/>
                <a:cs typeface="Calibri"/>
              </a:rPr>
              <a:t> </a:t>
            </a:r>
            <a:r>
              <a:rPr sz="2800" dirty="0">
                <a:solidFill>
                  <a:srgbClr val="333399"/>
                </a:solidFill>
                <a:latin typeface="Calibri"/>
                <a:cs typeface="Calibri"/>
              </a:rPr>
              <a:t>and</a:t>
            </a:r>
            <a:r>
              <a:rPr sz="2800" spc="5" dirty="0">
                <a:solidFill>
                  <a:srgbClr val="333399"/>
                </a:solidFill>
                <a:latin typeface="Calibri"/>
                <a:cs typeface="Calibri"/>
              </a:rPr>
              <a:t> </a:t>
            </a:r>
            <a:r>
              <a:rPr sz="2800" dirty="0">
                <a:solidFill>
                  <a:srgbClr val="333399"/>
                </a:solidFill>
                <a:latin typeface="Calibri"/>
                <a:cs typeface="Calibri"/>
              </a:rPr>
              <a:t>x =</a:t>
            </a:r>
            <a:r>
              <a:rPr sz="2800" spc="15" dirty="0">
                <a:solidFill>
                  <a:srgbClr val="333399"/>
                </a:solidFill>
                <a:latin typeface="Calibri"/>
                <a:cs typeface="Calibri"/>
              </a:rPr>
              <a:t> </a:t>
            </a:r>
            <a:r>
              <a:rPr sz="2800" dirty="0">
                <a:solidFill>
                  <a:srgbClr val="333399"/>
                </a:solidFill>
                <a:latin typeface="Calibri"/>
                <a:cs typeface="Calibri"/>
              </a:rPr>
              <a:t>[1,</a:t>
            </a:r>
            <a:r>
              <a:rPr sz="2800" spc="5" dirty="0">
                <a:solidFill>
                  <a:srgbClr val="333399"/>
                </a:solidFill>
                <a:latin typeface="Calibri"/>
                <a:cs typeface="Calibri"/>
              </a:rPr>
              <a:t> </a:t>
            </a:r>
            <a:r>
              <a:rPr sz="2800" dirty="0">
                <a:solidFill>
                  <a:srgbClr val="333399"/>
                </a:solidFill>
                <a:latin typeface="Calibri"/>
                <a:cs typeface="Calibri"/>
              </a:rPr>
              <a:t>2,</a:t>
            </a:r>
            <a:r>
              <a:rPr sz="2800" spc="10" dirty="0">
                <a:solidFill>
                  <a:srgbClr val="333399"/>
                </a:solidFill>
                <a:latin typeface="Calibri"/>
                <a:cs typeface="Calibri"/>
              </a:rPr>
              <a:t> </a:t>
            </a:r>
            <a:r>
              <a:rPr sz="2800" spc="-25" dirty="0">
                <a:solidFill>
                  <a:srgbClr val="333399"/>
                </a:solidFill>
                <a:latin typeface="Calibri"/>
                <a:cs typeface="Calibri"/>
              </a:rPr>
              <a:t>0]</a:t>
            </a:r>
            <a:endParaRPr sz="2800" dirty="0">
              <a:latin typeface="Calibri"/>
              <a:cs typeface="Calibri"/>
            </a:endParaRPr>
          </a:p>
          <a:p>
            <a:pPr marL="393065" indent="-342265">
              <a:lnSpc>
                <a:spcPct val="100000"/>
              </a:lnSpc>
              <a:spcBef>
                <a:spcPts val="745"/>
              </a:spcBef>
              <a:buFont typeface="Segoe UI Symbol"/>
              <a:buChar char="■"/>
              <a:tabLst>
                <a:tab pos="393065" algn="l"/>
                <a:tab pos="393700" algn="l"/>
              </a:tabLst>
            </a:pPr>
            <a:r>
              <a:rPr sz="2800" dirty="0">
                <a:solidFill>
                  <a:srgbClr val="333399"/>
                </a:solidFill>
                <a:latin typeface="Calibri"/>
                <a:cs typeface="Calibri"/>
              </a:rPr>
              <a:t>What</a:t>
            </a:r>
            <a:r>
              <a:rPr sz="2800" spc="-30" dirty="0">
                <a:solidFill>
                  <a:srgbClr val="333399"/>
                </a:solidFill>
                <a:latin typeface="Calibri"/>
                <a:cs typeface="Calibri"/>
              </a:rPr>
              <a:t> </a:t>
            </a:r>
            <a:r>
              <a:rPr sz="2800" dirty="0">
                <a:solidFill>
                  <a:srgbClr val="333399"/>
                </a:solidFill>
                <a:latin typeface="Calibri"/>
                <a:cs typeface="Calibri"/>
              </a:rPr>
              <a:t>label</a:t>
            </a:r>
            <a:r>
              <a:rPr sz="2800" spc="-20" dirty="0">
                <a:solidFill>
                  <a:srgbClr val="333399"/>
                </a:solidFill>
                <a:latin typeface="Calibri"/>
                <a:cs typeface="Calibri"/>
              </a:rPr>
              <a:t> </a:t>
            </a:r>
            <a:r>
              <a:rPr sz="2800" dirty="0">
                <a:solidFill>
                  <a:srgbClr val="333399"/>
                </a:solidFill>
                <a:latin typeface="Calibri"/>
                <a:cs typeface="Calibri"/>
              </a:rPr>
              <a:t>will</a:t>
            </a:r>
            <a:r>
              <a:rPr sz="2800" spc="-25" dirty="0">
                <a:solidFill>
                  <a:srgbClr val="333399"/>
                </a:solidFill>
                <a:latin typeface="Calibri"/>
                <a:cs typeface="Calibri"/>
              </a:rPr>
              <a:t> </a:t>
            </a:r>
            <a:r>
              <a:rPr sz="2800" dirty="0">
                <a:solidFill>
                  <a:srgbClr val="333399"/>
                </a:solidFill>
                <a:latin typeface="Calibri"/>
                <a:cs typeface="Calibri"/>
              </a:rPr>
              <a:t>be</a:t>
            </a:r>
            <a:r>
              <a:rPr sz="2800" spc="-20" dirty="0">
                <a:solidFill>
                  <a:srgbClr val="333399"/>
                </a:solidFill>
                <a:latin typeface="Calibri"/>
                <a:cs typeface="Calibri"/>
              </a:rPr>
              <a:t> </a:t>
            </a:r>
            <a:r>
              <a:rPr sz="2800" dirty="0">
                <a:solidFill>
                  <a:srgbClr val="333399"/>
                </a:solidFill>
                <a:latin typeface="Calibri"/>
                <a:cs typeface="Calibri"/>
              </a:rPr>
              <a:t>selected</a:t>
            </a:r>
            <a:r>
              <a:rPr sz="2800" spc="-15" dirty="0">
                <a:solidFill>
                  <a:srgbClr val="333399"/>
                </a:solidFill>
                <a:latin typeface="Calibri"/>
                <a:cs typeface="Calibri"/>
              </a:rPr>
              <a:t> </a:t>
            </a:r>
            <a:r>
              <a:rPr sz="2800" dirty="0">
                <a:solidFill>
                  <a:srgbClr val="FF0000"/>
                </a:solidFill>
                <a:latin typeface="Calibri"/>
                <a:cs typeface="Calibri"/>
              </a:rPr>
              <a:t>if</a:t>
            </a:r>
            <a:r>
              <a:rPr sz="2800" spc="-25" dirty="0">
                <a:solidFill>
                  <a:srgbClr val="FF0000"/>
                </a:solidFill>
                <a:latin typeface="Calibri"/>
                <a:cs typeface="Calibri"/>
              </a:rPr>
              <a:t> </a:t>
            </a:r>
            <a:r>
              <a:rPr sz="2800" dirty="0">
                <a:solidFill>
                  <a:srgbClr val="FF0000"/>
                </a:solidFill>
                <a:latin typeface="Calibri"/>
                <a:cs typeface="Calibri"/>
              </a:rPr>
              <a:t>we</a:t>
            </a:r>
            <a:r>
              <a:rPr sz="2800" spc="-20" dirty="0">
                <a:solidFill>
                  <a:srgbClr val="FF0000"/>
                </a:solidFill>
                <a:latin typeface="Calibri"/>
                <a:cs typeface="Calibri"/>
              </a:rPr>
              <a:t> </a:t>
            </a:r>
            <a:r>
              <a:rPr sz="2800" dirty="0">
                <a:solidFill>
                  <a:srgbClr val="FF0000"/>
                </a:solidFill>
                <a:latin typeface="Calibri"/>
                <a:cs typeface="Calibri"/>
              </a:rPr>
              <a:t>classify</a:t>
            </a:r>
            <a:r>
              <a:rPr sz="2800" spc="-20" dirty="0">
                <a:solidFill>
                  <a:srgbClr val="FF0000"/>
                </a:solidFill>
                <a:latin typeface="Calibri"/>
                <a:cs typeface="Calibri"/>
              </a:rPr>
              <a:t> </a:t>
            </a:r>
            <a:r>
              <a:rPr sz="2800" spc="-10" dirty="0">
                <a:solidFill>
                  <a:srgbClr val="FF0000"/>
                </a:solidFill>
                <a:latin typeface="Calibri"/>
                <a:cs typeface="Calibri"/>
              </a:rPr>
              <a:t>deterministically</a:t>
            </a:r>
            <a:r>
              <a:rPr sz="2800" spc="-10" dirty="0">
                <a:solidFill>
                  <a:srgbClr val="333399"/>
                </a:solidFill>
                <a:latin typeface="Calibri"/>
                <a:cs typeface="Calibri"/>
              </a:rPr>
              <a:t>?</a:t>
            </a:r>
            <a:endParaRPr sz="2800" dirty="0">
              <a:latin typeface="Calibri"/>
              <a:cs typeface="Calibri"/>
            </a:endParaRPr>
          </a:p>
          <a:p>
            <a:pPr marL="793115" lvl="1" indent="-285115">
              <a:lnSpc>
                <a:spcPct val="100000"/>
              </a:lnSpc>
              <a:spcBef>
                <a:spcPts val="545"/>
              </a:spcBef>
              <a:buFont typeface="Segoe UI Symbol"/>
              <a:buChar char="■"/>
              <a:tabLst>
                <a:tab pos="793115" algn="l"/>
                <a:tab pos="793750" algn="l"/>
              </a:tabLst>
            </a:pPr>
            <a:r>
              <a:rPr sz="2400" dirty="0">
                <a:latin typeface="Calibri"/>
                <a:cs typeface="Calibri"/>
              </a:rPr>
              <a:t>wx</a:t>
            </a:r>
            <a:r>
              <a:rPr sz="2400" spc="-25"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–3+8+0</a:t>
            </a:r>
            <a:r>
              <a:rPr sz="2400" spc="-10" dirty="0">
                <a:latin typeface="Calibri"/>
                <a:cs typeface="Calibri"/>
              </a:rPr>
              <a:t> </a:t>
            </a:r>
            <a:r>
              <a:rPr sz="2400" dirty="0">
                <a:latin typeface="Calibri"/>
                <a:cs typeface="Calibri"/>
              </a:rPr>
              <a:t>= </a:t>
            </a:r>
            <a:r>
              <a:rPr sz="2400" spc="-50" dirty="0">
                <a:latin typeface="Calibri"/>
                <a:cs typeface="Calibri"/>
              </a:rPr>
              <a:t>5</a:t>
            </a:r>
            <a:endParaRPr sz="2400" dirty="0">
              <a:latin typeface="Calibri"/>
              <a:cs typeface="Calibri"/>
            </a:endParaRPr>
          </a:p>
          <a:p>
            <a:pPr marL="793115" lvl="1" indent="-285115">
              <a:lnSpc>
                <a:spcPct val="100000"/>
              </a:lnSpc>
              <a:spcBef>
                <a:spcPts val="625"/>
              </a:spcBef>
              <a:buFont typeface="Segoe UI Symbol"/>
              <a:buChar char="■"/>
              <a:tabLst>
                <a:tab pos="793115" algn="l"/>
                <a:tab pos="793750" algn="l"/>
              </a:tabLst>
            </a:pPr>
            <a:r>
              <a:rPr sz="2400" dirty="0">
                <a:latin typeface="Calibri"/>
                <a:cs typeface="Calibri"/>
              </a:rPr>
              <a:t>5</a:t>
            </a:r>
            <a:r>
              <a:rPr sz="2400" spc="-30" dirty="0">
                <a:latin typeface="Calibri"/>
                <a:cs typeface="Calibri"/>
              </a:rPr>
              <a:t> </a:t>
            </a:r>
            <a:r>
              <a:rPr sz="2400" dirty="0">
                <a:latin typeface="Calibri"/>
                <a:cs typeface="Calibri"/>
              </a:rPr>
              <a:t>is</a:t>
            </a:r>
            <a:r>
              <a:rPr sz="2400" spc="-20" dirty="0">
                <a:latin typeface="Calibri"/>
                <a:cs typeface="Calibri"/>
              </a:rPr>
              <a:t> </a:t>
            </a:r>
            <a:r>
              <a:rPr sz="2400" dirty="0">
                <a:latin typeface="Calibri"/>
                <a:cs typeface="Calibri"/>
              </a:rPr>
              <a:t>positive,</a:t>
            </a:r>
            <a:r>
              <a:rPr sz="2400" spc="-15" dirty="0">
                <a:latin typeface="Calibri"/>
                <a:cs typeface="Calibri"/>
              </a:rPr>
              <a:t> </a:t>
            </a:r>
            <a:r>
              <a:rPr sz="2400" dirty="0">
                <a:latin typeface="Calibri"/>
                <a:cs typeface="Calibri"/>
              </a:rPr>
              <a:t>so</a:t>
            </a:r>
            <a:r>
              <a:rPr sz="2400" spc="-20" dirty="0">
                <a:latin typeface="Calibri"/>
                <a:cs typeface="Calibri"/>
              </a:rPr>
              <a:t> </a:t>
            </a:r>
            <a:r>
              <a:rPr sz="2400" dirty="0">
                <a:latin typeface="Calibri"/>
                <a:cs typeface="Calibri"/>
              </a:rPr>
              <a:t>the</a:t>
            </a:r>
            <a:r>
              <a:rPr sz="2400" spc="-10" dirty="0">
                <a:latin typeface="Calibri"/>
                <a:cs typeface="Calibri"/>
              </a:rPr>
              <a:t> </a:t>
            </a:r>
            <a:r>
              <a:rPr sz="2400" dirty="0">
                <a:latin typeface="Calibri"/>
                <a:cs typeface="Calibri"/>
              </a:rPr>
              <a:t>classifier</a:t>
            </a:r>
            <a:r>
              <a:rPr sz="2400" spc="-15" dirty="0">
                <a:latin typeface="Calibri"/>
                <a:cs typeface="Calibri"/>
              </a:rPr>
              <a:t> </a:t>
            </a:r>
            <a:r>
              <a:rPr sz="2400" dirty="0">
                <a:latin typeface="Calibri"/>
                <a:cs typeface="Calibri"/>
              </a:rPr>
              <a:t>guesses</a:t>
            </a:r>
            <a:r>
              <a:rPr sz="2400" spc="-20" dirty="0">
                <a:latin typeface="Calibri"/>
                <a:cs typeface="Calibri"/>
              </a:rPr>
              <a:t> </a:t>
            </a:r>
            <a:r>
              <a:rPr sz="2400" dirty="0">
                <a:latin typeface="Calibri"/>
                <a:cs typeface="Calibri"/>
              </a:rPr>
              <a:t>the</a:t>
            </a:r>
            <a:r>
              <a:rPr sz="2400" spc="-10" dirty="0">
                <a:latin typeface="Calibri"/>
                <a:cs typeface="Calibri"/>
              </a:rPr>
              <a:t> </a:t>
            </a:r>
            <a:r>
              <a:rPr sz="2400" dirty="0">
                <a:latin typeface="Calibri"/>
                <a:cs typeface="Calibri"/>
              </a:rPr>
              <a:t>positive</a:t>
            </a:r>
            <a:r>
              <a:rPr sz="2400" spc="-10" dirty="0">
                <a:latin typeface="Calibri"/>
                <a:cs typeface="Calibri"/>
              </a:rPr>
              <a:t> label</a:t>
            </a:r>
            <a:endParaRPr sz="2400" dirty="0">
              <a:latin typeface="Calibri"/>
              <a:cs typeface="Calibri"/>
            </a:endParaRPr>
          </a:p>
          <a:p>
            <a:pPr marL="393065" indent="-342265">
              <a:lnSpc>
                <a:spcPct val="100000"/>
              </a:lnSpc>
              <a:spcBef>
                <a:spcPts val="605"/>
              </a:spcBef>
              <a:buFont typeface="Segoe UI Symbol"/>
              <a:buChar char="■"/>
              <a:tabLst>
                <a:tab pos="393065" algn="l"/>
                <a:tab pos="393700" algn="l"/>
              </a:tabLst>
            </a:pPr>
            <a:r>
              <a:rPr sz="2800" dirty="0">
                <a:solidFill>
                  <a:srgbClr val="333399"/>
                </a:solidFill>
                <a:latin typeface="Calibri"/>
                <a:cs typeface="Calibri"/>
              </a:rPr>
              <a:t>What</a:t>
            </a:r>
            <a:r>
              <a:rPr sz="2800" spc="-30" dirty="0">
                <a:solidFill>
                  <a:srgbClr val="333399"/>
                </a:solidFill>
                <a:latin typeface="Calibri"/>
                <a:cs typeface="Calibri"/>
              </a:rPr>
              <a:t> </a:t>
            </a:r>
            <a:r>
              <a:rPr sz="2800" dirty="0">
                <a:solidFill>
                  <a:srgbClr val="333399"/>
                </a:solidFill>
                <a:latin typeface="Calibri"/>
                <a:cs typeface="Calibri"/>
              </a:rPr>
              <a:t>are</a:t>
            </a:r>
            <a:r>
              <a:rPr sz="2800" spc="-25" dirty="0">
                <a:solidFill>
                  <a:srgbClr val="333399"/>
                </a:solidFill>
                <a:latin typeface="Calibri"/>
                <a:cs typeface="Calibri"/>
              </a:rPr>
              <a:t> </a:t>
            </a:r>
            <a:r>
              <a:rPr sz="2800" dirty="0">
                <a:solidFill>
                  <a:srgbClr val="333399"/>
                </a:solidFill>
                <a:latin typeface="Calibri"/>
                <a:cs typeface="Calibri"/>
              </a:rPr>
              <a:t>the</a:t>
            </a:r>
            <a:r>
              <a:rPr sz="2800" spc="-20" dirty="0">
                <a:solidFill>
                  <a:srgbClr val="333399"/>
                </a:solidFill>
                <a:latin typeface="Calibri"/>
                <a:cs typeface="Calibri"/>
              </a:rPr>
              <a:t> </a:t>
            </a:r>
            <a:r>
              <a:rPr sz="2800" dirty="0">
                <a:solidFill>
                  <a:srgbClr val="333399"/>
                </a:solidFill>
                <a:latin typeface="Calibri"/>
                <a:cs typeface="Calibri"/>
              </a:rPr>
              <a:t>probabilities</a:t>
            </a:r>
            <a:r>
              <a:rPr sz="2800" spc="-10" dirty="0">
                <a:solidFill>
                  <a:srgbClr val="333399"/>
                </a:solidFill>
                <a:latin typeface="Calibri"/>
                <a:cs typeface="Calibri"/>
              </a:rPr>
              <a:t> </a:t>
            </a:r>
            <a:r>
              <a:rPr sz="2800" dirty="0">
                <a:solidFill>
                  <a:srgbClr val="333399"/>
                </a:solidFill>
                <a:latin typeface="Calibri"/>
                <a:cs typeface="Calibri"/>
              </a:rPr>
              <a:t>of</a:t>
            </a:r>
            <a:r>
              <a:rPr sz="2800" spc="-25" dirty="0">
                <a:solidFill>
                  <a:srgbClr val="333399"/>
                </a:solidFill>
                <a:latin typeface="Calibri"/>
                <a:cs typeface="Calibri"/>
              </a:rPr>
              <a:t> </a:t>
            </a:r>
            <a:r>
              <a:rPr sz="2800" dirty="0">
                <a:solidFill>
                  <a:srgbClr val="333399"/>
                </a:solidFill>
                <a:latin typeface="Calibri"/>
                <a:cs typeface="Calibri"/>
              </a:rPr>
              <a:t>each</a:t>
            </a:r>
            <a:r>
              <a:rPr sz="2800" spc="-10" dirty="0">
                <a:solidFill>
                  <a:srgbClr val="333399"/>
                </a:solidFill>
                <a:latin typeface="Calibri"/>
                <a:cs typeface="Calibri"/>
              </a:rPr>
              <a:t> </a:t>
            </a:r>
            <a:r>
              <a:rPr sz="2800" dirty="0">
                <a:solidFill>
                  <a:srgbClr val="333399"/>
                </a:solidFill>
                <a:latin typeface="Calibri"/>
                <a:cs typeface="Calibri"/>
              </a:rPr>
              <a:t>label</a:t>
            </a:r>
            <a:r>
              <a:rPr sz="2800" spc="-25" dirty="0">
                <a:solidFill>
                  <a:srgbClr val="333399"/>
                </a:solidFill>
                <a:latin typeface="Calibri"/>
                <a:cs typeface="Calibri"/>
              </a:rPr>
              <a:t> </a:t>
            </a:r>
            <a:r>
              <a:rPr sz="2800" dirty="0">
                <a:solidFill>
                  <a:srgbClr val="FF0000"/>
                </a:solidFill>
                <a:latin typeface="Calibri"/>
                <a:cs typeface="Calibri"/>
              </a:rPr>
              <a:t>if</a:t>
            </a:r>
            <a:r>
              <a:rPr sz="2800" spc="-20" dirty="0">
                <a:solidFill>
                  <a:srgbClr val="FF0000"/>
                </a:solidFill>
                <a:latin typeface="Calibri"/>
                <a:cs typeface="Calibri"/>
              </a:rPr>
              <a:t> </a:t>
            </a:r>
            <a:r>
              <a:rPr sz="2800" dirty="0">
                <a:solidFill>
                  <a:srgbClr val="FF0000"/>
                </a:solidFill>
                <a:latin typeface="Calibri"/>
                <a:cs typeface="Calibri"/>
              </a:rPr>
              <a:t>we</a:t>
            </a:r>
            <a:r>
              <a:rPr sz="2800" spc="-25" dirty="0">
                <a:solidFill>
                  <a:srgbClr val="FF0000"/>
                </a:solidFill>
                <a:latin typeface="Calibri"/>
                <a:cs typeface="Calibri"/>
              </a:rPr>
              <a:t> </a:t>
            </a:r>
            <a:r>
              <a:rPr sz="2800" dirty="0">
                <a:solidFill>
                  <a:srgbClr val="FF0000"/>
                </a:solidFill>
                <a:latin typeface="Calibri"/>
                <a:cs typeface="Calibri"/>
              </a:rPr>
              <a:t>classify</a:t>
            </a:r>
            <a:r>
              <a:rPr sz="2800" spc="-20" dirty="0">
                <a:solidFill>
                  <a:srgbClr val="FF0000"/>
                </a:solidFill>
                <a:latin typeface="Calibri"/>
                <a:cs typeface="Calibri"/>
              </a:rPr>
              <a:t> </a:t>
            </a:r>
            <a:r>
              <a:rPr sz="2800" spc="-10" dirty="0">
                <a:solidFill>
                  <a:srgbClr val="FF0000"/>
                </a:solidFill>
                <a:latin typeface="Calibri"/>
                <a:cs typeface="Calibri"/>
              </a:rPr>
              <a:t>probabilistically</a:t>
            </a:r>
            <a:r>
              <a:rPr sz="2800" spc="-10" dirty="0">
                <a:solidFill>
                  <a:srgbClr val="333399"/>
                </a:solidFill>
                <a:latin typeface="Calibri"/>
                <a:cs typeface="Calibri"/>
              </a:rPr>
              <a:t>?</a:t>
            </a:r>
            <a:endParaRPr sz="2800" dirty="0">
              <a:latin typeface="Calibri"/>
              <a:cs typeface="Calibri"/>
            </a:endParaRPr>
          </a:p>
          <a:p>
            <a:pPr marL="793115" lvl="1" indent="-285115">
              <a:lnSpc>
                <a:spcPct val="100000"/>
              </a:lnSpc>
              <a:spcBef>
                <a:spcPts val="640"/>
              </a:spcBef>
              <a:buFont typeface="Segoe UI Symbol"/>
              <a:buChar char="■"/>
              <a:tabLst>
                <a:tab pos="793115" algn="l"/>
                <a:tab pos="793750" algn="l"/>
              </a:tabLst>
            </a:pPr>
            <a:r>
              <a:rPr sz="2400" dirty="0">
                <a:latin typeface="Calibri"/>
                <a:cs typeface="Calibri"/>
              </a:rPr>
              <a:t>1</a:t>
            </a:r>
            <a:r>
              <a:rPr sz="2400" spc="-30"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(1</a:t>
            </a:r>
            <a:r>
              <a:rPr sz="2400" spc="-2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e</a:t>
            </a:r>
            <a:r>
              <a:rPr sz="2400" baseline="24305" dirty="0">
                <a:latin typeface="Calibri"/>
                <a:cs typeface="Calibri"/>
              </a:rPr>
              <a:t>–5</a:t>
            </a:r>
            <a:r>
              <a:rPr sz="2400" dirty="0">
                <a:latin typeface="Calibri"/>
                <a:cs typeface="Calibri"/>
              </a:rPr>
              <a:t>)</a:t>
            </a:r>
            <a:r>
              <a:rPr sz="2400" spc="-15"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0.9933</a:t>
            </a:r>
            <a:r>
              <a:rPr sz="2400" spc="-20" dirty="0">
                <a:latin typeface="Calibri"/>
                <a:cs typeface="Calibri"/>
              </a:rPr>
              <a:t> </a:t>
            </a:r>
            <a:r>
              <a:rPr sz="2400" dirty="0">
                <a:latin typeface="Calibri"/>
                <a:cs typeface="Calibri"/>
              </a:rPr>
              <a:t>probability</a:t>
            </a:r>
            <a:r>
              <a:rPr sz="2400" spc="-15" dirty="0">
                <a:latin typeface="Calibri"/>
                <a:cs typeface="Calibri"/>
              </a:rPr>
              <a:t> </a:t>
            </a:r>
            <a:r>
              <a:rPr sz="2400" dirty="0">
                <a:latin typeface="Calibri"/>
                <a:cs typeface="Calibri"/>
              </a:rPr>
              <a:t>of</a:t>
            </a:r>
            <a:r>
              <a:rPr sz="2400" spc="-10" dirty="0">
                <a:latin typeface="Calibri"/>
                <a:cs typeface="Calibri"/>
              </a:rPr>
              <a:t> </a:t>
            </a:r>
            <a:r>
              <a:rPr sz="2400" dirty="0">
                <a:latin typeface="Calibri"/>
                <a:cs typeface="Calibri"/>
              </a:rPr>
              <a:t>positive</a:t>
            </a:r>
            <a:r>
              <a:rPr sz="2400" spc="-5" dirty="0">
                <a:latin typeface="Calibri"/>
                <a:cs typeface="Calibri"/>
              </a:rPr>
              <a:t> </a:t>
            </a:r>
            <a:r>
              <a:rPr sz="2400" spc="-10" dirty="0">
                <a:latin typeface="Calibri"/>
                <a:cs typeface="Calibri"/>
              </a:rPr>
              <a:t>label</a:t>
            </a:r>
            <a:endParaRPr sz="2400" dirty="0">
              <a:latin typeface="Calibri"/>
              <a:cs typeface="Calibri"/>
            </a:endParaRPr>
          </a:p>
          <a:p>
            <a:pPr marL="793115" lvl="1" indent="-285115">
              <a:lnSpc>
                <a:spcPct val="100000"/>
              </a:lnSpc>
              <a:spcBef>
                <a:spcPts val="530"/>
              </a:spcBef>
              <a:buFont typeface="Segoe UI Symbol"/>
              <a:buChar char="■"/>
              <a:tabLst>
                <a:tab pos="793115" algn="l"/>
                <a:tab pos="793750" algn="l"/>
              </a:tabLst>
            </a:pPr>
            <a:r>
              <a:rPr sz="2400" dirty="0">
                <a:latin typeface="Calibri"/>
                <a:cs typeface="Calibri"/>
              </a:rPr>
              <a:t>1</a:t>
            </a:r>
            <a:r>
              <a:rPr sz="2400" spc="-35"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0.9933</a:t>
            </a:r>
            <a:r>
              <a:rPr sz="2400" spc="-25"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0.0067</a:t>
            </a:r>
            <a:r>
              <a:rPr sz="2400" spc="-25" dirty="0">
                <a:latin typeface="Calibri"/>
                <a:cs typeface="Calibri"/>
              </a:rPr>
              <a:t> </a:t>
            </a:r>
            <a:r>
              <a:rPr sz="2400" dirty="0">
                <a:latin typeface="Calibri"/>
                <a:cs typeface="Calibri"/>
              </a:rPr>
              <a:t>probability</a:t>
            </a:r>
            <a:r>
              <a:rPr sz="2400" spc="-15" dirty="0">
                <a:latin typeface="Calibri"/>
                <a:cs typeface="Calibri"/>
              </a:rPr>
              <a:t> </a:t>
            </a:r>
            <a:r>
              <a:rPr sz="2400" dirty="0">
                <a:latin typeface="Calibri"/>
                <a:cs typeface="Calibri"/>
              </a:rPr>
              <a:t>of</a:t>
            </a:r>
            <a:r>
              <a:rPr sz="2400" spc="-15" dirty="0">
                <a:latin typeface="Calibri"/>
                <a:cs typeface="Calibri"/>
              </a:rPr>
              <a:t> </a:t>
            </a:r>
            <a:r>
              <a:rPr sz="2400" dirty="0">
                <a:latin typeface="Calibri"/>
                <a:cs typeface="Calibri"/>
              </a:rPr>
              <a:t>negative</a:t>
            </a:r>
            <a:r>
              <a:rPr sz="2400" spc="-10" dirty="0">
                <a:latin typeface="Calibri"/>
                <a:cs typeface="Calibri"/>
              </a:rPr>
              <a:t> label</a:t>
            </a:r>
            <a:endParaRPr sz="2400" dirty="0">
              <a:latin typeface="Calibri"/>
              <a:cs typeface="Calibri"/>
            </a:endParaRPr>
          </a:p>
        </p:txBody>
      </p:sp>
    </p:spTree>
    <p:extLst>
      <p:ext uri="{BB962C8B-B14F-4D97-AF65-F5344CB8AC3E}">
        <p14:creationId xmlns:p14="http://schemas.microsoft.com/office/powerpoint/2010/main" val="1800863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神经网络的表示能力</a:t>
            </a:r>
          </a:p>
        </p:txBody>
      </p:sp>
      <p:sp>
        <p:nvSpPr>
          <p:cNvPr id="3" name="内容占位符 2"/>
          <p:cNvSpPr>
            <a:spLocks noGrp="1"/>
          </p:cNvSpPr>
          <p:nvPr>
            <p:ph idx="1"/>
          </p:nvPr>
        </p:nvSpPr>
        <p:spPr>
          <a:xfrm>
            <a:off x="381000" y="1330613"/>
            <a:ext cx="6324600" cy="5681750"/>
          </a:xfrm>
        </p:spPr>
        <p:txBody>
          <a:bodyPr>
            <a:normAutofit fontScale="85000" lnSpcReduction="20000"/>
          </a:bodyPr>
          <a:lstStyle/>
          <a:p>
            <a:pPr marL="342900" indent="-342900">
              <a:lnSpc>
                <a:spcPct val="200000"/>
              </a:lnSpc>
            </a:pPr>
            <a:r>
              <a:rPr lang="zh-CN" altLang="en-US" sz="2800" dirty="0">
                <a:solidFill>
                  <a:schemeClr val="tx2"/>
                </a:solidFill>
                <a:ea typeface="微软雅黑" panose="020B0503020204020204" pitchFamily="34" charset="-122"/>
              </a:rPr>
              <a:t>万能近似定理</a:t>
            </a:r>
            <a:endParaRPr lang="en-US" altLang="zh-CN" sz="2800" dirty="0">
              <a:solidFill>
                <a:schemeClr val="tx2"/>
              </a:solidFill>
              <a:ea typeface="微软雅黑" panose="020B0503020204020204" pitchFamily="34" charset="-122"/>
            </a:endParaRPr>
          </a:p>
          <a:p>
            <a:pPr marL="0" indent="0">
              <a:lnSpc>
                <a:spcPct val="200000"/>
              </a:lnSpc>
              <a:buNone/>
            </a:pPr>
            <a:r>
              <a:rPr lang="zh-CN" altLang="en-US" sz="2000" dirty="0"/>
              <a:t>        只需要一个包含足够多神经元的隐层</a:t>
            </a:r>
            <a:r>
              <a:rPr lang="en-US" altLang="zh-CN" sz="2000" dirty="0"/>
              <a:t>, </a:t>
            </a:r>
            <a:r>
              <a:rPr lang="zh-CN" altLang="en-US" sz="2000" dirty="0"/>
              <a:t>多层前馈神经网络就能以</a:t>
            </a:r>
            <a:r>
              <a:rPr lang="zh-CN" altLang="en-US" sz="2000" dirty="0">
                <a:solidFill>
                  <a:srgbClr val="FF0000"/>
                </a:solidFill>
              </a:rPr>
              <a:t>任意</a:t>
            </a:r>
            <a:r>
              <a:rPr lang="zh-CN" altLang="en-US" sz="2000" dirty="0"/>
              <a:t>精度逼近</a:t>
            </a:r>
            <a:r>
              <a:rPr lang="zh-CN" altLang="en-US" sz="2000" dirty="0">
                <a:solidFill>
                  <a:srgbClr val="FF0000"/>
                </a:solidFill>
              </a:rPr>
              <a:t>任意</a:t>
            </a:r>
            <a:r>
              <a:rPr lang="zh-CN" altLang="en-US" sz="2000" dirty="0"/>
              <a:t>复杂度的</a:t>
            </a:r>
            <a:r>
              <a:rPr lang="zh-CN" altLang="en-US" sz="2000" dirty="0">
                <a:solidFill>
                  <a:srgbClr val="FF0000"/>
                </a:solidFill>
              </a:rPr>
              <a:t>连续函数</a:t>
            </a:r>
            <a:r>
              <a:rPr lang="en-US" altLang="zh-CN" sz="2000" b="1" dirty="0">
                <a:solidFill>
                  <a:srgbClr val="C00000"/>
                </a:solidFill>
              </a:rPr>
              <a:t>[</a:t>
            </a:r>
            <a:r>
              <a:rPr lang="en-US" altLang="zh-CN" sz="2000" b="1" dirty="0" err="1">
                <a:solidFill>
                  <a:srgbClr val="C00000"/>
                </a:solidFill>
              </a:rPr>
              <a:t>Hornik</a:t>
            </a:r>
            <a:r>
              <a:rPr lang="en-US" altLang="zh-CN" sz="2000" b="1" dirty="0">
                <a:solidFill>
                  <a:srgbClr val="C00000"/>
                </a:solidFill>
              </a:rPr>
              <a:t> et al. ,  1989]</a:t>
            </a:r>
          </a:p>
          <a:p>
            <a:pPr marL="0" indent="0">
              <a:lnSpc>
                <a:spcPct val="200000"/>
              </a:lnSpc>
              <a:buNone/>
            </a:pPr>
            <a:endParaRPr lang="en-US" altLang="zh-CN" sz="2000" b="1" dirty="0">
              <a:solidFill>
                <a:srgbClr val="C00000"/>
              </a:solidFill>
            </a:endParaRPr>
          </a:p>
          <a:p>
            <a:pPr marL="457200" lvl="1" indent="0">
              <a:lnSpc>
                <a:spcPct val="200000"/>
              </a:lnSpc>
              <a:buNone/>
            </a:pPr>
            <a:r>
              <a:rPr lang="zh-CN" altLang="en-US" sz="2100" dirty="0">
                <a:solidFill>
                  <a:schemeClr val="accent2"/>
                </a:solidFill>
                <a:ea typeface="+mn-ea"/>
                <a:cs typeface="+mn-cs"/>
              </a:rPr>
              <a:t>利用两个隐藏层，甚至能表示</a:t>
            </a:r>
            <a:r>
              <a:rPr lang="zh-CN" altLang="en-US" sz="2100" dirty="0">
                <a:solidFill>
                  <a:srgbClr val="FF0000"/>
                </a:solidFill>
                <a:ea typeface="+mn-ea"/>
                <a:cs typeface="+mn-cs"/>
              </a:rPr>
              <a:t>非连续的函数</a:t>
            </a:r>
            <a:r>
              <a:rPr lang="zh-CN" altLang="en-US" sz="2100" dirty="0">
                <a:solidFill>
                  <a:schemeClr val="accent2"/>
                </a:solidFill>
                <a:ea typeface="+mn-ea"/>
                <a:cs typeface="+mn-cs"/>
              </a:rPr>
              <a:t>。</a:t>
            </a:r>
            <a:endParaRPr lang="en-US" altLang="zh-CN" sz="2100" dirty="0">
              <a:solidFill>
                <a:schemeClr val="accent2"/>
              </a:solidFill>
              <a:ea typeface="+mn-ea"/>
              <a:cs typeface="+mn-cs"/>
            </a:endParaRPr>
          </a:p>
          <a:p>
            <a:pPr marL="457200" lvl="1" indent="0">
              <a:lnSpc>
                <a:spcPct val="200000"/>
              </a:lnSpc>
              <a:buNone/>
            </a:pPr>
            <a:endParaRPr lang="en-US" altLang="zh-CN" sz="2100" dirty="0">
              <a:solidFill>
                <a:schemeClr val="accent2"/>
              </a:solidFill>
              <a:ea typeface="+mn-ea"/>
              <a:cs typeface="+mn-cs"/>
            </a:endParaRPr>
          </a:p>
          <a:p>
            <a:pPr marL="457200" lvl="1" indent="0">
              <a:lnSpc>
                <a:spcPct val="200000"/>
              </a:lnSpc>
              <a:buNone/>
            </a:pPr>
            <a:r>
              <a:rPr lang="zh-CN" altLang="en-US" sz="2100" dirty="0">
                <a:solidFill>
                  <a:schemeClr val="accent2"/>
                </a:solidFill>
                <a:ea typeface="+mn-ea"/>
                <a:cs typeface="+mn-cs"/>
              </a:rPr>
              <a:t>不幸的是，对于特定的网络结构，很难精确刻画什么函数可以表示、什么函数不能表示。</a:t>
            </a:r>
            <a:r>
              <a:rPr lang="en-US" altLang="zh-CN" sz="2100" dirty="0">
                <a:solidFill>
                  <a:schemeClr val="accent2"/>
                </a:solidFill>
                <a:ea typeface="+mn-ea"/>
                <a:cs typeface="+mn-cs"/>
              </a:rPr>
              <a:t>                       </a:t>
            </a:r>
          </a:p>
          <a:p>
            <a:pPr marL="0" indent="0">
              <a:lnSpc>
                <a:spcPct val="200000"/>
              </a:lnSpc>
              <a:buNone/>
            </a:pPr>
            <a:endParaRPr lang="en-US" altLang="zh-CN" sz="2100" dirty="0"/>
          </a:p>
          <a:p>
            <a:pPr marL="457200" lvl="1" indent="0">
              <a:lnSpc>
                <a:spcPct val="200000"/>
              </a:lnSpc>
              <a:buNone/>
            </a:pPr>
            <a:r>
              <a:rPr lang="en-US" altLang="zh-CN" sz="2000" dirty="0"/>
              <a:t>                        </a:t>
            </a:r>
          </a:p>
        </p:txBody>
      </p:sp>
      <p:sp>
        <p:nvSpPr>
          <p:cNvPr id="8" name="矩形 7">
            <a:extLst>
              <a:ext uri="{FF2B5EF4-FFF2-40B4-BE49-F238E27FC236}">
                <a16:creationId xmlns:a16="http://schemas.microsoft.com/office/drawing/2014/main" id="{E17D6318-216A-4F2A-A984-9F116259AE89}"/>
              </a:ext>
            </a:extLst>
          </p:cNvPr>
          <p:cNvSpPr/>
          <p:nvPr/>
        </p:nvSpPr>
        <p:spPr>
          <a:xfrm>
            <a:off x="381000" y="6235125"/>
            <a:ext cx="11658600" cy="584775"/>
          </a:xfrm>
          <a:prstGeom prst="rect">
            <a:avLst/>
          </a:prstGeom>
        </p:spPr>
        <p:txBody>
          <a:bodyPr wrap="square">
            <a:spAutoFit/>
          </a:bodyPr>
          <a:lstStyle/>
          <a:p>
            <a:r>
              <a:rPr lang="en-US" altLang="zh-CN" sz="1600" dirty="0" err="1">
                <a:solidFill>
                  <a:srgbClr val="31424E"/>
                </a:solidFill>
                <a:latin typeface="microsoft yahei" panose="020B0503020204020204" pitchFamily="34" charset="-122"/>
                <a:ea typeface="microsoft yahei" panose="020B0503020204020204" pitchFamily="34" charset="-122"/>
              </a:rPr>
              <a:t>Hornik</a:t>
            </a:r>
            <a:r>
              <a:rPr lang="en-US" altLang="zh-CN" sz="1600" dirty="0">
                <a:solidFill>
                  <a:srgbClr val="31424E"/>
                </a:solidFill>
                <a:latin typeface="microsoft yahei" panose="020B0503020204020204" pitchFamily="34" charset="-122"/>
                <a:ea typeface="microsoft yahei" panose="020B0503020204020204" pitchFamily="34" charset="-122"/>
              </a:rPr>
              <a:t>, K., Stinchcombe, M. B., and White, H. (1989). Multilayer feedforward networks are universal </a:t>
            </a:r>
            <a:r>
              <a:rPr lang="en-US" altLang="zh-CN" sz="1600" dirty="0" err="1">
                <a:solidFill>
                  <a:srgbClr val="31424E"/>
                </a:solidFill>
                <a:latin typeface="microsoft yahei" panose="020B0503020204020204" pitchFamily="34" charset="-122"/>
                <a:ea typeface="microsoft yahei" panose="020B0503020204020204" pitchFamily="34" charset="-122"/>
              </a:rPr>
              <a:t>approximators</a:t>
            </a:r>
            <a:r>
              <a:rPr lang="en-US" altLang="zh-CN" sz="1600" dirty="0">
                <a:solidFill>
                  <a:srgbClr val="31424E"/>
                </a:solidFill>
                <a:latin typeface="microsoft yahei" panose="020B0503020204020204" pitchFamily="34" charset="-122"/>
                <a:ea typeface="microsoft yahei" panose="020B0503020204020204" pitchFamily="34" charset="-122"/>
              </a:rPr>
              <a:t>.</a:t>
            </a:r>
          </a:p>
          <a:p>
            <a:r>
              <a:rPr lang="en-US" altLang="zh-CN" sz="1600" dirty="0" err="1">
                <a:latin typeface="Calibri"/>
                <a:cs typeface="Calibri"/>
              </a:rPr>
              <a:t>Cybenko</a:t>
            </a:r>
            <a:r>
              <a:rPr lang="en-US" altLang="zh-CN" sz="1600" spc="-40" dirty="0">
                <a:latin typeface="Calibri"/>
                <a:cs typeface="Calibri"/>
              </a:rPr>
              <a:t> </a:t>
            </a:r>
            <a:r>
              <a:rPr lang="en-US" altLang="zh-CN" sz="1600" dirty="0">
                <a:latin typeface="Calibri"/>
                <a:cs typeface="Calibri"/>
              </a:rPr>
              <a:t>(1989)</a:t>
            </a:r>
            <a:r>
              <a:rPr lang="en-US" altLang="zh-CN" sz="1600" spc="-30" dirty="0">
                <a:latin typeface="Calibri"/>
                <a:cs typeface="Calibri"/>
              </a:rPr>
              <a:t> </a:t>
            </a:r>
            <a:r>
              <a:rPr lang="en-US" altLang="zh-CN" sz="1600" spc="-10" dirty="0">
                <a:latin typeface="Calibri"/>
                <a:cs typeface="Calibri"/>
              </a:rPr>
              <a:t>“Approximations</a:t>
            </a:r>
            <a:r>
              <a:rPr lang="en-US" altLang="zh-CN" sz="1600" spc="-30" dirty="0">
                <a:latin typeface="Calibri"/>
                <a:cs typeface="Calibri"/>
              </a:rPr>
              <a:t> </a:t>
            </a:r>
            <a:r>
              <a:rPr lang="en-US" altLang="zh-CN" sz="1600" dirty="0">
                <a:latin typeface="Calibri"/>
                <a:cs typeface="Calibri"/>
              </a:rPr>
              <a:t>by</a:t>
            </a:r>
            <a:r>
              <a:rPr lang="en-US" altLang="zh-CN" sz="1600" spc="-35" dirty="0">
                <a:latin typeface="Calibri"/>
                <a:cs typeface="Calibri"/>
              </a:rPr>
              <a:t> </a:t>
            </a:r>
            <a:r>
              <a:rPr lang="en-US" altLang="zh-CN" sz="1600" dirty="0" err="1">
                <a:latin typeface="Calibri"/>
                <a:cs typeface="Calibri"/>
              </a:rPr>
              <a:t>superpositions</a:t>
            </a:r>
            <a:r>
              <a:rPr lang="en-US" altLang="zh-CN" sz="1600" spc="-25" dirty="0">
                <a:latin typeface="Calibri"/>
                <a:cs typeface="Calibri"/>
              </a:rPr>
              <a:t> </a:t>
            </a:r>
            <a:r>
              <a:rPr lang="en-US" altLang="zh-CN" sz="1600" dirty="0">
                <a:latin typeface="Calibri"/>
                <a:cs typeface="Calibri"/>
              </a:rPr>
              <a:t>of</a:t>
            </a:r>
            <a:r>
              <a:rPr lang="en-US" altLang="zh-CN" sz="1600" spc="-35" dirty="0">
                <a:latin typeface="Calibri"/>
                <a:cs typeface="Calibri"/>
              </a:rPr>
              <a:t> </a:t>
            </a:r>
            <a:r>
              <a:rPr lang="en-US" altLang="zh-CN" sz="1600" dirty="0">
                <a:latin typeface="Calibri"/>
                <a:cs typeface="Calibri"/>
              </a:rPr>
              <a:t>sigmoidal</a:t>
            </a:r>
            <a:r>
              <a:rPr lang="en-US" altLang="zh-CN" sz="1600" spc="-30" dirty="0">
                <a:latin typeface="Calibri"/>
                <a:cs typeface="Calibri"/>
              </a:rPr>
              <a:t> </a:t>
            </a:r>
            <a:r>
              <a:rPr lang="en-US" altLang="zh-CN" sz="1600" spc="-10" dirty="0">
                <a:latin typeface="Calibri"/>
                <a:cs typeface="Calibri"/>
              </a:rPr>
              <a:t>functions”</a:t>
            </a:r>
            <a:endParaRPr lang="zh-CN" altLang="en-US" sz="1600" dirty="0"/>
          </a:p>
        </p:txBody>
      </p:sp>
      <p:grpSp>
        <p:nvGrpSpPr>
          <p:cNvPr id="5" name="object 2"/>
          <p:cNvGrpSpPr/>
          <p:nvPr/>
        </p:nvGrpSpPr>
        <p:grpSpPr>
          <a:xfrm>
            <a:off x="5410200" y="2601769"/>
            <a:ext cx="8081963" cy="2362200"/>
            <a:chOff x="-4762" y="1026480"/>
            <a:chExt cx="12201525" cy="3498215"/>
          </a:xfrm>
        </p:grpSpPr>
        <p:pic>
          <p:nvPicPr>
            <p:cNvPr id="6" name="object 3"/>
            <p:cNvPicPr/>
            <p:nvPr/>
          </p:nvPicPr>
          <p:blipFill>
            <a:blip r:embed="rId2" cstate="print"/>
            <a:stretch>
              <a:fillRect/>
            </a:stretch>
          </p:blipFill>
          <p:spPr>
            <a:xfrm>
              <a:off x="2373624" y="1130363"/>
              <a:ext cx="7507513" cy="3365436"/>
            </a:xfrm>
            <a:prstGeom prst="rect">
              <a:avLst/>
            </a:prstGeom>
          </p:spPr>
        </p:pic>
        <p:sp>
          <p:nvSpPr>
            <p:cNvPr id="7" name="object 4"/>
            <p:cNvSpPr/>
            <p:nvPr/>
          </p:nvSpPr>
          <p:spPr>
            <a:xfrm>
              <a:off x="2296578" y="1116076"/>
              <a:ext cx="7599045" cy="3394075"/>
            </a:xfrm>
            <a:custGeom>
              <a:avLst/>
              <a:gdLst/>
              <a:ahLst/>
              <a:cxnLst/>
              <a:rect l="l" t="t" r="r" b="b"/>
              <a:pathLst>
                <a:path w="7599045" h="3394075">
                  <a:moveTo>
                    <a:pt x="0" y="0"/>
                  </a:moveTo>
                  <a:lnTo>
                    <a:pt x="7598848" y="0"/>
                  </a:lnTo>
                  <a:lnTo>
                    <a:pt x="7598848" y="3394012"/>
                  </a:lnTo>
                  <a:lnTo>
                    <a:pt x="0" y="3394012"/>
                  </a:lnTo>
                  <a:lnTo>
                    <a:pt x="0" y="0"/>
                  </a:lnTo>
                  <a:close/>
                </a:path>
              </a:pathLst>
            </a:custGeom>
            <a:ln w="28575">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3311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6324600" y="1128486"/>
            <a:ext cx="5076825" cy="5238750"/>
          </a:xfrm>
          <a:prstGeom prst="rect">
            <a:avLst/>
          </a:prstGeom>
        </p:spPr>
      </p:pic>
      <p:sp>
        <p:nvSpPr>
          <p:cNvPr id="2" name="标题 1"/>
          <p:cNvSpPr>
            <a:spLocks noGrp="1"/>
          </p:cNvSpPr>
          <p:nvPr>
            <p:ph type="title"/>
          </p:nvPr>
        </p:nvSpPr>
        <p:spPr/>
        <p:txBody>
          <a:bodyPr/>
          <a:lstStyle/>
          <a:p>
            <a:r>
              <a:rPr lang="zh-CN" altLang="en-US" dirty="0"/>
              <a:t>神经网络模拟函数</a:t>
            </a:r>
          </a:p>
        </p:txBody>
      </p:sp>
      <p:sp>
        <p:nvSpPr>
          <p:cNvPr id="5" name="Rectangle 1"/>
          <p:cNvSpPr>
            <a:spLocks noChangeArrowheads="1"/>
          </p:cNvSpPr>
          <p:nvPr/>
        </p:nvSpPr>
        <p:spPr bwMode="auto">
          <a:xfrm>
            <a:off x="972954" y="193363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dirty="0">
                <a:solidFill>
                  <a:srgbClr val="000000"/>
                </a:solidFill>
                <a:ea typeface="Helvetica" panose="020B0604020202020204" pitchFamily="34" charset="0"/>
              </a:rPr>
              <a:t>曲线函数：</a:t>
            </a:r>
            <a:r>
              <a:rPr kumimoji="0" lang="zh-CN" altLang="zh-CN" sz="1600" b="0" i="0" u="none" strike="noStrike" cap="none" normalizeH="0" baseline="0" dirty="0">
                <a:ln>
                  <a:noFill/>
                </a:ln>
                <a:solidFill>
                  <a:schemeClr val="tx1"/>
                </a:solidFill>
                <a:effectLst/>
                <a:latin typeface="Arial" panose="020B0604020202020204" pitchFamily="34" charset="0"/>
              </a:rPr>
              <a:t> </a:t>
            </a:r>
          </a:p>
        </p:txBody>
      </p:sp>
      <p:pic>
        <p:nvPicPr>
          <p:cNvPr id="7" name="图片 6">
            <a:extLst>
              <a:ext uri="{FF2B5EF4-FFF2-40B4-BE49-F238E27FC236}">
                <a16:creationId xmlns:a16="http://schemas.microsoft.com/office/drawing/2014/main" id="{B88B3C0E-8149-4564-A672-AB3B1FDAFA0B}"/>
              </a:ext>
            </a:extLst>
          </p:cNvPr>
          <p:cNvPicPr>
            <a:picLocks noChangeAspect="1"/>
          </p:cNvPicPr>
          <p:nvPr/>
        </p:nvPicPr>
        <p:blipFill>
          <a:blip r:embed="rId3"/>
          <a:stretch>
            <a:fillRect/>
          </a:stretch>
        </p:blipFill>
        <p:spPr>
          <a:xfrm>
            <a:off x="2050983" y="2334627"/>
            <a:ext cx="3637547" cy="3342466"/>
          </a:xfrm>
          <a:prstGeom prst="rect">
            <a:avLst/>
          </a:prstGeom>
        </p:spPr>
      </p:pic>
      <p:sp>
        <p:nvSpPr>
          <p:cNvPr id="8" name="矩形 7">
            <a:extLst>
              <a:ext uri="{FF2B5EF4-FFF2-40B4-BE49-F238E27FC236}">
                <a16:creationId xmlns:a16="http://schemas.microsoft.com/office/drawing/2014/main" id="{358650B3-9EF3-43EA-B032-BE4A35C9BC99}"/>
              </a:ext>
            </a:extLst>
          </p:cNvPr>
          <p:cNvSpPr/>
          <p:nvPr/>
        </p:nvSpPr>
        <p:spPr>
          <a:xfrm>
            <a:off x="412683" y="6321032"/>
            <a:ext cx="11366633" cy="369332"/>
          </a:xfrm>
          <a:prstGeom prst="rect">
            <a:avLst/>
          </a:prstGeom>
        </p:spPr>
        <p:txBody>
          <a:bodyPr wrap="square">
            <a:spAutoFit/>
          </a:bodyPr>
          <a:lstStyle/>
          <a:p>
            <a:r>
              <a:rPr lang="zh-CN" altLang="en-US" dirty="0"/>
              <a:t>本质上，使用一个单层神经网络构建了一个</a:t>
            </a:r>
            <a:r>
              <a:rPr lang="en-US" altLang="zh-CN" dirty="0"/>
              <a:t>lookup</a:t>
            </a:r>
            <a:r>
              <a:rPr lang="zh-CN" altLang="en-US" dirty="0"/>
              <a:t>表，不同区间对应不同的值，区间分的越细小，就越准确。</a:t>
            </a:r>
          </a:p>
        </p:txBody>
      </p:sp>
      <p:sp>
        <p:nvSpPr>
          <p:cNvPr id="9" name="矩形 8"/>
          <p:cNvSpPr/>
          <p:nvPr/>
        </p:nvSpPr>
        <p:spPr>
          <a:xfrm>
            <a:off x="9421575" y="5749033"/>
            <a:ext cx="2390398" cy="369332"/>
          </a:xfrm>
          <a:prstGeom prst="rect">
            <a:avLst/>
          </a:prstGeom>
        </p:spPr>
        <p:txBody>
          <a:bodyPr wrap="none">
            <a:spAutoFit/>
          </a:bodyPr>
          <a:lstStyle/>
          <a:p>
            <a:r>
              <a:rPr lang="zh-CN" altLang="en-US" dirty="0"/>
              <a:t>阈值激活函数</a:t>
            </a:r>
            <a:r>
              <a:rPr lang="en-US" altLang="zh-CN" i="1" dirty="0"/>
              <a:t>: sign(x)</a:t>
            </a:r>
            <a:endParaRPr lang="zh-CN" altLang="en-US" i="1" dirty="0"/>
          </a:p>
        </p:txBody>
      </p:sp>
    </p:spTree>
    <p:extLst>
      <p:ext uri="{BB962C8B-B14F-4D97-AF65-F5344CB8AC3E}">
        <p14:creationId xmlns:p14="http://schemas.microsoft.com/office/powerpoint/2010/main" val="104897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406400" y="1600200"/>
            <a:ext cx="11379200" cy="4729164"/>
          </a:xfrm>
        </p:spPr>
        <p:txBody>
          <a:bodyPr/>
          <a:lstStyle/>
          <a:p>
            <a:r>
              <a:rPr lang="en-US" altLang="zh-CN" dirty="0">
                <a:solidFill>
                  <a:srgbClr val="FF0000"/>
                </a:solidFill>
              </a:rPr>
              <a:t>18.6 </a:t>
            </a:r>
            <a:r>
              <a:rPr lang="zh-CN" altLang="en-US" dirty="0">
                <a:solidFill>
                  <a:srgbClr val="FF0000"/>
                </a:solidFill>
              </a:rPr>
              <a:t>线性回归模型</a:t>
            </a:r>
            <a:endParaRPr lang="en-US" altLang="zh-CN" dirty="0">
              <a:solidFill>
                <a:srgbClr val="FF0000"/>
              </a:solidFill>
            </a:endParaRPr>
          </a:p>
          <a:p>
            <a:endParaRPr lang="en-US" altLang="zh-CN" dirty="0">
              <a:solidFill>
                <a:srgbClr val="FF0000"/>
              </a:solidFill>
            </a:endParaRPr>
          </a:p>
          <a:p>
            <a:r>
              <a:rPr lang="en-US" altLang="zh-CN" dirty="0">
                <a:solidFill>
                  <a:schemeClr val="tx1"/>
                </a:solidFill>
              </a:rPr>
              <a:t>18.7 </a:t>
            </a:r>
            <a:r>
              <a:rPr lang="zh-CN" altLang="en-US" dirty="0">
                <a:solidFill>
                  <a:schemeClr val="tx1"/>
                </a:solidFill>
              </a:rPr>
              <a:t>神经网络</a:t>
            </a:r>
            <a:endParaRPr lang="en-US" altLang="zh-CN" dirty="0">
              <a:solidFill>
                <a:schemeClr val="tx1"/>
              </a:solidFill>
            </a:endParaRPr>
          </a:p>
          <a:p>
            <a:pPr lvl="1"/>
            <a:endParaRPr lang="en-US" altLang="zh-CN" dirty="0"/>
          </a:p>
          <a:p>
            <a:pPr lvl="1"/>
            <a:r>
              <a:rPr lang="en-US" altLang="zh-CN" dirty="0"/>
              <a:t>M-P</a:t>
            </a:r>
            <a:r>
              <a:rPr lang="zh-CN" altLang="en-US" dirty="0"/>
              <a:t>模型、感知机与多层感知机</a:t>
            </a:r>
            <a:endParaRPr lang="en-US" altLang="zh-CN" dirty="0"/>
          </a:p>
          <a:p>
            <a:pPr lvl="1"/>
            <a:endParaRPr lang="en-US" altLang="zh-CN" dirty="0"/>
          </a:p>
          <a:p>
            <a:pPr lvl="1"/>
            <a:r>
              <a:rPr lang="zh-CN" altLang="en-US" dirty="0"/>
              <a:t>神经网络中的学习</a:t>
            </a:r>
            <a:r>
              <a:rPr lang="en-US" altLang="zh-CN" dirty="0"/>
              <a:t>(BP</a:t>
            </a:r>
            <a:r>
              <a:rPr lang="zh-CN" altLang="en-US" dirty="0"/>
              <a:t>算法</a:t>
            </a:r>
            <a:r>
              <a:rPr lang="en-US" altLang="zh-CN" dirty="0"/>
              <a:t>)</a:t>
            </a:r>
          </a:p>
          <a:p>
            <a:endParaRPr lang="en-US" altLang="zh-CN" dirty="0"/>
          </a:p>
        </p:txBody>
      </p:sp>
    </p:spTree>
    <p:extLst>
      <p:ext uri="{BB962C8B-B14F-4D97-AF65-F5344CB8AC3E}">
        <p14:creationId xmlns:p14="http://schemas.microsoft.com/office/powerpoint/2010/main" val="320845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3843" y="160019"/>
            <a:ext cx="4025900" cy="695960"/>
          </a:xfrm>
          <a:prstGeom prst="rect">
            <a:avLst/>
          </a:prstGeom>
        </p:spPr>
        <p:txBody>
          <a:bodyPr vert="horz" wrap="square" lIns="0" tIns="12700" rIns="0" bIns="0" rtlCol="0">
            <a:spAutoFit/>
          </a:bodyPr>
          <a:lstStyle/>
          <a:p>
            <a:pPr marL="12700">
              <a:lnSpc>
                <a:spcPct val="100000"/>
              </a:lnSpc>
              <a:spcBef>
                <a:spcPts val="100"/>
              </a:spcBef>
            </a:pPr>
            <a:r>
              <a:rPr lang="zh-CN" altLang="en-US" dirty="0"/>
              <a:t>线性回归</a:t>
            </a:r>
            <a:endParaRPr spc="-10" dirty="0"/>
          </a:p>
        </p:txBody>
      </p:sp>
      <p:pic>
        <p:nvPicPr>
          <p:cNvPr id="3" name="object 3"/>
          <p:cNvPicPr/>
          <p:nvPr/>
        </p:nvPicPr>
        <p:blipFill>
          <a:blip r:embed="rId2" cstate="print"/>
          <a:stretch>
            <a:fillRect/>
          </a:stretch>
        </p:blipFill>
        <p:spPr>
          <a:xfrm>
            <a:off x="2694692" y="1632195"/>
            <a:ext cx="6385562" cy="3284978"/>
          </a:xfrm>
          <a:prstGeom prst="rect">
            <a:avLst/>
          </a:prstGeom>
        </p:spPr>
      </p:pic>
      <p:sp>
        <p:nvSpPr>
          <p:cNvPr id="4" name="object 4"/>
          <p:cNvSpPr txBox="1"/>
          <p:nvPr/>
        </p:nvSpPr>
        <p:spPr>
          <a:xfrm>
            <a:off x="1755139" y="5735828"/>
            <a:ext cx="47390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Hypothesis</a:t>
            </a:r>
            <a:r>
              <a:rPr sz="2400" spc="-10" dirty="0">
                <a:latin typeface="Arial"/>
                <a:cs typeface="Arial"/>
              </a:rPr>
              <a:t> </a:t>
            </a:r>
            <a:r>
              <a:rPr sz="2400" dirty="0">
                <a:latin typeface="Arial"/>
                <a:cs typeface="Arial"/>
              </a:rPr>
              <a:t>family:</a:t>
            </a:r>
            <a:r>
              <a:rPr sz="2400" spc="-15" dirty="0">
                <a:latin typeface="Arial"/>
                <a:cs typeface="Arial"/>
              </a:rPr>
              <a:t> </a:t>
            </a:r>
            <a:r>
              <a:rPr sz="2400" dirty="0">
                <a:latin typeface="Arial"/>
                <a:cs typeface="Arial"/>
              </a:rPr>
              <a:t>Linear</a:t>
            </a:r>
            <a:r>
              <a:rPr sz="2400" spc="-5" dirty="0">
                <a:latin typeface="Arial"/>
                <a:cs typeface="Arial"/>
              </a:rPr>
              <a:t> </a:t>
            </a:r>
            <a:r>
              <a:rPr sz="2400" spc="-10" dirty="0">
                <a:latin typeface="Arial"/>
                <a:cs typeface="Arial"/>
              </a:rPr>
              <a:t>functions</a:t>
            </a:r>
            <a:endParaRPr sz="2400" dirty="0">
              <a:latin typeface="Arial"/>
              <a:cs typeface="Arial"/>
            </a:endParaRPr>
          </a:p>
        </p:txBody>
      </p:sp>
    </p:spTree>
    <p:extLst>
      <p:ext uri="{BB962C8B-B14F-4D97-AF65-F5344CB8AC3E}">
        <p14:creationId xmlns:p14="http://schemas.microsoft.com/office/powerpoint/2010/main" val="307989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3843" y="160019"/>
            <a:ext cx="4025900" cy="695960"/>
          </a:xfrm>
          <a:prstGeom prst="rect">
            <a:avLst/>
          </a:prstGeom>
        </p:spPr>
        <p:txBody>
          <a:bodyPr vert="horz" wrap="square" lIns="0" tIns="12700" rIns="0" bIns="0" rtlCol="0">
            <a:spAutoFit/>
          </a:bodyPr>
          <a:lstStyle/>
          <a:p>
            <a:pPr marL="12700">
              <a:lnSpc>
                <a:spcPct val="100000"/>
              </a:lnSpc>
              <a:spcBef>
                <a:spcPts val="100"/>
              </a:spcBef>
            </a:pPr>
            <a:r>
              <a:rPr lang="zh-CN" altLang="en-US" dirty="0"/>
              <a:t>线性回归</a:t>
            </a:r>
            <a:endParaRPr spc="-10" dirty="0"/>
          </a:p>
        </p:txBody>
      </p:sp>
      <p:sp>
        <p:nvSpPr>
          <p:cNvPr id="13" name="object 13"/>
          <p:cNvSpPr txBox="1"/>
          <p:nvPr/>
        </p:nvSpPr>
        <p:spPr>
          <a:xfrm>
            <a:off x="1453953" y="3223343"/>
            <a:ext cx="5334000" cy="1146468"/>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(x,</a:t>
            </a:r>
            <a:r>
              <a:rPr sz="2400" spc="-25" dirty="0">
                <a:latin typeface="Arial"/>
                <a:cs typeface="Arial"/>
              </a:rPr>
              <a:t> </a:t>
            </a:r>
            <a:r>
              <a:rPr sz="2400" dirty="0">
                <a:latin typeface="Arial"/>
                <a:cs typeface="Arial"/>
              </a:rPr>
              <a:t>y=f(x)),</a:t>
            </a:r>
            <a:r>
              <a:rPr sz="2400" spc="-10" dirty="0">
                <a:latin typeface="Arial"/>
                <a:cs typeface="Arial"/>
              </a:rPr>
              <a:t> </a:t>
            </a:r>
            <a:r>
              <a:rPr sz="2400" dirty="0">
                <a:latin typeface="Arial"/>
                <a:cs typeface="Arial"/>
              </a:rPr>
              <a:t>x:</a:t>
            </a:r>
            <a:r>
              <a:rPr sz="2400" spc="-10" dirty="0">
                <a:latin typeface="Arial"/>
                <a:cs typeface="Arial"/>
              </a:rPr>
              <a:t> </a:t>
            </a:r>
            <a:r>
              <a:rPr sz="2400" dirty="0">
                <a:latin typeface="Arial"/>
                <a:cs typeface="Arial"/>
              </a:rPr>
              <a:t>house</a:t>
            </a:r>
            <a:r>
              <a:rPr sz="2400" spc="-10" dirty="0">
                <a:latin typeface="Arial"/>
                <a:cs typeface="Arial"/>
              </a:rPr>
              <a:t> </a:t>
            </a:r>
            <a:r>
              <a:rPr sz="2400" dirty="0">
                <a:latin typeface="Arial"/>
                <a:cs typeface="Arial"/>
              </a:rPr>
              <a:t>size</a:t>
            </a:r>
            <a:endParaRPr lang="en-US" sz="2400" dirty="0">
              <a:latin typeface="Arial"/>
              <a:cs typeface="Arial"/>
            </a:endParaRPr>
          </a:p>
          <a:p>
            <a:pPr marL="12700">
              <a:lnSpc>
                <a:spcPct val="100000"/>
              </a:lnSpc>
              <a:spcBef>
                <a:spcPts val="100"/>
              </a:spcBef>
            </a:pPr>
            <a:endParaRPr lang="en-US" sz="2400" spc="-10" dirty="0">
              <a:latin typeface="Arial"/>
              <a:cs typeface="Arial"/>
            </a:endParaRPr>
          </a:p>
          <a:p>
            <a:pPr marL="12700">
              <a:lnSpc>
                <a:spcPct val="100000"/>
              </a:lnSpc>
              <a:spcBef>
                <a:spcPts val="100"/>
              </a:spcBef>
            </a:pPr>
            <a:r>
              <a:rPr sz="2400" spc="-10" dirty="0">
                <a:latin typeface="Arial"/>
                <a:cs typeface="Arial"/>
              </a:rPr>
              <a:t> </a:t>
            </a:r>
            <a:r>
              <a:rPr sz="2400" dirty="0">
                <a:latin typeface="Arial"/>
                <a:cs typeface="Arial"/>
              </a:rPr>
              <a:t>y:</a:t>
            </a:r>
            <a:r>
              <a:rPr sz="2400" spc="-10" dirty="0">
                <a:latin typeface="Arial"/>
                <a:cs typeface="Arial"/>
              </a:rPr>
              <a:t> </a:t>
            </a:r>
            <a:r>
              <a:rPr sz="2400" dirty="0">
                <a:latin typeface="Arial"/>
                <a:cs typeface="Arial"/>
              </a:rPr>
              <a:t>house</a:t>
            </a:r>
            <a:r>
              <a:rPr sz="2400" spc="-5" dirty="0">
                <a:latin typeface="Arial"/>
                <a:cs typeface="Arial"/>
              </a:rPr>
              <a:t> </a:t>
            </a:r>
            <a:r>
              <a:rPr sz="2400" spc="-10" dirty="0">
                <a:latin typeface="Arial"/>
                <a:cs typeface="Arial"/>
              </a:rPr>
              <a:t>price</a:t>
            </a:r>
            <a:endParaRPr sz="2400" dirty="0">
              <a:latin typeface="Arial"/>
              <a:cs typeface="Arial"/>
            </a:endParaRPr>
          </a:p>
        </p:txBody>
      </p:sp>
      <p:sp>
        <p:nvSpPr>
          <p:cNvPr id="14" name="object 3"/>
          <p:cNvSpPr/>
          <p:nvPr/>
        </p:nvSpPr>
        <p:spPr>
          <a:xfrm>
            <a:off x="6911327" y="1320482"/>
            <a:ext cx="4831770" cy="3274112"/>
          </a:xfrm>
          <a:custGeom>
            <a:avLst/>
            <a:gdLst/>
            <a:ahLst/>
            <a:cxnLst/>
            <a:rect l="l" t="t" r="r" b="b"/>
            <a:pathLst>
              <a:path w="4305934" h="3181985">
                <a:moveTo>
                  <a:pt x="56593" y="3124895"/>
                </a:moveTo>
                <a:lnTo>
                  <a:pt x="0" y="3124895"/>
                </a:lnTo>
              </a:path>
              <a:path w="4305934" h="3181985">
                <a:moveTo>
                  <a:pt x="56593" y="3124895"/>
                </a:moveTo>
                <a:lnTo>
                  <a:pt x="56593" y="3181489"/>
                </a:lnTo>
              </a:path>
              <a:path w="4305934" h="3181985">
                <a:moveTo>
                  <a:pt x="56593" y="2678263"/>
                </a:moveTo>
                <a:lnTo>
                  <a:pt x="0" y="2678263"/>
                </a:lnTo>
              </a:path>
              <a:path w="4305934" h="3181985">
                <a:moveTo>
                  <a:pt x="56593" y="2231631"/>
                </a:moveTo>
                <a:lnTo>
                  <a:pt x="0" y="2231631"/>
                </a:lnTo>
              </a:path>
              <a:path w="4305934" h="3181985">
                <a:moveTo>
                  <a:pt x="56593" y="1784998"/>
                </a:moveTo>
                <a:lnTo>
                  <a:pt x="0" y="1784998"/>
                </a:lnTo>
              </a:path>
              <a:path w="4305934" h="3181985">
                <a:moveTo>
                  <a:pt x="56593" y="1339896"/>
                </a:moveTo>
                <a:lnTo>
                  <a:pt x="0" y="1339896"/>
                </a:lnTo>
              </a:path>
              <a:path w="4305934" h="3181985">
                <a:moveTo>
                  <a:pt x="56593" y="893264"/>
                </a:moveTo>
                <a:lnTo>
                  <a:pt x="0" y="893264"/>
                </a:lnTo>
              </a:path>
              <a:path w="4305934" h="3181985">
                <a:moveTo>
                  <a:pt x="56593" y="446632"/>
                </a:moveTo>
                <a:lnTo>
                  <a:pt x="0" y="446632"/>
                </a:lnTo>
              </a:path>
              <a:path w="4305934" h="3181985">
                <a:moveTo>
                  <a:pt x="56593" y="0"/>
                </a:moveTo>
                <a:lnTo>
                  <a:pt x="0" y="0"/>
                </a:lnTo>
              </a:path>
              <a:path w="4305934" h="3181985">
                <a:moveTo>
                  <a:pt x="764781" y="3124895"/>
                </a:moveTo>
                <a:lnTo>
                  <a:pt x="764781" y="3181489"/>
                </a:lnTo>
              </a:path>
              <a:path w="4305934" h="3181985">
                <a:moveTo>
                  <a:pt x="1472968" y="3124895"/>
                </a:moveTo>
                <a:lnTo>
                  <a:pt x="1472968" y="3181489"/>
                </a:lnTo>
              </a:path>
              <a:path w="4305934" h="3181985">
                <a:moveTo>
                  <a:pt x="2181155" y="3124895"/>
                </a:moveTo>
                <a:lnTo>
                  <a:pt x="2181155" y="3181489"/>
                </a:lnTo>
              </a:path>
              <a:path w="4305934" h="3181985">
                <a:moveTo>
                  <a:pt x="2889342" y="3124895"/>
                </a:moveTo>
                <a:lnTo>
                  <a:pt x="2889342" y="3181489"/>
                </a:lnTo>
              </a:path>
              <a:path w="4305934" h="3181985">
                <a:moveTo>
                  <a:pt x="3597529" y="3124895"/>
                </a:moveTo>
                <a:lnTo>
                  <a:pt x="3597529" y="3181489"/>
                </a:lnTo>
              </a:path>
              <a:path w="4305934" h="3181985">
                <a:moveTo>
                  <a:pt x="4305717" y="3124895"/>
                </a:moveTo>
                <a:lnTo>
                  <a:pt x="4305717" y="3181489"/>
                </a:lnTo>
              </a:path>
              <a:path w="4305934" h="3181985">
                <a:moveTo>
                  <a:pt x="56593" y="0"/>
                </a:moveTo>
                <a:lnTo>
                  <a:pt x="56593" y="3124895"/>
                </a:lnTo>
                <a:lnTo>
                  <a:pt x="4305717" y="3124895"/>
                </a:lnTo>
              </a:path>
            </a:pathLst>
          </a:custGeom>
          <a:ln w="30591">
            <a:solidFill>
              <a:srgbClr val="000000"/>
            </a:solidFill>
          </a:ln>
        </p:spPr>
        <p:txBody>
          <a:bodyPr wrap="square" lIns="0" tIns="0" rIns="0" bIns="0" rtlCol="0"/>
          <a:lstStyle/>
          <a:p>
            <a:endParaRPr/>
          </a:p>
        </p:txBody>
      </p:sp>
      <p:sp>
        <p:nvSpPr>
          <p:cNvPr id="15" name="object 4"/>
          <p:cNvSpPr txBox="1"/>
          <p:nvPr/>
        </p:nvSpPr>
        <p:spPr>
          <a:xfrm>
            <a:off x="6252434" y="1459390"/>
            <a:ext cx="812102" cy="2313138"/>
          </a:xfrm>
          <a:prstGeom prst="rect">
            <a:avLst/>
          </a:prstGeom>
        </p:spPr>
        <p:txBody>
          <a:bodyPr vert="horz" wrap="square" lIns="0" tIns="168910" rIns="0" bIns="0" rtlCol="0">
            <a:spAutoFit/>
          </a:bodyPr>
          <a:lstStyle/>
          <a:p>
            <a:pPr marL="134620">
              <a:lnSpc>
                <a:spcPct val="100000"/>
              </a:lnSpc>
              <a:spcBef>
                <a:spcPts val="1235"/>
              </a:spcBef>
            </a:pPr>
            <a:r>
              <a:rPr lang="en-US" sz="1900" spc="-25" dirty="0">
                <a:latin typeface="Times New Roman"/>
                <a:cs typeface="Times New Roman"/>
              </a:rPr>
              <a:t>14</a:t>
            </a:r>
            <a:r>
              <a:rPr sz="1900" spc="-25" dirty="0">
                <a:latin typeface="Times New Roman"/>
                <a:cs typeface="Times New Roman"/>
              </a:rPr>
              <a:t>00</a:t>
            </a:r>
            <a:endParaRPr sz="1900" dirty="0">
              <a:latin typeface="Times New Roman"/>
              <a:cs typeface="Times New Roman"/>
            </a:endParaRPr>
          </a:p>
          <a:p>
            <a:pPr marL="134620">
              <a:lnSpc>
                <a:spcPct val="100000"/>
              </a:lnSpc>
              <a:spcBef>
                <a:spcPts val="1240"/>
              </a:spcBef>
            </a:pPr>
            <a:r>
              <a:rPr lang="en-US" sz="1900" spc="-25" dirty="0">
                <a:latin typeface="Times New Roman"/>
                <a:cs typeface="Times New Roman"/>
              </a:rPr>
              <a:t>12</a:t>
            </a:r>
            <a:r>
              <a:rPr sz="1900" spc="-25" dirty="0">
                <a:latin typeface="Times New Roman"/>
                <a:cs typeface="Times New Roman"/>
              </a:rPr>
              <a:t>00</a:t>
            </a:r>
            <a:endParaRPr sz="1900" dirty="0">
              <a:latin typeface="Times New Roman"/>
              <a:cs typeface="Times New Roman"/>
            </a:endParaRPr>
          </a:p>
          <a:p>
            <a:pPr marL="134620">
              <a:lnSpc>
                <a:spcPct val="100000"/>
              </a:lnSpc>
              <a:spcBef>
                <a:spcPts val="1235"/>
              </a:spcBef>
            </a:pPr>
            <a:r>
              <a:rPr lang="en-US" sz="1900" spc="-25" dirty="0">
                <a:latin typeface="Times New Roman"/>
                <a:cs typeface="Times New Roman"/>
              </a:rPr>
              <a:t>10</a:t>
            </a:r>
            <a:r>
              <a:rPr sz="1900" spc="-25" dirty="0">
                <a:latin typeface="Times New Roman"/>
                <a:cs typeface="Times New Roman"/>
              </a:rPr>
              <a:t>00</a:t>
            </a:r>
            <a:endParaRPr sz="1900" dirty="0">
              <a:latin typeface="Times New Roman"/>
              <a:cs typeface="Times New Roman"/>
            </a:endParaRPr>
          </a:p>
          <a:p>
            <a:pPr marL="134620">
              <a:lnSpc>
                <a:spcPct val="100000"/>
              </a:lnSpc>
              <a:spcBef>
                <a:spcPts val="1225"/>
              </a:spcBef>
            </a:pPr>
            <a:r>
              <a:rPr lang="en-US" sz="1900" spc="-25" dirty="0">
                <a:latin typeface="Times New Roman"/>
                <a:cs typeface="Times New Roman"/>
              </a:rPr>
              <a:t>8</a:t>
            </a:r>
            <a:r>
              <a:rPr sz="1900" spc="-25" dirty="0">
                <a:latin typeface="Times New Roman"/>
                <a:cs typeface="Times New Roman"/>
              </a:rPr>
              <a:t>00</a:t>
            </a:r>
            <a:endParaRPr sz="1900" dirty="0">
              <a:latin typeface="Times New Roman"/>
              <a:cs typeface="Times New Roman"/>
            </a:endParaRPr>
          </a:p>
          <a:p>
            <a:pPr marL="134620">
              <a:lnSpc>
                <a:spcPct val="100000"/>
              </a:lnSpc>
              <a:spcBef>
                <a:spcPts val="1235"/>
              </a:spcBef>
            </a:pPr>
            <a:r>
              <a:rPr lang="en-US" sz="1900" spc="-25" dirty="0">
                <a:latin typeface="Times New Roman"/>
                <a:cs typeface="Times New Roman"/>
              </a:rPr>
              <a:t>6</a:t>
            </a:r>
            <a:r>
              <a:rPr sz="1900" spc="-25" dirty="0">
                <a:latin typeface="Times New Roman"/>
                <a:cs typeface="Times New Roman"/>
              </a:rPr>
              <a:t>00</a:t>
            </a:r>
            <a:endParaRPr sz="1900" dirty="0">
              <a:latin typeface="Times New Roman"/>
              <a:cs typeface="Times New Roman"/>
            </a:endParaRPr>
          </a:p>
        </p:txBody>
      </p:sp>
      <p:sp>
        <p:nvSpPr>
          <p:cNvPr id="16" name="object 5"/>
          <p:cNvSpPr txBox="1"/>
          <p:nvPr/>
        </p:nvSpPr>
        <p:spPr>
          <a:xfrm>
            <a:off x="6384694" y="3669885"/>
            <a:ext cx="5745966" cy="1629621"/>
          </a:xfrm>
          <a:prstGeom prst="rect">
            <a:avLst/>
          </a:prstGeom>
        </p:spPr>
        <p:txBody>
          <a:bodyPr vert="horz" wrap="square" lIns="0" tIns="168910" rIns="0" bIns="0" rtlCol="0">
            <a:spAutoFit/>
          </a:bodyPr>
          <a:lstStyle/>
          <a:p>
            <a:pPr marL="12700">
              <a:lnSpc>
                <a:spcPct val="100000"/>
              </a:lnSpc>
              <a:spcBef>
                <a:spcPts val="1330"/>
              </a:spcBef>
            </a:pPr>
            <a:r>
              <a:rPr sz="1900" spc="-25" dirty="0">
                <a:latin typeface="Times New Roman"/>
                <a:cs typeface="Times New Roman"/>
              </a:rPr>
              <a:t>400</a:t>
            </a:r>
            <a:endParaRPr sz="1900" dirty="0">
              <a:latin typeface="Times New Roman"/>
              <a:cs typeface="Times New Roman"/>
            </a:endParaRPr>
          </a:p>
          <a:p>
            <a:pPr marL="12700">
              <a:lnSpc>
                <a:spcPct val="100000"/>
              </a:lnSpc>
              <a:spcBef>
                <a:spcPts val="1235"/>
              </a:spcBef>
            </a:pPr>
            <a:r>
              <a:rPr lang="en-US" sz="1900" spc="-25" dirty="0">
                <a:latin typeface="Times New Roman"/>
                <a:cs typeface="Times New Roman"/>
              </a:rPr>
              <a:t>2</a:t>
            </a:r>
            <a:r>
              <a:rPr sz="1900" spc="-25" dirty="0">
                <a:latin typeface="Times New Roman"/>
                <a:cs typeface="Times New Roman"/>
              </a:rPr>
              <a:t>00</a:t>
            </a:r>
            <a:endParaRPr sz="1900" dirty="0">
              <a:latin typeface="Times New Roman"/>
              <a:cs typeface="Times New Roman"/>
            </a:endParaRPr>
          </a:p>
          <a:p>
            <a:pPr marL="429895">
              <a:lnSpc>
                <a:spcPct val="100000"/>
              </a:lnSpc>
              <a:spcBef>
                <a:spcPts val="95"/>
              </a:spcBef>
              <a:tabLst>
                <a:tab pos="1076960" algn="l"/>
                <a:tab pos="1784985" algn="l"/>
                <a:tab pos="2493010" algn="l"/>
                <a:tab pos="3201670" algn="l"/>
                <a:tab pos="3909695" algn="l"/>
                <a:tab pos="4617720" algn="l"/>
              </a:tabLst>
            </a:pPr>
            <a:r>
              <a:rPr lang="en-US" sz="1900" spc="-25" dirty="0">
                <a:latin typeface="Times New Roman"/>
                <a:cs typeface="Times New Roman"/>
              </a:rPr>
              <a:t>  2</a:t>
            </a:r>
            <a:r>
              <a:rPr sz="1900" spc="-25" dirty="0">
                <a:latin typeface="Times New Roman"/>
                <a:cs typeface="Times New Roman"/>
              </a:rPr>
              <a:t>0</a:t>
            </a:r>
            <a:r>
              <a:rPr sz="1900" dirty="0">
                <a:latin typeface="Times New Roman"/>
                <a:cs typeface="Times New Roman"/>
              </a:rPr>
              <a:t>	</a:t>
            </a:r>
            <a:r>
              <a:rPr lang="en-US" sz="1900" dirty="0">
                <a:latin typeface="Times New Roman"/>
                <a:cs typeface="Times New Roman"/>
              </a:rPr>
              <a:t>  </a:t>
            </a:r>
            <a:r>
              <a:rPr lang="en-US" sz="1900" spc="-20" dirty="0">
                <a:latin typeface="Times New Roman"/>
                <a:cs typeface="Times New Roman"/>
              </a:rPr>
              <a:t>4</a:t>
            </a:r>
            <a:r>
              <a:rPr sz="1900" spc="-20" dirty="0">
                <a:latin typeface="Times New Roman"/>
                <a:cs typeface="Times New Roman"/>
              </a:rPr>
              <a:t>0</a:t>
            </a:r>
            <a:r>
              <a:rPr sz="1900" dirty="0">
                <a:latin typeface="Times New Roman"/>
                <a:cs typeface="Times New Roman"/>
              </a:rPr>
              <a:t>	</a:t>
            </a:r>
            <a:r>
              <a:rPr lang="en-US" sz="1900" dirty="0">
                <a:latin typeface="Times New Roman"/>
                <a:cs typeface="Times New Roman"/>
              </a:rPr>
              <a:t>  </a:t>
            </a:r>
            <a:r>
              <a:rPr lang="en-US" sz="1900" spc="-20" dirty="0">
                <a:latin typeface="Times New Roman"/>
                <a:cs typeface="Times New Roman"/>
              </a:rPr>
              <a:t>6</a:t>
            </a:r>
            <a:r>
              <a:rPr sz="1900" spc="-20" dirty="0">
                <a:latin typeface="Times New Roman"/>
                <a:cs typeface="Times New Roman"/>
              </a:rPr>
              <a:t>0</a:t>
            </a:r>
            <a:r>
              <a:rPr sz="1900" dirty="0">
                <a:latin typeface="Times New Roman"/>
                <a:cs typeface="Times New Roman"/>
              </a:rPr>
              <a:t>	</a:t>
            </a:r>
            <a:r>
              <a:rPr lang="en-US" sz="1900" dirty="0">
                <a:latin typeface="Times New Roman"/>
                <a:cs typeface="Times New Roman"/>
              </a:rPr>
              <a:t>  </a:t>
            </a:r>
            <a:r>
              <a:rPr lang="en-US" sz="1900" spc="-20" dirty="0">
                <a:latin typeface="Times New Roman"/>
                <a:cs typeface="Times New Roman"/>
              </a:rPr>
              <a:t>8</a:t>
            </a:r>
            <a:r>
              <a:rPr sz="1900" spc="-20" dirty="0">
                <a:latin typeface="Times New Roman"/>
                <a:cs typeface="Times New Roman"/>
              </a:rPr>
              <a:t>0</a:t>
            </a:r>
            <a:r>
              <a:rPr sz="1900" dirty="0">
                <a:latin typeface="Times New Roman"/>
                <a:cs typeface="Times New Roman"/>
              </a:rPr>
              <a:t>	</a:t>
            </a:r>
            <a:r>
              <a:rPr lang="en-US" sz="1900" dirty="0">
                <a:latin typeface="Times New Roman"/>
                <a:cs typeface="Times New Roman"/>
              </a:rPr>
              <a:t> </a:t>
            </a:r>
            <a:r>
              <a:rPr lang="en-US" sz="1900" spc="-20" dirty="0">
                <a:latin typeface="Times New Roman"/>
                <a:cs typeface="Times New Roman"/>
              </a:rPr>
              <a:t>100</a:t>
            </a:r>
            <a:r>
              <a:rPr sz="1900" dirty="0">
                <a:latin typeface="Times New Roman"/>
                <a:cs typeface="Times New Roman"/>
              </a:rPr>
              <a:t>	</a:t>
            </a:r>
            <a:r>
              <a:rPr lang="en-US" sz="1900" spc="-20" dirty="0">
                <a:latin typeface="Times New Roman"/>
                <a:cs typeface="Times New Roman"/>
              </a:rPr>
              <a:t>12</a:t>
            </a:r>
            <a:r>
              <a:rPr sz="1900" spc="-20" dirty="0">
                <a:latin typeface="Times New Roman"/>
                <a:cs typeface="Times New Roman"/>
              </a:rPr>
              <a:t>0</a:t>
            </a:r>
            <a:r>
              <a:rPr sz="1900" dirty="0">
                <a:latin typeface="Times New Roman"/>
                <a:cs typeface="Times New Roman"/>
              </a:rPr>
              <a:t>	</a:t>
            </a:r>
            <a:r>
              <a:rPr lang="en-US" sz="1900" spc="-20" dirty="0">
                <a:latin typeface="Times New Roman"/>
                <a:cs typeface="Times New Roman"/>
              </a:rPr>
              <a:t>14</a:t>
            </a:r>
            <a:r>
              <a:rPr sz="1900" spc="-20" dirty="0">
                <a:latin typeface="Times New Roman"/>
                <a:cs typeface="Times New Roman"/>
              </a:rPr>
              <a:t>0</a:t>
            </a:r>
            <a:endParaRPr sz="1900" dirty="0">
              <a:latin typeface="Times New Roman"/>
              <a:cs typeface="Times New Roman"/>
            </a:endParaRPr>
          </a:p>
          <a:p>
            <a:pPr marL="1483995">
              <a:lnSpc>
                <a:spcPct val="100000"/>
              </a:lnSpc>
              <a:spcBef>
                <a:spcPts val="610"/>
              </a:spcBef>
            </a:pPr>
            <a:r>
              <a:rPr sz="1900" dirty="0">
                <a:latin typeface="Times New Roman"/>
                <a:cs typeface="Times New Roman"/>
              </a:rPr>
              <a:t>House</a:t>
            </a:r>
            <a:r>
              <a:rPr sz="1900" spc="30" dirty="0">
                <a:latin typeface="Times New Roman"/>
                <a:cs typeface="Times New Roman"/>
              </a:rPr>
              <a:t> </a:t>
            </a:r>
            <a:r>
              <a:rPr sz="1900" dirty="0">
                <a:latin typeface="Times New Roman"/>
                <a:cs typeface="Times New Roman"/>
              </a:rPr>
              <a:t>size</a:t>
            </a:r>
            <a:r>
              <a:rPr sz="1900" spc="30" dirty="0">
                <a:latin typeface="Times New Roman"/>
                <a:cs typeface="Times New Roman"/>
              </a:rPr>
              <a:t> </a:t>
            </a:r>
            <a:r>
              <a:rPr sz="1900" dirty="0">
                <a:latin typeface="Times New Roman"/>
                <a:cs typeface="Times New Roman"/>
              </a:rPr>
              <a:t>in</a:t>
            </a:r>
            <a:r>
              <a:rPr sz="1900" spc="35" dirty="0">
                <a:latin typeface="Times New Roman"/>
                <a:cs typeface="Times New Roman"/>
              </a:rPr>
              <a:t> </a:t>
            </a:r>
            <a:r>
              <a:rPr sz="1900" dirty="0">
                <a:latin typeface="Times New Roman"/>
                <a:cs typeface="Times New Roman"/>
              </a:rPr>
              <a:t>square</a:t>
            </a:r>
            <a:r>
              <a:rPr sz="1900" spc="30" dirty="0">
                <a:latin typeface="Times New Roman"/>
                <a:cs typeface="Times New Roman"/>
              </a:rPr>
              <a:t> </a:t>
            </a:r>
            <a:r>
              <a:rPr lang="en-US" sz="1900" spc="-20" dirty="0">
                <a:latin typeface="Times New Roman"/>
                <a:cs typeface="Times New Roman"/>
              </a:rPr>
              <a:t>meter</a:t>
            </a:r>
            <a:endParaRPr sz="2400" dirty="0">
              <a:latin typeface="Arial"/>
              <a:cs typeface="Arial"/>
            </a:endParaRPr>
          </a:p>
        </p:txBody>
      </p:sp>
      <p:sp>
        <p:nvSpPr>
          <p:cNvPr id="17" name="object 6"/>
          <p:cNvSpPr txBox="1"/>
          <p:nvPr/>
        </p:nvSpPr>
        <p:spPr>
          <a:xfrm>
            <a:off x="5753339" y="1306313"/>
            <a:ext cx="243656" cy="2186879"/>
          </a:xfrm>
          <a:prstGeom prst="rect">
            <a:avLst/>
          </a:prstGeom>
        </p:spPr>
        <p:txBody>
          <a:bodyPr vert="vert270" wrap="square" lIns="0" tIns="0" rIns="0" bIns="0" rtlCol="0">
            <a:spAutoFit/>
          </a:bodyPr>
          <a:lstStyle/>
          <a:p>
            <a:pPr marL="12700">
              <a:lnSpc>
                <a:spcPts val="1925"/>
              </a:lnSpc>
            </a:pPr>
            <a:r>
              <a:rPr sz="1900" dirty="0">
                <a:latin typeface="Times New Roman"/>
                <a:cs typeface="Times New Roman"/>
              </a:rPr>
              <a:t>House</a:t>
            </a:r>
            <a:r>
              <a:rPr sz="1900" spc="30" dirty="0">
                <a:latin typeface="Times New Roman"/>
                <a:cs typeface="Times New Roman"/>
              </a:rPr>
              <a:t> </a:t>
            </a:r>
            <a:r>
              <a:rPr sz="1900" dirty="0">
                <a:latin typeface="Times New Roman"/>
                <a:cs typeface="Times New Roman"/>
              </a:rPr>
              <a:t>price</a:t>
            </a:r>
          </a:p>
        </p:txBody>
      </p:sp>
      <p:grpSp>
        <p:nvGrpSpPr>
          <p:cNvPr id="18" name="object 7"/>
          <p:cNvGrpSpPr/>
          <p:nvPr/>
        </p:nvGrpSpPr>
        <p:grpSpPr>
          <a:xfrm>
            <a:off x="6952625" y="1305187"/>
            <a:ext cx="4811106" cy="3258431"/>
            <a:chOff x="7286416" y="1784025"/>
            <a:chExt cx="4287520" cy="3166745"/>
          </a:xfrm>
        </p:grpSpPr>
        <p:pic>
          <p:nvPicPr>
            <p:cNvPr id="19" name="object 8"/>
            <p:cNvPicPr/>
            <p:nvPr/>
          </p:nvPicPr>
          <p:blipFill>
            <a:blip r:embed="rId2" cstate="print"/>
            <a:stretch>
              <a:fillRect/>
            </a:stretch>
          </p:blipFill>
          <p:spPr>
            <a:xfrm>
              <a:off x="7698633" y="4796191"/>
              <a:ext cx="216891" cy="154485"/>
            </a:xfrm>
            <a:prstGeom prst="rect">
              <a:avLst/>
            </a:prstGeom>
          </p:spPr>
        </p:pic>
        <p:pic>
          <p:nvPicPr>
            <p:cNvPr id="20" name="object 9"/>
            <p:cNvPicPr/>
            <p:nvPr/>
          </p:nvPicPr>
          <p:blipFill>
            <a:blip r:embed="rId3" cstate="print"/>
            <a:stretch>
              <a:fillRect/>
            </a:stretch>
          </p:blipFill>
          <p:spPr>
            <a:xfrm>
              <a:off x="7494895" y="4750304"/>
              <a:ext cx="123282" cy="123282"/>
            </a:xfrm>
            <a:prstGeom prst="rect">
              <a:avLst/>
            </a:prstGeom>
          </p:spPr>
        </p:pic>
        <p:pic>
          <p:nvPicPr>
            <p:cNvPr id="21" name="object 10"/>
            <p:cNvPicPr/>
            <p:nvPr/>
          </p:nvPicPr>
          <p:blipFill>
            <a:blip r:embed="rId4" cstate="print"/>
            <a:stretch>
              <a:fillRect/>
            </a:stretch>
          </p:blipFill>
          <p:spPr>
            <a:xfrm>
              <a:off x="7294064" y="1791673"/>
              <a:ext cx="3911090" cy="2863340"/>
            </a:xfrm>
            <a:prstGeom prst="rect">
              <a:avLst/>
            </a:prstGeom>
          </p:spPr>
        </p:pic>
        <p:pic>
          <p:nvPicPr>
            <p:cNvPr id="22" name="object 11"/>
            <p:cNvPicPr/>
            <p:nvPr/>
          </p:nvPicPr>
          <p:blipFill>
            <a:blip r:embed="rId5" cstate="print"/>
            <a:stretch>
              <a:fillRect/>
            </a:stretch>
          </p:blipFill>
          <p:spPr>
            <a:xfrm>
              <a:off x="11450343" y="2028296"/>
              <a:ext cx="123282" cy="123282"/>
            </a:xfrm>
            <a:prstGeom prst="rect">
              <a:avLst/>
            </a:prstGeom>
          </p:spPr>
        </p:pic>
        <p:sp>
          <p:nvSpPr>
            <p:cNvPr id="23" name="object 12"/>
            <p:cNvSpPr/>
            <p:nvPr/>
          </p:nvSpPr>
          <p:spPr>
            <a:xfrm>
              <a:off x="7301712" y="1799320"/>
              <a:ext cx="4249420" cy="3125470"/>
            </a:xfrm>
            <a:custGeom>
              <a:avLst/>
              <a:gdLst/>
              <a:ahLst/>
              <a:cxnLst/>
              <a:rect l="l" t="t" r="r" b="b"/>
              <a:pathLst>
                <a:path w="4249420" h="3125470">
                  <a:moveTo>
                    <a:pt x="0" y="0"/>
                  </a:moveTo>
                  <a:lnTo>
                    <a:pt x="0" y="3124895"/>
                  </a:lnTo>
                  <a:lnTo>
                    <a:pt x="4249123" y="3124895"/>
                  </a:lnTo>
                </a:path>
              </a:pathLst>
            </a:custGeom>
            <a:ln w="30591">
              <a:solidFill>
                <a:srgbClr val="000000"/>
              </a:solidFill>
            </a:ln>
          </p:spPr>
          <p:txBody>
            <a:bodyPr wrap="square" lIns="0" tIns="0" rIns="0" bIns="0" rtlCol="0"/>
            <a:lstStyle/>
            <a:p>
              <a:endParaRPr/>
            </a:p>
          </p:txBody>
        </p:sp>
      </p:grpSp>
      <p:sp>
        <p:nvSpPr>
          <p:cNvPr id="24" name="object 32"/>
          <p:cNvSpPr txBox="1"/>
          <p:nvPr/>
        </p:nvSpPr>
        <p:spPr>
          <a:xfrm>
            <a:off x="746343" y="6019886"/>
            <a:ext cx="3797300"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Arial"/>
                <a:cs typeface="Arial"/>
              </a:rPr>
              <a:t>Prediction:</a:t>
            </a:r>
            <a:r>
              <a:rPr sz="2400" spc="-15" dirty="0">
                <a:latin typeface="Arial"/>
                <a:cs typeface="Arial"/>
              </a:rPr>
              <a:t> </a:t>
            </a:r>
            <a:r>
              <a:rPr sz="2400" dirty="0">
                <a:solidFill>
                  <a:srgbClr val="CC00CC"/>
                </a:solidFill>
                <a:latin typeface="Arial"/>
                <a:cs typeface="Arial"/>
              </a:rPr>
              <a:t>h</a:t>
            </a:r>
            <a:r>
              <a:rPr sz="2400" b="1" baseline="-17361" dirty="0">
                <a:solidFill>
                  <a:srgbClr val="CC00CC"/>
                </a:solidFill>
                <a:latin typeface="Arial"/>
                <a:cs typeface="Arial"/>
              </a:rPr>
              <a:t>w</a:t>
            </a:r>
            <a:r>
              <a:rPr sz="2400" dirty="0">
                <a:solidFill>
                  <a:srgbClr val="CC00CC"/>
                </a:solidFill>
                <a:latin typeface="Arial"/>
                <a:cs typeface="Arial"/>
              </a:rPr>
              <a:t>(x)</a:t>
            </a:r>
            <a:r>
              <a:rPr sz="2400" spc="-5" dirty="0">
                <a:solidFill>
                  <a:srgbClr val="CC00CC"/>
                </a:solidFill>
                <a:latin typeface="Arial"/>
                <a:cs typeface="Arial"/>
              </a:rPr>
              <a:t> </a:t>
            </a:r>
            <a:r>
              <a:rPr sz="2400" dirty="0">
                <a:solidFill>
                  <a:srgbClr val="CC00CC"/>
                </a:solidFill>
                <a:latin typeface="Arial"/>
                <a:cs typeface="Arial"/>
              </a:rPr>
              <a:t>=</a:t>
            </a:r>
            <a:r>
              <a:rPr sz="2400" spc="-10" dirty="0">
                <a:solidFill>
                  <a:srgbClr val="CC00CC"/>
                </a:solidFill>
                <a:latin typeface="Arial"/>
                <a:cs typeface="Arial"/>
              </a:rPr>
              <a:t> </a:t>
            </a:r>
            <a:r>
              <a:rPr sz="2400" dirty="0">
                <a:solidFill>
                  <a:srgbClr val="CC00CC"/>
                </a:solidFill>
                <a:latin typeface="Arial"/>
                <a:cs typeface="Arial"/>
              </a:rPr>
              <a:t>w</a:t>
            </a:r>
            <a:r>
              <a:rPr sz="2400" baseline="-17361" dirty="0">
                <a:solidFill>
                  <a:srgbClr val="CC00CC"/>
                </a:solidFill>
                <a:latin typeface="Arial"/>
                <a:cs typeface="Arial"/>
              </a:rPr>
              <a:t>0</a:t>
            </a:r>
            <a:r>
              <a:rPr sz="2400" spc="322" baseline="-17361" dirty="0">
                <a:solidFill>
                  <a:srgbClr val="CC00CC"/>
                </a:solidFill>
                <a:latin typeface="Arial"/>
                <a:cs typeface="Arial"/>
              </a:rPr>
              <a:t> </a:t>
            </a:r>
            <a:r>
              <a:rPr sz="2400" dirty="0">
                <a:solidFill>
                  <a:srgbClr val="CC00CC"/>
                </a:solidFill>
                <a:latin typeface="Arial"/>
                <a:cs typeface="Arial"/>
              </a:rPr>
              <a:t>+</a:t>
            </a:r>
            <a:r>
              <a:rPr sz="2400" spc="-10" dirty="0">
                <a:solidFill>
                  <a:srgbClr val="CC00CC"/>
                </a:solidFill>
                <a:latin typeface="Arial"/>
                <a:cs typeface="Arial"/>
              </a:rPr>
              <a:t> </a:t>
            </a:r>
            <a:r>
              <a:rPr sz="2400" spc="-25" dirty="0">
                <a:solidFill>
                  <a:srgbClr val="CC00CC"/>
                </a:solidFill>
                <a:latin typeface="Arial"/>
                <a:cs typeface="Arial"/>
              </a:rPr>
              <a:t>w</a:t>
            </a:r>
            <a:r>
              <a:rPr sz="2400" spc="-37" baseline="-17361" dirty="0">
                <a:solidFill>
                  <a:srgbClr val="CC00CC"/>
                </a:solidFill>
                <a:latin typeface="Arial"/>
                <a:cs typeface="Arial"/>
              </a:rPr>
              <a:t>1</a:t>
            </a:r>
            <a:r>
              <a:rPr sz="2400" spc="-25" dirty="0">
                <a:solidFill>
                  <a:srgbClr val="CC00CC"/>
                </a:solidFill>
                <a:latin typeface="Arial"/>
                <a:cs typeface="Arial"/>
              </a:rPr>
              <a:t>x</a:t>
            </a:r>
            <a:endParaRPr sz="2400" dirty="0">
              <a:latin typeface="Arial"/>
              <a:cs typeface="Arial"/>
            </a:endParaRPr>
          </a:p>
        </p:txBody>
      </p:sp>
    </p:spTree>
    <p:extLst>
      <p:ext uri="{BB962C8B-B14F-4D97-AF65-F5344CB8AC3E}">
        <p14:creationId xmlns:p14="http://schemas.microsoft.com/office/powerpoint/2010/main" val="429456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73430" y="2819400"/>
            <a:ext cx="3781425" cy="1532255"/>
          </a:xfrm>
          <a:custGeom>
            <a:avLst/>
            <a:gdLst/>
            <a:ahLst/>
            <a:cxnLst/>
            <a:rect l="l" t="t" r="r" b="b"/>
            <a:pathLst>
              <a:path w="3781425" h="1532254">
                <a:moveTo>
                  <a:pt x="0" y="1531938"/>
                </a:moveTo>
                <a:lnTo>
                  <a:pt x="3781425" y="0"/>
                </a:lnTo>
              </a:path>
            </a:pathLst>
          </a:custGeom>
          <a:ln w="38100">
            <a:solidFill>
              <a:srgbClr val="000000"/>
            </a:solidFill>
          </a:ln>
        </p:spPr>
        <p:txBody>
          <a:bodyPr wrap="square" lIns="0" tIns="0" rIns="0" bIns="0" rtlCol="0"/>
          <a:lstStyle/>
          <a:p>
            <a:endParaRPr/>
          </a:p>
        </p:txBody>
      </p:sp>
      <p:grpSp>
        <p:nvGrpSpPr>
          <p:cNvPr id="7" name="object 7"/>
          <p:cNvGrpSpPr/>
          <p:nvPr/>
        </p:nvGrpSpPr>
        <p:grpSpPr>
          <a:xfrm>
            <a:off x="1471830" y="2846389"/>
            <a:ext cx="3723004" cy="2193925"/>
            <a:chOff x="1296987" y="2225675"/>
            <a:chExt cx="3723004" cy="2193925"/>
          </a:xfrm>
        </p:grpSpPr>
        <p:pic>
          <p:nvPicPr>
            <p:cNvPr id="8" name="object 8"/>
            <p:cNvPicPr/>
            <p:nvPr/>
          </p:nvPicPr>
          <p:blipFill>
            <a:blip r:embed="rId2" cstate="print"/>
            <a:stretch>
              <a:fillRect/>
            </a:stretch>
          </p:blipFill>
          <p:spPr>
            <a:xfrm>
              <a:off x="1539875" y="3629025"/>
              <a:ext cx="87312" cy="82550"/>
            </a:xfrm>
            <a:prstGeom prst="rect">
              <a:avLst/>
            </a:prstGeom>
          </p:spPr>
        </p:pic>
        <p:pic>
          <p:nvPicPr>
            <p:cNvPr id="9" name="object 9"/>
            <p:cNvPicPr/>
            <p:nvPr/>
          </p:nvPicPr>
          <p:blipFill>
            <a:blip r:embed="rId3" cstate="print"/>
            <a:stretch>
              <a:fillRect/>
            </a:stretch>
          </p:blipFill>
          <p:spPr>
            <a:xfrm>
              <a:off x="1731962" y="3203575"/>
              <a:ext cx="87313" cy="82550"/>
            </a:xfrm>
            <a:prstGeom prst="rect">
              <a:avLst/>
            </a:prstGeom>
          </p:spPr>
        </p:pic>
        <p:pic>
          <p:nvPicPr>
            <p:cNvPr id="10" name="object 10"/>
            <p:cNvPicPr/>
            <p:nvPr/>
          </p:nvPicPr>
          <p:blipFill>
            <a:blip r:embed="rId4" cstate="print"/>
            <a:stretch>
              <a:fillRect/>
            </a:stretch>
          </p:blipFill>
          <p:spPr>
            <a:xfrm>
              <a:off x="1920875" y="3581400"/>
              <a:ext cx="88900" cy="80963"/>
            </a:xfrm>
            <a:prstGeom prst="rect">
              <a:avLst/>
            </a:prstGeom>
          </p:spPr>
        </p:pic>
        <p:pic>
          <p:nvPicPr>
            <p:cNvPr id="11" name="object 11"/>
            <p:cNvPicPr/>
            <p:nvPr/>
          </p:nvPicPr>
          <p:blipFill>
            <a:blip r:embed="rId5" cstate="print"/>
            <a:stretch>
              <a:fillRect/>
            </a:stretch>
          </p:blipFill>
          <p:spPr>
            <a:xfrm>
              <a:off x="2103437" y="3636962"/>
              <a:ext cx="88900" cy="82550"/>
            </a:xfrm>
            <a:prstGeom prst="rect">
              <a:avLst/>
            </a:prstGeom>
          </p:spPr>
        </p:pic>
        <p:pic>
          <p:nvPicPr>
            <p:cNvPr id="12" name="object 12"/>
            <p:cNvPicPr/>
            <p:nvPr/>
          </p:nvPicPr>
          <p:blipFill>
            <a:blip r:embed="rId6" cstate="print"/>
            <a:stretch>
              <a:fillRect/>
            </a:stretch>
          </p:blipFill>
          <p:spPr>
            <a:xfrm>
              <a:off x="2295525" y="3436937"/>
              <a:ext cx="85725" cy="80962"/>
            </a:xfrm>
            <a:prstGeom prst="rect">
              <a:avLst/>
            </a:prstGeom>
          </p:spPr>
        </p:pic>
        <p:pic>
          <p:nvPicPr>
            <p:cNvPr id="13" name="object 13"/>
            <p:cNvPicPr/>
            <p:nvPr/>
          </p:nvPicPr>
          <p:blipFill>
            <a:blip r:embed="rId3" cstate="print"/>
            <a:stretch>
              <a:fillRect/>
            </a:stretch>
          </p:blipFill>
          <p:spPr>
            <a:xfrm>
              <a:off x="2486025" y="3227387"/>
              <a:ext cx="87312" cy="82550"/>
            </a:xfrm>
            <a:prstGeom prst="rect">
              <a:avLst/>
            </a:prstGeom>
          </p:spPr>
        </p:pic>
        <p:pic>
          <p:nvPicPr>
            <p:cNvPr id="14" name="object 14"/>
            <p:cNvPicPr/>
            <p:nvPr/>
          </p:nvPicPr>
          <p:blipFill>
            <a:blip r:embed="rId7" cstate="print"/>
            <a:stretch>
              <a:fillRect/>
            </a:stretch>
          </p:blipFill>
          <p:spPr>
            <a:xfrm>
              <a:off x="2668587" y="3035300"/>
              <a:ext cx="87313" cy="82550"/>
            </a:xfrm>
            <a:prstGeom prst="rect">
              <a:avLst/>
            </a:prstGeom>
          </p:spPr>
        </p:pic>
        <p:pic>
          <p:nvPicPr>
            <p:cNvPr id="15" name="object 15"/>
            <p:cNvPicPr/>
            <p:nvPr/>
          </p:nvPicPr>
          <p:blipFill>
            <a:blip r:embed="rId2" cstate="print"/>
            <a:stretch>
              <a:fillRect/>
            </a:stretch>
          </p:blipFill>
          <p:spPr>
            <a:xfrm>
              <a:off x="2859087" y="3227387"/>
              <a:ext cx="87313" cy="82550"/>
            </a:xfrm>
            <a:prstGeom prst="rect">
              <a:avLst/>
            </a:prstGeom>
          </p:spPr>
        </p:pic>
        <p:pic>
          <p:nvPicPr>
            <p:cNvPr id="16" name="object 16"/>
            <p:cNvPicPr/>
            <p:nvPr/>
          </p:nvPicPr>
          <p:blipFill>
            <a:blip r:embed="rId2" cstate="print"/>
            <a:stretch>
              <a:fillRect/>
            </a:stretch>
          </p:blipFill>
          <p:spPr>
            <a:xfrm>
              <a:off x="3049587" y="2770187"/>
              <a:ext cx="87313" cy="82550"/>
            </a:xfrm>
            <a:prstGeom prst="rect">
              <a:avLst/>
            </a:prstGeom>
          </p:spPr>
        </p:pic>
        <p:pic>
          <p:nvPicPr>
            <p:cNvPr id="17" name="object 17"/>
            <p:cNvPicPr/>
            <p:nvPr/>
          </p:nvPicPr>
          <p:blipFill>
            <a:blip r:embed="rId8" cstate="print"/>
            <a:stretch>
              <a:fillRect/>
            </a:stretch>
          </p:blipFill>
          <p:spPr>
            <a:xfrm>
              <a:off x="3240087" y="3011487"/>
              <a:ext cx="87313" cy="80962"/>
            </a:xfrm>
            <a:prstGeom prst="rect">
              <a:avLst/>
            </a:prstGeom>
          </p:spPr>
        </p:pic>
        <p:pic>
          <p:nvPicPr>
            <p:cNvPr id="18" name="object 18"/>
            <p:cNvPicPr/>
            <p:nvPr/>
          </p:nvPicPr>
          <p:blipFill>
            <a:blip r:embed="rId9" cstate="print"/>
            <a:stretch>
              <a:fillRect/>
            </a:stretch>
          </p:blipFill>
          <p:spPr>
            <a:xfrm>
              <a:off x="3422650" y="2835275"/>
              <a:ext cx="87312" cy="80963"/>
            </a:xfrm>
            <a:prstGeom prst="rect">
              <a:avLst/>
            </a:prstGeom>
          </p:spPr>
        </p:pic>
        <p:pic>
          <p:nvPicPr>
            <p:cNvPr id="19" name="object 19"/>
            <p:cNvPicPr/>
            <p:nvPr/>
          </p:nvPicPr>
          <p:blipFill>
            <a:blip r:embed="rId10" cstate="print"/>
            <a:stretch>
              <a:fillRect/>
            </a:stretch>
          </p:blipFill>
          <p:spPr>
            <a:xfrm>
              <a:off x="3614737" y="2954337"/>
              <a:ext cx="85725" cy="82550"/>
            </a:xfrm>
            <a:prstGeom prst="rect">
              <a:avLst/>
            </a:prstGeom>
          </p:spPr>
        </p:pic>
        <p:pic>
          <p:nvPicPr>
            <p:cNvPr id="20" name="object 20"/>
            <p:cNvPicPr/>
            <p:nvPr/>
          </p:nvPicPr>
          <p:blipFill>
            <a:blip r:embed="rId11" cstate="print"/>
            <a:stretch>
              <a:fillRect/>
            </a:stretch>
          </p:blipFill>
          <p:spPr>
            <a:xfrm>
              <a:off x="3803650" y="2601912"/>
              <a:ext cx="88900" cy="82550"/>
            </a:xfrm>
            <a:prstGeom prst="rect">
              <a:avLst/>
            </a:prstGeom>
          </p:spPr>
        </p:pic>
        <p:pic>
          <p:nvPicPr>
            <p:cNvPr id="21" name="object 21"/>
            <p:cNvPicPr/>
            <p:nvPr/>
          </p:nvPicPr>
          <p:blipFill>
            <a:blip r:embed="rId12" cstate="print"/>
            <a:stretch>
              <a:fillRect/>
            </a:stretch>
          </p:blipFill>
          <p:spPr>
            <a:xfrm>
              <a:off x="3986212" y="2890837"/>
              <a:ext cx="88900" cy="82550"/>
            </a:xfrm>
            <a:prstGeom prst="rect">
              <a:avLst/>
            </a:prstGeom>
          </p:spPr>
        </p:pic>
        <p:pic>
          <p:nvPicPr>
            <p:cNvPr id="22" name="object 22"/>
            <p:cNvPicPr/>
            <p:nvPr/>
          </p:nvPicPr>
          <p:blipFill>
            <a:blip r:embed="rId9" cstate="print"/>
            <a:stretch>
              <a:fillRect/>
            </a:stretch>
          </p:blipFill>
          <p:spPr>
            <a:xfrm>
              <a:off x="4176712" y="2570162"/>
              <a:ext cx="87313" cy="80962"/>
            </a:xfrm>
            <a:prstGeom prst="rect">
              <a:avLst/>
            </a:prstGeom>
          </p:spPr>
        </p:pic>
        <p:pic>
          <p:nvPicPr>
            <p:cNvPr id="23" name="object 23"/>
            <p:cNvPicPr/>
            <p:nvPr/>
          </p:nvPicPr>
          <p:blipFill>
            <a:blip r:embed="rId7" cstate="print"/>
            <a:stretch>
              <a:fillRect/>
            </a:stretch>
          </p:blipFill>
          <p:spPr>
            <a:xfrm>
              <a:off x="4368800" y="2497137"/>
              <a:ext cx="87312" cy="82550"/>
            </a:xfrm>
            <a:prstGeom prst="rect">
              <a:avLst/>
            </a:prstGeom>
          </p:spPr>
        </p:pic>
        <p:pic>
          <p:nvPicPr>
            <p:cNvPr id="24" name="object 24"/>
            <p:cNvPicPr/>
            <p:nvPr/>
          </p:nvPicPr>
          <p:blipFill>
            <a:blip r:embed="rId2" cstate="print"/>
            <a:stretch>
              <a:fillRect/>
            </a:stretch>
          </p:blipFill>
          <p:spPr>
            <a:xfrm>
              <a:off x="4549775" y="2457450"/>
              <a:ext cx="87312" cy="82550"/>
            </a:xfrm>
            <a:prstGeom prst="rect">
              <a:avLst/>
            </a:prstGeom>
          </p:spPr>
        </p:pic>
        <p:pic>
          <p:nvPicPr>
            <p:cNvPr id="25" name="object 25"/>
            <p:cNvPicPr/>
            <p:nvPr/>
          </p:nvPicPr>
          <p:blipFill>
            <a:blip r:embed="rId4" cstate="print"/>
            <a:stretch>
              <a:fillRect/>
            </a:stretch>
          </p:blipFill>
          <p:spPr>
            <a:xfrm>
              <a:off x="4740275" y="2225675"/>
              <a:ext cx="88900" cy="80963"/>
            </a:xfrm>
            <a:prstGeom prst="rect">
              <a:avLst/>
            </a:prstGeom>
          </p:spPr>
        </p:pic>
        <p:pic>
          <p:nvPicPr>
            <p:cNvPr id="26" name="object 26"/>
            <p:cNvPicPr/>
            <p:nvPr/>
          </p:nvPicPr>
          <p:blipFill>
            <a:blip r:embed="rId3" cstate="print"/>
            <a:stretch>
              <a:fillRect/>
            </a:stretch>
          </p:blipFill>
          <p:spPr>
            <a:xfrm>
              <a:off x="4932362" y="2481262"/>
              <a:ext cx="87313" cy="82550"/>
            </a:xfrm>
            <a:prstGeom prst="rect">
              <a:avLst/>
            </a:prstGeom>
          </p:spPr>
        </p:pic>
        <p:sp>
          <p:nvSpPr>
            <p:cNvPr id="27" name="object 27"/>
            <p:cNvSpPr/>
            <p:nvPr/>
          </p:nvSpPr>
          <p:spPr>
            <a:xfrm>
              <a:off x="3692525" y="2795586"/>
              <a:ext cx="0" cy="1624330"/>
            </a:xfrm>
            <a:custGeom>
              <a:avLst/>
              <a:gdLst/>
              <a:ahLst/>
              <a:cxnLst/>
              <a:rect l="l" t="t" r="r" b="b"/>
              <a:pathLst>
                <a:path h="1624329">
                  <a:moveTo>
                    <a:pt x="0" y="1624013"/>
                  </a:moveTo>
                  <a:lnTo>
                    <a:pt x="1" y="0"/>
                  </a:lnTo>
                </a:path>
              </a:pathLst>
            </a:custGeom>
            <a:ln w="28575">
              <a:solidFill>
                <a:srgbClr val="000000"/>
              </a:solidFill>
            </a:ln>
          </p:spPr>
          <p:txBody>
            <a:bodyPr wrap="square" lIns="0" tIns="0" rIns="0" bIns="0" rtlCol="0"/>
            <a:lstStyle/>
            <a:p>
              <a:endParaRPr/>
            </a:p>
          </p:txBody>
        </p:sp>
        <p:sp>
          <p:nvSpPr>
            <p:cNvPr id="28" name="object 28"/>
            <p:cNvSpPr/>
            <p:nvPr/>
          </p:nvSpPr>
          <p:spPr>
            <a:xfrm>
              <a:off x="1406524" y="2795587"/>
              <a:ext cx="2286000" cy="0"/>
            </a:xfrm>
            <a:custGeom>
              <a:avLst/>
              <a:gdLst/>
              <a:ahLst/>
              <a:cxnLst/>
              <a:rect l="l" t="t" r="r" b="b"/>
              <a:pathLst>
                <a:path w="2286000">
                  <a:moveTo>
                    <a:pt x="2286000" y="0"/>
                  </a:moveTo>
                  <a:lnTo>
                    <a:pt x="0" y="1"/>
                  </a:lnTo>
                </a:path>
              </a:pathLst>
            </a:custGeom>
            <a:ln w="28575">
              <a:solidFill>
                <a:srgbClr val="000000"/>
              </a:solidFill>
            </a:ln>
          </p:spPr>
          <p:txBody>
            <a:bodyPr wrap="square" lIns="0" tIns="0" rIns="0" bIns="0" rtlCol="0"/>
            <a:lstStyle/>
            <a:p>
              <a:endParaRPr/>
            </a:p>
          </p:txBody>
        </p:sp>
        <p:pic>
          <p:nvPicPr>
            <p:cNvPr id="29" name="object 29"/>
            <p:cNvPicPr/>
            <p:nvPr/>
          </p:nvPicPr>
          <p:blipFill>
            <a:blip r:embed="rId13" cstate="print"/>
            <a:stretch>
              <a:fillRect/>
            </a:stretch>
          </p:blipFill>
          <p:spPr>
            <a:xfrm>
              <a:off x="1296987" y="2687637"/>
              <a:ext cx="203200" cy="203200"/>
            </a:xfrm>
            <a:prstGeom prst="rect">
              <a:avLst/>
            </a:prstGeom>
          </p:spPr>
        </p:pic>
      </p:grpSp>
      <p:pic>
        <p:nvPicPr>
          <p:cNvPr id="30" name="object 30"/>
          <p:cNvPicPr/>
          <p:nvPr/>
        </p:nvPicPr>
        <p:blipFill>
          <a:blip r:embed="rId9" cstate="print"/>
          <a:stretch>
            <a:fillRect/>
          </a:stretch>
        </p:blipFill>
        <p:spPr>
          <a:xfrm>
            <a:off x="5297705" y="2478089"/>
            <a:ext cx="87313" cy="80963"/>
          </a:xfrm>
          <a:prstGeom prst="rect">
            <a:avLst/>
          </a:prstGeom>
        </p:spPr>
      </p:pic>
      <p:sp>
        <p:nvSpPr>
          <p:cNvPr id="31" name="object 31"/>
          <p:cNvSpPr txBox="1">
            <a:spLocks noGrp="1"/>
          </p:cNvSpPr>
          <p:nvPr>
            <p:ph type="title"/>
          </p:nvPr>
        </p:nvSpPr>
        <p:spPr>
          <a:xfrm>
            <a:off x="186530" y="163033"/>
            <a:ext cx="11820525" cy="689932"/>
          </a:xfrm>
          <a:prstGeom prst="rect">
            <a:avLst/>
          </a:prstGeom>
        </p:spPr>
        <p:txBody>
          <a:bodyPr vert="horz" wrap="square" lIns="0" tIns="12700" rIns="0" bIns="0" rtlCol="0">
            <a:spAutoFit/>
          </a:bodyPr>
          <a:lstStyle/>
          <a:p>
            <a:pPr marL="12700">
              <a:lnSpc>
                <a:spcPct val="100000"/>
              </a:lnSpc>
              <a:spcBef>
                <a:spcPts val="100"/>
              </a:spcBef>
            </a:pPr>
            <a:r>
              <a:rPr lang="zh-CN" altLang="en-US" dirty="0"/>
              <a:t>线性回归</a:t>
            </a:r>
            <a:endParaRPr spc="-10" dirty="0"/>
          </a:p>
        </p:txBody>
      </p:sp>
      <p:sp>
        <p:nvSpPr>
          <p:cNvPr id="32" name="object 32"/>
          <p:cNvSpPr txBox="1"/>
          <p:nvPr/>
        </p:nvSpPr>
        <p:spPr>
          <a:xfrm>
            <a:off x="746343" y="6019886"/>
            <a:ext cx="3797300"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Arial"/>
                <a:cs typeface="Arial"/>
              </a:rPr>
              <a:t>Prediction:</a:t>
            </a:r>
            <a:r>
              <a:rPr sz="2400" spc="-15" dirty="0">
                <a:latin typeface="Arial"/>
                <a:cs typeface="Arial"/>
              </a:rPr>
              <a:t> </a:t>
            </a:r>
            <a:r>
              <a:rPr sz="2400" dirty="0">
                <a:solidFill>
                  <a:srgbClr val="CC00CC"/>
                </a:solidFill>
                <a:latin typeface="Arial"/>
                <a:cs typeface="Arial"/>
              </a:rPr>
              <a:t>h</a:t>
            </a:r>
            <a:r>
              <a:rPr sz="2400" b="1" baseline="-17361" dirty="0">
                <a:solidFill>
                  <a:srgbClr val="CC00CC"/>
                </a:solidFill>
                <a:latin typeface="Arial"/>
                <a:cs typeface="Arial"/>
              </a:rPr>
              <a:t>w</a:t>
            </a:r>
            <a:r>
              <a:rPr sz="2400" dirty="0">
                <a:solidFill>
                  <a:srgbClr val="CC00CC"/>
                </a:solidFill>
                <a:latin typeface="Arial"/>
                <a:cs typeface="Arial"/>
              </a:rPr>
              <a:t>(x)</a:t>
            </a:r>
            <a:r>
              <a:rPr sz="2400" spc="-5" dirty="0">
                <a:solidFill>
                  <a:srgbClr val="CC00CC"/>
                </a:solidFill>
                <a:latin typeface="Arial"/>
                <a:cs typeface="Arial"/>
              </a:rPr>
              <a:t> </a:t>
            </a:r>
            <a:r>
              <a:rPr sz="2400" dirty="0">
                <a:solidFill>
                  <a:srgbClr val="CC00CC"/>
                </a:solidFill>
                <a:latin typeface="Arial"/>
                <a:cs typeface="Arial"/>
              </a:rPr>
              <a:t>=</a:t>
            </a:r>
            <a:r>
              <a:rPr sz="2400" spc="-10" dirty="0">
                <a:solidFill>
                  <a:srgbClr val="CC00CC"/>
                </a:solidFill>
                <a:latin typeface="Arial"/>
                <a:cs typeface="Arial"/>
              </a:rPr>
              <a:t> </a:t>
            </a:r>
            <a:r>
              <a:rPr sz="2400" dirty="0">
                <a:solidFill>
                  <a:srgbClr val="CC00CC"/>
                </a:solidFill>
                <a:latin typeface="Arial"/>
                <a:cs typeface="Arial"/>
              </a:rPr>
              <a:t>w</a:t>
            </a:r>
            <a:r>
              <a:rPr sz="2400" baseline="-17361" dirty="0">
                <a:solidFill>
                  <a:srgbClr val="CC00CC"/>
                </a:solidFill>
                <a:latin typeface="Arial"/>
                <a:cs typeface="Arial"/>
              </a:rPr>
              <a:t>0</a:t>
            </a:r>
            <a:r>
              <a:rPr sz="2400" spc="322" baseline="-17361" dirty="0">
                <a:solidFill>
                  <a:srgbClr val="CC00CC"/>
                </a:solidFill>
                <a:latin typeface="Arial"/>
                <a:cs typeface="Arial"/>
              </a:rPr>
              <a:t> </a:t>
            </a:r>
            <a:r>
              <a:rPr sz="2400" dirty="0">
                <a:solidFill>
                  <a:srgbClr val="CC00CC"/>
                </a:solidFill>
                <a:latin typeface="Arial"/>
                <a:cs typeface="Arial"/>
              </a:rPr>
              <a:t>+</a:t>
            </a:r>
            <a:r>
              <a:rPr sz="2400" spc="-10" dirty="0">
                <a:solidFill>
                  <a:srgbClr val="CC00CC"/>
                </a:solidFill>
                <a:latin typeface="Arial"/>
                <a:cs typeface="Arial"/>
              </a:rPr>
              <a:t> </a:t>
            </a:r>
            <a:r>
              <a:rPr sz="2400" spc="-25" dirty="0">
                <a:solidFill>
                  <a:srgbClr val="CC00CC"/>
                </a:solidFill>
                <a:latin typeface="Arial"/>
                <a:cs typeface="Arial"/>
              </a:rPr>
              <a:t>w</a:t>
            </a:r>
            <a:r>
              <a:rPr sz="2400" spc="-37" baseline="-17361" dirty="0">
                <a:solidFill>
                  <a:srgbClr val="CC00CC"/>
                </a:solidFill>
                <a:latin typeface="Arial"/>
                <a:cs typeface="Arial"/>
              </a:rPr>
              <a:t>1</a:t>
            </a:r>
            <a:r>
              <a:rPr sz="2400" spc="-25" dirty="0">
                <a:solidFill>
                  <a:srgbClr val="CC00CC"/>
                </a:solidFill>
                <a:latin typeface="Arial"/>
                <a:cs typeface="Arial"/>
              </a:rPr>
              <a:t>x</a:t>
            </a:r>
            <a:endParaRPr sz="2400" dirty="0">
              <a:latin typeface="Arial"/>
              <a:cs typeface="Arial"/>
            </a:endParaRPr>
          </a:p>
        </p:txBody>
      </p:sp>
      <p:sp>
        <p:nvSpPr>
          <p:cNvPr id="46" name="object 46"/>
          <p:cNvSpPr txBox="1"/>
          <p:nvPr/>
        </p:nvSpPr>
        <p:spPr>
          <a:xfrm>
            <a:off x="3763314" y="4984942"/>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C00CC"/>
                </a:solidFill>
                <a:latin typeface="Arial"/>
                <a:cs typeface="Arial"/>
              </a:rPr>
              <a:t>x</a:t>
            </a:r>
            <a:endParaRPr sz="2400">
              <a:latin typeface="Arial"/>
              <a:cs typeface="Arial"/>
            </a:endParaRPr>
          </a:p>
        </p:txBody>
      </p:sp>
      <p:sp>
        <p:nvSpPr>
          <p:cNvPr id="47" name="object 47"/>
          <p:cNvSpPr txBox="1"/>
          <p:nvPr/>
        </p:nvSpPr>
        <p:spPr>
          <a:xfrm>
            <a:off x="652882" y="3156142"/>
            <a:ext cx="760730" cy="391160"/>
          </a:xfrm>
          <a:prstGeom prst="rect">
            <a:avLst/>
          </a:prstGeom>
        </p:spPr>
        <p:txBody>
          <a:bodyPr vert="horz" wrap="square" lIns="0" tIns="12700" rIns="0" bIns="0" rtlCol="0">
            <a:spAutoFit/>
          </a:bodyPr>
          <a:lstStyle/>
          <a:p>
            <a:pPr marL="38100">
              <a:lnSpc>
                <a:spcPct val="100000"/>
              </a:lnSpc>
              <a:spcBef>
                <a:spcPts val="100"/>
              </a:spcBef>
            </a:pPr>
            <a:r>
              <a:rPr sz="2400" spc="-10" dirty="0">
                <a:solidFill>
                  <a:srgbClr val="CC00CC"/>
                </a:solidFill>
                <a:latin typeface="Arial"/>
                <a:cs typeface="Arial"/>
              </a:rPr>
              <a:t>h</a:t>
            </a:r>
            <a:r>
              <a:rPr sz="2400" b="1" spc="-15" baseline="-17361" dirty="0">
                <a:solidFill>
                  <a:srgbClr val="CC00CC"/>
                </a:solidFill>
                <a:latin typeface="Arial"/>
                <a:cs typeface="Arial"/>
              </a:rPr>
              <a:t>w</a:t>
            </a:r>
            <a:r>
              <a:rPr sz="2400" spc="-10" dirty="0">
                <a:solidFill>
                  <a:srgbClr val="CC00CC"/>
                </a:solidFill>
                <a:latin typeface="Arial"/>
                <a:cs typeface="Arial"/>
              </a:rPr>
              <a:t>(x)</a:t>
            </a:r>
            <a:endParaRPr sz="2400">
              <a:latin typeface="Arial"/>
              <a:cs typeface="Arial"/>
            </a:endParaRPr>
          </a:p>
        </p:txBody>
      </p:sp>
      <p:sp>
        <p:nvSpPr>
          <p:cNvPr id="58" name="object 3"/>
          <p:cNvSpPr/>
          <p:nvPr/>
        </p:nvSpPr>
        <p:spPr>
          <a:xfrm>
            <a:off x="6911327" y="1320482"/>
            <a:ext cx="4831770" cy="3274112"/>
          </a:xfrm>
          <a:custGeom>
            <a:avLst/>
            <a:gdLst/>
            <a:ahLst/>
            <a:cxnLst/>
            <a:rect l="l" t="t" r="r" b="b"/>
            <a:pathLst>
              <a:path w="4305934" h="3181985">
                <a:moveTo>
                  <a:pt x="56593" y="3124895"/>
                </a:moveTo>
                <a:lnTo>
                  <a:pt x="0" y="3124895"/>
                </a:lnTo>
              </a:path>
              <a:path w="4305934" h="3181985">
                <a:moveTo>
                  <a:pt x="56593" y="3124895"/>
                </a:moveTo>
                <a:lnTo>
                  <a:pt x="56593" y="3181489"/>
                </a:lnTo>
              </a:path>
              <a:path w="4305934" h="3181985">
                <a:moveTo>
                  <a:pt x="56593" y="2678263"/>
                </a:moveTo>
                <a:lnTo>
                  <a:pt x="0" y="2678263"/>
                </a:lnTo>
              </a:path>
              <a:path w="4305934" h="3181985">
                <a:moveTo>
                  <a:pt x="56593" y="2231631"/>
                </a:moveTo>
                <a:lnTo>
                  <a:pt x="0" y="2231631"/>
                </a:lnTo>
              </a:path>
              <a:path w="4305934" h="3181985">
                <a:moveTo>
                  <a:pt x="56593" y="1784998"/>
                </a:moveTo>
                <a:lnTo>
                  <a:pt x="0" y="1784998"/>
                </a:lnTo>
              </a:path>
              <a:path w="4305934" h="3181985">
                <a:moveTo>
                  <a:pt x="56593" y="1339896"/>
                </a:moveTo>
                <a:lnTo>
                  <a:pt x="0" y="1339896"/>
                </a:lnTo>
              </a:path>
              <a:path w="4305934" h="3181985">
                <a:moveTo>
                  <a:pt x="56593" y="893264"/>
                </a:moveTo>
                <a:lnTo>
                  <a:pt x="0" y="893264"/>
                </a:lnTo>
              </a:path>
              <a:path w="4305934" h="3181985">
                <a:moveTo>
                  <a:pt x="56593" y="446632"/>
                </a:moveTo>
                <a:lnTo>
                  <a:pt x="0" y="446632"/>
                </a:lnTo>
              </a:path>
              <a:path w="4305934" h="3181985">
                <a:moveTo>
                  <a:pt x="56593" y="0"/>
                </a:moveTo>
                <a:lnTo>
                  <a:pt x="0" y="0"/>
                </a:lnTo>
              </a:path>
              <a:path w="4305934" h="3181985">
                <a:moveTo>
                  <a:pt x="764781" y="3124895"/>
                </a:moveTo>
                <a:lnTo>
                  <a:pt x="764781" y="3181489"/>
                </a:lnTo>
              </a:path>
              <a:path w="4305934" h="3181985">
                <a:moveTo>
                  <a:pt x="1472968" y="3124895"/>
                </a:moveTo>
                <a:lnTo>
                  <a:pt x="1472968" y="3181489"/>
                </a:lnTo>
              </a:path>
              <a:path w="4305934" h="3181985">
                <a:moveTo>
                  <a:pt x="2181155" y="3124895"/>
                </a:moveTo>
                <a:lnTo>
                  <a:pt x="2181155" y="3181489"/>
                </a:lnTo>
              </a:path>
              <a:path w="4305934" h="3181985">
                <a:moveTo>
                  <a:pt x="2889342" y="3124895"/>
                </a:moveTo>
                <a:lnTo>
                  <a:pt x="2889342" y="3181489"/>
                </a:lnTo>
              </a:path>
              <a:path w="4305934" h="3181985">
                <a:moveTo>
                  <a:pt x="3597529" y="3124895"/>
                </a:moveTo>
                <a:lnTo>
                  <a:pt x="3597529" y="3181489"/>
                </a:lnTo>
              </a:path>
              <a:path w="4305934" h="3181985">
                <a:moveTo>
                  <a:pt x="4305717" y="3124895"/>
                </a:moveTo>
                <a:lnTo>
                  <a:pt x="4305717" y="3181489"/>
                </a:lnTo>
              </a:path>
              <a:path w="4305934" h="3181985">
                <a:moveTo>
                  <a:pt x="56593" y="0"/>
                </a:moveTo>
                <a:lnTo>
                  <a:pt x="56593" y="3124895"/>
                </a:lnTo>
                <a:lnTo>
                  <a:pt x="4305717" y="3124895"/>
                </a:lnTo>
              </a:path>
            </a:pathLst>
          </a:custGeom>
          <a:ln w="30591">
            <a:solidFill>
              <a:srgbClr val="000000"/>
            </a:solidFill>
          </a:ln>
        </p:spPr>
        <p:txBody>
          <a:bodyPr wrap="square" lIns="0" tIns="0" rIns="0" bIns="0" rtlCol="0"/>
          <a:lstStyle/>
          <a:p>
            <a:endParaRPr/>
          </a:p>
        </p:txBody>
      </p:sp>
      <p:sp>
        <p:nvSpPr>
          <p:cNvPr id="59" name="object 4"/>
          <p:cNvSpPr txBox="1"/>
          <p:nvPr/>
        </p:nvSpPr>
        <p:spPr>
          <a:xfrm>
            <a:off x="6252434" y="1459390"/>
            <a:ext cx="812102" cy="2313138"/>
          </a:xfrm>
          <a:prstGeom prst="rect">
            <a:avLst/>
          </a:prstGeom>
        </p:spPr>
        <p:txBody>
          <a:bodyPr vert="horz" wrap="square" lIns="0" tIns="168910" rIns="0" bIns="0" rtlCol="0">
            <a:spAutoFit/>
          </a:bodyPr>
          <a:lstStyle/>
          <a:p>
            <a:pPr marL="134620">
              <a:lnSpc>
                <a:spcPct val="100000"/>
              </a:lnSpc>
              <a:spcBef>
                <a:spcPts val="1235"/>
              </a:spcBef>
            </a:pPr>
            <a:r>
              <a:rPr lang="en-US" sz="1900" spc="-25" dirty="0">
                <a:latin typeface="Times New Roman"/>
                <a:cs typeface="Times New Roman"/>
              </a:rPr>
              <a:t>14</a:t>
            </a:r>
            <a:r>
              <a:rPr sz="1900" spc="-25" dirty="0">
                <a:latin typeface="Times New Roman"/>
                <a:cs typeface="Times New Roman"/>
              </a:rPr>
              <a:t>00</a:t>
            </a:r>
            <a:endParaRPr sz="1900" dirty="0">
              <a:latin typeface="Times New Roman"/>
              <a:cs typeface="Times New Roman"/>
            </a:endParaRPr>
          </a:p>
          <a:p>
            <a:pPr marL="134620">
              <a:lnSpc>
                <a:spcPct val="100000"/>
              </a:lnSpc>
              <a:spcBef>
                <a:spcPts val="1240"/>
              </a:spcBef>
            </a:pPr>
            <a:r>
              <a:rPr lang="en-US" sz="1900" spc="-25" dirty="0">
                <a:latin typeface="Times New Roman"/>
                <a:cs typeface="Times New Roman"/>
              </a:rPr>
              <a:t>12</a:t>
            </a:r>
            <a:r>
              <a:rPr sz="1900" spc="-25" dirty="0">
                <a:latin typeface="Times New Roman"/>
                <a:cs typeface="Times New Roman"/>
              </a:rPr>
              <a:t>00</a:t>
            </a:r>
            <a:endParaRPr sz="1900" dirty="0">
              <a:latin typeface="Times New Roman"/>
              <a:cs typeface="Times New Roman"/>
            </a:endParaRPr>
          </a:p>
          <a:p>
            <a:pPr marL="134620">
              <a:lnSpc>
                <a:spcPct val="100000"/>
              </a:lnSpc>
              <a:spcBef>
                <a:spcPts val="1235"/>
              </a:spcBef>
            </a:pPr>
            <a:r>
              <a:rPr lang="en-US" sz="1900" spc="-25" dirty="0">
                <a:latin typeface="Times New Roman"/>
                <a:cs typeface="Times New Roman"/>
              </a:rPr>
              <a:t>10</a:t>
            </a:r>
            <a:r>
              <a:rPr sz="1900" spc="-25" dirty="0">
                <a:latin typeface="Times New Roman"/>
                <a:cs typeface="Times New Roman"/>
              </a:rPr>
              <a:t>00</a:t>
            </a:r>
            <a:endParaRPr sz="1900" dirty="0">
              <a:latin typeface="Times New Roman"/>
              <a:cs typeface="Times New Roman"/>
            </a:endParaRPr>
          </a:p>
          <a:p>
            <a:pPr marL="134620">
              <a:lnSpc>
                <a:spcPct val="100000"/>
              </a:lnSpc>
              <a:spcBef>
                <a:spcPts val="1225"/>
              </a:spcBef>
            </a:pPr>
            <a:r>
              <a:rPr lang="en-US" sz="1900" spc="-25" dirty="0">
                <a:latin typeface="Times New Roman"/>
                <a:cs typeface="Times New Roman"/>
              </a:rPr>
              <a:t>8</a:t>
            </a:r>
            <a:r>
              <a:rPr sz="1900" spc="-25" dirty="0">
                <a:latin typeface="Times New Roman"/>
                <a:cs typeface="Times New Roman"/>
              </a:rPr>
              <a:t>00</a:t>
            </a:r>
            <a:endParaRPr sz="1900" dirty="0">
              <a:latin typeface="Times New Roman"/>
              <a:cs typeface="Times New Roman"/>
            </a:endParaRPr>
          </a:p>
          <a:p>
            <a:pPr marL="134620">
              <a:lnSpc>
                <a:spcPct val="100000"/>
              </a:lnSpc>
              <a:spcBef>
                <a:spcPts val="1235"/>
              </a:spcBef>
            </a:pPr>
            <a:r>
              <a:rPr lang="en-US" sz="1900" spc="-25" dirty="0">
                <a:latin typeface="Times New Roman"/>
                <a:cs typeface="Times New Roman"/>
              </a:rPr>
              <a:t>6</a:t>
            </a:r>
            <a:r>
              <a:rPr sz="1900" spc="-25" dirty="0">
                <a:latin typeface="Times New Roman"/>
                <a:cs typeface="Times New Roman"/>
              </a:rPr>
              <a:t>00</a:t>
            </a:r>
            <a:endParaRPr sz="1900" dirty="0">
              <a:latin typeface="Times New Roman"/>
              <a:cs typeface="Times New Roman"/>
            </a:endParaRPr>
          </a:p>
        </p:txBody>
      </p:sp>
      <p:sp>
        <p:nvSpPr>
          <p:cNvPr id="60" name="object 5"/>
          <p:cNvSpPr txBox="1"/>
          <p:nvPr/>
        </p:nvSpPr>
        <p:spPr>
          <a:xfrm>
            <a:off x="6384694" y="3669885"/>
            <a:ext cx="5745966" cy="1629621"/>
          </a:xfrm>
          <a:prstGeom prst="rect">
            <a:avLst/>
          </a:prstGeom>
        </p:spPr>
        <p:txBody>
          <a:bodyPr vert="horz" wrap="square" lIns="0" tIns="168910" rIns="0" bIns="0" rtlCol="0">
            <a:spAutoFit/>
          </a:bodyPr>
          <a:lstStyle/>
          <a:p>
            <a:pPr marL="12700">
              <a:lnSpc>
                <a:spcPct val="100000"/>
              </a:lnSpc>
              <a:spcBef>
                <a:spcPts val="1330"/>
              </a:spcBef>
            </a:pPr>
            <a:r>
              <a:rPr sz="1900" spc="-25" dirty="0">
                <a:latin typeface="Times New Roman"/>
                <a:cs typeface="Times New Roman"/>
              </a:rPr>
              <a:t>400</a:t>
            </a:r>
            <a:endParaRPr sz="1900" dirty="0">
              <a:latin typeface="Times New Roman"/>
              <a:cs typeface="Times New Roman"/>
            </a:endParaRPr>
          </a:p>
          <a:p>
            <a:pPr marL="12700">
              <a:lnSpc>
                <a:spcPct val="100000"/>
              </a:lnSpc>
              <a:spcBef>
                <a:spcPts val="1235"/>
              </a:spcBef>
            </a:pPr>
            <a:r>
              <a:rPr lang="en-US" sz="1900" spc="-25" dirty="0">
                <a:latin typeface="Times New Roman"/>
                <a:cs typeface="Times New Roman"/>
              </a:rPr>
              <a:t>2</a:t>
            </a:r>
            <a:r>
              <a:rPr sz="1900" spc="-25" dirty="0">
                <a:latin typeface="Times New Roman"/>
                <a:cs typeface="Times New Roman"/>
              </a:rPr>
              <a:t>00</a:t>
            </a:r>
            <a:endParaRPr sz="1900" dirty="0">
              <a:latin typeface="Times New Roman"/>
              <a:cs typeface="Times New Roman"/>
            </a:endParaRPr>
          </a:p>
          <a:p>
            <a:pPr marL="429895">
              <a:lnSpc>
                <a:spcPct val="100000"/>
              </a:lnSpc>
              <a:spcBef>
                <a:spcPts val="95"/>
              </a:spcBef>
              <a:tabLst>
                <a:tab pos="1076960" algn="l"/>
                <a:tab pos="1784985" algn="l"/>
                <a:tab pos="2493010" algn="l"/>
                <a:tab pos="3201670" algn="l"/>
                <a:tab pos="3909695" algn="l"/>
                <a:tab pos="4617720" algn="l"/>
              </a:tabLst>
            </a:pPr>
            <a:r>
              <a:rPr lang="en-US" sz="1900" spc="-25" dirty="0">
                <a:latin typeface="Times New Roman"/>
                <a:cs typeface="Times New Roman"/>
              </a:rPr>
              <a:t>  2</a:t>
            </a:r>
            <a:r>
              <a:rPr sz="1900" spc="-25" dirty="0">
                <a:latin typeface="Times New Roman"/>
                <a:cs typeface="Times New Roman"/>
              </a:rPr>
              <a:t>0</a:t>
            </a:r>
            <a:r>
              <a:rPr sz="1900" dirty="0">
                <a:latin typeface="Times New Roman"/>
                <a:cs typeface="Times New Roman"/>
              </a:rPr>
              <a:t>	</a:t>
            </a:r>
            <a:r>
              <a:rPr lang="en-US" sz="1900" dirty="0">
                <a:latin typeface="Times New Roman"/>
                <a:cs typeface="Times New Roman"/>
              </a:rPr>
              <a:t>  </a:t>
            </a:r>
            <a:r>
              <a:rPr lang="en-US" sz="1900" spc="-20" dirty="0">
                <a:latin typeface="Times New Roman"/>
                <a:cs typeface="Times New Roman"/>
              </a:rPr>
              <a:t>4</a:t>
            </a:r>
            <a:r>
              <a:rPr sz="1900" spc="-20" dirty="0">
                <a:latin typeface="Times New Roman"/>
                <a:cs typeface="Times New Roman"/>
              </a:rPr>
              <a:t>0</a:t>
            </a:r>
            <a:r>
              <a:rPr sz="1900" dirty="0">
                <a:latin typeface="Times New Roman"/>
                <a:cs typeface="Times New Roman"/>
              </a:rPr>
              <a:t>	</a:t>
            </a:r>
            <a:r>
              <a:rPr lang="en-US" sz="1900" dirty="0">
                <a:latin typeface="Times New Roman"/>
                <a:cs typeface="Times New Roman"/>
              </a:rPr>
              <a:t>  </a:t>
            </a:r>
            <a:r>
              <a:rPr lang="en-US" sz="1900" spc="-20" dirty="0">
                <a:latin typeface="Times New Roman"/>
                <a:cs typeface="Times New Roman"/>
              </a:rPr>
              <a:t>6</a:t>
            </a:r>
            <a:r>
              <a:rPr sz="1900" spc="-20" dirty="0">
                <a:latin typeface="Times New Roman"/>
                <a:cs typeface="Times New Roman"/>
              </a:rPr>
              <a:t>0</a:t>
            </a:r>
            <a:r>
              <a:rPr sz="1900" dirty="0">
                <a:latin typeface="Times New Roman"/>
                <a:cs typeface="Times New Roman"/>
              </a:rPr>
              <a:t>	</a:t>
            </a:r>
            <a:r>
              <a:rPr lang="en-US" sz="1900" dirty="0">
                <a:latin typeface="Times New Roman"/>
                <a:cs typeface="Times New Roman"/>
              </a:rPr>
              <a:t>  </a:t>
            </a:r>
            <a:r>
              <a:rPr lang="en-US" sz="1900" spc="-20" dirty="0">
                <a:latin typeface="Times New Roman"/>
                <a:cs typeface="Times New Roman"/>
              </a:rPr>
              <a:t>8</a:t>
            </a:r>
            <a:r>
              <a:rPr sz="1900" spc="-20" dirty="0">
                <a:latin typeface="Times New Roman"/>
                <a:cs typeface="Times New Roman"/>
              </a:rPr>
              <a:t>0</a:t>
            </a:r>
            <a:r>
              <a:rPr sz="1900" dirty="0">
                <a:latin typeface="Times New Roman"/>
                <a:cs typeface="Times New Roman"/>
              </a:rPr>
              <a:t>	</a:t>
            </a:r>
            <a:r>
              <a:rPr lang="en-US" sz="1900" dirty="0">
                <a:latin typeface="Times New Roman"/>
                <a:cs typeface="Times New Roman"/>
              </a:rPr>
              <a:t> </a:t>
            </a:r>
            <a:r>
              <a:rPr lang="en-US" sz="1900" spc="-20" dirty="0">
                <a:latin typeface="Times New Roman"/>
                <a:cs typeface="Times New Roman"/>
              </a:rPr>
              <a:t>100</a:t>
            </a:r>
            <a:r>
              <a:rPr sz="1900" dirty="0">
                <a:latin typeface="Times New Roman"/>
                <a:cs typeface="Times New Roman"/>
              </a:rPr>
              <a:t>	</a:t>
            </a:r>
            <a:r>
              <a:rPr lang="en-US" sz="1900" spc="-20" dirty="0">
                <a:latin typeface="Times New Roman"/>
                <a:cs typeface="Times New Roman"/>
              </a:rPr>
              <a:t>12</a:t>
            </a:r>
            <a:r>
              <a:rPr sz="1900" spc="-20" dirty="0">
                <a:latin typeface="Times New Roman"/>
                <a:cs typeface="Times New Roman"/>
              </a:rPr>
              <a:t>0</a:t>
            </a:r>
            <a:r>
              <a:rPr sz="1900" dirty="0">
                <a:latin typeface="Times New Roman"/>
                <a:cs typeface="Times New Roman"/>
              </a:rPr>
              <a:t>	</a:t>
            </a:r>
            <a:r>
              <a:rPr lang="en-US" sz="1900" spc="-20" dirty="0">
                <a:latin typeface="Times New Roman"/>
                <a:cs typeface="Times New Roman"/>
              </a:rPr>
              <a:t>14</a:t>
            </a:r>
            <a:r>
              <a:rPr sz="1900" spc="-20" dirty="0">
                <a:latin typeface="Times New Roman"/>
                <a:cs typeface="Times New Roman"/>
              </a:rPr>
              <a:t>0</a:t>
            </a:r>
            <a:endParaRPr sz="1900" dirty="0">
              <a:latin typeface="Times New Roman"/>
              <a:cs typeface="Times New Roman"/>
            </a:endParaRPr>
          </a:p>
          <a:p>
            <a:pPr marL="1483995">
              <a:lnSpc>
                <a:spcPct val="100000"/>
              </a:lnSpc>
              <a:spcBef>
                <a:spcPts val="610"/>
              </a:spcBef>
            </a:pPr>
            <a:r>
              <a:rPr sz="1900" dirty="0">
                <a:latin typeface="Times New Roman"/>
                <a:cs typeface="Times New Roman"/>
              </a:rPr>
              <a:t>House</a:t>
            </a:r>
            <a:r>
              <a:rPr sz="1900" spc="30" dirty="0">
                <a:latin typeface="Times New Roman"/>
                <a:cs typeface="Times New Roman"/>
              </a:rPr>
              <a:t> </a:t>
            </a:r>
            <a:r>
              <a:rPr sz="1900" dirty="0">
                <a:latin typeface="Times New Roman"/>
                <a:cs typeface="Times New Roman"/>
              </a:rPr>
              <a:t>size</a:t>
            </a:r>
            <a:r>
              <a:rPr sz="1900" spc="30" dirty="0">
                <a:latin typeface="Times New Roman"/>
                <a:cs typeface="Times New Roman"/>
              </a:rPr>
              <a:t> </a:t>
            </a:r>
            <a:r>
              <a:rPr sz="1900" dirty="0">
                <a:latin typeface="Times New Roman"/>
                <a:cs typeface="Times New Roman"/>
              </a:rPr>
              <a:t>in</a:t>
            </a:r>
            <a:r>
              <a:rPr sz="1900" spc="35" dirty="0">
                <a:latin typeface="Times New Roman"/>
                <a:cs typeface="Times New Roman"/>
              </a:rPr>
              <a:t> </a:t>
            </a:r>
            <a:r>
              <a:rPr sz="1900" dirty="0">
                <a:latin typeface="Times New Roman"/>
                <a:cs typeface="Times New Roman"/>
              </a:rPr>
              <a:t>square</a:t>
            </a:r>
            <a:r>
              <a:rPr sz="1900" spc="30" dirty="0">
                <a:latin typeface="Times New Roman"/>
                <a:cs typeface="Times New Roman"/>
              </a:rPr>
              <a:t> </a:t>
            </a:r>
            <a:r>
              <a:rPr lang="en-US" sz="1900" spc="-20" dirty="0">
                <a:latin typeface="Times New Roman"/>
                <a:cs typeface="Times New Roman"/>
              </a:rPr>
              <a:t>meter</a:t>
            </a:r>
            <a:endParaRPr sz="2400" dirty="0">
              <a:latin typeface="Arial"/>
              <a:cs typeface="Arial"/>
            </a:endParaRPr>
          </a:p>
        </p:txBody>
      </p:sp>
      <p:sp>
        <p:nvSpPr>
          <p:cNvPr id="61" name="object 6"/>
          <p:cNvSpPr txBox="1"/>
          <p:nvPr/>
        </p:nvSpPr>
        <p:spPr>
          <a:xfrm>
            <a:off x="5753339" y="1306313"/>
            <a:ext cx="243656" cy="2186879"/>
          </a:xfrm>
          <a:prstGeom prst="rect">
            <a:avLst/>
          </a:prstGeom>
        </p:spPr>
        <p:txBody>
          <a:bodyPr vert="vert270" wrap="square" lIns="0" tIns="0" rIns="0" bIns="0" rtlCol="0">
            <a:spAutoFit/>
          </a:bodyPr>
          <a:lstStyle/>
          <a:p>
            <a:pPr marL="12700">
              <a:lnSpc>
                <a:spcPts val="1925"/>
              </a:lnSpc>
            </a:pPr>
            <a:r>
              <a:rPr sz="1900" dirty="0">
                <a:latin typeface="Times New Roman"/>
                <a:cs typeface="Times New Roman"/>
              </a:rPr>
              <a:t>House</a:t>
            </a:r>
            <a:r>
              <a:rPr sz="1900" spc="30" dirty="0">
                <a:latin typeface="Times New Roman"/>
                <a:cs typeface="Times New Roman"/>
              </a:rPr>
              <a:t> </a:t>
            </a:r>
            <a:r>
              <a:rPr sz="1900" dirty="0">
                <a:latin typeface="Times New Roman"/>
                <a:cs typeface="Times New Roman"/>
              </a:rPr>
              <a:t>price</a:t>
            </a:r>
          </a:p>
        </p:txBody>
      </p:sp>
      <p:grpSp>
        <p:nvGrpSpPr>
          <p:cNvPr id="62" name="object 7"/>
          <p:cNvGrpSpPr/>
          <p:nvPr/>
        </p:nvGrpSpPr>
        <p:grpSpPr>
          <a:xfrm>
            <a:off x="6952625" y="1305187"/>
            <a:ext cx="4811106" cy="3258431"/>
            <a:chOff x="7286416" y="1784025"/>
            <a:chExt cx="4287520" cy="3166745"/>
          </a:xfrm>
        </p:grpSpPr>
        <p:pic>
          <p:nvPicPr>
            <p:cNvPr id="63" name="object 8"/>
            <p:cNvPicPr/>
            <p:nvPr/>
          </p:nvPicPr>
          <p:blipFill>
            <a:blip r:embed="rId14" cstate="print"/>
            <a:stretch>
              <a:fillRect/>
            </a:stretch>
          </p:blipFill>
          <p:spPr>
            <a:xfrm>
              <a:off x="7698633" y="4796191"/>
              <a:ext cx="216891" cy="154485"/>
            </a:xfrm>
            <a:prstGeom prst="rect">
              <a:avLst/>
            </a:prstGeom>
          </p:spPr>
        </p:pic>
        <p:pic>
          <p:nvPicPr>
            <p:cNvPr id="64" name="object 9"/>
            <p:cNvPicPr/>
            <p:nvPr/>
          </p:nvPicPr>
          <p:blipFill>
            <a:blip r:embed="rId15" cstate="print"/>
            <a:stretch>
              <a:fillRect/>
            </a:stretch>
          </p:blipFill>
          <p:spPr>
            <a:xfrm>
              <a:off x="7494895" y="4750304"/>
              <a:ext cx="123282" cy="123282"/>
            </a:xfrm>
            <a:prstGeom prst="rect">
              <a:avLst/>
            </a:prstGeom>
          </p:spPr>
        </p:pic>
        <p:pic>
          <p:nvPicPr>
            <p:cNvPr id="65" name="object 10"/>
            <p:cNvPicPr/>
            <p:nvPr/>
          </p:nvPicPr>
          <p:blipFill>
            <a:blip r:embed="rId16" cstate="print"/>
            <a:stretch>
              <a:fillRect/>
            </a:stretch>
          </p:blipFill>
          <p:spPr>
            <a:xfrm>
              <a:off x="7294064" y="1791673"/>
              <a:ext cx="3911090" cy="2863340"/>
            </a:xfrm>
            <a:prstGeom prst="rect">
              <a:avLst/>
            </a:prstGeom>
          </p:spPr>
        </p:pic>
        <p:pic>
          <p:nvPicPr>
            <p:cNvPr id="66" name="object 11"/>
            <p:cNvPicPr/>
            <p:nvPr/>
          </p:nvPicPr>
          <p:blipFill>
            <a:blip r:embed="rId17" cstate="print"/>
            <a:stretch>
              <a:fillRect/>
            </a:stretch>
          </p:blipFill>
          <p:spPr>
            <a:xfrm>
              <a:off x="11450343" y="2028296"/>
              <a:ext cx="123282" cy="123282"/>
            </a:xfrm>
            <a:prstGeom prst="rect">
              <a:avLst/>
            </a:prstGeom>
          </p:spPr>
        </p:pic>
        <p:sp>
          <p:nvSpPr>
            <p:cNvPr id="67" name="object 12"/>
            <p:cNvSpPr/>
            <p:nvPr/>
          </p:nvSpPr>
          <p:spPr>
            <a:xfrm>
              <a:off x="7301712" y="1799320"/>
              <a:ext cx="4249420" cy="3125470"/>
            </a:xfrm>
            <a:custGeom>
              <a:avLst/>
              <a:gdLst/>
              <a:ahLst/>
              <a:cxnLst/>
              <a:rect l="l" t="t" r="r" b="b"/>
              <a:pathLst>
                <a:path w="4249420" h="3125470">
                  <a:moveTo>
                    <a:pt x="0" y="0"/>
                  </a:moveTo>
                  <a:lnTo>
                    <a:pt x="0" y="3124895"/>
                  </a:lnTo>
                  <a:lnTo>
                    <a:pt x="4249123" y="3124895"/>
                  </a:lnTo>
                </a:path>
              </a:pathLst>
            </a:custGeom>
            <a:ln w="30591">
              <a:solidFill>
                <a:srgbClr val="000000"/>
              </a:solidFill>
            </a:ln>
          </p:spPr>
          <p:txBody>
            <a:bodyPr wrap="square" lIns="0" tIns="0" rIns="0" bIns="0" rtlCol="0"/>
            <a:lstStyle/>
            <a:p>
              <a:endParaRPr/>
            </a:p>
          </p:txBody>
        </p:sp>
      </p:grpSp>
      <p:sp>
        <p:nvSpPr>
          <p:cNvPr id="68" name="矩形 67"/>
          <p:cNvSpPr/>
          <p:nvPr/>
        </p:nvSpPr>
        <p:spPr>
          <a:xfrm>
            <a:off x="909754" y="1320482"/>
            <a:ext cx="2922595" cy="369332"/>
          </a:xfrm>
          <a:prstGeom prst="rect">
            <a:avLst/>
          </a:prstGeom>
        </p:spPr>
        <p:txBody>
          <a:bodyPr wrap="none">
            <a:spAutoFit/>
          </a:bodyPr>
          <a:lstStyle/>
          <a:p>
            <a:r>
              <a:rPr lang="zh-CN" altLang="en-US" dirty="0"/>
              <a:t>线性回归=拟合直线/超平面</a:t>
            </a:r>
          </a:p>
        </p:txBody>
      </p:sp>
      <p:sp>
        <p:nvSpPr>
          <p:cNvPr id="70" name="矩形 69"/>
          <p:cNvSpPr/>
          <p:nvPr/>
        </p:nvSpPr>
        <p:spPr>
          <a:xfrm>
            <a:off x="7684056" y="5707634"/>
            <a:ext cx="4018367" cy="1015663"/>
          </a:xfrm>
          <a:prstGeom prst="rect">
            <a:avLst/>
          </a:prstGeom>
        </p:spPr>
        <p:txBody>
          <a:bodyPr wrap="square">
            <a:spAutoFit/>
          </a:bodyPr>
          <a:lstStyle/>
          <a:p>
            <a:pPr marL="355600" indent="-342900">
              <a:lnSpc>
                <a:spcPct val="100000"/>
              </a:lnSpc>
              <a:spcBef>
                <a:spcPts val="100"/>
              </a:spcBef>
              <a:buFont typeface="Arial"/>
              <a:buChar char="■"/>
              <a:tabLst>
                <a:tab pos="355600" algn="l"/>
              </a:tabLst>
            </a:pPr>
            <a:r>
              <a:rPr lang="en-US" altLang="zh-CN" dirty="0">
                <a:solidFill>
                  <a:srgbClr val="333399"/>
                </a:solidFill>
                <a:latin typeface="Calibri"/>
                <a:cs typeface="Calibri"/>
              </a:rPr>
              <a:t>Define</a:t>
            </a:r>
            <a:r>
              <a:rPr lang="en-US" altLang="zh-CN" spc="-20" dirty="0">
                <a:solidFill>
                  <a:srgbClr val="333399"/>
                </a:solidFill>
                <a:latin typeface="Calibri"/>
                <a:cs typeface="Calibri"/>
              </a:rPr>
              <a:t> </a:t>
            </a:r>
            <a:r>
              <a:rPr lang="en-US" altLang="zh-CN" dirty="0">
                <a:solidFill>
                  <a:srgbClr val="333399"/>
                </a:solidFill>
                <a:latin typeface="Calibri"/>
                <a:cs typeface="Calibri"/>
              </a:rPr>
              <a:t>loss</a:t>
            </a:r>
            <a:r>
              <a:rPr lang="en-US" altLang="zh-CN" spc="-10" dirty="0">
                <a:solidFill>
                  <a:srgbClr val="333399"/>
                </a:solidFill>
                <a:latin typeface="Calibri"/>
                <a:cs typeface="Calibri"/>
              </a:rPr>
              <a:t> function</a:t>
            </a:r>
            <a:endParaRPr lang="en-US" altLang="zh-CN" dirty="0">
              <a:latin typeface="Calibri"/>
              <a:cs typeface="Calibri"/>
            </a:endParaRPr>
          </a:p>
          <a:p>
            <a:pPr>
              <a:lnSpc>
                <a:spcPct val="100000"/>
              </a:lnSpc>
              <a:spcBef>
                <a:spcPts val="40"/>
              </a:spcBef>
              <a:buClr>
                <a:srgbClr val="333399"/>
              </a:buClr>
              <a:buFont typeface="Arial"/>
              <a:buChar char="■"/>
            </a:pPr>
            <a:endParaRPr lang="en-US" altLang="zh-CN" sz="2400" dirty="0">
              <a:latin typeface="Calibri"/>
              <a:cs typeface="Calibri"/>
            </a:endParaRPr>
          </a:p>
          <a:p>
            <a:pPr marL="355600" indent="-342900">
              <a:lnSpc>
                <a:spcPct val="100000"/>
              </a:lnSpc>
              <a:buFont typeface="Arial"/>
              <a:buChar char="■"/>
              <a:tabLst>
                <a:tab pos="355600" algn="l"/>
              </a:tabLst>
            </a:pPr>
            <a:r>
              <a:rPr lang="en-US" altLang="zh-CN" dirty="0">
                <a:solidFill>
                  <a:srgbClr val="FF0000"/>
                </a:solidFill>
                <a:latin typeface="Calibri"/>
                <a:cs typeface="Calibri"/>
              </a:rPr>
              <a:t>Minimize loss</a:t>
            </a:r>
            <a:r>
              <a:rPr lang="en-US" altLang="zh-CN" spc="5" dirty="0">
                <a:solidFill>
                  <a:srgbClr val="FF0000"/>
                </a:solidFill>
                <a:latin typeface="Calibri"/>
                <a:cs typeface="Calibri"/>
              </a:rPr>
              <a:t> </a:t>
            </a:r>
            <a:r>
              <a:rPr lang="en-US" altLang="zh-CN" spc="-10" dirty="0">
                <a:solidFill>
                  <a:srgbClr val="FF0000"/>
                </a:solidFill>
                <a:latin typeface="Calibri"/>
                <a:cs typeface="Calibri"/>
              </a:rPr>
              <a:t>function</a:t>
            </a:r>
            <a:r>
              <a:rPr lang="en-US" altLang="zh-CN" dirty="0">
                <a:solidFill>
                  <a:srgbClr val="FF0000"/>
                </a:solidFill>
                <a:latin typeface="Calibri"/>
                <a:cs typeface="Calibri"/>
              </a:rPr>
              <a:t> to find</a:t>
            </a:r>
            <a:r>
              <a:rPr lang="en-US" altLang="zh-CN" spc="-5" dirty="0">
                <a:solidFill>
                  <a:srgbClr val="FF0000"/>
                </a:solidFill>
                <a:latin typeface="Calibri"/>
                <a:cs typeface="Calibri"/>
              </a:rPr>
              <a:t> </a:t>
            </a:r>
            <a:r>
              <a:rPr lang="en-US" altLang="zh-CN" dirty="0">
                <a:solidFill>
                  <a:srgbClr val="FF0000"/>
                </a:solidFill>
                <a:latin typeface="Calibri"/>
                <a:cs typeface="Calibri"/>
              </a:rPr>
              <a:t>w*</a:t>
            </a:r>
          </a:p>
        </p:txBody>
      </p:sp>
    </p:spTree>
    <p:extLst>
      <p:ext uri="{BB962C8B-B14F-4D97-AF65-F5344CB8AC3E}">
        <p14:creationId xmlns:p14="http://schemas.microsoft.com/office/powerpoint/2010/main" val="46159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02388" y="3121025"/>
            <a:ext cx="0" cy="520700"/>
          </a:xfrm>
          <a:custGeom>
            <a:avLst/>
            <a:gdLst/>
            <a:ahLst/>
            <a:cxnLst/>
            <a:rect l="l" t="t" r="r" b="b"/>
            <a:pathLst>
              <a:path h="520700">
                <a:moveTo>
                  <a:pt x="0" y="0"/>
                </a:moveTo>
                <a:lnTo>
                  <a:pt x="1" y="520700"/>
                </a:lnTo>
              </a:path>
            </a:pathLst>
          </a:custGeom>
          <a:ln w="38100">
            <a:solidFill>
              <a:srgbClr val="333399"/>
            </a:solidFill>
          </a:ln>
        </p:spPr>
        <p:txBody>
          <a:bodyPr wrap="square" lIns="0" tIns="0" rIns="0" bIns="0" rtlCol="0"/>
          <a:lstStyle/>
          <a:p>
            <a:endParaRPr/>
          </a:p>
        </p:txBody>
      </p:sp>
      <p:sp>
        <p:nvSpPr>
          <p:cNvPr id="3" name="object 3"/>
          <p:cNvSpPr/>
          <p:nvPr/>
        </p:nvSpPr>
        <p:spPr>
          <a:xfrm>
            <a:off x="7007225" y="3441700"/>
            <a:ext cx="0" cy="409575"/>
          </a:xfrm>
          <a:custGeom>
            <a:avLst/>
            <a:gdLst/>
            <a:ahLst/>
            <a:cxnLst/>
            <a:rect l="l" t="t" r="r" b="b"/>
            <a:pathLst>
              <a:path h="409575">
                <a:moveTo>
                  <a:pt x="0" y="0"/>
                </a:moveTo>
                <a:lnTo>
                  <a:pt x="1" y="409575"/>
                </a:lnTo>
              </a:path>
            </a:pathLst>
          </a:custGeom>
          <a:ln w="38100">
            <a:solidFill>
              <a:srgbClr val="333399"/>
            </a:solidFill>
          </a:ln>
        </p:spPr>
        <p:txBody>
          <a:bodyPr wrap="square" lIns="0" tIns="0" rIns="0" bIns="0" rtlCol="0"/>
          <a:lstStyle/>
          <a:p>
            <a:endParaRPr/>
          </a:p>
        </p:txBody>
      </p:sp>
      <p:sp>
        <p:nvSpPr>
          <p:cNvPr id="4" name="object 4"/>
          <p:cNvSpPr/>
          <p:nvPr/>
        </p:nvSpPr>
        <p:spPr>
          <a:xfrm>
            <a:off x="8215313" y="2963864"/>
            <a:ext cx="0" cy="189230"/>
          </a:xfrm>
          <a:custGeom>
            <a:avLst/>
            <a:gdLst/>
            <a:ahLst/>
            <a:cxnLst/>
            <a:rect l="l" t="t" r="r" b="b"/>
            <a:pathLst>
              <a:path h="189229">
                <a:moveTo>
                  <a:pt x="0" y="0"/>
                </a:moveTo>
                <a:lnTo>
                  <a:pt x="1" y="188913"/>
                </a:lnTo>
              </a:path>
            </a:pathLst>
          </a:custGeom>
          <a:ln w="38100">
            <a:solidFill>
              <a:srgbClr val="333399"/>
            </a:solidFill>
          </a:ln>
        </p:spPr>
        <p:txBody>
          <a:bodyPr wrap="square" lIns="0" tIns="0" rIns="0" bIns="0" rtlCol="0"/>
          <a:lstStyle/>
          <a:p>
            <a:endParaRPr/>
          </a:p>
        </p:txBody>
      </p:sp>
      <p:sp>
        <p:nvSpPr>
          <p:cNvPr id="5" name="object 5"/>
          <p:cNvSpPr/>
          <p:nvPr/>
        </p:nvSpPr>
        <p:spPr>
          <a:xfrm>
            <a:off x="8809038" y="2689225"/>
            <a:ext cx="0" cy="127000"/>
          </a:xfrm>
          <a:custGeom>
            <a:avLst/>
            <a:gdLst/>
            <a:ahLst/>
            <a:cxnLst/>
            <a:rect l="l" t="t" r="r" b="b"/>
            <a:pathLst>
              <a:path h="127000">
                <a:moveTo>
                  <a:pt x="0" y="0"/>
                </a:moveTo>
                <a:lnTo>
                  <a:pt x="1" y="127000"/>
                </a:lnTo>
              </a:path>
            </a:pathLst>
          </a:custGeom>
          <a:ln w="38100">
            <a:solidFill>
              <a:srgbClr val="333399"/>
            </a:solidFill>
          </a:ln>
        </p:spPr>
        <p:txBody>
          <a:bodyPr wrap="square" lIns="0" tIns="0" rIns="0" bIns="0" rtlCol="0"/>
          <a:lstStyle/>
          <a:p>
            <a:endParaRPr/>
          </a:p>
        </p:txBody>
      </p:sp>
      <p:sp>
        <p:nvSpPr>
          <p:cNvPr id="6" name="object 6"/>
          <p:cNvSpPr/>
          <p:nvPr/>
        </p:nvSpPr>
        <p:spPr>
          <a:xfrm>
            <a:off x="9418638" y="2433639"/>
            <a:ext cx="0" cy="316230"/>
          </a:xfrm>
          <a:custGeom>
            <a:avLst/>
            <a:gdLst/>
            <a:ahLst/>
            <a:cxnLst/>
            <a:rect l="l" t="t" r="r" b="b"/>
            <a:pathLst>
              <a:path h="316229">
                <a:moveTo>
                  <a:pt x="0" y="0"/>
                </a:moveTo>
                <a:lnTo>
                  <a:pt x="1" y="315913"/>
                </a:lnTo>
              </a:path>
            </a:pathLst>
          </a:custGeom>
          <a:ln w="38100">
            <a:solidFill>
              <a:srgbClr val="333399"/>
            </a:solidFill>
          </a:ln>
        </p:spPr>
        <p:txBody>
          <a:bodyPr wrap="square" lIns="0" tIns="0" rIns="0" bIns="0" rtlCol="0"/>
          <a:lstStyle/>
          <a:p>
            <a:endParaRPr/>
          </a:p>
        </p:txBody>
      </p:sp>
      <p:sp>
        <p:nvSpPr>
          <p:cNvPr id="7" name="object 7"/>
          <p:cNvSpPr/>
          <p:nvPr/>
        </p:nvSpPr>
        <p:spPr>
          <a:xfrm>
            <a:off x="9712323" y="2206625"/>
            <a:ext cx="0" cy="111125"/>
          </a:xfrm>
          <a:custGeom>
            <a:avLst/>
            <a:gdLst/>
            <a:ahLst/>
            <a:cxnLst/>
            <a:rect l="l" t="t" r="r" b="b"/>
            <a:pathLst>
              <a:path h="111125">
                <a:moveTo>
                  <a:pt x="0" y="0"/>
                </a:moveTo>
                <a:lnTo>
                  <a:pt x="1" y="111125"/>
                </a:lnTo>
              </a:path>
            </a:pathLst>
          </a:custGeom>
          <a:ln w="38100">
            <a:solidFill>
              <a:srgbClr val="333399"/>
            </a:solidFill>
          </a:ln>
        </p:spPr>
        <p:txBody>
          <a:bodyPr wrap="square" lIns="0" tIns="0" rIns="0" bIns="0" rtlCol="0"/>
          <a:lstStyle/>
          <a:p>
            <a:endParaRPr/>
          </a:p>
        </p:txBody>
      </p:sp>
      <p:sp>
        <p:nvSpPr>
          <p:cNvPr id="8" name="object 8"/>
          <p:cNvSpPr/>
          <p:nvPr/>
        </p:nvSpPr>
        <p:spPr>
          <a:xfrm>
            <a:off x="10007598" y="2216150"/>
            <a:ext cx="0" cy="443230"/>
          </a:xfrm>
          <a:custGeom>
            <a:avLst/>
            <a:gdLst/>
            <a:ahLst/>
            <a:cxnLst/>
            <a:rect l="l" t="t" r="r" b="b"/>
            <a:pathLst>
              <a:path h="443229">
                <a:moveTo>
                  <a:pt x="0" y="0"/>
                </a:moveTo>
                <a:lnTo>
                  <a:pt x="1" y="442913"/>
                </a:lnTo>
              </a:path>
            </a:pathLst>
          </a:custGeom>
          <a:ln w="38100">
            <a:solidFill>
              <a:srgbClr val="333399"/>
            </a:solidFill>
          </a:ln>
        </p:spPr>
        <p:txBody>
          <a:bodyPr wrap="square" lIns="0" tIns="0" rIns="0" bIns="0" rtlCol="0"/>
          <a:lstStyle/>
          <a:p>
            <a:endParaRPr/>
          </a:p>
        </p:txBody>
      </p:sp>
      <p:sp>
        <p:nvSpPr>
          <p:cNvPr id="9" name="object 9"/>
          <p:cNvSpPr/>
          <p:nvPr/>
        </p:nvSpPr>
        <p:spPr>
          <a:xfrm>
            <a:off x="11215688" y="1581150"/>
            <a:ext cx="0" cy="125730"/>
          </a:xfrm>
          <a:custGeom>
            <a:avLst/>
            <a:gdLst/>
            <a:ahLst/>
            <a:cxnLst/>
            <a:rect l="l" t="t" r="r" b="b"/>
            <a:pathLst>
              <a:path h="125730">
                <a:moveTo>
                  <a:pt x="0" y="0"/>
                </a:moveTo>
                <a:lnTo>
                  <a:pt x="1" y="125413"/>
                </a:lnTo>
              </a:path>
            </a:pathLst>
          </a:custGeom>
          <a:ln w="38100">
            <a:solidFill>
              <a:srgbClr val="333399"/>
            </a:solidFill>
          </a:ln>
        </p:spPr>
        <p:txBody>
          <a:bodyPr wrap="square" lIns="0" tIns="0" rIns="0" bIns="0" rtlCol="0"/>
          <a:lstStyle/>
          <a:p>
            <a:endParaRPr/>
          </a:p>
        </p:txBody>
      </p:sp>
      <p:sp>
        <p:nvSpPr>
          <p:cNvPr id="10" name="object 10"/>
          <p:cNvSpPr/>
          <p:nvPr/>
        </p:nvSpPr>
        <p:spPr>
          <a:xfrm>
            <a:off x="11509375" y="1608139"/>
            <a:ext cx="0" cy="361950"/>
          </a:xfrm>
          <a:custGeom>
            <a:avLst/>
            <a:gdLst/>
            <a:ahLst/>
            <a:cxnLst/>
            <a:rect l="l" t="t" r="r" b="b"/>
            <a:pathLst>
              <a:path h="361950">
                <a:moveTo>
                  <a:pt x="0" y="0"/>
                </a:moveTo>
                <a:lnTo>
                  <a:pt x="1" y="361950"/>
                </a:lnTo>
              </a:path>
            </a:pathLst>
          </a:custGeom>
          <a:ln w="38100">
            <a:solidFill>
              <a:srgbClr val="333399"/>
            </a:solidFill>
          </a:ln>
        </p:spPr>
        <p:txBody>
          <a:bodyPr wrap="square" lIns="0" tIns="0" rIns="0" bIns="0" rtlCol="0"/>
          <a:lstStyle/>
          <a:p>
            <a:endParaRPr/>
          </a:p>
        </p:txBody>
      </p:sp>
      <p:sp>
        <p:nvSpPr>
          <p:cNvPr id="11" name="object 11"/>
          <p:cNvSpPr/>
          <p:nvPr/>
        </p:nvSpPr>
        <p:spPr>
          <a:xfrm>
            <a:off x="7894638" y="2863850"/>
            <a:ext cx="0" cy="190500"/>
          </a:xfrm>
          <a:custGeom>
            <a:avLst/>
            <a:gdLst/>
            <a:ahLst/>
            <a:cxnLst/>
            <a:rect l="l" t="t" r="r" b="b"/>
            <a:pathLst>
              <a:path h="190500">
                <a:moveTo>
                  <a:pt x="0" y="0"/>
                </a:moveTo>
                <a:lnTo>
                  <a:pt x="1" y="190500"/>
                </a:lnTo>
              </a:path>
            </a:pathLst>
          </a:custGeom>
          <a:ln w="38100">
            <a:solidFill>
              <a:srgbClr val="333399"/>
            </a:solidFill>
          </a:ln>
        </p:spPr>
        <p:txBody>
          <a:bodyPr wrap="square" lIns="0" tIns="0" rIns="0" bIns="0" rtlCol="0"/>
          <a:lstStyle/>
          <a:p>
            <a:endParaRPr/>
          </a:p>
        </p:txBody>
      </p:sp>
      <p:sp>
        <p:nvSpPr>
          <p:cNvPr id="12" name="object 12"/>
          <p:cNvSpPr/>
          <p:nvPr/>
        </p:nvSpPr>
        <p:spPr>
          <a:xfrm>
            <a:off x="6707188" y="3552825"/>
            <a:ext cx="0" cy="189230"/>
          </a:xfrm>
          <a:custGeom>
            <a:avLst/>
            <a:gdLst/>
            <a:ahLst/>
            <a:cxnLst/>
            <a:rect l="l" t="t" r="r" b="b"/>
            <a:pathLst>
              <a:path h="189229">
                <a:moveTo>
                  <a:pt x="0" y="0"/>
                </a:moveTo>
                <a:lnTo>
                  <a:pt x="1" y="188913"/>
                </a:lnTo>
              </a:path>
            </a:pathLst>
          </a:custGeom>
          <a:ln w="38100">
            <a:solidFill>
              <a:srgbClr val="333399"/>
            </a:solidFill>
          </a:ln>
        </p:spPr>
        <p:txBody>
          <a:bodyPr wrap="square" lIns="0" tIns="0" rIns="0" bIns="0" rtlCol="0"/>
          <a:lstStyle/>
          <a:p>
            <a:endParaRPr/>
          </a:p>
        </p:txBody>
      </p:sp>
      <p:grpSp>
        <p:nvGrpSpPr>
          <p:cNvPr id="13" name="object 13"/>
          <p:cNvGrpSpPr/>
          <p:nvPr/>
        </p:nvGrpSpPr>
        <p:grpSpPr>
          <a:xfrm>
            <a:off x="5781675" y="1447800"/>
            <a:ext cx="6073775" cy="3148330"/>
            <a:chOff x="4075112" y="2947987"/>
            <a:chExt cx="6073775" cy="3148330"/>
          </a:xfrm>
        </p:grpSpPr>
        <p:sp>
          <p:nvSpPr>
            <p:cNvPr id="14" name="object 14"/>
            <p:cNvSpPr/>
            <p:nvPr/>
          </p:nvSpPr>
          <p:spPr>
            <a:xfrm>
              <a:off x="6802437" y="3970337"/>
              <a:ext cx="0" cy="316230"/>
            </a:xfrm>
            <a:custGeom>
              <a:avLst/>
              <a:gdLst/>
              <a:ahLst/>
              <a:cxnLst/>
              <a:rect l="l" t="t" r="r" b="b"/>
              <a:pathLst>
                <a:path h="316229">
                  <a:moveTo>
                    <a:pt x="0" y="0"/>
                  </a:moveTo>
                  <a:lnTo>
                    <a:pt x="1" y="315913"/>
                  </a:lnTo>
                </a:path>
              </a:pathLst>
            </a:custGeom>
            <a:ln w="38100">
              <a:solidFill>
                <a:srgbClr val="333399"/>
              </a:solidFill>
            </a:ln>
          </p:spPr>
          <p:txBody>
            <a:bodyPr wrap="square" lIns="0" tIns="0" rIns="0" bIns="0" rtlCol="0"/>
            <a:lstStyle/>
            <a:p>
              <a:endParaRPr/>
            </a:p>
          </p:txBody>
        </p:sp>
        <p:sp>
          <p:nvSpPr>
            <p:cNvPr id="15" name="object 15"/>
            <p:cNvSpPr/>
            <p:nvPr/>
          </p:nvSpPr>
          <p:spPr>
            <a:xfrm>
              <a:off x="4100512" y="2967037"/>
              <a:ext cx="6029325" cy="2443480"/>
            </a:xfrm>
            <a:custGeom>
              <a:avLst/>
              <a:gdLst/>
              <a:ahLst/>
              <a:cxnLst/>
              <a:rect l="l" t="t" r="r" b="b"/>
              <a:pathLst>
                <a:path w="6029325" h="2443479">
                  <a:moveTo>
                    <a:pt x="0" y="2443162"/>
                  </a:moveTo>
                  <a:lnTo>
                    <a:pt x="6029325" y="0"/>
                  </a:lnTo>
                </a:path>
              </a:pathLst>
            </a:custGeom>
            <a:ln w="38100">
              <a:solidFill>
                <a:srgbClr val="000000"/>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4329112" y="5249862"/>
              <a:ext cx="133350" cy="127000"/>
            </a:xfrm>
            <a:prstGeom prst="rect">
              <a:avLst/>
            </a:prstGeom>
          </p:spPr>
        </p:pic>
        <p:pic>
          <p:nvPicPr>
            <p:cNvPr id="17" name="object 17"/>
            <p:cNvPicPr/>
            <p:nvPr/>
          </p:nvPicPr>
          <p:blipFill>
            <a:blip r:embed="rId4" cstate="print"/>
            <a:stretch>
              <a:fillRect/>
            </a:stretch>
          </p:blipFill>
          <p:spPr>
            <a:xfrm>
              <a:off x="4633912" y="4571999"/>
              <a:ext cx="134937" cy="125412"/>
            </a:xfrm>
            <a:prstGeom prst="rect">
              <a:avLst/>
            </a:prstGeom>
          </p:spPr>
        </p:pic>
        <p:pic>
          <p:nvPicPr>
            <p:cNvPr id="18" name="object 18"/>
            <p:cNvPicPr/>
            <p:nvPr/>
          </p:nvPicPr>
          <p:blipFill>
            <a:blip r:embed="rId5" cstate="print"/>
            <a:stretch>
              <a:fillRect/>
            </a:stretch>
          </p:blipFill>
          <p:spPr>
            <a:xfrm>
              <a:off x="4935537" y="5175250"/>
              <a:ext cx="136525" cy="122237"/>
            </a:xfrm>
            <a:prstGeom prst="rect">
              <a:avLst/>
            </a:prstGeom>
          </p:spPr>
        </p:pic>
        <p:pic>
          <p:nvPicPr>
            <p:cNvPr id="19" name="object 19"/>
            <p:cNvPicPr/>
            <p:nvPr/>
          </p:nvPicPr>
          <p:blipFill>
            <a:blip r:embed="rId6" cstate="print"/>
            <a:stretch>
              <a:fillRect/>
            </a:stretch>
          </p:blipFill>
          <p:spPr>
            <a:xfrm>
              <a:off x="5227637" y="5262562"/>
              <a:ext cx="134937" cy="127000"/>
            </a:xfrm>
            <a:prstGeom prst="rect">
              <a:avLst/>
            </a:prstGeom>
          </p:spPr>
        </p:pic>
        <p:pic>
          <p:nvPicPr>
            <p:cNvPr id="20" name="object 20"/>
            <p:cNvPicPr/>
            <p:nvPr/>
          </p:nvPicPr>
          <p:blipFill>
            <a:blip r:embed="rId7" cstate="print"/>
            <a:stretch>
              <a:fillRect/>
            </a:stretch>
          </p:blipFill>
          <p:spPr>
            <a:xfrm>
              <a:off x="5532437" y="4943475"/>
              <a:ext cx="131762" cy="123825"/>
            </a:xfrm>
            <a:prstGeom prst="rect">
              <a:avLst/>
            </a:prstGeom>
          </p:spPr>
        </p:pic>
        <p:pic>
          <p:nvPicPr>
            <p:cNvPr id="21" name="object 21"/>
            <p:cNvPicPr/>
            <p:nvPr/>
          </p:nvPicPr>
          <p:blipFill>
            <a:blip r:embed="rId8" cstate="print"/>
            <a:stretch>
              <a:fillRect/>
            </a:stretch>
          </p:blipFill>
          <p:spPr>
            <a:xfrm>
              <a:off x="5837237" y="4610100"/>
              <a:ext cx="133350" cy="125412"/>
            </a:xfrm>
            <a:prstGeom prst="rect">
              <a:avLst/>
            </a:prstGeom>
          </p:spPr>
        </p:pic>
        <p:pic>
          <p:nvPicPr>
            <p:cNvPr id="22" name="object 22"/>
            <p:cNvPicPr/>
            <p:nvPr/>
          </p:nvPicPr>
          <p:blipFill>
            <a:blip r:embed="rId8" cstate="print"/>
            <a:stretch>
              <a:fillRect/>
            </a:stretch>
          </p:blipFill>
          <p:spPr>
            <a:xfrm>
              <a:off x="6127750" y="4303712"/>
              <a:ext cx="133350" cy="125413"/>
            </a:xfrm>
            <a:prstGeom prst="rect">
              <a:avLst/>
            </a:prstGeom>
          </p:spPr>
        </p:pic>
        <p:pic>
          <p:nvPicPr>
            <p:cNvPr id="23" name="object 23"/>
            <p:cNvPicPr/>
            <p:nvPr/>
          </p:nvPicPr>
          <p:blipFill>
            <a:blip r:embed="rId8" cstate="print"/>
            <a:stretch>
              <a:fillRect/>
            </a:stretch>
          </p:blipFill>
          <p:spPr>
            <a:xfrm>
              <a:off x="6432548" y="4610100"/>
              <a:ext cx="133350" cy="125412"/>
            </a:xfrm>
            <a:prstGeom prst="rect">
              <a:avLst/>
            </a:prstGeom>
          </p:spPr>
        </p:pic>
        <p:pic>
          <p:nvPicPr>
            <p:cNvPr id="24" name="object 24"/>
            <p:cNvPicPr/>
            <p:nvPr/>
          </p:nvPicPr>
          <p:blipFill>
            <a:blip r:embed="rId8" cstate="print"/>
            <a:stretch>
              <a:fillRect/>
            </a:stretch>
          </p:blipFill>
          <p:spPr>
            <a:xfrm>
              <a:off x="6735762" y="3881437"/>
              <a:ext cx="133350" cy="125413"/>
            </a:xfrm>
            <a:prstGeom prst="rect">
              <a:avLst/>
            </a:prstGeom>
          </p:spPr>
        </p:pic>
        <p:pic>
          <p:nvPicPr>
            <p:cNvPr id="25" name="object 25"/>
            <p:cNvPicPr/>
            <p:nvPr/>
          </p:nvPicPr>
          <p:blipFill>
            <a:blip r:embed="rId9" cstate="print"/>
            <a:stretch>
              <a:fillRect/>
            </a:stretch>
          </p:blipFill>
          <p:spPr>
            <a:xfrm>
              <a:off x="7038973" y="4265612"/>
              <a:ext cx="133350" cy="123825"/>
            </a:xfrm>
            <a:prstGeom prst="rect">
              <a:avLst/>
            </a:prstGeom>
          </p:spPr>
        </p:pic>
        <p:pic>
          <p:nvPicPr>
            <p:cNvPr id="26" name="object 26"/>
            <p:cNvPicPr/>
            <p:nvPr/>
          </p:nvPicPr>
          <p:blipFill>
            <a:blip r:embed="rId9" cstate="print"/>
            <a:stretch>
              <a:fillRect/>
            </a:stretch>
          </p:blipFill>
          <p:spPr>
            <a:xfrm>
              <a:off x="7331075" y="3984624"/>
              <a:ext cx="133350" cy="123825"/>
            </a:xfrm>
            <a:prstGeom prst="rect">
              <a:avLst/>
            </a:prstGeom>
          </p:spPr>
        </p:pic>
        <p:pic>
          <p:nvPicPr>
            <p:cNvPr id="27" name="object 27"/>
            <p:cNvPicPr/>
            <p:nvPr/>
          </p:nvPicPr>
          <p:blipFill>
            <a:blip r:embed="rId10" cstate="print"/>
            <a:stretch>
              <a:fillRect/>
            </a:stretch>
          </p:blipFill>
          <p:spPr>
            <a:xfrm>
              <a:off x="7637462" y="4175124"/>
              <a:ext cx="130175" cy="125412"/>
            </a:xfrm>
            <a:prstGeom prst="rect">
              <a:avLst/>
            </a:prstGeom>
          </p:spPr>
        </p:pic>
        <p:pic>
          <p:nvPicPr>
            <p:cNvPr id="28" name="object 28"/>
            <p:cNvPicPr/>
            <p:nvPr/>
          </p:nvPicPr>
          <p:blipFill>
            <a:blip r:embed="rId11" cstate="print"/>
            <a:stretch>
              <a:fillRect/>
            </a:stretch>
          </p:blipFill>
          <p:spPr>
            <a:xfrm>
              <a:off x="7937498" y="3613149"/>
              <a:ext cx="136525" cy="125412"/>
            </a:xfrm>
            <a:prstGeom prst="rect">
              <a:avLst/>
            </a:prstGeom>
          </p:spPr>
        </p:pic>
        <p:pic>
          <p:nvPicPr>
            <p:cNvPr id="29" name="object 29"/>
            <p:cNvPicPr/>
            <p:nvPr/>
          </p:nvPicPr>
          <p:blipFill>
            <a:blip r:embed="rId12" cstate="print"/>
            <a:stretch>
              <a:fillRect/>
            </a:stretch>
          </p:blipFill>
          <p:spPr>
            <a:xfrm>
              <a:off x="8229598" y="4073524"/>
              <a:ext cx="134938" cy="125412"/>
            </a:xfrm>
            <a:prstGeom prst="rect">
              <a:avLst/>
            </a:prstGeom>
          </p:spPr>
        </p:pic>
        <p:pic>
          <p:nvPicPr>
            <p:cNvPr id="30" name="object 30"/>
            <p:cNvPicPr/>
            <p:nvPr/>
          </p:nvPicPr>
          <p:blipFill>
            <a:blip r:embed="rId9" cstate="print"/>
            <a:stretch>
              <a:fillRect/>
            </a:stretch>
          </p:blipFill>
          <p:spPr>
            <a:xfrm>
              <a:off x="8532812" y="3562349"/>
              <a:ext cx="133350" cy="123825"/>
            </a:xfrm>
            <a:prstGeom prst="rect">
              <a:avLst/>
            </a:prstGeom>
          </p:spPr>
        </p:pic>
        <p:pic>
          <p:nvPicPr>
            <p:cNvPr id="31" name="object 31"/>
            <p:cNvPicPr/>
            <p:nvPr/>
          </p:nvPicPr>
          <p:blipFill>
            <a:blip r:embed="rId8" cstate="print"/>
            <a:stretch>
              <a:fillRect/>
            </a:stretch>
          </p:blipFill>
          <p:spPr>
            <a:xfrm>
              <a:off x="8839198" y="3446462"/>
              <a:ext cx="133350" cy="125413"/>
            </a:xfrm>
            <a:prstGeom prst="rect">
              <a:avLst/>
            </a:prstGeom>
          </p:spPr>
        </p:pic>
        <p:pic>
          <p:nvPicPr>
            <p:cNvPr id="32" name="object 32"/>
            <p:cNvPicPr/>
            <p:nvPr/>
          </p:nvPicPr>
          <p:blipFill>
            <a:blip r:embed="rId13" cstate="print"/>
            <a:stretch>
              <a:fillRect/>
            </a:stretch>
          </p:blipFill>
          <p:spPr>
            <a:xfrm>
              <a:off x="9128123" y="3382962"/>
              <a:ext cx="133350" cy="125413"/>
            </a:xfrm>
            <a:prstGeom prst="rect">
              <a:avLst/>
            </a:prstGeom>
          </p:spPr>
        </p:pic>
        <p:pic>
          <p:nvPicPr>
            <p:cNvPr id="33" name="object 33"/>
            <p:cNvPicPr/>
            <p:nvPr/>
          </p:nvPicPr>
          <p:blipFill>
            <a:blip r:embed="rId14" cstate="print"/>
            <a:stretch>
              <a:fillRect/>
            </a:stretch>
          </p:blipFill>
          <p:spPr>
            <a:xfrm>
              <a:off x="9431337" y="3013074"/>
              <a:ext cx="136525" cy="123825"/>
            </a:xfrm>
            <a:prstGeom prst="rect">
              <a:avLst/>
            </a:prstGeom>
          </p:spPr>
        </p:pic>
        <p:pic>
          <p:nvPicPr>
            <p:cNvPr id="34" name="object 34"/>
            <p:cNvPicPr/>
            <p:nvPr/>
          </p:nvPicPr>
          <p:blipFill>
            <a:blip r:embed="rId13" cstate="print"/>
            <a:stretch>
              <a:fillRect/>
            </a:stretch>
          </p:blipFill>
          <p:spPr>
            <a:xfrm>
              <a:off x="9737723" y="3421062"/>
              <a:ext cx="133350" cy="125413"/>
            </a:xfrm>
            <a:prstGeom prst="rect">
              <a:avLst/>
            </a:prstGeom>
          </p:spPr>
        </p:pic>
        <p:sp>
          <p:nvSpPr>
            <p:cNvPr id="35" name="object 35"/>
            <p:cNvSpPr/>
            <p:nvPr/>
          </p:nvSpPr>
          <p:spPr>
            <a:xfrm>
              <a:off x="6780210" y="3886199"/>
              <a:ext cx="0" cy="2209800"/>
            </a:xfrm>
            <a:custGeom>
              <a:avLst/>
              <a:gdLst/>
              <a:ahLst/>
              <a:cxnLst/>
              <a:rect l="l" t="t" r="r" b="b"/>
              <a:pathLst>
                <a:path h="2209800">
                  <a:moveTo>
                    <a:pt x="1" y="2209800"/>
                  </a:moveTo>
                  <a:lnTo>
                    <a:pt x="0" y="0"/>
                  </a:lnTo>
                </a:path>
              </a:pathLst>
            </a:custGeom>
            <a:ln w="28575">
              <a:solidFill>
                <a:srgbClr val="000000"/>
              </a:solidFill>
            </a:ln>
          </p:spPr>
          <p:txBody>
            <a:bodyPr wrap="square" lIns="0" tIns="0" rIns="0" bIns="0" rtlCol="0"/>
            <a:lstStyle/>
            <a:p>
              <a:endParaRPr/>
            </a:p>
          </p:txBody>
        </p:sp>
        <p:sp>
          <p:nvSpPr>
            <p:cNvPr id="36" name="object 36"/>
            <p:cNvSpPr/>
            <p:nvPr/>
          </p:nvSpPr>
          <p:spPr>
            <a:xfrm>
              <a:off x="4075112" y="3911599"/>
              <a:ext cx="2736850" cy="0"/>
            </a:xfrm>
            <a:custGeom>
              <a:avLst/>
              <a:gdLst/>
              <a:ahLst/>
              <a:cxnLst/>
              <a:rect l="l" t="t" r="r" b="b"/>
              <a:pathLst>
                <a:path w="2736850">
                  <a:moveTo>
                    <a:pt x="2736850" y="0"/>
                  </a:moveTo>
                  <a:lnTo>
                    <a:pt x="0" y="1"/>
                  </a:lnTo>
                </a:path>
              </a:pathLst>
            </a:custGeom>
            <a:ln w="28575">
              <a:solidFill>
                <a:srgbClr val="000000"/>
              </a:solidFill>
            </a:ln>
          </p:spPr>
          <p:txBody>
            <a:bodyPr wrap="square" lIns="0" tIns="0" rIns="0" bIns="0" rtlCol="0"/>
            <a:lstStyle/>
            <a:p>
              <a:endParaRPr/>
            </a:p>
          </p:txBody>
        </p:sp>
        <p:sp>
          <p:nvSpPr>
            <p:cNvPr id="37" name="object 37"/>
            <p:cNvSpPr/>
            <p:nvPr/>
          </p:nvSpPr>
          <p:spPr>
            <a:xfrm>
              <a:off x="4084637" y="4286249"/>
              <a:ext cx="2736850" cy="0"/>
            </a:xfrm>
            <a:custGeom>
              <a:avLst/>
              <a:gdLst/>
              <a:ahLst/>
              <a:cxnLst/>
              <a:rect l="l" t="t" r="r" b="b"/>
              <a:pathLst>
                <a:path w="2736850">
                  <a:moveTo>
                    <a:pt x="2736850" y="0"/>
                  </a:moveTo>
                  <a:lnTo>
                    <a:pt x="0" y="1"/>
                  </a:lnTo>
                </a:path>
              </a:pathLst>
            </a:custGeom>
            <a:ln w="28575">
              <a:solidFill>
                <a:srgbClr val="000000"/>
              </a:solidFill>
            </a:ln>
          </p:spPr>
          <p:txBody>
            <a:bodyPr wrap="square" lIns="0" tIns="0" rIns="0" bIns="0" rtlCol="0"/>
            <a:lstStyle/>
            <a:p>
              <a:endParaRPr/>
            </a:p>
          </p:txBody>
        </p:sp>
        <p:sp>
          <p:nvSpPr>
            <p:cNvPr id="38" name="object 38"/>
            <p:cNvSpPr/>
            <p:nvPr/>
          </p:nvSpPr>
          <p:spPr>
            <a:xfrm>
              <a:off x="5181600" y="3894137"/>
              <a:ext cx="142875" cy="393700"/>
            </a:xfrm>
            <a:custGeom>
              <a:avLst/>
              <a:gdLst/>
              <a:ahLst/>
              <a:cxnLst/>
              <a:rect l="l" t="t" r="r" b="b"/>
              <a:pathLst>
                <a:path w="142875" h="393700">
                  <a:moveTo>
                    <a:pt x="57150" y="250825"/>
                  </a:moveTo>
                  <a:lnTo>
                    <a:pt x="0" y="250826"/>
                  </a:lnTo>
                  <a:lnTo>
                    <a:pt x="71437" y="393700"/>
                  </a:lnTo>
                  <a:lnTo>
                    <a:pt x="135731" y="265112"/>
                  </a:lnTo>
                  <a:lnTo>
                    <a:pt x="57150" y="265112"/>
                  </a:lnTo>
                  <a:lnTo>
                    <a:pt x="57150" y="250825"/>
                  </a:lnTo>
                  <a:close/>
                </a:path>
                <a:path w="142875" h="393700">
                  <a:moveTo>
                    <a:pt x="85725" y="250825"/>
                  </a:moveTo>
                  <a:lnTo>
                    <a:pt x="57150" y="250825"/>
                  </a:lnTo>
                  <a:lnTo>
                    <a:pt x="57150" y="265112"/>
                  </a:lnTo>
                  <a:lnTo>
                    <a:pt x="85725" y="265112"/>
                  </a:lnTo>
                  <a:lnTo>
                    <a:pt x="85725" y="250825"/>
                  </a:lnTo>
                  <a:close/>
                </a:path>
                <a:path w="142875" h="393700">
                  <a:moveTo>
                    <a:pt x="142875" y="250825"/>
                  </a:moveTo>
                  <a:lnTo>
                    <a:pt x="85725" y="250825"/>
                  </a:lnTo>
                  <a:lnTo>
                    <a:pt x="85725" y="265112"/>
                  </a:lnTo>
                  <a:lnTo>
                    <a:pt x="135731" y="265112"/>
                  </a:lnTo>
                  <a:lnTo>
                    <a:pt x="142875" y="250825"/>
                  </a:lnTo>
                  <a:close/>
                </a:path>
                <a:path w="142875" h="393700">
                  <a:moveTo>
                    <a:pt x="85725" y="142875"/>
                  </a:moveTo>
                  <a:lnTo>
                    <a:pt x="57150" y="142875"/>
                  </a:lnTo>
                  <a:lnTo>
                    <a:pt x="57150" y="250825"/>
                  </a:lnTo>
                  <a:lnTo>
                    <a:pt x="85725" y="250825"/>
                  </a:lnTo>
                  <a:lnTo>
                    <a:pt x="85725" y="142875"/>
                  </a:lnTo>
                  <a:close/>
                </a:path>
                <a:path w="142875" h="393700">
                  <a:moveTo>
                    <a:pt x="71437" y="0"/>
                  </a:moveTo>
                  <a:lnTo>
                    <a:pt x="0" y="142876"/>
                  </a:lnTo>
                  <a:lnTo>
                    <a:pt x="57150" y="142875"/>
                  </a:lnTo>
                  <a:lnTo>
                    <a:pt x="57150" y="128587"/>
                  </a:lnTo>
                  <a:lnTo>
                    <a:pt x="135731" y="128587"/>
                  </a:lnTo>
                  <a:lnTo>
                    <a:pt x="71437" y="0"/>
                  </a:lnTo>
                  <a:close/>
                </a:path>
                <a:path w="142875" h="393700">
                  <a:moveTo>
                    <a:pt x="85725" y="128587"/>
                  </a:moveTo>
                  <a:lnTo>
                    <a:pt x="57150" y="128587"/>
                  </a:lnTo>
                  <a:lnTo>
                    <a:pt x="57150" y="142875"/>
                  </a:lnTo>
                  <a:lnTo>
                    <a:pt x="85725" y="142875"/>
                  </a:lnTo>
                  <a:lnTo>
                    <a:pt x="85725" y="128587"/>
                  </a:lnTo>
                  <a:close/>
                </a:path>
                <a:path w="142875" h="393700">
                  <a:moveTo>
                    <a:pt x="135731" y="128587"/>
                  </a:moveTo>
                  <a:lnTo>
                    <a:pt x="85725" y="128587"/>
                  </a:lnTo>
                  <a:lnTo>
                    <a:pt x="85725" y="142875"/>
                  </a:lnTo>
                  <a:lnTo>
                    <a:pt x="142875" y="142875"/>
                  </a:lnTo>
                  <a:lnTo>
                    <a:pt x="135731" y="128587"/>
                  </a:lnTo>
                  <a:close/>
                </a:path>
              </a:pathLst>
            </a:custGeom>
            <a:solidFill>
              <a:srgbClr val="333399"/>
            </a:solidFill>
          </p:spPr>
          <p:txBody>
            <a:bodyPr wrap="square" lIns="0" tIns="0" rIns="0" bIns="0" rtlCol="0"/>
            <a:lstStyle/>
            <a:p>
              <a:endParaRPr/>
            </a:p>
          </p:txBody>
        </p:sp>
      </p:grpSp>
      <p:sp>
        <p:nvSpPr>
          <p:cNvPr id="39" name="object 39"/>
          <p:cNvSpPr txBox="1">
            <a:spLocks noGrp="1"/>
          </p:cNvSpPr>
          <p:nvPr>
            <p:ph type="title"/>
          </p:nvPr>
        </p:nvSpPr>
        <p:spPr>
          <a:xfrm>
            <a:off x="4277518" y="160019"/>
            <a:ext cx="3636645" cy="695960"/>
          </a:xfrm>
          <a:prstGeom prst="rect">
            <a:avLst/>
          </a:prstGeom>
        </p:spPr>
        <p:txBody>
          <a:bodyPr vert="horz" wrap="square" lIns="0" tIns="12700" rIns="0" bIns="0" rtlCol="0">
            <a:spAutoFit/>
          </a:bodyPr>
          <a:lstStyle/>
          <a:p>
            <a:pPr marL="12700">
              <a:lnSpc>
                <a:spcPct val="100000"/>
              </a:lnSpc>
              <a:spcBef>
                <a:spcPts val="100"/>
              </a:spcBef>
            </a:pPr>
            <a:r>
              <a:rPr lang="zh-CN" altLang="en-US" dirty="0"/>
              <a:t>预测误差</a:t>
            </a:r>
            <a:endParaRPr spc="-10" dirty="0"/>
          </a:p>
        </p:txBody>
      </p:sp>
      <p:sp>
        <p:nvSpPr>
          <p:cNvPr id="43" name="object 43"/>
          <p:cNvSpPr txBox="1"/>
          <p:nvPr/>
        </p:nvSpPr>
        <p:spPr>
          <a:xfrm>
            <a:off x="6642100" y="1715797"/>
            <a:ext cx="241617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33399"/>
                </a:solidFill>
                <a:latin typeface="Arial"/>
                <a:cs typeface="Arial"/>
              </a:rPr>
              <a:t>Error</a:t>
            </a:r>
            <a:endParaRPr sz="2400" dirty="0">
              <a:latin typeface="Arial"/>
              <a:cs typeface="Arial"/>
            </a:endParaRPr>
          </a:p>
        </p:txBody>
      </p:sp>
      <p:sp>
        <p:nvSpPr>
          <p:cNvPr id="44" name="object 44"/>
          <p:cNvSpPr txBox="1"/>
          <p:nvPr/>
        </p:nvSpPr>
        <p:spPr>
          <a:xfrm>
            <a:off x="3505200" y="2010601"/>
            <a:ext cx="2202180" cy="939800"/>
          </a:xfrm>
          <a:prstGeom prst="rect">
            <a:avLst/>
          </a:prstGeom>
        </p:spPr>
        <p:txBody>
          <a:bodyPr vert="horz" wrap="square" lIns="0" tIns="12700" rIns="0" bIns="0" rtlCol="0">
            <a:spAutoFit/>
          </a:bodyPr>
          <a:lstStyle/>
          <a:p>
            <a:pPr marL="38100" marR="30480" indent="168910">
              <a:lnSpc>
                <a:spcPct val="125000"/>
              </a:lnSpc>
              <a:spcBef>
                <a:spcPts val="100"/>
              </a:spcBef>
            </a:pPr>
            <a:r>
              <a:rPr sz="2400" dirty="0">
                <a:latin typeface="Arial"/>
                <a:cs typeface="Arial"/>
              </a:rPr>
              <a:t>Observation</a:t>
            </a:r>
            <a:r>
              <a:rPr sz="2400" spc="-25" dirty="0">
                <a:latin typeface="Arial"/>
                <a:cs typeface="Arial"/>
              </a:rPr>
              <a:t> </a:t>
            </a:r>
            <a:r>
              <a:rPr sz="2400" spc="-50" dirty="0">
                <a:solidFill>
                  <a:srgbClr val="CC00CC"/>
                </a:solidFill>
                <a:latin typeface="Arial"/>
                <a:cs typeface="Arial"/>
              </a:rPr>
              <a:t>y </a:t>
            </a:r>
            <a:r>
              <a:rPr sz="2400" dirty="0">
                <a:latin typeface="Arial"/>
                <a:cs typeface="Arial"/>
              </a:rPr>
              <a:t>Prediction</a:t>
            </a:r>
            <a:r>
              <a:rPr sz="2400" spc="-15" dirty="0">
                <a:latin typeface="Arial"/>
                <a:cs typeface="Arial"/>
              </a:rPr>
              <a:t> </a:t>
            </a:r>
            <a:r>
              <a:rPr sz="2400" spc="-10" dirty="0">
                <a:solidFill>
                  <a:srgbClr val="CC00CC"/>
                </a:solidFill>
                <a:latin typeface="Arial"/>
                <a:cs typeface="Arial"/>
              </a:rPr>
              <a:t>h</a:t>
            </a:r>
            <a:r>
              <a:rPr sz="2400" b="1" spc="-15" baseline="-17361" dirty="0">
                <a:solidFill>
                  <a:srgbClr val="CC00CC"/>
                </a:solidFill>
                <a:latin typeface="Arial"/>
                <a:cs typeface="Arial"/>
              </a:rPr>
              <a:t>w</a:t>
            </a:r>
            <a:r>
              <a:rPr sz="2400" spc="-10" dirty="0">
                <a:solidFill>
                  <a:srgbClr val="CC00CC"/>
                </a:solidFill>
                <a:latin typeface="Arial"/>
                <a:cs typeface="Arial"/>
              </a:rPr>
              <a:t>(x)</a:t>
            </a:r>
            <a:endParaRPr sz="2400" dirty="0">
              <a:latin typeface="Arial"/>
              <a:cs typeface="Arial"/>
            </a:endParaRPr>
          </a:p>
        </p:txBody>
      </p:sp>
      <p:sp>
        <p:nvSpPr>
          <p:cNvPr id="45" name="object 45"/>
          <p:cNvSpPr txBox="1"/>
          <p:nvPr/>
        </p:nvSpPr>
        <p:spPr>
          <a:xfrm>
            <a:off x="533400" y="1470215"/>
            <a:ext cx="4335780" cy="391160"/>
          </a:xfrm>
          <a:prstGeom prst="rect">
            <a:avLst/>
          </a:prstGeom>
        </p:spPr>
        <p:txBody>
          <a:bodyPr vert="horz" wrap="square" lIns="0" tIns="12700" rIns="0" bIns="0" rtlCol="0">
            <a:spAutoFit/>
          </a:bodyPr>
          <a:lstStyle/>
          <a:p>
            <a:pPr marL="38100">
              <a:lnSpc>
                <a:spcPct val="100000"/>
              </a:lnSpc>
              <a:spcBef>
                <a:spcPts val="100"/>
              </a:spcBef>
            </a:pPr>
            <a:r>
              <a:rPr lang="zh-CN" altLang="en-US" sz="2400" dirty="0">
                <a:solidFill>
                  <a:srgbClr val="333399"/>
                </a:solidFill>
                <a:latin typeface="Calibri"/>
                <a:cs typeface="Calibri"/>
              </a:rPr>
              <a:t>单个样本的误差</a:t>
            </a:r>
            <a:r>
              <a:rPr sz="2400" dirty="0">
                <a:solidFill>
                  <a:srgbClr val="333399"/>
                </a:solidFill>
                <a:latin typeface="Calibri"/>
                <a:cs typeface="Calibri"/>
              </a:rPr>
              <a:t>: </a:t>
            </a:r>
            <a:r>
              <a:rPr sz="2400" dirty="0">
                <a:solidFill>
                  <a:srgbClr val="CC00CC"/>
                </a:solidFill>
                <a:latin typeface="Arial"/>
                <a:cs typeface="Arial"/>
              </a:rPr>
              <a:t>y</a:t>
            </a:r>
            <a:r>
              <a:rPr sz="2400" spc="-5" dirty="0">
                <a:solidFill>
                  <a:srgbClr val="CC00CC"/>
                </a:solidFill>
                <a:latin typeface="Arial"/>
                <a:cs typeface="Arial"/>
              </a:rPr>
              <a:t> </a:t>
            </a:r>
            <a:r>
              <a:rPr sz="2400" dirty="0">
                <a:solidFill>
                  <a:srgbClr val="CC00CC"/>
                </a:solidFill>
                <a:latin typeface="Arial"/>
                <a:cs typeface="Arial"/>
              </a:rPr>
              <a:t>–</a:t>
            </a:r>
            <a:r>
              <a:rPr sz="2400" spc="-5" dirty="0">
                <a:solidFill>
                  <a:srgbClr val="CC00CC"/>
                </a:solidFill>
                <a:latin typeface="Arial"/>
                <a:cs typeface="Arial"/>
              </a:rPr>
              <a:t> </a:t>
            </a:r>
            <a:r>
              <a:rPr sz="2400" spc="-10" dirty="0">
                <a:solidFill>
                  <a:srgbClr val="CC00CC"/>
                </a:solidFill>
                <a:latin typeface="Arial"/>
                <a:cs typeface="Arial"/>
              </a:rPr>
              <a:t>h</a:t>
            </a:r>
            <a:r>
              <a:rPr sz="2400" b="1" spc="-15" baseline="-17361" dirty="0">
                <a:solidFill>
                  <a:srgbClr val="CC00CC"/>
                </a:solidFill>
                <a:latin typeface="Arial"/>
                <a:cs typeface="Arial"/>
              </a:rPr>
              <a:t>w</a:t>
            </a:r>
            <a:r>
              <a:rPr sz="2400" spc="-10" dirty="0">
                <a:solidFill>
                  <a:srgbClr val="CC00CC"/>
                </a:solidFill>
                <a:latin typeface="Arial"/>
                <a:cs typeface="Arial"/>
              </a:rPr>
              <a:t>(x)</a:t>
            </a:r>
            <a:endParaRPr sz="2400" dirty="0">
              <a:latin typeface="Arial"/>
              <a:cs typeface="Arial"/>
            </a:endParaRPr>
          </a:p>
        </p:txBody>
      </p:sp>
      <p:sp>
        <p:nvSpPr>
          <p:cNvPr id="46" name="object 46"/>
          <p:cNvSpPr txBox="1"/>
          <p:nvPr/>
        </p:nvSpPr>
        <p:spPr>
          <a:xfrm>
            <a:off x="8380948" y="4540441"/>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C00CC"/>
                </a:solidFill>
                <a:latin typeface="Arial"/>
                <a:cs typeface="Arial"/>
              </a:rPr>
              <a:t>x</a:t>
            </a:r>
            <a:endParaRPr sz="2400">
              <a:latin typeface="Arial"/>
              <a:cs typeface="Arial"/>
            </a:endParaRPr>
          </a:p>
        </p:txBody>
      </p:sp>
      <p:sp>
        <p:nvSpPr>
          <p:cNvPr id="48" name="矩形 47"/>
          <p:cNvSpPr/>
          <p:nvPr/>
        </p:nvSpPr>
        <p:spPr>
          <a:xfrm>
            <a:off x="432732" y="4881561"/>
            <a:ext cx="10621367" cy="1779974"/>
          </a:xfrm>
          <a:prstGeom prst="rect">
            <a:avLst/>
          </a:prstGeom>
        </p:spPr>
        <p:txBody>
          <a:bodyPr wrap="square">
            <a:spAutoFit/>
          </a:bodyPr>
          <a:lstStyle/>
          <a:p>
            <a:pPr marL="38100">
              <a:lnSpc>
                <a:spcPct val="150000"/>
              </a:lnSpc>
              <a:spcBef>
                <a:spcPts val="100"/>
              </a:spcBef>
              <a:tabLst>
                <a:tab pos="380365" algn="l"/>
                <a:tab pos="381000" algn="l"/>
              </a:tabLst>
            </a:pPr>
            <a:r>
              <a:rPr lang="zh-CN" altLang="en-US" sz="2400" dirty="0">
                <a:solidFill>
                  <a:srgbClr val="333399"/>
                </a:solidFill>
                <a:latin typeface="Calibri"/>
                <a:cs typeface="Calibri"/>
              </a:rPr>
              <a:t>损失函数</a:t>
            </a:r>
            <a:r>
              <a:rPr lang="en-US" altLang="zh-CN" sz="2400" dirty="0">
                <a:solidFill>
                  <a:srgbClr val="333399"/>
                </a:solidFill>
                <a:latin typeface="Calibri"/>
                <a:cs typeface="Calibri"/>
              </a:rPr>
              <a:t>:</a:t>
            </a:r>
            <a:r>
              <a:rPr lang="zh-CN" altLang="en-US" sz="2400" dirty="0"/>
              <a:t> </a:t>
            </a:r>
            <a:r>
              <a:rPr lang="zh-CN" altLang="en-US" sz="2400" b="1" dirty="0"/>
              <a:t>估量模型的预测值</a:t>
            </a:r>
            <a:r>
              <a:rPr lang="en-US" altLang="zh-CN" sz="2400" spc="-10" dirty="0" err="1">
                <a:solidFill>
                  <a:srgbClr val="CC00CC"/>
                </a:solidFill>
                <a:latin typeface="Arial"/>
                <a:cs typeface="Arial"/>
              </a:rPr>
              <a:t>h</a:t>
            </a:r>
            <a:r>
              <a:rPr lang="en-US" altLang="zh-CN" sz="2400" b="1" spc="-15" baseline="-17361" dirty="0" err="1">
                <a:solidFill>
                  <a:srgbClr val="CC00CC"/>
                </a:solidFill>
                <a:latin typeface="Arial"/>
                <a:cs typeface="Arial"/>
              </a:rPr>
              <a:t>w</a:t>
            </a:r>
            <a:r>
              <a:rPr lang="en-US" altLang="zh-CN" sz="2400" spc="-10" dirty="0">
                <a:solidFill>
                  <a:srgbClr val="CC00CC"/>
                </a:solidFill>
                <a:latin typeface="Arial"/>
                <a:cs typeface="Arial"/>
              </a:rPr>
              <a:t>(x)</a:t>
            </a:r>
            <a:r>
              <a:rPr lang="zh-CN" altLang="en-US" sz="2400" b="1" dirty="0"/>
              <a:t>与真实值</a:t>
            </a:r>
            <a:r>
              <a:rPr lang="en-US" altLang="zh-CN" sz="2400" dirty="0">
                <a:solidFill>
                  <a:srgbClr val="CC00CC"/>
                </a:solidFill>
                <a:latin typeface="Arial"/>
                <a:cs typeface="Arial"/>
              </a:rPr>
              <a:t>y</a:t>
            </a:r>
            <a:r>
              <a:rPr lang="zh-CN" altLang="en-US" sz="2400" b="1" dirty="0"/>
              <a:t>的不一致程度</a:t>
            </a:r>
            <a:endParaRPr lang="en-US" altLang="zh-CN" sz="2400" spc="-20" dirty="0">
              <a:solidFill>
                <a:srgbClr val="333399"/>
              </a:solidFill>
              <a:latin typeface="Calibri"/>
              <a:cs typeface="Calibri"/>
            </a:endParaRPr>
          </a:p>
          <a:p>
            <a:pPr marL="38100">
              <a:lnSpc>
                <a:spcPct val="150000"/>
              </a:lnSpc>
              <a:spcBef>
                <a:spcPts val="100"/>
              </a:spcBef>
              <a:tabLst>
                <a:tab pos="380365" algn="l"/>
                <a:tab pos="381000" algn="l"/>
              </a:tabLst>
            </a:pPr>
            <a:r>
              <a:rPr lang="en-US" altLang="zh-CN" sz="2400" dirty="0">
                <a:solidFill>
                  <a:srgbClr val="333399"/>
                </a:solidFill>
                <a:latin typeface="Calibri"/>
                <a:cs typeface="Calibri"/>
              </a:rPr>
              <a:t>L2</a:t>
            </a:r>
            <a:r>
              <a:rPr lang="zh-CN" altLang="en-US" sz="2400" dirty="0">
                <a:solidFill>
                  <a:srgbClr val="333399"/>
                </a:solidFill>
                <a:latin typeface="Calibri"/>
                <a:cs typeface="Calibri"/>
              </a:rPr>
              <a:t>损失</a:t>
            </a:r>
            <a:r>
              <a:rPr lang="en-US" altLang="zh-CN" sz="2400" dirty="0">
                <a:solidFill>
                  <a:srgbClr val="333399"/>
                </a:solidFill>
                <a:latin typeface="Calibri"/>
                <a:cs typeface="Calibri"/>
              </a:rPr>
              <a:t>:  </a:t>
            </a:r>
            <a:r>
              <a:rPr lang="zh-CN" altLang="en-US" sz="2400" spc="-20" dirty="0">
                <a:latin typeface="Calibri"/>
                <a:cs typeface="Calibri"/>
              </a:rPr>
              <a:t>所有样例上的均方误差</a:t>
            </a:r>
            <a:endParaRPr lang="en-US" altLang="zh-CN" sz="2400" spc="-20" dirty="0">
              <a:latin typeface="Calibri"/>
              <a:cs typeface="Calibri"/>
            </a:endParaRPr>
          </a:p>
          <a:p>
            <a:pPr marL="38100">
              <a:lnSpc>
                <a:spcPct val="150000"/>
              </a:lnSpc>
              <a:spcBef>
                <a:spcPts val="100"/>
              </a:spcBef>
              <a:tabLst>
                <a:tab pos="380365" algn="l"/>
                <a:tab pos="381000" algn="l"/>
              </a:tabLst>
            </a:pPr>
            <a:r>
              <a:rPr lang="en-US" altLang="zh-CN" sz="2400" dirty="0">
                <a:solidFill>
                  <a:srgbClr val="CC00CC"/>
                </a:solidFill>
                <a:latin typeface="Calibri"/>
                <a:cs typeface="Calibri"/>
              </a:rPr>
              <a:t>            Loss</a:t>
            </a:r>
            <a:r>
              <a:rPr lang="en-US" altLang="zh-CN" sz="2400" spc="-10" dirty="0">
                <a:solidFill>
                  <a:srgbClr val="CC00CC"/>
                </a:solidFill>
                <a:latin typeface="Calibri"/>
                <a:cs typeface="Calibri"/>
              </a:rPr>
              <a:t> </a:t>
            </a:r>
            <a:r>
              <a:rPr lang="en-US" altLang="zh-CN" sz="2400" dirty="0">
                <a:solidFill>
                  <a:srgbClr val="CC00CC"/>
                </a:solidFill>
                <a:latin typeface="Calibri"/>
                <a:cs typeface="Calibri"/>
              </a:rPr>
              <a:t>=</a:t>
            </a:r>
            <a:r>
              <a:rPr lang="en-US" altLang="zh-CN" sz="2400" dirty="0">
                <a:solidFill>
                  <a:srgbClr val="CC00CC"/>
                </a:solidFill>
                <a:latin typeface="Calibri"/>
                <a:cs typeface="Calibri"/>
                <a:sym typeface="Symbol" panose="05050102010706020507" pitchFamily="18" charset="2"/>
              </a:rPr>
              <a:t></a:t>
            </a:r>
            <a:r>
              <a:rPr lang="en-US" altLang="zh-CN" sz="2400" spc="652" baseline="-16339" dirty="0">
                <a:solidFill>
                  <a:srgbClr val="CC00CC"/>
                </a:solidFill>
                <a:latin typeface="Calibri"/>
                <a:cs typeface="Calibri"/>
              </a:rPr>
              <a:t>j</a:t>
            </a:r>
            <a:r>
              <a:rPr lang="en-US" altLang="zh-CN" sz="2400" dirty="0">
                <a:solidFill>
                  <a:srgbClr val="CC00CC"/>
                </a:solidFill>
                <a:latin typeface="Calibri"/>
                <a:cs typeface="Calibri"/>
              </a:rPr>
              <a:t>(</a:t>
            </a:r>
            <a:r>
              <a:rPr lang="en-US" altLang="zh-CN" sz="2400" dirty="0" err="1">
                <a:solidFill>
                  <a:srgbClr val="CC00CC"/>
                </a:solidFill>
                <a:latin typeface="Calibri"/>
                <a:cs typeface="Calibri"/>
              </a:rPr>
              <a:t>y</a:t>
            </a:r>
            <a:r>
              <a:rPr lang="en-US" altLang="zh-CN" sz="2400" baseline="-16339" dirty="0" err="1">
                <a:solidFill>
                  <a:srgbClr val="CC00CC"/>
                </a:solidFill>
                <a:latin typeface="Calibri"/>
                <a:cs typeface="Calibri"/>
              </a:rPr>
              <a:t>j</a:t>
            </a:r>
            <a:r>
              <a:rPr lang="en-US" altLang="zh-CN" sz="2400" spc="300" baseline="-16339" dirty="0">
                <a:solidFill>
                  <a:srgbClr val="CC00CC"/>
                </a:solidFill>
                <a:latin typeface="Calibri"/>
                <a:cs typeface="Calibri"/>
              </a:rPr>
              <a:t> </a:t>
            </a:r>
            <a:r>
              <a:rPr lang="en-US" altLang="zh-CN" sz="2400" dirty="0">
                <a:solidFill>
                  <a:srgbClr val="CC00CC"/>
                </a:solidFill>
                <a:latin typeface="Calibri"/>
                <a:cs typeface="Calibri"/>
              </a:rPr>
              <a:t>– </a:t>
            </a:r>
            <a:r>
              <a:rPr lang="en-US" altLang="zh-CN" sz="2400" dirty="0" err="1">
                <a:solidFill>
                  <a:srgbClr val="CC00CC"/>
                </a:solidFill>
                <a:latin typeface="Calibri"/>
                <a:cs typeface="Calibri"/>
              </a:rPr>
              <a:t>h</a:t>
            </a:r>
            <a:r>
              <a:rPr lang="en-US" altLang="zh-CN" sz="2400" b="1" baseline="-16339" dirty="0" err="1">
                <a:solidFill>
                  <a:srgbClr val="CC00CC"/>
                </a:solidFill>
                <a:latin typeface="Calibri"/>
                <a:cs typeface="Calibri"/>
              </a:rPr>
              <a:t>w</a:t>
            </a:r>
            <a:r>
              <a:rPr lang="en-US" altLang="zh-CN" sz="2400" dirty="0">
                <a:solidFill>
                  <a:srgbClr val="CC00CC"/>
                </a:solidFill>
                <a:latin typeface="Calibri"/>
                <a:cs typeface="Calibri"/>
              </a:rPr>
              <a:t>(</a:t>
            </a:r>
            <a:r>
              <a:rPr lang="en-US" altLang="zh-CN" sz="2400" dirty="0" err="1">
                <a:solidFill>
                  <a:srgbClr val="CC00CC"/>
                </a:solidFill>
                <a:latin typeface="Calibri"/>
                <a:cs typeface="Calibri"/>
              </a:rPr>
              <a:t>x</a:t>
            </a:r>
            <a:r>
              <a:rPr lang="en-US" altLang="zh-CN" sz="2400" baseline="-16339" dirty="0" err="1">
                <a:solidFill>
                  <a:srgbClr val="CC00CC"/>
                </a:solidFill>
                <a:latin typeface="Calibri"/>
                <a:cs typeface="Calibri"/>
              </a:rPr>
              <a:t>j</a:t>
            </a:r>
            <a:r>
              <a:rPr lang="en-US" altLang="zh-CN" sz="2400" dirty="0">
                <a:solidFill>
                  <a:srgbClr val="CC00CC"/>
                </a:solidFill>
                <a:latin typeface="Calibri"/>
                <a:cs typeface="Calibri"/>
              </a:rPr>
              <a:t>))</a:t>
            </a:r>
            <a:r>
              <a:rPr lang="en-US" altLang="zh-CN" sz="2400" baseline="26143" dirty="0">
                <a:solidFill>
                  <a:srgbClr val="CC00CC"/>
                </a:solidFill>
                <a:latin typeface="Calibri"/>
                <a:cs typeface="Calibri"/>
              </a:rPr>
              <a:t>2</a:t>
            </a:r>
            <a:r>
              <a:rPr lang="en-US" altLang="zh-CN" sz="2400" spc="307" baseline="26143" dirty="0">
                <a:solidFill>
                  <a:srgbClr val="CC00CC"/>
                </a:solidFill>
                <a:latin typeface="Calibri"/>
                <a:cs typeface="Calibri"/>
              </a:rPr>
              <a:t> </a:t>
            </a:r>
            <a:r>
              <a:rPr lang="en-US" altLang="zh-CN" sz="2400" dirty="0">
                <a:solidFill>
                  <a:srgbClr val="CC00CC"/>
                </a:solidFill>
                <a:latin typeface="Calibri"/>
                <a:cs typeface="Calibri"/>
              </a:rPr>
              <a:t>=</a:t>
            </a:r>
            <a:r>
              <a:rPr lang="en-US" altLang="zh-CN" sz="2400" dirty="0">
                <a:solidFill>
                  <a:srgbClr val="CC00CC"/>
                </a:solidFill>
                <a:latin typeface="Calibri"/>
                <a:cs typeface="Calibri"/>
                <a:sym typeface="Symbol" panose="05050102010706020507" pitchFamily="18" charset="2"/>
              </a:rPr>
              <a:t> </a:t>
            </a:r>
            <a:r>
              <a:rPr lang="en-US" altLang="zh-CN" sz="2400" spc="652" baseline="-16339" dirty="0">
                <a:solidFill>
                  <a:srgbClr val="CC00CC"/>
                </a:solidFill>
                <a:latin typeface="Calibri"/>
                <a:cs typeface="Calibri"/>
              </a:rPr>
              <a:t>j</a:t>
            </a:r>
            <a:r>
              <a:rPr lang="en-US" altLang="zh-CN" sz="2400" dirty="0">
                <a:solidFill>
                  <a:srgbClr val="CC00CC"/>
                </a:solidFill>
                <a:latin typeface="Calibri"/>
                <a:cs typeface="Calibri"/>
              </a:rPr>
              <a:t>(</a:t>
            </a:r>
            <a:r>
              <a:rPr lang="en-US" altLang="zh-CN" sz="2400" dirty="0" err="1">
                <a:solidFill>
                  <a:srgbClr val="CC00CC"/>
                </a:solidFill>
                <a:latin typeface="Calibri"/>
                <a:cs typeface="Calibri"/>
              </a:rPr>
              <a:t>y</a:t>
            </a:r>
            <a:r>
              <a:rPr lang="en-US" altLang="zh-CN" sz="2400" baseline="-16339" dirty="0" err="1">
                <a:solidFill>
                  <a:srgbClr val="CC00CC"/>
                </a:solidFill>
                <a:latin typeface="Calibri"/>
                <a:cs typeface="Calibri"/>
              </a:rPr>
              <a:t>j</a:t>
            </a:r>
            <a:r>
              <a:rPr lang="en-US" altLang="zh-CN" sz="2400" spc="292" baseline="-16339" dirty="0">
                <a:solidFill>
                  <a:srgbClr val="CC00CC"/>
                </a:solidFill>
                <a:latin typeface="Calibri"/>
                <a:cs typeface="Calibri"/>
              </a:rPr>
              <a:t> </a:t>
            </a:r>
            <a:r>
              <a:rPr lang="en-US" altLang="zh-CN" sz="2400" dirty="0">
                <a:solidFill>
                  <a:srgbClr val="CC00CC"/>
                </a:solidFill>
                <a:latin typeface="Calibri"/>
                <a:cs typeface="Calibri"/>
              </a:rPr>
              <a:t>– (w</a:t>
            </a:r>
            <a:r>
              <a:rPr lang="en-US" altLang="zh-CN" sz="2400" baseline="-16339" dirty="0">
                <a:solidFill>
                  <a:srgbClr val="CC00CC"/>
                </a:solidFill>
                <a:latin typeface="Calibri"/>
                <a:cs typeface="Calibri"/>
              </a:rPr>
              <a:t>0</a:t>
            </a:r>
            <a:r>
              <a:rPr lang="en-US" altLang="zh-CN" sz="2400" spc="307" baseline="-16339" dirty="0">
                <a:solidFill>
                  <a:srgbClr val="CC00CC"/>
                </a:solidFill>
                <a:latin typeface="Calibri"/>
                <a:cs typeface="Calibri"/>
              </a:rPr>
              <a:t> </a:t>
            </a:r>
            <a:r>
              <a:rPr lang="en-US" altLang="zh-CN" sz="2400" dirty="0">
                <a:solidFill>
                  <a:srgbClr val="CC00CC"/>
                </a:solidFill>
                <a:latin typeface="Calibri"/>
                <a:cs typeface="Calibri"/>
              </a:rPr>
              <a:t>+ </a:t>
            </a:r>
            <a:r>
              <a:rPr lang="en-US" altLang="zh-CN" sz="2400" spc="-10" dirty="0">
                <a:solidFill>
                  <a:srgbClr val="CC00CC"/>
                </a:solidFill>
                <a:latin typeface="Calibri"/>
                <a:cs typeface="Calibri"/>
              </a:rPr>
              <a:t>w</a:t>
            </a:r>
            <a:r>
              <a:rPr lang="en-US" altLang="zh-CN" sz="2400" spc="-15" baseline="-16339" dirty="0">
                <a:solidFill>
                  <a:srgbClr val="CC00CC"/>
                </a:solidFill>
                <a:latin typeface="Calibri"/>
                <a:cs typeface="Calibri"/>
              </a:rPr>
              <a:t>1</a:t>
            </a:r>
            <a:r>
              <a:rPr lang="en-US" altLang="zh-CN" sz="2400" spc="-10" dirty="0">
                <a:solidFill>
                  <a:srgbClr val="CC00CC"/>
                </a:solidFill>
                <a:latin typeface="Calibri"/>
                <a:cs typeface="Calibri"/>
              </a:rPr>
              <a:t>x</a:t>
            </a:r>
            <a:r>
              <a:rPr lang="en-US" altLang="zh-CN" sz="2400" spc="-15" baseline="-16339" dirty="0">
                <a:solidFill>
                  <a:srgbClr val="CC00CC"/>
                </a:solidFill>
                <a:latin typeface="Calibri"/>
                <a:cs typeface="Calibri"/>
              </a:rPr>
              <a:t>j</a:t>
            </a:r>
            <a:r>
              <a:rPr lang="en-US" altLang="zh-CN" sz="2400" spc="-10" dirty="0">
                <a:solidFill>
                  <a:srgbClr val="CC00CC"/>
                </a:solidFill>
                <a:latin typeface="Calibri"/>
                <a:cs typeface="Calibri"/>
              </a:rPr>
              <a:t>))</a:t>
            </a:r>
            <a:r>
              <a:rPr lang="en-US" altLang="zh-CN" sz="2400" spc="-15" baseline="26143" dirty="0">
                <a:solidFill>
                  <a:srgbClr val="CC00CC"/>
                </a:solidFill>
                <a:latin typeface="Calibri"/>
                <a:cs typeface="Calibri"/>
              </a:rPr>
              <a:t>2</a:t>
            </a:r>
            <a:endParaRPr lang="en-US" altLang="zh-CN" sz="2400" baseline="26143" dirty="0">
              <a:latin typeface="Calibri"/>
              <a:cs typeface="Calibri"/>
            </a:endParaRPr>
          </a:p>
        </p:txBody>
      </p:sp>
      <p:sp>
        <p:nvSpPr>
          <p:cNvPr id="49" name="矩形 48"/>
          <p:cNvSpPr/>
          <p:nvPr/>
        </p:nvSpPr>
        <p:spPr>
          <a:xfrm>
            <a:off x="7926977" y="5726450"/>
            <a:ext cx="4018367" cy="1015663"/>
          </a:xfrm>
          <a:prstGeom prst="rect">
            <a:avLst/>
          </a:prstGeom>
        </p:spPr>
        <p:txBody>
          <a:bodyPr wrap="square">
            <a:spAutoFit/>
          </a:bodyPr>
          <a:lstStyle/>
          <a:p>
            <a:pPr marL="355600" indent="-342900">
              <a:lnSpc>
                <a:spcPct val="100000"/>
              </a:lnSpc>
              <a:spcBef>
                <a:spcPts val="100"/>
              </a:spcBef>
              <a:buFont typeface="Arial"/>
              <a:buChar char="■"/>
              <a:tabLst>
                <a:tab pos="355600" algn="l"/>
              </a:tabLst>
            </a:pPr>
            <a:r>
              <a:rPr lang="en-US" altLang="zh-CN" dirty="0">
                <a:solidFill>
                  <a:srgbClr val="333399"/>
                </a:solidFill>
                <a:latin typeface="Calibri"/>
                <a:cs typeface="Calibri"/>
              </a:rPr>
              <a:t>Define</a:t>
            </a:r>
            <a:r>
              <a:rPr lang="en-US" altLang="zh-CN" spc="-20" dirty="0">
                <a:solidFill>
                  <a:srgbClr val="333399"/>
                </a:solidFill>
                <a:latin typeface="Calibri"/>
                <a:cs typeface="Calibri"/>
              </a:rPr>
              <a:t> </a:t>
            </a:r>
            <a:r>
              <a:rPr lang="en-US" altLang="zh-CN" dirty="0">
                <a:solidFill>
                  <a:srgbClr val="333399"/>
                </a:solidFill>
                <a:latin typeface="Calibri"/>
                <a:cs typeface="Calibri"/>
              </a:rPr>
              <a:t>loss</a:t>
            </a:r>
            <a:r>
              <a:rPr lang="en-US" altLang="zh-CN" spc="-10" dirty="0">
                <a:solidFill>
                  <a:srgbClr val="333399"/>
                </a:solidFill>
                <a:latin typeface="Calibri"/>
                <a:cs typeface="Calibri"/>
              </a:rPr>
              <a:t> function</a:t>
            </a:r>
            <a:endParaRPr lang="en-US" altLang="zh-CN" dirty="0">
              <a:latin typeface="Calibri"/>
              <a:cs typeface="Calibri"/>
            </a:endParaRPr>
          </a:p>
          <a:p>
            <a:pPr>
              <a:lnSpc>
                <a:spcPct val="100000"/>
              </a:lnSpc>
              <a:spcBef>
                <a:spcPts val="40"/>
              </a:spcBef>
              <a:buClr>
                <a:srgbClr val="333399"/>
              </a:buClr>
              <a:buFont typeface="Arial"/>
              <a:buChar char="■"/>
            </a:pPr>
            <a:endParaRPr lang="en-US" altLang="zh-CN" sz="2400" dirty="0">
              <a:latin typeface="Calibri"/>
              <a:cs typeface="Calibri"/>
            </a:endParaRPr>
          </a:p>
          <a:p>
            <a:pPr marL="355600" indent="-342900">
              <a:lnSpc>
                <a:spcPct val="100000"/>
              </a:lnSpc>
              <a:buFont typeface="Arial"/>
              <a:buChar char="■"/>
              <a:tabLst>
                <a:tab pos="355600" algn="l"/>
              </a:tabLst>
            </a:pPr>
            <a:r>
              <a:rPr lang="en-US" altLang="zh-CN" dirty="0">
                <a:solidFill>
                  <a:srgbClr val="FF0000"/>
                </a:solidFill>
                <a:latin typeface="Calibri"/>
                <a:cs typeface="Calibri"/>
              </a:rPr>
              <a:t>Minimize loss</a:t>
            </a:r>
            <a:r>
              <a:rPr lang="en-US" altLang="zh-CN" spc="5" dirty="0">
                <a:solidFill>
                  <a:srgbClr val="FF0000"/>
                </a:solidFill>
                <a:latin typeface="Calibri"/>
                <a:cs typeface="Calibri"/>
              </a:rPr>
              <a:t> </a:t>
            </a:r>
            <a:r>
              <a:rPr lang="en-US" altLang="zh-CN" spc="-10" dirty="0">
                <a:solidFill>
                  <a:srgbClr val="FF0000"/>
                </a:solidFill>
                <a:latin typeface="Calibri"/>
                <a:cs typeface="Calibri"/>
              </a:rPr>
              <a:t>function</a:t>
            </a:r>
            <a:r>
              <a:rPr lang="en-US" altLang="zh-CN" dirty="0">
                <a:solidFill>
                  <a:srgbClr val="FF0000"/>
                </a:solidFill>
                <a:latin typeface="Calibri"/>
                <a:cs typeface="Calibri"/>
              </a:rPr>
              <a:t> to find</a:t>
            </a:r>
            <a:r>
              <a:rPr lang="en-US" altLang="zh-CN" spc="-5" dirty="0">
                <a:solidFill>
                  <a:srgbClr val="FF0000"/>
                </a:solidFill>
                <a:latin typeface="Calibri"/>
                <a:cs typeface="Calibri"/>
              </a:rPr>
              <a:t> </a:t>
            </a:r>
            <a:r>
              <a:rPr lang="en-US" altLang="zh-CN" dirty="0">
                <a:solidFill>
                  <a:srgbClr val="FF0000"/>
                </a:solidFill>
                <a:latin typeface="Calibri"/>
                <a:cs typeface="Calibri"/>
              </a:rPr>
              <a:t>w*</a:t>
            </a:r>
          </a:p>
        </p:txBody>
      </p:sp>
    </p:spTree>
    <p:extLst>
      <p:ext uri="{BB962C8B-B14F-4D97-AF65-F5344CB8AC3E}">
        <p14:creationId xmlns:p14="http://schemas.microsoft.com/office/powerpoint/2010/main" val="304255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2412" y="160019"/>
            <a:ext cx="9149715" cy="695960"/>
          </a:xfrm>
          <a:prstGeom prst="rect">
            <a:avLst/>
          </a:prstGeom>
        </p:spPr>
        <p:txBody>
          <a:bodyPr vert="horz" wrap="square" lIns="0" tIns="12700" rIns="0" bIns="0" rtlCol="0">
            <a:spAutoFit/>
          </a:bodyPr>
          <a:lstStyle/>
          <a:p>
            <a:pPr marL="12700">
              <a:lnSpc>
                <a:spcPct val="100000"/>
              </a:lnSpc>
              <a:spcBef>
                <a:spcPts val="100"/>
              </a:spcBef>
            </a:pPr>
            <a:r>
              <a:rPr lang="zh-CN" altLang="en-US" dirty="0"/>
              <a:t>最小二乘法：最小化平方误差</a:t>
            </a:r>
            <a:endParaRPr spc="-10" dirty="0"/>
          </a:p>
        </p:txBody>
      </p:sp>
      <p:sp>
        <p:nvSpPr>
          <p:cNvPr id="3" name="object 3"/>
          <p:cNvSpPr txBox="1"/>
          <p:nvPr/>
        </p:nvSpPr>
        <p:spPr>
          <a:xfrm>
            <a:off x="914400" y="2910027"/>
            <a:ext cx="7747000" cy="1962076"/>
          </a:xfrm>
          <a:prstGeom prst="rect">
            <a:avLst/>
          </a:prstGeom>
        </p:spPr>
        <p:txBody>
          <a:bodyPr vert="horz" wrap="square" lIns="0" tIns="12700" rIns="0" bIns="0" rtlCol="0">
            <a:spAutoFit/>
          </a:bodyPr>
          <a:lstStyle/>
          <a:p>
            <a:pPr marL="381000" indent="-342900">
              <a:lnSpc>
                <a:spcPts val="2980"/>
              </a:lnSpc>
              <a:buClr>
                <a:srgbClr val="333399"/>
              </a:buClr>
              <a:buFont typeface="Arial"/>
              <a:buChar char="■"/>
              <a:tabLst>
                <a:tab pos="380365" algn="l"/>
                <a:tab pos="381000" algn="l"/>
              </a:tabLst>
            </a:pPr>
            <a:r>
              <a:rPr lang="zh-CN" altLang="en-US" sz="2500" dirty="0">
                <a:solidFill>
                  <a:srgbClr val="000090"/>
                </a:solidFill>
                <a:latin typeface="Calibri"/>
                <a:cs typeface="Calibri"/>
              </a:rPr>
              <a:t>计算</a:t>
            </a:r>
            <a:r>
              <a:rPr sz="2500" dirty="0">
                <a:solidFill>
                  <a:srgbClr val="CC00CC"/>
                </a:solidFill>
                <a:latin typeface="Calibri"/>
                <a:cs typeface="Calibri"/>
              </a:rPr>
              <a:t>w* </a:t>
            </a:r>
            <a:r>
              <a:rPr lang="zh-CN" altLang="en-US" sz="2500" dirty="0">
                <a:solidFill>
                  <a:srgbClr val="000090"/>
                </a:solidFill>
                <a:latin typeface="Calibri"/>
                <a:cs typeface="Calibri"/>
              </a:rPr>
              <a:t>，使得损失最小化</a:t>
            </a:r>
            <a:r>
              <a:rPr lang="en-US" altLang="zh-CN" sz="2500" dirty="0">
                <a:solidFill>
                  <a:srgbClr val="000090"/>
                </a:solidFill>
                <a:latin typeface="Calibri"/>
                <a:cs typeface="Calibri"/>
              </a:rPr>
              <a:t>(</a:t>
            </a:r>
            <a:r>
              <a:rPr lang="zh-CN" altLang="en-US" sz="2500" dirty="0">
                <a:solidFill>
                  <a:srgbClr val="000090"/>
                </a:solidFill>
                <a:latin typeface="Calibri"/>
                <a:cs typeface="Calibri"/>
              </a:rPr>
              <a:t>求导为零</a:t>
            </a:r>
            <a:r>
              <a:rPr lang="en-US" altLang="zh-CN" sz="2500" dirty="0">
                <a:solidFill>
                  <a:srgbClr val="000090"/>
                </a:solidFill>
                <a:latin typeface="Calibri"/>
                <a:cs typeface="Calibri"/>
              </a:rPr>
              <a:t>)</a:t>
            </a:r>
          </a:p>
          <a:p>
            <a:pPr marL="381000" indent="-342900">
              <a:lnSpc>
                <a:spcPts val="2980"/>
              </a:lnSpc>
              <a:buClr>
                <a:srgbClr val="333399"/>
              </a:buClr>
              <a:buFont typeface="Arial"/>
              <a:buChar char="■"/>
              <a:tabLst>
                <a:tab pos="380365" algn="l"/>
                <a:tab pos="381000" algn="l"/>
              </a:tabLst>
            </a:pPr>
            <a:endParaRPr lang="en-US" altLang="zh-CN" sz="2500" dirty="0">
              <a:solidFill>
                <a:srgbClr val="000090"/>
              </a:solidFill>
              <a:latin typeface="Calibri"/>
              <a:cs typeface="Calibri"/>
            </a:endParaRPr>
          </a:p>
          <a:p>
            <a:pPr marL="781050" lvl="1" indent="-285750">
              <a:lnSpc>
                <a:spcPts val="3115"/>
              </a:lnSpc>
              <a:buClr>
                <a:srgbClr val="000000"/>
              </a:buClr>
              <a:buFont typeface="Arial"/>
              <a:buChar char="■"/>
              <a:tabLst>
                <a:tab pos="781050" algn="l"/>
                <a:tab pos="3021965" algn="l"/>
              </a:tabLst>
            </a:pPr>
            <a:r>
              <a:rPr lang="en-US" altLang="zh-CN" sz="2600" spc="-20" dirty="0">
                <a:solidFill>
                  <a:srgbClr val="CC00CC"/>
                </a:solidFill>
                <a:latin typeface="Symbol"/>
                <a:cs typeface="Symbol"/>
                <a:sym typeface="Symbol" panose="05050102010706020507" pitchFamily="18" charset="2"/>
              </a:rPr>
              <a:t></a:t>
            </a:r>
            <a:r>
              <a:rPr lang="en-US" altLang="zh-CN" sz="2600" spc="-20" dirty="0">
                <a:solidFill>
                  <a:srgbClr val="CC00CC"/>
                </a:solidFill>
                <a:latin typeface="Calibri"/>
                <a:cs typeface="Calibri"/>
              </a:rPr>
              <a:t>Loss/</a:t>
            </a:r>
            <a:r>
              <a:rPr lang="en-US" altLang="zh-CN" sz="2600" spc="-20" dirty="0">
                <a:solidFill>
                  <a:srgbClr val="CC00CC"/>
                </a:solidFill>
                <a:latin typeface="Symbol"/>
                <a:cs typeface="Symbol"/>
                <a:sym typeface="Symbol" panose="05050102010706020507" pitchFamily="18" charset="2"/>
              </a:rPr>
              <a:t>  </a:t>
            </a:r>
            <a:r>
              <a:rPr lang="en-US" altLang="zh-CN" sz="2600" spc="-20" dirty="0">
                <a:solidFill>
                  <a:srgbClr val="CC00CC"/>
                </a:solidFill>
                <a:latin typeface="Calibri"/>
                <a:cs typeface="Calibri"/>
              </a:rPr>
              <a:t>w</a:t>
            </a:r>
            <a:r>
              <a:rPr lang="en-US" altLang="zh-CN" sz="2550" spc="-30" baseline="-16339" dirty="0">
                <a:solidFill>
                  <a:srgbClr val="CC00CC"/>
                </a:solidFill>
                <a:latin typeface="Calibri"/>
                <a:cs typeface="Calibri"/>
              </a:rPr>
              <a:t>0</a:t>
            </a:r>
            <a:r>
              <a:rPr lang="en-US" altLang="zh-CN" sz="2550" spc="247" baseline="-16339" dirty="0">
                <a:solidFill>
                  <a:srgbClr val="CC00CC"/>
                </a:solidFill>
                <a:latin typeface="Calibri"/>
                <a:cs typeface="Calibri"/>
              </a:rPr>
              <a:t> </a:t>
            </a:r>
            <a:r>
              <a:rPr lang="en-US" altLang="zh-CN" sz="2600" dirty="0">
                <a:solidFill>
                  <a:srgbClr val="CC00CC"/>
                </a:solidFill>
                <a:latin typeface="Calibri"/>
                <a:cs typeface="Calibri"/>
              </a:rPr>
              <a:t>=</a:t>
            </a:r>
            <a:r>
              <a:rPr lang="en-US" altLang="zh-CN" sz="2600" spc="-45" dirty="0">
                <a:solidFill>
                  <a:srgbClr val="CC00CC"/>
                </a:solidFill>
                <a:latin typeface="Calibri"/>
                <a:cs typeface="Calibri"/>
              </a:rPr>
              <a:t> </a:t>
            </a:r>
            <a:r>
              <a:rPr lang="en-US" altLang="zh-CN" sz="2600" dirty="0">
                <a:solidFill>
                  <a:srgbClr val="CC00CC"/>
                </a:solidFill>
                <a:latin typeface="Calibri"/>
                <a:cs typeface="Calibri"/>
              </a:rPr>
              <a:t>–</a:t>
            </a:r>
            <a:r>
              <a:rPr lang="en-US" altLang="zh-CN" sz="2600" spc="-45" dirty="0">
                <a:solidFill>
                  <a:srgbClr val="CC00CC"/>
                </a:solidFill>
                <a:latin typeface="Calibri"/>
                <a:cs typeface="Calibri"/>
              </a:rPr>
              <a:t> </a:t>
            </a:r>
            <a:r>
              <a:rPr lang="en-US" altLang="zh-CN" sz="2600" spc="-50" dirty="0">
                <a:solidFill>
                  <a:srgbClr val="CC00CC"/>
                </a:solidFill>
                <a:latin typeface="Calibri"/>
                <a:cs typeface="Calibri"/>
              </a:rPr>
              <a:t>2</a:t>
            </a:r>
            <a:r>
              <a:rPr lang="en-US" altLang="zh-CN" sz="2800" dirty="0">
                <a:solidFill>
                  <a:srgbClr val="CC00CC"/>
                </a:solidFill>
                <a:latin typeface="Calibri"/>
                <a:cs typeface="Calibri"/>
                <a:sym typeface="Symbol" panose="05050102010706020507" pitchFamily="18" charset="2"/>
              </a:rPr>
              <a:t></a:t>
            </a:r>
            <a:r>
              <a:rPr lang="en-US" altLang="zh-CN" sz="2550" spc="652" baseline="-16339" dirty="0">
                <a:solidFill>
                  <a:srgbClr val="CC00CC"/>
                </a:solidFill>
                <a:latin typeface="Calibri"/>
                <a:cs typeface="Calibri"/>
              </a:rPr>
              <a:t>j</a:t>
            </a:r>
            <a:r>
              <a:rPr lang="en-US" altLang="zh-CN" sz="2600" dirty="0">
                <a:solidFill>
                  <a:srgbClr val="CC00CC"/>
                </a:solidFill>
                <a:latin typeface="Calibri"/>
                <a:cs typeface="Calibri"/>
              </a:rPr>
              <a:t>(</a:t>
            </a:r>
            <a:r>
              <a:rPr lang="en-US" altLang="zh-CN" sz="2600" dirty="0" err="1">
                <a:solidFill>
                  <a:srgbClr val="CC00CC"/>
                </a:solidFill>
                <a:latin typeface="Calibri"/>
                <a:cs typeface="Calibri"/>
              </a:rPr>
              <a:t>y</a:t>
            </a:r>
            <a:r>
              <a:rPr lang="en-US" altLang="zh-CN" sz="2550" baseline="-16339" dirty="0" err="1">
                <a:solidFill>
                  <a:srgbClr val="CC00CC"/>
                </a:solidFill>
                <a:latin typeface="Calibri"/>
                <a:cs typeface="Calibri"/>
              </a:rPr>
              <a:t>j</a:t>
            </a:r>
            <a:r>
              <a:rPr lang="en-US" altLang="zh-CN" sz="2550" spc="300" baseline="-16339" dirty="0">
                <a:solidFill>
                  <a:srgbClr val="CC00CC"/>
                </a:solidFill>
                <a:latin typeface="Calibri"/>
                <a:cs typeface="Calibri"/>
              </a:rPr>
              <a:t> </a:t>
            </a:r>
            <a:r>
              <a:rPr lang="en-US" altLang="zh-CN" sz="2600" dirty="0">
                <a:solidFill>
                  <a:srgbClr val="CC00CC"/>
                </a:solidFill>
                <a:latin typeface="Calibri"/>
                <a:cs typeface="Calibri"/>
              </a:rPr>
              <a:t>– (w</a:t>
            </a:r>
            <a:r>
              <a:rPr lang="en-US" altLang="zh-CN" sz="2550" baseline="-16339" dirty="0">
                <a:solidFill>
                  <a:srgbClr val="CC00CC"/>
                </a:solidFill>
                <a:latin typeface="Calibri"/>
                <a:cs typeface="Calibri"/>
              </a:rPr>
              <a:t>0</a:t>
            </a:r>
            <a:r>
              <a:rPr lang="en-US" altLang="zh-CN" sz="2550" spc="315" baseline="-16339" dirty="0">
                <a:solidFill>
                  <a:srgbClr val="CC00CC"/>
                </a:solidFill>
                <a:latin typeface="Calibri"/>
                <a:cs typeface="Calibri"/>
              </a:rPr>
              <a:t> </a:t>
            </a:r>
            <a:r>
              <a:rPr lang="en-US" altLang="zh-CN" sz="2600" dirty="0">
                <a:solidFill>
                  <a:srgbClr val="CC00CC"/>
                </a:solidFill>
                <a:latin typeface="Calibri"/>
                <a:cs typeface="Calibri"/>
              </a:rPr>
              <a:t>+ w</a:t>
            </a:r>
            <a:r>
              <a:rPr lang="en-US" altLang="zh-CN" sz="2550" baseline="-16339" dirty="0">
                <a:solidFill>
                  <a:srgbClr val="CC00CC"/>
                </a:solidFill>
                <a:latin typeface="Calibri"/>
                <a:cs typeface="Calibri"/>
              </a:rPr>
              <a:t>1</a:t>
            </a:r>
            <a:r>
              <a:rPr lang="en-US" altLang="zh-CN" sz="2600" dirty="0">
                <a:solidFill>
                  <a:srgbClr val="CC00CC"/>
                </a:solidFill>
                <a:latin typeface="Calibri"/>
                <a:cs typeface="Calibri"/>
              </a:rPr>
              <a:t>x</a:t>
            </a:r>
            <a:r>
              <a:rPr lang="en-US" altLang="zh-CN" sz="2550" baseline="-16339" dirty="0">
                <a:solidFill>
                  <a:srgbClr val="CC00CC"/>
                </a:solidFill>
                <a:latin typeface="Calibri"/>
                <a:cs typeface="Calibri"/>
              </a:rPr>
              <a:t>j</a:t>
            </a:r>
            <a:r>
              <a:rPr lang="en-US" altLang="zh-CN" sz="2600" dirty="0">
                <a:solidFill>
                  <a:srgbClr val="CC00CC"/>
                </a:solidFill>
                <a:latin typeface="Calibri"/>
                <a:cs typeface="Calibri"/>
              </a:rPr>
              <a:t>))</a:t>
            </a:r>
            <a:r>
              <a:rPr lang="en-US" altLang="zh-CN" sz="2600" spc="-5" dirty="0">
                <a:solidFill>
                  <a:srgbClr val="CC00CC"/>
                </a:solidFill>
                <a:latin typeface="Calibri"/>
                <a:cs typeface="Calibri"/>
              </a:rPr>
              <a:t> </a:t>
            </a:r>
            <a:r>
              <a:rPr lang="en-US" altLang="zh-CN" sz="2600" dirty="0">
                <a:solidFill>
                  <a:srgbClr val="CC00CC"/>
                </a:solidFill>
                <a:latin typeface="Calibri"/>
                <a:cs typeface="Calibri"/>
              </a:rPr>
              <a:t>= </a:t>
            </a:r>
            <a:r>
              <a:rPr lang="en-US" altLang="zh-CN" sz="2600" spc="-50" dirty="0">
                <a:solidFill>
                  <a:srgbClr val="CC00CC"/>
                </a:solidFill>
                <a:latin typeface="Calibri"/>
                <a:cs typeface="Calibri"/>
              </a:rPr>
              <a:t>0</a:t>
            </a:r>
            <a:endParaRPr lang="en-US" altLang="zh-CN" sz="2600" dirty="0">
              <a:latin typeface="Calibri"/>
              <a:cs typeface="Calibri"/>
            </a:endParaRPr>
          </a:p>
          <a:p>
            <a:pPr marL="781050" lvl="1" indent="-285750">
              <a:lnSpc>
                <a:spcPts val="3100"/>
              </a:lnSpc>
              <a:buClr>
                <a:srgbClr val="000000"/>
              </a:buClr>
              <a:buFont typeface="Arial"/>
              <a:buChar char="■"/>
              <a:tabLst>
                <a:tab pos="781050" algn="l"/>
                <a:tab pos="3021965" algn="l"/>
              </a:tabLst>
            </a:pPr>
            <a:r>
              <a:rPr lang="en-US" altLang="zh-CN" sz="2600" spc="-20" dirty="0">
                <a:solidFill>
                  <a:srgbClr val="CC00CC"/>
                </a:solidFill>
                <a:latin typeface="Symbol"/>
                <a:cs typeface="Symbol"/>
                <a:sym typeface="Symbol" panose="05050102010706020507" pitchFamily="18" charset="2"/>
              </a:rPr>
              <a:t></a:t>
            </a:r>
            <a:r>
              <a:rPr lang="en-US" altLang="zh-CN" sz="2600" spc="-20" dirty="0">
                <a:solidFill>
                  <a:srgbClr val="CC00CC"/>
                </a:solidFill>
                <a:latin typeface="Calibri"/>
                <a:cs typeface="Calibri"/>
              </a:rPr>
              <a:t>Loss/</a:t>
            </a:r>
            <a:r>
              <a:rPr lang="en-US" altLang="zh-CN" sz="2600" spc="-20" dirty="0">
                <a:solidFill>
                  <a:srgbClr val="CC00CC"/>
                </a:solidFill>
                <a:latin typeface="Symbol"/>
                <a:cs typeface="Symbol"/>
                <a:sym typeface="Symbol" panose="05050102010706020507" pitchFamily="18" charset="2"/>
              </a:rPr>
              <a:t>  </a:t>
            </a:r>
            <a:r>
              <a:rPr lang="en-US" altLang="zh-CN" sz="2600" spc="-20" dirty="0">
                <a:solidFill>
                  <a:srgbClr val="CC00CC"/>
                </a:solidFill>
                <a:latin typeface="Calibri"/>
                <a:cs typeface="Calibri"/>
              </a:rPr>
              <a:t>w</a:t>
            </a:r>
            <a:r>
              <a:rPr lang="en-US" altLang="zh-CN" sz="2550" spc="-30" baseline="-16339" dirty="0">
                <a:solidFill>
                  <a:srgbClr val="CC00CC"/>
                </a:solidFill>
                <a:latin typeface="Calibri"/>
                <a:cs typeface="Calibri"/>
              </a:rPr>
              <a:t>1</a:t>
            </a:r>
            <a:r>
              <a:rPr lang="en-US" altLang="zh-CN" sz="2550" spc="247" baseline="-16339" dirty="0">
                <a:solidFill>
                  <a:srgbClr val="CC00CC"/>
                </a:solidFill>
                <a:latin typeface="Calibri"/>
                <a:cs typeface="Calibri"/>
              </a:rPr>
              <a:t> </a:t>
            </a:r>
            <a:r>
              <a:rPr lang="en-US" altLang="zh-CN" sz="2600" dirty="0">
                <a:solidFill>
                  <a:srgbClr val="CC00CC"/>
                </a:solidFill>
                <a:latin typeface="Calibri"/>
                <a:cs typeface="Calibri"/>
              </a:rPr>
              <a:t>=</a:t>
            </a:r>
            <a:r>
              <a:rPr lang="en-US" altLang="zh-CN" sz="2600" spc="-45" dirty="0">
                <a:solidFill>
                  <a:srgbClr val="CC00CC"/>
                </a:solidFill>
                <a:latin typeface="Calibri"/>
                <a:cs typeface="Calibri"/>
              </a:rPr>
              <a:t> </a:t>
            </a:r>
            <a:r>
              <a:rPr lang="en-US" altLang="zh-CN" sz="2600" dirty="0">
                <a:solidFill>
                  <a:srgbClr val="CC00CC"/>
                </a:solidFill>
                <a:latin typeface="Calibri"/>
                <a:cs typeface="Calibri"/>
              </a:rPr>
              <a:t>–</a:t>
            </a:r>
            <a:r>
              <a:rPr lang="en-US" altLang="zh-CN" sz="2600" spc="-45" dirty="0">
                <a:solidFill>
                  <a:srgbClr val="CC00CC"/>
                </a:solidFill>
                <a:latin typeface="Calibri"/>
                <a:cs typeface="Calibri"/>
              </a:rPr>
              <a:t> </a:t>
            </a:r>
            <a:r>
              <a:rPr lang="en-US" altLang="zh-CN" sz="2600" spc="-50" dirty="0">
                <a:solidFill>
                  <a:srgbClr val="CC00CC"/>
                </a:solidFill>
                <a:latin typeface="Calibri"/>
                <a:cs typeface="Calibri"/>
              </a:rPr>
              <a:t>2</a:t>
            </a:r>
            <a:r>
              <a:rPr lang="en-US" altLang="zh-CN" sz="2400" dirty="0">
                <a:solidFill>
                  <a:srgbClr val="CC00CC"/>
                </a:solidFill>
                <a:latin typeface="Calibri"/>
                <a:cs typeface="Calibri"/>
                <a:sym typeface="Symbol" panose="05050102010706020507" pitchFamily="18" charset="2"/>
              </a:rPr>
              <a:t></a:t>
            </a:r>
            <a:r>
              <a:rPr lang="en-US" altLang="zh-CN" sz="2550" spc="652" baseline="-16339" dirty="0">
                <a:solidFill>
                  <a:srgbClr val="CC00CC"/>
                </a:solidFill>
                <a:latin typeface="Calibri"/>
                <a:cs typeface="Calibri"/>
              </a:rPr>
              <a:t>j</a:t>
            </a:r>
            <a:r>
              <a:rPr lang="en-US" altLang="zh-CN" sz="2600" dirty="0">
                <a:solidFill>
                  <a:srgbClr val="CC00CC"/>
                </a:solidFill>
                <a:latin typeface="Calibri"/>
                <a:cs typeface="Calibri"/>
              </a:rPr>
              <a:t>(</a:t>
            </a:r>
            <a:r>
              <a:rPr lang="en-US" altLang="zh-CN" sz="2600" dirty="0" err="1">
                <a:solidFill>
                  <a:srgbClr val="CC00CC"/>
                </a:solidFill>
                <a:latin typeface="Calibri"/>
                <a:cs typeface="Calibri"/>
              </a:rPr>
              <a:t>y</a:t>
            </a:r>
            <a:r>
              <a:rPr lang="en-US" altLang="zh-CN" sz="2550" baseline="-16339" dirty="0" err="1">
                <a:solidFill>
                  <a:srgbClr val="CC00CC"/>
                </a:solidFill>
                <a:latin typeface="Calibri"/>
                <a:cs typeface="Calibri"/>
              </a:rPr>
              <a:t>j</a:t>
            </a:r>
            <a:r>
              <a:rPr lang="en-US" altLang="zh-CN" sz="2550" spc="300" baseline="-16339" dirty="0">
                <a:solidFill>
                  <a:srgbClr val="CC00CC"/>
                </a:solidFill>
                <a:latin typeface="Calibri"/>
                <a:cs typeface="Calibri"/>
              </a:rPr>
              <a:t> </a:t>
            </a:r>
            <a:r>
              <a:rPr lang="en-US" altLang="zh-CN" sz="2600" dirty="0">
                <a:solidFill>
                  <a:srgbClr val="CC00CC"/>
                </a:solidFill>
                <a:latin typeface="Calibri"/>
                <a:cs typeface="Calibri"/>
              </a:rPr>
              <a:t>– (w</a:t>
            </a:r>
            <a:r>
              <a:rPr lang="en-US" altLang="zh-CN" sz="2550" baseline="-16339" dirty="0">
                <a:solidFill>
                  <a:srgbClr val="CC00CC"/>
                </a:solidFill>
                <a:latin typeface="Calibri"/>
                <a:cs typeface="Calibri"/>
              </a:rPr>
              <a:t>0</a:t>
            </a:r>
            <a:r>
              <a:rPr lang="en-US" altLang="zh-CN" sz="2550" spc="315" baseline="-16339" dirty="0">
                <a:solidFill>
                  <a:srgbClr val="CC00CC"/>
                </a:solidFill>
                <a:latin typeface="Calibri"/>
                <a:cs typeface="Calibri"/>
              </a:rPr>
              <a:t> </a:t>
            </a:r>
            <a:r>
              <a:rPr lang="en-US" altLang="zh-CN" sz="2600" dirty="0">
                <a:solidFill>
                  <a:srgbClr val="CC00CC"/>
                </a:solidFill>
                <a:latin typeface="Calibri"/>
                <a:cs typeface="Calibri"/>
              </a:rPr>
              <a:t>+ w</a:t>
            </a:r>
            <a:r>
              <a:rPr lang="en-US" altLang="zh-CN" sz="2550" baseline="-16339" dirty="0">
                <a:solidFill>
                  <a:srgbClr val="CC00CC"/>
                </a:solidFill>
                <a:latin typeface="Calibri"/>
                <a:cs typeface="Calibri"/>
              </a:rPr>
              <a:t>1</a:t>
            </a:r>
            <a:r>
              <a:rPr lang="en-US" altLang="zh-CN" sz="2600" dirty="0">
                <a:solidFill>
                  <a:srgbClr val="CC00CC"/>
                </a:solidFill>
                <a:latin typeface="Calibri"/>
                <a:cs typeface="Calibri"/>
              </a:rPr>
              <a:t>x</a:t>
            </a:r>
            <a:r>
              <a:rPr lang="en-US" altLang="zh-CN" sz="2550" baseline="-16339" dirty="0">
                <a:solidFill>
                  <a:srgbClr val="CC00CC"/>
                </a:solidFill>
                <a:latin typeface="Calibri"/>
                <a:cs typeface="Calibri"/>
              </a:rPr>
              <a:t>j</a:t>
            </a:r>
            <a:r>
              <a:rPr lang="en-US" altLang="zh-CN" sz="2600" dirty="0">
                <a:solidFill>
                  <a:srgbClr val="CC00CC"/>
                </a:solidFill>
                <a:latin typeface="Calibri"/>
                <a:cs typeface="Calibri"/>
              </a:rPr>
              <a:t>))</a:t>
            </a:r>
            <a:r>
              <a:rPr lang="en-US" altLang="zh-CN" sz="2600" spc="-5" dirty="0">
                <a:solidFill>
                  <a:srgbClr val="CC00CC"/>
                </a:solidFill>
                <a:latin typeface="Calibri"/>
                <a:cs typeface="Calibri"/>
              </a:rPr>
              <a:t> </a:t>
            </a:r>
            <a:r>
              <a:rPr lang="en-US" altLang="zh-CN" sz="2600" dirty="0" err="1">
                <a:solidFill>
                  <a:srgbClr val="CC00CC"/>
                </a:solidFill>
                <a:latin typeface="Calibri"/>
                <a:cs typeface="Calibri"/>
              </a:rPr>
              <a:t>x</a:t>
            </a:r>
            <a:r>
              <a:rPr lang="en-US" altLang="zh-CN" sz="2550" baseline="-16339" dirty="0" err="1">
                <a:solidFill>
                  <a:srgbClr val="CC00CC"/>
                </a:solidFill>
                <a:latin typeface="Calibri"/>
                <a:cs typeface="Calibri"/>
              </a:rPr>
              <a:t>j</a:t>
            </a:r>
            <a:r>
              <a:rPr lang="en-US" altLang="zh-CN" sz="2550" spc="292" baseline="-16339" dirty="0">
                <a:solidFill>
                  <a:srgbClr val="CC00CC"/>
                </a:solidFill>
                <a:latin typeface="Calibri"/>
                <a:cs typeface="Calibri"/>
              </a:rPr>
              <a:t> </a:t>
            </a:r>
            <a:r>
              <a:rPr lang="en-US" altLang="zh-CN" sz="2600" dirty="0">
                <a:solidFill>
                  <a:srgbClr val="CC00CC"/>
                </a:solidFill>
                <a:latin typeface="Calibri"/>
                <a:cs typeface="Calibri"/>
              </a:rPr>
              <a:t>= </a:t>
            </a:r>
            <a:r>
              <a:rPr lang="en-US" altLang="zh-CN" sz="2600" spc="-50" dirty="0">
                <a:solidFill>
                  <a:srgbClr val="CC00CC"/>
                </a:solidFill>
                <a:latin typeface="Calibri"/>
                <a:cs typeface="Calibri"/>
              </a:rPr>
              <a:t>0</a:t>
            </a:r>
            <a:endParaRPr lang="en-US" altLang="zh-CN" sz="2600" dirty="0">
              <a:latin typeface="Calibri"/>
              <a:cs typeface="Calibri"/>
            </a:endParaRPr>
          </a:p>
          <a:p>
            <a:pPr marL="381000" indent="-342900">
              <a:lnSpc>
                <a:spcPts val="2980"/>
              </a:lnSpc>
              <a:buClr>
                <a:srgbClr val="333399"/>
              </a:buClr>
              <a:buFont typeface="Arial"/>
              <a:buChar char="■"/>
              <a:tabLst>
                <a:tab pos="380365" algn="l"/>
                <a:tab pos="381000" algn="l"/>
              </a:tabLst>
            </a:pPr>
            <a:endParaRPr lang="en-US" altLang="zh-CN" sz="2500" dirty="0">
              <a:solidFill>
                <a:srgbClr val="000090"/>
              </a:solidFill>
              <a:latin typeface="Calibri"/>
              <a:cs typeface="Calibri"/>
            </a:endParaRPr>
          </a:p>
        </p:txBody>
      </p:sp>
      <p:sp>
        <p:nvSpPr>
          <p:cNvPr id="6" name="object 6"/>
          <p:cNvSpPr txBox="1"/>
          <p:nvPr/>
        </p:nvSpPr>
        <p:spPr>
          <a:xfrm>
            <a:off x="914400" y="4872103"/>
            <a:ext cx="9946640" cy="1553117"/>
          </a:xfrm>
          <a:prstGeom prst="rect">
            <a:avLst/>
          </a:prstGeom>
        </p:spPr>
        <p:txBody>
          <a:bodyPr vert="horz" wrap="square" lIns="0" tIns="12700" rIns="0" bIns="0" rtlCol="0">
            <a:spAutoFit/>
          </a:bodyPr>
          <a:lstStyle/>
          <a:p>
            <a:pPr marL="342900" indent="-342900">
              <a:lnSpc>
                <a:spcPct val="150000"/>
              </a:lnSpc>
              <a:buFont typeface="Wingdings" panose="05000000000000000000" pitchFamily="2" charset="2"/>
              <a:buChar char="n"/>
            </a:pPr>
            <a:r>
              <a:rPr lang="zh-CN" altLang="en-US" sz="2500" dirty="0">
                <a:solidFill>
                  <a:srgbClr val="000090"/>
                </a:solidFill>
                <a:latin typeface="Calibri"/>
                <a:cs typeface="Calibri"/>
              </a:rPr>
              <a:t>矩阵求解最小二乘法</a:t>
            </a:r>
          </a:p>
          <a:p>
            <a:pPr marL="768350" lvl="1" indent="-285750">
              <a:lnSpc>
                <a:spcPct val="150000"/>
              </a:lnSpc>
              <a:spcBef>
                <a:spcPts val="10"/>
              </a:spcBef>
              <a:buClr>
                <a:srgbClr val="000000"/>
              </a:buClr>
              <a:buFont typeface="Arial"/>
              <a:buChar char="■"/>
              <a:tabLst>
                <a:tab pos="767715" algn="l"/>
                <a:tab pos="768350" algn="l"/>
              </a:tabLst>
            </a:pPr>
            <a:r>
              <a:rPr lang="zh-CN" altLang="en-US" sz="2200" spc="-10" dirty="0">
                <a:latin typeface="Calibri"/>
                <a:cs typeface="Calibri"/>
              </a:rPr>
              <a:t>数据矩阵</a:t>
            </a:r>
            <a:r>
              <a:rPr sz="2200" b="1" dirty="0">
                <a:solidFill>
                  <a:srgbClr val="CC00CC"/>
                </a:solidFill>
                <a:latin typeface="Calibri"/>
                <a:cs typeface="Calibri"/>
              </a:rPr>
              <a:t>X</a:t>
            </a:r>
            <a:r>
              <a:rPr sz="2200" b="1" spc="-20" dirty="0">
                <a:solidFill>
                  <a:srgbClr val="CC00CC"/>
                </a:solidFill>
                <a:latin typeface="Calibri"/>
                <a:cs typeface="Calibri"/>
              </a:rPr>
              <a:t> </a:t>
            </a:r>
            <a:r>
              <a:rPr sz="2200" dirty="0">
                <a:latin typeface="Calibri"/>
                <a:cs typeface="Calibri"/>
              </a:rPr>
              <a:t>(</a:t>
            </a:r>
            <a:r>
              <a:rPr lang="zh-CN" altLang="en-US" sz="2200" dirty="0">
                <a:latin typeface="Calibri"/>
                <a:cs typeface="Calibri"/>
              </a:rPr>
              <a:t>每行一个样本</a:t>
            </a:r>
            <a:r>
              <a:rPr sz="2200" dirty="0">
                <a:latin typeface="Calibri"/>
                <a:cs typeface="Calibri"/>
              </a:rPr>
              <a:t>);</a:t>
            </a:r>
            <a:r>
              <a:rPr sz="2200" spc="-10" dirty="0">
                <a:latin typeface="Calibri"/>
                <a:cs typeface="Calibri"/>
              </a:rPr>
              <a:t> </a:t>
            </a:r>
            <a:r>
              <a:rPr lang="zh-CN" altLang="en-US" sz="2200" spc="-10" dirty="0">
                <a:latin typeface="Calibri"/>
                <a:cs typeface="Calibri"/>
              </a:rPr>
              <a:t>标签</a:t>
            </a:r>
            <a:r>
              <a:rPr sz="2200" b="1" dirty="0">
                <a:solidFill>
                  <a:srgbClr val="CC00CC"/>
                </a:solidFill>
                <a:latin typeface="Calibri"/>
                <a:cs typeface="Calibri"/>
              </a:rPr>
              <a:t>y</a:t>
            </a:r>
            <a:endParaRPr sz="2200" dirty="0">
              <a:latin typeface="Calibri"/>
              <a:cs typeface="Calibri"/>
            </a:endParaRPr>
          </a:p>
          <a:p>
            <a:pPr marL="768350" lvl="1" indent="-285750">
              <a:lnSpc>
                <a:spcPct val="150000"/>
              </a:lnSpc>
              <a:buClr>
                <a:srgbClr val="000000"/>
              </a:buClr>
              <a:buFont typeface="Arial"/>
              <a:buChar char="■"/>
              <a:tabLst>
                <a:tab pos="767715" algn="l"/>
                <a:tab pos="768350" algn="l"/>
              </a:tabLst>
            </a:pPr>
            <a:r>
              <a:rPr sz="2200" b="1" dirty="0">
                <a:solidFill>
                  <a:srgbClr val="CC00CC"/>
                </a:solidFill>
                <a:latin typeface="Calibri"/>
                <a:cs typeface="Calibri"/>
              </a:rPr>
              <a:t>w</a:t>
            </a:r>
            <a:r>
              <a:rPr sz="2200" dirty="0">
                <a:solidFill>
                  <a:srgbClr val="CC00CC"/>
                </a:solidFill>
                <a:latin typeface="Calibri"/>
                <a:cs typeface="Calibri"/>
              </a:rPr>
              <a:t>* =</a:t>
            </a:r>
            <a:r>
              <a:rPr sz="2200" spc="15" dirty="0">
                <a:solidFill>
                  <a:srgbClr val="CC00CC"/>
                </a:solidFill>
                <a:latin typeface="Calibri"/>
                <a:cs typeface="Calibri"/>
              </a:rPr>
              <a:t> </a:t>
            </a:r>
            <a:r>
              <a:rPr sz="2200" spc="-10" dirty="0">
                <a:solidFill>
                  <a:srgbClr val="CC00CC"/>
                </a:solidFill>
                <a:latin typeface="Calibri"/>
                <a:cs typeface="Calibri"/>
              </a:rPr>
              <a:t>(</a:t>
            </a:r>
            <a:r>
              <a:rPr sz="2200" b="1" spc="-10" dirty="0">
                <a:solidFill>
                  <a:srgbClr val="CC00CC"/>
                </a:solidFill>
                <a:latin typeface="Calibri"/>
                <a:cs typeface="Calibri"/>
              </a:rPr>
              <a:t>X</a:t>
            </a:r>
            <a:r>
              <a:rPr sz="2250" spc="-15" baseline="25925" dirty="0">
                <a:solidFill>
                  <a:srgbClr val="CC00CC"/>
                </a:solidFill>
                <a:latin typeface="Calibri"/>
                <a:cs typeface="Calibri"/>
              </a:rPr>
              <a:t>T</a:t>
            </a:r>
            <a:r>
              <a:rPr sz="2200" b="1" spc="-10" dirty="0">
                <a:solidFill>
                  <a:srgbClr val="CC00CC"/>
                </a:solidFill>
                <a:latin typeface="Calibri"/>
                <a:cs typeface="Calibri"/>
              </a:rPr>
              <a:t>X</a:t>
            </a:r>
            <a:r>
              <a:rPr sz="2200" spc="-10" dirty="0">
                <a:solidFill>
                  <a:srgbClr val="CC00CC"/>
                </a:solidFill>
                <a:latin typeface="Calibri"/>
                <a:cs typeface="Calibri"/>
              </a:rPr>
              <a:t>)</a:t>
            </a:r>
            <a:r>
              <a:rPr sz="2250" spc="-15" baseline="25925" dirty="0">
                <a:solidFill>
                  <a:srgbClr val="CC00CC"/>
                </a:solidFill>
                <a:latin typeface="Calibri"/>
                <a:cs typeface="Calibri"/>
              </a:rPr>
              <a:t>-</a:t>
            </a:r>
            <a:r>
              <a:rPr sz="2250" spc="-30" baseline="25925" dirty="0">
                <a:solidFill>
                  <a:srgbClr val="CC00CC"/>
                </a:solidFill>
                <a:latin typeface="Calibri"/>
                <a:cs typeface="Calibri"/>
              </a:rPr>
              <a:t>1</a:t>
            </a:r>
            <a:r>
              <a:rPr sz="2200" b="1" spc="-20" dirty="0">
                <a:solidFill>
                  <a:srgbClr val="CC00CC"/>
                </a:solidFill>
                <a:latin typeface="Calibri"/>
                <a:cs typeface="Calibri"/>
              </a:rPr>
              <a:t>X</a:t>
            </a:r>
            <a:r>
              <a:rPr sz="2250" spc="-30" baseline="25925" dirty="0">
                <a:solidFill>
                  <a:srgbClr val="CC00CC"/>
                </a:solidFill>
                <a:latin typeface="Calibri"/>
                <a:cs typeface="Calibri"/>
              </a:rPr>
              <a:t>T</a:t>
            </a:r>
            <a:r>
              <a:rPr sz="2200" b="1" spc="-20" dirty="0">
                <a:solidFill>
                  <a:srgbClr val="CC00CC"/>
                </a:solidFill>
                <a:latin typeface="Calibri"/>
                <a:cs typeface="Calibri"/>
              </a:rPr>
              <a:t>y</a:t>
            </a:r>
            <a:endParaRPr sz="2200" dirty="0">
              <a:latin typeface="Calibri"/>
              <a:cs typeface="Calibri"/>
            </a:endParaRPr>
          </a:p>
        </p:txBody>
      </p:sp>
      <p:sp>
        <p:nvSpPr>
          <p:cNvPr id="7" name="矩形 6"/>
          <p:cNvSpPr/>
          <p:nvPr/>
        </p:nvSpPr>
        <p:spPr>
          <a:xfrm>
            <a:off x="786585" y="1341894"/>
            <a:ext cx="10621367" cy="1028487"/>
          </a:xfrm>
          <a:prstGeom prst="rect">
            <a:avLst/>
          </a:prstGeom>
        </p:spPr>
        <p:txBody>
          <a:bodyPr wrap="square">
            <a:spAutoFit/>
          </a:bodyPr>
          <a:lstStyle/>
          <a:p>
            <a:pPr marL="381000" indent="-342900">
              <a:lnSpc>
                <a:spcPts val="3595"/>
              </a:lnSpc>
              <a:spcBef>
                <a:spcPts val="100"/>
              </a:spcBef>
              <a:buFont typeface="Wingdings" panose="05000000000000000000" pitchFamily="2" charset="2"/>
              <a:buChar char="n"/>
              <a:tabLst>
                <a:tab pos="380365" algn="l"/>
                <a:tab pos="381000" algn="l"/>
              </a:tabLst>
            </a:pPr>
            <a:r>
              <a:rPr lang="en-US" altLang="zh-CN" sz="2400" dirty="0">
                <a:solidFill>
                  <a:srgbClr val="333399"/>
                </a:solidFill>
                <a:latin typeface="Calibri"/>
                <a:cs typeface="Calibri"/>
              </a:rPr>
              <a:t>L2</a:t>
            </a:r>
            <a:r>
              <a:rPr lang="en-US" altLang="zh-CN" sz="2400" spc="-20" dirty="0">
                <a:solidFill>
                  <a:srgbClr val="333399"/>
                </a:solidFill>
                <a:latin typeface="Calibri"/>
                <a:cs typeface="Calibri"/>
              </a:rPr>
              <a:t> </a:t>
            </a:r>
            <a:r>
              <a:rPr lang="zh-CN" altLang="en-US" sz="2400" dirty="0">
                <a:solidFill>
                  <a:srgbClr val="333399"/>
                </a:solidFill>
                <a:latin typeface="Calibri"/>
                <a:cs typeface="Calibri"/>
              </a:rPr>
              <a:t>损失函数</a:t>
            </a:r>
            <a:r>
              <a:rPr lang="en-US" altLang="zh-CN" sz="2400" dirty="0">
                <a:solidFill>
                  <a:srgbClr val="333399"/>
                </a:solidFill>
                <a:latin typeface="Calibri"/>
                <a:cs typeface="Calibri"/>
              </a:rPr>
              <a:t>:</a:t>
            </a:r>
            <a:r>
              <a:rPr lang="en-US" altLang="zh-CN" sz="2400" spc="-20" dirty="0">
                <a:solidFill>
                  <a:srgbClr val="333399"/>
                </a:solidFill>
                <a:latin typeface="Calibri"/>
                <a:cs typeface="Calibri"/>
              </a:rPr>
              <a:t> </a:t>
            </a:r>
            <a:r>
              <a:rPr lang="zh-CN" altLang="en-US" sz="2400" spc="-20" dirty="0">
                <a:latin typeface="Calibri"/>
                <a:cs typeface="Calibri"/>
              </a:rPr>
              <a:t>所有样例上的均方误差</a:t>
            </a:r>
            <a:endParaRPr lang="en-US" altLang="zh-CN" sz="2400" spc="-20" dirty="0">
              <a:latin typeface="Calibri"/>
              <a:cs typeface="Calibri"/>
            </a:endParaRPr>
          </a:p>
          <a:p>
            <a:pPr marL="38100">
              <a:lnSpc>
                <a:spcPts val="3595"/>
              </a:lnSpc>
              <a:spcBef>
                <a:spcPts val="100"/>
              </a:spcBef>
              <a:tabLst>
                <a:tab pos="380365" algn="l"/>
                <a:tab pos="381000" algn="l"/>
              </a:tabLst>
            </a:pPr>
            <a:r>
              <a:rPr lang="en-US" altLang="zh-CN" sz="2400" dirty="0">
                <a:solidFill>
                  <a:srgbClr val="CC00CC"/>
                </a:solidFill>
                <a:latin typeface="Calibri"/>
                <a:cs typeface="Calibri"/>
              </a:rPr>
              <a:t>                     Loss</a:t>
            </a:r>
            <a:r>
              <a:rPr lang="en-US" altLang="zh-CN" sz="2400" spc="-10" dirty="0">
                <a:solidFill>
                  <a:srgbClr val="CC00CC"/>
                </a:solidFill>
                <a:latin typeface="Calibri"/>
                <a:cs typeface="Calibri"/>
              </a:rPr>
              <a:t> </a:t>
            </a:r>
            <a:r>
              <a:rPr lang="en-US" altLang="zh-CN" sz="2400" dirty="0">
                <a:solidFill>
                  <a:srgbClr val="CC00CC"/>
                </a:solidFill>
                <a:latin typeface="Calibri"/>
                <a:cs typeface="Calibri"/>
              </a:rPr>
              <a:t>=</a:t>
            </a:r>
            <a:r>
              <a:rPr lang="en-US" altLang="zh-CN" sz="2400" dirty="0">
                <a:solidFill>
                  <a:srgbClr val="CC00CC"/>
                </a:solidFill>
                <a:latin typeface="Calibri"/>
                <a:cs typeface="Calibri"/>
                <a:sym typeface="Symbol" panose="05050102010706020507" pitchFamily="18" charset="2"/>
              </a:rPr>
              <a:t></a:t>
            </a:r>
            <a:r>
              <a:rPr lang="en-US" altLang="zh-CN" sz="2400" spc="652" baseline="-16339" dirty="0">
                <a:solidFill>
                  <a:srgbClr val="CC00CC"/>
                </a:solidFill>
                <a:latin typeface="Calibri"/>
                <a:cs typeface="Calibri"/>
              </a:rPr>
              <a:t>j</a:t>
            </a:r>
            <a:r>
              <a:rPr lang="en-US" altLang="zh-CN" sz="2400" dirty="0">
                <a:solidFill>
                  <a:srgbClr val="CC00CC"/>
                </a:solidFill>
                <a:latin typeface="Calibri"/>
                <a:cs typeface="Calibri"/>
              </a:rPr>
              <a:t>(</a:t>
            </a:r>
            <a:r>
              <a:rPr lang="en-US" altLang="zh-CN" sz="2400" dirty="0" err="1">
                <a:solidFill>
                  <a:srgbClr val="CC00CC"/>
                </a:solidFill>
                <a:latin typeface="Calibri"/>
                <a:cs typeface="Calibri"/>
              </a:rPr>
              <a:t>y</a:t>
            </a:r>
            <a:r>
              <a:rPr lang="en-US" altLang="zh-CN" sz="2400" baseline="-16339" dirty="0" err="1">
                <a:solidFill>
                  <a:srgbClr val="CC00CC"/>
                </a:solidFill>
                <a:latin typeface="Calibri"/>
                <a:cs typeface="Calibri"/>
              </a:rPr>
              <a:t>j</a:t>
            </a:r>
            <a:r>
              <a:rPr lang="en-US" altLang="zh-CN" sz="2400" spc="300" baseline="-16339" dirty="0">
                <a:solidFill>
                  <a:srgbClr val="CC00CC"/>
                </a:solidFill>
                <a:latin typeface="Calibri"/>
                <a:cs typeface="Calibri"/>
              </a:rPr>
              <a:t> </a:t>
            </a:r>
            <a:r>
              <a:rPr lang="en-US" altLang="zh-CN" sz="2400" dirty="0">
                <a:solidFill>
                  <a:srgbClr val="CC00CC"/>
                </a:solidFill>
                <a:latin typeface="Calibri"/>
                <a:cs typeface="Calibri"/>
              </a:rPr>
              <a:t>– </a:t>
            </a:r>
            <a:r>
              <a:rPr lang="en-US" altLang="zh-CN" sz="2400" dirty="0" err="1">
                <a:solidFill>
                  <a:srgbClr val="CC00CC"/>
                </a:solidFill>
                <a:latin typeface="Calibri"/>
                <a:cs typeface="Calibri"/>
              </a:rPr>
              <a:t>h</a:t>
            </a:r>
            <a:r>
              <a:rPr lang="en-US" altLang="zh-CN" sz="2400" b="1" baseline="-16339" dirty="0" err="1">
                <a:solidFill>
                  <a:srgbClr val="CC00CC"/>
                </a:solidFill>
                <a:latin typeface="Calibri"/>
                <a:cs typeface="Calibri"/>
              </a:rPr>
              <a:t>w</a:t>
            </a:r>
            <a:r>
              <a:rPr lang="en-US" altLang="zh-CN" sz="2400" dirty="0">
                <a:solidFill>
                  <a:srgbClr val="CC00CC"/>
                </a:solidFill>
                <a:latin typeface="Calibri"/>
                <a:cs typeface="Calibri"/>
              </a:rPr>
              <a:t>(</a:t>
            </a:r>
            <a:r>
              <a:rPr lang="en-US" altLang="zh-CN" sz="2400" dirty="0" err="1">
                <a:solidFill>
                  <a:srgbClr val="CC00CC"/>
                </a:solidFill>
                <a:latin typeface="Calibri"/>
                <a:cs typeface="Calibri"/>
              </a:rPr>
              <a:t>x</a:t>
            </a:r>
            <a:r>
              <a:rPr lang="en-US" altLang="zh-CN" sz="2400" baseline="-16339" dirty="0" err="1">
                <a:solidFill>
                  <a:srgbClr val="CC00CC"/>
                </a:solidFill>
                <a:latin typeface="Calibri"/>
                <a:cs typeface="Calibri"/>
              </a:rPr>
              <a:t>j</a:t>
            </a:r>
            <a:r>
              <a:rPr lang="en-US" altLang="zh-CN" sz="2400" dirty="0">
                <a:solidFill>
                  <a:srgbClr val="CC00CC"/>
                </a:solidFill>
                <a:latin typeface="Calibri"/>
                <a:cs typeface="Calibri"/>
              </a:rPr>
              <a:t>))</a:t>
            </a:r>
            <a:r>
              <a:rPr lang="en-US" altLang="zh-CN" sz="2400" baseline="26143" dirty="0">
                <a:solidFill>
                  <a:srgbClr val="CC00CC"/>
                </a:solidFill>
                <a:latin typeface="Calibri"/>
                <a:cs typeface="Calibri"/>
              </a:rPr>
              <a:t>2</a:t>
            </a:r>
            <a:r>
              <a:rPr lang="en-US" altLang="zh-CN" sz="2400" spc="307" baseline="26143" dirty="0">
                <a:solidFill>
                  <a:srgbClr val="CC00CC"/>
                </a:solidFill>
                <a:latin typeface="Calibri"/>
                <a:cs typeface="Calibri"/>
              </a:rPr>
              <a:t> </a:t>
            </a:r>
            <a:r>
              <a:rPr lang="en-US" altLang="zh-CN" sz="2400" dirty="0">
                <a:solidFill>
                  <a:srgbClr val="CC00CC"/>
                </a:solidFill>
                <a:latin typeface="Calibri"/>
                <a:cs typeface="Calibri"/>
              </a:rPr>
              <a:t>=</a:t>
            </a:r>
            <a:r>
              <a:rPr lang="en-US" altLang="zh-CN" sz="2400" dirty="0">
                <a:solidFill>
                  <a:srgbClr val="CC00CC"/>
                </a:solidFill>
                <a:latin typeface="Calibri"/>
                <a:cs typeface="Calibri"/>
                <a:sym typeface="Symbol" panose="05050102010706020507" pitchFamily="18" charset="2"/>
              </a:rPr>
              <a:t> </a:t>
            </a:r>
            <a:r>
              <a:rPr lang="en-US" altLang="zh-CN" sz="2400" spc="652" baseline="-16339" dirty="0">
                <a:solidFill>
                  <a:srgbClr val="CC00CC"/>
                </a:solidFill>
                <a:latin typeface="Calibri"/>
                <a:cs typeface="Calibri"/>
              </a:rPr>
              <a:t>j</a:t>
            </a:r>
            <a:r>
              <a:rPr lang="en-US" altLang="zh-CN" sz="2400" dirty="0">
                <a:solidFill>
                  <a:srgbClr val="CC00CC"/>
                </a:solidFill>
                <a:latin typeface="Calibri"/>
                <a:cs typeface="Calibri"/>
              </a:rPr>
              <a:t>(</a:t>
            </a:r>
            <a:r>
              <a:rPr lang="en-US" altLang="zh-CN" sz="2400" dirty="0" err="1">
                <a:solidFill>
                  <a:srgbClr val="CC00CC"/>
                </a:solidFill>
                <a:latin typeface="Calibri"/>
                <a:cs typeface="Calibri"/>
              </a:rPr>
              <a:t>y</a:t>
            </a:r>
            <a:r>
              <a:rPr lang="en-US" altLang="zh-CN" sz="2400" baseline="-16339" dirty="0" err="1">
                <a:solidFill>
                  <a:srgbClr val="CC00CC"/>
                </a:solidFill>
                <a:latin typeface="Calibri"/>
                <a:cs typeface="Calibri"/>
              </a:rPr>
              <a:t>j</a:t>
            </a:r>
            <a:r>
              <a:rPr lang="en-US" altLang="zh-CN" sz="2400" spc="292" baseline="-16339" dirty="0">
                <a:solidFill>
                  <a:srgbClr val="CC00CC"/>
                </a:solidFill>
                <a:latin typeface="Calibri"/>
                <a:cs typeface="Calibri"/>
              </a:rPr>
              <a:t> </a:t>
            </a:r>
            <a:r>
              <a:rPr lang="en-US" altLang="zh-CN" sz="2400" dirty="0">
                <a:solidFill>
                  <a:srgbClr val="CC00CC"/>
                </a:solidFill>
                <a:latin typeface="Calibri"/>
                <a:cs typeface="Calibri"/>
              </a:rPr>
              <a:t>– (w</a:t>
            </a:r>
            <a:r>
              <a:rPr lang="en-US" altLang="zh-CN" sz="2400" baseline="-16339" dirty="0">
                <a:solidFill>
                  <a:srgbClr val="CC00CC"/>
                </a:solidFill>
                <a:latin typeface="Calibri"/>
                <a:cs typeface="Calibri"/>
              </a:rPr>
              <a:t>0</a:t>
            </a:r>
            <a:r>
              <a:rPr lang="en-US" altLang="zh-CN" sz="2400" spc="307" baseline="-16339" dirty="0">
                <a:solidFill>
                  <a:srgbClr val="CC00CC"/>
                </a:solidFill>
                <a:latin typeface="Calibri"/>
                <a:cs typeface="Calibri"/>
              </a:rPr>
              <a:t> </a:t>
            </a:r>
            <a:r>
              <a:rPr lang="en-US" altLang="zh-CN" sz="2400" dirty="0">
                <a:solidFill>
                  <a:srgbClr val="CC00CC"/>
                </a:solidFill>
                <a:latin typeface="Calibri"/>
                <a:cs typeface="Calibri"/>
              </a:rPr>
              <a:t>+ </a:t>
            </a:r>
            <a:r>
              <a:rPr lang="en-US" altLang="zh-CN" sz="2400" spc="-10" dirty="0">
                <a:solidFill>
                  <a:srgbClr val="CC00CC"/>
                </a:solidFill>
                <a:latin typeface="Calibri"/>
                <a:cs typeface="Calibri"/>
              </a:rPr>
              <a:t>w</a:t>
            </a:r>
            <a:r>
              <a:rPr lang="en-US" altLang="zh-CN" sz="2400" spc="-15" baseline="-16339" dirty="0">
                <a:solidFill>
                  <a:srgbClr val="CC00CC"/>
                </a:solidFill>
                <a:latin typeface="Calibri"/>
                <a:cs typeface="Calibri"/>
              </a:rPr>
              <a:t>1</a:t>
            </a:r>
            <a:r>
              <a:rPr lang="en-US" altLang="zh-CN" sz="2400" spc="-10" dirty="0">
                <a:solidFill>
                  <a:srgbClr val="CC00CC"/>
                </a:solidFill>
                <a:latin typeface="Calibri"/>
                <a:cs typeface="Calibri"/>
              </a:rPr>
              <a:t>x</a:t>
            </a:r>
            <a:r>
              <a:rPr lang="en-US" altLang="zh-CN" sz="2400" spc="-15" baseline="-16339" dirty="0">
                <a:solidFill>
                  <a:srgbClr val="CC00CC"/>
                </a:solidFill>
                <a:latin typeface="Calibri"/>
                <a:cs typeface="Calibri"/>
              </a:rPr>
              <a:t>j</a:t>
            </a:r>
            <a:r>
              <a:rPr lang="en-US" altLang="zh-CN" sz="2400" spc="-10" dirty="0">
                <a:solidFill>
                  <a:srgbClr val="CC00CC"/>
                </a:solidFill>
                <a:latin typeface="Calibri"/>
                <a:cs typeface="Calibri"/>
              </a:rPr>
              <a:t>))</a:t>
            </a:r>
            <a:r>
              <a:rPr lang="en-US" altLang="zh-CN" sz="2400" spc="-15" baseline="26143" dirty="0">
                <a:solidFill>
                  <a:srgbClr val="CC00CC"/>
                </a:solidFill>
                <a:latin typeface="Calibri"/>
                <a:cs typeface="Calibri"/>
              </a:rPr>
              <a:t>2</a:t>
            </a:r>
            <a:endParaRPr lang="en-US" altLang="zh-CN" sz="2400" baseline="26143" dirty="0">
              <a:latin typeface="Calibri"/>
              <a:cs typeface="Calibri"/>
            </a:endParaRPr>
          </a:p>
        </p:txBody>
      </p:sp>
      <p:sp>
        <p:nvSpPr>
          <p:cNvPr id="8" name="矩形 7"/>
          <p:cNvSpPr/>
          <p:nvPr/>
        </p:nvSpPr>
        <p:spPr>
          <a:xfrm>
            <a:off x="8527086" y="3357701"/>
            <a:ext cx="2880866" cy="2585323"/>
          </a:xfrm>
          <a:prstGeom prst="rect">
            <a:avLst/>
          </a:prstGeom>
        </p:spPr>
        <p:txBody>
          <a:bodyPr wrap="square">
            <a:spAutoFit/>
          </a:bodyPr>
          <a:lstStyle/>
          <a:p>
            <a:pPr>
              <a:lnSpc>
                <a:spcPct val="150000"/>
              </a:lnSpc>
            </a:pPr>
            <a:r>
              <a:rPr lang="zh-CN" altLang="en-US" spc="-10" dirty="0">
                <a:latin typeface="Calibri"/>
                <a:cs typeface="Calibri"/>
              </a:rPr>
              <a:t>除了线性模型之外，这种定义的最小损失方程的求解方式，经常是没有封闭解的。</a:t>
            </a:r>
            <a:endParaRPr lang="en-US" altLang="zh-CN" spc="-10" dirty="0">
              <a:latin typeface="Calibri"/>
              <a:cs typeface="Calibri"/>
            </a:endParaRPr>
          </a:p>
          <a:p>
            <a:pPr>
              <a:lnSpc>
                <a:spcPct val="150000"/>
              </a:lnSpc>
            </a:pPr>
            <a:endParaRPr lang="en-US" altLang="zh-CN" spc="-10" dirty="0">
              <a:latin typeface="Calibri"/>
              <a:cs typeface="Calibri"/>
            </a:endParaRPr>
          </a:p>
          <a:p>
            <a:pPr>
              <a:lnSpc>
                <a:spcPct val="150000"/>
              </a:lnSpc>
            </a:pPr>
            <a:r>
              <a:rPr lang="zh-CN" altLang="en-US" spc="-10" dirty="0">
                <a:solidFill>
                  <a:srgbClr val="FF0000"/>
                </a:solidFill>
                <a:latin typeface="Calibri"/>
                <a:cs typeface="Calibri"/>
              </a:rPr>
              <a:t>优化方法：梯度下降</a:t>
            </a:r>
            <a:endParaRPr lang="zh-CN" altLang="en-US" dirty="0">
              <a:solidFill>
                <a:srgbClr val="FF0000"/>
              </a:solidFill>
            </a:endParaRPr>
          </a:p>
        </p:txBody>
      </p:sp>
    </p:spTree>
    <p:extLst>
      <p:ext uri="{BB962C8B-B14F-4D97-AF65-F5344CB8AC3E}">
        <p14:creationId xmlns:p14="http://schemas.microsoft.com/office/powerpoint/2010/main" val="94604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8786" y="160019"/>
            <a:ext cx="6196965" cy="695960"/>
          </a:xfrm>
          <a:prstGeom prst="rect">
            <a:avLst/>
          </a:prstGeom>
        </p:spPr>
        <p:txBody>
          <a:bodyPr vert="horz" wrap="square" lIns="0" tIns="12700" rIns="0" bIns="0" rtlCol="0">
            <a:spAutoFit/>
          </a:bodyPr>
          <a:lstStyle/>
          <a:p>
            <a:pPr marL="12700">
              <a:lnSpc>
                <a:spcPct val="100000"/>
              </a:lnSpc>
              <a:spcBef>
                <a:spcPts val="100"/>
              </a:spcBef>
            </a:pPr>
            <a:r>
              <a:rPr lang="zh-CN" altLang="en-US" dirty="0"/>
              <a:t>回归</a:t>
            </a:r>
            <a:r>
              <a:rPr spc="-10" dirty="0"/>
              <a:t> </a:t>
            </a:r>
            <a:r>
              <a:rPr dirty="0"/>
              <a:t>vs</a:t>
            </a:r>
            <a:r>
              <a:rPr spc="5" dirty="0"/>
              <a:t> </a:t>
            </a:r>
            <a:r>
              <a:rPr lang="zh-CN" altLang="en-US" spc="-10" dirty="0"/>
              <a:t>分类</a:t>
            </a:r>
            <a:endParaRPr spc="-10" dirty="0"/>
          </a:p>
        </p:txBody>
      </p:sp>
      <p:sp>
        <p:nvSpPr>
          <p:cNvPr id="4" name="object 4"/>
          <p:cNvSpPr/>
          <p:nvPr/>
        </p:nvSpPr>
        <p:spPr>
          <a:xfrm>
            <a:off x="1592875" y="1919255"/>
            <a:ext cx="340995" cy="259079"/>
          </a:xfrm>
          <a:custGeom>
            <a:avLst/>
            <a:gdLst/>
            <a:ahLst/>
            <a:cxnLst/>
            <a:rect l="l" t="t" r="r" b="b"/>
            <a:pathLst>
              <a:path w="340994" h="259080">
                <a:moveTo>
                  <a:pt x="257931" y="0"/>
                </a:moveTo>
                <a:lnTo>
                  <a:pt x="254248" y="10504"/>
                </a:lnTo>
                <a:lnTo>
                  <a:pt x="269229" y="17005"/>
                </a:lnTo>
                <a:lnTo>
                  <a:pt x="282113" y="26005"/>
                </a:lnTo>
                <a:lnTo>
                  <a:pt x="308273" y="67721"/>
                </a:lnTo>
                <a:lnTo>
                  <a:pt x="315912" y="106023"/>
                </a:lnTo>
                <a:lnTo>
                  <a:pt x="316867" y="128103"/>
                </a:lnTo>
                <a:lnTo>
                  <a:pt x="315908" y="150929"/>
                </a:lnTo>
                <a:lnTo>
                  <a:pt x="308234" y="190288"/>
                </a:lnTo>
                <a:lnTo>
                  <a:pt x="282130" y="232673"/>
                </a:lnTo>
                <a:lnTo>
                  <a:pt x="254657" y="248293"/>
                </a:lnTo>
                <a:lnTo>
                  <a:pt x="257931" y="258799"/>
                </a:lnTo>
                <a:lnTo>
                  <a:pt x="293232" y="242240"/>
                </a:lnTo>
                <a:lnTo>
                  <a:pt x="319187" y="213574"/>
                </a:lnTo>
                <a:lnTo>
                  <a:pt x="335148" y="175187"/>
                </a:lnTo>
                <a:lnTo>
                  <a:pt x="340469" y="129467"/>
                </a:lnTo>
                <a:lnTo>
                  <a:pt x="339134" y="105742"/>
                </a:lnTo>
                <a:lnTo>
                  <a:pt x="328460" y="63688"/>
                </a:lnTo>
                <a:lnTo>
                  <a:pt x="307288" y="29454"/>
                </a:lnTo>
                <a:lnTo>
                  <a:pt x="276695" y="6774"/>
                </a:lnTo>
                <a:lnTo>
                  <a:pt x="257931" y="0"/>
                </a:lnTo>
                <a:close/>
              </a:path>
              <a:path w="340994" h="259080">
                <a:moveTo>
                  <a:pt x="82537" y="0"/>
                </a:moveTo>
                <a:lnTo>
                  <a:pt x="47322" y="16592"/>
                </a:lnTo>
                <a:lnTo>
                  <a:pt x="21349" y="45360"/>
                </a:lnTo>
                <a:lnTo>
                  <a:pt x="5337" y="83816"/>
                </a:lnTo>
                <a:lnTo>
                  <a:pt x="0" y="129467"/>
                </a:lnTo>
                <a:lnTo>
                  <a:pt x="1330" y="153243"/>
                </a:lnTo>
                <a:lnTo>
                  <a:pt x="11971" y="195297"/>
                </a:lnTo>
                <a:lnTo>
                  <a:pt x="33091" y="229420"/>
                </a:lnTo>
                <a:lnTo>
                  <a:pt x="82537" y="258799"/>
                </a:lnTo>
                <a:lnTo>
                  <a:pt x="85811" y="248293"/>
                </a:lnTo>
                <a:lnTo>
                  <a:pt x="71064" y="241762"/>
                </a:lnTo>
                <a:lnTo>
                  <a:pt x="58338" y="232673"/>
                </a:lnTo>
                <a:lnTo>
                  <a:pt x="32234" y="190288"/>
                </a:lnTo>
                <a:lnTo>
                  <a:pt x="24560" y="150929"/>
                </a:lnTo>
                <a:lnTo>
                  <a:pt x="23601" y="128103"/>
                </a:lnTo>
                <a:lnTo>
                  <a:pt x="24560" y="106023"/>
                </a:lnTo>
                <a:lnTo>
                  <a:pt x="32234" y="67721"/>
                </a:lnTo>
                <a:lnTo>
                  <a:pt x="58441" y="26005"/>
                </a:lnTo>
                <a:lnTo>
                  <a:pt x="86220" y="10504"/>
                </a:lnTo>
                <a:lnTo>
                  <a:pt x="82537" y="0"/>
                </a:lnTo>
                <a:close/>
              </a:path>
            </a:pathLst>
          </a:custGeom>
          <a:solidFill>
            <a:srgbClr val="CC00CC"/>
          </a:solidFill>
        </p:spPr>
        <p:txBody>
          <a:bodyPr wrap="square" lIns="0" tIns="0" rIns="0" bIns="0" rtlCol="0"/>
          <a:lstStyle/>
          <a:p>
            <a:endParaRPr/>
          </a:p>
        </p:txBody>
      </p:sp>
      <p:sp>
        <p:nvSpPr>
          <p:cNvPr id="5" name="object 5"/>
          <p:cNvSpPr txBox="1"/>
          <p:nvPr/>
        </p:nvSpPr>
        <p:spPr>
          <a:xfrm>
            <a:off x="472435" y="1281776"/>
            <a:ext cx="7365279" cy="945131"/>
          </a:xfrm>
          <a:prstGeom prst="rect">
            <a:avLst/>
          </a:prstGeom>
        </p:spPr>
        <p:txBody>
          <a:bodyPr vert="horz" wrap="square" lIns="0" tIns="97790" rIns="0" bIns="0" rtlCol="0">
            <a:spAutoFit/>
          </a:bodyPr>
          <a:lstStyle/>
          <a:p>
            <a:pPr marL="368300" indent="-342900">
              <a:lnSpc>
                <a:spcPct val="100000"/>
              </a:lnSpc>
              <a:spcBef>
                <a:spcPts val="770"/>
              </a:spcBef>
              <a:buFont typeface="Arial"/>
              <a:buChar char="■"/>
              <a:tabLst>
                <a:tab pos="367665" algn="l"/>
                <a:tab pos="368300" algn="l"/>
                <a:tab pos="6539230" algn="l"/>
              </a:tabLst>
            </a:pPr>
            <a:r>
              <a:rPr lang="zh-CN" altLang="en-US" sz="2600" dirty="0">
                <a:solidFill>
                  <a:srgbClr val="333399"/>
                </a:solidFill>
                <a:latin typeface="Calibri"/>
                <a:cs typeface="Calibri"/>
              </a:rPr>
              <a:t>线性回归</a:t>
            </a:r>
            <a:endParaRPr sz="2600" dirty="0">
              <a:latin typeface="Cambria Math"/>
              <a:cs typeface="Cambria Math"/>
            </a:endParaRPr>
          </a:p>
          <a:p>
            <a:pPr marL="768350" lvl="1" indent="-285750">
              <a:lnSpc>
                <a:spcPct val="100000"/>
              </a:lnSpc>
              <a:spcBef>
                <a:spcPts val="570"/>
              </a:spcBef>
              <a:buClr>
                <a:srgbClr val="000000"/>
              </a:buClr>
              <a:buFont typeface="Arial"/>
              <a:buChar char="■"/>
              <a:tabLst>
                <a:tab pos="767715" algn="l"/>
                <a:tab pos="768350" algn="l"/>
                <a:tab pos="1211580" algn="l"/>
                <a:tab pos="1562735" algn="l"/>
              </a:tabLst>
            </a:pPr>
            <a:r>
              <a:rPr sz="2200" spc="-25" dirty="0">
                <a:solidFill>
                  <a:srgbClr val="CC00CC"/>
                </a:solidFill>
                <a:latin typeface="Cambria Math"/>
                <a:cs typeface="Cambria Math"/>
              </a:rPr>
              <a:t>ℎ</a:t>
            </a:r>
            <a:r>
              <a:rPr sz="2400" spc="-37" baseline="-15625" dirty="0">
                <a:solidFill>
                  <a:srgbClr val="CC00CC"/>
                </a:solidFill>
                <a:latin typeface="Cambria Math"/>
                <a:cs typeface="Cambria Math"/>
              </a:rPr>
              <a:t>𝒘</a:t>
            </a:r>
            <a:r>
              <a:rPr sz="2400" baseline="-15625" dirty="0">
                <a:solidFill>
                  <a:srgbClr val="CC00CC"/>
                </a:solidFill>
                <a:latin typeface="Cambria Math"/>
                <a:cs typeface="Cambria Math"/>
              </a:rPr>
              <a:t>	</a:t>
            </a:r>
            <a:r>
              <a:rPr sz="2200" spc="-50" dirty="0">
                <a:solidFill>
                  <a:srgbClr val="CC00CC"/>
                </a:solidFill>
                <a:latin typeface="Cambria Math"/>
                <a:cs typeface="Cambria Math"/>
              </a:rPr>
              <a:t>𝑥</a:t>
            </a:r>
            <a:r>
              <a:rPr sz="2200" dirty="0">
                <a:solidFill>
                  <a:srgbClr val="CC00CC"/>
                </a:solidFill>
                <a:latin typeface="Cambria Math"/>
                <a:cs typeface="Cambria Math"/>
              </a:rPr>
              <a:t>	=</a:t>
            </a:r>
            <a:r>
              <a:rPr sz="2200" spc="120" dirty="0">
                <a:solidFill>
                  <a:srgbClr val="CC00CC"/>
                </a:solidFill>
                <a:latin typeface="Cambria Math"/>
                <a:cs typeface="Cambria Math"/>
              </a:rPr>
              <a:t> </a:t>
            </a:r>
            <a:r>
              <a:rPr lang="en-US" altLang="zh-CN" sz="2000" dirty="0">
                <a:solidFill>
                  <a:srgbClr val="CC00CC"/>
                </a:solidFill>
                <a:latin typeface="Calibri"/>
                <a:cs typeface="Calibri"/>
              </a:rPr>
              <a:t>w</a:t>
            </a:r>
            <a:r>
              <a:rPr lang="en-US" altLang="zh-CN" sz="2000" baseline="-16339" dirty="0">
                <a:solidFill>
                  <a:srgbClr val="CC00CC"/>
                </a:solidFill>
                <a:latin typeface="Calibri"/>
                <a:cs typeface="Calibri"/>
              </a:rPr>
              <a:t>0</a:t>
            </a:r>
            <a:r>
              <a:rPr lang="en-US" altLang="zh-CN" sz="2000" spc="307" baseline="-16339" dirty="0">
                <a:solidFill>
                  <a:srgbClr val="CC00CC"/>
                </a:solidFill>
                <a:latin typeface="Calibri"/>
                <a:cs typeface="Calibri"/>
              </a:rPr>
              <a:t> </a:t>
            </a:r>
            <a:r>
              <a:rPr lang="en-US" altLang="zh-CN" sz="2000" dirty="0">
                <a:solidFill>
                  <a:srgbClr val="CC00CC"/>
                </a:solidFill>
                <a:latin typeface="Calibri"/>
                <a:cs typeface="Calibri"/>
              </a:rPr>
              <a:t>+ </a:t>
            </a:r>
            <a:r>
              <a:rPr lang="en-US" altLang="zh-CN" sz="2000" spc="-10" dirty="0">
                <a:solidFill>
                  <a:srgbClr val="CC00CC"/>
                </a:solidFill>
                <a:latin typeface="Calibri"/>
                <a:cs typeface="Calibri"/>
              </a:rPr>
              <a:t>w</a:t>
            </a:r>
            <a:r>
              <a:rPr lang="en-US" altLang="zh-CN" sz="2000" spc="-15" baseline="-16339" dirty="0">
                <a:solidFill>
                  <a:srgbClr val="CC00CC"/>
                </a:solidFill>
                <a:latin typeface="Calibri"/>
                <a:cs typeface="Calibri"/>
              </a:rPr>
              <a:t>1</a:t>
            </a:r>
            <a:r>
              <a:rPr lang="zh-CN" altLang="en-US" sz="2000" spc="-50" dirty="0">
                <a:solidFill>
                  <a:srgbClr val="CC00CC"/>
                </a:solidFill>
                <a:latin typeface="Cambria Math"/>
                <a:cs typeface="Cambria Math"/>
              </a:rPr>
              <a:t>𝑥</a:t>
            </a:r>
            <a:endParaRPr sz="2200" dirty="0">
              <a:latin typeface="Cambria Math"/>
              <a:cs typeface="Cambria Math"/>
            </a:endParaRPr>
          </a:p>
        </p:txBody>
      </p:sp>
      <p:sp>
        <p:nvSpPr>
          <p:cNvPr id="6" name="object 6"/>
          <p:cNvSpPr txBox="1"/>
          <p:nvPr/>
        </p:nvSpPr>
        <p:spPr>
          <a:xfrm>
            <a:off x="487284" y="2430265"/>
            <a:ext cx="4497705" cy="1209305"/>
          </a:xfrm>
          <a:prstGeom prst="rect">
            <a:avLst/>
          </a:prstGeom>
        </p:spPr>
        <p:txBody>
          <a:bodyPr vert="horz" wrap="square" lIns="0" tIns="54610" rIns="0" bIns="0" rtlCol="0">
            <a:spAutoFit/>
          </a:bodyPr>
          <a:lstStyle/>
          <a:p>
            <a:pPr marL="355600" indent="-342900">
              <a:lnSpc>
                <a:spcPct val="100000"/>
              </a:lnSpc>
              <a:spcBef>
                <a:spcPts val="430"/>
              </a:spcBef>
              <a:buFont typeface="Arial"/>
              <a:buChar char="■"/>
              <a:tabLst>
                <a:tab pos="354965" algn="l"/>
                <a:tab pos="355600" algn="l"/>
              </a:tabLst>
            </a:pPr>
            <a:r>
              <a:rPr lang="zh-CN" altLang="en-US" sz="2600" dirty="0">
                <a:solidFill>
                  <a:srgbClr val="333399"/>
                </a:solidFill>
                <a:latin typeface="Calibri"/>
                <a:cs typeface="Calibri"/>
              </a:rPr>
              <a:t>线性分类</a:t>
            </a:r>
            <a:endParaRPr sz="2600" dirty="0">
              <a:latin typeface="Calibri"/>
              <a:cs typeface="Calibri"/>
            </a:endParaRPr>
          </a:p>
          <a:p>
            <a:pPr marL="755650" lvl="1" indent="-285750">
              <a:lnSpc>
                <a:spcPct val="100000"/>
              </a:lnSpc>
              <a:spcBef>
                <a:spcPts val="280"/>
              </a:spcBef>
              <a:buFont typeface="Arial"/>
              <a:buChar char="■"/>
              <a:tabLst>
                <a:tab pos="755015" algn="l"/>
                <a:tab pos="755650" algn="l"/>
              </a:tabLst>
            </a:pPr>
            <a:r>
              <a:rPr lang="zh-CN" altLang="en-US" sz="2200" dirty="0">
                <a:latin typeface="Calibri"/>
                <a:cs typeface="Calibri"/>
              </a:rPr>
              <a:t>输出离散数值</a:t>
            </a:r>
            <a:endParaRPr lang="en-US" altLang="zh-CN" sz="2200" dirty="0">
              <a:latin typeface="Calibri"/>
              <a:cs typeface="Calibri"/>
            </a:endParaRPr>
          </a:p>
          <a:p>
            <a:pPr marL="755650" lvl="1" indent="-285750">
              <a:lnSpc>
                <a:spcPct val="100000"/>
              </a:lnSpc>
              <a:spcBef>
                <a:spcPts val="280"/>
              </a:spcBef>
              <a:buFont typeface="Arial"/>
              <a:buChar char="■"/>
              <a:tabLst>
                <a:tab pos="755015" algn="l"/>
                <a:tab pos="755650" algn="l"/>
              </a:tabLst>
            </a:pPr>
            <a:endParaRPr sz="2200" dirty="0">
              <a:latin typeface="Calibri"/>
              <a:cs typeface="Calibri"/>
            </a:endParaRPr>
          </a:p>
        </p:txBody>
      </p:sp>
      <p:sp>
        <p:nvSpPr>
          <p:cNvPr id="7" name="object 7"/>
          <p:cNvSpPr/>
          <p:nvPr/>
        </p:nvSpPr>
        <p:spPr>
          <a:xfrm>
            <a:off x="1588732" y="3344282"/>
            <a:ext cx="340995" cy="259079"/>
          </a:xfrm>
          <a:custGeom>
            <a:avLst/>
            <a:gdLst/>
            <a:ahLst/>
            <a:cxnLst/>
            <a:rect l="l" t="t" r="r" b="b"/>
            <a:pathLst>
              <a:path w="340994" h="259079">
                <a:moveTo>
                  <a:pt x="257931" y="0"/>
                </a:moveTo>
                <a:lnTo>
                  <a:pt x="254248" y="10504"/>
                </a:lnTo>
                <a:lnTo>
                  <a:pt x="269229" y="17005"/>
                </a:lnTo>
                <a:lnTo>
                  <a:pt x="282113" y="26005"/>
                </a:lnTo>
                <a:lnTo>
                  <a:pt x="308273" y="67721"/>
                </a:lnTo>
                <a:lnTo>
                  <a:pt x="315912" y="106023"/>
                </a:lnTo>
                <a:lnTo>
                  <a:pt x="316867" y="128103"/>
                </a:lnTo>
                <a:lnTo>
                  <a:pt x="315908" y="150929"/>
                </a:lnTo>
                <a:lnTo>
                  <a:pt x="308234" y="190288"/>
                </a:lnTo>
                <a:lnTo>
                  <a:pt x="282130" y="232673"/>
                </a:lnTo>
                <a:lnTo>
                  <a:pt x="254657" y="248293"/>
                </a:lnTo>
                <a:lnTo>
                  <a:pt x="257931" y="258799"/>
                </a:lnTo>
                <a:lnTo>
                  <a:pt x="293232" y="242240"/>
                </a:lnTo>
                <a:lnTo>
                  <a:pt x="319187" y="213574"/>
                </a:lnTo>
                <a:lnTo>
                  <a:pt x="335148" y="175187"/>
                </a:lnTo>
                <a:lnTo>
                  <a:pt x="340469" y="129467"/>
                </a:lnTo>
                <a:lnTo>
                  <a:pt x="339134" y="105742"/>
                </a:lnTo>
                <a:lnTo>
                  <a:pt x="328460" y="63688"/>
                </a:lnTo>
                <a:lnTo>
                  <a:pt x="307288" y="29454"/>
                </a:lnTo>
                <a:lnTo>
                  <a:pt x="276695" y="6774"/>
                </a:lnTo>
                <a:lnTo>
                  <a:pt x="257931" y="0"/>
                </a:lnTo>
                <a:close/>
              </a:path>
              <a:path w="340994" h="259079">
                <a:moveTo>
                  <a:pt x="82537" y="0"/>
                </a:moveTo>
                <a:lnTo>
                  <a:pt x="47322" y="16592"/>
                </a:lnTo>
                <a:lnTo>
                  <a:pt x="21349" y="45360"/>
                </a:lnTo>
                <a:lnTo>
                  <a:pt x="5337" y="83816"/>
                </a:lnTo>
                <a:lnTo>
                  <a:pt x="0" y="129467"/>
                </a:lnTo>
                <a:lnTo>
                  <a:pt x="1330" y="153243"/>
                </a:lnTo>
                <a:lnTo>
                  <a:pt x="11971" y="195297"/>
                </a:lnTo>
                <a:lnTo>
                  <a:pt x="33091" y="229420"/>
                </a:lnTo>
                <a:lnTo>
                  <a:pt x="82537" y="258799"/>
                </a:lnTo>
                <a:lnTo>
                  <a:pt x="85811" y="248293"/>
                </a:lnTo>
                <a:lnTo>
                  <a:pt x="71064" y="241762"/>
                </a:lnTo>
                <a:lnTo>
                  <a:pt x="58338" y="232673"/>
                </a:lnTo>
                <a:lnTo>
                  <a:pt x="32234" y="190288"/>
                </a:lnTo>
                <a:lnTo>
                  <a:pt x="24560" y="150929"/>
                </a:lnTo>
                <a:lnTo>
                  <a:pt x="23601" y="128103"/>
                </a:lnTo>
                <a:lnTo>
                  <a:pt x="24560" y="106023"/>
                </a:lnTo>
                <a:lnTo>
                  <a:pt x="32234" y="67721"/>
                </a:lnTo>
                <a:lnTo>
                  <a:pt x="58441" y="26005"/>
                </a:lnTo>
                <a:lnTo>
                  <a:pt x="86220" y="10504"/>
                </a:lnTo>
                <a:lnTo>
                  <a:pt x="82537" y="0"/>
                </a:lnTo>
                <a:close/>
              </a:path>
            </a:pathLst>
          </a:custGeom>
          <a:solidFill>
            <a:srgbClr val="CC00CC"/>
          </a:solidFill>
        </p:spPr>
        <p:txBody>
          <a:bodyPr wrap="square" lIns="0" tIns="0" rIns="0" bIns="0" rtlCol="0"/>
          <a:lstStyle/>
          <a:p>
            <a:endParaRPr/>
          </a:p>
        </p:txBody>
      </p:sp>
      <p:sp>
        <p:nvSpPr>
          <p:cNvPr id="8" name="object 8"/>
          <p:cNvSpPr/>
          <p:nvPr/>
        </p:nvSpPr>
        <p:spPr>
          <a:xfrm>
            <a:off x="1588732" y="3712581"/>
            <a:ext cx="340995" cy="259079"/>
          </a:xfrm>
          <a:custGeom>
            <a:avLst/>
            <a:gdLst/>
            <a:ahLst/>
            <a:cxnLst/>
            <a:rect l="l" t="t" r="r" b="b"/>
            <a:pathLst>
              <a:path w="340994" h="259079">
                <a:moveTo>
                  <a:pt x="257931" y="0"/>
                </a:moveTo>
                <a:lnTo>
                  <a:pt x="254248" y="10505"/>
                </a:lnTo>
                <a:lnTo>
                  <a:pt x="269229" y="17006"/>
                </a:lnTo>
                <a:lnTo>
                  <a:pt x="282113" y="26006"/>
                </a:lnTo>
                <a:lnTo>
                  <a:pt x="308273" y="67723"/>
                </a:lnTo>
                <a:lnTo>
                  <a:pt x="315912" y="106024"/>
                </a:lnTo>
                <a:lnTo>
                  <a:pt x="316867" y="128104"/>
                </a:lnTo>
                <a:lnTo>
                  <a:pt x="315908" y="150930"/>
                </a:lnTo>
                <a:lnTo>
                  <a:pt x="308234" y="190288"/>
                </a:lnTo>
                <a:lnTo>
                  <a:pt x="282130" y="232674"/>
                </a:lnTo>
                <a:lnTo>
                  <a:pt x="254657" y="248295"/>
                </a:lnTo>
                <a:lnTo>
                  <a:pt x="257931" y="258800"/>
                </a:lnTo>
                <a:lnTo>
                  <a:pt x="293232" y="242241"/>
                </a:lnTo>
                <a:lnTo>
                  <a:pt x="319187" y="213574"/>
                </a:lnTo>
                <a:lnTo>
                  <a:pt x="335148" y="175187"/>
                </a:lnTo>
                <a:lnTo>
                  <a:pt x="340469" y="129468"/>
                </a:lnTo>
                <a:lnTo>
                  <a:pt x="339134" y="105743"/>
                </a:lnTo>
                <a:lnTo>
                  <a:pt x="328460" y="63690"/>
                </a:lnTo>
                <a:lnTo>
                  <a:pt x="307288" y="29455"/>
                </a:lnTo>
                <a:lnTo>
                  <a:pt x="276695" y="6774"/>
                </a:lnTo>
                <a:lnTo>
                  <a:pt x="257931" y="0"/>
                </a:lnTo>
                <a:close/>
              </a:path>
              <a:path w="340994" h="259079">
                <a:moveTo>
                  <a:pt x="82537" y="0"/>
                </a:moveTo>
                <a:lnTo>
                  <a:pt x="47322" y="16593"/>
                </a:lnTo>
                <a:lnTo>
                  <a:pt x="21349" y="45361"/>
                </a:lnTo>
                <a:lnTo>
                  <a:pt x="5337" y="83817"/>
                </a:lnTo>
                <a:lnTo>
                  <a:pt x="0" y="129468"/>
                </a:lnTo>
                <a:lnTo>
                  <a:pt x="1330" y="153244"/>
                </a:lnTo>
                <a:lnTo>
                  <a:pt x="11971" y="195297"/>
                </a:lnTo>
                <a:lnTo>
                  <a:pt x="33091" y="229421"/>
                </a:lnTo>
                <a:lnTo>
                  <a:pt x="82537" y="258800"/>
                </a:lnTo>
                <a:lnTo>
                  <a:pt x="85811" y="248295"/>
                </a:lnTo>
                <a:lnTo>
                  <a:pt x="71064" y="241763"/>
                </a:lnTo>
                <a:lnTo>
                  <a:pt x="58338" y="232674"/>
                </a:lnTo>
                <a:lnTo>
                  <a:pt x="32234" y="190288"/>
                </a:lnTo>
                <a:lnTo>
                  <a:pt x="24560" y="150930"/>
                </a:lnTo>
                <a:lnTo>
                  <a:pt x="23601" y="128104"/>
                </a:lnTo>
                <a:lnTo>
                  <a:pt x="24560" y="106024"/>
                </a:lnTo>
                <a:lnTo>
                  <a:pt x="32234" y="67723"/>
                </a:lnTo>
                <a:lnTo>
                  <a:pt x="58441" y="26006"/>
                </a:lnTo>
                <a:lnTo>
                  <a:pt x="86220" y="10505"/>
                </a:lnTo>
                <a:lnTo>
                  <a:pt x="82537" y="0"/>
                </a:lnTo>
                <a:close/>
              </a:path>
            </a:pathLst>
          </a:custGeom>
          <a:solidFill>
            <a:srgbClr val="CC00CC"/>
          </a:solidFill>
        </p:spPr>
        <p:txBody>
          <a:bodyPr wrap="square" lIns="0" tIns="0" rIns="0" bIns="0" rtlCol="0"/>
          <a:lstStyle/>
          <a:p>
            <a:endParaRPr/>
          </a:p>
        </p:txBody>
      </p:sp>
      <p:sp>
        <p:nvSpPr>
          <p:cNvPr id="9" name="object 9"/>
          <p:cNvSpPr txBox="1"/>
          <p:nvPr/>
        </p:nvSpPr>
        <p:spPr>
          <a:xfrm>
            <a:off x="912793" y="3227919"/>
            <a:ext cx="954405" cy="763270"/>
          </a:xfrm>
          <a:prstGeom prst="rect">
            <a:avLst/>
          </a:prstGeom>
        </p:spPr>
        <p:txBody>
          <a:bodyPr vert="horz" wrap="square" lIns="0" tIns="45720" rIns="0" bIns="0" rtlCol="0">
            <a:spAutoFit/>
          </a:bodyPr>
          <a:lstStyle/>
          <a:p>
            <a:pPr marL="323850" indent="-285750">
              <a:lnSpc>
                <a:spcPct val="100000"/>
              </a:lnSpc>
              <a:spcBef>
                <a:spcPts val="360"/>
              </a:spcBef>
              <a:buClr>
                <a:srgbClr val="000000"/>
              </a:buClr>
              <a:buFont typeface="Arial"/>
              <a:buChar char="■"/>
              <a:tabLst>
                <a:tab pos="323215" algn="l"/>
                <a:tab pos="323850" algn="l"/>
                <a:tab pos="767080" algn="l"/>
              </a:tabLst>
            </a:pPr>
            <a:r>
              <a:rPr sz="2200" spc="-25" dirty="0">
                <a:solidFill>
                  <a:srgbClr val="CC00CC"/>
                </a:solidFill>
                <a:latin typeface="Cambria Math"/>
                <a:cs typeface="Cambria Math"/>
              </a:rPr>
              <a:t>ℎ</a:t>
            </a:r>
            <a:r>
              <a:rPr sz="2400" spc="-37" baseline="-15625" dirty="0">
                <a:solidFill>
                  <a:srgbClr val="CC00CC"/>
                </a:solidFill>
                <a:latin typeface="Cambria Math"/>
                <a:cs typeface="Cambria Math"/>
              </a:rPr>
              <a:t>𝒘</a:t>
            </a:r>
            <a:r>
              <a:rPr sz="2400" baseline="-15625" dirty="0">
                <a:solidFill>
                  <a:srgbClr val="CC00CC"/>
                </a:solidFill>
                <a:latin typeface="Cambria Math"/>
                <a:cs typeface="Cambria Math"/>
              </a:rPr>
              <a:t>	</a:t>
            </a:r>
            <a:r>
              <a:rPr sz="2200" spc="-50" dirty="0">
                <a:solidFill>
                  <a:srgbClr val="CC00CC"/>
                </a:solidFill>
                <a:latin typeface="Cambria Math"/>
                <a:cs typeface="Cambria Math"/>
              </a:rPr>
              <a:t>𝑥</a:t>
            </a:r>
            <a:endParaRPr sz="2200" dirty="0">
              <a:latin typeface="Cambria Math"/>
              <a:cs typeface="Cambria Math"/>
            </a:endParaRPr>
          </a:p>
          <a:p>
            <a:pPr marL="323850" indent="-285750">
              <a:lnSpc>
                <a:spcPct val="100000"/>
              </a:lnSpc>
              <a:spcBef>
                <a:spcPts val="265"/>
              </a:spcBef>
              <a:buClr>
                <a:srgbClr val="000000"/>
              </a:buClr>
              <a:buFont typeface="Arial"/>
              <a:buChar char="■"/>
              <a:tabLst>
                <a:tab pos="323215" algn="l"/>
                <a:tab pos="323850" algn="l"/>
                <a:tab pos="767080" algn="l"/>
              </a:tabLst>
            </a:pPr>
            <a:r>
              <a:rPr sz="2200" spc="-25" dirty="0">
                <a:solidFill>
                  <a:srgbClr val="CC00CC"/>
                </a:solidFill>
                <a:latin typeface="Cambria Math"/>
                <a:cs typeface="Cambria Math"/>
              </a:rPr>
              <a:t>ℎ</a:t>
            </a:r>
            <a:r>
              <a:rPr sz="2400" spc="-37" baseline="-15625" dirty="0">
                <a:solidFill>
                  <a:srgbClr val="CC00CC"/>
                </a:solidFill>
                <a:latin typeface="Cambria Math"/>
                <a:cs typeface="Cambria Math"/>
              </a:rPr>
              <a:t>𝒘</a:t>
            </a:r>
            <a:r>
              <a:rPr sz="2400" baseline="-15625" dirty="0">
                <a:solidFill>
                  <a:srgbClr val="CC00CC"/>
                </a:solidFill>
                <a:latin typeface="Cambria Math"/>
                <a:cs typeface="Cambria Math"/>
              </a:rPr>
              <a:t>	</a:t>
            </a:r>
            <a:r>
              <a:rPr sz="2200" spc="-50" dirty="0">
                <a:solidFill>
                  <a:srgbClr val="CC00CC"/>
                </a:solidFill>
                <a:latin typeface="Cambria Math"/>
                <a:cs typeface="Cambria Math"/>
              </a:rPr>
              <a:t>𝑥</a:t>
            </a:r>
            <a:endParaRPr sz="2200" dirty="0">
              <a:latin typeface="Cambria Math"/>
              <a:cs typeface="Cambria Math"/>
            </a:endParaRPr>
          </a:p>
        </p:txBody>
      </p:sp>
      <p:sp>
        <p:nvSpPr>
          <p:cNvPr id="10" name="object 10"/>
          <p:cNvSpPr txBox="1"/>
          <p:nvPr/>
        </p:nvSpPr>
        <p:spPr>
          <a:xfrm>
            <a:off x="1993245" y="3227919"/>
            <a:ext cx="4680044" cy="823302"/>
          </a:xfrm>
          <a:prstGeom prst="rect">
            <a:avLst/>
          </a:prstGeom>
        </p:spPr>
        <p:txBody>
          <a:bodyPr vert="horz" wrap="square" lIns="0" tIns="45720" rIns="0" bIns="0" rtlCol="0">
            <a:spAutoFit/>
          </a:bodyPr>
          <a:lstStyle/>
          <a:p>
            <a:pPr marL="38100">
              <a:spcBef>
                <a:spcPts val="360"/>
              </a:spcBef>
              <a:tabLst>
                <a:tab pos="674370" algn="l"/>
              </a:tabLst>
            </a:pPr>
            <a:r>
              <a:rPr sz="2400" dirty="0">
                <a:solidFill>
                  <a:srgbClr val="CC00CC"/>
                </a:solidFill>
                <a:latin typeface="Cambria Math"/>
                <a:cs typeface="Cambria Math"/>
              </a:rPr>
              <a:t>=</a:t>
            </a:r>
            <a:r>
              <a:rPr lang="en-US" sz="2400" dirty="0">
                <a:solidFill>
                  <a:srgbClr val="CC00CC"/>
                </a:solidFill>
                <a:latin typeface="Cambria Math"/>
                <a:cs typeface="Cambria Math"/>
              </a:rPr>
              <a:t> </a:t>
            </a:r>
            <a:r>
              <a:rPr lang="zh-CN" altLang="en-US" sz="2400" dirty="0">
                <a:solidFill>
                  <a:srgbClr val="00B050"/>
                </a:solidFill>
                <a:latin typeface="Cambria Math"/>
                <a:cs typeface="Cambria Math"/>
              </a:rPr>
              <a:t>𝑔</a:t>
            </a:r>
            <a:r>
              <a:rPr lang="en-US" altLang="zh-CN" sz="2400" spc="375" dirty="0">
                <a:solidFill>
                  <a:srgbClr val="00B050"/>
                </a:solidFill>
                <a:latin typeface="Cambria Math"/>
                <a:cs typeface="Cambria Math"/>
              </a:rPr>
              <a:t>(</a:t>
            </a:r>
            <a:r>
              <a:rPr lang="en-US" altLang="zh-CN" sz="2400" dirty="0">
                <a:solidFill>
                  <a:srgbClr val="CC00CC"/>
                </a:solidFill>
                <a:latin typeface="Calibri"/>
                <a:cs typeface="Calibri"/>
              </a:rPr>
              <a:t>w</a:t>
            </a:r>
            <a:r>
              <a:rPr lang="en-US" altLang="zh-CN" sz="2400" baseline="-16339" dirty="0">
                <a:solidFill>
                  <a:srgbClr val="CC00CC"/>
                </a:solidFill>
                <a:latin typeface="Calibri"/>
                <a:cs typeface="Calibri"/>
              </a:rPr>
              <a:t>0</a:t>
            </a:r>
            <a:r>
              <a:rPr lang="en-US" altLang="zh-CN" sz="2400" spc="307" baseline="-16339" dirty="0">
                <a:solidFill>
                  <a:srgbClr val="CC00CC"/>
                </a:solidFill>
                <a:latin typeface="Calibri"/>
                <a:cs typeface="Calibri"/>
              </a:rPr>
              <a:t> </a:t>
            </a:r>
            <a:r>
              <a:rPr lang="en-US" altLang="zh-CN" sz="2400" dirty="0">
                <a:solidFill>
                  <a:srgbClr val="CC00CC"/>
                </a:solidFill>
                <a:latin typeface="Calibri"/>
                <a:cs typeface="Calibri"/>
              </a:rPr>
              <a:t>+ </a:t>
            </a:r>
            <a:r>
              <a:rPr lang="en-US" altLang="zh-CN" sz="2400" spc="-10" dirty="0">
                <a:solidFill>
                  <a:srgbClr val="CC00CC"/>
                </a:solidFill>
                <a:latin typeface="Calibri"/>
                <a:cs typeface="Calibri"/>
              </a:rPr>
              <a:t>w</a:t>
            </a:r>
            <a:r>
              <a:rPr lang="en-US" altLang="zh-CN" sz="2400" spc="-15" baseline="-16339" dirty="0">
                <a:solidFill>
                  <a:srgbClr val="CC00CC"/>
                </a:solidFill>
                <a:latin typeface="Calibri"/>
                <a:cs typeface="Calibri"/>
              </a:rPr>
              <a:t>1</a:t>
            </a:r>
            <a:r>
              <a:rPr lang="zh-CN" altLang="en-US" sz="2400" spc="-50" dirty="0">
                <a:solidFill>
                  <a:srgbClr val="CC00CC"/>
                </a:solidFill>
                <a:latin typeface="Cambria Math"/>
                <a:cs typeface="Cambria Math"/>
              </a:rPr>
              <a:t>𝑥</a:t>
            </a:r>
            <a:r>
              <a:rPr lang="en-US" altLang="zh-CN" sz="2400" spc="375" dirty="0">
                <a:solidFill>
                  <a:srgbClr val="00B050"/>
                </a:solidFill>
                <a:latin typeface="Cambria Math"/>
                <a:cs typeface="Cambria Math"/>
              </a:rPr>
              <a:t>)</a:t>
            </a:r>
            <a:r>
              <a:rPr lang="zh-CN" altLang="en-US" sz="2400" spc="-50" dirty="0">
                <a:solidFill>
                  <a:srgbClr val="CC00CC"/>
                </a:solidFill>
                <a:latin typeface="Cambria Math"/>
                <a:cs typeface="Cambria Math"/>
              </a:rPr>
              <a:t> </a:t>
            </a:r>
            <a:r>
              <a:rPr lang="en-US" altLang="zh-CN" sz="2400" spc="-50" dirty="0">
                <a:solidFill>
                  <a:srgbClr val="CC00CC"/>
                </a:solidFill>
                <a:latin typeface="Cambria Math"/>
                <a:cs typeface="Cambria Math"/>
              </a:rPr>
              <a:t>=</a:t>
            </a:r>
            <a:r>
              <a:rPr sz="2200" spc="-25" dirty="0">
                <a:solidFill>
                  <a:srgbClr val="CC00CC"/>
                </a:solidFill>
                <a:latin typeface="Cambria Math"/>
                <a:cs typeface="Cambria Math"/>
              </a:rPr>
              <a:t>1</a:t>
            </a:r>
            <a:r>
              <a:rPr sz="2200" spc="-25" dirty="0">
                <a:latin typeface="Calibri"/>
                <a:cs typeface="Calibri"/>
              </a:rPr>
              <a:t>,</a:t>
            </a:r>
            <a:r>
              <a:rPr sz="2200" dirty="0">
                <a:latin typeface="Calibri"/>
                <a:cs typeface="Calibri"/>
              </a:rPr>
              <a:t>	if</a:t>
            </a:r>
            <a:r>
              <a:rPr sz="2200" spc="-15" dirty="0">
                <a:latin typeface="Calibri"/>
                <a:cs typeface="Calibri"/>
              </a:rPr>
              <a:t> </a:t>
            </a:r>
            <a:r>
              <a:rPr lang="en-US" altLang="zh-CN" sz="2400" dirty="0">
                <a:solidFill>
                  <a:srgbClr val="CC00CC"/>
                </a:solidFill>
                <a:latin typeface="Calibri"/>
                <a:cs typeface="Calibri"/>
              </a:rPr>
              <a:t>w</a:t>
            </a:r>
            <a:r>
              <a:rPr lang="en-US" altLang="zh-CN" sz="2400" baseline="-16339" dirty="0">
                <a:solidFill>
                  <a:srgbClr val="CC00CC"/>
                </a:solidFill>
                <a:latin typeface="Calibri"/>
                <a:cs typeface="Calibri"/>
              </a:rPr>
              <a:t>0</a:t>
            </a:r>
            <a:r>
              <a:rPr lang="en-US" altLang="zh-CN" sz="2400" spc="307" baseline="-16339" dirty="0">
                <a:solidFill>
                  <a:srgbClr val="CC00CC"/>
                </a:solidFill>
                <a:latin typeface="Calibri"/>
                <a:cs typeface="Calibri"/>
              </a:rPr>
              <a:t> </a:t>
            </a:r>
            <a:r>
              <a:rPr lang="en-US" altLang="zh-CN" sz="2400" dirty="0">
                <a:solidFill>
                  <a:srgbClr val="CC00CC"/>
                </a:solidFill>
                <a:latin typeface="Calibri"/>
                <a:cs typeface="Calibri"/>
              </a:rPr>
              <a:t>+ </a:t>
            </a:r>
            <a:r>
              <a:rPr lang="en-US" altLang="zh-CN" sz="2400" spc="-10" dirty="0">
                <a:solidFill>
                  <a:srgbClr val="CC00CC"/>
                </a:solidFill>
                <a:latin typeface="Calibri"/>
                <a:cs typeface="Calibri"/>
              </a:rPr>
              <a:t>w</a:t>
            </a:r>
            <a:r>
              <a:rPr lang="en-US" altLang="zh-CN" sz="2400" spc="-15" baseline="-16339" dirty="0">
                <a:solidFill>
                  <a:srgbClr val="CC00CC"/>
                </a:solidFill>
                <a:latin typeface="Calibri"/>
                <a:cs typeface="Calibri"/>
              </a:rPr>
              <a:t>1</a:t>
            </a:r>
            <a:r>
              <a:rPr lang="zh-CN" altLang="en-US" sz="2400" spc="-50" dirty="0">
                <a:solidFill>
                  <a:srgbClr val="CC00CC"/>
                </a:solidFill>
                <a:latin typeface="Cambria Math"/>
                <a:cs typeface="Cambria Math"/>
              </a:rPr>
              <a:t>𝑥</a:t>
            </a:r>
            <a:r>
              <a:rPr sz="2200" dirty="0">
                <a:solidFill>
                  <a:srgbClr val="CC00CC"/>
                </a:solidFill>
                <a:latin typeface="Cambria Math"/>
                <a:cs typeface="Cambria Math"/>
              </a:rPr>
              <a:t>≥</a:t>
            </a:r>
            <a:r>
              <a:rPr sz="2200" spc="105" dirty="0">
                <a:solidFill>
                  <a:srgbClr val="CC00CC"/>
                </a:solidFill>
                <a:latin typeface="Cambria Math"/>
                <a:cs typeface="Cambria Math"/>
              </a:rPr>
              <a:t> </a:t>
            </a:r>
            <a:r>
              <a:rPr sz="2200" spc="-50" dirty="0">
                <a:solidFill>
                  <a:srgbClr val="CC00CC"/>
                </a:solidFill>
                <a:latin typeface="Cambria Math"/>
                <a:cs typeface="Cambria Math"/>
              </a:rPr>
              <a:t>0</a:t>
            </a:r>
            <a:endParaRPr sz="2200" dirty="0">
              <a:latin typeface="Cambria Math"/>
              <a:cs typeface="Cambria Math"/>
            </a:endParaRPr>
          </a:p>
          <a:p>
            <a:pPr marL="38100">
              <a:spcBef>
                <a:spcPts val="265"/>
              </a:spcBef>
              <a:tabLst>
                <a:tab pos="882015" algn="l"/>
              </a:tabLst>
            </a:pPr>
            <a:r>
              <a:rPr sz="2200" dirty="0">
                <a:solidFill>
                  <a:srgbClr val="CC00CC"/>
                </a:solidFill>
                <a:latin typeface="Cambria Math"/>
                <a:cs typeface="Cambria Math"/>
              </a:rPr>
              <a:t>=</a:t>
            </a:r>
            <a:r>
              <a:rPr lang="zh-CN" altLang="en-US" sz="2400" dirty="0">
                <a:solidFill>
                  <a:srgbClr val="00B050"/>
                </a:solidFill>
                <a:latin typeface="Cambria Math"/>
                <a:cs typeface="Cambria Math"/>
              </a:rPr>
              <a:t>𝑔</a:t>
            </a:r>
            <a:r>
              <a:rPr lang="en-US" altLang="zh-CN" sz="2400" spc="375" dirty="0">
                <a:solidFill>
                  <a:srgbClr val="00B050"/>
                </a:solidFill>
                <a:latin typeface="Cambria Math"/>
                <a:cs typeface="Cambria Math"/>
              </a:rPr>
              <a:t>(</a:t>
            </a:r>
            <a:r>
              <a:rPr lang="en-US" altLang="zh-CN" sz="2400" dirty="0">
                <a:solidFill>
                  <a:srgbClr val="CC00CC"/>
                </a:solidFill>
                <a:latin typeface="Calibri"/>
                <a:cs typeface="Calibri"/>
              </a:rPr>
              <a:t>w</a:t>
            </a:r>
            <a:r>
              <a:rPr lang="en-US" altLang="zh-CN" sz="2400" baseline="-16339" dirty="0">
                <a:solidFill>
                  <a:srgbClr val="CC00CC"/>
                </a:solidFill>
                <a:latin typeface="Calibri"/>
                <a:cs typeface="Calibri"/>
              </a:rPr>
              <a:t>0</a:t>
            </a:r>
            <a:r>
              <a:rPr lang="en-US" altLang="zh-CN" sz="2400" spc="307" baseline="-16339" dirty="0">
                <a:solidFill>
                  <a:srgbClr val="CC00CC"/>
                </a:solidFill>
                <a:latin typeface="Calibri"/>
                <a:cs typeface="Calibri"/>
              </a:rPr>
              <a:t> </a:t>
            </a:r>
            <a:r>
              <a:rPr lang="en-US" altLang="zh-CN" sz="2400" dirty="0">
                <a:solidFill>
                  <a:srgbClr val="CC00CC"/>
                </a:solidFill>
                <a:latin typeface="Calibri"/>
                <a:cs typeface="Calibri"/>
              </a:rPr>
              <a:t>+ </a:t>
            </a:r>
            <a:r>
              <a:rPr lang="en-US" altLang="zh-CN" sz="2400" spc="-10" dirty="0">
                <a:solidFill>
                  <a:srgbClr val="CC00CC"/>
                </a:solidFill>
                <a:latin typeface="Calibri"/>
                <a:cs typeface="Calibri"/>
              </a:rPr>
              <a:t>w</a:t>
            </a:r>
            <a:r>
              <a:rPr lang="en-US" altLang="zh-CN" sz="2400" spc="-15" baseline="-16339" dirty="0">
                <a:solidFill>
                  <a:srgbClr val="CC00CC"/>
                </a:solidFill>
                <a:latin typeface="Calibri"/>
                <a:cs typeface="Calibri"/>
              </a:rPr>
              <a:t>1</a:t>
            </a:r>
            <a:r>
              <a:rPr lang="zh-CN" altLang="en-US" sz="2400" spc="-50" dirty="0">
                <a:solidFill>
                  <a:srgbClr val="CC00CC"/>
                </a:solidFill>
                <a:latin typeface="Cambria Math"/>
                <a:cs typeface="Cambria Math"/>
              </a:rPr>
              <a:t>𝑥</a:t>
            </a:r>
            <a:r>
              <a:rPr lang="en-US" altLang="zh-CN" sz="2400" spc="375" dirty="0">
                <a:solidFill>
                  <a:srgbClr val="00B050"/>
                </a:solidFill>
                <a:latin typeface="Cambria Math"/>
                <a:cs typeface="Cambria Math"/>
              </a:rPr>
              <a:t>)</a:t>
            </a:r>
            <a:r>
              <a:rPr lang="zh-CN" altLang="en-US" sz="2400" spc="-50" dirty="0">
                <a:solidFill>
                  <a:srgbClr val="CC00CC"/>
                </a:solidFill>
                <a:latin typeface="Cambria Math"/>
                <a:cs typeface="Cambria Math"/>
              </a:rPr>
              <a:t> </a:t>
            </a:r>
            <a:r>
              <a:rPr lang="en-US" altLang="zh-CN" sz="2400" spc="-50" dirty="0">
                <a:solidFill>
                  <a:srgbClr val="CC00CC"/>
                </a:solidFill>
                <a:latin typeface="Cambria Math"/>
                <a:cs typeface="Cambria Math"/>
              </a:rPr>
              <a:t>= </a:t>
            </a:r>
            <a:r>
              <a:rPr sz="2200" spc="-25" dirty="0">
                <a:solidFill>
                  <a:srgbClr val="CC00CC"/>
                </a:solidFill>
                <a:latin typeface="Cambria Math"/>
                <a:cs typeface="Cambria Math"/>
              </a:rPr>
              <a:t>−1</a:t>
            </a:r>
            <a:r>
              <a:rPr sz="2200" spc="-25" dirty="0">
                <a:latin typeface="Calibri"/>
                <a:cs typeface="Calibri"/>
              </a:rPr>
              <a:t>,</a:t>
            </a:r>
            <a:r>
              <a:rPr sz="2200" dirty="0">
                <a:latin typeface="Calibri"/>
                <a:cs typeface="Calibri"/>
              </a:rPr>
              <a:t>	if</a:t>
            </a:r>
            <a:r>
              <a:rPr sz="2200" spc="-15" dirty="0">
                <a:latin typeface="Calibri"/>
                <a:cs typeface="Calibri"/>
              </a:rPr>
              <a:t> </a:t>
            </a:r>
            <a:r>
              <a:rPr lang="en-US" altLang="zh-CN" sz="2400" dirty="0">
                <a:solidFill>
                  <a:srgbClr val="CC00CC"/>
                </a:solidFill>
                <a:latin typeface="Calibri"/>
                <a:cs typeface="Calibri"/>
              </a:rPr>
              <a:t>w</a:t>
            </a:r>
            <a:r>
              <a:rPr lang="en-US" altLang="zh-CN" sz="2400" baseline="-16339" dirty="0">
                <a:solidFill>
                  <a:srgbClr val="CC00CC"/>
                </a:solidFill>
                <a:latin typeface="Calibri"/>
                <a:cs typeface="Calibri"/>
              </a:rPr>
              <a:t>0</a:t>
            </a:r>
            <a:r>
              <a:rPr lang="en-US" altLang="zh-CN" sz="2400" spc="307" baseline="-16339" dirty="0">
                <a:solidFill>
                  <a:srgbClr val="CC00CC"/>
                </a:solidFill>
                <a:latin typeface="Calibri"/>
                <a:cs typeface="Calibri"/>
              </a:rPr>
              <a:t> </a:t>
            </a:r>
            <a:r>
              <a:rPr lang="en-US" altLang="zh-CN" sz="2400" dirty="0">
                <a:solidFill>
                  <a:srgbClr val="CC00CC"/>
                </a:solidFill>
                <a:latin typeface="Calibri"/>
                <a:cs typeface="Calibri"/>
              </a:rPr>
              <a:t>+ </a:t>
            </a:r>
            <a:r>
              <a:rPr lang="en-US" altLang="zh-CN" sz="2400" spc="-10" dirty="0">
                <a:solidFill>
                  <a:srgbClr val="CC00CC"/>
                </a:solidFill>
                <a:latin typeface="Calibri"/>
                <a:cs typeface="Calibri"/>
              </a:rPr>
              <a:t>w</a:t>
            </a:r>
            <a:r>
              <a:rPr lang="en-US" altLang="zh-CN" sz="2400" spc="-15" baseline="-16339" dirty="0">
                <a:solidFill>
                  <a:srgbClr val="CC00CC"/>
                </a:solidFill>
                <a:latin typeface="Calibri"/>
                <a:cs typeface="Calibri"/>
              </a:rPr>
              <a:t>1</a:t>
            </a:r>
            <a:r>
              <a:rPr lang="zh-CN" altLang="en-US" sz="2400" spc="-50" dirty="0">
                <a:solidFill>
                  <a:srgbClr val="CC00CC"/>
                </a:solidFill>
                <a:latin typeface="Cambria Math"/>
                <a:cs typeface="Cambria Math"/>
              </a:rPr>
              <a:t>𝑥</a:t>
            </a:r>
            <a:r>
              <a:rPr sz="2200" dirty="0">
                <a:solidFill>
                  <a:srgbClr val="CC00CC"/>
                </a:solidFill>
                <a:latin typeface="Cambria Math"/>
                <a:cs typeface="Cambria Math"/>
              </a:rPr>
              <a:t>&lt;</a:t>
            </a:r>
            <a:r>
              <a:rPr sz="2200" spc="105" dirty="0">
                <a:solidFill>
                  <a:srgbClr val="CC00CC"/>
                </a:solidFill>
                <a:latin typeface="Cambria Math"/>
                <a:cs typeface="Cambria Math"/>
              </a:rPr>
              <a:t> </a:t>
            </a:r>
            <a:r>
              <a:rPr sz="2200" spc="-50" dirty="0">
                <a:solidFill>
                  <a:srgbClr val="CC00CC"/>
                </a:solidFill>
                <a:latin typeface="Cambria Math"/>
                <a:cs typeface="Cambria Math"/>
              </a:rPr>
              <a:t>0</a:t>
            </a:r>
            <a:endParaRPr sz="2200" dirty="0">
              <a:latin typeface="Cambria Math"/>
              <a:cs typeface="Cambria Math"/>
            </a:endParaRPr>
          </a:p>
        </p:txBody>
      </p:sp>
      <p:sp>
        <p:nvSpPr>
          <p:cNvPr id="12" name="object 12"/>
          <p:cNvSpPr txBox="1"/>
          <p:nvPr/>
        </p:nvSpPr>
        <p:spPr>
          <a:xfrm>
            <a:off x="912793" y="4293505"/>
            <a:ext cx="2662555" cy="382156"/>
          </a:xfrm>
          <a:prstGeom prst="rect">
            <a:avLst/>
          </a:prstGeom>
        </p:spPr>
        <p:txBody>
          <a:bodyPr vert="horz" wrap="square" lIns="0" tIns="12700" rIns="0" bIns="0" rtlCol="0">
            <a:spAutoFit/>
          </a:bodyPr>
          <a:lstStyle/>
          <a:p>
            <a:pPr marL="298450" indent="-285750">
              <a:lnSpc>
                <a:spcPct val="100000"/>
              </a:lnSpc>
              <a:spcBef>
                <a:spcPts val="100"/>
              </a:spcBef>
              <a:buFont typeface="Arial"/>
              <a:buChar char="■"/>
              <a:tabLst>
                <a:tab pos="297815" algn="l"/>
                <a:tab pos="298450" algn="l"/>
              </a:tabLst>
            </a:pPr>
            <a:r>
              <a:rPr lang="zh-CN" altLang="en-US" sz="2200" dirty="0">
                <a:latin typeface="Calibri"/>
                <a:cs typeface="Calibri"/>
              </a:rPr>
              <a:t>阈值激活函数</a:t>
            </a:r>
            <a:r>
              <a:rPr lang="zh-CN" altLang="en-US" sz="2400" dirty="0">
                <a:solidFill>
                  <a:srgbClr val="00B050"/>
                </a:solidFill>
                <a:latin typeface="Cambria Math"/>
                <a:cs typeface="Cambria Math"/>
              </a:rPr>
              <a:t>𝑔</a:t>
            </a:r>
            <a:endParaRPr sz="2400" dirty="0">
              <a:latin typeface="Calibri"/>
              <a:cs typeface="Calibri"/>
            </a:endParaRPr>
          </a:p>
        </p:txBody>
      </p:sp>
      <p:grpSp>
        <p:nvGrpSpPr>
          <p:cNvPr id="13" name="object 13"/>
          <p:cNvGrpSpPr/>
          <p:nvPr/>
        </p:nvGrpSpPr>
        <p:grpSpPr>
          <a:xfrm>
            <a:off x="7104568" y="1396992"/>
            <a:ext cx="3180080" cy="1608455"/>
            <a:chOff x="7012127" y="2405709"/>
            <a:chExt cx="3180080" cy="1608455"/>
          </a:xfrm>
        </p:grpSpPr>
        <p:sp>
          <p:nvSpPr>
            <p:cNvPr id="14" name="object 14"/>
            <p:cNvSpPr/>
            <p:nvPr/>
          </p:nvSpPr>
          <p:spPr>
            <a:xfrm>
              <a:off x="7031177" y="3124199"/>
              <a:ext cx="3141980" cy="0"/>
            </a:xfrm>
            <a:custGeom>
              <a:avLst/>
              <a:gdLst/>
              <a:ahLst/>
              <a:cxnLst/>
              <a:rect l="l" t="t" r="r" b="b"/>
              <a:pathLst>
                <a:path w="3141979">
                  <a:moveTo>
                    <a:pt x="0" y="1"/>
                  </a:moveTo>
                  <a:lnTo>
                    <a:pt x="3141982" y="0"/>
                  </a:lnTo>
                </a:path>
              </a:pathLst>
            </a:custGeom>
            <a:ln w="38100">
              <a:solidFill>
                <a:srgbClr val="000000"/>
              </a:solidFill>
            </a:ln>
          </p:spPr>
          <p:txBody>
            <a:bodyPr wrap="square" lIns="0" tIns="0" rIns="0" bIns="0" rtlCol="0"/>
            <a:lstStyle/>
            <a:p>
              <a:endParaRPr/>
            </a:p>
          </p:txBody>
        </p:sp>
        <p:sp>
          <p:nvSpPr>
            <p:cNvPr id="15" name="object 15"/>
            <p:cNvSpPr/>
            <p:nvPr/>
          </p:nvSpPr>
          <p:spPr>
            <a:xfrm>
              <a:off x="7600786" y="3426791"/>
              <a:ext cx="152400" cy="0"/>
            </a:xfrm>
            <a:custGeom>
              <a:avLst/>
              <a:gdLst/>
              <a:ahLst/>
              <a:cxnLst/>
              <a:rect l="l" t="t" r="r" b="b"/>
              <a:pathLst>
                <a:path w="152400">
                  <a:moveTo>
                    <a:pt x="0" y="0"/>
                  </a:moveTo>
                  <a:lnTo>
                    <a:pt x="152400" y="1"/>
                  </a:lnTo>
                </a:path>
              </a:pathLst>
            </a:custGeom>
            <a:ln w="50800">
              <a:solidFill>
                <a:srgbClr val="CC0000"/>
              </a:solidFill>
            </a:ln>
          </p:spPr>
          <p:txBody>
            <a:bodyPr wrap="square" lIns="0" tIns="0" rIns="0" bIns="0" rtlCol="0"/>
            <a:lstStyle/>
            <a:p>
              <a:endParaRPr/>
            </a:p>
          </p:txBody>
        </p:sp>
        <p:sp>
          <p:nvSpPr>
            <p:cNvPr id="16" name="object 16"/>
            <p:cNvSpPr/>
            <p:nvPr/>
          </p:nvSpPr>
          <p:spPr>
            <a:xfrm>
              <a:off x="7431451" y="3426791"/>
              <a:ext cx="152400" cy="0"/>
            </a:xfrm>
            <a:custGeom>
              <a:avLst/>
              <a:gdLst/>
              <a:ahLst/>
              <a:cxnLst/>
              <a:rect l="l" t="t" r="r" b="b"/>
              <a:pathLst>
                <a:path w="152400">
                  <a:moveTo>
                    <a:pt x="0" y="0"/>
                  </a:moveTo>
                  <a:lnTo>
                    <a:pt x="152400" y="1"/>
                  </a:lnTo>
                </a:path>
              </a:pathLst>
            </a:custGeom>
            <a:ln w="50800">
              <a:solidFill>
                <a:srgbClr val="CC0000"/>
              </a:solidFill>
            </a:ln>
          </p:spPr>
          <p:txBody>
            <a:bodyPr wrap="square" lIns="0" tIns="0" rIns="0" bIns="0" rtlCol="0"/>
            <a:lstStyle/>
            <a:p>
              <a:endParaRPr/>
            </a:p>
          </p:txBody>
        </p:sp>
        <p:sp>
          <p:nvSpPr>
            <p:cNvPr id="17" name="object 17"/>
            <p:cNvSpPr/>
            <p:nvPr/>
          </p:nvSpPr>
          <p:spPr>
            <a:xfrm>
              <a:off x="7829385" y="3426791"/>
              <a:ext cx="152400" cy="0"/>
            </a:xfrm>
            <a:custGeom>
              <a:avLst/>
              <a:gdLst/>
              <a:ahLst/>
              <a:cxnLst/>
              <a:rect l="l" t="t" r="r" b="b"/>
              <a:pathLst>
                <a:path w="152400">
                  <a:moveTo>
                    <a:pt x="0" y="0"/>
                  </a:moveTo>
                  <a:lnTo>
                    <a:pt x="152400" y="1"/>
                  </a:lnTo>
                </a:path>
              </a:pathLst>
            </a:custGeom>
            <a:ln w="50800">
              <a:solidFill>
                <a:srgbClr val="CC0000"/>
              </a:solidFill>
            </a:ln>
          </p:spPr>
          <p:txBody>
            <a:bodyPr wrap="square" lIns="0" tIns="0" rIns="0" bIns="0" rtlCol="0"/>
            <a:lstStyle/>
            <a:p>
              <a:endParaRPr/>
            </a:p>
          </p:txBody>
        </p:sp>
        <p:sp>
          <p:nvSpPr>
            <p:cNvPr id="18" name="object 18"/>
            <p:cNvSpPr/>
            <p:nvPr/>
          </p:nvSpPr>
          <p:spPr>
            <a:xfrm>
              <a:off x="7783185" y="2424759"/>
              <a:ext cx="0" cy="1570355"/>
            </a:xfrm>
            <a:custGeom>
              <a:avLst/>
              <a:gdLst/>
              <a:ahLst/>
              <a:cxnLst/>
              <a:rect l="l" t="t" r="r" b="b"/>
              <a:pathLst>
                <a:path h="1570354">
                  <a:moveTo>
                    <a:pt x="0" y="1570038"/>
                  </a:moveTo>
                  <a:lnTo>
                    <a:pt x="1" y="0"/>
                  </a:lnTo>
                </a:path>
              </a:pathLst>
            </a:custGeom>
            <a:ln w="38100">
              <a:solidFill>
                <a:srgbClr val="000000"/>
              </a:solidFill>
            </a:ln>
          </p:spPr>
          <p:txBody>
            <a:bodyPr wrap="square" lIns="0" tIns="0" rIns="0" bIns="0" rtlCol="0"/>
            <a:lstStyle/>
            <a:p>
              <a:endParaRPr/>
            </a:p>
          </p:txBody>
        </p:sp>
        <p:sp>
          <p:nvSpPr>
            <p:cNvPr id="19" name="object 19"/>
            <p:cNvSpPr/>
            <p:nvPr/>
          </p:nvSpPr>
          <p:spPr>
            <a:xfrm>
              <a:off x="7684976" y="2898998"/>
              <a:ext cx="201930" cy="0"/>
            </a:xfrm>
            <a:custGeom>
              <a:avLst/>
              <a:gdLst/>
              <a:ahLst/>
              <a:cxnLst/>
              <a:rect l="l" t="t" r="r" b="b"/>
              <a:pathLst>
                <a:path w="201929">
                  <a:moveTo>
                    <a:pt x="201820" y="1"/>
                  </a:moveTo>
                  <a:lnTo>
                    <a:pt x="0" y="0"/>
                  </a:lnTo>
                </a:path>
              </a:pathLst>
            </a:custGeom>
            <a:ln w="38100">
              <a:solidFill>
                <a:srgbClr val="000000"/>
              </a:solidFill>
            </a:ln>
          </p:spPr>
          <p:txBody>
            <a:bodyPr wrap="square" lIns="0" tIns="0" rIns="0" bIns="0" rtlCol="0"/>
            <a:lstStyle/>
            <a:p>
              <a:endParaRPr/>
            </a:p>
          </p:txBody>
        </p:sp>
        <p:sp>
          <p:nvSpPr>
            <p:cNvPr id="20" name="object 20"/>
            <p:cNvSpPr/>
            <p:nvPr/>
          </p:nvSpPr>
          <p:spPr>
            <a:xfrm>
              <a:off x="8176518" y="3426791"/>
              <a:ext cx="152400" cy="0"/>
            </a:xfrm>
            <a:custGeom>
              <a:avLst/>
              <a:gdLst/>
              <a:ahLst/>
              <a:cxnLst/>
              <a:rect l="l" t="t" r="r" b="b"/>
              <a:pathLst>
                <a:path w="152400">
                  <a:moveTo>
                    <a:pt x="0" y="0"/>
                  </a:moveTo>
                  <a:lnTo>
                    <a:pt x="152400" y="1"/>
                  </a:lnTo>
                </a:path>
              </a:pathLst>
            </a:custGeom>
            <a:ln w="50800">
              <a:solidFill>
                <a:srgbClr val="CC0000"/>
              </a:solidFill>
            </a:ln>
          </p:spPr>
          <p:txBody>
            <a:bodyPr wrap="square" lIns="0" tIns="0" rIns="0" bIns="0" rtlCol="0"/>
            <a:lstStyle/>
            <a:p>
              <a:endParaRPr/>
            </a:p>
          </p:txBody>
        </p:sp>
        <p:sp>
          <p:nvSpPr>
            <p:cNvPr id="21" name="object 21"/>
            <p:cNvSpPr/>
            <p:nvPr/>
          </p:nvSpPr>
          <p:spPr>
            <a:xfrm>
              <a:off x="9012819" y="2899742"/>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22" name="object 22"/>
            <p:cNvSpPr/>
            <p:nvPr/>
          </p:nvSpPr>
          <p:spPr>
            <a:xfrm>
              <a:off x="9089017" y="2823542"/>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23" name="object 23"/>
            <p:cNvSpPr/>
            <p:nvPr/>
          </p:nvSpPr>
          <p:spPr>
            <a:xfrm>
              <a:off x="9180771" y="2899742"/>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24" name="object 24"/>
            <p:cNvSpPr/>
            <p:nvPr/>
          </p:nvSpPr>
          <p:spPr>
            <a:xfrm>
              <a:off x="9256970" y="2823542"/>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25" name="object 25"/>
            <p:cNvSpPr/>
            <p:nvPr/>
          </p:nvSpPr>
          <p:spPr>
            <a:xfrm>
              <a:off x="8435176" y="3426791"/>
              <a:ext cx="152400" cy="0"/>
            </a:xfrm>
            <a:custGeom>
              <a:avLst/>
              <a:gdLst/>
              <a:ahLst/>
              <a:cxnLst/>
              <a:rect l="l" t="t" r="r" b="b"/>
              <a:pathLst>
                <a:path w="152400">
                  <a:moveTo>
                    <a:pt x="0" y="0"/>
                  </a:moveTo>
                  <a:lnTo>
                    <a:pt x="152400" y="1"/>
                  </a:lnTo>
                </a:path>
              </a:pathLst>
            </a:custGeom>
            <a:ln w="50800">
              <a:solidFill>
                <a:srgbClr val="CC0000"/>
              </a:solidFill>
            </a:ln>
          </p:spPr>
          <p:txBody>
            <a:bodyPr wrap="square" lIns="0" tIns="0" rIns="0" bIns="0" rtlCol="0"/>
            <a:lstStyle/>
            <a:p>
              <a:endParaRPr/>
            </a:p>
          </p:txBody>
        </p:sp>
        <p:sp>
          <p:nvSpPr>
            <p:cNvPr id="26" name="object 26"/>
            <p:cNvSpPr/>
            <p:nvPr/>
          </p:nvSpPr>
          <p:spPr>
            <a:xfrm>
              <a:off x="7159670" y="3426791"/>
              <a:ext cx="152400" cy="0"/>
            </a:xfrm>
            <a:custGeom>
              <a:avLst/>
              <a:gdLst/>
              <a:ahLst/>
              <a:cxnLst/>
              <a:rect l="l" t="t" r="r" b="b"/>
              <a:pathLst>
                <a:path w="152400">
                  <a:moveTo>
                    <a:pt x="0" y="0"/>
                  </a:moveTo>
                  <a:lnTo>
                    <a:pt x="152400" y="1"/>
                  </a:lnTo>
                </a:path>
              </a:pathLst>
            </a:custGeom>
            <a:ln w="50800">
              <a:solidFill>
                <a:srgbClr val="CC0000"/>
              </a:solidFill>
            </a:ln>
          </p:spPr>
          <p:txBody>
            <a:bodyPr wrap="square" lIns="0" tIns="0" rIns="0" bIns="0" rtlCol="0"/>
            <a:lstStyle/>
            <a:p>
              <a:endParaRPr/>
            </a:p>
          </p:txBody>
        </p:sp>
        <p:sp>
          <p:nvSpPr>
            <p:cNvPr id="27" name="object 27"/>
            <p:cNvSpPr/>
            <p:nvPr/>
          </p:nvSpPr>
          <p:spPr>
            <a:xfrm>
              <a:off x="9458792" y="2899742"/>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28" name="object 28"/>
            <p:cNvSpPr/>
            <p:nvPr/>
          </p:nvSpPr>
          <p:spPr>
            <a:xfrm>
              <a:off x="9534991" y="2823542"/>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29" name="object 29"/>
            <p:cNvSpPr/>
            <p:nvPr/>
          </p:nvSpPr>
          <p:spPr>
            <a:xfrm>
              <a:off x="9971501" y="2898999"/>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30" name="object 30"/>
            <p:cNvSpPr/>
            <p:nvPr/>
          </p:nvSpPr>
          <p:spPr>
            <a:xfrm>
              <a:off x="10047700" y="2822799"/>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31" name="object 31"/>
            <p:cNvSpPr/>
            <p:nvPr/>
          </p:nvSpPr>
          <p:spPr>
            <a:xfrm>
              <a:off x="9775767" y="2898999"/>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32" name="object 32"/>
            <p:cNvSpPr/>
            <p:nvPr/>
          </p:nvSpPr>
          <p:spPr>
            <a:xfrm>
              <a:off x="9851966" y="2822799"/>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grpSp>
      <p:sp>
        <p:nvSpPr>
          <p:cNvPr id="33" name="object 33"/>
          <p:cNvSpPr txBox="1"/>
          <p:nvPr/>
        </p:nvSpPr>
        <p:spPr>
          <a:xfrm>
            <a:off x="7565511" y="1709591"/>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4" name="object 34"/>
          <p:cNvSpPr txBox="1"/>
          <p:nvPr/>
        </p:nvSpPr>
        <p:spPr>
          <a:xfrm>
            <a:off x="10468782" y="1855894"/>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x</a:t>
            </a:r>
            <a:endParaRPr sz="1800">
              <a:latin typeface="Arial"/>
              <a:cs typeface="Arial"/>
            </a:endParaRPr>
          </a:p>
        </p:txBody>
      </p:sp>
      <p:sp>
        <p:nvSpPr>
          <p:cNvPr id="35" name="object 35"/>
          <p:cNvSpPr txBox="1"/>
          <p:nvPr/>
        </p:nvSpPr>
        <p:spPr>
          <a:xfrm>
            <a:off x="7632700" y="1224280"/>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y</a:t>
            </a:r>
          </a:p>
        </p:txBody>
      </p:sp>
      <p:sp>
        <p:nvSpPr>
          <p:cNvPr id="36" name="object 36"/>
          <p:cNvSpPr/>
          <p:nvPr/>
        </p:nvSpPr>
        <p:spPr>
          <a:xfrm>
            <a:off x="7391258" y="1574793"/>
            <a:ext cx="2812415" cy="1177290"/>
          </a:xfrm>
          <a:custGeom>
            <a:avLst/>
            <a:gdLst/>
            <a:ahLst/>
            <a:cxnLst/>
            <a:rect l="l" t="t" r="r" b="b"/>
            <a:pathLst>
              <a:path w="2812415" h="1177289">
                <a:moveTo>
                  <a:pt x="0" y="1177290"/>
                </a:moveTo>
                <a:lnTo>
                  <a:pt x="2811831" y="0"/>
                </a:lnTo>
              </a:path>
            </a:pathLst>
          </a:custGeom>
          <a:ln w="38100">
            <a:solidFill>
              <a:srgbClr val="C00000"/>
            </a:solidFill>
          </a:ln>
        </p:spPr>
        <p:txBody>
          <a:bodyPr wrap="square" lIns="0" tIns="0" rIns="0" bIns="0" rtlCol="0"/>
          <a:lstStyle/>
          <a:p>
            <a:endParaRPr/>
          </a:p>
        </p:txBody>
      </p:sp>
      <p:sp>
        <p:nvSpPr>
          <p:cNvPr id="37" name="object 37"/>
          <p:cNvSpPr txBox="1"/>
          <p:nvPr/>
        </p:nvSpPr>
        <p:spPr>
          <a:xfrm>
            <a:off x="10245094" y="1197527"/>
            <a:ext cx="1768094" cy="320601"/>
          </a:xfrm>
          <a:prstGeom prst="rect">
            <a:avLst/>
          </a:prstGeom>
        </p:spPr>
        <p:txBody>
          <a:bodyPr vert="horz" wrap="square" lIns="0" tIns="12700" rIns="0" bIns="0" rtlCol="0">
            <a:spAutoFit/>
          </a:bodyPr>
          <a:lstStyle/>
          <a:p>
            <a:pPr marL="482600" lvl="1">
              <a:lnSpc>
                <a:spcPct val="100000"/>
              </a:lnSpc>
              <a:spcBef>
                <a:spcPts val="570"/>
              </a:spcBef>
              <a:buClr>
                <a:srgbClr val="000000"/>
              </a:buClr>
              <a:tabLst>
                <a:tab pos="767715" algn="l"/>
                <a:tab pos="768350" algn="l"/>
                <a:tab pos="1211580" algn="l"/>
                <a:tab pos="1562735" algn="l"/>
              </a:tabLst>
            </a:pPr>
            <a:r>
              <a:rPr lang="en-US" altLang="zh-CN" sz="2000" dirty="0">
                <a:solidFill>
                  <a:srgbClr val="CC00CC"/>
                </a:solidFill>
                <a:latin typeface="Calibri"/>
                <a:cs typeface="Calibri"/>
              </a:rPr>
              <a:t>w</a:t>
            </a:r>
            <a:r>
              <a:rPr lang="en-US" altLang="zh-CN" sz="2000" baseline="-16339" dirty="0">
                <a:solidFill>
                  <a:srgbClr val="CC00CC"/>
                </a:solidFill>
                <a:latin typeface="Calibri"/>
                <a:cs typeface="Calibri"/>
              </a:rPr>
              <a:t>0</a:t>
            </a:r>
            <a:r>
              <a:rPr lang="en-US" altLang="zh-CN" sz="2000" spc="307" baseline="-16339" dirty="0">
                <a:solidFill>
                  <a:srgbClr val="CC00CC"/>
                </a:solidFill>
                <a:latin typeface="Calibri"/>
                <a:cs typeface="Calibri"/>
              </a:rPr>
              <a:t> </a:t>
            </a:r>
            <a:r>
              <a:rPr lang="en-US" altLang="zh-CN" sz="2000" dirty="0">
                <a:solidFill>
                  <a:srgbClr val="CC00CC"/>
                </a:solidFill>
                <a:latin typeface="Calibri"/>
                <a:cs typeface="Calibri"/>
              </a:rPr>
              <a:t>+ </a:t>
            </a:r>
            <a:r>
              <a:rPr lang="en-US" altLang="zh-CN" sz="2000" spc="-10" dirty="0">
                <a:solidFill>
                  <a:srgbClr val="CC00CC"/>
                </a:solidFill>
                <a:latin typeface="Calibri"/>
                <a:cs typeface="Calibri"/>
              </a:rPr>
              <a:t>w</a:t>
            </a:r>
            <a:r>
              <a:rPr lang="en-US" altLang="zh-CN" sz="2000" spc="-15" baseline="-16339" dirty="0">
                <a:solidFill>
                  <a:srgbClr val="CC00CC"/>
                </a:solidFill>
                <a:latin typeface="Calibri"/>
                <a:cs typeface="Calibri"/>
              </a:rPr>
              <a:t>1</a:t>
            </a:r>
            <a:r>
              <a:rPr lang="zh-CN" altLang="en-US" sz="2000" spc="-50" dirty="0">
                <a:solidFill>
                  <a:srgbClr val="CC00CC"/>
                </a:solidFill>
                <a:latin typeface="Cambria Math"/>
                <a:cs typeface="Cambria Math"/>
              </a:rPr>
              <a:t>𝑥</a:t>
            </a:r>
            <a:endParaRPr lang="en-US" altLang="zh-CN" sz="2200" dirty="0">
              <a:latin typeface="Cambria Math"/>
              <a:cs typeface="Cambria Math"/>
            </a:endParaRPr>
          </a:p>
        </p:txBody>
      </p:sp>
      <p:grpSp>
        <p:nvGrpSpPr>
          <p:cNvPr id="38" name="object 38"/>
          <p:cNvGrpSpPr/>
          <p:nvPr/>
        </p:nvGrpSpPr>
        <p:grpSpPr>
          <a:xfrm>
            <a:off x="7160206" y="3349364"/>
            <a:ext cx="3180080" cy="1608455"/>
            <a:chOff x="7087479" y="4892154"/>
            <a:chExt cx="3180080" cy="1608455"/>
          </a:xfrm>
        </p:grpSpPr>
        <p:sp>
          <p:nvSpPr>
            <p:cNvPr id="39" name="object 39"/>
            <p:cNvSpPr/>
            <p:nvPr/>
          </p:nvSpPr>
          <p:spPr>
            <a:xfrm>
              <a:off x="7106529" y="5714998"/>
              <a:ext cx="3141980" cy="0"/>
            </a:xfrm>
            <a:custGeom>
              <a:avLst/>
              <a:gdLst/>
              <a:ahLst/>
              <a:cxnLst/>
              <a:rect l="l" t="t" r="r" b="b"/>
              <a:pathLst>
                <a:path w="3141979">
                  <a:moveTo>
                    <a:pt x="0" y="1"/>
                  </a:moveTo>
                  <a:lnTo>
                    <a:pt x="3141982" y="0"/>
                  </a:lnTo>
                </a:path>
              </a:pathLst>
            </a:custGeom>
            <a:ln w="38100">
              <a:solidFill>
                <a:srgbClr val="000000"/>
              </a:solidFill>
            </a:ln>
          </p:spPr>
          <p:txBody>
            <a:bodyPr wrap="square" lIns="0" tIns="0" rIns="0" bIns="0" rtlCol="0"/>
            <a:lstStyle/>
            <a:p>
              <a:endParaRPr/>
            </a:p>
          </p:txBody>
        </p:sp>
        <p:sp>
          <p:nvSpPr>
            <p:cNvPr id="40" name="object 40"/>
            <p:cNvSpPr/>
            <p:nvPr/>
          </p:nvSpPr>
          <p:spPr>
            <a:xfrm>
              <a:off x="7615378" y="5913235"/>
              <a:ext cx="152400" cy="0"/>
            </a:xfrm>
            <a:custGeom>
              <a:avLst/>
              <a:gdLst/>
              <a:ahLst/>
              <a:cxnLst/>
              <a:rect l="l" t="t" r="r" b="b"/>
              <a:pathLst>
                <a:path w="152400">
                  <a:moveTo>
                    <a:pt x="0" y="0"/>
                  </a:moveTo>
                  <a:lnTo>
                    <a:pt x="152400" y="1"/>
                  </a:lnTo>
                </a:path>
              </a:pathLst>
            </a:custGeom>
            <a:ln w="50800">
              <a:solidFill>
                <a:srgbClr val="CC0000"/>
              </a:solidFill>
            </a:ln>
          </p:spPr>
          <p:txBody>
            <a:bodyPr wrap="square" lIns="0" tIns="0" rIns="0" bIns="0" rtlCol="0"/>
            <a:lstStyle/>
            <a:p>
              <a:endParaRPr/>
            </a:p>
          </p:txBody>
        </p:sp>
        <p:sp>
          <p:nvSpPr>
            <p:cNvPr id="41" name="object 41"/>
            <p:cNvSpPr/>
            <p:nvPr/>
          </p:nvSpPr>
          <p:spPr>
            <a:xfrm>
              <a:off x="7446043" y="5913235"/>
              <a:ext cx="152400" cy="0"/>
            </a:xfrm>
            <a:custGeom>
              <a:avLst/>
              <a:gdLst/>
              <a:ahLst/>
              <a:cxnLst/>
              <a:rect l="l" t="t" r="r" b="b"/>
              <a:pathLst>
                <a:path w="152400">
                  <a:moveTo>
                    <a:pt x="0" y="0"/>
                  </a:moveTo>
                  <a:lnTo>
                    <a:pt x="152400" y="1"/>
                  </a:lnTo>
                </a:path>
              </a:pathLst>
            </a:custGeom>
            <a:ln w="50800">
              <a:solidFill>
                <a:srgbClr val="CC0000"/>
              </a:solidFill>
            </a:ln>
          </p:spPr>
          <p:txBody>
            <a:bodyPr wrap="square" lIns="0" tIns="0" rIns="0" bIns="0" rtlCol="0"/>
            <a:lstStyle/>
            <a:p>
              <a:endParaRPr/>
            </a:p>
          </p:txBody>
        </p:sp>
        <p:sp>
          <p:nvSpPr>
            <p:cNvPr id="42" name="object 42"/>
            <p:cNvSpPr/>
            <p:nvPr/>
          </p:nvSpPr>
          <p:spPr>
            <a:xfrm>
              <a:off x="7843978" y="5913235"/>
              <a:ext cx="152400" cy="0"/>
            </a:xfrm>
            <a:custGeom>
              <a:avLst/>
              <a:gdLst/>
              <a:ahLst/>
              <a:cxnLst/>
              <a:rect l="l" t="t" r="r" b="b"/>
              <a:pathLst>
                <a:path w="152400">
                  <a:moveTo>
                    <a:pt x="0" y="0"/>
                  </a:moveTo>
                  <a:lnTo>
                    <a:pt x="152400" y="1"/>
                  </a:lnTo>
                </a:path>
              </a:pathLst>
            </a:custGeom>
            <a:ln w="50800">
              <a:solidFill>
                <a:srgbClr val="CC0000"/>
              </a:solidFill>
            </a:ln>
          </p:spPr>
          <p:txBody>
            <a:bodyPr wrap="square" lIns="0" tIns="0" rIns="0" bIns="0" rtlCol="0"/>
            <a:lstStyle/>
            <a:p>
              <a:endParaRPr/>
            </a:p>
          </p:txBody>
        </p:sp>
        <p:sp>
          <p:nvSpPr>
            <p:cNvPr id="43" name="object 43"/>
            <p:cNvSpPr/>
            <p:nvPr/>
          </p:nvSpPr>
          <p:spPr>
            <a:xfrm>
              <a:off x="7797778" y="4911204"/>
              <a:ext cx="0" cy="1570355"/>
            </a:xfrm>
            <a:custGeom>
              <a:avLst/>
              <a:gdLst/>
              <a:ahLst/>
              <a:cxnLst/>
              <a:rect l="l" t="t" r="r" b="b"/>
              <a:pathLst>
                <a:path h="1570354">
                  <a:moveTo>
                    <a:pt x="0" y="1570038"/>
                  </a:moveTo>
                  <a:lnTo>
                    <a:pt x="1" y="0"/>
                  </a:lnTo>
                </a:path>
              </a:pathLst>
            </a:custGeom>
            <a:ln w="38100">
              <a:solidFill>
                <a:srgbClr val="000000"/>
              </a:solidFill>
            </a:ln>
          </p:spPr>
          <p:txBody>
            <a:bodyPr wrap="square" lIns="0" tIns="0" rIns="0" bIns="0" rtlCol="0"/>
            <a:lstStyle/>
            <a:p>
              <a:endParaRPr/>
            </a:p>
          </p:txBody>
        </p:sp>
        <p:sp>
          <p:nvSpPr>
            <p:cNvPr id="44" name="object 44"/>
            <p:cNvSpPr/>
            <p:nvPr/>
          </p:nvSpPr>
          <p:spPr>
            <a:xfrm>
              <a:off x="7699568" y="5385444"/>
              <a:ext cx="201930" cy="0"/>
            </a:xfrm>
            <a:custGeom>
              <a:avLst/>
              <a:gdLst/>
              <a:ahLst/>
              <a:cxnLst/>
              <a:rect l="l" t="t" r="r" b="b"/>
              <a:pathLst>
                <a:path w="201929">
                  <a:moveTo>
                    <a:pt x="201820" y="1"/>
                  </a:moveTo>
                  <a:lnTo>
                    <a:pt x="0" y="0"/>
                  </a:lnTo>
                </a:path>
              </a:pathLst>
            </a:custGeom>
            <a:ln w="38100">
              <a:solidFill>
                <a:srgbClr val="000000"/>
              </a:solidFill>
            </a:ln>
          </p:spPr>
          <p:txBody>
            <a:bodyPr wrap="square" lIns="0" tIns="0" rIns="0" bIns="0" rtlCol="0"/>
            <a:lstStyle/>
            <a:p>
              <a:endParaRPr/>
            </a:p>
          </p:txBody>
        </p:sp>
        <p:sp>
          <p:nvSpPr>
            <p:cNvPr id="45" name="object 45"/>
            <p:cNvSpPr/>
            <p:nvPr/>
          </p:nvSpPr>
          <p:spPr>
            <a:xfrm>
              <a:off x="8191112" y="5913235"/>
              <a:ext cx="152400" cy="0"/>
            </a:xfrm>
            <a:custGeom>
              <a:avLst/>
              <a:gdLst/>
              <a:ahLst/>
              <a:cxnLst/>
              <a:rect l="l" t="t" r="r" b="b"/>
              <a:pathLst>
                <a:path w="152400">
                  <a:moveTo>
                    <a:pt x="0" y="0"/>
                  </a:moveTo>
                  <a:lnTo>
                    <a:pt x="152400" y="1"/>
                  </a:lnTo>
                </a:path>
              </a:pathLst>
            </a:custGeom>
            <a:ln w="50800">
              <a:solidFill>
                <a:srgbClr val="CC0000"/>
              </a:solidFill>
            </a:ln>
          </p:spPr>
          <p:txBody>
            <a:bodyPr wrap="square" lIns="0" tIns="0" rIns="0" bIns="0" rtlCol="0"/>
            <a:lstStyle/>
            <a:p>
              <a:endParaRPr/>
            </a:p>
          </p:txBody>
        </p:sp>
        <p:sp>
          <p:nvSpPr>
            <p:cNvPr id="46" name="object 46"/>
            <p:cNvSpPr/>
            <p:nvPr/>
          </p:nvSpPr>
          <p:spPr>
            <a:xfrm>
              <a:off x="9027410" y="5386188"/>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47" name="object 47"/>
            <p:cNvSpPr/>
            <p:nvPr/>
          </p:nvSpPr>
          <p:spPr>
            <a:xfrm>
              <a:off x="9103609" y="5309988"/>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48" name="object 48"/>
            <p:cNvSpPr/>
            <p:nvPr/>
          </p:nvSpPr>
          <p:spPr>
            <a:xfrm>
              <a:off x="9195364" y="5386188"/>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49" name="object 49"/>
            <p:cNvSpPr/>
            <p:nvPr/>
          </p:nvSpPr>
          <p:spPr>
            <a:xfrm>
              <a:off x="9271563" y="5309988"/>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50" name="object 50"/>
            <p:cNvSpPr/>
            <p:nvPr/>
          </p:nvSpPr>
          <p:spPr>
            <a:xfrm>
              <a:off x="8449768" y="5913235"/>
              <a:ext cx="152400" cy="0"/>
            </a:xfrm>
            <a:custGeom>
              <a:avLst/>
              <a:gdLst/>
              <a:ahLst/>
              <a:cxnLst/>
              <a:rect l="l" t="t" r="r" b="b"/>
              <a:pathLst>
                <a:path w="152400">
                  <a:moveTo>
                    <a:pt x="0" y="0"/>
                  </a:moveTo>
                  <a:lnTo>
                    <a:pt x="152400" y="1"/>
                  </a:lnTo>
                </a:path>
              </a:pathLst>
            </a:custGeom>
            <a:ln w="50800">
              <a:solidFill>
                <a:srgbClr val="CC0000"/>
              </a:solidFill>
            </a:ln>
          </p:spPr>
          <p:txBody>
            <a:bodyPr wrap="square" lIns="0" tIns="0" rIns="0" bIns="0" rtlCol="0"/>
            <a:lstStyle/>
            <a:p>
              <a:endParaRPr/>
            </a:p>
          </p:txBody>
        </p:sp>
        <p:sp>
          <p:nvSpPr>
            <p:cNvPr id="51" name="object 51"/>
            <p:cNvSpPr/>
            <p:nvPr/>
          </p:nvSpPr>
          <p:spPr>
            <a:xfrm>
              <a:off x="9473384" y="5386188"/>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52" name="object 52"/>
            <p:cNvSpPr/>
            <p:nvPr/>
          </p:nvSpPr>
          <p:spPr>
            <a:xfrm>
              <a:off x="9549583" y="5309988"/>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53" name="object 53"/>
            <p:cNvSpPr/>
            <p:nvPr/>
          </p:nvSpPr>
          <p:spPr>
            <a:xfrm>
              <a:off x="9986093" y="5385445"/>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54" name="object 54"/>
            <p:cNvSpPr/>
            <p:nvPr/>
          </p:nvSpPr>
          <p:spPr>
            <a:xfrm>
              <a:off x="10062292" y="5309245"/>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55" name="object 55"/>
            <p:cNvSpPr/>
            <p:nvPr/>
          </p:nvSpPr>
          <p:spPr>
            <a:xfrm>
              <a:off x="9790360" y="5385445"/>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56" name="object 56"/>
            <p:cNvSpPr/>
            <p:nvPr/>
          </p:nvSpPr>
          <p:spPr>
            <a:xfrm>
              <a:off x="9866559" y="5309245"/>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57" name="object 57"/>
            <p:cNvSpPr/>
            <p:nvPr/>
          </p:nvSpPr>
          <p:spPr>
            <a:xfrm>
              <a:off x="7174263" y="5913235"/>
              <a:ext cx="152400" cy="0"/>
            </a:xfrm>
            <a:custGeom>
              <a:avLst/>
              <a:gdLst/>
              <a:ahLst/>
              <a:cxnLst/>
              <a:rect l="l" t="t" r="r" b="b"/>
              <a:pathLst>
                <a:path w="152400">
                  <a:moveTo>
                    <a:pt x="0" y="0"/>
                  </a:moveTo>
                  <a:lnTo>
                    <a:pt x="152400" y="1"/>
                  </a:lnTo>
                </a:path>
              </a:pathLst>
            </a:custGeom>
            <a:ln w="50800">
              <a:solidFill>
                <a:srgbClr val="CC0000"/>
              </a:solidFill>
            </a:ln>
          </p:spPr>
          <p:txBody>
            <a:bodyPr wrap="square" lIns="0" tIns="0" rIns="0" bIns="0" rtlCol="0"/>
            <a:lstStyle/>
            <a:p>
              <a:endParaRPr/>
            </a:p>
          </p:txBody>
        </p:sp>
      </p:grpSp>
      <p:sp>
        <p:nvSpPr>
          <p:cNvPr id="58" name="object 58"/>
          <p:cNvSpPr txBox="1"/>
          <p:nvPr/>
        </p:nvSpPr>
        <p:spPr>
          <a:xfrm>
            <a:off x="7560390" y="3662686"/>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59" name="object 59"/>
          <p:cNvSpPr txBox="1"/>
          <p:nvPr/>
        </p:nvSpPr>
        <p:spPr>
          <a:xfrm>
            <a:off x="10463660" y="3976630"/>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x</a:t>
            </a:r>
            <a:endParaRPr sz="1800">
              <a:latin typeface="Arial"/>
              <a:cs typeface="Arial"/>
            </a:endParaRPr>
          </a:p>
        </p:txBody>
      </p:sp>
      <p:sp>
        <p:nvSpPr>
          <p:cNvPr id="60" name="object 60"/>
          <p:cNvSpPr txBox="1"/>
          <p:nvPr/>
        </p:nvSpPr>
        <p:spPr>
          <a:xfrm>
            <a:off x="7556500" y="3205480"/>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y</a:t>
            </a:r>
          </a:p>
        </p:txBody>
      </p:sp>
      <p:grpSp>
        <p:nvGrpSpPr>
          <p:cNvPr id="61" name="object 61"/>
          <p:cNvGrpSpPr/>
          <p:nvPr/>
        </p:nvGrpSpPr>
        <p:grpSpPr>
          <a:xfrm>
            <a:off x="7115573" y="3510741"/>
            <a:ext cx="4526754" cy="936046"/>
            <a:chOff x="7042846" y="5053531"/>
            <a:chExt cx="4526754" cy="936046"/>
          </a:xfrm>
        </p:grpSpPr>
        <p:sp>
          <p:nvSpPr>
            <p:cNvPr id="63" name="object 63"/>
            <p:cNvSpPr/>
            <p:nvPr/>
          </p:nvSpPr>
          <p:spPr>
            <a:xfrm>
              <a:off x="7042846" y="5971759"/>
              <a:ext cx="1770380" cy="0"/>
            </a:xfrm>
            <a:custGeom>
              <a:avLst/>
              <a:gdLst/>
              <a:ahLst/>
              <a:cxnLst/>
              <a:rect l="l" t="t" r="r" b="b"/>
              <a:pathLst>
                <a:path w="1770379">
                  <a:moveTo>
                    <a:pt x="0" y="0"/>
                  </a:moveTo>
                  <a:lnTo>
                    <a:pt x="1769849" y="1"/>
                  </a:lnTo>
                </a:path>
              </a:pathLst>
            </a:custGeom>
            <a:ln w="38100">
              <a:solidFill>
                <a:srgbClr val="00B050"/>
              </a:solidFill>
            </a:ln>
          </p:spPr>
          <p:txBody>
            <a:bodyPr wrap="square" lIns="0" tIns="0" rIns="0" bIns="0" rtlCol="0"/>
            <a:lstStyle/>
            <a:p>
              <a:endParaRPr/>
            </a:p>
          </p:txBody>
        </p:sp>
        <p:sp>
          <p:nvSpPr>
            <p:cNvPr id="64" name="object 64"/>
            <p:cNvSpPr/>
            <p:nvPr/>
          </p:nvSpPr>
          <p:spPr>
            <a:xfrm>
              <a:off x="8808696" y="5421887"/>
              <a:ext cx="4445" cy="567690"/>
            </a:xfrm>
            <a:custGeom>
              <a:avLst/>
              <a:gdLst/>
              <a:ahLst/>
              <a:cxnLst/>
              <a:rect l="l" t="t" r="r" b="b"/>
              <a:pathLst>
                <a:path w="4445" h="567689">
                  <a:moveTo>
                    <a:pt x="4000" y="0"/>
                  </a:moveTo>
                  <a:lnTo>
                    <a:pt x="0" y="567545"/>
                  </a:lnTo>
                </a:path>
              </a:pathLst>
            </a:custGeom>
            <a:ln w="38100">
              <a:solidFill>
                <a:srgbClr val="00B050"/>
              </a:solidFill>
            </a:ln>
          </p:spPr>
          <p:txBody>
            <a:bodyPr wrap="square" lIns="0" tIns="0" rIns="0" bIns="0" rtlCol="0"/>
            <a:lstStyle/>
            <a:p>
              <a:endParaRPr/>
            </a:p>
          </p:txBody>
        </p:sp>
        <p:sp>
          <p:nvSpPr>
            <p:cNvPr id="65" name="object 65"/>
            <p:cNvSpPr/>
            <p:nvPr/>
          </p:nvSpPr>
          <p:spPr>
            <a:xfrm>
              <a:off x="8808695" y="5419329"/>
              <a:ext cx="1635760" cy="3175"/>
            </a:xfrm>
            <a:custGeom>
              <a:avLst/>
              <a:gdLst/>
              <a:ahLst/>
              <a:cxnLst/>
              <a:rect l="l" t="t" r="r" b="b"/>
              <a:pathLst>
                <a:path w="1635759" h="3175">
                  <a:moveTo>
                    <a:pt x="0" y="2559"/>
                  </a:moveTo>
                  <a:lnTo>
                    <a:pt x="1635149" y="0"/>
                  </a:lnTo>
                </a:path>
              </a:pathLst>
            </a:custGeom>
            <a:ln w="38100">
              <a:solidFill>
                <a:srgbClr val="00B050"/>
              </a:solidFill>
            </a:ln>
          </p:spPr>
          <p:txBody>
            <a:bodyPr wrap="square" lIns="0" tIns="0" rIns="0" bIns="0" rtlCol="0"/>
            <a:lstStyle/>
            <a:p>
              <a:endParaRPr/>
            </a:p>
          </p:txBody>
        </p:sp>
        <p:sp>
          <p:nvSpPr>
            <p:cNvPr id="66" name="object 66"/>
            <p:cNvSpPr/>
            <p:nvPr/>
          </p:nvSpPr>
          <p:spPr>
            <a:xfrm>
              <a:off x="10432315" y="5053531"/>
              <a:ext cx="1137285" cy="212090"/>
            </a:xfrm>
            <a:custGeom>
              <a:avLst/>
              <a:gdLst/>
              <a:ahLst/>
              <a:cxnLst/>
              <a:rect l="l" t="t" r="r" b="b"/>
              <a:pathLst>
                <a:path w="1137284" h="212089">
                  <a:moveTo>
                    <a:pt x="1069458" y="0"/>
                  </a:moveTo>
                  <a:lnTo>
                    <a:pt x="1066444" y="8595"/>
                  </a:lnTo>
                  <a:lnTo>
                    <a:pt x="1078701" y="13914"/>
                  </a:lnTo>
                  <a:lnTo>
                    <a:pt x="1089242" y="21277"/>
                  </a:lnTo>
                  <a:lnTo>
                    <a:pt x="1110646" y="55409"/>
                  </a:lnTo>
                  <a:lnTo>
                    <a:pt x="1117678" y="104811"/>
                  </a:lnTo>
                  <a:lnTo>
                    <a:pt x="1116893" y="123487"/>
                  </a:lnTo>
                  <a:lnTo>
                    <a:pt x="1105120" y="169217"/>
                  </a:lnTo>
                  <a:lnTo>
                    <a:pt x="1078844" y="197806"/>
                  </a:lnTo>
                  <a:lnTo>
                    <a:pt x="1066778" y="203150"/>
                  </a:lnTo>
                  <a:lnTo>
                    <a:pt x="1069458" y="211745"/>
                  </a:lnTo>
                  <a:lnTo>
                    <a:pt x="1109913" y="187708"/>
                  </a:lnTo>
                  <a:lnTo>
                    <a:pt x="1132635" y="143335"/>
                  </a:lnTo>
                  <a:lnTo>
                    <a:pt x="1136989" y="105928"/>
                  </a:lnTo>
                  <a:lnTo>
                    <a:pt x="1135897" y="86516"/>
                  </a:lnTo>
                  <a:lnTo>
                    <a:pt x="1119520" y="37114"/>
                  </a:lnTo>
                  <a:lnTo>
                    <a:pt x="1084809" y="5542"/>
                  </a:lnTo>
                  <a:lnTo>
                    <a:pt x="1069458" y="0"/>
                  </a:lnTo>
                  <a:close/>
                </a:path>
                <a:path w="1137284" h="212089">
                  <a:moveTo>
                    <a:pt x="67530" y="0"/>
                  </a:moveTo>
                  <a:lnTo>
                    <a:pt x="27148" y="24099"/>
                  </a:lnTo>
                  <a:lnTo>
                    <a:pt x="4367" y="68577"/>
                  </a:lnTo>
                  <a:lnTo>
                    <a:pt x="0" y="105928"/>
                  </a:lnTo>
                  <a:lnTo>
                    <a:pt x="1088" y="125381"/>
                  </a:lnTo>
                  <a:lnTo>
                    <a:pt x="17412" y="174743"/>
                  </a:lnTo>
                  <a:lnTo>
                    <a:pt x="52134" y="206209"/>
                  </a:lnTo>
                  <a:lnTo>
                    <a:pt x="67530" y="211745"/>
                  </a:lnTo>
                  <a:lnTo>
                    <a:pt x="70209" y="203150"/>
                  </a:lnTo>
                  <a:lnTo>
                    <a:pt x="58144" y="197806"/>
                  </a:lnTo>
                  <a:lnTo>
                    <a:pt x="47732" y="190369"/>
                  </a:lnTo>
                  <a:lnTo>
                    <a:pt x="26374" y="155690"/>
                  </a:lnTo>
                  <a:lnTo>
                    <a:pt x="19310" y="104811"/>
                  </a:lnTo>
                  <a:lnTo>
                    <a:pt x="20095" y="86747"/>
                  </a:lnTo>
                  <a:lnTo>
                    <a:pt x="31868" y="42137"/>
                  </a:lnTo>
                  <a:lnTo>
                    <a:pt x="58332" y="13914"/>
                  </a:lnTo>
                  <a:lnTo>
                    <a:pt x="70544" y="8595"/>
                  </a:lnTo>
                  <a:lnTo>
                    <a:pt x="67530" y="0"/>
                  </a:lnTo>
                  <a:close/>
                </a:path>
              </a:pathLst>
            </a:custGeom>
            <a:solidFill>
              <a:srgbClr val="00B050"/>
            </a:solidFill>
          </p:spPr>
          <p:txBody>
            <a:bodyPr wrap="square" lIns="0" tIns="0" rIns="0" bIns="0" rtlCol="0"/>
            <a:lstStyle/>
            <a:p>
              <a:endParaRPr/>
            </a:p>
          </p:txBody>
        </p:sp>
      </p:grpSp>
      <p:sp>
        <p:nvSpPr>
          <p:cNvPr id="67" name="object 67"/>
          <p:cNvSpPr txBox="1"/>
          <p:nvPr/>
        </p:nvSpPr>
        <p:spPr>
          <a:xfrm>
            <a:off x="9882879" y="3430709"/>
            <a:ext cx="1704853" cy="320601"/>
          </a:xfrm>
          <a:prstGeom prst="rect">
            <a:avLst/>
          </a:prstGeom>
        </p:spPr>
        <p:txBody>
          <a:bodyPr vert="horz" wrap="square" lIns="0" tIns="12700" rIns="0" bIns="0" rtlCol="0">
            <a:spAutoFit/>
          </a:bodyPr>
          <a:lstStyle/>
          <a:p>
            <a:pPr marL="482600" lvl="1">
              <a:lnSpc>
                <a:spcPct val="100000"/>
              </a:lnSpc>
              <a:spcBef>
                <a:spcPts val="570"/>
              </a:spcBef>
              <a:buClr>
                <a:srgbClr val="000000"/>
              </a:buClr>
              <a:tabLst>
                <a:tab pos="767715" algn="l"/>
                <a:tab pos="768350" algn="l"/>
                <a:tab pos="1211580" algn="l"/>
                <a:tab pos="1562735" algn="l"/>
              </a:tabLst>
            </a:pPr>
            <a:r>
              <a:rPr sz="1800" dirty="0">
                <a:solidFill>
                  <a:srgbClr val="00B050"/>
                </a:solidFill>
                <a:latin typeface="Cambria Math"/>
                <a:cs typeface="Cambria Math"/>
              </a:rPr>
              <a:t>𝑔</a:t>
            </a:r>
            <a:r>
              <a:rPr sz="1800" spc="375" dirty="0">
                <a:solidFill>
                  <a:srgbClr val="00B050"/>
                </a:solidFill>
                <a:latin typeface="Cambria Math"/>
                <a:cs typeface="Cambria Math"/>
              </a:rPr>
              <a:t> </a:t>
            </a:r>
            <a:r>
              <a:rPr lang="en-US" altLang="zh-CN" sz="2000" dirty="0">
                <a:solidFill>
                  <a:srgbClr val="CC00CC"/>
                </a:solidFill>
                <a:latin typeface="Calibri"/>
                <a:cs typeface="Calibri"/>
              </a:rPr>
              <a:t>w</a:t>
            </a:r>
            <a:r>
              <a:rPr lang="en-US" altLang="zh-CN" sz="2000" baseline="-16339" dirty="0">
                <a:solidFill>
                  <a:srgbClr val="CC00CC"/>
                </a:solidFill>
                <a:latin typeface="Calibri"/>
                <a:cs typeface="Calibri"/>
              </a:rPr>
              <a:t>0</a:t>
            </a:r>
            <a:r>
              <a:rPr lang="en-US" altLang="zh-CN" sz="2000" spc="307" baseline="-16339" dirty="0">
                <a:solidFill>
                  <a:srgbClr val="CC00CC"/>
                </a:solidFill>
                <a:latin typeface="Calibri"/>
                <a:cs typeface="Calibri"/>
              </a:rPr>
              <a:t> </a:t>
            </a:r>
            <a:r>
              <a:rPr lang="en-US" altLang="zh-CN" sz="2000" dirty="0">
                <a:solidFill>
                  <a:srgbClr val="CC00CC"/>
                </a:solidFill>
                <a:latin typeface="Calibri"/>
                <a:cs typeface="Calibri"/>
              </a:rPr>
              <a:t>+ </a:t>
            </a:r>
            <a:r>
              <a:rPr lang="en-US" altLang="zh-CN" sz="2000" spc="-10" dirty="0">
                <a:solidFill>
                  <a:srgbClr val="CC00CC"/>
                </a:solidFill>
                <a:latin typeface="Calibri"/>
                <a:cs typeface="Calibri"/>
              </a:rPr>
              <a:t>w</a:t>
            </a:r>
            <a:r>
              <a:rPr lang="en-US" altLang="zh-CN" sz="2000" spc="-15" baseline="-16339" dirty="0">
                <a:solidFill>
                  <a:srgbClr val="CC00CC"/>
                </a:solidFill>
                <a:latin typeface="Calibri"/>
                <a:cs typeface="Calibri"/>
              </a:rPr>
              <a:t>1</a:t>
            </a:r>
            <a:r>
              <a:rPr lang="zh-CN" altLang="en-US" sz="2000" spc="-50" dirty="0">
                <a:solidFill>
                  <a:srgbClr val="CC00CC"/>
                </a:solidFill>
                <a:latin typeface="Cambria Math"/>
                <a:cs typeface="Cambria Math"/>
              </a:rPr>
              <a:t>𝑥</a:t>
            </a:r>
            <a:endParaRPr lang="en-US" altLang="zh-CN" sz="2200" dirty="0">
              <a:latin typeface="Cambria Math"/>
              <a:cs typeface="Cambria Math"/>
            </a:endParaRPr>
          </a:p>
        </p:txBody>
      </p:sp>
      <p:sp>
        <p:nvSpPr>
          <p:cNvPr id="68" name="object 3"/>
          <p:cNvSpPr txBox="1"/>
          <p:nvPr/>
        </p:nvSpPr>
        <p:spPr>
          <a:xfrm>
            <a:off x="342491" y="5323455"/>
            <a:ext cx="4608156" cy="382156"/>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lang="zh-CN" altLang="en-US" sz="2400" dirty="0">
                <a:solidFill>
                  <a:srgbClr val="333399"/>
                </a:solidFill>
                <a:latin typeface="Calibri"/>
                <a:cs typeface="Calibri"/>
              </a:rPr>
              <a:t>逻辑回归</a:t>
            </a:r>
            <a:r>
              <a:rPr sz="2400" dirty="0">
                <a:solidFill>
                  <a:srgbClr val="333399"/>
                </a:solidFill>
                <a:latin typeface="Calibri"/>
                <a:cs typeface="Calibri"/>
              </a:rPr>
              <a:t>Logistic</a:t>
            </a:r>
            <a:r>
              <a:rPr sz="2400" spc="-40" dirty="0">
                <a:solidFill>
                  <a:srgbClr val="333399"/>
                </a:solidFill>
                <a:latin typeface="Calibri"/>
                <a:cs typeface="Calibri"/>
              </a:rPr>
              <a:t> </a:t>
            </a:r>
            <a:r>
              <a:rPr sz="2400" spc="-10" dirty="0">
                <a:solidFill>
                  <a:srgbClr val="333399"/>
                </a:solidFill>
                <a:latin typeface="Calibri"/>
                <a:cs typeface="Calibri"/>
              </a:rPr>
              <a:t>Regression</a:t>
            </a:r>
            <a:endParaRPr sz="2400" dirty="0">
              <a:latin typeface="Calibri"/>
              <a:cs typeface="Calibri"/>
            </a:endParaRPr>
          </a:p>
        </p:txBody>
      </p:sp>
      <p:sp>
        <p:nvSpPr>
          <p:cNvPr id="70" name="object 5"/>
          <p:cNvSpPr txBox="1"/>
          <p:nvPr/>
        </p:nvSpPr>
        <p:spPr>
          <a:xfrm>
            <a:off x="861436" y="5886101"/>
            <a:ext cx="3170038" cy="1020150"/>
          </a:xfrm>
          <a:prstGeom prst="rect">
            <a:avLst/>
          </a:prstGeom>
        </p:spPr>
        <p:txBody>
          <a:bodyPr vert="horz" wrap="square" lIns="0" tIns="55244" rIns="0" bIns="0" rtlCol="0">
            <a:spAutoFit/>
          </a:bodyPr>
          <a:lstStyle/>
          <a:p>
            <a:pPr marL="38100">
              <a:spcBef>
                <a:spcPts val="434"/>
              </a:spcBef>
            </a:pPr>
            <a:r>
              <a:rPr lang="zh-CN" altLang="en-US" sz="2400" baseline="12345" dirty="0">
                <a:solidFill>
                  <a:srgbClr val="00B050"/>
                </a:solidFill>
                <a:latin typeface="Cambria Math"/>
                <a:cs typeface="Cambria Math"/>
              </a:rPr>
              <a:t>𝑔</a:t>
            </a:r>
            <a:r>
              <a:rPr lang="en-US" altLang="zh-CN" sz="2400" baseline="-25000" dirty="0">
                <a:solidFill>
                  <a:srgbClr val="00B050"/>
                </a:solidFill>
                <a:latin typeface="Cambria Math"/>
                <a:cs typeface="Cambria Math"/>
              </a:rPr>
              <a:t>sigmoid</a:t>
            </a:r>
            <a:r>
              <a:rPr lang="en-US" altLang="zh-CN" sz="2400" dirty="0">
                <a:solidFill>
                  <a:srgbClr val="00B050"/>
                </a:solidFill>
                <a:latin typeface="Cambria Math"/>
                <a:cs typeface="Cambria Math"/>
              </a:rPr>
              <a:t>(</a:t>
            </a:r>
            <a:r>
              <a:rPr lang="en-US" altLang="zh-CN" sz="2400" dirty="0">
                <a:solidFill>
                  <a:srgbClr val="CC00CC"/>
                </a:solidFill>
                <a:latin typeface="Calibri"/>
                <a:cs typeface="Calibri"/>
              </a:rPr>
              <a:t>w</a:t>
            </a:r>
            <a:r>
              <a:rPr lang="en-US" altLang="zh-CN" sz="2400" baseline="-16339" dirty="0">
                <a:solidFill>
                  <a:srgbClr val="CC00CC"/>
                </a:solidFill>
                <a:latin typeface="Calibri"/>
                <a:cs typeface="Calibri"/>
              </a:rPr>
              <a:t>0</a:t>
            </a:r>
            <a:r>
              <a:rPr lang="en-US" altLang="zh-CN" sz="2400" dirty="0">
                <a:solidFill>
                  <a:srgbClr val="CC00CC"/>
                </a:solidFill>
                <a:latin typeface="Calibri"/>
                <a:cs typeface="Calibri"/>
              </a:rPr>
              <a:t>+ </a:t>
            </a:r>
            <a:r>
              <a:rPr lang="en-US" altLang="zh-CN" sz="2400" spc="-10" dirty="0">
                <a:solidFill>
                  <a:srgbClr val="CC00CC"/>
                </a:solidFill>
                <a:latin typeface="Calibri"/>
                <a:cs typeface="Calibri"/>
              </a:rPr>
              <a:t>w</a:t>
            </a:r>
            <a:r>
              <a:rPr lang="en-US" altLang="zh-CN" sz="2400" spc="-15" baseline="-16339" dirty="0">
                <a:solidFill>
                  <a:srgbClr val="CC00CC"/>
                </a:solidFill>
                <a:latin typeface="Calibri"/>
                <a:cs typeface="Calibri"/>
              </a:rPr>
              <a:t>1</a:t>
            </a:r>
            <a:r>
              <a:rPr lang="zh-CN" altLang="en-US" sz="2400" spc="-50" dirty="0">
                <a:solidFill>
                  <a:srgbClr val="CC00CC"/>
                </a:solidFill>
                <a:latin typeface="Cambria Math"/>
                <a:cs typeface="Cambria Math"/>
              </a:rPr>
              <a:t>𝑥</a:t>
            </a:r>
            <a:r>
              <a:rPr lang="en-US" altLang="zh-CN" sz="2400" dirty="0">
                <a:solidFill>
                  <a:srgbClr val="00B050"/>
                </a:solidFill>
                <a:latin typeface="Cambria Math"/>
                <a:cs typeface="Cambria Math"/>
              </a:rPr>
              <a:t>)</a:t>
            </a:r>
            <a:endParaRPr lang="en-US" altLang="zh-CN" sz="2400" dirty="0">
              <a:latin typeface="Cambria Math"/>
              <a:cs typeface="Cambria Math"/>
            </a:endParaRPr>
          </a:p>
          <a:p>
            <a:pPr marL="38100">
              <a:spcBef>
                <a:spcPts val="434"/>
              </a:spcBef>
            </a:pPr>
            <a:endParaRPr lang="en-US" altLang="zh-CN" sz="2400" baseline="12345" dirty="0">
              <a:latin typeface="Cambria Math"/>
              <a:cs typeface="Cambria Math"/>
            </a:endParaRPr>
          </a:p>
          <a:p>
            <a:pPr marL="38100">
              <a:lnSpc>
                <a:spcPct val="100000"/>
              </a:lnSpc>
              <a:spcBef>
                <a:spcPts val="434"/>
              </a:spcBef>
            </a:pPr>
            <a:endParaRPr sz="2400" baseline="12345" dirty="0">
              <a:latin typeface="Cambria Math"/>
              <a:cs typeface="Cambria Math"/>
            </a:endParaRPr>
          </a:p>
        </p:txBody>
      </p:sp>
      <p:sp>
        <p:nvSpPr>
          <p:cNvPr id="71" name="object 6"/>
          <p:cNvSpPr txBox="1"/>
          <p:nvPr/>
        </p:nvSpPr>
        <p:spPr>
          <a:xfrm>
            <a:off x="3121170" y="5985809"/>
            <a:ext cx="1962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B050"/>
                </a:solidFill>
                <a:latin typeface="Cambria Math"/>
                <a:cs typeface="Cambria Math"/>
              </a:rPr>
              <a:t>=</a:t>
            </a:r>
            <a:endParaRPr sz="1800" dirty="0">
              <a:latin typeface="Cambria Math"/>
              <a:cs typeface="Cambria Math"/>
            </a:endParaRPr>
          </a:p>
        </p:txBody>
      </p:sp>
      <p:sp>
        <p:nvSpPr>
          <p:cNvPr id="72" name="object 7"/>
          <p:cNvSpPr/>
          <p:nvPr/>
        </p:nvSpPr>
        <p:spPr>
          <a:xfrm flipV="1">
            <a:off x="3352799" y="6083600"/>
            <a:ext cx="2080595" cy="45719"/>
          </a:xfrm>
          <a:custGeom>
            <a:avLst/>
            <a:gdLst/>
            <a:ahLst/>
            <a:cxnLst/>
            <a:rect l="l" t="t" r="r" b="b"/>
            <a:pathLst>
              <a:path w="762000" h="12700">
                <a:moveTo>
                  <a:pt x="762000" y="0"/>
                </a:moveTo>
                <a:lnTo>
                  <a:pt x="0" y="0"/>
                </a:lnTo>
                <a:lnTo>
                  <a:pt x="0" y="12700"/>
                </a:lnTo>
                <a:lnTo>
                  <a:pt x="762000" y="12700"/>
                </a:lnTo>
                <a:lnTo>
                  <a:pt x="762000" y="0"/>
                </a:lnTo>
                <a:close/>
              </a:path>
            </a:pathLst>
          </a:custGeom>
          <a:solidFill>
            <a:srgbClr val="00B050"/>
          </a:solidFill>
        </p:spPr>
        <p:txBody>
          <a:bodyPr wrap="square" lIns="0" tIns="0" rIns="0" bIns="0" rtlCol="0"/>
          <a:lstStyle/>
          <a:p>
            <a:endParaRPr/>
          </a:p>
        </p:txBody>
      </p:sp>
      <p:sp>
        <p:nvSpPr>
          <p:cNvPr id="73" name="object 8"/>
          <p:cNvSpPr txBox="1"/>
          <p:nvPr/>
        </p:nvSpPr>
        <p:spPr>
          <a:xfrm>
            <a:off x="3295015" y="5722620"/>
            <a:ext cx="2282104" cy="670055"/>
          </a:xfrm>
          <a:prstGeom prst="rect">
            <a:avLst/>
          </a:prstGeom>
        </p:spPr>
        <p:txBody>
          <a:bodyPr vert="horz" wrap="square" lIns="0" tIns="64135" rIns="0" bIns="0" rtlCol="0">
            <a:spAutoFit/>
          </a:bodyPr>
          <a:lstStyle/>
          <a:p>
            <a:pPr marL="13970" algn="ctr">
              <a:lnSpc>
                <a:spcPct val="100000"/>
              </a:lnSpc>
              <a:spcBef>
                <a:spcPts val="505"/>
              </a:spcBef>
            </a:pPr>
            <a:r>
              <a:rPr sz="1800" dirty="0">
                <a:solidFill>
                  <a:srgbClr val="00B050"/>
                </a:solidFill>
                <a:latin typeface="Cambria Math"/>
                <a:cs typeface="Cambria Math"/>
              </a:rPr>
              <a:t>1</a:t>
            </a:r>
            <a:endParaRPr sz="1800" dirty="0">
              <a:latin typeface="Cambria Math"/>
              <a:cs typeface="Cambria Math"/>
            </a:endParaRPr>
          </a:p>
          <a:p>
            <a:pPr algn="ctr">
              <a:lnSpc>
                <a:spcPct val="100000"/>
              </a:lnSpc>
              <a:spcBef>
                <a:spcPts val="409"/>
              </a:spcBef>
            </a:pPr>
            <a:r>
              <a:rPr sz="1800" dirty="0">
                <a:solidFill>
                  <a:srgbClr val="00B050"/>
                </a:solidFill>
                <a:latin typeface="Cambria Math"/>
                <a:cs typeface="Cambria Math"/>
              </a:rPr>
              <a:t>1</a:t>
            </a:r>
            <a:r>
              <a:rPr sz="1800" spc="5" dirty="0">
                <a:solidFill>
                  <a:srgbClr val="00B050"/>
                </a:solidFill>
                <a:latin typeface="Cambria Math"/>
                <a:cs typeface="Cambria Math"/>
              </a:rPr>
              <a:t> </a:t>
            </a:r>
            <a:r>
              <a:rPr sz="1800" dirty="0">
                <a:solidFill>
                  <a:srgbClr val="00B050"/>
                </a:solidFill>
                <a:latin typeface="Cambria Math"/>
                <a:cs typeface="Cambria Math"/>
              </a:rPr>
              <a:t>+</a:t>
            </a:r>
            <a:r>
              <a:rPr sz="1800" spc="5" dirty="0">
                <a:solidFill>
                  <a:srgbClr val="00B050"/>
                </a:solidFill>
                <a:latin typeface="Cambria Math"/>
                <a:cs typeface="Cambria Math"/>
              </a:rPr>
              <a:t> </a:t>
            </a:r>
            <a:r>
              <a:rPr sz="1800" spc="210" dirty="0">
                <a:solidFill>
                  <a:srgbClr val="00B050"/>
                </a:solidFill>
                <a:latin typeface="Cambria Math"/>
                <a:cs typeface="Cambria Math"/>
              </a:rPr>
              <a:t>𝑒</a:t>
            </a:r>
            <a:r>
              <a:rPr lang="en-US" sz="1800" spc="210" baseline="30000" dirty="0">
                <a:solidFill>
                  <a:srgbClr val="00B050"/>
                </a:solidFill>
                <a:latin typeface="Cambria Math"/>
                <a:cs typeface="Cambria Math"/>
              </a:rPr>
              <a:t>-(</a:t>
            </a:r>
            <a:r>
              <a:rPr lang="en-US" altLang="zh-CN" sz="2000" baseline="30000" dirty="0">
                <a:solidFill>
                  <a:srgbClr val="CC00CC"/>
                </a:solidFill>
                <a:latin typeface="Calibri"/>
                <a:cs typeface="Calibri"/>
              </a:rPr>
              <a:t>w0+ </a:t>
            </a:r>
            <a:r>
              <a:rPr lang="en-US" altLang="zh-CN" sz="2000" spc="-10" baseline="30000" dirty="0">
                <a:solidFill>
                  <a:srgbClr val="CC00CC"/>
                </a:solidFill>
                <a:latin typeface="Calibri"/>
                <a:cs typeface="Calibri"/>
              </a:rPr>
              <a:t>w</a:t>
            </a:r>
            <a:r>
              <a:rPr lang="en-US" altLang="zh-CN" sz="2000" spc="-15" baseline="30000" dirty="0">
                <a:solidFill>
                  <a:srgbClr val="CC00CC"/>
                </a:solidFill>
                <a:latin typeface="Calibri"/>
                <a:cs typeface="Calibri"/>
              </a:rPr>
              <a:t>1</a:t>
            </a:r>
            <a:r>
              <a:rPr lang="zh-CN" altLang="en-US" sz="2000" spc="-50" baseline="30000" dirty="0">
                <a:solidFill>
                  <a:srgbClr val="CC00CC"/>
                </a:solidFill>
                <a:latin typeface="Cambria Math"/>
                <a:cs typeface="Cambria Math"/>
              </a:rPr>
              <a:t>𝑥</a:t>
            </a:r>
            <a:r>
              <a:rPr lang="en-US" altLang="zh-CN" sz="2000" spc="210" baseline="30000" dirty="0">
                <a:solidFill>
                  <a:srgbClr val="00B050"/>
                </a:solidFill>
                <a:latin typeface="Cambria Math"/>
                <a:cs typeface="Cambria Math"/>
              </a:rPr>
              <a:t>)</a:t>
            </a:r>
            <a:endParaRPr sz="1950" baseline="30000" dirty="0">
              <a:latin typeface="Cambria Math"/>
              <a:cs typeface="Cambria Math"/>
            </a:endParaRPr>
          </a:p>
        </p:txBody>
      </p:sp>
      <p:grpSp>
        <p:nvGrpSpPr>
          <p:cNvPr id="74" name="object 59"/>
          <p:cNvGrpSpPr/>
          <p:nvPr/>
        </p:nvGrpSpPr>
        <p:grpSpPr>
          <a:xfrm>
            <a:off x="7152206" y="5210115"/>
            <a:ext cx="3141980" cy="1570355"/>
            <a:chOff x="616520" y="5101185"/>
            <a:chExt cx="3141980" cy="1570355"/>
          </a:xfrm>
        </p:grpSpPr>
        <p:sp>
          <p:nvSpPr>
            <p:cNvPr id="75" name="object 60"/>
            <p:cNvSpPr/>
            <p:nvPr/>
          </p:nvSpPr>
          <p:spPr>
            <a:xfrm>
              <a:off x="616508" y="6160376"/>
              <a:ext cx="3142615" cy="41910"/>
            </a:xfrm>
            <a:custGeom>
              <a:avLst/>
              <a:gdLst/>
              <a:ahLst/>
              <a:cxnLst/>
              <a:rect l="l" t="t" r="r" b="b"/>
              <a:pathLst>
                <a:path w="3142615" h="41910">
                  <a:moveTo>
                    <a:pt x="3141992" y="0"/>
                  </a:moveTo>
                  <a:lnTo>
                    <a:pt x="0" y="0"/>
                  </a:lnTo>
                  <a:lnTo>
                    <a:pt x="0" y="19050"/>
                  </a:lnTo>
                  <a:lnTo>
                    <a:pt x="0" y="22364"/>
                  </a:lnTo>
                  <a:lnTo>
                    <a:pt x="0" y="41414"/>
                  </a:lnTo>
                  <a:lnTo>
                    <a:pt x="3141992" y="41414"/>
                  </a:lnTo>
                  <a:lnTo>
                    <a:pt x="3141992" y="22364"/>
                  </a:lnTo>
                  <a:lnTo>
                    <a:pt x="3141992" y="19050"/>
                  </a:lnTo>
                  <a:lnTo>
                    <a:pt x="3141992" y="0"/>
                  </a:lnTo>
                  <a:close/>
                </a:path>
              </a:pathLst>
            </a:custGeom>
            <a:solidFill>
              <a:srgbClr val="000000"/>
            </a:solidFill>
          </p:spPr>
          <p:txBody>
            <a:bodyPr wrap="square" lIns="0" tIns="0" rIns="0" bIns="0" rtlCol="0"/>
            <a:lstStyle/>
            <a:p>
              <a:endParaRPr/>
            </a:p>
          </p:txBody>
        </p:sp>
        <p:sp>
          <p:nvSpPr>
            <p:cNvPr id="76" name="object 61"/>
            <p:cNvSpPr/>
            <p:nvPr/>
          </p:nvSpPr>
          <p:spPr>
            <a:xfrm>
              <a:off x="1701104" y="6099888"/>
              <a:ext cx="152400" cy="25400"/>
            </a:xfrm>
            <a:custGeom>
              <a:avLst/>
              <a:gdLst/>
              <a:ahLst/>
              <a:cxnLst/>
              <a:rect l="l" t="t" r="r" b="b"/>
              <a:pathLst>
                <a:path w="152400" h="25400">
                  <a:moveTo>
                    <a:pt x="0" y="25400"/>
                  </a:moveTo>
                  <a:lnTo>
                    <a:pt x="152400" y="25400"/>
                  </a:lnTo>
                </a:path>
                <a:path w="152400" h="25400">
                  <a:moveTo>
                    <a:pt x="0" y="0"/>
                  </a:moveTo>
                  <a:lnTo>
                    <a:pt x="152400" y="0"/>
                  </a:lnTo>
                </a:path>
              </a:pathLst>
            </a:custGeom>
            <a:ln w="6657">
              <a:solidFill>
                <a:srgbClr val="CC0000"/>
              </a:solidFill>
            </a:ln>
          </p:spPr>
          <p:txBody>
            <a:bodyPr wrap="square" lIns="0" tIns="0" rIns="0" bIns="0" rtlCol="0"/>
            <a:lstStyle/>
            <a:p>
              <a:endParaRPr/>
            </a:p>
          </p:txBody>
        </p:sp>
        <p:sp>
          <p:nvSpPr>
            <p:cNvPr id="77" name="object 62"/>
            <p:cNvSpPr/>
            <p:nvPr/>
          </p:nvSpPr>
          <p:spPr>
            <a:xfrm>
              <a:off x="684254" y="6099888"/>
              <a:ext cx="822325" cy="0"/>
            </a:xfrm>
            <a:custGeom>
              <a:avLst/>
              <a:gdLst/>
              <a:ahLst/>
              <a:cxnLst/>
              <a:rect l="l" t="t" r="r" b="b"/>
              <a:pathLst>
                <a:path w="822325">
                  <a:moveTo>
                    <a:pt x="441115" y="0"/>
                  </a:moveTo>
                  <a:lnTo>
                    <a:pt x="593515" y="0"/>
                  </a:lnTo>
                </a:path>
                <a:path w="822325">
                  <a:moveTo>
                    <a:pt x="0" y="0"/>
                  </a:moveTo>
                  <a:lnTo>
                    <a:pt x="152400" y="0"/>
                  </a:lnTo>
                </a:path>
                <a:path w="822325">
                  <a:moveTo>
                    <a:pt x="669714" y="0"/>
                  </a:moveTo>
                  <a:lnTo>
                    <a:pt x="822114" y="0"/>
                  </a:lnTo>
                </a:path>
                <a:path w="822325">
                  <a:moveTo>
                    <a:pt x="271781" y="0"/>
                  </a:moveTo>
                  <a:lnTo>
                    <a:pt x="424181" y="0"/>
                  </a:lnTo>
                </a:path>
              </a:pathLst>
            </a:custGeom>
            <a:ln w="44143">
              <a:solidFill>
                <a:srgbClr val="CC0000"/>
              </a:solidFill>
            </a:ln>
          </p:spPr>
          <p:txBody>
            <a:bodyPr wrap="square" lIns="0" tIns="0" rIns="0" bIns="0" rtlCol="0"/>
            <a:lstStyle/>
            <a:p>
              <a:endParaRPr/>
            </a:p>
          </p:txBody>
        </p:sp>
        <p:sp>
          <p:nvSpPr>
            <p:cNvPr id="78" name="object 63"/>
            <p:cNvSpPr/>
            <p:nvPr/>
          </p:nvSpPr>
          <p:spPr>
            <a:xfrm>
              <a:off x="1307770" y="5101185"/>
              <a:ext cx="0" cy="1570355"/>
            </a:xfrm>
            <a:custGeom>
              <a:avLst/>
              <a:gdLst/>
              <a:ahLst/>
              <a:cxnLst/>
              <a:rect l="l" t="t" r="r" b="b"/>
              <a:pathLst>
                <a:path h="1570354">
                  <a:moveTo>
                    <a:pt x="0" y="1081545"/>
                  </a:moveTo>
                  <a:lnTo>
                    <a:pt x="0" y="1570038"/>
                  </a:lnTo>
                </a:path>
                <a:path h="1570354">
                  <a:moveTo>
                    <a:pt x="0" y="0"/>
                  </a:moveTo>
                  <a:lnTo>
                    <a:pt x="0" y="1020774"/>
                  </a:lnTo>
                </a:path>
              </a:pathLst>
            </a:custGeom>
            <a:ln w="38101">
              <a:solidFill>
                <a:srgbClr val="000000"/>
              </a:solidFill>
            </a:ln>
          </p:spPr>
          <p:txBody>
            <a:bodyPr wrap="square" lIns="0" tIns="0" rIns="0" bIns="0" rtlCol="0"/>
            <a:lstStyle/>
            <a:p>
              <a:endParaRPr/>
            </a:p>
          </p:txBody>
        </p:sp>
        <p:sp>
          <p:nvSpPr>
            <p:cNvPr id="79" name="object 64"/>
            <p:cNvSpPr/>
            <p:nvPr/>
          </p:nvSpPr>
          <p:spPr>
            <a:xfrm>
              <a:off x="1209561" y="5575424"/>
              <a:ext cx="201930" cy="0"/>
            </a:xfrm>
            <a:custGeom>
              <a:avLst/>
              <a:gdLst/>
              <a:ahLst/>
              <a:cxnLst/>
              <a:rect l="l" t="t" r="r" b="b"/>
              <a:pathLst>
                <a:path w="201930">
                  <a:moveTo>
                    <a:pt x="201820" y="1"/>
                  </a:moveTo>
                  <a:lnTo>
                    <a:pt x="0" y="0"/>
                  </a:lnTo>
                </a:path>
              </a:pathLst>
            </a:custGeom>
            <a:ln w="38100">
              <a:solidFill>
                <a:srgbClr val="000000"/>
              </a:solidFill>
            </a:ln>
          </p:spPr>
          <p:txBody>
            <a:bodyPr wrap="square" lIns="0" tIns="0" rIns="0" bIns="0" rtlCol="0"/>
            <a:lstStyle/>
            <a:p>
              <a:endParaRPr/>
            </a:p>
          </p:txBody>
        </p:sp>
        <p:sp>
          <p:nvSpPr>
            <p:cNvPr id="80" name="object 65"/>
            <p:cNvSpPr/>
            <p:nvPr/>
          </p:nvSpPr>
          <p:spPr>
            <a:xfrm>
              <a:off x="2537402" y="5576168"/>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81" name="object 66"/>
            <p:cNvSpPr/>
            <p:nvPr/>
          </p:nvSpPr>
          <p:spPr>
            <a:xfrm>
              <a:off x="2613601" y="5499968"/>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82" name="object 67"/>
            <p:cNvSpPr/>
            <p:nvPr/>
          </p:nvSpPr>
          <p:spPr>
            <a:xfrm>
              <a:off x="2851128" y="5576168"/>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83" name="object 68"/>
            <p:cNvSpPr/>
            <p:nvPr/>
          </p:nvSpPr>
          <p:spPr>
            <a:xfrm>
              <a:off x="2927327" y="5499968"/>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84" name="object 69"/>
            <p:cNvSpPr/>
            <p:nvPr/>
          </p:nvSpPr>
          <p:spPr>
            <a:xfrm>
              <a:off x="2983377" y="5576168"/>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85" name="object 70"/>
            <p:cNvSpPr/>
            <p:nvPr/>
          </p:nvSpPr>
          <p:spPr>
            <a:xfrm>
              <a:off x="3059576" y="5499968"/>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86" name="object 71"/>
            <p:cNvSpPr/>
            <p:nvPr/>
          </p:nvSpPr>
          <p:spPr>
            <a:xfrm>
              <a:off x="2329630" y="5614864"/>
              <a:ext cx="559435" cy="269240"/>
            </a:xfrm>
            <a:custGeom>
              <a:avLst/>
              <a:gdLst/>
              <a:ahLst/>
              <a:cxnLst/>
              <a:rect l="l" t="t" r="r" b="b"/>
              <a:pathLst>
                <a:path w="559435" h="269239">
                  <a:moveTo>
                    <a:pt x="559236" y="0"/>
                  </a:moveTo>
                  <a:lnTo>
                    <a:pt x="500191" y="1721"/>
                  </a:lnTo>
                  <a:lnTo>
                    <a:pt x="442751" y="6777"/>
                  </a:lnTo>
                  <a:lnTo>
                    <a:pt x="387248" y="15008"/>
                  </a:lnTo>
                  <a:lnTo>
                    <a:pt x="334016" y="26252"/>
                  </a:lnTo>
                  <a:lnTo>
                    <a:pt x="283388" y="40350"/>
                  </a:lnTo>
                  <a:lnTo>
                    <a:pt x="235699" y="57142"/>
                  </a:lnTo>
                  <a:lnTo>
                    <a:pt x="191282" y="76465"/>
                  </a:lnTo>
                  <a:lnTo>
                    <a:pt x="150471" y="98160"/>
                  </a:lnTo>
                  <a:lnTo>
                    <a:pt x="113598" y="122067"/>
                  </a:lnTo>
                  <a:lnTo>
                    <a:pt x="80999" y="148024"/>
                  </a:lnTo>
                  <a:lnTo>
                    <a:pt x="53005" y="175871"/>
                  </a:lnTo>
                  <a:lnTo>
                    <a:pt x="12172" y="236593"/>
                  </a:lnTo>
                  <a:lnTo>
                    <a:pt x="0" y="269147"/>
                  </a:lnTo>
                </a:path>
              </a:pathLst>
            </a:custGeom>
            <a:ln w="28575">
              <a:solidFill>
                <a:srgbClr val="00B050"/>
              </a:solidFill>
            </a:ln>
          </p:spPr>
          <p:txBody>
            <a:bodyPr wrap="square" lIns="0" tIns="0" rIns="0" bIns="0" rtlCol="0"/>
            <a:lstStyle/>
            <a:p>
              <a:endParaRPr/>
            </a:p>
          </p:txBody>
        </p:sp>
        <p:sp>
          <p:nvSpPr>
            <p:cNvPr id="87" name="object 72"/>
            <p:cNvSpPr/>
            <p:nvPr/>
          </p:nvSpPr>
          <p:spPr>
            <a:xfrm>
              <a:off x="1771403" y="5866478"/>
              <a:ext cx="559435" cy="269875"/>
            </a:xfrm>
            <a:custGeom>
              <a:avLst/>
              <a:gdLst/>
              <a:ahLst/>
              <a:cxnLst/>
              <a:rect l="l" t="t" r="r" b="b"/>
              <a:pathLst>
                <a:path w="559435" h="269875">
                  <a:moveTo>
                    <a:pt x="0" y="269769"/>
                  </a:moveTo>
                  <a:lnTo>
                    <a:pt x="59132" y="268043"/>
                  </a:lnTo>
                  <a:lnTo>
                    <a:pt x="116653" y="262972"/>
                  </a:lnTo>
                  <a:lnTo>
                    <a:pt x="172228" y="254718"/>
                  </a:lnTo>
                  <a:lnTo>
                    <a:pt x="225523" y="243442"/>
                  </a:lnTo>
                  <a:lnTo>
                    <a:pt x="276203" y="229306"/>
                  </a:lnTo>
                  <a:lnTo>
                    <a:pt x="323933" y="212471"/>
                  </a:lnTo>
                  <a:lnTo>
                    <a:pt x="368378" y="193099"/>
                  </a:lnTo>
                  <a:lnTo>
                    <a:pt x="409204" y="171350"/>
                  </a:lnTo>
                  <a:lnTo>
                    <a:pt x="446076" y="147387"/>
                  </a:lnTo>
                  <a:lnTo>
                    <a:pt x="478659" y="121370"/>
                  </a:lnTo>
                  <a:lnTo>
                    <a:pt x="506619" y="93462"/>
                  </a:lnTo>
                  <a:lnTo>
                    <a:pt x="547328" y="32615"/>
                  </a:lnTo>
                  <a:lnTo>
                    <a:pt x="559409" y="0"/>
                  </a:lnTo>
                </a:path>
              </a:pathLst>
            </a:custGeom>
            <a:ln w="28575">
              <a:solidFill>
                <a:srgbClr val="00B050"/>
              </a:solidFill>
            </a:ln>
          </p:spPr>
          <p:txBody>
            <a:bodyPr wrap="square" lIns="0" tIns="0" rIns="0" bIns="0" rtlCol="0"/>
            <a:lstStyle/>
            <a:p>
              <a:endParaRPr/>
            </a:p>
          </p:txBody>
        </p:sp>
        <p:sp>
          <p:nvSpPr>
            <p:cNvPr id="88" name="object 73"/>
            <p:cNvSpPr/>
            <p:nvPr/>
          </p:nvSpPr>
          <p:spPr>
            <a:xfrm>
              <a:off x="683824" y="6136247"/>
              <a:ext cx="1101090" cy="32384"/>
            </a:xfrm>
            <a:custGeom>
              <a:avLst/>
              <a:gdLst/>
              <a:ahLst/>
              <a:cxnLst/>
              <a:rect l="l" t="t" r="r" b="b"/>
              <a:pathLst>
                <a:path w="1101089" h="32385">
                  <a:moveTo>
                    <a:pt x="1100965" y="0"/>
                  </a:moveTo>
                  <a:lnTo>
                    <a:pt x="0" y="32196"/>
                  </a:lnTo>
                </a:path>
              </a:pathLst>
            </a:custGeom>
            <a:ln w="28575">
              <a:solidFill>
                <a:srgbClr val="00B050"/>
              </a:solidFill>
            </a:ln>
          </p:spPr>
          <p:txBody>
            <a:bodyPr wrap="square" lIns="0" tIns="0" rIns="0" bIns="0" rtlCol="0"/>
            <a:lstStyle/>
            <a:p>
              <a:endParaRPr/>
            </a:p>
          </p:txBody>
        </p:sp>
        <p:sp>
          <p:nvSpPr>
            <p:cNvPr id="89" name="object 74"/>
            <p:cNvSpPr/>
            <p:nvPr/>
          </p:nvSpPr>
          <p:spPr>
            <a:xfrm>
              <a:off x="3496086" y="5575425"/>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90" name="object 75"/>
            <p:cNvSpPr/>
            <p:nvPr/>
          </p:nvSpPr>
          <p:spPr>
            <a:xfrm>
              <a:off x="3572285" y="5499225"/>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91" name="object 76"/>
            <p:cNvSpPr/>
            <p:nvPr/>
          </p:nvSpPr>
          <p:spPr>
            <a:xfrm>
              <a:off x="3300351" y="5575425"/>
              <a:ext cx="152400" cy="0"/>
            </a:xfrm>
            <a:custGeom>
              <a:avLst/>
              <a:gdLst/>
              <a:ahLst/>
              <a:cxnLst/>
              <a:rect l="l" t="t" r="r" b="b"/>
              <a:pathLst>
                <a:path w="152400">
                  <a:moveTo>
                    <a:pt x="0" y="0"/>
                  </a:moveTo>
                  <a:lnTo>
                    <a:pt x="152400" y="1"/>
                  </a:lnTo>
                </a:path>
              </a:pathLst>
            </a:custGeom>
            <a:ln w="50800">
              <a:solidFill>
                <a:srgbClr val="0066FF"/>
              </a:solidFill>
            </a:ln>
          </p:spPr>
          <p:txBody>
            <a:bodyPr wrap="square" lIns="0" tIns="0" rIns="0" bIns="0" rtlCol="0"/>
            <a:lstStyle/>
            <a:p>
              <a:endParaRPr/>
            </a:p>
          </p:txBody>
        </p:sp>
        <p:sp>
          <p:nvSpPr>
            <p:cNvPr id="92" name="object 77"/>
            <p:cNvSpPr/>
            <p:nvPr/>
          </p:nvSpPr>
          <p:spPr>
            <a:xfrm>
              <a:off x="3376550" y="5499225"/>
              <a:ext cx="0" cy="152400"/>
            </a:xfrm>
            <a:custGeom>
              <a:avLst/>
              <a:gdLst/>
              <a:ahLst/>
              <a:cxnLst/>
              <a:rect l="l" t="t" r="r" b="b"/>
              <a:pathLst>
                <a:path h="152400">
                  <a:moveTo>
                    <a:pt x="1" y="0"/>
                  </a:moveTo>
                  <a:lnTo>
                    <a:pt x="0" y="152400"/>
                  </a:lnTo>
                </a:path>
              </a:pathLst>
            </a:custGeom>
            <a:ln w="50800">
              <a:solidFill>
                <a:srgbClr val="0066FF"/>
              </a:solidFill>
            </a:ln>
          </p:spPr>
          <p:txBody>
            <a:bodyPr wrap="square" lIns="0" tIns="0" rIns="0" bIns="0" rtlCol="0"/>
            <a:lstStyle/>
            <a:p>
              <a:endParaRPr/>
            </a:p>
          </p:txBody>
        </p:sp>
        <p:sp>
          <p:nvSpPr>
            <p:cNvPr id="93" name="object 78"/>
            <p:cNvSpPr/>
            <p:nvPr/>
          </p:nvSpPr>
          <p:spPr>
            <a:xfrm>
              <a:off x="2814495" y="5604159"/>
              <a:ext cx="834390" cy="11430"/>
            </a:xfrm>
            <a:custGeom>
              <a:avLst/>
              <a:gdLst/>
              <a:ahLst/>
              <a:cxnLst/>
              <a:rect l="l" t="t" r="r" b="b"/>
              <a:pathLst>
                <a:path w="834389" h="11429">
                  <a:moveTo>
                    <a:pt x="833988" y="0"/>
                  </a:moveTo>
                  <a:lnTo>
                    <a:pt x="0" y="10836"/>
                  </a:lnTo>
                </a:path>
              </a:pathLst>
            </a:custGeom>
            <a:ln w="28575">
              <a:solidFill>
                <a:srgbClr val="00B050"/>
              </a:solidFill>
            </a:ln>
          </p:spPr>
          <p:txBody>
            <a:bodyPr wrap="square" lIns="0" tIns="0" rIns="0" bIns="0" rtlCol="0"/>
            <a:lstStyle/>
            <a:p>
              <a:endParaRPr/>
            </a:p>
          </p:txBody>
        </p:sp>
      </p:grpSp>
      <p:sp>
        <p:nvSpPr>
          <p:cNvPr id="94" name="object 79"/>
          <p:cNvSpPr txBox="1"/>
          <p:nvPr/>
        </p:nvSpPr>
        <p:spPr>
          <a:xfrm>
            <a:off x="7533341" y="5503382"/>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95" name="object 80"/>
          <p:cNvSpPr txBox="1"/>
          <p:nvPr/>
        </p:nvSpPr>
        <p:spPr>
          <a:xfrm>
            <a:off x="10436610" y="6125174"/>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x</a:t>
            </a:r>
            <a:endParaRPr sz="1800">
              <a:latin typeface="Arial"/>
              <a:cs typeface="Arial"/>
            </a:endParaRPr>
          </a:p>
        </p:txBody>
      </p:sp>
      <p:sp>
        <p:nvSpPr>
          <p:cNvPr id="97" name="object 104"/>
          <p:cNvSpPr txBox="1"/>
          <p:nvPr/>
        </p:nvSpPr>
        <p:spPr>
          <a:xfrm>
            <a:off x="9767376" y="5197717"/>
            <a:ext cx="2729424" cy="320601"/>
          </a:xfrm>
          <a:prstGeom prst="rect">
            <a:avLst/>
          </a:prstGeom>
        </p:spPr>
        <p:txBody>
          <a:bodyPr vert="horz" wrap="square" lIns="0" tIns="12700" rIns="0" bIns="0" rtlCol="0">
            <a:spAutoFit/>
          </a:bodyPr>
          <a:lstStyle/>
          <a:p>
            <a:pPr marL="482600" lvl="1">
              <a:lnSpc>
                <a:spcPct val="100000"/>
              </a:lnSpc>
              <a:spcBef>
                <a:spcPts val="570"/>
              </a:spcBef>
              <a:buClr>
                <a:srgbClr val="000000"/>
              </a:buClr>
              <a:tabLst>
                <a:tab pos="767715" algn="l"/>
                <a:tab pos="768350" algn="l"/>
                <a:tab pos="1211580" algn="l"/>
                <a:tab pos="1562735" algn="l"/>
              </a:tabLst>
            </a:pPr>
            <a:r>
              <a:rPr sz="2700" baseline="12345" dirty="0">
                <a:solidFill>
                  <a:srgbClr val="00B050"/>
                </a:solidFill>
                <a:latin typeface="Cambria Math"/>
                <a:cs typeface="Cambria Math"/>
              </a:rPr>
              <a:t>𝑔</a:t>
            </a:r>
            <a:r>
              <a:rPr lang="en-US" sz="1300" dirty="0">
                <a:solidFill>
                  <a:srgbClr val="00B050"/>
                </a:solidFill>
                <a:latin typeface="Cambria Math"/>
                <a:cs typeface="Cambria Math"/>
              </a:rPr>
              <a:t>sigmoid</a:t>
            </a:r>
            <a:r>
              <a:rPr lang="en-US" sz="2000" dirty="0">
                <a:solidFill>
                  <a:srgbClr val="00B050"/>
                </a:solidFill>
                <a:latin typeface="Cambria Math"/>
                <a:cs typeface="Cambria Math"/>
              </a:rPr>
              <a:t>(</a:t>
            </a:r>
            <a:r>
              <a:rPr lang="en-US" altLang="zh-CN" sz="2000" dirty="0">
                <a:solidFill>
                  <a:srgbClr val="CC00CC"/>
                </a:solidFill>
                <a:latin typeface="Calibri"/>
                <a:cs typeface="Calibri"/>
              </a:rPr>
              <a:t>w</a:t>
            </a:r>
            <a:r>
              <a:rPr lang="en-US" altLang="zh-CN" sz="2000" baseline="-16339" dirty="0">
                <a:solidFill>
                  <a:srgbClr val="CC00CC"/>
                </a:solidFill>
                <a:latin typeface="Calibri"/>
                <a:cs typeface="Calibri"/>
              </a:rPr>
              <a:t>0</a:t>
            </a:r>
            <a:r>
              <a:rPr lang="en-US" altLang="zh-CN" sz="2000" spc="307" baseline="-16339" dirty="0">
                <a:solidFill>
                  <a:srgbClr val="CC00CC"/>
                </a:solidFill>
                <a:latin typeface="Calibri"/>
                <a:cs typeface="Calibri"/>
              </a:rPr>
              <a:t> </a:t>
            </a:r>
            <a:r>
              <a:rPr lang="en-US" altLang="zh-CN" sz="2000" dirty="0">
                <a:solidFill>
                  <a:srgbClr val="CC00CC"/>
                </a:solidFill>
                <a:latin typeface="Calibri"/>
                <a:cs typeface="Calibri"/>
              </a:rPr>
              <a:t>+ </a:t>
            </a:r>
            <a:r>
              <a:rPr lang="en-US" altLang="zh-CN" sz="2000" spc="-10" dirty="0">
                <a:solidFill>
                  <a:srgbClr val="CC00CC"/>
                </a:solidFill>
                <a:latin typeface="Calibri"/>
                <a:cs typeface="Calibri"/>
              </a:rPr>
              <a:t>w</a:t>
            </a:r>
            <a:r>
              <a:rPr lang="en-US" altLang="zh-CN" sz="2000" spc="-15" baseline="-16339" dirty="0">
                <a:solidFill>
                  <a:srgbClr val="CC00CC"/>
                </a:solidFill>
                <a:latin typeface="Calibri"/>
                <a:cs typeface="Calibri"/>
              </a:rPr>
              <a:t>1</a:t>
            </a:r>
            <a:r>
              <a:rPr lang="zh-CN" altLang="en-US" sz="2000" spc="-50" dirty="0">
                <a:solidFill>
                  <a:srgbClr val="CC00CC"/>
                </a:solidFill>
                <a:latin typeface="Cambria Math"/>
                <a:cs typeface="Cambria Math"/>
              </a:rPr>
              <a:t>𝑥</a:t>
            </a:r>
            <a:r>
              <a:rPr lang="en-US" altLang="zh-CN" sz="2000" dirty="0">
                <a:solidFill>
                  <a:srgbClr val="00B050"/>
                </a:solidFill>
                <a:latin typeface="Cambria Math"/>
                <a:cs typeface="Cambria Math"/>
              </a:rPr>
              <a:t>)</a:t>
            </a:r>
            <a:endParaRPr lang="en-US" altLang="zh-CN" sz="2000" dirty="0">
              <a:latin typeface="Cambria Math"/>
              <a:cs typeface="Cambria Math"/>
            </a:endParaRPr>
          </a:p>
        </p:txBody>
      </p:sp>
      <p:sp>
        <p:nvSpPr>
          <p:cNvPr id="98" name="object 60"/>
          <p:cNvSpPr txBox="1"/>
          <p:nvPr/>
        </p:nvSpPr>
        <p:spPr>
          <a:xfrm>
            <a:off x="7543800" y="5110480"/>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y</a:t>
            </a:r>
          </a:p>
        </p:txBody>
      </p:sp>
    </p:spTree>
    <p:extLst>
      <p:ext uri="{BB962C8B-B14F-4D97-AF65-F5344CB8AC3E}">
        <p14:creationId xmlns:p14="http://schemas.microsoft.com/office/powerpoint/2010/main" val="32018834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61414</TotalTime>
  <Words>2217</Words>
  <Application>Microsoft Office PowerPoint</Application>
  <PresentationFormat>宽屏</PresentationFormat>
  <Paragraphs>310</Paragraphs>
  <Slides>25</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微软雅黑</vt:lpstr>
      <vt:lpstr>微软雅黑</vt:lpstr>
      <vt:lpstr>Arial</vt:lpstr>
      <vt:lpstr>Calibri</vt:lpstr>
      <vt:lpstr>Cambria Math</vt:lpstr>
      <vt:lpstr>Courier New</vt:lpstr>
      <vt:lpstr>Segoe UI Symbol</vt:lpstr>
      <vt:lpstr>Symbol</vt:lpstr>
      <vt:lpstr>Times New Roman</vt:lpstr>
      <vt:lpstr>Verdana</vt:lpstr>
      <vt:lpstr>Wingdings</vt:lpstr>
      <vt:lpstr>dan-berkeley-nlp-v1</vt:lpstr>
      <vt:lpstr>第十八章  样例学习  </vt:lpstr>
      <vt:lpstr>Feature Vectors</vt:lpstr>
      <vt:lpstr>Outline</vt:lpstr>
      <vt:lpstr>线性回归</vt:lpstr>
      <vt:lpstr>线性回归</vt:lpstr>
      <vt:lpstr>线性回归</vt:lpstr>
      <vt:lpstr>预测误差</vt:lpstr>
      <vt:lpstr>最小二乘法：最小化平方误差</vt:lpstr>
      <vt:lpstr>回归 vs 分类</vt:lpstr>
      <vt:lpstr>Outline</vt:lpstr>
      <vt:lpstr>Some (Simplified) Biology</vt:lpstr>
      <vt:lpstr>M-P 神经元模型 [McCulloch and Pitts,  1943]</vt:lpstr>
      <vt:lpstr>Weights</vt:lpstr>
      <vt:lpstr>Review: Vectors</vt:lpstr>
      <vt:lpstr>Review: Vectors</vt:lpstr>
      <vt:lpstr>Weights</vt:lpstr>
      <vt:lpstr>PowerPoint 演示文稿</vt:lpstr>
      <vt:lpstr>感知机的表示能力</vt:lpstr>
      <vt:lpstr>感知机的表示能力</vt:lpstr>
      <vt:lpstr>多层感知机MLP</vt:lpstr>
      <vt:lpstr>多层感知机</vt:lpstr>
      <vt:lpstr>非线性激活函数</vt:lpstr>
      <vt:lpstr>Probabilistic Decisions: Example</vt:lpstr>
      <vt:lpstr>神经网络的表示能力</vt:lpstr>
      <vt:lpstr>神经网络模拟函数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同济大学</cp:lastModifiedBy>
  <cp:revision>3067</cp:revision>
  <cp:lastPrinted>2018-11-06T08:59:25Z</cp:lastPrinted>
  <dcterms:created xsi:type="dcterms:W3CDTF">2004-08-27T04:16:05Z</dcterms:created>
  <dcterms:modified xsi:type="dcterms:W3CDTF">2023-05-11T05:27:39Z</dcterms:modified>
</cp:coreProperties>
</file>