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413" r:id="rId6"/>
    <p:sldId id="427" r:id="rId7"/>
    <p:sldId id="428" r:id="rId8"/>
    <p:sldId id="429" r:id="rId9"/>
    <p:sldId id="430" r:id="rId10"/>
    <p:sldId id="431" r:id="rId11"/>
    <p:sldId id="432" r:id="rId12"/>
    <p:sldId id="43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3875" autoAdjust="0"/>
  </p:normalViewPr>
  <p:slideViewPr>
    <p:cSldViewPr showGuides="1">
      <p:cViewPr varScale="1">
        <p:scale>
          <a:sx n="86" d="100"/>
          <a:sy n="86" d="100"/>
        </p:scale>
        <p:origin x="499" y="62"/>
      </p:cViewPr>
      <p:guideLst>
        <p:guide orient="horz" pos="2024"/>
        <p:guide pos="38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FE7C-8EF6-46D1-928B-7A9FAB7B69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老师同学们大家晚上好，很荣幸今天能代表我们小组进行答辩，我答辩的题目是</a:t>
            </a:r>
            <a:r>
              <a:rPr lang="en-US" altLang="zh-CN" dirty="0"/>
              <a:t>《》</a:t>
            </a:r>
            <a:r>
              <a:rPr lang="zh-CN" altLang="en-US" dirty="0"/>
              <a:t>，我是</a:t>
            </a:r>
            <a:r>
              <a:rPr lang="en-US" altLang="zh-CN" dirty="0"/>
              <a:t>***</a:t>
            </a:r>
            <a:r>
              <a:rPr lang="zh-CN" altLang="en-US" dirty="0"/>
              <a:t>，我们项目的成员还有</a:t>
            </a:r>
            <a:r>
              <a:rPr lang="en-US" altLang="zh-CN" dirty="0"/>
              <a:t>***</a:t>
            </a:r>
            <a:r>
              <a:rPr lang="zh-CN" altLang="en-US" dirty="0"/>
              <a:t>，</a:t>
            </a:r>
            <a:r>
              <a:rPr lang="en-US" altLang="zh-CN" dirty="0"/>
              <a:t>***</a:t>
            </a:r>
            <a:r>
              <a:rPr lang="zh-CN" altLang="en-US" dirty="0"/>
              <a:t>，我们的指导老师是张亚男老师。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这是我们的答辩提纲。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我们来看一下双酚</a:t>
            </a:r>
            <a:r>
              <a:rPr lang="en-US" altLang="zh-CN" dirty="0"/>
              <a:t>A</a:t>
            </a:r>
            <a:r>
              <a:rPr lang="zh-CN" altLang="en-US" dirty="0"/>
              <a:t>的概况。它是一种典型持久性的环境内分泌干扰物，难降解、具有半挥发性；可通过多种途径在环境中积累并经由生物积累效应进入人体，具有发育、神经与生殖毒性。广泛应用于我们生活中常见的一些物品的制造，例如涂料、塑料制品和树脂镜片等，可以说跟我们的生活息息相关。但是，水体中的双酚</a:t>
            </a:r>
            <a:r>
              <a:rPr lang="en-US" altLang="zh-CN" dirty="0"/>
              <a:t>A</a:t>
            </a:r>
            <a:r>
              <a:rPr lang="zh-CN" altLang="en-US" dirty="0"/>
              <a:t>会引发一系列的问题：它会破坏生态平衡、引发人体肥胖症以及各种疾病。因此，去除水体中的双酚</a:t>
            </a:r>
            <a:r>
              <a:rPr lang="en-US" altLang="zh-CN" dirty="0"/>
              <a:t>A</a:t>
            </a:r>
            <a:r>
              <a:rPr lang="zh-CN" altLang="en-US" dirty="0"/>
              <a:t>刻不容缓。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57DE9-F1C3-41BC-A4BF-6511B0F48D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12"/>
          <p:cNvSpPr/>
          <p:nvPr>
            <p:custDataLst>
              <p:tags r:id="rId1"/>
            </p:custDataLst>
          </p:nvPr>
        </p:nvSpPr>
        <p:spPr>
          <a:xfrm>
            <a:off x="1042035" y="2023110"/>
            <a:ext cx="10326370" cy="19253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《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海洋资源管理系统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中期报告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》</a:t>
            </a:r>
            <a:endParaRPr lang="zh-CN" altLang="en-US" sz="4000" dirty="0"/>
          </a:p>
          <a:p>
            <a:pPr algn="ctr"/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84039" y="4941799"/>
            <a:ext cx="3554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2152118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史君宝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2983230" y="3140552"/>
            <a:ext cx="10483850" cy="3127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GB" altLang="zh-CN" sz="1800" b="1" kern="1200" dirty="0">
                <a:solidFill>
                  <a:srgbClr val="3F70C4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This is the interim report of the Marine Resources Management System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60964" y="2276872"/>
            <a:ext cx="30700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5400" dirty="0"/>
          </a:p>
        </p:txBody>
      </p:sp>
      <p:sp>
        <p:nvSpPr>
          <p:cNvPr id="7" name="矩形 6"/>
          <p:cNvSpPr/>
          <p:nvPr/>
        </p:nvSpPr>
        <p:spPr>
          <a:xfrm>
            <a:off x="3081655" y="3141345"/>
            <a:ext cx="602869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谢谢老师倾听，请指正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676952" y="1663354"/>
            <a:ext cx="838094" cy="675482"/>
          </a:xfrm>
          <a:custGeom>
            <a:avLst/>
            <a:gdLst>
              <a:gd name="connsiteX0" fmla="*/ 468052 w 1224136"/>
              <a:gd name="connsiteY0" fmla="*/ 0 h 986622"/>
              <a:gd name="connsiteX1" fmla="*/ 760814 w 1224136"/>
              <a:gd name="connsiteY1" fmla="*/ 617122 h 986622"/>
              <a:gd name="connsiteX2" fmla="*/ 900100 w 1224136"/>
              <a:gd name="connsiteY2" fmla="*/ 338550 h 986622"/>
              <a:gd name="connsiteX3" fmla="*/ 1224136 w 1224136"/>
              <a:gd name="connsiteY3" fmla="*/ 986622 h 986622"/>
              <a:gd name="connsiteX4" fmla="*/ 936104 w 1224136"/>
              <a:gd name="connsiteY4" fmla="*/ 986622 h 986622"/>
              <a:gd name="connsiteX5" fmla="*/ 576064 w 1224136"/>
              <a:gd name="connsiteY5" fmla="*/ 986622 h 986622"/>
              <a:gd name="connsiteX6" fmla="*/ 0 w 1224136"/>
              <a:gd name="connsiteY6" fmla="*/ 986622 h 98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136" h="986622">
                <a:moveTo>
                  <a:pt x="468052" y="0"/>
                </a:moveTo>
                <a:lnTo>
                  <a:pt x="760814" y="617122"/>
                </a:lnTo>
                <a:lnTo>
                  <a:pt x="900100" y="338550"/>
                </a:lnTo>
                <a:lnTo>
                  <a:pt x="1224136" y="986622"/>
                </a:lnTo>
                <a:lnTo>
                  <a:pt x="936104" y="986622"/>
                </a:lnTo>
                <a:lnTo>
                  <a:pt x="576064" y="986622"/>
                </a:lnTo>
                <a:lnTo>
                  <a:pt x="0" y="986622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>
            <a:off x="0" y="0"/>
            <a:ext cx="5221674" cy="6858000"/>
          </a:xfrm>
          <a:custGeom>
            <a:avLst/>
            <a:gdLst>
              <a:gd name="connsiteX0" fmla="*/ 0 w 5221674"/>
              <a:gd name="connsiteY0" fmla="*/ 0 h 6858000"/>
              <a:gd name="connsiteX1" fmla="*/ 5221674 w 5221674"/>
              <a:gd name="connsiteY1" fmla="*/ 0 h 6858000"/>
              <a:gd name="connsiteX2" fmla="*/ 4347348 w 5221674"/>
              <a:gd name="connsiteY2" fmla="*/ 6858000 h 6858000"/>
              <a:gd name="connsiteX3" fmla="*/ 0 w 5221674"/>
              <a:gd name="connsiteY3" fmla="*/ 6858000 h 6858000"/>
              <a:gd name="connsiteX4" fmla="*/ 0 w 522167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1674" h="6858000">
                <a:moveTo>
                  <a:pt x="0" y="0"/>
                </a:moveTo>
                <a:lnTo>
                  <a:pt x="5221674" y="0"/>
                </a:lnTo>
                <a:lnTo>
                  <a:pt x="434734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82211" y="878136"/>
            <a:ext cx="2481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016134" y="2492524"/>
            <a:ext cx="4413347" cy="3260160"/>
            <a:chOff x="3806092" y="1738065"/>
            <a:chExt cx="4083370" cy="3260160"/>
          </a:xfrm>
        </p:grpSpPr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3806093" y="1738065"/>
              <a:ext cx="68159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zh-CN" altLang="en-US" sz="44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5262636" y="1790126"/>
              <a:ext cx="262682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时代背景与意义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806092" y="3103796"/>
              <a:ext cx="68159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zh-CN" altLang="en-US" sz="36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5262560" y="3156020"/>
              <a:ext cx="253985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宋体" panose="02010600030101010101" pitchFamily="2" charset="-122"/>
                  <a:cs typeface="Segoe UI" panose="020B0502040204020203" pitchFamily="34" charset="0"/>
                </a:rPr>
                <a:t>进度与时间规划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3806093" y="2421443"/>
              <a:ext cx="68159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zh-CN" altLang="en-US" sz="54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5262560" y="2482920"/>
              <a:ext cx="253985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问题与解决方案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3809292" y="3799345"/>
              <a:ext cx="63063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>
                  <a:solidFill>
                    <a:srgbClr val="2E405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en-US" altLang="zh-CN" sz="36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zh-CN" altLang="en-US" sz="3600" i="1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5262560" y="3859600"/>
              <a:ext cx="234832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待完成的工作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矩形 33"/>
          <p:cNvGrpSpPr/>
          <p:nvPr/>
        </p:nvGrpSpPr>
        <p:grpSpPr>
          <a:xfrm>
            <a:off x="-117910" y="0"/>
            <a:ext cx="3073028" cy="6858000"/>
            <a:chOff x="0" y="0"/>
            <a:chExt cx="3721100" cy="6858000"/>
          </a:xfrm>
        </p:grpSpPr>
        <p:sp>
          <p:nvSpPr>
            <p:cNvPr id="40" name="矩形"/>
            <p:cNvSpPr/>
            <p:nvPr/>
          </p:nvSpPr>
          <p:spPr>
            <a:xfrm>
              <a:off x="0" y="0"/>
              <a:ext cx="3721100" cy="6858000"/>
            </a:xfrm>
            <a:prstGeom prst="rect">
              <a:avLst/>
            </a:prstGeom>
            <a:solidFill>
              <a:srgbClr val="4144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41" name="文本"/>
            <p:cNvSpPr txBox="1"/>
            <p:nvPr/>
          </p:nvSpPr>
          <p:spPr>
            <a:xfrm>
              <a:off x="0" y="3156962"/>
              <a:ext cx="37211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          </a:t>
              </a:r>
            </a:p>
          </p:txBody>
        </p:sp>
      </p:grpSp>
      <p:pic>
        <p:nvPicPr>
          <p:cNvPr id="19" name="timg.jpeg" descr="timg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文本框 11"/>
          <p:cNvSpPr txBox="1"/>
          <p:nvPr/>
        </p:nvSpPr>
        <p:spPr>
          <a:xfrm>
            <a:off x="14635480" y="310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时代背景与意义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8040" y="1125220"/>
            <a:ext cx="9091295" cy="5353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时代背景：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国家安全方面：当前，全球范围出现众多冲突事件，引发人们的安全焦虑，我国的海洋主权也成为党和人民最关切的事情。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经济利益方面：海洋是一个巨大的资源宝库，拥有丰富的渔业资源、矿产资源和能源资源。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对于国家的经济发展和可持续发展至关重要。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技术发展：我国目前已建成海洋观测网这一大科学工程。顺应潮流发挥信息技术优势，发展与观测网相匹配的系统应用重中之重。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问题与解决方案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8040" y="1125220"/>
            <a:ext cx="5135880" cy="5353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项目目标：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建立一个智能海洋资源管理系统，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能够实现管理我国渤海，黄海，东海和南海海域的渔业资源，矿产资源以及能源资源的综合管理系统。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最终能够实现相关资源的快速登记与查询，并借助相关应用，实现在地图上的可视化展示，便于使用者了解信息。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3700" y="1052830"/>
            <a:ext cx="5135880" cy="535305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全局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图：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10" y="1701165"/>
            <a:ext cx="5679440" cy="3580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问题与解决方案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8040" y="1125220"/>
            <a:ext cx="9669780" cy="5353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总的系统问题可以描述为一下几点：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1.数据收集和存储：系统应能够收集和存储与渔业、矿产和能源相关的海洋数据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这些数据可以来自各种来源，如渔业部门、矿产资源管理机构和能源公司等。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2.数据管理和查询：系统应提供对海洋资源数据的管理和查询功能。用户可以通过系统进行快速查询和检索，以获取特定海域、特定资源类型的数据。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3.数据分析和统计：系统应具备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一定的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数据分析和统计功能，能够对海洋资源数据进行统计分析、趋势分析和空间分析等。用户可以通过系统生成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一些简单的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相关的统计报表、图表和地图，以便更好地理解和分析海洋资源的情况。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4.可视化展示：系统应能够将海洋资源数据以可视化的方式展示在地图上，以便用户直观地了解海洋资源的分布和变化情况。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如果可以的话，在一定程度上实现交互操作。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问题与解决方案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8040" y="1125220"/>
            <a:ext cx="9669780" cy="5353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解决方案：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数据收集和存储：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我们在网上查找了一些官方的公开数据，将这些公开数据录入数据库进行存储，作为初始数据，并进行相关的测验。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2.数据管理和查询：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我们将根据用户操作，自动生成相关的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语句进行查询，并对相关代码完成封装，实现管理和查询的操作。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3.数据分析和统计：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我们可以对于指定资源或者指定海域，采用第三方的工具或者使用库函数实现简单的图表生成和可视化。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4.可视化展示：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我们仍然使用第三方工具的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，加入相应的地图应用，并在一定程度上实现地图的编辑和用户的交互。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进度与时间规划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341120"/>
            <a:ext cx="1620520" cy="68072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项目启动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5595" y="1268730"/>
            <a:ext cx="2646045" cy="1349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</a:t>
            </a:r>
            <a:r>
              <a:rPr lang="en-US" altLang="zh-CN"/>
              <a:t>-3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完成公开数据的收集</a:t>
            </a:r>
            <a:endParaRPr lang="zh-CN" altLang="en-US"/>
          </a:p>
          <a:p>
            <a:pPr algn="ctr"/>
            <a:r>
              <a:rPr lang="zh-CN" altLang="en-US"/>
              <a:t>明确项目的功能和目标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96000" y="1268730"/>
            <a:ext cx="2646045" cy="1349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21</a:t>
            </a:r>
            <a:r>
              <a:rPr lang="zh-CN" altLang="en-US"/>
              <a:t>日</a:t>
            </a:r>
            <a:r>
              <a:rPr lang="en-US" altLang="zh-CN"/>
              <a:t>-3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完成界面的基本构建</a:t>
            </a:r>
            <a:endParaRPr lang="zh-CN" altLang="en-US"/>
          </a:p>
          <a:p>
            <a:pPr algn="ctr"/>
            <a:r>
              <a:rPr lang="zh-CN" altLang="en-US"/>
              <a:t>即相关的界面</a:t>
            </a:r>
            <a:r>
              <a:rPr lang="en-US" altLang="zh-CN"/>
              <a:t>UI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133205" y="1268730"/>
            <a:ext cx="3035935" cy="1349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-4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完成数据库的基本构建工作</a:t>
            </a:r>
            <a:endParaRPr lang="zh-CN" altLang="en-US"/>
          </a:p>
          <a:p>
            <a:pPr algn="ctr"/>
            <a:r>
              <a:rPr lang="zh-CN" altLang="en-US"/>
              <a:t>将收集的数据导入数据库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2570" y="3429000"/>
            <a:ext cx="3081655" cy="1349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16</a:t>
            </a:r>
            <a:r>
              <a:rPr lang="zh-CN" altLang="en-US"/>
              <a:t>日</a:t>
            </a:r>
            <a:r>
              <a:rPr lang="en-US" altLang="zh-CN"/>
              <a:t>-4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实现数据库的管理和查询</a:t>
            </a:r>
            <a:endParaRPr lang="zh-CN" altLang="en-US"/>
          </a:p>
          <a:p>
            <a:pPr algn="ctr"/>
            <a:r>
              <a:rPr lang="zh-CN" altLang="en-US"/>
              <a:t>能够通过界面实现</a:t>
            </a:r>
            <a:r>
              <a:rPr lang="en-US" altLang="zh-CN"/>
              <a:t>SQL</a:t>
            </a:r>
            <a:r>
              <a:rPr lang="zh-CN" altLang="en-US"/>
              <a:t>的查询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55720" y="3429000"/>
            <a:ext cx="3081655" cy="1349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</a:t>
            </a:r>
            <a:r>
              <a:rPr lang="en-US" altLang="zh-CN"/>
              <a:t>-5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对前面的工作进行完善</a:t>
            </a:r>
            <a:endParaRPr lang="zh-CN" altLang="en-US"/>
          </a:p>
          <a:p>
            <a:pPr algn="ctr"/>
            <a:r>
              <a:rPr lang="zh-CN" altLang="en-US"/>
              <a:t>优化相关功能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79690" y="3429000"/>
            <a:ext cx="3258820" cy="1349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21</a:t>
            </a:r>
            <a:r>
              <a:rPr lang="zh-CN" altLang="en-US"/>
              <a:t>日</a:t>
            </a:r>
            <a:r>
              <a:rPr lang="en-US" altLang="zh-CN"/>
              <a:t>-5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实现数据库数据分析的功能</a:t>
            </a:r>
            <a:endParaRPr lang="zh-CN" altLang="en-US"/>
          </a:p>
          <a:p>
            <a:pPr algn="ctr"/>
            <a:r>
              <a:rPr lang="zh-CN" altLang="en-US"/>
              <a:t>能够生成一定程度的统计图表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847215" y="5373370"/>
            <a:ext cx="3081655" cy="1349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-6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尝试实现资源类型在地图的可视化展示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43700" y="5373370"/>
            <a:ext cx="3081655" cy="1349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</a:t>
            </a:r>
            <a:r>
              <a:rPr lang="en-US" altLang="zh-CN"/>
              <a:t>-6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  <a:endParaRPr lang="zh-CN" altLang="en-US"/>
          </a:p>
          <a:p>
            <a:pPr algn="ctr"/>
            <a:r>
              <a:rPr lang="zh-CN" altLang="en-US"/>
              <a:t>进一步优化功能</a:t>
            </a:r>
            <a:endParaRPr lang="zh-CN" altLang="en-US"/>
          </a:p>
          <a:p>
            <a:pPr algn="ctr"/>
            <a:r>
              <a:rPr lang="zh-CN" altLang="en-US"/>
              <a:t>准备答辩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进度与时间规划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3213100"/>
            <a:ext cx="6189980" cy="294830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28040" y="1125220"/>
            <a:ext cx="5686425" cy="535305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当前进度正常，已经完成了规划表中的前四项。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已经将收集到的数据导入数据库了，目前需要进一步完成数据库的管理和查询工作。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争取在五一节前完成。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mg.jpeg" descr="tim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752" y="0"/>
            <a:ext cx="3196248" cy="1200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00997" y="15482"/>
            <a:ext cx="1961141" cy="769441"/>
            <a:chOff x="5097859" y="1182618"/>
            <a:chExt cx="5436881" cy="2133127"/>
          </a:xfrm>
        </p:grpSpPr>
        <p:sp>
          <p:nvSpPr>
            <p:cNvPr id="8" name="任意多边形: 形状 7"/>
            <p:cNvSpPr/>
            <p:nvPr/>
          </p:nvSpPr>
          <p:spPr>
            <a:xfrm>
              <a:off x="5097859" y="1625236"/>
              <a:ext cx="1996281" cy="1608950"/>
            </a:xfrm>
            <a:custGeom>
              <a:avLst/>
              <a:gdLst>
                <a:gd name="connsiteX0" fmla="*/ 468052 w 1224136"/>
                <a:gd name="connsiteY0" fmla="*/ 0 h 986622"/>
                <a:gd name="connsiteX1" fmla="*/ 760814 w 1224136"/>
                <a:gd name="connsiteY1" fmla="*/ 617122 h 986622"/>
                <a:gd name="connsiteX2" fmla="*/ 900100 w 1224136"/>
                <a:gd name="connsiteY2" fmla="*/ 338550 h 986622"/>
                <a:gd name="connsiteX3" fmla="*/ 1224136 w 1224136"/>
                <a:gd name="connsiteY3" fmla="*/ 986622 h 986622"/>
                <a:gd name="connsiteX4" fmla="*/ 936104 w 1224136"/>
                <a:gd name="connsiteY4" fmla="*/ 986622 h 986622"/>
                <a:gd name="connsiteX5" fmla="*/ 576064 w 1224136"/>
                <a:gd name="connsiteY5" fmla="*/ 986622 h 986622"/>
                <a:gd name="connsiteX6" fmla="*/ 0 w 1224136"/>
                <a:gd name="connsiteY6" fmla="*/ 986622 h 98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86622">
                  <a:moveTo>
                    <a:pt x="468052" y="0"/>
                  </a:moveTo>
                  <a:lnTo>
                    <a:pt x="760814" y="617122"/>
                  </a:lnTo>
                  <a:lnTo>
                    <a:pt x="900100" y="338550"/>
                  </a:lnTo>
                  <a:lnTo>
                    <a:pt x="1224136" y="986622"/>
                  </a:lnTo>
                  <a:lnTo>
                    <a:pt x="936104" y="986622"/>
                  </a:lnTo>
                  <a:lnTo>
                    <a:pt x="576064" y="986622"/>
                  </a:lnTo>
                  <a:lnTo>
                    <a:pt x="0" y="986622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96369" y="1182618"/>
              <a:ext cx="4638371" cy="21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2E405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28001" y="218815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B22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待完成的工作</a:t>
            </a:r>
            <a:endParaRPr lang="zh-CN" altLang="en-US" sz="3200" b="1" dirty="0">
              <a:solidFill>
                <a:srgbClr val="1B22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" y="1125220"/>
            <a:ext cx="5686425" cy="535305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目前基本的数据库已经建设完毕，下一步需要的就是对于数据库的功能进行拓展。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主要是两方面的任务：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具备基本的数据分析和统计功能，通过封装相关代码，实现对于数据库内已有数据的图表生成工作。比如饼图，直方图等等。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实现可视化展示，这是该项目的重中之重，通过第三方工具，实现对于资源类型在地图上的可视化展示，并具备一定的交互能力。能够实现用户与模块之间的交互设计。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11.xml><?xml version="1.0" encoding="utf-8"?>
<p:tagLst xmlns:p="http://schemas.openxmlformats.org/presentationml/2006/main">
  <p:tag name="KSO_WPP_MARK_KEY" val="499bdace-86fd-4f5e-ba89-964c0d47a409"/>
  <p:tag name="COMMONDATA" val="eyJoZGlkIjoiNmZmMjJkNTI5MzQwNmVjYjA3M2RkZjQzNmUwZmY2OTkifQ=="/>
</p:tagLst>
</file>

<file path=ppt/tags/tag2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3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4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5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6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7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8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ags/tag9.xml><?xml version="1.0" encoding="utf-8"?>
<p:tagLst xmlns:p="http://schemas.openxmlformats.org/presentationml/2006/main">
  <p:tag name="KSO_WM_DIAGRAM_VIRTUALLY_FRAME" val="{&quot;height&quot;:309.9598425196849,&quot;left&quot;:394.9711811023622,&quot;top&quot;:196.26173228346457,&quot;width&quot;:347.5076377952755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WPS 演示</Application>
  <PresentationFormat>宽屏</PresentationFormat>
  <Paragraphs>132</Paragraphs>
  <Slides>10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Times New Roman</vt:lpstr>
      <vt:lpstr>Segoe UI</vt:lpstr>
      <vt:lpstr>黑体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微信用户</cp:lastModifiedBy>
  <cp:revision>285</cp:revision>
  <dcterms:created xsi:type="dcterms:W3CDTF">2017-02-25T07:51:00Z</dcterms:created>
  <dcterms:modified xsi:type="dcterms:W3CDTF">2024-04-28T13:16:13Z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C7730E55BD614A9F8DB61B8AB22CA9B1</vt:lpwstr>
  </property>
  <property fmtid="{D5CDD505-2E9C-101B-9397-08002B2CF9AE}" pid="3" name="KSOProductBuildVer">
    <vt:lpwstr>2052-12.1.0.16729</vt:lpwstr>
  </property>
</Properties>
</file>