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5" r:id="rId2"/>
  </p:sldMasterIdLst>
  <p:notesMasterIdLst>
    <p:notesMasterId r:id="rId51"/>
  </p:notesMasterIdLst>
  <p:handoutMasterIdLst>
    <p:handoutMasterId r:id="rId52"/>
  </p:handoutMasterIdLst>
  <p:sldIdLst>
    <p:sldId id="1750" r:id="rId3"/>
    <p:sldId id="1851" r:id="rId4"/>
    <p:sldId id="1798" r:id="rId5"/>
    <p:sldId id="1799" r:id="rId6"/>
    <p:sldId id="1800" r:id="rId7"/>
    <p:sldId id="1801" r:id="rId8"/>
    <p:sldId id="1802" r:id="rId9"/>
    <p:sldId id="1844" r:id="rId10"/>
    <p:sldId id="1804" r:id="rId11"/>
    <p:sldId id="1805" r:id="rId12"/>
    <p:sldId id="1806" r:id="rId13"/>
    <p:sldId id="1807" r:id="rId14"/>
    <p:sldId id="1808" r:id="rId15"/>
    <p:sldId id="1809" r:id="rId16"/>
    <p:sldId id="1810" r:id="rId17"/>
    <p:sldId id="1811" r:id="rId18"/>
    <p:sldId id="1812" r:id="rId19"/>
    <p:sldId id="1814" r:id="rId20"/>
    <p:sldId id="1815" r:id="rId21"/>
    <p:sldId id="1816" r:id="rId22"/>
    <p:sldId id="1817" r:id="rId23"/>
    <p:sldId id="1818" r:id="rId24"/>
    <p:sldId id="1819" r:id="rId25"/>
    <p:sldId id="1820" r:id="rId26"/>
    <p:sldId id="1821" r:id="rId27"/>
    <p:sldId id="1845" r:id="rId28"/>
    <p:sldId id="1823" r:id="rId29"/>
    <p:sldId id="1824" r:id="rId30"/>
    <p:sldId id="1825" r:id="rId31"/>
    <p:sldId id="1826" r:id="rId32"/>
    <p:sldId id="1827" r:id="rId33"/>
    <p:sldId id="1828" r:id="rId34"/>
    <p:sldId id="1829" r:id="rId35"/>
    <p:sldId id="1846" r:id="rId36"/>
    <p:sldId id="1831" r:id="rId37"/>
    <p:sldId id="1832" r:id="rId38"/>
    <p:sldId id="1833" r:id="rId39"/>
    <p:sldId id="1834" r:id="rId40"/>
    <p:sldId id="1835" r:id="rId41"/>
    <p:sldId id="1847" r:id="rId42"/>
    <p:sldId id="1837" r:id="rId43"/>
    <p:sldId id="1838" r:id="rId44"/>
    <p:sldId id="1839" r:id="rId45"/>
    <p:sldId id="1840" r:id="rId46"/>
    <p:sldId id="1841" r:id="rId47"/>
    <p:sldId id="1842" r:id="rId48"/>
    <p:sldId id="1843" r:id="rId49"/>
    <p:sldId id="1850" r:id="rId50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750"/>
            <p14:sldId id="1851"/>
            <p14:sldId id="1798"/>
            <p14:sldId id="1799"/>
            <p14:sldId id="1800"/>
            <p14:sldId id="1801"/>
            <p14:sldId id="1802"/>
            <p14:sldId id="1844"/>
            <p14:sldId id="1804"/>
            <p14:sldId id="1805"/>
            <p14:sldId id="1806"/>
            <p14:sldId id="1807"/>
            <p14:sldId id="1808"/>
            <p14:sldId id="1809"/>
            <p14:sldId id="1810"/>
            <p14:sldId id="1811"/>
            <p14:sldId id="1812"/>
            <p14:sldId id="1814"/>
            <p14:sldId id="1815"/>
            <p14:sldId id="1816"/>
            <p14:sldId id="1817"/>
            <p14:sldId id="1818"/>
            <p14:sldId id="1819"/>
            <p14:sldId id="1820"/>
            <p14:sldId id="1821"/>
            <p14:sldId id="1845"/>
            <p14:sldId id="1823"/>
            <p14:sldId id="1824"/>
            <p14:sldId id="1825"/>
            <p14:sldId id="1826"/>
            <p14:sldId id="1827"/>
            <p14:sldId id="1828"/>
            <p14:sldId id="1829"/>
            <p14:sldId id="1846"/>
            <p14:sldId id="1831"/>
            <p14:sldId id="1832"/>
            <p14:sldId id="1833"/>
            <p14:sldId id="1834"/>
            <p14:sldId id="1835"/>
            <p14:sldId id="1847"/>
            <p14:sldId id="1837"/>
            <p14:sldId id="1838"/>
            <p14:sldId id="1839"/>
            <p14:sldId id="1840"/>
            <p14:sldId id="1841"/>
            <p14:sldId id="1842"/>
            <p14:sldId id="1843"/>
            <p14:sldId id="18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B06BA"/>
    <a:srgbClr val="080808"/>
    <a:srgbClr val="339933"/>
    <a:srgbClr val="B5880B"/>
    <a:srgbClr val="E87071"/>
    <a:srgbClr val="00B3EE"/>
    <a:srgbClr val="93E5FF"/>
    <a:srgbClr val="F7FE9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2468" autoAdjust="0"/>
  </p:normalViewPr>
  <p:slideViewPr>
    <p:cSldViewPr>
      <p:cViewPr varScale="1">
        <p:scale>
          <a:sx n="96" d="100"/>
          <a:sy n="96" d="100"/>
        </p:scale>
        <p:origin x="420" y="48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7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59975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20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728744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24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66212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041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2023/12/18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9394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2023/12/18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92431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2023/12/18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092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2023/12/18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282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2023/12/18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1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4" r:id="rId4"/>
    <p:sldLayoutId id="2147483741" r:id="rId5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2023/12/18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40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christy.au@polyu.edu.hk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77F71E-B605-4820-B913-56173A09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1995686"/>
            <a:ext cx="9156340" cy="1116356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zh-CN" sz="3200" b="1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Lecture 18 Concurrency </a:t>
            </a:r>
            <a:r>
              <a:rPr lang="en-US" altLang="zh-CN" sz="3200" b="1" dirty="0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Control</a:t>
            </a:r>
            <a:endParaRPr lang="en-US" altLang="zh-CN" sz="3200" b="1" dirty="0">
              <a:solidFill>
                <a:srgbClr val="C00000"/>
              </a:solidFill>
              <a:latin typeface="Comic Sans MS" pitchFamily="66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  <a:defRPr/>
            </a:pPr>
            <a:r>
              <a:rPr lang="en-US" altLang="zh-CN" sz="2800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(Chapter 18)</a:t>
            </a:r>
            <a:endParaRPr lang="en-US" altLang="zh-CN" sz="2800" dirty="0">
              <a:solidFill>
                <a:prstClr val="black"/>
              </a:solidFill>
              <a:latin typeface="Comic Sans MS" pitchFamily="66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B0D7027-3D69-4E35-939E-995F28B5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3219822"/>
            <a:ext cx="9156340" cy="11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Prof. Jihong Guan </a:t>
            </a:r>
          </a:p>
          <a:p>
            <a:pPr algn="ctr">
              <a:buClr>
                <a:srgbClr val="800080"/>
              </a:buClr>
              <a:buSzPct val="90000"/>
            </a:pPr>
            <a:r>
              <a:rPr lang="en-GB" altLang="zh-CN" sz="200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Email: </a:t>
            </a:r>
            <a:r>
              <a:rPr lang="en-GB" altLang="zh-CN" sz="2000">
                <a:latin typeface="Comic Sans MS" pitchFamily="66" charset="0"/>
                <a:ea typeface="Arial Unicode MS" pitchFamily="34" charset="-122"/>
                <a:cs typeface="Arial Unicode MS" pitchFamily="34" charset="-122"/>
                <a:hlinkClick r:id="rId4"/>
              </a:rPr>
              <a:t>jhguan@tongji.edu.cn</a:t>
            </a:r>
            <a:endParaRPr lang="en-GB" altLang="zh-CN" sz="2000">
              <a:latin typeface="Comic Sans MS" pitchFamily="66" charset="0"/>
              <a:ea typeface="Arial Unicode MS" pitchFamily="34" charset="-122"/>
              <a:cs typeface="Arial Unicode MS" pitchFamily="34" charset="-122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solidFill>
                  <a:srgbClr val="000000"/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Department of Computer Science and Technology</a:t>
            </a: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solidFill>
                  <a:srgbClr val="000000"/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Tongji University</a:t>
            </a:r>
            <a:endParaRPr lang="de-CH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C3629-9EB0-45FD-9EDB-6BF9B477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Lock-based Protocols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026E4-F1B9-408F-9553-09A60A18F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Lock-compatibility matrix (</a:t>
            </a:r>
            <a:r>
              <a:rPr lang="zh-CN" altLang="en-US" sz="2000" b="1" dirty="0">
                <a:solidFill>
                  <a:srgbClr val="FF0000"/>
                </a:solidFill>
                <a:latin typeface="Comic Sans MS" pitchFamily="66" charset="0"/>
              </a:rPr>
              <a:t>锁相容性矩阵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endParaRPr lang="en-US" altLang="zh-CN" sz="2000" dirty="0">
              <a:latin typeface="Comic Sans MS" pitchFamily="66" charset="0"/>
            </a:endParaRPr>
          </a:p>
          <a:p>
            <a:endParaRPr lang="en-US" altLang="zh-CN" sz="2000" dirty="0">
              <a:latin typeface="Comic Sans MS" pitchFamily="66" charset="0"/>
            </a:endParaRPr>
          </a:p>
          <a:p>
            <a:endParaRPr lang="en-US" altLang="zh-CN" sz="2000" dirty="0">
              <a:latin typeface="Comic Sans MS" pitchFamily="66" charset="0"/>
            </a:endParaRPr>
          </a:p>
          <a:p>
            <a:endParaRPr lang="en-US" altLang="zh-CN" sz="2000" dirty="0">
              <a:latin typeface="Comic Sans MS" pitchFamily="66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A transaction may be granted a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lock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 on a data item </a:t>
            </a:r>
            <a:r>
              <a:rPr lang="en-US" altLang="zh-CN" sz="2000" dirty="0">
                <a:latin typeface="Comic Sans MS" pitchFamily="66" charset="0"/>
              </a:rPr>
              <a:t>if the requested lock is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compatible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 with locks already held on the data item </a:t>
            </a:r>
            <a:r>
              <a:rPr lang="en-US" altLang="zh-CN" sz="2000" dirty="0">
                <a:latin typeface="Comic Sans MS" pitchFamily="66" charset="0"/>
              </a:rPr>
              <a:t>by other transactions.</a:t>
            </a:r>
          </a:p>
          <a:p>
            <a:r>
              <a:rPr lang="en-US" altLang="zh-CN" sz="2000" dirty="0">
                <a:latin typeface="Comic Sans MS" pitchFamily="66" charset="0"/>
              </a:rPr>
              <a:t>If a lock cannot be granted, the requesting transaction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waits</a:t>
            </a:r>
            <a:r>
              <a:rPr lang="en-US" altLang="zh-CN" sz="2000" dirty="0">
                <a:latin typeface="Comic Sans MS" pitchFamily="66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till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 all incompatible locks have been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released</a:t>
            </a:r>
            <a:r>
              <a:rPr lang="en-US" altLang="zh-CN" sz="2000" dirty="0">
                <a:latin typeface="Comic Sans MS" pitchFamily="66" charset="0"/>
              </a:rPr>
              <a:t>. The lock is then granted.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B659ED-1A68-4C37-8F17-A3964CCD7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" t="19994" r="6267" b="21657"/>
          <a:stretch>
            <a:fillRect/>
          </a:stretch>
        </p:blipFill>
        <p:spPr bwMode="auto">
          <a:xfrm>
            <a:off x="2987824" y="1347614"/>
            <a:ext cx="2088232" cy="102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33001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1C03A-33C9-4BD5-8FA5-6AF83DC6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No Lost Update</a:t>
            </a:r>
            <a:endParaRPr lang="zh-CN" altLang="en-US" dirty="0">
              <a:latin typeface="Comic Sans MS" pitchFamily="66" charset="0"/>
            </a:endParaRPr>
          </a:p>
        </p:txBody>
      </p:sp>
      <p:graphicFrame>
        <p:nvGraphicFramePr>
          <p:cNvPr id="4" name="Group 249">
            <a:extLst>
              <a:ext uri="{FF2B5EF4-FFF2-40B4-BE49-F238E27FC236}">
                <a16:creationId xmlns:a16="http://schemas.microsoft.com/office/drawing/2014/main" id="{8C42187F-871A-43E9-9C15-5240A27A74BB}"/>
              </a:ext>
            </a:extLst>
          </p:cNvPr>
          <p:cNvGraphicFramePr>
            <a:graphicFrameLocks/>
          </p:cNvGraphicFramePr>
          <p:nvPr/>
        </p:nvGraphicFramePr>
        <p:xfrm>
          <a:off x="2952751" y="837010"/>
          <a:ext cx="2699147" cy="3947300"/>
        </p:xfrm>
        <a:graphic>
          <a:graphicData uri="http://schemas.openxmlformats.org/drawingml/2006/table">
            <a:tbl>
              <a:tblPr/>
              <a:tblGrid>
                <a:gridCol w="119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①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Xlock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A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② R(A)=16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Xlock A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③ A←A-1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W(A)=15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Commit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Unlock A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④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Get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Xlock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A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R(A)=15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A←A-1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⑤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W(A)=14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Commit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Unlock A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Oval 250">
            <a:extLst>
              <a:ext uri="{FF2B5EF4-FFF2-40B4-BE49-F238E27FC236}">
                <a16:creationId xmlns:a16="http://schemas.microsoft.com/office/drawing/2014/main" id="{00FBD5F7-13FF-4007-A41C-C9DE0F895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519" y="1131590"/>
            <a:ext cx="1078707" cy="27027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Oval 251">
            <a:extLst>
              <a:ext uri="{FF2B5EF4-FFF2-40B4-BE49-F238E27FC236}">
                <a16:creationId xmlns:a16="http://schemas.microsoft.com/office/drawing/2014/main" id="{F5C57822-B3AB-4172-A40E-F20F03951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927" y="1635646"/>
            <a:ext cx="1025129" cy="3600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Oval 252">
            <a:extLst>
              <a:ext uri="{FF2B5EF4-FFF2-40B4-BE49-F238E27FC236}">
                <a16:creationId xmlns:a16="http://schemas.microsoft.com/office/drawing/2014/main" id="{93D24EE4-0B66-4C1B-942C-B831D61D8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4" y="1923678"/>
            <a:ext cx="638931" cy="118824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Oval 253">
            <a:extLst>
              <a:ext uri="{FF2B5EF4-FFF2-40B4-BE49-F238E27FC236}">
                <a16:creationId xmlns:a16="http://schemas.microsoft.com/office/drawing/2014/main" id="{B090D67F-B14C-4E31-B17E-AAD46B568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1245" y="2499742"/>
            <a:ext cx="1078707" cy="698981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Oval 254">
            <a:extLst>
              <a:ext uri="{FF2B5EF4-FFF2-40B4-BE49-F238E27FC236}">
                <a16:creationId xmlns:a16="http://schemas.microsoft.com/office/drawing/2014/main" id="{3B93882F-A700-4DCB-AFC3-35A72A0C1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3052762"/>
            <a:ext cx="1277863" cy="316879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Oval 253">
            <a:extLst>
              <a:ext uri="{FF2B5EF4-FFF2-40B4-BE49-F238E27FC236}">
                <a16:creationId xmlns:a16="http://schemas.microsoft.com/office/drawing/2014/main" id="{B090D67F-B14C-4E31-B17E-AAD46B568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944" y="4177025"/>
            <a:ext cx="1078707" cy="698981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5551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2A402-1E10-4C6E-8F40-EB576AE2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Repeatable Read</a:t>
            </a:r>
            <a:endParaRPr lang="zh-CN" altLang="en-US" dirty="0">
              <a:latin typeface="Comic Sans MS" pitchFamily="66" charset="0"/>
            </a:endParaRPr>
          </a:p>
        </p:txBody>
      </p:sp>
      <p:graphicFrame>
        <p:nvGraphicFramePr>
          <p:cNvPr id="4" name="Group 785">
            <a:extLst>
              <a:ext uri="{FF2B5EF4-FFF2-40B4-BE49-F238E27FC236}">
                <a16:creationId xmlns:a16="http://schemas.microsoft.com/office/drawing/2014/main" id="{4BD07345-85E3-45B1-91FE-501B6ED01B37}"/>
              </a:ext>
            </a:extLst>
          </p:cNvPr>
          <p:cNvGraphicFramePr>
            <a:graphicFrameLocks/>
          </p:cNvGraphicFramePr>
          <p:nvPr/>
        </p:nvGraphicFramePr>
        <p:xfrm>
          <a:off x="3006329" y="735806"/>
          <a:ext cx="2430065" cy="4300548"/>
        </p:xfrm>
        <a:graphic>
          <a:graphicData uri="http://schemas.openxmlformats.org/drawingml/2006/table">
            <a:tbl>
              <a:tblPr/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① Slock A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Slock B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R(A)=50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R(B)=100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sum=150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②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Xlock B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③ R(A)=50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R(B)=100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sum=150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Commit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Unlock A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Unlock B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④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get </a:t>
                      </a: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XlockB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R(B)=100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B←B*2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⑤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W(B)=200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Commit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Unlock B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Oval 787">
            <a:extLst>
              <a:ext uri="{FF2B5EF4-FFF2-40B4-BE49-F238E27FC236}">
                <a16:creationId xmlns:a16="http://schemas.microsoft.com/office/drawing/2014/main" id="{D20FE733-6F53-489C-B84C-896548C65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485" y="897732"/>
            <a:ext cx="916781" cy="43219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Oval 788">
            <a:extLst>
              <a:ext uri="{FF2B5EF4-FFF2-40B4-BE49-F238E27FC236}">
                <a16:creationId xmlns:a16="http://schemas.microsoft.com/office/drawing/2014/main" id="{C5D02823-0354-4B0B-B2B1-8699AE20B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7879" y="1869282"/>
            <a:ext cx="1025128" cy="27027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Oval 790">
            <a:extLst>
              <a:ext uri="{FF2B5EF4-FFF2-40B4-BE49-F238E27FC236}">
                <a16:creationId xmlns:a16="http://schemas.microsoft.com/office/drawing/2014/main" id="{6359ACBF-B2CC-46B0-AC02-7783A7195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485" y="3147814"/>
            <a:ext cx="916781" cy="74731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Oval 791">
            <a:extLst>
              <a:ext uri="{FF2B5EF4-FFF2-40B4-BE49-F238E27FC236}">
                <a16:creationId xmlns:a16="http://schemas.microsoft.com/office/drawing/2014/main" id="{8369DF27-B724-4E9E-BE9F-52A54E9D2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416" y="3759994"/>
            <a:ext cx="1025128" cy="27027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Oval 792">
            <a:extLst>
              <a:ext uri="{FF2B5EF4-FFF2-40B4-BE49-F238E27FC236}">
                <a16:creationId xmlns:a16="http://schemas.microsoft.com/office/drawing/2014/main" id="{DACAFA42-0210-4F05-BA0D-83805197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138363"/>
            <a:ext cx="720080" cy="167521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Oval 790">
            <a:extLst>
              <a:ext uri="{FF2B5EF4-FFF2-40B4-BE49-F238E27FC236}">
                <a16:creationId xmlns:a16="http://schemas.microsoft.com/office/drawing/2014/main" id="{6359ACBF-B2CC-46B0-AC02-7783A7195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259" y="4587974"/>
            <a:ext cx="916781" cy="50405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48150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461E0-1C2E-480C-BB74-26A18E0E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No Dirty Read</a:t>
            </a:r>
            <a:endParaRPr lang="zh-CN" altLang="en-US" dirty="0">
              <a:latin typeface="Comic Sans MS" pitchFamily="66" charset="0"/>
            </a:endParaRPr>
          </a:p>
        </p:txBody>
      </p:sp>
      <p:graphicFrame>
        <p:nvGraphicFramePr>
          <p:cNvPr id="4" name="Group 227">
            <a:extLst>
              <a:ext uri="{FF2B5EF4-FFF2-40B4-BE49-F238E27FC236}">
                <a16:creationId xmlns:a16="http://schemas.microsoft.com/office/drawing/2014/main" id="{C1D16A44-EE9F-4A95-8AC2-431E278DF94F}"/>
              </a:ext>
            </a:extLst>
          </p:cNvPr>
          <p:cNvGraphicFramePr>
            <a:graphicFrameLocks/>
          </p:cNvGraphicFramePr>
          <p:nvPr/>
        </p:nvGraphicFramePr>
        <p:xfrm>
          <a:off x="3000375" y="762001"/>
          <a:ext cx="2653903" cy="3983840"/>
        </p:xfrm>
        <a:graphic>
          <a:graphicData uri="http://schemas.openxmlformats.org/drawingml/2006/table">
            <a:tbl>
              <a:tblPr/>
              <a:tblGrid>
                <a:gridCol w="1451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①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Xlock C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R(C)=100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C←C*2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W(C)=200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②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Slock C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③ ROLLBACK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(C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rec. 100)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Unlock C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④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Get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Slock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C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R(C)=100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4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⑤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Commit C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4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Unlock C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Oval 228">
            <a:extLst>
              <a:ext uri="{FF2B5EF4-FFF2-40B4-BE49-F238E27FC236}">
                <a16:creationId xmlns:a16="http://schemas.microsoft.com/office/drawing/2014/main" id="{B224B322-2E61-4979-922B-E33D80862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531" y="1032272"/>
            <a:ext cx="1025129" cy="27027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Oval 229">
            <a:extLst>
              <a:ext uri="{FF2B5EF4-FFF2-40B4-BE49-F238E27FC236}">
                <a16:creationId xmlns:a16="http://schemas.microsoft.com/office/drawing/2014/main" id="{FAF07833-89D1-4099-8B9C-4B9D59388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2166938"/>
            <a:ext cx="1025129" cy="27027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Oval 230">
            <a:extLst>
              <a:ext uri="{FF2B5EF4-FFF2-40B4-BE49-F238E27FC236}">
                <a16:creationId xmlns:a16="http://schemas.microsoft.com/office/drawing/2014/main" id="{B5285AA5-8462-46E1-B0F6-6FCB6491D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87" y="2437210"/>
            <a:ext cx="702469" cy="118705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Oval 231">
            <a:extLst>
              <a:ext uri="{FF2B5EF4-FFF2-40B4-BE49-F238E27FC236}">
                <a16:creationId xmlns:a16="http://schemas.microsoft.com/office/drawing/2014/main" id="{66AD5F42-AB51-4DB4-BC7E-21174FF0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920" y="2643758"/>
            <a:ext cx="1266056" cy="98050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Oval 232">
            <a:extLst>
              <a:ext uri="{FF2B5EF4-FFF2-40B4-BE49-F238E27FC236}">
                <a16:creationId xmlns:a16="http://schemas.microsoft.com/office/drawing/2014/main" id="{87907357-22EA-48C8-9405-9D2876F4C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891" y="3570685"/>
            <a:ext cx="1133475" cy="3250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Oval 231">
            <a:extLst>
              <a:ext uri="{FF2B5EF4-FFF2-40B4-BE49-F238E27FC236}">
                <a16:creationId xmlns:a16="http://schemas.microsoft.com/office/drawing/2014/main" id="{66AD5F42-AB51-4DB4-BC7E-21174FF0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4155926"/>
            <a:ext cx="1266056" cy="64807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552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0627D-DF14-4A88-B977-ECB4FB27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Lock-based Protocols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F77D7-700F-4F1C-8CAC-C3CBFC43C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38888"/>
            <a:ext cx="8784976" cy="402109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>
                <a:solidFill>
                  <a:srgbClr val="1B06BA"/>
                </a:solidFill>
                <a:latin typeface="Comic Sans MS" pitchFamily="66" charset="0"/>
              </a:rPr>
              <a:t>        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T:</a:t>
            </a:r>
            <a:r>
              <a:rPr lang="en-US" altLang="zh-CN" sz="1800" dirty="0">
                <a:latin typeface="Comic Sans MS" pitchFamily="66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lock-S(A);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	     read (A);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                  unlock(A);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                  lock-S(B);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                  read (B);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                  unlock(B);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                  display(A+B)</a:t>
            </a:r>
          </a:p>
          <a:p>
            <a:r>
              <a:rPr lang="en-US" altLang="zh-CN" sz="1800" dirty="0">
                <a:latin typeface="Comic Sans MS" pitchFamily="66" charset="0"/>
              </a:rPr>
              <a:t>Locking as above is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not sufficient to guarantee serializability</a:t>
            </a:r>
            <a:r>
              <a:rPr lang="en-US" altLang="zh-CN" sz="1800" dirty="0">
                <a:latin typeface="Comic Sans MS" pitchFamily="66" charset="0"/>
              </a:rPr>
              <a:t>. If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altLang="zh-CN" sz="1800" dirty="0">
                <a:latin typeface="Comic Sans MS" pitchFamily="66" charset="0"/>
              </a:rPr>
              <a:t> and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altLang="zh-CN" sz="1800" dirty="0">
                <a:latin typeface="Comic Sans MS" pitchFamily="66" charset="0"/>
              </a:rPr>
              <a:t> get updated in-between the read of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altLang="zh-CN" sz="1800" dirty="0">
                <a:latin typeface="Comic Sans MS" pitchFamily="66" charset="0"/>
              </a:rPr>
              <a:t> and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altLang="zh-CN" sz="1800" dirty="0">
                <a:latin typeface="Comic Sans MS" pitchFamily="66" charset="0"/>
              </a:rPr>
              <a:t>, the displayed sum would be wrong</a:t>
            </a:r>
          </a:p>
          <a:p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A locking protocol is a set of rules</a:t>
            </a:r>
            <a:r>
              <a:rPr lang="en-US" altLang="zh-CN" sz="1800" b="1" dirty="0">
                <a:solidFill>
                  <a:srgbClr val="1B06BA"/>
                </a:solidFill>
                <a:latin typeface="Comic Sans MS" pitchFamily="66" charset="0"/>
              </a:rPr>
              <a:t> </a:t>
            </a:r>
          </a:p>
          <a:p>
            <a:pPr lvl="1"/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followed by all transactions while requesting and releasing locks</a:t>
            </a:r>
          </a:p>
          <a:p>
            <a:pPr lvl="1"/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locking protocols restrict the set of possible schedules</a:t>
            </a:r>
          </a:p>
        </p:txBody>
      </p:sp>
    </p:spTree>
    <p:extLst>
      <p:ext uri="{BB962C8B-B14F-4D97-AF65-F5344CB8AC3E}">
        <p14:creationId xmlns:p14="http://schemas.microsoft.com/office/powerpoint/2010/main" val="100467423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725A-864D-4C0A-A1B4-7AF3FC82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Deadlock (</a:t>
            </a:r>
            <a:r>
              <a:rPr lang="zh-CN" altLang="en-US" dirty="0">
                <a:latin typeface="Comic Sans MS" pitchFamily="66" charset="0"/>
              </a:rPr>
              <a:t>死锁</a:t>
            </a:r>
            <a:r>
              <a:rPr lang="en-US" altLang="zh-CN" dirty="0">
                <a:latin typeface="Comic Sans MS" pitchFamily="66" charset="0"/>
              </a:rPr>
              <a:t>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BD9CC-A004-4310-8ABF-B1B018EEB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892480" cy="3805070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Consider the following partial schedule</a:t>
            </a:r>
          </a:p>
          <a:p>
            <a:endParaRPr lang="en-US" altLang="zh-CN" sz="2000" dirty="0">
              <a:latin typeface="Comic Sans MS" pitchFamily="66" charset="0"/>
            </a:endParaRPr>
          </a:p>
          <a:p>
            <a:pPr marL="0" indent="0">
              <a:buNone/>
            </a:pPr>
            <a:br>
              <a:rPr lang="en-US" altLang="zh-CN" sz="2000" dirty="0">
                <a:latin typeface="Comic Sans MS" pitchFamily="66" charset="0"/>
              </a:rPr>
            </a:br>
            <a:endParaRPr lang="en-US" altLang="zh-CN" sz="2000" dirty="0">
              <a:latin typeface="Comic Sans MS" pitchFamily="66" charset="0"/>
            </a:endParaRPr>
          </a:p>
          <a:p>
            <a:pPr marL="0" indent="0">
              <a:buNone/>
            </a:pPr>
            <a:endParaRPr lang="en-US" altLang="zh-CN" sz="2000" dirty="0">
              <a:latin typeface="Comic Sans MS" pitchFamily="66" charset="0"/>
            </a:endParaRPr>
          </a:p>
          <a:p>
            <a:endParaRPr lang="en-US" altLang="zh-CN" sz="2000" dirty="0">
              <a:latin typeface="Comic Sans MS" pitchFamily="66" charset="0"/>
            </a:endParaRPr>
          </a:p>
          <a:p>
            <a:endParaRPr lang="en-US" altLang="zh-CN" sz="2000" dirty="0">
              <a:latin typeface="Comic Sans MS" pitchFamily="66" charset="0"/>
            </a:endParaRPr>
          </a:p>
          <a:p>
            <a:r>
              <a:rPr lang="en-US" altLang="zh-CN" sz="2000" dirty="0">
                <a:latin typeface="Comic Sans MS" pitchFamily="66" charset="0"/>
              </a:rPr>
              <a:t>Such a situation is called a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deadlock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To handle the deadlock</a:t>
            </a:r>
            <a:r>
              <a:rPr lang="en-US" altLang="zh-CN" sz="1800" dirty="0">
                <a:latin typeface="Comic Sans MS" pitchFamily="66" charset="0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T</a:t>
            </a:r>
            <a:r>
              <a:rPr lang="en-US" altLang="zh-CN" sz="1800" baseline="-2500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altLang="zh-CN" sz="1800" dirty="0">
                <a:latin typeface="Comic Sans MS" pitchFamily="66" charset="0"/>
              </a:rPr>
              <a:t> or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T</a:t>
            </a:r>
            <a:r>
              <a:rPr lang="en-US" altLang="zh-CN" sz="1800" baseline="-25000" dirty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altLang="zh-CN" sz="1800" dirty="0">
                <a:latin typeface="Comic Sans MS" pitchFamily="66" charset="0"/>
              </a:rPr>
              <a:t> must be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rolled back </a:t>
            </a:r>
            <a:r>
              <a:rPr lang="en-US" altLang="zh-CN" sz="1800" dirty="0">
                <a:latin typeface="Comic Sans MS" pitchFamily="66" charset="0"/>
              </a:rPr>
              <a:t>and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release its locks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Deadlock exists in most locking protocols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F340FA9-0B2F-4A95-BF7C-D86B4CEA5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2" t="2887" r="13060" b="1443"/>
          <a:stretch>
            <a:fillRect/>
          </a:stretch>
        </p:blipFill>
        <p:spPr bwMode="auto">
          <a:xfrm>
            <a:off x="2530363" y="1203598"/>
            <a:ext cx="1999059" cy="196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67545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E610E-FFD0-41E9-A32E-0DB75E12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Starvation (</a:t>
            </a:r>
            <a:r>
              <a:rPr lang="zh-CN" altLang="en-US" dirty="0">
                <a:latin typeface="Comic Sans MS" pitchFamily="66" charset="0"/>
              </a:rPr>
              <a:t>饥饿</a:t>
            </a:r>
            <a:r>
              <a:rPr lang="en-US" altLang="zh-CN" dirty="0">
                <a:latin typeface="Comic Sans MS" pitchFamily="66" charset="0"/>
              </a:rPr>
              <a:t>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73D31-804E-4A99-9B76-F69F9926B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Starvation</a:t>
            </a:r>
            <a:r>
              <a:rPr lang="en-US" altLang="zh-CN" sz="2000" b="1" dirty="0">
                <a:latin typeface="Comic Sans MS" pitchFamily="66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Comic Sans MS" pitchFamily="66" charset="0"/>
              </a:rPr>
              <a:t>E.g., a</a:t>
            </a:r>
            <a:r>
              <a:rPr lang="en-US" altLang="zh-CN" sz="1800" dirty="0">
                <a:latin typeface="Comic Sans MS" pitchFamily="66" charset="0"/>
              </a:rPr>
              <a:t> transaction may be waiting for an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X-lock</a:t>
            </a:r>
            <a:r>
              <a:rPr lang="en-US" altLang="zh-CN" sz="1800" dirty="0">
                <a:latin typeface="Comic Sans MS" pitchFamily="66" charset="0"/>
              </a:rPr>
              <a:t> on a data item, while a sequence of other transactions request and are granted an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S-lock</a:t>
            </a:r>
            <a:r>
              <a:rPr lang="en-US" altLang="zh-CN" sz="1800" dirty="0">
                <a:latin typeface="Comic Sans MS" pitchFamily="66" charset="0"/>
              </a:rPr>
              <a:t> on the same data item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The same transaction is repeatedly rolled back due to deadlocks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Concurrency control manager </a:t>
            </a:r>
            <a:r>
              <a:rPr lang="en-US" altLang="zh-CN" sz="2000" dirty="0">
                <a:latin typeface="Comic Sans MS" pitchFamily="66" charset="0"/>
              </a:rPr>
              <a:t>can be designed to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prevent starvation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7713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4E6D6-DEE8-4D89-B60C-5402A8AB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Two-Phase Locking Protocol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A0A120-09BB-45E9-83D8-3EC8BA1AF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9542"/>
            <a:ext cx="8928992" cy="38950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2PL is a protocol which ensures conflict-serializable schedules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Phase 1: Growing Phase (</a:t>
            </a:r>
            <a:r>
              <a:rPr lang="zh-CN" altLang="en-US" sz="1800" b="1" dirty="0">
                <a:solidFill>
                  <a:srgbClr val="0000FF"/>
                </a:solidFill>
                <a:latin typeface="Comic Sans MS" pitchFamily="66" charset="0"/>
              </a:rPr>
              <a:t>增长阶段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Comic Sans MS" pitchFamily="66" charset="0"/>
              </a:rPr>
              <a:t>transaction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can obtain </a:t>
            </a:r>
            <a:r>
              <a:rPr lang="en-US" altLang="zh-CN" dirty="0">
                <a:latin typeface="Comic Sans MS" pitchFamily="66" charset="0"/>
              </a:rPr>
              <a:t>locks but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cannot release </a:t>
            </a:r>
            <a:r>
              <a:rPr lang="en-US" altLang="zh-CN" dirty="0">
                <a:latin typeface="Comic Sans MS" pitchFamily="66" charset="0"/>
              </a:rPr>
              <a:t>locks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Phase 2: Shrinking Phase (</a:t>
            </a:r>
            <a:r>
              <a:rPr lang="zh-CN" altLang="en-US" sz="1800" b="1" dirty="0">
                <a:solidFill>
                  <a:srgbClr val="0000FF"/>
                </a:solidFill>
                <a:latin typeface="Comic Sans MS" pitchFamily="66" charset="0"/>
              </a:rPr>
              <a:t>缩减阶段）</a:t>
            </a:r>
            <a:endParaRPr lang="en-US" altLang="zh-CN" sz="1800" b="1" dirty="0">
              <a:solidFill>
                <a:srgbClr val="0000FF"/>
              </a:solidFill>
              <a:latin typeface="Comic Sans MS" pitchFamily="66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Comic Sans MS" pitchFamily="66" charset="0"/>
              </a:rPr>
              <a:t>transaction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can release </a:t>
            </a:r>
            <a:r>
              <a:rPr lang="en-US" altLang="zh-CN" dirty="0">
                <a:latin typeface="Comic Sans MS" pitchFamily="66" charset="0"/>
              </a:rPr>
              <a:t>locks but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cannot obtain </a:t>
            </a:r>
            <a:r>
              <a:rPr lang="en-US" altLang="zh-CN" dirty="0">
                <a:latin typeface="Comic Sans MS" pitchFamily="66" charset="0"/>
              </a:rPr>
              <a:t>locks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The protocol assures serializability</a:t>
            </a:r>
            <a:r>
              <a:rPr lang="en-US" altLang="zh-CN" sz="1800" dirty="0">
                <a:latin typeface="Comic Sans MS" pitchFamily="66" charset="0"/>
              </a:rPr>
              <a:t>. It can be proved that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the transactions can be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serialized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 in the order of their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lock points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zh-CN" altLang="en-US" sz="1800" dirty="0">
                <a:solidFill>
                  <a:srgbClr val="FF0000"/>
                </a:solidFill>
                <a:latin typeface="Comic Sans MS" pitchFamily="66" charset="0"/>
              </a:rPr>
              <a:t>封锁点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Lock point: </a:t>
            </a:r>
            <a:r>
              <a:rPr lang="zh-CN" altLang="en-US" sz="1800" dirty="0">
                <a:latin typeface="Comic Sans MS" pitchFamily="66" charset="0"/>
              </a:rPr>
              <a:t>事务获得最后加锁的位置</a:t>
            </a:r>
            <a:r>
              <a:rPr lang="en-US" altLang="zh-CN" sz="1800" dirty="0">
                <a:latin typeface="Comic Sans MS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651226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13E45-7D12-4BAC-A1FE-81FC1C9A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The Two-Phase Locking Protocol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76119-A25A-452F-B39E-DAB99F7BD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627534"/>
            <a:ext cx="8352928" cy="389508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Satisfy 2PL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1600" b="1" dirty="0" err="1">
                <a:solidFill>
                  <a:srgbClr val="0000FF"/>
                </a:solidFill>
                <a:latin typeface="Comic Sans MS" pitchFamily="66" charset="0"/>
                <a:ea typeface="华文中宋" panose="02010600040101010101" pitchFamily="2" charset="-122"/>
              </a:rPr>
              <a:t>Slock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  <a:ea typeface="华文中宋" panose="02010600040101010101" pitchFamily="2" charset="-122"/>
              </a:rPr>
              <a:t> A  </a:t>
            </a:r>
            <a:r>
              <a:rPr lang="en-US" altLang="zh-CN" sz="1600" b="1" dirty="0" err="1">
                <a:solidFill>
                  <a:srgbClr val="0000FF"/>
                </a:solidFill>
                <a:latin typeface="Comic Sans MS" pitchFamily="66" charset="0"/>
                <a:ea typeface="华文中宋" panose="02010600040101010101" pitchFamily="2" charset="-122"/>
              </a:rPr>
              <a:t>Slock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  <a:ea typeface="华文中宋" panose="02010600040101010101" pitchFamily="2" charset="-122"/>
              </a:rPr>
              <a:t> B  </a:t>
            </a:r>
            <a:r>
              <a:rPr lang="en-US" altLang="zh-CN" sz="1600" b="1" dirty="0" err="1">
                <a:solidFill>
                  <a:srgbClr val="0000FF"/>
                </a:solidFill>
                <a:latin typeface="Comic Sans MS" pitchFamily="66" charset="0"/>
                <a:ea typeface="华文中宋" panose="02010600040101010101" pitchFamily="2" charset="-122"/>
              </a:rPr>
              <a:t>Xlock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  <a:ea typeface="华文中宋" panose="02010600040101010101" pitchFamily="2" charset="-122"/>
              </a:rPr>
              <a:t> C 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  <a:ea typeface="华文中宋" panose="02010600040101010101" pitchFamily="2" charset="-122"/>
              </a:rPr>
              <a:t>Unlock B  Unlock A  Unlock C</a:t>
            </a:r>
            <a:r>
              <a:rPr lang="zh-CN" altLang="en-US" sz="1600" b="1" dirty="0">
                <a:latin typeface="Comic Sans MS" pitchFamily="66" charset="0"/>
                <a:ea typeface="华文中宋" panose="02010600040101010101" pitchFamily="2" charset="-122"/>
              </a:rPr>
              <a:t>；</a:t>
            </a:r>
          </a:p>
          <a:p>
            <a:pPr>
              <a:lnSpc>
                <a:spcPct val="200000"/>
              </a:lnSpc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  <a:ea typeface="华文中宋" panose="02010600040101010101" pitchFamily="2" charset="-122"/>
              </a:rPr>
              <a:t>|←	   Growing</a:t>
            </a:r>
            <a:r>
              <a:rPr lang="zh-CN" altLang="en-US" sz="1600" b="1" dirty="0">
                <a:solidFill>
                  <a:srgbClr val="0000FF"/>
                </a:solidFill>
                <a:latin typeface="Comic Sans MS" pitchFamily="66" charset="0"/>
                <a:ea typeface="华文中宋" panose="02010600040101010101" pitchFamily="2" charset="-122"/>
              </a:rPr>
              <a:t>	    →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  <a:ea typeface="华文中宋" panose="02010600040101010101" pitchFamily="2" charset="-122"/>
              </a:rPr>
              <a:t>|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  <a:ea typeface="华文中宋" panose="02010600040101010101" pitchFamily="2" charset="-122"/>
              </a:rPr>
              <a:t>|←         Shrinking        </a:t>
            </a:r>
            <a:r>
              <a:rPr lang="zh-CN" altLang="en-US" sz="1600" b="1" dirty="0">
                <a:solidFill>
                  <a:srgbClr val="FF0000"/>
                </a:solidFill>
                <a:latin typeface="Comic Sans MS" pitchFamily="66" charset="0"/>
                <a:ea typeface="华文中宋" panose="02010600040101010101" pitchFamily="2" charset="-122"/>
              </a:rPr>
              <a:t>→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华文中宋" panose="02010600040101010101" pitchFamily="2" charset="-122"/>
              </a:rPr>
              <a:t>|</a:t>
            </a:r>
          </a:p>
          <a:p>
            <a:pPr>
              <a:lnSpc>
                <a:spcPct val="200000"/>
              </a:lnSpc>
              <a:buNone/>
            </a:pPr>
            <a:endParaRPr lang="en-US" altLang="zh-CN" sz="2000" dirty="0">
              <a:latin typeface="Comic Sans MS" pitchFamily="66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Not satisfy 2PL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800" b="1" dirty="0" err="1">
                <a:solidFill>
                  <a:srgbClr val="0000FF"/>
                </a:solidFill>
                <a:latin typeface="Comic Sans MS" pitchFamily="66" charset="0"/>
                <a:ea typeface="华文中宋" panose="02010600040101010101" pitchFamily="2" charset="-122"/>
              </a:rPr>
              <a:t>Slock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华文中宋" panose="02010600040101010101" pitchFamily="2" charset="-122"/>
              </a:rPr>
              <a:t> A</a:t>
            </a:r>
            <a:r>
              <a:rPr lang="en-US" altLang="zh-CN" sz="1800" b="1" dirty="0">
                <a:latin typeface="Comic Sans MS" pitchFamily="66" charset="0"/>
                <a:ea typeface="华文中宋" panose="02010600040101010101" pitchFamily="2" charset="-122"/>
              </a:rPr>
              <a:t> 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华文中宋" panose="02010600040101010101" pitchFamily="2" charset="-122"/>
              </a:rPr>
              <a:t>Unlock A</a:t>
            </a:r>
            <a:r>
              <a:rPr lang="en-US" altLang="zh-CN" sz="1800" b="1" dirty="0">
                <a:latin typeface="Comic Sans MS" pitchFamily="66" charset="0"/>
                <a:ea typeface="华文中宋" panose="02010600040101010101" pitchFamily="2" charset="-122"/>
              </a:rPr>
              <a:t>  </a:t>
            </a:r>
            <a:r>
              <a:rPr lang="en-US" altLang="zh-CN" sz="1800" b="1" dirty="0" err="1">
                <a:solidFill>
                  <a:srgbClr val="0000FF"/>
                </a:solidFill>
                <a:latin typeface="Comic Sans MS" pitchFamily="66" charset="0"/>
                <a:ea typeface="华文中宋" panose="02010600040101010101" pitchFamily="2" charset="-122"/>
              </a:rPr>
              <a:t>Slock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华文中宋" panose="02010600040101010101" pitchFamily="2" charset="-122"/>
              </a:rPr>
              <a:t> B  </a:t>
            </a:r>
            <a:r>
              <a:rPr lang="en-US" altLang="zh-CN" sz="1800" b="1" dirty="0" err="1">
                <a:solidFill>
                  <a:srgbClr val="0000FF"/>
                </a:solidFill>
                <a:latin typeface="Comic Sans MS" pitchFamily="66" charset="0"/>
                <a:ea typeface="华文中宋" panose="02010600040101010101" pitchFamily="2" charset="-122"/>
              </a:rPr>
              <a:t>Xlock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华文中宋" panose="02010600040101010101" pitchFamily="2" charset="-122"/>
              </a:rPr>
              <a:t> C 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华文中宋" panose="02010600040101010101" pitchFamily="2" charset="-122"/>
              </a:rPr>
              <a:t>Unlock C  Unlock B</a:t>
            </a:r>
            <a:r>
              <a:rPr lang="zh-CN" altLang="en-US" sz="1800" b="1" dirty="0">
                <a:latin typeface="Comic Sans MS" pitchFamily="66" charset="0"/>
                <a:ea typeface="华文中宋" panose="02010600040101010101" pitchFamily="2" charset="-122"/>
              </a:rPr>
              <a:t>；</a:t>
            </a:r>
            <a:endParaRPr lang="zh-CN" altLang="en-US" sz="2000" b="1" dirty="0">
              <a:latin typeface="Comic Sans MS" pitchFamily="66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581845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F4196-9FA2-4469-ACA5-7500A2BB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The Two-Phase Locking Protocol</a:t>
            </a:r>
            <a:endParaRPr lang="zh-CN" altLang="en-US" dirty="0">
              <a:latin typeface="Comic Sans MS" pitchFamily="66" charset="0"/>
            </a:endParaRPr>
          </a:p>
        </p:txBody>
      </p:sp>
      <p:graphicFrame>
        <p:nvGraphicFramePr>
          <p:cNvPr id="4" name="Group 604">
            <a:extLst>
              <a:ext uri="{FF2B5EF4-FFF2-40B4-BE49-F238E27FC236}">
                <a16:creationId xmlns:a16="http://schemas.microsoft.com/office/drawing/2014/main" id="{74E69BC0-046B-4DE0-9018-A18711F2E52B}"/>
              </a:ext>
            </a:extLst>
          </p:cNvPr>
          <p:cNvGraphicFramePr>
            <a:graphicFrameLocks/>
          </p:cNvGraphicFramePr>
          <p:nvPr/>
        </p:nvGraphicFramePr>
        <p:xfrm>
          <a:off x="1601391" y="820342"/>
          <a:ext cx="3132534" cy="4144836"/>
        </p:xfrm>
        <a:graphic>
          <a:graphicData uri="http://schemas.openxmlformats.org/drawingml/2006/table">
            <a:tbl>
              <a:tblPr/>
              <a:tblGrid>
                <a:gridCol w="1512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Slock(A)</a:t>
                      </a: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R(A=260)</a:t>
                      </a: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Slock(C)</a:t>
                      </a: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R(C=300)</a:t>
                      </a: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Xlock(A)</a:t>
                      </a: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W(A=160)</a:t>
                      </a: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Xlock( C )</a:t>
                      </a: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W(C=250)</a:t>
                      </a: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Slock(A)</a:t>
                      </a: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Slock(B)</a:t>
                      </a: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R(B=1000)</a:t>
                      </a: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Xlock(B)</a:t>
                      </a: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W(B=1100)</a:t>
                      </a: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Unlock(A)</a:t>
                      </a: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R(A=160)</a:t>
                      </a: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Xlock(A)</a:t>
                      </a: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Unlock(B)</a:t>
                      </a: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W(A=210)</a:t>
                      </a: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288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Unlock( C )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Unlock( A )</a:t>
                      </a: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5" name="Oval 605">
            <a:extLst>
              <a:ext uri="{FF2B5EF4-FFF2-40B4-BE49-F238E27FC236}">
                <a16:creationId xmlns:a16="http://schemas.microsoft.com/office/drawing/2014/main" id="{891B62FE-6D07-4D3F-848B-5D9AD9C02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391" y="982266"/>
            <a:ext cx="756047" cy="21550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Oval 606">
            <a:extLst>
              <a:ext uri="{FF2B5EF4-FFF2-40B4-BE49-F238E27FC236}">
                <a16:creationId xmlns:a16="http://schemas.microsoft.com/office/drawing/2014/main" id="{9046B52E-2CF6-4945-A454-6800F5761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485" y="1359694"/>
            <a:ext cx="756047" cy="215504"/>
          </a:xfrm>
          <a:prstGeom prst="ellipse">
            <a:avLst/>
          </a:prstGeom>
          <a:noFill/>
          <a:ln w="25400">
            <a:solidFill>
              <a:srgbClr val="FF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Oval 607">
            <a:extLst>
              <a:ext uri="{FF2B5EF4-FFF2-40B4-BE49-F238E27FC236}">
                <a16:creationId xmlns:a16="http://schemas.microsoft.com/office/drawing/2014/main" id="{37D575BA-3922-41A3-AFF6-8C489A19B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391" y="1793081"/>
            <a:ext cx="756047" cy="21550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Oval 608">
            <a:extLst>
              <a:ext uri="{FF2B5EF4-FFF2-40B4-BE49-F238E27FC236}">
                <a16:creationId xmlns:a16="http://schemas.microsoft.com/office/drawing/2014/main" id="{C86FEE8C-91F4-4806-8F69-1572AB323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391" y="2764631"/>
            <a:ext cx="756047" cy="21550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Oval 609">
            <a:extLst>
              <a:ext uri="{FF2B5EF4-FFF2-40B4-BE49-F238E27FC236}">
                <a16:creationId xmlns:a16="http://schemas.microsoft.com/office/drawing/2014/main" id="{2E65AA40-EF24-4749-AE72-EF802448A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391" y="3220641"/>
            <a:ext cx="756047" cy="21550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Oval 610">
            <a:extLst>
              <a:ext uri="{FF2B5EF4-FFF2-40B4-BE49-F238E27FC236}">
                <a16:creationId xmlns:a16="http://schemas.microsoft.com/office/drawing/2014/main" id="{82BF6258-FEAB-4033-BE7F-72D12344A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391" y="3598069"/>
            <a:ext cx="863203" cy="270272"/>
          </a:xfrm>
          <a:prstGeom prst="ellips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5129A2E5-56E3-44CE-9CD5-038124D96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391" y="4192191"/>
            <a:ext cx="863203" cy="270272"/>
          </a:xfrm>
          <a:prstGeom prst="ellips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Oval 612">
            <a:extLst>
              <a:ext uri="{FF2B5EF4-FFF2-40B4-BE49-F238E27FC236}">
                <a16:creationId xmlns:a16="http://schemas.microsoft.com/office/drawing/2014/main" id="{4633BCF6-7FBA-45AC-A36D-AF0554E79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485" y="2194323"/>
            <a:ext cx="756047" cy="215503"/>
          </a:xfrm>
          <a:prstGeom prst="ellipse">
            <a:avLst/>
          </a:prstGeom>
          <a:noFill/>
          <a:ln w="25400">
            <a:solidFill>
              <a:srgbClr val="FF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Oval 613">
            <a:extLst>
              <a:ext uri="{FF2B5EF4-FFF2-40B4-BE49-F238E27FC236}">
                <a16:creationId xmlns:a16="http://schemas.microsoft.com/office/drawing/2014/main" id="{7164F5EB-1C9C-424A-83CC-1D02D6C8B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485" y="2626519"/>
            <a:ext cx="756047" cy="215504"/>
          </a:xfrm>
          <a:prstGeom prst="ellipse">
            <a:avLst/>
          </a:prstGeom>
          <a:noFill/>
          <a:ln w="25400">
            <a:solidFill>
              <a:srgbClr val="FF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Oval 614">
            <a:extLst>
              <a:ext uri="{FF2B5EF4-FFF2-40B4-BE49-F238E27FC236}">
                <a16:creationId xmlns:a16="http://schemas.microsoft.com/office/drawing/2014/main" id="{3C988CC6-D9E7-4904-88E0-F3CCAFF8E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485" y="4030266"/>
            <a:ext cx="756047" cy="215503"/>
          </a:xfrm>
          <a:prstGeom prst="ellipse">
            <a:avLst/>
          </a:prstGeom>
          <a:noFill/>
          <a:ln w="25400">
            <a:solidFill>
              <a:srgbClr val="FF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Oval 615">
            <a:extLst>
              <a:ext uri="{FF2B5EF4-FFF2-40B4-BE49-F238E27FC236}">
                <a16:creationId xmlns:a16="http://schemas.microsoft.com/office/drawing/2014/main" id="{A2F7F42F-861E-4D43-80C3-BD527D3BA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329" y="4587974"/>
            <a:ext cx="1133475" cy="432197"/>
          </a:xfrm>
          <a:prstGeom prst="ellipse">
            <a:avLst/>
          </a:pr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Oval 617">
            <a:extLst>
              <a:ext uri="{FF2B5EF4-FFF2-40B4-BE49-F238E27FC236}">
                <a16:creationId xmlns:a16="http://schemas.microsoft.com/office/drawing/2014/main" id="{9F4648DB-64D1-423E-A8B0-70ED91740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906" y="2764631"/>
            <a:ext cx="539354" cy="1103710"/>
          </a:xfrm>
          <a:prstGeom prst="ellipse">
            <a:avLst/>
          </a:prstGeom>
          <a:noFill/>
          <a:ln w="2540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ext Box 586">
            <a:extLst>
              <a:ext uri="{FF2B5EF4-FFF2-40B4-BE49-F238E27FC236}">
                <a16:creationId xmlns:a16="http://schemas.microsoft.com/office/drawing/2014/main" id="{A14B34A1-1DF9-490E-9BFF-CBCB9E4B3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1347614"/>
            <a:ext cx="41044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BBBBBB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685800" eaLnBrk="1" fontAlgn="auto" latinLnBrk="0" hangingPunct="1">
              <a:spcBef>
                <a:spcPct val="0"/>
              </a:spcBef>
              <a:spcAft>
                <a:spcPts val="0"/>
              </a:spcAft>
              <a:buClr>
                <a:srgbClr val="FFCCCC"/>
              </a:buClr>
              <a:buSz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</a:rPr>
              <a:t>2PL ensures serializable schedules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8274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AB89E-2D26-4C74-A0BE-6E93B97B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 of the Course 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0A217-5479-4367-BD9D-B9F1AA54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7534"/>
            <a:ext cx="4716016" cy="422688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Part 0: Overview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Comic Sans MS" pitchFamily="66" charset="0"/>
              </a:rPr>
              <a:t>Ch1: Introduction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Part 1  Relational Databases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Ch2: Relational model (data model, relational algebra)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Ch3&amp;4: SQL(Structured Query Language)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Ch5: Advanced SQL </a:t>
            </a:r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Part 2  Database Design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Ch6: Database design based on E-R model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Ch7: Relational database design </a:t>
            </a:r>
          </a:p>
          <a:p>
            <a:pPr>
              <a:lnSpc>
                <a:spcPts val="15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Part 3  Application Design &amp; Development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Ch8: Complex data types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Ch9: Application development</a:t>
            </a:r>
          </a:p>
          <a:p>
            <a:pPr>
              <a:lnSpc>
                <a:spcPts val="15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Part 4  Big data analytics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Ch10: Big data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Ch11: Data analytics 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1800" dirty="0">
              <a:latin typeface="Comic Sans MS" pitchFamily="66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38F0E64-ECE5-4568-B0CE-78B87C216AB5}"/>
              </a:ext>
            </a:extLst>
          </p:cNvPr>
          <p:cNvSpPr txBox="1">
            <a:spLocks/>
          </p:cNvSpPr>
          <p:nvPr/>
        </p:nvSpPr>
        <p:spPr bwMode="auto">
          <a:xfrm>
            <a:off x="4572000" y="710896"/>
            <a:ext cx="4572000" cy="416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Part 5  Data Storage &amp; Indexing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Ch12: Physical storage system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Ch13: Data storage structure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Ch14: Indexing</a:t>
            </a:r>
            <a:endParaRPr lang="en-US" altLang="zh-CN" sz="1600" kern="0" dirty="0">
              <a:latin typeface="Comic Sans MS" pitchFamily="66" charset="0"/>
            </a:endParaRPr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Part 6  Query Processing &amp; Optimization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Ch15: Query processing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Ch16: Query optimization </a:t>
            </a:r>
            <a:endParaRPr lang="en-US" altLang="zh-CN" sz="1600" kern="0" dirty="0">
              <a:latin typeface="Comic Sans MS" pitchFamily="66" charset="0"/>
            </a:endParaRPr>
          </a:p>
          <a:p>
            <a:pPr marL="0" indent="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16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Part 7 Transaction Management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Ch17: Transactions 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b="1" kern="0" dirty="0">
                <a:solidFill>
                  <a:srgbClr val="FF0000"/>
                </a:solidFill>
                <a:latin typeface="Comic Sans MS" pitchFamily="66" charset="0"/>
              </a:rPr>
              <a:t>Ch18: Concurrency control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Ch19: Recovery system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Part 8 Parallel &amp; Distributed Database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Ch20: Database system architecture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Ch21-23: Parallel &amp; distributed storage, query processing &amp; transaction processing  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9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b="1" kern="0" dirty="0">
                <a:solidFill>
                  <a:srgbClr val="2408F2"/>
                </a:solidFill>
                <a:latin typeface="Comic Sans MS" pitchFamily="66" charset="0"/>
              </a:rPr>
              <a:t>DB </a:t>
            </a:r>
            <a:r>
              <a:rPr lang="en-US" altLang="zh-CN" sz="1400" b="1" kern="0" dirty="0" err="1">
                <a:solidFill>
                  <a:srgbClr val="2408F2"/>
                </a:solidFill>
                <a:latin typeface="Comic Sans MS" pitchFamily="66" charset="0"/>
              </a:rPr>
              <a:t>Platform:</a:t>
            </a:r>
            <a:r>
              <a:rPr lang="en-US" altLang="zh-CN" sz="1400" kern="0" dirty="0" err="1">
                <a:latin typeface="Comic Sans MS" pitchFamily="66" charset="0"/>
              </a:rPr>
              <a:t>OceanBase</a:t>
            </a:r>
            <a:r>
              <a:rPr lang="en-US" altLang="zh-CN" sz="1400" kern="0" dirty="0">
                <a:latin typeface="Comic Sans MS" pitchFamily="66" charset="0"/>
              </a:rPr>
              <a:t>, MongoDB, Neo4J</a:t>
            </a:r>
          </a:p>
        </p:txBody>
      </p:sp>
    </p:spTree>
    <p:extLst>
      <p:ext uri="{BB962C8B-B14F-4D97-AF65-F5344CB8AC3E}">
        <p14:creationId xmlns:p14="http://schemas.microsoft.com/office/powerpoint/2010/main" val="961743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9F83B-585A-470E-A6BD-0B8DDEE5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The Two-Phase Locking Protocol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93730-6EF3-4825-9EBA-80490E85C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627534"/>
            <a:ext cx="8676964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Two-phase locking cannot avoid deadlocks.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Cascading roll-back </a:t>
            </a:r>
            <a:r>
              <a:rPr lang="en-US" altLang="zh-CN" sz="2000" dirty="0">
                <a:latin typeface="Comic Sans MS" pitchFamily="66" charset="0"/>
              </a:rPr>
              <a:t>is possible under two-phase locking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To avoid this, follow a modified protocol called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strict two-phase locking (</a:t>
            </a:r>
            <a:r>
              <a:rPr lang="zh-CN" altLang="en-US" sz="1800" b="1" dirty="0">
                <a:solidFill>
                  <a:srgbClr val="0000FF"/>
                </a:solidFill>
                <a:latin typeface="Comic Sans MS" pitchFamily="66" charset="0"/>
              </a:rPr>
              <a:t>严格两阶段封锁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)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A transaction must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hold all its exclusive locks till it commits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Rigorous two-phase locking (</a:t>
            </a:r>
            <a:r>
              <a:rPr lang="zh-CN" altLang="en-US" sz="2000" b="1" dirty="0">
                <a:solidFill>
                  <a:srgbClr val="FF0000"/>
                </a:solidFill>
                <a:latin typeface="Comic Sans MS" pitchFamily="66" charset="0"/>
              </a:rPr>
              <a:t>强两阶段封锁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) </a:t>
            </a:r>
            <a:r>
              <a:rPr lang="en-US" altLang="zh-CN" sz="2000" dirty="0">
                <a:latin typeface="Comic Sans MS" pitchFamily="66" charset="0"/>
              </a:rPr>
              <a:t>is even stricter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all locks are held till commit/abort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transactions can be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serialized</a:t>
            </a:r>
            <a:r>
              <a:rPr lang="en-US" altLang="zh-CN" sz="1800" dirty="0">
                <a:latin typeface="Comic Sans MS" pitchFamily="66" charset="0"/>
              </a:rPr>
              <a:t> in the order in which they commit</a:t>
            </a:r>
          </a:p>
        </p:txBody>
      </p:sp>
    </p:spTree>
    <p:extLst>
      <p:ext uri="{BB962C8B-B14F-4D97-AF65-F5344CB8AC3E}">
        <p14:creationId xmlns:p14="http://schemas.microsoft.com/office/powerpoint/2010/main" val="183575419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9B935-206E-4DF3-B421-6B1A82F1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Lock Conversions (</a:t>
            </a:r>
            <a:r>
              <a:rPr lang="zh-CN" altLang="en-US" dirty="0">
                <a:latin typeface="Comic Sans MS" pitchFamily="66" charset="0"/>
              </a:rPr>
              <a:t>锁转换</a:t>
            </a:r>
            <a:r>
              <a:rPr lang="en-US" altLang="zh-CN" dirty="0">
                <a:latin typeface="Comic Sans MS" pitchFamily="66" charset="0"/>
              </a:rPr>
              <a:t>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D52AF-F6E3-4B31-AB87-C6F511D59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7574"/>
            <a:ext cx="8568952" cy="31750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Two-phase locking with lock conversions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Upgrade (</a:t>
            </a:r>
            <a:r>
              <a:rPr lang="zh-CN" altLang="en-US" sz="1600" b="1" dirty="0">
                <a:solidFill>
                  <a:srgbClr val="0000FF"/>
                </a:solidFill>
                <a:latin typeface="Comic Sans MS" pitchFamily="66" charset="0"/>
              </a:rPr>
              <a:t>升级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lock-S -&gt; lock-X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Downgrade (</a:t>
            </a:r>
            <a:r>
              <a:rPr lang="zh-CN" altLang="en-US" sz="1600" b="1" dirty="0">
                <a:solidFill>
                  <a:srgbClr val="0000FF"/>
                </a:solidFill>
                <a:latin typeface="Comic Sans MS" pitchFamily="66" charset="0"/>
              </a:rPr>
              <a:t>降级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lock-X -&gt; lock-S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This protocol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assures serializability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itchFamily="66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FCB7E2-4F56-4731-8D98-597A65BAE519}"/>
              </a:ext>
            </a:extLst>
          </p:cNvPr>
          <p:cNvSpPr txBox="1"/>
          <p:nvPr/>
        </p:nvSpPr>
        <p:spPr>
          <a:xfrm>
            <a:off x="6588224" y="1203598"/>
            <a:ext cx="2088232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omic Sans MS" pitchFamily="66" charset="0"/>
                <a:cs typeface="Arial" panose="020B0604020202020204" pitchFamily="34" charset="0"/>
              </a:rPr>
              <a:t>T8</a:t>
            </a:r>
            <a:r>
              <a:rPr lang="zh-CN" altLang="en-US" sz="1600" b="1" dirty="0">
                <a:latin typeface="Comic Sans MS" pitchFamily="66" charset="0"/>
                <a:cs typeface="Arial" panose="020B0604020202020204" pitchFamily="34" charset="0"/>
              </a:rPr>
              <a:t>：</a:t>
            </a:r>
            <a:r>
              <a:rPr lang="zh-CN" altLang="en-US" sz="1600" dirty="0">
                <a:latin typeface="Comic Sans MS" pitchFamily="66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Comic Sans MS" pitchFamily="66" charset="0"/>
                <a:cs typeface="Arial" panose="020B0604020202020204" pitchFamily="34" charset="0"/>
              </a:rPr>
              <a:t>read(a</a:t>
            </a:r>
            <a:r>
              <a:rPr lang="en-US" altLang="zh-CN" sz="1600" baseline="-25000" dirty="0">
                <a:latin typeface="Comic Sans MS" pitchFamily="66" charset="0"/>
                <a:cs typeface="Arial" panose="020B0604020202020204" pitchFamily="34" charset="0"/>
              </a:rPr>
              <a:t>1</a:t>
            </a:r>
            <a:r>
              <a:rPr lang="en-US" altLang="zh-CN" sz="1600" dirty="0">
                <a:latin typeface="Comic Sans MS" pitchFamily="66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latin typeface="Comic Sans MS" pitchFamily="66" charset="0"/>
                <a:cs typeface="Arial" panose="020B0604020202020204" pitchFamily="34" charset="0"/>
              </a:rPr>
              <a:t>         read(a</a:t>
            </a:r>
            <a:r>
              <a:rPr lang="en-US" altLang="zh-CN" sz="1600" baseline="-25000" dirty="0">
                <a:latin typeface="Comic Sans MS" pitchFamily="66" charset="0"/>
                <a:cs typeface="Arial" panose="020B0604020202020204" pitchFamily="34" charset="0"/>
              </a:rPr>
              <a:t>2</a:t>
            </a:r>
            <a:r>
              <a:rPr lang="en-US" altLang="zh-CN" sz="1600" dirty="0">
                <a:latin typeface="Comic Sans MS" pitchFamily="66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latin typeface="Comic Sans MS" pitchFamily="66" charset="0"/>
                <a:cs typeface="Arial" panose="020B0604020202020204" pitchFamily="34" charset="0"/>
              </a:rPr>
              <a:t>         …</a:t>
            </a:r>
          </a:p>
          <a:p>
            <a:r>
              <a:rPr lang="en-US" altLang="zh-CN" sz="1600" dirty="0">
                <a:latin typeface="Comic Sans MS" pitchFamily="66" charset="0"/>
                <a:cs typeface="Arial" panose="020B0604020202020204" pitchFamily="34" charset="0"/>
              </a:rPr>
              <a:t>         read(a</a:t>
            </a:r>
            <a:r>
              <a:rPr lang="en-US" altLang="zh-CN" sz="1600" baseline="-25000" dirty="0">
                <a:latin typeface="Comic Sans MS" pitchFamily="66" charset="0"/>
                <a:cs typeface="Arial" panose="020B0604020202020204" pitchFamily="34" charset="0"/>
              </a:rPr>
              <a:t>n</a:t>
            </a:r>
            <a:r>
              <a:rPr lang="en-US" altLang="zh-CN" sz="1600" dirty="0">
                <a:latin typeface="Comic Sans MS" pitchFamily="66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latin typeface="Comic Sans MS" pitchFamily="66" charset="0"/>
                <a:cs typeface="Arial" panose="020B0604020202020204" pitchFamily="34" charset="0"/>
              </a:rPr>
              <a:t>         write(a</a:t>
            </a:r>
            <a:r>
              <a:rPr lang="en-US" altLang="zh-CN" sz="1600" baseline="-25000" dirty="0">
                <a:latin typeface="Comic Sans MS" pitchFamily="66" charset="0"/>
                <a:cs typeface="Arial" panose="020B0604020202020204" pitchFamily="34" charset="0"/>
              </a:rPr>
              <a:t>1</a:t>
            </a:r>
            <a:r>
              <a:rPr lang="en-US" altLang="zh-CN" sz="1600" dirty="0">
                <a:latin typeface="Comic Sans MS" pitchFamily="66" charset="0"/>
                <a:cs typeface="Arial" panose="020B0604020202020204" pitchFamily="34" charset="0"/>
              </a:rPr>
              <a:t>)</a:t>
            </a:r>
          </a:p>
          <a:p>
            <a:endParaRPr lang="en-US" altLang="zh-CN" sz="1600" dirty="0">
              <a:latin typeface="Comic Sans MS" pitchFamily="66" charset="0"/>
              <a:cs typeface="Arial" panose="020B0604020202020204" pitchFamily="34" charset="0"/>
            </a:endParaRPr>
          </a:p>
          <a:p>
            <a:r>
              <a:rPr lang="en-US" altLang="zh-CN" sz="1600" b="1" dirty="0">
                <a:latin typeface="Comic Sans MS" pitchFamily="66" charset="0"/>
                <a:cs typeface="Arial" panose="020B0604020202020204" pitchFamily="34" charset="0"/>
              </a:rPr>
              <a:t>T9</a:t>
            </a:r>
            <a:r>
              <a:rPr lang="en-US" altLang="zh-CN" sz="1600" b="1">
                <a:latin typeface="Comic Sans MS" pitchFamily="66" charset="0"/>
                <a:cs typeface="Arial" panose="020B0604020202020204" pitchFamily="34" charset="0"/>
              </a:rPr>
              <a:t>:</a:t>
            </a:r>
            <a:r>
              <a:rPr lang="en-US" altLang="zh-CN" sz="1600">
                <a:latin typeface="Comic Sans MS" pitchFamily="66" charset="0"/>
                <a:cs typeface="Arial" panose="020B0604020202020204" pitchFamily="34" charset="0"/>
              </a:rPr>
              <a:t>   read(a</a:t>
            </a:r>
            <a:r>
              <a:rPr lang="en-US" altLang="zh-CN" sz="1600" baseline="-25000">
                <a:latin typeface="Comic Sans MS" pitchFamily="66" charset="0"/>
                <a:cs typeface="Arial" panose="020B0604020202020204" pitchFamily="34" charset="0"/>
              </a:rPr>
              <a:t>1</a:t>
            </a:r>
            <a:r>
              <a:rPr lang="en-US" altLang="zh-CN" sz="1600" dirty="0">
                <a:latin typeface="Comic Sans MS" pitchFamily="66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latin typeface="Comic Sans MS" pitchFamily="66" charset="0"/>
                <a:cs typeface="Arial" panose="020B0604020202020204" pitchFamily="34" charset="0"/>
              </a:rPr>
              <a:t>         read(a</a:t>
            </a:r>
            <a:r>
              <a:rPr lang="en-US" altLang="zh-CN" sz="1600" baseline="-25000" dirty="0">
                <a:latin typeface="Comic Sans MS" pitchFamily="66" charset="0"/>
                <a:cs typeface="Arial" panose="020B0604020202020204" pitchFamily="34" charset="0"/>
              </a:rPr>
              <a:t>2</a:t>
            </a:r>
            <a:r>
              <a:rPr lang="en-US" altLang="zh-CN" sz="1600" dirty="0">
                <a:latin typeface="Comic Sans MS" pitchFamily="66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latin typeface="Comic Sans MS" pitchFamily="66" charset="0"/>
                <a:cs typeface="Arial" panose="020B0604020202020204" pitchFamily="34" charset="0"/>
              </a:rPr>
              <a:t>         display(a</a:t>
            </a:r>
            <a:r>
              <a:rPr lang="en-US" altLang="zh-CN" sz="1600" baseline="-25000" dirty="0">
                <a:latin typeface="Comic Sans MS" pitchFamily="66" charset="0"/>
                <a:cs typeface="Arial" panose="020B0604020202020204" pitchFamily="34" charset="0"/>
              </a:rPr>
              <a:t>1</a:t>
            </a:r>
            <a:r>
              <a:rPr lang="en-US" altLang="zh-CN" sz="1600" dirty="0">
                <a:latin typeface="Comic Sans MS" pitchFamily="66" charset="0"/>
                <a:cs typeface="Arial" panose="020B0604020202020204" pitchFamily="34" charset="0"/>
              </a:rPr>
              <a:t>+a</a:t>
            </a:r>
            <a:r>
              <a:rPr lang="en-US" altLang="zh-CN" sz="1600" baseline="-25000" dirty="0">
                <a:latin typeface="Comic Sans MS" pitchFamily="66" charset="0"/>
                <a:cs typeface="Arial" panose="020B0604020202020204" pitchFamily="34" charset="0"/>
              </a:rPr>
              <a:t>2</a:t>
            </a:r>
            <a:r>
              <a:rPr lang="en-US" altLang="zh-CN" sz="1600" dirty="0">
                <a:latin typeface="Comic Sans MS" pitchFamily="66" charset="0"/>
                <a:cs typeface="Arial" panose="020B0604020202020204" pitchFamily="34" charset="0"/>
              </a:rPr>
              <a:t>)</a:t>
            </a:r>
            <a:endParaRPr lang="zh-CN" altLang="en-US" sz="1600" dirty="0">
              <a:latin typeface="Comic Sans MS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37822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ADAC8-8B9E-41CF-B182-0145B411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Automatic Acquisition of Locks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B489C3-2E53-442E-803A-7C264043E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638888"/>
                <a:ext cx="8712968" cy="4165110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Comic Sans MS" pitchFamily="66" charset="0"/>
                  </a:rPr>
                  <a:t>A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dirty="0">
                    <a:latin typeface="Comic Sans MS" pitchFamily="66" charset="0"/>
                  </a:rPr>
                  <a:t>issues the standard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read/write </a:t>
                </a:r>
                <a:r>
                  <a:rPr lang="en-US" altLang="zh-CN" sz="2000" dirty="0">
                    <a:latin typeface="Comic Sans MS" pitchFamily="66" charset="0"/>
                  </a:rPr>
                  <a:t>instruction, without explicit locking calls</a:t>
                </a:r>
              </a:p>
              <a:p>
                <a:r>
                  <a:rPr lang="en-US" altLang="zh-CN" sz="2000" dirty="0">
                    <a:latin typeface="Comic Sans MS" pitchFamily="66" charset="0"/>
                  </a:rPr>
                  <a:t>The operation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read(D)</a:t>
                </a:r>
                <a:r>
                  <a:rPr lang="en-US" altLang="zh-CN" sz="2000" dirty="0">
                    <a:latin typeface="Comic Sans MS" pitchFamily="66" charset="0"/>
                  </a:rPr>
                  <a:t> is processed as: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latin typeface="Comic Sans MS" pitchFamily="66" charset="0"/>
                  </a:rPr>
                  <a:t>	</a:t>
                </a:r>
                <a:r>
                  <a:rPr lang="en-US" altLang="zh-CN" sz="1800" dirty="0">
                    <a:latin typeface="Comic Sans MS" pitchFamily="66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has a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lock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on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latin typeface="Comic Sans MS" pitchFamily="66" charset="0"/>
                  </a:rPr>
                  <a:t>	then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latin typeface="Comic Sans MS" pitchFamily="66" charset="0"/>
                  </a:rPr>
                  <a:t>	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  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read(D)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latin typeface="Comic Sans MS" pitchFamily="66" charset="0"/>
                  </a:rPr>
                  <a:t>              else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latin typeface="Comic Sans MS" pitchFamily="66" charset="0"/>
                  </a:rPr>
                  <a:t>                 begin 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latin typeface="Comic Sans MS" pitchFamily="66" charset="0"/>
                  </a:rPr>
                  <a:t>                     if necessary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wait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 until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no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 other </a:t>
                </a:r>
                <a:r>
                  <a:rPr lang="en-US" altLang="zh-CN" sz="1800" dirty="0">
                    <a:latin typeface="Comic Sans MS" pitchFamily="66" charset="0"/>
                  </a:rPr>
                  <a:t>transactions have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a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lock-X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on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latin typeface="Comic Sans MS" pitchFamily="66" charset="0"/>
                  </a:rPr>
                  <a:t>                          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grant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a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lock-S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on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D</a:t>
                </a:r>
                <a:r>
                  <a:rPr lang="en-US" altLang="zh-CN" sz="1800" dirty="0">
                    <a:latin typeface="Comic Sans MS" pitchFamily="66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latin typeface="Comic Sans MS" pitchFamily="66" charset="0"/>
                  </a:rPr>
                  <a:t>                    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read(D)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latin typeface="Comic Sans MS" pitchFamily="66" charset="0"/>
                  </a:rPr>
                  <a:t>                 end</a:t>
                </a:r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B489C3-2E53-442E-803A-7C264043E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38888"/>
                <a:ext cx="8712968" cy="4165110"/>
              </a:xfrm>
              <a:blipFill>
                <a:blip r:embed="rId2"/>
                <a:stretch>
                  <a:fillRect l="-979" t="-2050" r="-1049" b="-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62969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6007C-01CA-45DB-8E03-7907D2F6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Automatic Acquisition of Locks (Cont.)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154096-C3AD-453B-8144-D9FF046775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689050"/>
                <a:ext cx="8568952" cy="4042940"/>
              </a:xfrm>
            </p:spPr>
            <p:txBody>
              <a:bodyPr/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write(D) </a:t>
                </a:r>
                <a:r>
                  <a:rPr lang="en-US" altLang="zh-CN" sz="2000" dirty="0">
                    <a:latin typeface="Comic Sans MS" pitchFamily="66" charset="0"/>
                  </a:rPr>
                  <a:t>is processed as: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Comic Sans MS" pitchFamily="66" charset="0"/>
                  </a:rPr>
                  <a:t>     </a:t>
                </a:r>
                <a:r>
                  <a:rPr lang="en-US" altLang="zh-CN" sz="1600" dirty="0">
                    <a:latin typeface="Comic Sans MS" pitchFamily="66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has a 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lock-X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on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D</a:t>
                </a:r>
                <a:r>
                  <a:rPr lang="en-US" altLang="zh-CN" sz="1600" dirty="0">
                    <a:latin typeface="Comic Sans MS" pitchFamily="66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         then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            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write(D)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         else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             begin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                 if necessary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wait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 until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no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other </a:t>
                </a:r>
                <a:r>
                  <a:rPr lang="en-US" altLang="zh-CN" sz="1600" dirty="0">
                    <a:latin typeface="Comic Sans MS" pitchFamily="66" charset="0"/>
                  </a:rPr>
                  <a:t>transactions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have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any lock </a:t>
                </a:r>
                <a:r>
                  <a:rPr lang="en-US" altLang="zh-CN" sz="1600" dirty="0">
                    <a:latin typeface="Comic Sans MS" pitchFamily="66" charset="0"/>
                  </a:rPr>
                  <a:t>on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D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         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has a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lock-S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on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D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                     then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                        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upgrade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lock </a:t>
                </a:r>
                <a:r>
                  <a:rPr lang="en-US" altLang="zh-CN" sz="1600" dirty="0">
                    <a:latin typeface="Comic Sans MS" pitchFamily="66" charset="0"/>
                  </a:rPr>
                  <a:t>on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D</a:t>
                </a:r>
                <a:r>
                  <a:rPr lang="en-US" altLang="zh-CN" sz="1600" dirty="0">
                    <a:latin typeface="Comic Sans MS" pitchFamily="66" charset="0"/>
                  </a:rPr>
                  <a:t>  to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lock-X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                 else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                    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grant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a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lock-X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on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D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                    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write(D)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           end;</a:t>
                </a:r>
                <a:endParaRPr lang="en-US" altLang="zh-CN" sz="2000" dirty="0">
                  <a:latin typeface="Comic Sans MS" pitchFamily="66" charset="0"/>
                </a:endParaRPr>
              </a:p>
              <a:p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All locks are released after commit</a:t>
                </a:r>
              </a:p>
              <a:p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154096-C3AD-453B-8144-D9FF046775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89050"/>
                <a:ext cx="8568952" cy="4042940"/>
              </a:xfrm>
              <a:blipFill>
                <a:blip r:embed="rId2"/>
                <a:stretch>
                  <a:fillRect l="-996" t="-1961" b="-2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31116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530CC-5118-427E-8F29-C87F9E66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Implementation of Locking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219DC-0A53-4455-ADC4-66D0A019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9542"/>
            <a:ext cx="8784976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Lock manager (</a:t>
            </a:r>
            <a:r>
              <a:rPr lang="zh-CN" altLang="en-US" sz="2000" b="1" dirty="0">
                <a:solidFill>
                  <a:srgbClr val="0000FF"/>
                </a:solidFill>
                <a:latin typeface="Comic Sans MS" pitchFamily="66" charset="0"/>
              </a:rPr>
              <a:t>锁管理器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>
                <a:latin typeface="Comic Sans MS" pitchFamily="66" charset="0"/>
              </a:rPr>
              <a:t>A lock manager can be implemented as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a separate process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to which transactions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send lock and unlock requests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>
                <a:latin typeface="Comic Sans MS" pitchFamily="66" charset="0"/>
              </a:rPr>
              <a:t>The lock manager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replies to a lock request </a:t>
            </a:r>
            <a:r>
              <a:rPr lang="en-US" altLang="zh-CN" sz="1600" dirty="0">
                <a:latin typeface="Comic Sans MS" pitchFamily="66" charset="0"/>
              </a:rPr>
              <a:t>by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sending a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lock grant messages </a:t>
            </a:r>
            <a:r>
              <a:rPr lang="en-US" altLang="zh-CN" sz="1600" dirty="0">
                <a:latin typeface="Comic Sans MS" pitchFamily="66" charset="0"/>
              </a:rPr>
              <a:t>(or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a message asking the transaction to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roll back</a:t>
            </a:r>
            <a:r>
              <a:rPr lang="en-US" altLang="zh-CN" sz="1600" dirty="0">
                <a:latin typeface="Comic Sans MS" pitchFamily="66" charset="0"/>
              </a:rPr>
              <a:t>, in case of 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a deadlock</a:t>
            </a:r>
            <a:r>
              <a:rPr lang="en-US" altLang="zh-CN" sz="1600" dirty="0">
                <a:latin typeface="Comic Sans MS" pitchFamily="66" charset="0"/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>
                <a:latin typeface="Comic Sans MS" pitchFamily="66" charset="0"/>
              </a:rPr>
              <a:t>The requesting transaction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waits until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its request is answered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>
                <a:latin typeface="Comic Sans MS" pitchFamily="66" charset="0"/>
              </a:rPr>
              <a:t>The lock manager maintains a data-structure called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a lock table (</a:t>
            </a:r>
            <a:r>
              <a:rPr lang="zh-CN" altLang="en-US" sz="1600" b="1" dirty="0">
                <a:solidFill>
                  <a:srgbClr val="FF0000"/>
                </a:solidFill>
                <a:latin typeface="Comic Sans MS" pitchFamily="66" charset="0"/>
              </a:rPr>
              <a:t>锁表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) </a:t>
            </a:r>
            <a:r>
              <a:rPr lang="en-US" altLang="zh-CN" sz="1600" dirty="0">
                <a:latin typeface="Comic Sans MS" pitchFamily="66" charset="0"/>
              </a:rPr>
              <a:t>to record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granted locks </a:t>
            </a:r>
            <a:r>
              <a:rPr lang="en-US" altLang="zh-CN" sz="1600" dirty="0">
                <a:latin typeface="Comic Sans MS" pitchFamily="66" charset="0"/>
              </a:rPr>
              <a:t>and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pending requests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The lock table </a:t>
            </a:r>
            <a:r>
              <a:rPr lang="en-US" altLang="zh-CN" sz="2000" dirty="0">
                <a:latin typeface="Comic Sans MS" pitchFamily="66" charset="0"/>
              </a:rPr>
              <a:t>is usually implemented as an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in-memory hash table indexed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on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 the name of the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data item being locked</a:t>
            </a:r>
          </a:p>
        </p:txBody>
      </p:sp>
    </p:spTree>
    <p:extLst>
      <p:ext uri="{BB962C8B-B14F-4D97-AF65-F5344CB8AC3E}">
        <p14:creationId xmlns:p14="http://schemas.microsoft.com/office/powerpoint/2010/main" val="290105900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6234E-C88E-4C1F-AB94-BCDF4417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Lock Table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90252-A7CC-4112-B75C-B78FE9705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9542"/>
            <a:ext cx="5760640" cy="3805070"/>
          </a:xfrm>
        </p:spPr>
        <p:txBody>
          <a:bodyPr/>
          <a:lstStyle/>
          <a:p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Black rectangles </a:t>
            </a:r>
            <a:r>
              <a:rPr lang="en-US" altLang="zh-CN" sz="1600" dirty="0">
                <a:latin typeface="Comic Sans MS" pitchFamily="66" charset="0"/>
              </a:rPr>
              <a:t>indicate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granted locks</a:t>
            </a:r>
            <a:r>
              <a:rPr lang="en-US" altLang="zh-CN" sz="1600" dirty="0">
                <a:latin typeface="Comic Sans MS" pitchFamily="66" charset="0"/>
              </a:rPr>
              <a:t>, and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white ones</a:t>
            </a:r>
            <a:r>
              <a:rPr lang="en-US" altLang="zh-CN" sz="1600" dirty="0">
                <a:latin typeface="Comic Sans MS" pitchFamily="66" charset="0"/>
              </a:rPr>
              <a:t> indicate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waiting requests</a:t>
            </a:r>
          </a:p>
          <a:p>
            <a:r>
              <a:rPr lang="en-US" altLang="zh-CN" sz="1600" dirty="0">
                <a:latin typeface="Comic Sans MS" pitchFamily="66" charset="0"/>
              </a:rPr>
              <a:t>Lock table also records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the type of lock </a:t>
            </a:r>
            <a:r>
              <a:rPr lang="en-US" altLang="zh-CN" sz="1600" dirty="0">
                <a:latin typeface="Comic Sans MS" pitchFamily="66" charset="0"/>
              </a:rPr>
              <a:t>granted or requested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New request </a:t>
            </a:r>
            <a:r>
              <a:rPr lang="en-US" altLang="zh-CN" sz="1600" dirty="0">
                <a:latin typeface="Comic Sans MS" pitchFamily="66" charset="0"/>
              </a:rPr>
              <a:t>is added to the end of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the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queue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 of requests</a:t>
            </a:r>
            <a:r>
              <a:rPr lang="en-US" altLang="zh-CN" sz="1600" dirty="0">
                <a:latin typeface="Comic Sans MS" pitchFamily="66" charset="0"/>
              </a:rPr>
              <a:t> for the data item, and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granted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1600" dirty="0">
                <a:latin typeface="Comic Sans MS" pitchFamily="66" charset="0"/>
              </a:rPr>
              <a:t>if it is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compatible</a:t>
            </a:r>
            <a:r>
              <a:rPr lang="en-US" altLang="zh-CN" sz="1600" dirty="0">
                <a:latin typeface="Comic Sans MS" pitchFamily="66" charset="0"/>
              </a:rPr>
              <a:t> with all earlier locks</a:t>
            </a:r>
          </a:p>
          <a:p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Unlock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 requests </a:t>
            </a:r>
            <a:r>
              <a:rPr lang="en-US" altLang="zh-CN" sz="1600" dirty="0">
                <a:latin typeface="Comic Sans MS" pitchFamily="66" charset="0"/>
              </a:rPr>
              <a:t>result in the request being deleted, and later requests are checked to see if they can now be granted</a:t>
            </a:r>
          </a:p>
          <a:p>
            <a:r>
              <a:rPr lang="en-US" altLang="zh-CN" sz="1600" dirty="0">
                <a:latin typeface="Comic Sans MS" pitchFamily="66" charset="0"/>
              </a:rPr>
              <a:t>If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transaction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aborts</a:t>
            </a:r>
            <a:r>
              <a:rPr lang="en-US" altLang="zh-CN" sz="1600" dirty="0">
                <a:latin typeface="Comic Sans MS" pitchFamily="66" charset="0"/>
              </a:rPr>
              <a:t>,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all waiting or granted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requests of the transaction are deleted </a:t>
            </a:r>
          </a:p>
          <a:p>
            <a:pPr lvl="1"/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lock manager </a:t>
            </a:r>
            <a:r>
              <a:rPr lang="en-US" altLang="zh-CN" sz="1600" dirty="0">
                <a:latin typeface="Comic Sans MS" pitchFamily="66" charset="0"/>
              </a:rPr>
              <a:t>may keep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a list of locks held by each transaction</a:t>
            </a:r>
            <a:r>
              <a:rPr lang="en-US" altLang="zh-CN" sz="1600" dirty="0">
                <a:latin typeface="Comic Sans MS" pitchFamily="66" charset="0"/>
              </a:rPr>
              <a:t>, to implement this efficiently</a:t>
            </a:r>
          </a:p>
          <a:p>
            <a:endParaRPr lang="zh-CN" altLang="en-US" sz="1600" dirty="0">
              <a:latin typeface="Comic Sans MS" pitchFamily="66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20866CD-A0A5-430F-9D27-31FC88207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7" t="1344" r="20766" b="2420"/>
          <a:stretch>
            <a:fillRect/>
          </a:stretch>
        </p:blipFill>
        <p:spPr bwMode="auto">
          <a:xfrm>
            <a:off x="5940152" y="815026"/>
            <a:ext cx="2880320" cy="3484916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74615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1203598"/>
            <a:ext cx="8568952" cy="344503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>
                <a:latin typeface="Comic Sans MS" pitchFamily="66" charset="0"/>
              </a:rPr>
              <a:t>Concurrent Control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latin typeface="Comic Sans MS" pitchFamily="66" charset="0"/>
              </a:rPr>
              <a:t>Lock-based Protocols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Graph-based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Protocols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latin typeface="Comic Sans MS" pitchFamily="66" charset="0"/>
              </a:rPr>
              <a:t>Multiple Granularity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latin typeface="Comic Sans MS" pitchFamily="66" charset="0"/>
              </a:rPr>
              <a:t>Deadlock Handling</a:t>
            </a:r>
          </a:p>
          <a:p>
            <a:pPr>
              <a:spcBef>
                <a:spcPts val="1200"/>
              </a:spcBef>
            </a:pPr>
            <a:endParaRPr lang="en-US" altLang="zh-CN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9043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EDFB0-A86A-425A-BDA7-8E0A7D00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Graph-based Protocols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642D88-97B9-4013-A94D-2B0DF9442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699542"/>
                <a:ext cx="8784976" cy="380507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Graph-based protocols </a:t>
                </a:r>
                <a:r>
                  <a:rPr lang="en-US" altLang="zh-CN" sz="2000" dirty="0">
                    <a:latin typeface="Comic Sans MS" pitchFamily="66" charset="0"/>
                  </a:rPr>
                  <a:t>are an alternative to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two-phase locking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Impose a partial ordering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zh-CN" altLang="en-US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偏序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on the set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of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all data items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then any transaction accessing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must access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before </a:t>
                </a:r>
                <a:r>
                  <a:rPr lang="en-US" altLang="zh-CN" sz="1800" dirty="0">
                    <a:latin typeface="Comic Sans MS" pitchFamily="66" charset="0"/>
                  </a:rPr>
                  <a:t>accessing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zh-CN" sz="1800" b="1" dirty="0">
                  <a:latin typeface="Comic Sans MS" pitchFamily="66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Implies that the set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D</a:t>
                </a:r>
                <a:r>
                  <a:rPr lang="en-US" altLang="zh-CN" sz="1800" dirty="0">
                    <a:latin typeface="Comic Sans MS" pitchFamily="66" charset="0"/>
                  </a:rPr>
                  <a:t> may now be viewed as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a directed acyclic graph</a:t>
                </a:r>
                <a:r>
                  <a:rPr lang="en-US" altLang="zh-CN" sz="1800" dirty="0">
                    <a:latin typeface="Comic Sans MS" pitchFamily="66" charset="0"/>
                  </a:rPr>
                  <a:t>, called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a database graph</a:t>
                </a:r>
                <a:endParaRPr lang="en-US" altLang="zh-CN" sz="16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The tree-protocol </a:t>
                </a:r>
                <a:r>
                  <a:rPr lang="en-US" altLang="zh-CN" sz="2000" dirty="0">
                    <a:latin typeface="Comic Sans MS" pitchFamily="66" charset="0"/>
                  </a:rPr>
                  <a:t>is a simple kind of graph protocol.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642D88-97B9-4013-A94D-2B0DF9442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99542"/>
                <a:ext cx="8784976" cy="3805070"/>
              </a:xfrm>
              <a:blipFill>
                <a:blip r:embed="rId2"/>
                <a:stretch>
                  <a:fillRect l="-971" b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1915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13B2D-6D4A-4C89-BD91-12104150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Tree Protocol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CBC4E0-3903-4D25-8C44-DC7465895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789553"/>
                <a:ext cx="5904656" cy="380507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Only exclusive locks are allowed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The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first lock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may be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on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any data item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Subsequently, a data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Q</a:t>
                </a:r>
                <a:r>
                  <a:rPr lang="en-US" altLang="zh-CN" sz="1800" dirty="0">
                    <a:latin typeface="Comic Sans MS" pitchFamily="66" charset="0"/>
                  </a:rPr>
                  <a:t> can be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locked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only if the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parent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of Q is currently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locked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sz="1800" b="1" dirty="0">
                  <a:latin typeface="Comic Sans MS" pitchFamily="66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Data items may be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unlocked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at any time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A data item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cannot be relocked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zh-CN" altLang="en-US" sz="1800" b="1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CBC4E0-3903-4D25-8C44-DC7465895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89553"/>
                <a:ext cx="5904656" cy="3805070"/>
              </a:xfrm>
              <a:blipFill>
                <a:blip r:embed="rId2"/>
                <a:stretch>
                  <a:fillRect l="-1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4D701BE-9E44-47CC-A71C-43E02C7DE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5" t="3107" r="16275" b="2319"/>
          <a:stretch>
            <a:fillRect/>
          </a:stretch>
        </p:blipFill>
        <p:spPr bwMode="auto">
          <a:xfrm>
            <a:off x="6012160" y="987574"/>
            <a:ext cx="253298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53379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C914E-3BFC-4A3F-83E4-5AFABB3F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Graph-based Protocols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FA5A9-6590-45A8-AF68-40E9DEF9C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27534"/>
            <a:ext cx="8928992" cy="42067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The tree protocol ensures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conflict serializability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as well as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freedom from deadlock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Unlocking</a:t>
            </a:r>
            <a:r>
              <a:rPr lang="en-US" altLang="zh-CN" sz="2000" dirty="0">
                <a:latin typeface="Comic Sans MS" pitchFamily="66" charset="0"/>
              </a:rPr>
              <a:t> may occur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earlier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 than </a:t>
            </a:r>
            <a:r>
              <a:rPr lang="en-US" altLang="zh-CN" sz="2000" dirty="0">
                <a:latin typeface="Comic Sans MS" pitchFamily="66" charset="0"/>
              </a:rPr>
              <a:t>in the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two-phase locking protocol-2PL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shorter waiting times</a:t>
            </a:r>
            <a:r>
              <a:rPr lang="en-US" altLang="zh-CN" sz="1600" dirty="0">
                <a:latin typeface="Comic Sans MS" pitchFamily="66" charset="0"/>
              </a:rPr>
              <a:t>, and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increase in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concurrency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Comic Sans MS" pitchFamily="66" charset="0"/>
              </a:rPr>
              <a:t>protocol is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deadlock-free</a:t>
            </a:r>
            <a:r>
              <a:rPr lang="en-US" altLang="zh-CN" sz="1600" dirty="0">
                <a:latin typeface="Comic Sans MS" pitchFamily="66" charset="0"/>
              </a:rPr>
              <a:t>,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no rollbacks </a:t>
            </a:r>
            <a:r>
              <a:rPr lang="en-US" altLang="zh-CN" sz="1600" dirty="0">
                <a:latin typeface="Comic Sans MS" pitchFamily="66" charset="0"/>
              </a:rPr>
              <a:t>are required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Comic Sans MS" pitchFamily="66" charset="0"/>
              </a:rPr>
              <a:t>the abort of a transaction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can still lead to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cascading rollbacks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However,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may have to lock data items that it does not access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Comic Sans MS" pitchFamily="66" charset="0"/>
              </a:rPr>
              <a:t>increased locking overhead, and additional waiting time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Comic Sans MS" pitchFamily="66" charset="0"/>
              </a:rPr>
              <a:t>potential decrease in concurrency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11009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1203598"/>
            <a:ext cx="8568952" cy="344503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Concurrent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Control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dirty="0">
                <a:latin typeface="Comic Sans MS" pitchFamily="66" charset="0"/>
              </a:rPr>
              <a:t>Lock-based Protocols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dirty="0">
                <a:latin typeface="Comic Sans MS" pitchFamily="66" charset="0"/>
              </a:rPr>
              <a:t>Graph-based Protocols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dirty="0">
                <a:latin typeface="Comic Sans MS" pitchFamily="66" charset="0"/>
              </a:rPr>
              <a:t>Multiple Granularity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dirty="0">
                <a:latin typeface="Comic Sans MS" pitchFamily="66" charset="0"/>
              </a:rPr>
              <a:t>Deadlock Handling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endParaRPr lang="en-US" altLang="zh-CN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67678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DD619-5B94-4DDF-A771-229F03D9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Timestamp-based Protocols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CEEB3F-BCFD-44AE-9E33-BAEB3FF3C4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627534"/>
                <a:ext cx="8712968" cy="4104456"/>
              </a:xfrm>
            </p:spPr>
            <p:txBody>
              <a:bodyPr/>
              <a:lstStyle/>
              <a:p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Each transaction is issued a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timestamp </a:t>
                </a:r>
                <a:r>
                  <a:rPr lang="en-US" altLang="zh-CN" sz="2000" dirty="0">
                    <a:latin typeface="Comic Sans MS" pitchFamily="66" charset="0"/>
                  </a:rPr>
                  <a:t>when it enters the system. If an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old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dirty="0">
                    <a:latin typeface="Comic Sans MS" pitchFamily="66" charset="0"/>
                  </a:rPr>
                  <a:t>has timestamp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TS(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), </a:t>
                </a:r>
                <a:r>
                  <a:rPr lang="en-US" altLang="zh-CN" sz="2000" dirty="0">
                    <a:latin typeface="Comic Sans MS" pitchFamily="66" charset="0"/>
                  </a:rPr>
                  <a:t>a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new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dirty="0">
                    <a:latin typeface="Comic Sans MS" pitchFamily="66" charset="0"/>
                  </a:rPr>
                  <a:t>is assigned timestamp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TS(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) </a:t>
                </a:r>
                <a:r>
                  <a:rPr lang="en-US" altLang="zh-CN" sz="2000" dirty="0">
                    <a:latin typeface="Comic Sans MS" pitchFamily="66" charset="0"/>
                  </a:rPr>
                  <a:t>such that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TS(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) &lt;TS(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). </a:t>
                </a:r>
                <a:endParaRPr lang="en-US" altLang="zh-CN" sz="2000" b="1" dirty="0">
                  <a:latin typeface="Comic Sans MS" pitchFamily="66" charset="0"/>
                </a:endParaRPr>
              </a:p>
              <a:p>
                <a:r>
                  <a:rPr lang="en-US" altLang="zh-CN" sz="2000" dirty="0">
                    <a:latin typeface="Comic Sans MS" pitchFamily="66" charset="0"/>
                  </a:rPr>
                  <a:t>The protocol manages concurrent execution such that the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timestamps determine the serializability order</a:t>
                </a:r>
              </a:p>
              <a:p>
                <a:r>
                  <a:rPr lang="en-US" altLang="zh-CN" sz="2000" dirty="0">
                    <a:latin typeface="Comic Sans MS" pitchFamily="66" charset="0"/>
                  </a:rPr>
                  <a:t>In order to assure such behavior, the protocol maintains for each data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Q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dirty="0">
                    <a:latin typeface="Comic Sans MS" pitchFamily="66" charset="0"/>
                  </a:rPr>
                  <a:t>two timestamp values:</a:t>
                </a:r>
              </a:p>
              <a:p>
                <a:pPr lvl="1"/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W-timestamp(Q)</a:t>
                </a:r>
                <a:r>
                  <a:rPr lang="en-US" altLang="zh-CN" sz="1600" dirty="0">
                    <a:latin typeface="Comic Sans MS" pitchFamily="66" charset="0"/>
                  </a:rPr>
                  <a:t> is the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largest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time-stamp </a:t>
                </a:r>
                <a:r>
                  <a:rPr lang="en-US" altLang="zh-CN" sz="1600" dirty="0">
                    <a:latin typeface="Comic Sans MS" pitchFamily="66" charset="0"/>
                  </a:rPr>
                  <a:t>of any transaction that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executed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write(Q)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successfully</a:t>
                </a:r>
              </a:p>
              <a:p>
                <a:pPr lvl="1"/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R-timestamp(Q)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is the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largest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time-stamp </a:t>
                </a:r>
                <a:r>
                  <a:rPr lang="en-US" altLang="zh-CN" sz="1600" dirty="0">
                    <a:latin typeface="Comic Sans MS" pitchFamily="66" charset="0"/>
                  </a:rPr>
                  <a:t>of any transaction that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executed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read(Q)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successfully</a:t>
                </a:r>
                <a:r>
                  <a:rPr lang="en-US" altLang="zh-CN" sz="1600" dirty="0">
                    <a:latin typeface="Comic Sans MS" pitchFamily="66" charset="0"/>
                  </a:rPr>
                  <a:t>.</a:t>
                </a:r>
              </a:p>
              <a:p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CEEB3F-BCFD-44AE-9E33-BAEB3FF3C4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27534"/>
                <a:ext cx="8712968" cy="4104456"/>
              </a:xfrm>
              <a:blipFill>
                <a:blip r:embed="rId2"/>
                <a:stretch>
                  <a:fillRect l="-979" t="-2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19709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34A41-5365-4035-BB2C-612411AC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Timestamp-based Protocols (Cont.)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073592-9A9E-481D-B678-591DFE873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699542"/>
                <a:ext cx="8712968" cy="380507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The timestamp ordering protocol </a:t>
                </a:r>
                <a:r>
                  <a:rPr lang="en-US" altLang="zh-CN" sz="2000" dirty="0">
                    <a:latin typeface="Comic Sans MS" pitchFamily="66" charset="0"/>
                  </a:rPr>
                  <a:t>ensures that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any conflicting read and write operations are executed in timestamp order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Comic Sans MS" pitchFamily="66" charset="0"/>
                  </a:rPr>
                  <a:t>Suppose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a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issues a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read(Q)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If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TS(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W-timestamp(Q), </a:t>
                </a:r>
                <a:r>
                  <a:rPr lang="en-US" altLang="zh-CN" sz="1800" dirty="0">
                    <a:latin typeface="Comic Sans MS" pitchFamily="66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needs to read a value of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Q</a:t>
                </a:r>
                <a:r>
                  <a:rPr lang="en-US" altLang="zh-CN" sz="1800" dirty="0">
                    <a:latin typeface="Comic Sans MS" pitchFamily="66" charset="0"/>
                  </a:rPr>
                  <a:t>  that was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already overwritten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CN" sz="1600" dirty="0">
                    <a:latin typeface="Comic Sans MS" pitchFamily="66" charset="0"/>
                  </a:rPr>
                  <a:t>the read operation is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rejected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,</a:t>
                </a:r>
                <a:r>
                  <a:rPr lang="en-US" altLang="zh-CN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is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rolled back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If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TS(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W-timestamp(Q), </a:t>
                </a:r>
                <a:r>
                  <a:rPr lang="en-US" altLang="zh-CN" sz="1800" dirty="0">
                    <a:latin typeface="Comic Sans MS" pitchFamily="66" charset="0"/>
                  </a:rPr>
                  <a:t>then the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read operation is executed</a:t>
                </a:r>
                <a:r>
                  <a:rPr lang="en-US" altLang="zh-CN" sz="1800" dirty="0">
                    <a:latin typeface="Comic Sans MS" pitchFamily="66" charset="0"/>
                  </a:rPr>
                  <a:t>, and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R-timestamp(Q)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is set to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max(R-timestamp(Q), TS(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))</a:t>
                </a:r>
                <a:endParaRPr lang="en-US" altLang="zh-CN" sz="1800" b="1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073592-9A9E-481D-B678-591DFE873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99542"/>
                <a:ext cx="8712968" cy="3805070"/>
              </a:xfrm>
              <a:blipFill>
                <a:blip r:embed="rId2"/>
                <a:stretch>
                  <a:fillRect l="-979" r="-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63037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4E9F9-B7A5-4AEE-964F-E5736525E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Timestamp-based Protocols (Cont.)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CD2F3C-A415-4209-9BA2-63D3D595C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627534"/>
                <a:ext cx="8640960" cy="3805070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latin typeface="Comic Sans MS" pitchFamily="66" charset="0"/>
                  </a:rPr>
                  <a:t>Suppose that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transaction</a:t>
                </a:r>
                <a:r>
                  <a:rPr lang="en-US" altLang="zh-CN" sz="20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issues</a:t>
                </a:r>
                <a:r>
                  <a:rPr lang="en-US" altLang="zh-CN" sz="20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write(Q).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If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TS(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) &lt; R-timestamp(Q), </a:t>
                </a:r>
                <a:r>
                  <a:rPr lang="en-US" altLang="zh-CN" sz="1800" dirty="0">
                    <a:latin typeface="Comic Sans MS" pitchFamily="66" charset="0"/>
                  </a:rPr>
                  <a:t>then the value of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Q</a:t>
                </a:r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is producing was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needed previously</a:t>
                </a:r>
                <a:r>
                  <a:rPr lang="en-US" altLang="zh-CN" sz="1800" dirty="0">
                    <a:latin typeface="Comic Sans MS" pitchFamily="66" charset="0"/>
                  </a:rPr>
                  <a:t>, and the system assumed that that value would never be produced. 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1600" dirty="0">
                    <a:latin typeface="Comic Sans MS" pitchFamily="66" charset="0"/>
                  </a:rPr>
                  <a:t>Hence, the write operation is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rejected</a:t>
                </a:r>
                <a:r>
                  <a:rPr lang="en-US" altLang="zh-CN" sz="1600" dirty="0">
                    <a:latin typeface="Comic Sans MS" pitchFamily="66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is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rolled back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If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TS(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) &lt; W-timestamp(Q), </a:t>
                </a:r>
                <a:r>
                  <a:rPr lang="en-US" altLang="zh-CN" sz="1800" dirty="0">
                    <a:latin typeface="Comic Sans MS" pitchFamily="66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is attempting to write an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obsolete</a:t>
                </a:r>
                <a:r>
                  <a:rPr lang="en-US" altLang="zh-CN" sz="1800" dirty="0">
                    <a:latin typeface="Comic Sans MS" pitchFamily="66" charset="0"/>
                  </a:rPr>
                  <a:t> value of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Q</a:t>
                </a:r>
                <a:r>
                  <a:rPr lang="en-US" altLang="zh-CN" sz="1800" dirty="0">
                    <a:latin typeface="Comic Sans MS" pitchFamily="66" charset="0"/>
                  </a:rPr>
                  <a:t>. 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1600" dirty="0">
                    <a:latin typeface="Comic Sans MS" pitchFamily="66" charset="0"/>
                  </a:rPr>
                  <a:t>Hence, this write operation is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rejected</a:t>
                </a:r>
                <a:r>
                  <a:rPr lang="en-US" altLang="zh-CN" sz="1600" dirty="0">
                    <a:latin typeface="Comic Sans MS" pitchFamily="66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is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rolled back</a:t>
                </a:r>
                <a:r>
                  <a:rPr lang="en-US" altLang="zh-CN" sz="1600" dirty="0">
                    <a:latin typeface="Comic Sans MS" pitchFamily="66" charset="0"/>
                  </a:rPr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Otherwise</a:t>
                </a:r>
                <a:r>
                  <a:rPr lang="en-US" altLang="zh-CN" sz="1800" dirty="0">
                    <a:latin typeface="Comic Sans MS" pitchFamily="66" charset="0"/>
                  </a:rPr>
                  <a:t>, the  write operation is executed, and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W-timestamp(Q)</a:t>
                </a:r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is set to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TS(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).</a:t>
                </a:r>
                <a:endParaRPr lang="en-US" altLang="zh-CN" sz="1800" b="1" dirty="0">
                  <a:latin typeface="Comic Sans MS" pitchFamily="66" charset="0"/>
                </a:endParaRPr>
              </a:p>
              <a:p>
                <a:pPr>
                  <a:lnSpc>
                    <a:spcPct val="120000"/>
                  </a:lnSpc>
                </a:pPr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CD2F3C-A415-4209-9BA2-63D3D595C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27534"/>
                <a:ext cx="8640960" cy="3805070"/>
              </a:xfrm>
              <a:blipFill>
                <a:blip r:embed="rId2"/>
                <a:stretch>
                  <a:fillRect l="-987" t="-1442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47852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7B188-3BAE-4211-9D36-934ACDC2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Timestamp-based Protocols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0D1B9-A3D1-468E-A2A9-F868478D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26920"/>
            <a:ext cx="8784976" cy="3805070"/>
          </a:xfrm>
        </p:spPr>
        <p:txBody>
          <a:bodyPr/>
          <a:lstStyle/>
          <a:p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The timestamp-ordering protocol guarantees serializability </a:t>
            </a:r>
            <a:r>
              <a:rPr lang="en-US" altLang="zh-CN" sz="1800" dirty="0">
                <a:latin typeface="Comic Sans MS" pitchFamily="66" charset="0"/>
              </a:rPr>
              <a:t>since all the arcs in the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precedence graph </a:t>
            </a:r>
            <a:r>
              <a:rPr lang="en-US" altLang="zh-CN" sz="1800" dirty="0">
                <a:latin typeface="Comic Sans MS" pitchFamily="66" charset="0"/>
              </a:rPr>
              <a:t>are of the form:</a:t>
            </a:r>
          </a:p>
          <a:p>
            <a:endParaRPr lang="en-US" altLang="zh-CN" sz="1800" dirty="0">
              <a:latin typeface="Comic Sans MS" pitchFamily="66" charset="0"/>
            </a:endParaRPr>
          </a:p>
          <a:p>
            <a:endParaRPr lang="en-US" altLang="zh-CN" sz="1800" dirty="0">
              <a:latin typeface="Comic Sans MS" pitchFamily="66" charset="0"/>
            </a:endParaRPr>
          </a:p>
          <a:p>
            <a:endParaRPr lang="en-US" altLang="zh-CN" sz="1800" dirty="0">
              <a:latin typeface="Comic Sans MS" pitchFamily="66" charset="0"/>
            </a:endParaRPr>
          </a:p>
          <a:p>
            <a:endParaRPr lang="en-US" altLang="zh-CN" sz="1800" dirty="0">
              <a:latin typeface="Comic Sans MS" pitchFamily="66" charset="0"/>
            </a:endParaRPr>
          </a:p>
          <a:p>
            <a:endParaRPr lang="en-US" altLang="zh-CN" sz="1800" dirty="0">
              <a:latin typeface="Comic Sans MS" pitchFamily="66" charset="0"/>
            </a:endParaRPr>
          </a:p>
          <a:p>
            <a:pPr lvl="1"/>
            <a:r>
              <a:rPr lang="en-US" altLang="zh-CN" sz="1800" dirty="0">
                <a:latin typeface="Comic Sans MS" pitchFamily="66" charset="0"/>
              </a:rPr>
              <a:t>Thus, there will be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no cycles in the precedence graph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Timestamp protocol ensures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freedom from deadlock </a:t>
            </a:r>
            <a:r>
              <a:rPr lang="en-US" altLang="zh-CN" sz="1800" dirty="0">
                <a:latin typeface="Comic Sans MS" pitchFamily="66" charset="0"/>
              </a:rPr>
              <a:t>as no transaction ever waits</a:t>
            </a:r>
          </a:p>
          <a:p>
            <a:r>
              <a:rPr lang="en-US" altLang="zh-CN" sz="1800" dirty="0">
                <a:latin typeface="Comic Sans MS" pitchFamily="66" charset="0"/>
              </a:rPr>
              <a:t>But the schedule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may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 be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cascade-free</a:t>
            </a:r>
            <a:r>
              <a:rPr lang="en-US" altLang="zh-CN" sz="1800" dirty="0">
                <a:latin typeface="Comic Sans MS" pitchFamily="66" charset="0"/>
              </a:rPr>
              <a:t>, and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may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 even be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recoverable</a:t>
            </a:r>
          </a:p>
          <a:p>
            <a:endParaRPr lang="zh-CN" altLang="en-US" sz="1800" dirty="0">
              <a:latin typeface="Comic Sans MS" pitchFamily="66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C7158B-D2A6-409A-9B82-9824FDFCB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1704206"/>
            <a:ext cx="1314450" cy="1371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2AC68F-F966-48B9-928D-9AA97F0A2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814" y="1704206"/>
            <a:ext cx="1314450" cy="1371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25FC75E8-FFEA-4E44-8E68-19354D9CE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120" y="1991147"/>
            <a:ext cx="1199367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350" b="1" dirty="0">
                <a:solidFill>
                  <a:srgbClr val="000000"/>
                </a:solidFill>
                <a:ea typeface="宋体" panose="02010600030101010101" pitchFamily="2" charset="-122"/>
              </a:rPr>
              <a:t>transaction</a:t>
            </a:r>
          </a:p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350" b="1" dirty="0">
                <a:solidFill>
                  <a:srgbClr val="000000"/>
                </a:solidFill>
                <a:ea typeface="宋体" panose="02010600030101010101" pitchFamily="2" charset="-122"/>
              </a:rPr>
              <a:t>with smaller</a:t>
            </a:r>
          </a:p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350" b="1" dirty="0">
                <a:solidFill>
                  <a:srgbClr val="000000"/>
                </a:solidFill>
                <a:ea typeface="宋体" panose="02010600030101010101" pitchFamily="2" charset="-122"/>
              </a:rPr>
              <a:t>timestamp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07040620-2D97-4C6D-815A-301BFB2E2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967" y="1991147"/>
            <a:ext cx="1119217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350" b="1" dirty="0">
                <a:solidFill>
                  <a:srgbClr val="000000"/>
                </a:solidFill>
                <a:ea typeface="宋体" panose="02010600030101010101" pitchFamily="2" charset="-122"/>
              </a:rPr>
              <a:t>transaction</a:t>
            </a:r>
          </a:p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350" b="1" dirty="0">
                <a:solidFill>
                  <a:srgbClr val="000000"/>
                </a:solidFill>
                <a:ea typeface="宋体" panose="02010600030101010101" pitchFamily="2" charset="-122"/>
              </a:rPr>
              <a:t>with larger</a:t>
            </a:r>
          </a:p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350" b="1" dirty="0">
                <a:solidFill>
                  <a:srgbClr val="000000"/>
                </a:solidFill>
                <a:ea typeface="宋体" panose="02010600030101010101" pitchFamily="2" charset="-122"/>
              </a:rPr>
              <a:t>timestamp 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5EFADFC1-490D-4C9B-BF28-2C50BDA35E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2114" y="2390006"/>
            <a:ext cx="217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39186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1203598"/>
            <a:ext cx="8568952" cy="344503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>
                <a:latin typeface="Comic Sans MS" pitchFamily="66" charset="0"/>
              </a:rPr>
              <a:t>Concurrent Control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latin typeface="Comic Sans MS" pitchFamily="66" charset="0"/>
              </a:rPr>
              <a:t>Lock-based Protocols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latin typeface="Comic Sans MS" pitchFamily="66" charset="0"/>
              </a:rPr>
              <a:t>Graph-based Protocols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Multiple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Granularity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latin typeface="Comic Sans MS" pitchFamily="66" charset="0"/>
              </a:rPr>
              <a:t>Deadlock Handling</a:t>
            </a:r>
          </a:p>
          <a:p>
            <a:pPr>
              <a:spcBef>
                <a:spcPts val="1200"/>
              </a:spcBef>
            </a:pPr>
            <a:endParaRPr lang="en-US" altLang="zh-CN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26256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E21AE-47A5-4020-B5A9-892E147A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Multiple Granularity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9FAAC-2BE3-4E63-8A22-57B3CB91B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89553"/>
            <a:ext cx="8928992" cy="3805070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Allow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data items </a:t>
            </a:r>
            <a:r>
              <a:rPr lang="en-US" altLang="zh-CN" sz="2000" dirty="0">
                <a:latin typeface="Comic Sans MS" pitchFamily="66" charset="0"/>
              </a:rPr>
              <a:t>to be of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various sizes </a:t>
            </a:r>
            <a:r>
              <a:rPr lang="en-US" altLang="zh-CN" sz="2000" dirty="0">
                <a:latin typeface="Comic Sans MS" pitchFamily="66" charset="0"/>
              </a:rPr>
              <a:t>and define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a hierarchy of data granularities</a:t>
            </a:r>
          </a:p>
          <a:p>
            <a:r>
              <a:rPr lang="en-US" altLang="zh-CN" sz="2000" dirty="0">
                <a:latin typeface="Comic Sans MS" pitchFamily="66" charset="0"/>
              </a:rPr>
              <a:t>Can be represented graphically as a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tree</a:t>
            </a:r>
          </a:p>
          <a:p>
            <a:r>
              <a:rPr lang="en-US" altLang="zh-CN" sz="2000" dirty="0">
                <a:latin typeface="Comic Sans MS" pitchFamily="66" charset="0"/>
              </a:rPr>
              <a:t>When a transaction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locks a node </a:t>
            </a:r>
            <a:r>
              <a:rPr lang="en-US" altLang="zh-CN" sz="2000" dirty="0">
                <a:latin typeface="Comic Sans MS" pitchFamily="66" charset="0"/>
              </a:rPr>
              <a:t>in the tree explicitly, it implicitly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locks all the node's descendants </a:t>
            </a:r>
            <a:r>
              <a:rPr lang="en-US" altLang="zh-CN" sz="2000" dirty="0">
                <a:latin typeface="Comic Sans MS" pitchFamily="66" charset="0"/>
              </a:rPr>
              <a:t>in the same mode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Granularity of locking: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fine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 granularity (lower in tree): </a:t>
            </a:r>
            <a:r>
              <a:rPr lang="en-US" altLang="zh-CN" sz="1800" dirty="0">
                <a:latin typeface="Comic Sans MS" pitchFamily="66" charset="0"/>
              </a:rPr>
              <a:t>high concurrency, high locking overhead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coarse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 granularity  (higher in tree)</a:t>
            </a:r>
            <a:r>
              <a:rPr lang="en-US" altLang="zh-CN" sz="1800" dirty="0">
                <a:latin typeface="Comic Sans MS" pitchFamily="66" charset="0"/>
              </a:rPr>
              <a:t>: low locking overhead, low concurrency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46581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FDB6F-6961-4057-A94B-FC8C3484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 of Granularity Hierarchy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549CB-C5F8-4F76-9A1C-6F1481B53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The highest level </a:t>
            </a:r>
            <a:r>
              <a:rPr lang="en-US" altLang="zh-CN" sz="2000" dirty="0">
                <a:latin typeface="Comic Sans MS" pitchFamily="66" charset="0"/>
              </a:rPr>
              <a:t>in the example hierarchy is the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entire database</a:t>
            </a:r>
            <a:r>
              <a:rPr lang="en-US" altLang="zh-CN" sz="2000" dirty="0">
                <a:latin typeface="Comic Sans MS" pitchFamily="66" charset="0"/>
              </a:rPr>
              <a:t>.</a:t>
            </a:r>
          </a:p>
          <a:p>
            <a:r>
              <a:rPr lang="en-US" altLang="zh-CN" sz="2000" dirty="0">
                <a:latin typeface="Comic Sans MS" pitchFamily="66" charset="0"/>
              </a:rPr>
              <a:t>The levels below are of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type area, file and record </a:t>
            </a:r>
            <a:r>
              <a:rPr lang="en-US" altLang="zh-CN" sz="2000" dirty="0">
                <a:latin typeface="Comic Sans MS" pitchFamily="66" charset="0"/>
              </a:rPr>
              <a:t>in that order.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21FB6EF-A40E-4F6C-9561-A0EB90BFB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9662"/>
            <a:ext cx="3956447" cy="233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93244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E719B-A386-44C6-AFD9-D26C8F75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Intention Lock (</a:t>
            </a:r>
            <a:r>
              <a:rPr lang="zh-CN" altLang="en-US" dirty="0">
                <a:latin typeface="Comic Sans MS" pitchFamily="66" charset="0"/>
              </a:rPr>
              <a:t>意向锁</a:t>
            </a:r>
            <a:r>
              <a:rPr lang="en-US" altLang="zh-CN" dirty="0">
                <a:latin typeface="Comic Sans MS" pitchFamily="66" charset="0"/>
              </a:rPr>
              <a:t>)</a:t>
            </a:r>
            <a:r>
              <a:rPr lang="zh-CN" altLang="en-US" dirty="0">
                <a:latin typeface="Comic Sans MS" pitchFamily="66" charset="0"/>
              </a:rPr>
              <a:t> </a:t>
            </a:r>
            <a:r>
              <a:rPr lang="en-US" altLang="zh-CN" dirty="0">
                <a:latin typeface="Comic Sans MS" pitchFamily="66" charset="0"/>
              </a:rPr>
              <a:t>Modes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D14322-4F5C-439E-9DF6-95DF372E7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712968" cy="3805070"/>
          </a:xfrm>
        </p:spPr>
        <p:txBody>
          <a:bodyPr/>
          <a:lstStyle/>
          <a:p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Three additional lock modes with multiple granularity: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intention-shared (IS)</a:t>
            </a:r>
          </a:p>
          <a:p>
            <a:pPr lvl="2"/>
            <a:r>
              <a:rPr lang="en-US" altLang="zh-CN" sz="1600" dirty="0">
                <a:latin typeface="Comic Sans MS" pitchFamily="66" charset="0"/>
              </a:rPr>
              <a:t>indicates explicit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locking at a lower level </a:t>
            </a:r>
            <a:r>
              <a:rPr lang="en-US" altLang="zh-CN" sz="1600" dirty="0">
                <a:latin typeface="Comic Sans MS" pitchFamily="66" charset="0"/>
              </a:rPr>
              <a:t>of the tree but only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shared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locks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intention-exclusive (IX)</a:t>
            </a:r>
          </a:p>
          <a:p>
            <a:pPr lvl="2"/>
            <a:r>
              <a:rPr lang="en-US" altLang="zh-CN" sz="1600" dirty="0">
                <a:latin typeface="Comic Sans MS" pitchFamily="66" charset="0"/>
              </a:rPr>
              <a:t>indicates explicit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locking at a lower level </a:t>
            </a:r>
            <a:r>
              <a:rPr lang="en-US" altLang="zh-CN" sz="1600" dirty="0">
                <a:latin typeface="Comic Sans MS" pitchFamily="66" charset="0"/>
              </a:rPr>
              <a:t>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exclusive or shared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locks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shared and intention-exclusive (SIX)</a:t>
            </a:r>
          </a:p>
          <a:p>
            <a:pPr lvl="2"/>
            <a:r>
              <a:rPr lang="en-US" altLang="zh-CN" sz="1600" dirty="0">
                <a:latin typeface="Comic Sans MS" pitchFamily="66" charset="0"/>
              </a:rPr>
              <a:t>the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subtree rooted by that node </a:t>
            </a:r>
            <a:r>
              <a:rPr lang="en-US" altLang="zh-CN" sz="1600" dirty="0">
                <a:latin typeface="Comic Sans MS" pitchFamily="66" charset="0"/>
              </a:rPr>
              <a:t>is locked explicitly in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shared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 mode </a:t>
            </a:r>
            <a:r>
              <a:rPr lang="en-US" altLang="zh-CN" sz="1600" dirty="0">
                <a:latin typeface="Comic Sans MS" pitchFamily="66" charset="0"/>
              </a:rPr>
              <a:t>and explicit locking is being done at a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lower level </a:t>
            </a:r>
            <a:r>
              <a:rPr lang="en-US" altLang="zh-CN" sz="1600" dirty="0">
                <a:latin typeface="Comic Sans MS" pitchFamily="66" charset="0"/>
              </a:rPr>
              <a:t>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exclusive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-mode locks</a:t>
            </a:r>
          </a:p>
          <a:p>
            <a:endParaRPr lang="en-US" altLang="zh-CN" sz="2000" dirty="0">
              <a:latin typeface="Comic Sans MS" pitchFamily="66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Intention locks allow a higher level node to be locked in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 or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 mode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without having to check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all descendent nodes</a:t>
            </a:r>
            <a:r>
              <a:rPr lang="en-US" altLang="zh-CN" sz="2000" dirty="0">
                <a:latin typeface="Comic Sans MS" pitchFamily="66" charset="0"/>
              </a:rPr>
              <a:t>.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5196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C6BE3-2D41-485A-9A61-03653613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Compatibility Matrix with Intention Lock Modes</a:t>
            </a:r>
            <a:endParaRPr lang="zh-CN" altLang="en-US" sz="2800" dirty="0">
              <a:latin typeface="Comic Sans MS" pitchFamily="66" charset="0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4D02644F-4F29-415E-8259-F815A2858C95}"/>
              </a:ext>
            </a:extLst>
          </p:cNvPr>
          <p:cNvGrpSpPr>
            <a:grpSpLocks/>
          </p:cNvGrpSpPr>
          <p:nvPr/>
        </p:nvGrpSpPr>
        <p:grpSpPr bwMode="auto">
          <a:xfrm>
            <a:off x="2339752" y="1131590"/>
            <a:ext cx="4104456" cy="3240360"/>
            <a:chOff x="831" y="1104"/>
            <a:chExt cx="2913" cy="240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57F94F7B-A765-4E51-B5C9-6C238859E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104"/>
              <a:ext cx="0" cy="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21505D41-4003-4E9C-AF81-092DEC1F1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137"/>
              <a:ext cx="0" cy="2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BE5A5DFB-6501-447F-9C30-3653DBA5D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152"/>
              <a:ext cx="0" cy="2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4D254A1D-03C9-4061-AE4D-01D552704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152"/>
              <a:ext cx="0" cy="2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8E0C05FA-9B81-4D93-A935-25D78D8F4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152"/>
              <a:ext cx="0" cy="2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4604607F-55D4-49B9-9000-170CF5088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152"/>
              <a:ext cx="0" cy="2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7E980A02-2D74-4DC7-86A3-4A467D776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392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3AE29B87-0DA4-47E3-9F3C-3978B152B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9" y="1776"/>
              <a:ext cx="28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62F5B047-8852-4233-AF11-6F11F2BB8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160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34A125FF-9CB6-457A-B018-77F7B0741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592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FF5FCCA6-44C0-4EE8-8DFE-D6EBA3CD8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024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CAC3AC63-6766-464A-957B-079D80527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504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9B1AECC0-1E88-4C44-8348-A73255D8C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" y="1189"/>
              <a:ext cx="35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IS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35BAEB1F-36D2-432A-89C4-43431BC6C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171"/>
              <a:ext cx="36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IX</a:t>
              </a: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27F40035-35AF-43B8-9E0D-BA6D6C881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2" y="1165"/>
              <a:ext cx="26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CD385093-4ECA-43BF-B1AC-2A78DECB2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162"/>
              <a:ext cx="47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SIX</a:t>
              </a: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BE232262-2215-4924-AAB7-F60C1AA69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174"/>
              <a:ext cx="34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X </a:t>
              </a: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1946E409-F4B5-486A-88A3-E306CA108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" y="1474"/>
              <a:ext cx="35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IS</a:t>
              </a: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3AA4D326-6801-4402-ADA4-37226E2B1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7" y="1831"/>
              <a:ext cx="36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IX</a:t>
              </a:r>
            </a:p>
          </p:txBody>
        </p:sp>
        <p:sp>
          <p:nvSpPr>
            <p:cNvPr id="24" name="Text Box 22">
              <a:extLst>
                <a:ext uri="{FF2B5EF4-FFF2-40B4-BE49-F238E27FC236}">
                  <a16:creationId xmlns:a16="http://schemas.microsoft.com/office/drawing/2014/main" id="{FB8B7605-3E45-464A-9ADA-E269898ED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233"/>
              <a:ext cx="26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25" name="Text Box 23">
              <a:extLst>
                <a:ext uri="{FF2B5EF4-FFF2-40B4-BE49-F238E27FC236}">
                  <a16:creationId xmlns:a16="http://schemas.microsoft.com/office/drawing/2014/main" id="{F697DD37-F2AD-41CC-B764-E3CC61742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" y="2674"/>
              <a:ext cx="47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SIX</a:t>
              </a:r>
            </a:p>
          </p:txBody>
        </p:sp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id="{F49662BC-6862-4665-8527-104FD2EE8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154"/>
              <a:ext cx="34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X </a:t>
              </a:r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293E45CD-EBDB-49FD-B20B-52A9D1A00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" y="1448"/>
              <a:ext cx="28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Wingdings" panose="05000000000000000000" pitchFamily="2" charset="2"/>
                </a:rPr>
                <a:t></a:t>
              </a: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62E866AF-3F62-42E5-83B6-D3B88114C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5" y="1855"/>
              <a:ext cx="28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Wingdings" panose="05000000000000000000" pitchFamily="2" charset="2"/>
                </a:rPr>
                <a:t></a:t>
              </a:r>
            </a:p>
          </p:txBody>
        </p:sp>
        <p:sp>
          <p:nvSpPr>
            <p:cNvPr id="29" name="Text Box 27">
              <a:extLst>
                <a:ext uri="{FF2B5EF4-FFF2-40B4-BE49-F238E27FC236}">
                  <a16:creationId xmlns:a16="http://schemas.microsoft.com/office/drawing/2014/main" id="{7B6A7853-F5F7-4120-8347-DA760D8D4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5" y="2287"/>
              <a:ext cx="28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Wingdings" panose="05000000000000000000" pitchFamily="2" charset="2"/>
                </a:rPr>
                <a:t></a:t>
              </a:r>
            </a:p>
          </p:txBody>
        </p:sp>
        <p:sp>
          <p:nvSpPr>
            <p:cNvPr id="30" name="Text Box 28">
              <a:extLst>
                <a:ext uri="{FF2B5EF4-FFF2-40B4-BE49-F238E27FC236}">
                  <a16:creationId xmlns:a16="http://schemas.microsoft.com/office/drawing/2014/main" id="{11476D52-4AED-4545-9EE1-9411BAB07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719"/>
              <a:ext cx="28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Wingdings" panose="05000000000000000000" pitchFamily="2" charset="2"/>
                </a:rPr>
                <a:t></a:t>
              </a:r>
            </a:p>
          </p:txBody>
        </p:sp>
        <p:sp>
          <p:nvSpPr>
            <p:cNvPr id="31" name="Text Box 29">
              <a:extLst>
                <a:ext uri="{FF2B5EF4-FFF2-40B4-BE49-F238E27FC236}">
                  <a16:creationId xmlns:a16="http://schemas.microsoft.com/office/drawing/2014/main" id="{1694B4D7-3DD8-451F-851A-D77012847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178"/>
              <a:ext cx="2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C3FAE519-9BD0-4764-83F8-238BD6079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471"/>
              <a:ext cx="28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Wingdings" panose="05000000000000000000" pitchFamily="2" charset="2"/>
                </a:rPr>
                <a:t></a:t>
              </a:r>
            </a:p>
          </p:txBody>
        </p:sp>
        <p:sp>
          <p:nvSpPr>
            <p:cNvPr id="33" name="Text Box 31">
              <a:extLst>
                <a:ext uri="{FF2B5EF4-FFF2-40B4-BE49-F238E27FC236}">
                  <a16:creationId xmlns:a16="http://schemas.microsoft.com/office/drawing/2014/main" id="{7F681216-1157-4437-BEF2-9479E0DCC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1471"/>
              <a:ext cx="28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Wingdings" panose="05000000000000000000" pitchFamily="2" charset="2"/>
                </a:rPr>
                <a:t></a:t>
              </a:r>
            </a:p>
          </p:txBody>
        </p:sp>
        <p:sp>
          <p:nvSpPr>
            <p:cNvPr id="34" name="Text Box 32">
              <a:extLst>
                <a:ext uri="{FF2B5EF4-FFF2-40B4-BE49-F238E27FC236}">
                  <a16:creationId xmlns:a16="http://schemas.microsoft.com/office/drawing/2014/main" id="{6DB14315-F1AB-435E-A058-6382FCC55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3" y="1471"/>
              <a:ext cx="28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Wingdings" panose="05000000000000000000" pitchFamily="2" charset="2"/>
                </a:rPr>
                <a:t></a:t>
              </a:r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E3098971-732B-44FB-ADF1-6F01F2EC6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855"/>
              <a:ext cx="28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Wingdings" panose="05000000000000000000" pitchFamily="2" charset="2"/>
                </a:rPr>
                <a:t></a:t>
              </a:r>
            </a:p>
          </p:txBody>
        </p:sp>
        <p:sp>
          <p:nvSpPr>
            <p:cNvPr id="36" name="Text Box 34">
              <a:extLst>
                <a:ext uri="{FF2B5EF4-FFF2-40B4-BE49-F238E27FC236}">
                  <a16:creationId xmlns:a16="http://schemas.microsoft.com/office/drawing/2014/main" id="{61E29E7E-E696-406F-A4C3-02964AB55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287"/>
              <a:ext cx="28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Wingdings" panose="05000000000000000000" pitchFamily="2" charset="2"/>
                </a:rPr>
                <a:t></a:t>
              </a:r>
            </a:p>
          </p:txBody>
        </p:sp>
        <p:sp>
          <p:nvSpPr>
            <p:cNvPr id="37" name="Text Box 35">
              <a:extLst>
                <a:ext uri="{FF2B5EF4-FFF2-40B4-BE49-F238E27FC236}">
                  <a16:creationId xmlns:a16="http://schemas.microsoft.com/office/drawing/2014/main" id="{A37F83C6-0FB9-4018-9798-FE1389F9D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2261"/>
              <a:ext cx="2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8" name="Text Box 36">
              <a:extLst>
                <a:ext uri="{FF2B5EF4-FFF2-40B4-BE49-F238E27FC236}">
                  <a16:creationId xmlns:a16="http://schemas.microsoft.com/office/drawing/2014/main" id="{86045CC6-7536-4C68-BE05-8771E8394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" y="2719"/>
              <a:ext cx="2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9" name="Text Box 37">
              <a:extLst>
                <a:ext uri="{FF2B5EF4-FFF2-40B4-BE49-F238E27FC236}">
                  <a16:creationId xmlns:a16="http://schemas.microsoft.com/office/drawing/2014/main" id="{6EF88AC2-FF80-4FB5-B514-F3114F30E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" y="3151"/>
              <a:ext cx="2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0" name="Text Box 38">
              <a:extLst>
                <a:ext uri="{FF2B5EF4-FFF2-40B4-BE49-F238E27FC236}">
                  <a16:creationId xmlns:a16="http://schemas.microsoft.com/office/drawing/2014/main" id="{6D8EF8EF-72A0-48AD-BFCB-D1F7B1EF1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" y="3151"/>
              <a:ext cx="2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1" name="Text Box 39">
              <a:extLst>
                <a:ext uri="{FF2B5EF4-FFF2-40B4-BE49-F238E27FC236}">
                  <a16:creationId xmlns:a16="http://schemas.microsoft.com/office/drawing/2014/main" id="{451190D2-27E3-4217-91E4-91AC1E63F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1" y="3151"/>
              <a:ext cx="2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2" name="Text Box 40">
              <a:extLst>
                <a:ext uri="{FF2B5EF4-FFF2-40B4-BE49-F238E27FC236}">
                  <a16:creationId xmlns:a16="http://schemas.microsoft.com/office/drawing/2014/main" id="{3A538253-3C3D-442C-B7F7-95CF22C46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2" y="3151"/>
              <a:ext cx="2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 Box 41">
              <a:extLst>
                <a:ext uri="{FF2B5EF4-FFF2-40B4-BE49-F238E27FC236}">
                  <a16:creationId xmlns:a16="http://schemas.microsoft.com/office/drawing/2014/main" id="{60061B94-CEAB-4935-AFA8-D402A8DB5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719"/>
              <a:ext cx="2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4" name="Text Box 42">
              <a:extLst>
                <a:ext uri="{FF2B5EF4-FFF2-40B4-BE49-F238E27FC236}">
                  <a16:creationId xmlns:a16="http://schemas.microsoft.com/office/drawing/2014/main" id="{AA1331B7-100A-4C82-A031-C907330B7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" y="2719"/>
              <a:ext cx="2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5" name="Text Box 43">
              <a:extLst>
                <a:ext uri="{FF2B5EF4-FFF2-40B4-BE49-F238E27FC236}">
                  <a16:creationId xmlns:a16="http://schemas.microsoft.com/office/drawing/2014/main" id="{379E6156-5E1C-44DD-B47D-C634ACA34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9" y="2719"/>
              <a:ext cx="2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D89D2875-EAED-42CE-88F9-F6A6C86B1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" y="1855"/>
              <a:ext cx="2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D75250F6-291B-4B67-BC1C-1D1128BB9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9" y="1855"/>
              <a:ext cx="2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2035E045-5E63-44F0-89FD-FDDB10E89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2" y="1471"/>
              <a:ext cx="2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07694214-F652-4605-9F20-93EB438E98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4" y="1807"/>
              <a:ext cx="2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5648D3DB-811F-40A9-9D08-98C1E5B2F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2" y="2239"/>
              <a:ext cx="2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51" name="Text Box 49">
              <a:extLst>
                <a:ext uri="{FF2B5EF4-FFF2-40B4-BE49-F238E27FC236}">
                  <a16:creationId xmlns:a16="http://schemas.microsoft.com/office/drawing/2014/main" id="{4E963111-CF19-4DED-BB2F-4EAE9A444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9" y="2239"/>
              <a:ext cx="2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115534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A76A3-E2E7-476C-87D6-70AE5458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Multiple Granularity Locking Scheme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E60499-319D-43BA-83E6-4C137FAAD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699542"/>
                <a:ext cx="8856984" cy="3805070"/>
              </a:xfrm>
            </p:spPr>
            <p:txBody>
              <a:bodyPr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can lock a node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Q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, using the following rules:</a:t>
                </a:r>
              </a:p>
              <a:p>
                <a:pPr lvl="1"/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The lock compatibility matrix must be observed</a:t>
                </a:r>
                <a:r>
                  <a:rPr lang="en-US" altLang="zh-CN" sz="1600" dirty="0">
                    <a:latin typeface="Comic Sans MS" pitchFamily="66" charset="0"/>
                  </a:rPr>
                  <a:t>.</a:t>
                </a:r>
              </a:p>
              <a:p>
                <a:pPr lvl="1"/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The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root of the tree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must be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locked first</a:t>
                </a:r>
                <a:r>
                  <a:rPr lang="en-US" altLang="zh-CN" sz="1600" dirty="0">
                    <a:latin typeface="Comic Sans MS" pitchFamily="66" charset="0"/>
                  </a:rPr>
                  <a:t>, and may be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locked in any mode.</a:t>
                </a:r>
              </a:p>
              <a:p>
                <a:pPr lvl="1"/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A node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Q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 can be 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in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S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or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IS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mode only if </a:t>
                </a:r>
                <a:r>
                  <a:rPr lang="en-US" altLang="zh-CN" sz="1600" dirty="0">
                    <a:latin typeface="Comic Sans MS" pitchFamily="66" charset="0"/>
                  </a:rPr>
                  <a:t>the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parent of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Q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is currently 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in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either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IX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or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IS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 mode</a:t>
                </a:r>
                <a:r>
                  <a:rPr lang="en-US" altLang="zh-CN" sz="1600" dirty="0">
                    <a:latin typeface="Comic Sans MS" pitchFamily="66" charset="0"/>
                  </a:rPr>
                  <a:t>.</a:t>
                </a:r>
              </a:p>
              <a:p>
                <a:pPr lvl="1"/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A node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Q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can be 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 in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X, SIX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, or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IX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mode only if </a:t>
                </a:r>
                <a:r>
                  <a:rPr lang="en-US" altLang="zh-CN" sz="1600" dirty="0">
                    <a:latin typeface="Comic Sans MS" pitchFamily="66" charset="0"/>
                  </a:rPr>
                  <a:t>the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parent of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Q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is currently 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in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either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IX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or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SIX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mode</a:t>
                </a:r>
                <a:r>
                  <a:rPr lang="en-US" altLang="zh-CN" sz="1600" dirty="0">
                    <a:latin typeface="Comic Sans MS" pitchFamily="66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 can lock a node </a:t>
                </a:r>
                <a:r>
                  <a:rPr lang="en-US" altLang="zh-CN" sz="1600" dirty="0">
                    <a:latin typeface="Comic Sans MS" pitchFamily="66" charset="0"/>
                  </a:rPr>
                  <a:t>only if it has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not previously unlocked </a:t>
                </a:r>
                <a:r>
                  <a:rPr lang="en-US" altLang="zh-CN" sz="1600" dirty="0">
                    <a:latin typeface="Comic Sans MS" pitchFamily="66" charset="0"/>
                  </a:rPr>
                  <a:t>any node (that is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 is two-phase</a:t>
                </a:r>
                <a:r>
                  <a:rPr lang="en-US" altLang="zh-CN" sz="1600" dirty="0">
                    <a:latin typeface="Comic Sans MS" pitchFamily="66" charset="0"/>
                  </a:rPr>
                  <a:t>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 can unlock a node Q </a:t>
                </a:r>
                <a:r>
                  <a:rPr lang="en-US" altLang="zh-CN" sz="1600" dirty="0">
                    <a:latin typeface="Comic Sans MS" pitchFamily="66" charset="0"/>
                  </a:rPr>
                  <a:t>only if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none of the children of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Q </a:t>
                </a:r>
                <a:r>
                  <a:rPr lang="en-US" altLang="zh-CN" sz="1600" dirty="0">
                    <a:latin typeface="Comic Sans MS" pitchFamily="66" charset="0"/>
                  </a:rPr>
                  <a:t>are currently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.</a:t>
                </a:r>
              </a:p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Locks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 are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acquired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 in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root-to-leaf order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, whereas they are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released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 in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leaf-to-root order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E60499-319D-43BA-83E6-4C137FAAD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99542"/>
                <a:ext cx="8856984" cy="3805070"/>
              </a:xfrm>
              <a:blipFill>
                <a:blip r:embed="rId2"/>
                <a:stretch>
                  <a:fillRect l="-964" t="-2244" r="-2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30828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EE4DC-7472-44D6-9A14-185C28BC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Concurrent Control Problems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DC46B-2611-49D1-98DB-E17B3EA04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Problems caused by concurrent transactions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Lost Update (</a:t>
            </a:r>
            <a:r>
              <a:rPr lang="zh-CN" altLang="en-US" sz="1800" b="1" dirty="0">
                <a:solidFill>
                  <a:srgbClr val="FF0000"/>
                </a:solidFill>
                <a:latin typeface="Comic Sans MS" pitchFamily="66" charset="0"/>
              </a:rPr>
              <a:t>丢失修改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Non-repeatable Read (</a:t>
            </a:r>
            <a:r>
              <a:rPr lang="zh-CN" altLang="en-US" sz="1800" b="1" dirty="0">
                <a:solidFill>
                  <a:srgbClr val="FF0000"/>
                </a:solidFill>
                <a:latin typeface="Comic Sans MS" pitchFamily="66" charset="0"/>
              </a:rPr>
              <a:t>不可重复读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Dirty Read (</a:t>
            </a:r>
            <a:r>
              <a:rPr lang="zh-CN" altLang="en-US" sz="1800" b="1" dirty="0">
                <a:solidFill>
                  <a:srgbClr val="FF0000"/>
                </a:solidFill>
                <a:latin typeface="Comic Sans MS" pitchFamily="66" charset="0"/>
              </a:rPr>
              <a:t>读“脏”数据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omic Sans MS" pitchFamily="66" charset="0"/>
              </a:rPr>
              <a:t>Symbols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R(x): read x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W(x): write x </a:t>
            </a:r>
            <a:endParaRPr lang="zh-CN" altLang="en-US" sz="18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16181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1203598"/>
            <a:ext cx="8568952" cy="344503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>
                <a:latin typeface="Comic Sans MS" pitchFamily="66" charset="0"/>
              </a:rPr>
              <a:t>Concurrent Control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latin typeface="Comic Sans MS" pitchFamily="66" charset="0"/>
              </a:rPr>
              <a:t>Lock-based Protocols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latin typeface="Comic Sans MS" pitchFamily="66" charset="0"/>
              </a:rPr>
              <a:t>Graph-based Protocols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latin typeface="Comic Sans MS" pitchFamily="66" charset="0"/>
              </a:rPr>
              <a:t>Multiple Granularity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Deadlock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Handling</a:t>
            </a:r>
          </a:p>
          <a:p>
            <a:pPr>
              <a:spcBef>
                <a:spcPts val="1200"/>
              </a:spcBef>
            </a:pPr>
            <a:endParaRPr lang="en-US" altLang="zh-CN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1976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5B938-197A-4660-9FF2-62B42C05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Deadlock Handling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C3D30-A9AE-443A-A916-59CF8BA3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Consider the following two transactions: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itchFamily="66" charset="0"/>
              </a:rPr>
              <a:t>	T</a:t>
            </a:r>
            <a:r>
              <a:rPr lang="en-US" altLang="zh-CN" sz="2000" baseline="-25000" dirty="0">
                <a:latin typeface="Comic Sans MS" pitchFamily="66" charset="0"/>
              </a:rPr>
              <a:t>1</a:t>
            </a:r>
            <a:r>
              <a:rPr lang="en-US" altLang="zh-CN" sz="2000" dirty="0">
                <a:latin typeface="Comic Sans MS" pitchFamily="66" charset="0"/>
              </a:rPr>
              <a:t>: write(X)         T</a:t>
            </a:r>
            <a:r>
              <a:rPr lang="en-US" altLang="zh-CN" sz="2000" baseline="-25000" dirty="0">
                <a:latin typeface="Comic Sans MS" pitchFamily="66" charset="0"/>
              </a:rPr>
              <a:t>2</a:t>
            </a:r>
            <a:r>
              <a:rPr lang="en-US" altLang="zh-CN" sz="2000" dirty="0">
                <a:latin typeface="Comic Sans MS" pitchFamily="66" charset="0"/>
              </a:rPr>
              <a:t>: write(Y)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itchFamily="66" charset="0"/>
              </a:rPr>
              <a:t>	      write(Y)              write(X)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Schedule with deadlock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7A511E5-DAC2-453E-94E6-79B83E5C3D13}"/>
              </a:ext>
            </a:extLst>
          </p:cNvPr>
          <p:cNvGrpSpPr>
            <a:grpSpLocks/>
          </p:cNvGrpSpPr>
          <p:nvPr/>
        </p:nvGrpSpPr>
        <p:grpSpPr bwMode="auto">
          <a:xfrm>
            <a:off x="1331640" y="2587569"/>
            <a:ext cx="4561186" cy="2045494"/>
            <a:chOff x="960" y="2258"/>
            <a:chExt cx="3451" cy="1718"/>
          </a:xfrm>
        </p:grpSpPr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E3D897AE-594E-4E48-A9DF-D66CC18BD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536"/>
              <a:ext cx="3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F9836276-7310-4852-8DA6-443588ACE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296"/>
              <a:ext cx="0" cy="16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75B66632-D2BA-4BAD-B165-E5EB5CBB5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296"/>
              <a:ext cx="0" cy="1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BA07E844-C71D-4558-B17A-5A137A7A3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2258"/>
              <a:ext cx="30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T</a:t>
              </a:r>
              <a:r>
                <a:rPr kumimoji="0" lang="en-US" altLang="zh-CN" sz="15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1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E93F7C41-F4A7-4E57-A951-E85F79787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" y="2261"/>
              <a:ext cx="30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T</a:t>
              </a:r>
              <a:r>
                <a:rPr kumimoji="0" lang="en-US" altLang="zh-CN" sz="15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2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5F15DBF3-BAA4-4C3F-84E8-091DF8B05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2642"/>
              <a:ext cx="98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lock-X on </a:t>
              </a:r>
              <a:r>
                <a:rPr kumimoji="0" lang="en-US" altLang="zh-CN" sz="15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X</a:t>
              </a:r>
            </a:p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write (</a:t>
              </a:r>
              <a:r>
                <a:rPr kumimoji="0" lang="en-US" altLang="zh-CN" sz="15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X</a:t>
              </a: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) 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1CCF2185-4A61-471E-AEF9-7E7A4D434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981"/>
              <a:ext cx="1627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lock-X on </a:t>
              </a:r>
              <a:r>
                <a:rPr kumimoji="0" lang="en-US" altLang="zh-CN" sz="15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Y</a:t>
              </a:r>
            </a:p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write (</a:t>
              </a:r>
              <a:r>
                <a:rPr kumimoji="0" lang="en-US" altLang="zh-CN" sz="15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Y</a:t>
              </a: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)  </a:t>
              </a:r>
            </a:p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wait for lock-X on </a:t>
              </a:r>
              <a:r>
                <a:rPr kumimoji="0" lang="en-US" altLang="zh-CN" sz="15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X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89BFD8AD-663F-405C-A7C5-B7752EA70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320"/>
              <a:ext cx="0" cy="16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EA6245BE-FA72-4BA2-A73E-5F983F0C3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3569"/>
              <a:ext cx="161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wait for lock-X on </a:t>
              </a:r>
              <a:r>
                <a:rPr kumimoji="0" lang="en-US" altLang="zh-CN" sz="15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4451874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A2B4D-1E2D-460C-9420-FCE96238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Deadlock Handling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40D796-4BDF-4B50-9E9C-AD90DAA52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27534"/>
            <a:ext cx="8928992" cy="41044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System is deadlocked if there is a set of transactions such that every transaction in the set is waiting for another transaction in the set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Deadlock prevention protocols </a:t>
            </a:r>
            <a:r>
              <a:rPr lang="en-US" altLang="zh-CN" sz="2000" dirty="0">
                <a:latin typeface="Comic Sans MS" pitchFamily="66" charset="0"/>
              </a:rPr>
              <a:t>ensure that the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system will never enter into a deadlock state.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Require that each transaction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locks all its data items </a:t>
            </a:r>
            <a:r>
              <a:rPr lang="en-US" altLang="zh-CN" sz="1800" dirty="0">
                <a:latin typeface="Comic Sans MS" pitchFamily="66" charset="0"/>
              </a:rPr>
              <a:t>before it begins execution (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pre-declaration</a:t>
            </a:r>
            <a:r>
              <a:rPr lang="en-US" altLang="zh-CN" sz="1800" dirty="0">
                <a:latin typeface="Comic Sans MS" pitchFamily="66" charset="0"/>
              </a:rPr>
              <a:t>).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Impose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partial ordering of all data items </a:t>
            </a:r>
            <a:r>
              <a:rPr lang="en-US" altLang="zh-CN" sz="1800" dirty="0">
                <a:latin typeface="Comic Sans MS" pitchFamily="66" charset="0"/>
              </a:rPr>
              <a:t>and require that a transaction can lock data items only in the order specified by the partial order (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graph-based protocol</a:t>
            </a:r>
            <a:r>
              <a:rPr lang="en-US" altLang="zh-CN" sz="1800" dirty="0">
                <a:latin typeface="Comic Sans MS" pitchFamily="66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13195293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8BF20-4CB8-4BB5-9F01-319CE649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More Deadlock Prevention Strategies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EA871-F1B1-4FD1-B144-316875734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38888"/>
            <a:ext cx="8856984" cy="3805070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Following schemes use transaction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timestamps</a:t>
            </a:r>
            <a:r>
              <a:rPr lang="en-US" altLang="zh-CN" sz="2000" dirty="0">
                <a:latin typeface="Comic Sans MS" pitchFamily="66" charset="0"/>
              </a:rPr>
              <a:t> for the sake of deadlock prevention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wait-die scheme — non-preemptive(</a:t>
            </a:r>
            <a:r>
              <a:rPr lang="zh-CN" altLang="en-US" sz="1800" b="1" dirty="0">
                <a:solidFill>
                  <a:srgbClr val="FF0000"/>
                </a:solidFill>
                <a:latin typeface="Comic Sans MS" pitchFamily="66" charset="0"/>
              </a:rPr>
              <a:t>非抢占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older transactions wait for younger ones </a:t>
            </a:r>
            <a:r>
              <a:rPr lang="en-US" altLang="zh-CN" dirty="0">
                <a:latin typeface="Comic Sans MS" pitchFamily="66" charset="0"/>
              </a:rPr>
              <a:t>to release data items, 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younger</a:t>
            </a:r>
            <a:r>
              <a:rPr lang="en-US" altLang="zh-CN" dirty="0">
                <a:latin typeface="Comic Sans MS" pitchFamily="66" charset="0"/>
              </a:rPr>
              <a:t> transactions 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never wait </a:t>
            </a:r>
            <a:r>
              <a:rPr lang="en-US" altLang="zh-CN" dirty="0">
                <a:latin typeface="Comic Sans MS" pitchFamily="66" charset="0"/>
              </a:rPr>
              <a:t>for older ones and 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roll back </a:t>
            </a:r>
            <a:r>
              <a:rPr lang="en-US" altLang="zh-CN" dirty="0">
                <a:latin typeface="Comic Sans MS" pitchFamily="66" charset="0"/>
              </a:rPr>
              <a:t>instead.</a:t>
            </a:r>
          </a:p>
          <a:p>
            <a:pPr lvl="2"/>
            <a:r>
              <a:rPr lang="en-US" altLang="zh-CN" dirty="0">
                <a:latin typeface="Comic Sans MS" pitchFamily="66" charset="0"/>
              </a:rPr>
              <a:t>one transaction 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may die several times </a:t>
            </a:r>
            <a:r>
              <a:rPr lang="en-US" altLang="zh-CN" dirty="0">
                <a:latin typeface="Comic Sans MS" pitchFamily="66" charset="0"/>
              </a:rPr>
              <a:t>before acquiring the needed data item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wound-wait scheme — preemptive(</a:t>
            </a:r>
            <a:r>
              <a:rPr lang="zh-CN" altLang="en-US" sz="1800" b="1" dirty="0">
                <a:solidFill>
                  <a:srgbClr val="FF0000"/>
                </a:solidFill>
                <a:latin typeface="Comic Sans MS" pitchFamily="66" charset="0"/>
              </a:rPr>
              <a:t>抢占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older transactions would force the rollback of younger transactions </a:t>
            </a:r>
            <a:r>
              <a:rPr lang="en-US" altLang="zh-CN" dirty="0">
                <a:latin typeface="Comic Sans MS" pitchFamily="66" charset="0"/>
              </a:rPr>
              <a:t>instead of waiting for them, 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younger</a:t>
            </a:r>
            <a:r>
              <a:rPr lang="en-US" altLang="zh-CN" dirty="0">
                <a:latin typeface="Comic Sans MS" pitchFamily="66" charset="0"/>
              </a:rPr>
              <a:t> transactions may 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wait</a:t>
            </a:r>
            <a:r>
              <a:rPr lang="en-US" altLang="zh-CN" dirty="0">
                <a:latin typeface="Comic Sans MS" pitchFamily="66" charset="0"/>
              </a:rPr>
              <a:t> for older ones.</a:t>
            </a:r>
          </a:p>
          <a:p>
            <a:pPr lvl="2"/>
            <a:r>
              <a:rPr lang="en-US" altLang="zh-CN" dirty="0">
                <a:latin typeface="Comic Sans MS" pitchFamily="66" charset="0"/>
              </a:rPr>
              <a:t>may be 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fewer rollbacks </a:t>
            </a:r>
            <a:r>
              <a:rPr lang="en-US" altLang="zh-CN" dirty="0">
                <a:latin typeface="Comic Sans MS" pitchFamily="66" charset="0"/>
              </a:rPr>
              <a:t>than wait-die scheme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5158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BA177-03D4-4A5E-8790-C2B98B99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Deadlock Prevention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64B5C-6AEC-48BF-8506-840F47E1B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9542"/>
            <a:ext cx="8928992" cy="3805070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Both in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wait-die</a:t>
            </a:r>
            <a:r>
              <a:rPr lang="en-US" altLang="zh-CN" sz="2000" dirty="0">
                <a:latin typeface="Comic Sans MS" pitchFamily="66" charset="0"/>
              </a:rPr>
              <a:t> and in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wound-wait</a:t>
            </a:r>
            <a:r>
              <a:rPr lang="en-US" altLang="zh-CN" sz="2000" dirty="0">
                <a:latin typeface="Comic Sans MS" pitchFamily="66" charset="0"/>
              </a:rPr>
              <a:t> schemes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a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rolled back </a:t>
            </a:r>
            <a:r>
              <a:rPr lang="en-US" altLang="zh-CN" sz="1800" dirty="0">
                <a:latin typeface="Comic Sans MS" pitchFamily="66" charset="0"/>
              </a:rPr>
              <a:t>transactions is restarted with its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original timestamp</a:t>
            </a:r>
          </a:p>
          <a:p>
            <a:pPr lvl="1"/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older</a:t>
            </a:r>
            <a:r>
              <a:rPr lang="en-US" altLang="zh-CN" sz="1800" dirty="0">
                <a:latin typeface="Comic Sans MS" pitchFamily="66" charset="0"/>
              </a:rPr>
              <a:t> transactions thus have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precedence</a:t>
            </a:r>
            <a:r>
              <a:rPr lang="en-US" altLang="zh-CN" sz="1800" dirty="0">
                <a:latin typeface="Comic Sans MS" pitchFamily="66" charset="0"/>
              </a:rPr>
              <a:t> over newer ones, and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starvation</a:t>
            </a:r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 </a:t>
            </a:r>
            <a:r>
              <a:rPr lang="en-US" altLang="zh-CN" sz="1800" dirty="0">
                <a:latin typeface="Comic Sans MS" pitchFamily="66" charset="0"/>
              </a:rPr>
              <a:t>is hence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avoided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Timeout-based schemes (</a:t>
            </a:r>
            <a:r>
              <a:rPr lang="zh-CN" altLang="en-US" sz="2000" b="1" dirty="0">
                <a:solidFill>
                  <a:srgbClr val="FF0000"/>
                </a:solidFill>
                <a:latin typeface="Comic Sans MS" pitchFamily="66" charset="0"/>
              </a:rPr>
              <a:t>基于超时的机制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  <a:p>
            <a:pPr lvl="1"/>
            <a:r>
              <a:rPr lang="en-US" altLang="zh-CN" sz="1800" dirty="0">
                <a:latin typeface="Comic Sans MS" pitchFamily="66" charset="0"/>
              </a:rPr>
              <a:t>a transaction waits for a lock for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a specified amount of time</a:t>
            </a:r>
            <a:r>
              <a:rPr lang="en-US" altLang="zh-CN" sz="1800" dirty="0">
                <a:latin typeface="Comic Sans MS" pitchFamily="66" charset="0"/>
              </a:rPr>
              <a:t>. After that, the transaction is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rolled back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thus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deadlocks</a:t>
            </a:r>
            <a:r>
              <a:rPr lang="en-US" altLang="zh-CN" sz="1800" dirty="0">
                <a:latin typeface="Comic Sans MS" pitchFamily="66" charset="0"/>
              </a:rPr>
              <a:t> are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not possible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simple to implement but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starvation</a:t>
            </a:r>
            <a:r>
              <a:rPr lang="en-US" altLang="zh-CN" sz="1800" dirty="0">
                <a:latin typeface="Comic Sans MS" pitchFamily="66" charset="0"/>
              </a:rPr>
              <a:t> is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possible</a:t>
            </a:r>
            <a:r>
              <a:rPr lang="en-US" altLang="zh-CN" sz="1800" dirty="0">
                <a:latin typeface="Comic Sans MS" pitchFamily="66" charset="0"/>
              </a:rPr>
              <a:t>. Also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difficult to determine </a:t>
            </a:r>
            <a:r>
              <a:rPr lang="en-US" altLang="zh-CN" sz="1800" dirty="0">
                <a:latin typeface="Comic Sans MS" pitchFamily="66" charset="0"/>
              </a:rPr>
              <a:t>the good value of the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timeout interval</a:t>
            </a:r>
            <a:r>
              <a:rPr lang="en-US" altLang="zh-CN" sz="1800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328075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BCB14-44A3-45A2-9DD2-594060A1B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Deadlock Detection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A9D938-965A-4A92-BE1B-6019A4165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789553"/>
                <a:ext cx="8568952" cy="380507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Deadlocks can be described as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a wait-for graph(</a:t>
                </a:r>
                <a:r>
                  <a:rPr lang="zh-CN" altLang="en-US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等待图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)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G = (V,E)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V</a:t>
                </a:r>
                <a:r>
                  <a:rPr lang="en-US" altLang="zh-CN" sz="1800" dirty="0">
                    <a:latin typeface="Comic Sans MS" pitchFamily="66" charset="0"/>
                  </a:rPr>
                  <a:t> is a set of vertices (all the transactions in the system)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E</a:t>
                </a:r>
                <a:r>
                  <a:rPr lang="en-US" altLang="zh-CN" sz="1800" dirty="0">
                    <a:latin typeface="Comic Sans MS" pitchFamily="66" charset="0"/>
                  </a:rPr>
                  <a:t> is a set of edges; each element is an ordered pair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  </a:t>
                </a:r>
                <a:endParaRPr lang="en-US" altLang="zh-CN" sz="1800" dirty="0">
                  <a:latin typeface="Comic Sans MS" pitchFamily="66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is in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E</a:t>
                </a:r>
                <a:r>
                  <a:rPr lang="en-US" altLang="zh-CN" sz="1800" dirty="0">
                    <a:latin typeface="Comic Sans MS" pitchFamily="66" charset="0"/>
                  </a:rPr>
                  <a:t>, then there is a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directed edge </a:t>
                </a:r>
                <a:r>
                  <a:rPr lang="en-US" altLang="zh-CN" sz="1800" dirty="0">
                    <a:latin typeface="Comic Sans MS" pitchFamily="66" charset="0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, implying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is waiting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to release a data item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The system is in a deadlock state </a:t>
                </a:r>
                <a:r>
                  <a:rPr lang="en-US" altLang="zh-CN" sz="1800" b="1" dirty="0" err="1">
                    <a:solidFill>
                      <a:srgbClr val="FF0000"/>
                    </a:solidFill>
                    <a:latin typeface="Comic Sans MS" pitchFamily="66" charset="0"/>
                  </a:rPr>
                  <a:t>iff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the wait-for graph has a cycle</a:t>
                </a:r>
                <a:r>
                  <a:rPr lang="en-US" altLang="zh-CN" sz="1800" dirty="0">
                    <a:latin typeface="Comic Sans MS" pitchFamily="66" charset="0"/>
                  </a:rPr>
                  <a:t>. 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Must invoke a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deadlock-detection algorithm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periodically to look for cycles.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A9D938-965A-4A92-BE1B-6019A4165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89553"/>
                <a:ext cx="8568952" cy="3805070"/>
              </a:xfrm>
              <a:blipFill>
                <a:blip r:embed="rId2"/>
                <a:stretch>
                  <a:fillRect l="-853" r="-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502820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37C98-D600-480D-A287-A8207CF0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Deadlock Detection (Cont.)</a:t>
            </a:r>
            <a:endParaRPr lang="zh-CN" altLang="en-US" dirty="0">
              <a:latin typeface="Comic Sans MS" pitchFamily="66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D0A8B5C-E4D3-464C-A890-2EB9C33B9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06" y="1583531"/>
            <a:ext cx="22574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1BD6D042-7A94-4611-82BB-8C9B5B2AB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354" y="3700463"/>
            <a:ext cx="30412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500" dirty="0">
                <a:solidFill>
                  <a:srgbClr val="000000"/>
                </a:solidFill>
                <a:ea typeface="宋体" panose="02010600030101010101" pitchFamily="2" charset="-122"/>
              </a:rPr>
              <a:t>Wait-for graph </a:t>
            </a:r>
            <a:r>
              <a:rPr kumimoji="0" lang="en-US" altLang="zh-CN" sz="1500" b="1" dirty="0">
                <a:solidFill>
                  <a:srgbClr val="0000FF"/>
                </a:solidFill>
                <a:ea typeface="宋体" panose="02010600030101010101" pitchFamily="2" charset="-122"/>
              </a:rPr>
              <a:t>without a cycle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A1E996E-1AB6-43FD-A205-CDFD37329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716" y="3675460"/>
            <a:ext cx="274947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500" dirty="0">
                <a:solidFill>
                  <a:srgbClr val="000000"/>
                </a:solidFill>
                <a:ea typeface="宋体" panose="02010600030101010101" pitchFamily="2" charset="-122"/>
              </a:rPr>
              <a:t>Wait-for graph </a:t>
            </a:r>
            <a:r>
              <a:rPr kumimoji="0" lang="en-US" altLang="zh-CN" sz="1500" b="1" dirty="0">
                <a:solidFill>
                  <a:srgbClr val="FF0000"/>
                </a:solidFill>
                <a:ea typeface="宋体" panose="02010600030101010101" pitchFamily="2" charset="-122"/>
              </a:rPr>
              <a:t>with a cycle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03B516AE-37E2-4FA7-859B-8AF6ED0D0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9" t="3806" r="10533" b="3500"/>
          <a:stretch>
            <a:fillRect/>
          </a:stretch>
        </p:blipFill>
        <p:spPr bwMode="auto">
          <a:xfrm>
            <a:off x="5017294" y="1393031"/>
            <a:ext cx="24669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0646522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EC4DB-A8B8-4846-95BB-79364583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Deadlock Recovery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83C99-D087-4FB2-A408-A9DF932A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712968" cy="38950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omic Sans MS" pitchFamily="66" charset="0"/>
              </a:rPr>
              <a:t>When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deadlock is detected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Some</a:t>
            </a:r>
            <a:r>
              <a:rPr lang="en-US" altLang="zh-CN" sz="1800" dirty="0">
                <a:latin typeface="Comic Sans MS" pitchFamily="66" charset="0"/>
              </a:rPr>
              <a:t> transaction needs to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roll back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Rollback</a:t>
            </a:r>
            <a:r>
              <a:rPr lang="en-US" altLang="zh-CN" sz="1800" dirty="0">
                <a:latin typeface="Comic Sans MS" pitchFamily="66" charset="0"/>
              </a:rPr>
              <a:t> -- determine how far to roll back the transaction</a:t>
            </a:r>
          </a:p>
          <a:p>
            <a:pPr lvl="2"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Total rollback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: </a:t>
            </a:r>
            <a:r>
              <a:rPr lang="en-US" altLang="zh-CN" sz="1600" dirty="0">
                <a:latin typeface="Comic Sans MS" pitchFamily="66" charset="0"/>
              </a:rPr>
              <a:t>abort the transaction and then restart it</a:t>
            </a:r>
          </a:p>
          <a:p>
            <a:pPr lvl="2"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Partial rollback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: </a:t>
            </a:r>
            <a:r>
              <a:rPr lang="en-US" altLang="zh-CN" sz="1600" dirty="0">
                <a:latin typeface="Comic Sans MS" pitchFamily="66" charset="0"/>
              </a:rPr>
              <a:t>more effective to roll back transaction only as far as necessary to break the deadlock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Starvation</a:t>
            </a:r>
            <a:r>
              <a:rPr lang="en-US" altLang="zh-CN" sz="1800" dirty="0">
                <a:latin typeface="Comic Sans MS" pitchFamily="66" charset="0"/>
              </a:rPr>
              <a:t> happens if same transaction is always chosen as victim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Include the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number of rollbacks </a:t>
            </a:r>
            <a:r>
              <a:rPr lang="en-US" altLang="zh-CN" sz="1800" dirty="0">
                <a:latin typeface="Comic Sans MS" pitchFamily="66" charset="0"/>
              </a:rPr>
              <a:t>in the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cost factor </a:t>
            </a:r>
            <a:r>
              <a:rPr lang="en-US" altLang="zh-CN" sz="1800" dirty="0">
                <a:latin typeface="Comic Sans MS" pitchFamily="66" charset="0"/>
              </a:rPr>
              <a:t>to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avoid starvation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10128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995686"/>
            <a:ext cx="7386416" cy="519113"/>
          </a:xfrm>
        </p:spPr>
        <p:txBody>
          <a:bodyPr/>
          <a:lstStyle/>
          <a:p>
            <a:r>
              <a:rPr lang="en-US" altLang="zh-CN" sz="3600" dirty="0">
                <a:latin typeface="Comic Sans MS" pitchFamily="66" charset="0"/>
                <a:ea typeface="宋体" pitchFamily="2" charset="-122"/>
              </a:rPr>
              <a:t>End of </a:t>
            </a:r>
            <a:r>
              <a:rPr lang="en-US" altLang="zh-CN" sz="3600">
                <a:latin typeface="Comic Sans MS" pitchFamily="66" charset="0"/>
                <a:ea typeface="宋体" pitchFamily="2" charset="-122"/>
              </a:rPr>
              <a:t>Lecture 18</a:t>
            </a:r>
            <a:endParaRPr lang="zh-CN" altLang="en-U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80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7A3A5-30A8-4314-8F43-88A0B7F7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Lost Update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A86CC-F3C9-4BEA-AB47-DC67E4B4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7574"/>
            <a:ext cx="4176464" cy="20473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T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altLang="zh-CN" sz="2000" dirty="0">
                <a:latin typeface="Comic Sans MS" pitchFamily="66" charset="0"/>
              </a:rPr>
              <a:t> and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T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altLang="zh-CN" sz="2000" dirty="0">
                <a:latin typeface="Comic Sans MS" pitchFamily="66" charset="0"/>
              </a:rPr>
              <a:t> read the same data item and modify it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The committed result of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T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altLang="zh-CN" sz="2000" dirty="0">
                <a:latin typeface="Comic Sans MS" pitchFamily="66" charset="0"/>
              </a:rPr>
              <a:t> eliminates the update of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T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endParaRPr lang="zh-CN" altLang="en-US" sz="20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4" name="Group 56">
            <a:extLst>
              <a:ext uri="{FF2B5EF4-FFF2-40B4-BE49-F238E27FC236}">
                <a16:creationId xmlns:a16="http://schemas.microsoft.com/office/drawing/2014/main" id="{640C2914-B9D1-4B08-B9BF-8112FDD9D1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36553"/>
              </p:ext>
            </p:extLst>
          </p:nvPr>
        </p:nvGraphicFramePr>
        <p:xfrm>
          <a:off x="5076056" y="956788"/>
          <a:ext cx="2481262" cy="3604304"/>
        </p:xfrm>
        <a:graphic>
          <a:graphicData uri="http://schemas.openxmlformats.org/drawingml/2006/table">
            <a:tbl>
              <a:tblPr/>
              <a:tblGrid>
                <a:gridCol w="1354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7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7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① R(A)=16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②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R(A)=16 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③ A←A-1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W(A)=15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④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A←A-1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W(A)=15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val 58">
            <a:extLst>
              <a:ext uri="{FF2B5EF4-FFF2-40B4-BE49-F238E27FC236}">
                <a16:creationId xmlns:a16="http://schemas.microsoft.com/office/drawing/2014/main" id="{C6D27DB9-6923-4C7E-B2D9-F82EA5D43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972" y="2522461"/>
            <a:ext cx="1188244" cy="81081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Oval 59">
            <a:extLst>
              <a:ext uri="{FF2B5EF4-FFF2-40B4-BE49-F238E27FC236}">
                <a16:creationId xmlns:a16="http://schemas.microsoft.com/office/drawing/2014/main" id="{F397FE62-1524-4DFD-B19A-E7A6B251E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075" y="3507854"/>
            <a:ext cx="1188244" cy="81081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8036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C7DEF-12CD-4DFA-8B07-68EA872D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Non-repeatable Read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470E2-E89A-4195-B0E6-EC364FB9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008" y="699542"/>
            <a:ext cx="4392488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T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2000" dirty="0">
                <a:latin typeface="Comic Sans MS" pitchFamily="66" charset="0"/>
              </a:rPr>
              <a:t>reads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B=100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T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altLang="zh-CN" sz="2000" dirty="0">
                <a:latin typeface="Comic Sans MS" pitchFamily="66" charset="0"/>
              </a:rPr>
              <a:t> reads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altLang="zh-CN" sz="2000" dirty="0">
                <a:latin typeface="Comic Sans MS" pitchFamily="66" charset="0"/>
              </a:rPr>
              <a:t>, then updates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B=200</a:t>
            </a:r>
            <a:r>
              <a:rPr lang="en-US" altLang="zh-CN" sz="2000" dirty="0">
                <a:latin typeface="Comic Sans MS" pitchFamily="66" charset="0"/>
              </a:rPr>
              <a:t>, and writes back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T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altLang="zh-CN" sz="2000" dirty="0">
                <a:latin typeface="Comic Sans MS" pitchFamily="66" charset="0"/>
              </a:rPr>
              <a:t> reads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altLang="zh-CN" sz="2000" dirty="0">
                <a:latin typeface="Comic Sans MS" pitchFamily="66" charset="0"/>
              </a:rPr>
              <a:t> again, and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B=200</a:t>
            </a:r>
            <a:r>
              <a:rPr lang="en-US" altLang="zh-CN" sz="2000" dirty="0">
                <a:latin typeface="Comic Sans MS" pitchFamily="66" charset="0"/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not the same as the first read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Phantom Phenomenon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zh-CN" altLang="en-US" sz="2000" dirty="0">
                <a:solidFill>
                  <a:srgbClr val="0000FF"/>
                </a:solidFill>
                <a:latin typeface="Comic Sans MS" pitchFamily="66" charset="0"/>
              </a:rPr>
              <a:t>幻影现象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records disappear or new records appear for the same query</a:t>
            </a:r>
          </a:p>
        </p:txBody>
      </p:sp>
      <p:graphicFrame>
        <p:nvGraphicFramePr>
          <p:cNvPr id="4" name="Group 184">
            <a:extLst>
              <a:ext uri="{FF2B5EF4-FFF2-40B4-BE49-F238E27FC236}">
                <a16:creationId xmlns:a16="http://schemas.microsoft.com/office/drawing/2014/main" id="{54B722C5-F131-4D40-A3D2-AA3BFE7FEA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853741"/>
              </p:ext>
            </p:extLst>
          </p:nvPr>
        </p:nvGraphicFramePr>
        <p:xfrm>
          <a:off x="1403648" y="765686"/>
          <a:ext cx="2755106" cy="3863340"/>
        </p:xfrm>
        <a:graphic>
          <a:graphicData uri="http://schemas.openxmlformats.org/drawingml/2006/table">
            <a:tbl>
              <a:tblPr/>
              <a:tblGrid>
                <a:gridCol w="1488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7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7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① R(A)=50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R(B)=100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sum=150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②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R(B)=100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B←B*2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W(B)=200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③ R(A)=50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R(B)=200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sum=250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1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(sum is not correct)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val 185">
            <a:extLst>
              <a:ext uri="{FF2B5EF4-FFF2-40B4-BE49-F238E27FC236}">
                <a16:creationId xmlns:a16="http://schemas.microsoft.com/office/drawing/2014/main" id="{E01D70D9-6C91-47E1-95B0-732C80355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2363505"/>
            <a:ext cx="1350169" cy="784309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Oval 186">
            <a:extLst>
              <a:ext uri="{FF2B5EF4-FFF2-40B4-BE49-F238E27FC236}">
                <a16:creationId xmlns:a16="http://schemas.microsoft.com/office/drawing/2014/main" id="{23E65C99-2706-46B7-B399-9AFFB3BF3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94" y="3355866"/>
            <a:ext cx="1350169" cy="35899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Oval 187">
            <a:extLst>
              <a:ext uri="{FF2B5EF4-FFF2-40B4-BE49-F238E27FC236}">
                <a16:creationId xmlns:a16="http://schemas.microsoft.com/office/drawing/2014/main" id="{E14919A7-8F46-434A-B0AE-493F00F35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94" y="1420664"/>
            <a:ext cx="1350169" cy="35899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ABBCC09-AF94-0793-8A71-16A592FC65DC}"/>
              </a:ext>
            </a:extLst>
          </p:cNvPr>
          <p:cNvCxnSpPr/>
          <p:nvPr/>
        </p:nvCxnSpPr>
        <p:spPr>
          <a:xfrm>
            <a:off x="1763688" y="4011910"/>
            <a:ext cx="93610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394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43450-525D-4B64-8F19-087CAF98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Dirty Read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950E3-B14B-4DEB-9E7A-5F2ACF8F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7574"/>
            <a:ext cx="4536504" cy="34563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T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altLang="zh-CN" sz="2000" dirty="0">
                <a:latin typeface="Comic Sans MS" pitchFamily="66" charset="0"/>
              </a:rPr>
              <a:t> modifies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altLang="zh-CN" sz="2000" dirty="0">
                <a:latin typeface="Comic Sans MS" pitchFamily="66" charset="0"/>
              </a:rPr>
              <a:t> to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200</a:t>
            </a:r>
            <a:r>
              <a:rPr lang="en-US" altLang="zh-CN" sz="2000" dirty="0">
                <a:latin typeface="Comic Sans MS" pitchFamily="66" charset="0"/>
              </a:rPr>
              <a:t>,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T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 reads C as 200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T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rolls back </a:t>
            </a:r>
            <a:r>
              <a:rPr lang="en-US" altLang="zh-CN" sz="2000" dirty="0">
                <a:latin typeface="Comic Sans MS" pitchFamily="66" charset="0"/>
              </a:rPr>
              <a:t>for some reason and its modification also rolls back. Then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C recovers to 100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T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altLang="zh-CN" sz="2000" dirty="0">
                <a:solidFill>
                  <a:srgbClr val="1B06BA"/>
                </a:solidFill>
                <a:latin typeface="Comic Sans MS" pitchFamily="66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reads C as 200</a:t>
            </a:r>
            <a:r>
              <a:rPr lang="en-US" altLang="zh-CN" sz="2000" dirty="0">
                <a:latin typeface="Comic Sans MS" pitchFamily="66" charset="0"/>
              </a:rPr>
              <a:t>, which is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not consistent</a:t>
            </a:r>
            <a:r>
              <a:rPr lang="en-US" altLang="zh-CN" sz="2000" dirty="0">
                <a:latin typeface="Comic Sans MS" pitchFamily="66" charset="0"/>
              </a:rPr>
              <a:t> with the database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itchFamily="66" charset="0"/>
            </a:endParaRPr>
          </a:p>
        </p:txBody>
      </p:sp>
      <p:graphicFrame>
        <p:nvGraphicFramePr>
          <p:cNvPr id="4" name="Group 187">
            <a:extLst>
              <a:ext uri="{FF2B5EF4-FFF2-40B4-BE49-F238E27FC236}">
                <a16:creationId xmlns:a16="http://schemas.microsoft.com/office/drawing/2014/main" id="{1866EC3F-81A6-466E-884F-A29D8FD209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3287602"/>
              </p:ext>
            </p:extLst>
          </p:nvPr>
        </p:nvGraphicFramePr>
        <p:xfrm>
          <a:off x="5292080" y="987574"/>
          <a:ext cx="2808684" cy="3498061"/>
        </p:xfrm>
        <a:graphic>
          <a:graphicData uri="http://schemas.openxmlformats.org/drawingml/2006/table">
            <a:tbl>
              <a:tblPr/>
              <a:tblGrid>
                <a:gridCol w="1502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5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5" marB="34295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5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① R(C)=100</a:t>
                      </a:r>
                    </a:p>
                  </a:txBody>
                  <a:tcPr marL="68580" marR="68580" marT="34295" marB="34295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C←C*2</a:t>
                      </a:r>
                    </a:p>
                  </a:txBody>
                  <a:tcPr marL="68580" marR="68580" marT="34295" marB="34295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W(C)=200</a:t>
                      </a:r>
                    </a:p>
                  </a:txBody>
                  <a:tcPr marL="68580" marR="68580" marT="34295" marB="34295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②</a:t>
                      </a:r>
                    </a:p>
                  </a:txBody>
                  <a:tcPr marL="68580" marR="68580" marT="34295" marB="34295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R(C)=200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③ ROLLBACK</a:t>
                      </a:r>
                    </a:p>
                  </a:txBody>
                  <a:tcPr marL="68580" marR="68580" marT="34295" marB="34295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58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C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recover to 100</a:t>
                      </a:r>
                    </a:p>
                  </a:txBody>
                  <a:tcPr marL="68580" marR="68580" marT="34295" marB="34295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val 188">
            <a:extLst>
              <a:ext uri="{FF2B5EF4-FFF2-40B4-BE49-F238E27FC236}">
                <a16:creationId xmlns:a16="http://schemas.microsoft.com/office/drawing/2014/main" id="{8AF9C660-2090-476C-96A2-D26E455F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501" y="2931865"/>
            <a:ext cx="1566863" cy="96559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Oval 189">
            <a:extLst>
              <a:ext uri="{FF2B5EF4-FFF2-40B4-BE49-F238E27FC236}">
                <a16:creationId xmlns:a16="http://schemas.microsoft.com/office/drawing/2014/main" id="{DEB1EB9E-9D65-4CBC-98C4-A5AD580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017" y="2068662"/>
            <a:ext cx="1243013" cy="53935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Oval 190">
            <a:extLst>
              <a:ext uri="{FF2B5EF4-FFF2-40B4-BE49-F238E27FC236}">
                <a16:creationId xmlns:a16="http://schemas.microsoft.com/office/drawing/2014/main" id="{C74C3131-8690-4630-84A5-E59A0BEDB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005" y="1529308"/>
            <a:ext cx="1243013" cy="701279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6701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1203598"/>
            <a:ext cx="8568952" cy="344503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>
                <a:latin typeface="Comic Sans MS" pitchFamily="66" charset="0"/>
              </a:rPr>
              <a:t>Concurrent Control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Lock-based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Protocols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latin typeface="Comic Sans MS" pitchFamily="66" charset="0"/>
              </a:rPr>
              <a:t>Graph-based Protocols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latin typeface="Comic Sans MS" pitchFamily="66" charset="0"/>
              </a:rPr>
              <a:t>Multiple Granularity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latin typeface="Comic Sans MS" pitchFamily="66" charset="0"/>
              </a:rPr>
              <a:t>Deadlock Handling</a:t>
            </a:r>
          </a:p>
          <a:p>
            <a:pPr>
              <a:spcBef>
                <a:spcPts val="1200"/>
              </a:spcBef>
            </a:pPr>
            <a:endParaRPr lang="en-US" altLang="zh-CN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90603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CF596-EE8F-48E3-859D-9F520434D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Lock-based Protocols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78DDB-17E3-4A55-85BC-C04015D54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7534"/>
            <a:ext cx="8784976" cy="39604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lock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 is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a mechanism to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control concurrent access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to a data item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Data items can be locked in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two modes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exclusive (X) mode (</a:t>
            </a:r>
            <a:r>
              <a:rPr lang="zh-CN" altLang="en-US" sz="1800" b="1" dirty="0">
                <a:solidFill>
                  <a:srgbClr val="FF0000"/>
                </a:solidFill>
                <a:latin typeface="Comic Sans MS" pitchFamily="66" charset="0"/>
              </a:rPr>
              <a:t>排他型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. </a:t>
            </a:r>
            <a:r>
              <a:rPr lang="en-US" altLang="zh-CN" sz="1800" dirty="0">
                <a:latin typeface="Comic Sans MS" pitchFamily="66" charset="0"/>
              </a:rPr>
              <a:t>Data item can be read and written.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X-lock</a:t>
            </a:r>
            <a:r>
              <a:rPr lang="en-US" altLang="zh-CN" sz="1800" dirty="0">
                <a:latin typeface="Comic Sans MS" pitchFamily="66" charset="0"/>
              </a:rPr>
              <a:t> is requested using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lock-X instruction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shared (S) mode (</a:t>
            </a:r>
            <a:r>
              <a:rPr lang="zh-CN" altLang="en-US" sz="1800" b="1" dirty="0">
                <a:solidFill>
                  <a:srgbClr val="FF0000"/>
                </a:solidFill>
                <a:latin typeface="Comic Sans MS" pitchFamily="66" charset="0"/>
              </a:rPr>
              <a:t>共享型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. </a:t>
            </a:r>
            <a:r>
              <a:rPr lang="en-US" altLang="zh-CN" sz="1800" dirty="0">
                <a:latin typeface="Comic Sans MS" pitchFamily="66" charset="0"/>
              </a:rPr>
              <a:t>Data item can only be read.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S-lock</a:t>
            </a:r>
            <a:r>
              <a:rPr lang="en-US" altLang="zh-CN" sz="1800" dirty="0">
                <a:latin typeface="Comic Sans MS" pitchFamily="66" charset="0"/>
              </a:rPr>
              <a:t> is requested using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lock-S instruction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Lock requests </a:t>
            </a:r>
            <a:r>
              <a:rPr lang="en-US" altLang="zh-CN" sz="2000" dirty="0">
                <a:latin typeface="Comic Sans MS" pitchFamily="66" charset="0"/>
              </a:rPr>
              <a:t>are made to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concurrency control manager (</a:t>
            </a:r>
            <a:r>
              <a:rPr lang="zh-CN" altLang="en-US" sz="2000" b="1" dirty="0">
                <a:solidFill>
                  <a:srgbClr val="0000FF"/>
                </a:solidFill>
                <a:latin typeface="Comic Sans MS" pitchFamily="66" charset="0"/>
              </a:rPr>
              <a:t>并发控制管理器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).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Transaction can proceed only after the request is granted</a:t>
            </a:r>
            <a:r>
              <a:rPr lang="en-US" altLang="zh-CN" sz="2000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956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36046</TotalTime>
  <Words>3417</Words>
  <Application>Microsoft Office PowerPoint</Application>
  <PresentationFormat>全屏显示(16:9)</PresentationFormat>
  <Paragraphs>525</Paragraphs>
  <Slides>48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微软雅黑</vt:lpstr>
      <vt:lpstr>Arial</vt:lpstr>
      <vt:lpstr>Calibri</vt:lpstr>
      <vt:lpstr>Cambria Math</vt:lpstr>
      <vt:lpstr>Comic Sans MS</vt:lpstr>
      <vt:lpstr>Times New Roman</vt:lpstr>
      <vt:lpstr>Trebuchet MS</vt:lpstr>
      <vt:lpstr>Wingdings</vt:lpstr>
      <vt:lpstr>默认设计模板</vt:lpstr>
      <vt:lpstr>2_Office 主题</vt:lpstr>
      <vt:lpstr>PowerPoint 演示文稿</vt:lpstr>
      <vt:lpstr>Outline of the Course </vt:lpstr>
      <vt:lpstr>Outline</vt:lpstr>
      <vt:lpstr>Concurrent Control Problems</vt:lpstr>
      <vt:lpstr>Lost Update</vt:lpstr>
      <vt:lpstr>Non-repeatable Read</vt:lpstr>
      <vt:lpstr>Dirty Read</vt:lpstr>
      <vt:lpstr>Outline</vt:lpstr>
      <vt:lpstr>Lock-based Protocols</vt:lpstr>
      <vt:lpstr>Lock-based Protocols (Cont.)</vt:lpstr>
      <vt:lpstr>No Lost Update</vt:lpstr>
      <vt:lpstr>Repeatable Read</vt:lpstr>
      <vt:lpstr>No Dirty Read</vt:lpstr>
      <vt:lpstr>Lock-based Protocols</vt:lpstr>
      <vt:lpstr>Deadlock (死锁)</vt:lpstr>
      <vt:lpstr>Starvation (饥饿)</vt:lpstr>
      <vt:lpstr>Two-Phase Locking Protocol</vt:lpstr>
      <vt:lpstr>The Two-Phase Locking Protocol</vt:lpstr>
      <vt:lpstr>The Two-Phase Locking Protocol</vt:lpstr>
      <vt:lpstr>The Two-Phase Locking Protocol</vt:lpstr>
      <vt:lpstr>Lock Conversions (锁转换)</vt:lpstr>
      <vt:lpstr>Automatic Acquisition of Locks</vt:lpstr>
      <vt:lpstr>Automatic Acquisition of Locks (Cont.)</vt:lpstr>
      <vt:lpstr>Implementation of Locking</vt:lpstr>
      <vt:lpstr>Lock Table</vt:lpstr>
      <vt:lpstr>Outline</vt:lpstr>
      <vt:lpstr>Graph-based Protocols</vt:lpstr>
      <vt:lpstr>Tree Protocol</vt:lpstr>
      <vt:lpstr>Graph-based Protocols</vt:lpstr>
      <vt:lpstr>Timestamp-based Protocols</vt:lpstr>
      <vt:lpstr>Timestamp-based Protocols (Cont.)</vt:lpstr>
      <vt:lpstr>Timestamp-based Protocols (Cont.)</vt:lpstr>
      <vt:lpstr>Timestamp-based Protocols (Cont.)</vt:lpstr>
      <vt:lpstr>Outline</vt:lpstr>
      <vt:lpstr>Multiple Granularity</vt:lpstr>
      <vt:lpstr>Example of Granularity Hierarchy</vt:lpstr>
      <vt:lpstr>Intention Lock (意向锁) Modes</vt:lpstr>
      <vt:lpstr>Compatibility Matrix with Intention Lock Modes</vt:lpstr>
      <vt:lpstr>Multiple Granularity Locking Scheme</vt:lpstr>
      <vt:lpstr>Outline</vt:lpstr>
      <vt:lpstr>Deadlock Handling</vt:lpstr>
      <vt:lpstr>Deadlock Handling</vt:lpstr>
      <vt:lpstr>More Deadlock Prevention Strategies</vt:lpstr>
      <vt:lpstr>Deadlock Prevention (Cont.)</vt:lpstr>
      <vt:lpstr>Deadlock Detection</vt:lpstr>
      <vt:lpstr>Deadlock Detection (Cont.)</vt:lpstr>
      <vt:lpstr>Deadlock Recovery</vt:lpstr>
      <vt:lpstr>End of Lecture 18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关珺 周</cp:lastModifiedBy>
  <cp:revision>2338</cp:revision>
  <dcterms:created xsi:type="dcterms:W3CDTF">2007-09-26T12:04:45Z</dcterms:created>
  <dcterms:modified xsi:type="dcterms:W3CDTF">2023-12-18T01:49:13Z</dcterms:modified>
</cp:coreProperties>
</file>