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40"/>
  </p:notesMasterIdLst>
  <p:handoutMasterIdLst>
    <p:handoutMasterId r:id="rId41"/>
  </p:handoutMasterIdLst>
  <p:sldIdLst>
    <p:sldId id="1750" r:id="rId3"/>
    <p:sldId id="1841" r:id="rId4"/>
    <p:sldId id="1881" r:id="rId5"/>
    <p:sldId id="1798" r:id="rId6"/>
    <p:sldId id="1799" r:id="rId7"/>
    <p:sldId id="1800" r:id="rId8"/>
    <p:sldId id="1834" r:id="rId9"/>
    <p:sldId id="1802" r:id="rId10"/>
    <p:sldId id="1803" r:id="rId11"/>
    <p:sldId id="1804" r:id="rId12"/>
    <p:sldId id="1805" r:id="rId13"/>
    <p:sldId id="1835" r:id="rId14"/>
    <p:sldId id="1806" r:id="rId15"/>
    <p:sldId id="1809" r:id="rId16"/>
    <p:sldId id="1810" r:id="rId17"/>
    <p:sldId id="1811" r:id="rId18"/>
    <p:sldId id="1812" r:id="rId19"/>
    <p:sldId id="1813" r:id="rId20"/>
    <p:sldId id="1814" r:id="rId21"/>
    <p:sldId id="1815" r:id="rId22"/>
    <p:sldId id="1816" r:id="rId23"/>
    <p:sldId id="1818" r:id="rId24"/>
    <p:sldId id="1819" r:id="rId25"/>
    <p:sldId id="1820" r:id="rId26"/>
    <p:sldId id="1836" r:id="rId27"/>
    <p:sldId id="1822" r:id="rId28"/>
    <p:sldId id="1823" r:id="rId29"/>
    <p:sldId id="1824" r:id="rId30"/>
    <p:sldId id="1825" r:id="rId31"/>
    <p:sldId id="1837" r:id="rId32"/>
    <p:sldId id="1826" r:id="rId33"/>
    <p:sldId id="1827" r:id="rId34"/>
    <p:sldId id="1828" r:id="rId35"/>
    <p:sldId id="1829" r:id="rId36"/>
    <p:sldId id="1830" r:id="rId37"/>
    <p:sldId id="1831" r:id="rId38"/>
    <p:sldId id="1840" r:id="rId39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41"/>
            <p14:sldId id="1881"/>
            <p14:sldId id="1798"/>
            <p14:sldId id="1799"/>
            <p14:sldId id="1800"/>
            <p14:sldId id="1834"/>
            <p14:sldId id="1802"/>
            <p14:sldId id="1803"/>
            <p14:sldId id="1804"/>
            <p14:sldId id="1805"/>
            <p14:sldId id="1835"/>
            <p14:sldId id="1806"/>
            <p14:sldId id="1809"/>
            <p14:sldId id="1810"/>
            <p14:sldId id="1811"/>
            <p14:sldId id="1812"/>
            <p14:sldId id="1813"/>
            <p14:sldId id="1814"/>
            <p14:sldId id="1815"/>
            <p14:sldId id="1816"/>
            <p14:sldId id="1818"/>
            <p14:sldId id="1819"/>
            <p14:sldId id="1820"/>
            <p14:sldId id="1836"/>
            <p14:sldId id="1822"/>
            <p14:sldId id="1823"/>
            <p14:sldId id="1824"/>
            <p14:sldId id="1825"/>
            <p14:sldId id="1837"/>
            <p14:sldId id="1826"/>
            <p14:sldId id="1827"/>
            <p14:sldId id="1828"/>
            <p14:sldId id="1829"/>
            <p14:sldId id="1830"/>
            <p14:sldId id="1831"/>
            <p14:sldId id="18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1B06BA"/>
    <a:srgbClr val="080808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2810" autoAdjust="0"/>
  </p:normalViewPr>
  <p:slideViewPr>
    <p:cSldViewPr>
      <p:cViewPr varScale="1">
        <p:scale>
          <a:sx n="97" d="100"/>
          <a:sy n="97" d="100"/>
        </p:scale>
        <p:origin x="390" y="27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5261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8578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10979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2023/12/26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2601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2023/12/26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2023/12/26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2023/12/26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2023/12/26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11635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19  Recovery </a:t>
            </a:r>
            <a:r>
              <a:rPr lang="en-US" altLang="zh-CN" sz="32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System</a:t>
            </a:r>
            <a:endParaRPr lang="en-US" altLang="zh-CN" sz="3200" b="1" dirty="0">
              <a:solidFill>
                <a:srgbClr val="C00000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19)</a:t>
            </a:r>
            <a:endParaRPr lang="en-US" altLang="zh-CN" sz="2800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19822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Email: </a:t>
            </a:r>
            <a:r>
              <a:rPr lang="en-GB" altLang="zh-CN" sz="2000">
                <a:latin typeface="Comic Sans MS" pitchFamily="66" charset="0"/>
                <a:ea typeface="Arial Unicode MS" pitchFamily="34" charset="-122"/>
                <a:cs typeface="Arial Unicode MS" pitchFamily="34" charset="-122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Arial Unicode MS" pitchFamily="34" charset="-122"/>
              <a:cs typeface="Arial Unicode MS" pitchFamily="34" charset="-122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Tongji University</a:t>
            </a: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9FF7-FA4E-403A-9ECD-4AFBA425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 Access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E5A90-04F8-40BD-900B-8430F7F4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95081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Transaction transfers data items between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system buffer blocks </a:t>
            </a:r>
            <a:r>
              <a:rPr lang="en-US" altLang="zh-CN" sz="2000" dirty="0">
                <a:latin typeface="Comic Sans MS" pitchFamily="66" charset="0"/>
              </a:rPr>
              <a:t>and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its private work-area </a:t>
            </a:r>
            <a:r>
              <a:rPr lang="en-US" altLang="zh-CN" sz="2000" dirty="0">
                <a:latin typeface="Comic Sans MS" pitchFamily="66" charset="0"/>
              </a:rPr>
              <a:t>using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read(X)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write(X)</a:t>
            </a:r>
          </a:p>
          <a:p>
            <a:r>
              <a:rPr lang="en-US" altLang="zh-CN" sz="2000" dirty="0">
                <a:latin typeface="Comic Sans MS" pitchFamily="66" charset="0"/>
              </a:rPr>
              <a:t>Transactions 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Perform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read(X)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while accessing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for the first time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All subsequent accesses are to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local copy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After last access, transaction executes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write(X)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output(B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does not need to immediately follow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write(X)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System can perform the output operation when it deems fit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840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F14ED-B6C1-4107-95AA-31986E9F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Data Access</a:t>
            </a:r>
            <a:endParaRPr lang="zh-CN" altLang="en-US" dirty="0">
              <a:latin typeface="Comic Sans MS" pitchFamily="66" charset="0"/>
            </a:endParaRPr>
          </a:p>
        </p:txBody>
      </p:sp>
      <p:grpSp>
        <p:nvGrpSpPr>
          <p:cNvPr id="4" name="Group 67">
            <a:extLst>
              <a:ext uri="{FF2B5EF4-FFF2-40B4-BE49-F238E27FC236}">
                <a16:creationId xmlns:a16="http://schemas.microsoft.com/office/drawing/2014/main" id="{19905C14-54AD-40AC-B658-2E6EAFC06250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683782"/>
            <a:ext cx="5472608" cy="4288641"/>
            <a:chOff x="912" y="630"/>
            <a:chExt cx="3809" cy="3567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0C21A09-0CF8-426C-8CB3-F03FA42E8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933"/>
              <a:ext cx="480" cy="6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18589B8-A6DD-47A4-8E86-2845A9470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981"/>
              <a:ext cx="240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2805B22-B098-460C-BBD9-C4F8F9DA8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269"/>
              <a:ext cx="240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6D7D5846-8347-4D22-951F-4386EF220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933"/>
              <a:ext cx="720" cy="2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DC9417A1-0258-4084-A8BD-01AE5D5F2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029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5ACB9D63-D009-4DC2-8D0E-2D76A6F4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041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08DFE2FE-92DF-4C1E-9791-1592203BD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1749"/>
              <a:ext cx="720" cy="112"/>
            </a:xfrm>
            <a:custGeom>
              <a:avLst/>
              <a:gdLst>
                <a:gd name="T0" fmla="*/ 0 w 720"/>
                <a:gd name="T1" fmla="*/ 0 h 112"/>
                <a:gd name="T2" fmla="*/ 240 w 720"/>
                <a:gd name="T3" fmla="*/ 96 h 112"/>
                <a:gd name="T4" fmla="*/ 528 w 720"/>
                <a:gd name="T5" fmla="*/ 96 h 112"/>
                <a:gd name="T6" fmla="*/ 720 w 720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12"/>
                <a:gd name="T14" fmla="*/ 720 w 720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12">
                  <a:moveTo>
                    <a:pt x="0" y="0"/>
                  </a:moveTo>
                  <a:cubicBezTo>
                    <a:pt x="76" y="40"/>
                    <a:pt x="152" y="80"/>
                    <a:pt x="240" y="96"/>
                  </a:cubicBezTo>
                  <a:cubicBezTo>
                    <a:pt x="328" y="112"/>
                    <a:pt x="448" y="112"/>
                    <a:pt x="528" y="96"/>
                  </a:cubicBezTo>
                  <a:cubicBezTo>
                    <a:pt x="608" y="80"/>
                    <a:pt x="688" y="16"/>
                    <a:pt x="7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14BAD6B6-765B-4423-B601-2FBDEA48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1221"/>
              <a:ext cx="1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22EFF8D2-ACB7-4719-B78D-4F26901F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1509"/>
              <a:ext cx="1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D7AADEDE-A8B3-4F0A-934A-689D989DF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184"/>
              <a:ext cx="2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A1707BE4-1C05-4ED8-B193-2EF0A3966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9" y="1460"/>
              <a:ext cx="2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7FD5CF6E-C94B-49D8-ACCB-1897CCF2B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325"/>
              <a:ext cx="4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150A298D-0934-482D-BE70-48F20A435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2325"/>
              <a:ext cx="48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D4E1C1D-6D50-4ECA-8801-D8546F60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2421"/>
              <a:ext cx="144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D94567BC-BD3D-494F-8A29-BCA09A17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517"/>
              <a:ext cx="144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A7ED11-28E2-4B49-BDE5-C3EBECF00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805"/>
              <a:ext cx="144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35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9F8ABE71-7863-41D9-8037-BEE1DAE58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73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F631F30C-8469-4CC0-A2BC-19946A171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2479"/>
              <a:ext cx="28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87EDF71B-0C5E-4836-B93D-083C180A5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2728"/>
              <a:ext cx="32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 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33">
              <a:extLst>
                <a:ext uri="{FF2B5EF4-FFF2-40B4-BE49-F238E27FC236}">
                  <a16:creationId xmlns:a16="http://schemas.microsoft.com/office/drawing/2014/main" id="{424E9F87-95A9-411D-8079-4F707A8CD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630"/>
              <a:ext cx="6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25" name="Text Box 34">
              <a:extLst>
                <a:ext uri="{FF2B5EF4-FFF2-40B4-BE49-F238E27FC236}">
                  <a16:creationId xmlns:a16="http://schemas.microsoft.com/office/drawing/2014/main" id="{DA32D326-A223-40BC-9E5F-24207AEDF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904"/>
              <a:ext cx="127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Buffer Block A</a:t>
              </a: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6" name="Text Box 35">
              <a:extLst>
                <a:ext uri="{FF2B5EF4-FFF2-40B4-BE49-F238E27FC236}">
                  <a16:creationId xmlns:a16="http://schemas.microsoft.com/office/drawing/2014/main" id="{44888130-CB6C-407F-A635-6477849B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20"/>
              <a:ext cx="119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Buffer Block B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08C61D34-DA50-49DA-9417-CF0296657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1029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8" name="Line 37">
              <a:extLst>
                <a:ext uri="{FF2B5EF4-FFF2-40B4-BE49-F238E27FC236}">
                  <a16:creationId xmlns:a16="http://schemas.microsoft.com/office/drawing/2014/main" id="{36F7941A-3308-4F3E-BE9D-D98AD71B3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1365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9" name="Line 38">
              <a:extLst>
                <a:ext uri="{FF2B5EF4-FFF2-40B4-BE49-F238E27FC236}">
                  <a16:creationId xmlns:a16="http://schemas.microsoft.com/office/drawing/2014/main" id="{BC62A552-EEB4-4B00-9666-2324180FA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3" y="1077"/>
              <a:ext cx="129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D58EB381-C636-4553-A06F-505491A60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1365"/>
              <a:ext cx="1248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3C91E7DE-3E3F-438C-AF72-050061496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895"/>
              <a:ext cx="6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input(A)</a:t>
              </a: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B217CD14-D4E7-4B5E-A6A2-1C5AA8122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" y="1460"/>
              <a:ext cx="77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output(B) </a:t>
              </a: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0DFDB899-C4DD-4F01-8165-F116E5C90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9" y="1125"/>
              <a:ext cx="336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" name="Line 43">
              <a:extLst>
                <a:ext uri="{FF2B5EF4-FFF2-40B4-BE49-F238E27FC236}">
                  <a16:creationId xmlns:a16="http://schemas.microsoft.com/office/drawing/2014/main" id="{7B86237F-B8D1-4128-819A-3FECC31ED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3" y="1461"/>
              <a:ext cx="38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5" name="Text Box 44">
              <a:extLst>
                <a:ext uri="{FF2B5EF4-FFF2-40B4-BE49-F238E27FC236}">
                  <a16:creationId xmlns:a16="http://schemas.microsoft.com/office/drawing/2014/main" id="{F242343C-ACA0-4F92-9020-6F426A56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" y="1653"/>
              <a:ext cx="6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read(X)</a:t>
              </a:r>
            </a:p>
          </p:txBody>
        </p:sp>
        <p:sp>
          <p:nvSpPr>
            <p:cNvPr id="36" name="Text Box 45">
              <a:extLst>
                <a:ext uri="{FF2B5EF4-FFF2-40B4-BE49-F238E27FC236}">
                  <a16:creationId xmlns:a16="http://schemas.microsoft.com/office/drawing/2014/main" id="{41B6D9E5-4AA5-4725-9148-8F0129A76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794"/>
              <a:ext cx="6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write(Y)</a:t>
              </a:r>
            </a:p>
          </p:txBody>
        </p:sp>
        <p:sp>
          <p:nvSpPr>
            <p:cNvPr id="37" name="Text Box 46">
              <a:extLst>
                <a:ext uri="{FF2B5EF4-FFF2-40B4-BE49-F238E27FC236}">
                  <a16:creationId xmlns:a16="http://schemas.microsoft.com/office/drawing/2014/main" id="{C63C9423-BA8B-49B6-9337-3D9858134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2005"/>
              <a:ext cx="60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disk</a:t>
              </a:r>
            </a:p>
          </p:txBody>
        </p:sp>
        <p:sp>
          <p:nvSpPr>
            <p:cNvPr id="38" name="Line 49">
              <a:extLst>
                <a:ext uri="{FF2B5EF4-FFF2-40B4-BE49-F238E27FC236}">
                  <a16:creationId xmlns:a16="http://schemas.microsoft.com/office/drawing/2014/main" id="{274A5A90-273D-4DAC-8440-0914F4986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837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9" name="Line 50">
              <a:extLst>
                <a:ext uri="{FF2B5EF4-FFF2-40B4-BE49-F238E27FC236}">
                  <a16:creationId xmlns:a16="http://schemas.microsoft.com/office/drawing/2014/main" id="{F995BC17-DA90-4462-B7AF-88B962D1D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1" y="1029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0" name="Line 51">
              <a:extLst>
                <a:ext uri="{FF2B5EF4-FFF2-40B4-BE49-F238E27FC236}">
                  <a16:creationId xmlns:a16="http://schemas.microsoft.com/office/drawing/2014/main" id="{FFBC8CD1-9118-4C32-8D9E-1A7C62487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1" y="1317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1" name="Line 52">
              <a:extLst>
                <a:ext uri="{FF2B5EF4-FFF2-40B4-BE49-F238E27FC236}">
                  <a16:creationId xmlns:a16="http://schemas.microsoft.com/office/drawing/2014/main" id="{3492C3A8-8E11-4E2A-AB0E-4B2587D4A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9" y="1509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2" name="Line 53">
              <a:extLst>
                <a:ext uri="{FF2B5EF4-FFF2-40B4-BE49-F238E27FC236}">
                  <a16:creationId xmlns:a16="http://schemas.microsoft.com/office/drawing/2014/main" id="{AF2917F6-6F03-4A68-BAAA-99656CB63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1797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3" name="Line 54">
              <a:extLst>
                <a:ext uri="{FF2B5EF4-FFF2-40B4-BE49-F238E27FC236}">
                  <a16:creationId xmlns:a16="http://schemas.microsoft.com/office/drawing/2014/main" id="{CBCB73B7-1B62-4EC6-8AF3-73F98ACE4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7" y="1989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4" name="Line 55">
              <a:extLst>
                <a:ext uri="{FF2B5EF4-FFF2-40B4-BE49-F238E27FC236}">
                  <a16:creationId xmlns:a16="http://schemas.microsoft.com/office/drawing/2014/main" id="{6A77E787-FF65-48A7-9ECA-E6CF490C2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7" y="2277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5" name="Line 56">
              <a:extLst>
                <a:ext uri="{FF2B5EF4-FFF2-40B4-BE49-F238E27FC236}">
                  <a16:creationId xmlns:a16="http://schemas.microsoft.com/office/drawing/2014/main" id="{F16202E0-83D2-4719-9687-2A9AB2A6F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5" y="2469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35BF6918-DE62-49B6-987B-2B6428AF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5" y="2757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7" name="Line 58">
              <a:extLst>
                <a:ext uri="{FF2B5EF4-FFF2-40B4-BE49-F238E27FC236}">
                  <a16:creationId xmlns:a16="http://schemas.microsoft.com/office/drawing/2014/main" id="{1112CE1E-2033-410B-A359-41ADD69DA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2949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8" name="Line 59">
              <a:extLst>
                <a:ext uri="{FF2B5EF4-FFF2-40B4-BE49-F238E27FC236}">
                  <a16:creationId xmlns:a16="http://schemas.microsoft.com/office/drawing/2014/main" id="{A4224C23-8C51-47E7-A486-EF80CF684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237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49" name="Line 60">
              <a:extLst>
                <a:ext uri="{FF2B5EF4-FFF2-40B4-BE49-F238E27FC236}">
                  <a16:creationId xmlns:a16="http://schemas.microsoft.com/office/drawing/2014/main" id="{ACDD7A6C-B10D-4572-96DE-B8624AC40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429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50" name="Line 61">
              <a:extLst>
                <a:ext uri="{FF2B5EF4-FFF2-40B4-BE49-F238E27FC236}">
                  <a16:creationId xmlns:a16="http://schemas.microsoft.com/office/drawing/2014/main" id="{157CCAFE-C1DC-4A6F-B223-FD8EA82D4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1" y="3717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51" name="Line 62">
              <a:extLst>
                <a:ext uri="{FF2B5EF4-FFF2-40B4-BE49-F238E27FC236}">
                  <a16:creationId xmlns:a16="http://schemas.microsoft.com/office/drawing/2014/main" id="{3A3808AB-DB18-475E-A8EF-332A58EC4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9" y="3909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52" name="Text Box 63">
              <a:extLst>
                <a:ext uri="{FF2B5EF4-FFF2-40B4-BE49-F238E27FC236}">
                  <a16:creationId xmlns:a16="http://schemas.microsoft.com/office/drawing/2014/main" id="{122AB441-DD43-45DE-9898-E3E7B0309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93"/>
              <a:ext cx="864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work area</a:t>
              </a:r>
            </a:p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of T</a:t>
              </a:r>
              <a:r>
                <a:rPr kumimoji="0" lang="en-US" altLang="zh-CN" sz="1500" b="1" i="0" u="none" strike="noStrike" kern="0" cap="none" spc="0" normalizeH="0" baseline="-25000" noProof="0" dirty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 Box 64">
              <a:extLst>
                <a:ext uri="{FF2B5EF4-FFF2-40B4-BE49-F238E27FC236}">
                  <a16:creationId xmlns:a16="http://schemas.microsoft.com/office/drawing/2014/main" id="{B7370972-9695-4191-A52E-1084698C6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" y="3079"/>
              <a:ext cx="77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work area</a:t>
              </a:r>
            </a:p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of T</a:t>
              </a:r>
              <a:r>
                <a:rPr kumimoji="0" lang="en-US" altLang="zh-CN" sz="1500" b="1" i="0" u="none" strike="noStrike" kern="0" cap="none" spc="0" normalizeH="0" baseline="-25000" noProof="0" dirty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 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 Box 65">
              <a:extLst>
                <a:ext uri="{FF2B5EF4-FFF2-40B4-BE49-F238E27FC236}">
                  <a16:creationId xmlns:a16="http://schemas.microsoft.com/office/drawing/2014/main" id="{6B8F5DC1-87C1-437B-A0B5-6CECB6FEB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" y="3593"/>
              <a:ext cx="6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55" name="Text Box 66">
              <a:extLst>
                <a:ext uri="{FF2B5EF4-FFF2-40B4-BE49-F238E27FC236}">
                  <a16:creationId xmlns:a16="http://schemas.microsoft.com/office/drawing/2014/main" id="{860B48AB-CD12-436A-9E90-C2BFB859E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5" y="2336"/>
              <a:ext cx="28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  <a:endParaRPr kumimoji="0" lang="en-US" altLang="zh-CN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3515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Failure Classification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Storage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Recovery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and Atomicity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Recovery Algorithms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Buffer Management</a:t>
            </a:r>
          </a:p>
        </p:txBody>
      </p:sp>
    </p:spTree>
    <p:extLst>
      <p:ext uri="{BB962C8B-B14F-4D97-AF65-F5344CB8AC3E}">
        <p14:creationId xmlns:p14="http://schemas.microsoft.com/office/powerpoint/2010/main" val="39430190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3AC2-48AB-49A9-96CF-BE18C458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Recovery and Atomicity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53782-C8B2-4958-8A0A-A83CE6498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856984" cy="396044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Modifying the database without ensuring that the transaction will commit may leave the database in an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inconsistent state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Consider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that transfers $50 from account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800" dirty="0">
                    <a:latin typeface="Comic Sans MS" pitchFamily="66" charset="0"/>
                  </a:rPr>
                  <a:t> to account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Several output operations may be required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to output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800" dirty="0">
                    <a:latin typeface="Comic Sans MS" pitchFamily="66" charset="0"/>
                  </a:rPr>
                  <a:t> and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A failure may occur after one of these modifications have been made but before all of them are made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To ensure atomicity despite failures</a:t>
                </a:r>
                <a:r>
                  <a:rPr lang="en-US" altLang="zh-CN" sz="2000" dirty="0">
                    <a:latin typeface="Comic Sans MS" pitchFamily="66" charset="0"/>
                  </a:rPr>
                  <a:t>, we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first output information describing the modifications to stable storage without modifying the database itself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Two approaches</a:t>
                </a: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log-based recovery 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基于日志的恢复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shadow-paging 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影子页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53782-C8B2-4958-8A0A-A83CE6498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856984" cy="3960440"/>
              </a:xfrm>
              <a:blipFill>
                <a:blip r:embed="rId2"/>
                <a:stretch>
                  <a:fillRect l="-964" t="-2154" r="-138" b="-3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2842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918D-1E05-476F-8D62-BED11BA8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Log-based Recovery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EE17BA-16D9-44EE-BEE6-288DEF65B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9542"/>
                <a:ext cx="8928992" cy="3960439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 log is kept on stable storage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The log is a sequence of log records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When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starts, it registers itself by writing a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start&gt; </a:t>
                </a:r>
                <a:r>
                  <a:rPr lang="en-US" altLang="zh-CN" sz="2000" dirty="0">
                    <a:latin typeface="Comic Sans MS" pitchFamily="66" charset="0"/>
                  </a:rPr>
                  <a:t>log record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executes write(X)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:r>
                  <a:rPr lang="en-US" altLang="zh-CN" sz="1600" dirty="0">
                    <a:latin typeface="Comic Sans MS" pitchFamily="66" charset="0"/>
                  </a:rPr>
                  <a:t>a log record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&gt;</a:t>
                </a:r>
                <a:r>
                  <a:rPr lang="en-US" altLang="zh-CN" sz="1600" b="1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written,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is 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old value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new value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finishes it’s last statement, the log record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 commit&gt;</a:t>
                </a:r>
                <a:r>
                  <a:rPr lang="en-US" altLang="zh-CN" sz="1600" dirty="0">
                    <a:latin typeface="Comic Sans MS" pitchFamily="66" charset="0"/>
                  </a:rPr>
                  <a:t> is written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Two approaches using logs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Deferred database modification 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延迟数据库修改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Immediate database modification (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即刻数据库修改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EE17BA-16D9-44EE-BEE6-288DEF65B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9542"/>
                <a:ext cx="8928992" cy="3960439"/>
              </a:xfrm>
              <a:blipFill>
                <a:blip r:embed="rId2"/>
                <a:stretch>
                  <a:fillRect l="-1025" t="-1387" r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161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041A-33E6-4B72-8F55-ACC73308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Deferred Database Modification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78990D-6E5B-4C82-8A2F-2BAFBC8E6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9542"/>
                <a:ext cx="8712968" cy="3895081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Record all modifications to the log</a:t>
                </a:r>
                <a:r>
                  <a:rPr lang="en-US" altLang="zh-CN" sz="2000" dirty="0">
                    <a:latin typeface="Comic Sans MS" pitchFamily="66" charset="0"/>
                  </a:rPr>
                  <a:t>, but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defer all the writes to after partial commit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Transaction starts by writing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start&gt;</a:t>
                </a:r>
                <a:r>
                  <a:rPr lang="en-US" altLang="zh-CN" sz="1800" dirty="0">
                    <a:latin typeface="Comic Sans MS" pitchFamily="66" charset="0"/>
                  </a:rPr>
                  <a:t> record to log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A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write(X)</a:t>
                </a:r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operation results in a log record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 X, V&gt;</a:t>
                </a:r>
                <a:r>
                  <a:rPr lang="en-US" altLang="zh-CN" sz="1800" dirty="0">
                    <a:latin typeface="Comic Sans MS" pitchFamily="66" charset="0"/>
                  </a:rPr>
                  <a:t> being written, where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V</a:t>
                </a:r>
                <a:r>
                  <a:rPr lang="en-US" altLang="zh-CN" sz="1800" dirty="0">
                    <a:latin typeface="Comic Sans MS" pitchFamily="66" charset="0"/>
                  </a:rPr>
                  <a:t> is 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new value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The write is not performed on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X</a:t>
                </a:r>
                <a:r>
                  <a:rPr lang="en-US" altLang="zh-CN" sz="1800" dirty="0">
                    <a:latin typeface="Comic Sans MS" pitchFamily="66" charset="0"/>
                  </a:rPr>
                  <a:t> at this time, but is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deferred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partially commits,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commit&gt;</a:t>
                </a:r>
                <a:r>
                  <a:rPr lang="en-US" altLang="zh-CN" sz="1800" dirty="0">
                    <a:latin typeface="Comic Sans MS" pitchFamily="66" charset="0"/>
                  </a:rPr>
                  <a:t> is written to the log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Finally,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the log records are read and used to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actually execute the previously deferred writes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78990D-6E5B-4C82-8A2F-2BAFBC8E6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9542"/>
                <a:ext cx="8712968" cy="3895081"/>
              </a:xfrm>
              <a:blipFill>
                <a:blip r:embed="rId2"/>
                <a:stretch>
                  <a:fillRect l="-979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0690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0CA5-E386-4597-8856-37502303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Deferred Database Modification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261936-80FF-45D3-9E15-B1FA3A2FD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784976" cy="4248472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Recovery after a crash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a transaction needs to be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redone</a:t>
                </a: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iff both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start&gt; and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commit&gt;</a:t>
                </a:r>
                <a:r>
                  <a:rPr lang="en-US" altLang="zh-CN" sz="1800" dirty="0">
                    <a:latin typeface="Comic Sans MS" pitchFamily="66" charset="0"/>
                  </a:rPr>
                  <a:t> are there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in the log</a:t>
                </a:r>
              </a:p>
              <a:p>
                <a:pPr lvl="1"/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Redo(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1800" dirty="0">
                    <a:latin typeface="Comic Sans MS" pitchFamily="66" charset="0"/>
                  </a:rPr>
                  <a:t>sets the value of all data items updated by the transaction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to the new values</a:t>
                </a:r>
              </a:p>
              <a:p>
                <a:r>
                  <a:rPr lang="en-US" altLang="zh-CN" sz="2000" b="1" dirty="0">
                    <a:latin typeface="Comic Sans MS" pitchFamily="66" charset="0"/>
                  </a:rPr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executes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and initial: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A=1000, B=2000, C=700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      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T</a:t>
                </a:r>
                <a:r>
                  <a:rPr lang="en-US" altLang="zh-CN" sz="1600" b="1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0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read (A)	               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T</a:t>
                </a:r>
                <a:r>
                  <a:rPr lang="en-US" altLang="zh-CN" sz="1600" b="1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1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read (C)</a:t>
                </a:r>
              </a:p>
              <a:p>
                <a:pPr marL="0" indent="0"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	A: = A - 50	       C:= C- 100</a:t>
                </a:r>
              </a:p>
              <a:p>
                <a:pPr marL="0" indent="0"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	write (A)		       write (C)</a:t>
                </a:r>
              </a:p>
              <a:p>
                <a:pPr marL="0" indent="0"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	read (B)</a:t>
                </a:r>
              </a:p>
              <a:p>
                <a:pPr marL="0" indent="0"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	B:=  B + 50</a:t>
                </a:r>
              </a:p>
              <a:p>
                <a:pPr marL="0" indent="0"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	write (B)</a:t>
                </a:r>
              </a:p>
              <a:p>
                <a:pPr marL="0" indent="0"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         </a:t>
                </a: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261936-80FF-45D3-9E15-B1FA3A2FD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784976" cy="4248472"/>
              </a:xfrm>
              <a:blipFill>
                <a:blip r:embed="rId2"/>
                <a:stretch>
                  <a:fillRect l="-971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1881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D1906-4B5D-4EFE-B92C-10772273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Deferred Database Modification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E962-5A65-4B68-93E4-0744B623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075805"/>
            <a:ext cx="8568952" cy="1518817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Recovery actions in each case above are: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(a)  No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redo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actions need to be taken</a:t>
            </a:r>
          </a:p>
          <a:p>
            <a:pPr lvl="1"/>
            <a:r>
              <a:rPr lang="en-US" altLang="zh-CN" sz="1800" b="1" dirty="0">
                <a:solidFill>
                  <a:srgbClr val="00B050"/>
                </a:solidFill>
                <a:latin typeface="Comic Sans MS" pitchFamily="66" charset="0"/>
              </a:rPr>
              <a:t>(b)  redo(T</a:t>
            </a:r>
            <a:r>
              <a:rPr lang="en-US" altLang="zh-CN" sz="1800" b="1" baseline="-25000" dirty="0">
                <a:solidFill>
                  <a:srgbClr val="00B050"/>
                </a:solidFill>
                <a:latin typeface="Comic Sans MS" pitchFamily="66" charset="0"/>
              </a:rPr>
              <a:t>0</a:t>
            </a:r>
            <a:r>
              <a:rPr lang="en-US" altLang="zh-CN" sz="1800" b="1" dirty="0">
                <a:solidFill>
                  <a:srgbClr val="00B050"/>
                </a:solidFill>
                <a:latin typeface="Comic Sans MS" pitchFamily="66" charset="0"/>
              </a:rPr>
              <a:t>) must be performed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(c)  redo(T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 must be performed followed by redo(T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0CAF53C8-294E-4836-A5CC-8DD96E72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2224" r="2396" b="22224"/>
          <a:stretch>
            <a:fillRect/>
          </a:stretch>
        </p:blipFill>
        <p:spPr bwMode="auto">
          <a:xfrm>
            <a:off x="1810940" y="771550"/>
            <a:ext cx="5209634" cy="217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368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BE0ED-B219-4BF9-8999-07966118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Immediate Database Modification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20034-C44E-4CB9-8093-A624507D5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9036496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Allows database updates of an uncommitted transaction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Update log records must be written before database items are written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output of updated blocks </a:t>
            </a:r>
            <a:r>
              <a:rPr lang="en-US" altLang="zh-CN" sz="1800" dirty="0">
                <a:latin typeface="Comic Sans MS" pitchFamily="66" charset="0"/>
              </a:rPr>
              <a:t>can take place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at any time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before or after transaction commit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Order </a:t>
            </a:r>
            <a:r>
              <a:rPr lang="en-US" altLang="zh-CN" sz="1800" dirty="0">
                <a:latin typeface="Comic Sans MS" pitchFamily="66" charset="0"/>
              </a:rPr>
              <a:t>in which blocks are output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can be different </a:t>
            </a:r>
            <a:r>
              <a:rPr lang="en-US" altLang="zh-CN" sz="1800" dirty="0">
                <a:latin typeface="Comic Sans MS" pitchFamily="66" charset="0"/>
              </a:rPr>
              <a:t>from the order in which they are written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014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D89B4-0A7C-4BF1-BA6B-C2FFA033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Immediate Database Modification Example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8CDA3-8D50-40E7-9BEF-944A7885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699542"/>
            <a:ext cx="576064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1438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071563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3287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6716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0145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3574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27003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kern="0" dirty="0">
                <a:solidFill>
                  <a:srgbClr val="FF0000"/>
                </a:solidFill>
                <a:latin typeface="Comic Sans MS" pitchFamily="66" charset="0"/>
                <a:ea typeface="宋体" panose="02010600030101010101" pitchFamily="2" charset="-122"/>
              </a:rPr>
              <a:t>Log                      Write                  Output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 kern="0" dirty="0">
              <a:latin typeface="Comic Sans MS" pitchFamily="66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&lt;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0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 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start&gt;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&lt;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0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,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A, 1000, 950&gt;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&lt;T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0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,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B, 2000, 2050&gt;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                                   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A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= 950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                                   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B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= 2050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&lt;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0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commit&gt;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&lt;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1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start&gt;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&lt;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1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, C, 700, 600&gt;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                                    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C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= 600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                                                                        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B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B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, 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B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C</a:t>
            </a:r>
            <a:endParaRPr lang="en-US" altLang="zh-CN" sz="1500" kern="0" dirty="0">
              <a:latin typeface="Comic Sans MS" pitchFamily="66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&lt;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T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1</a:t>
            </a: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commit&gt;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                                                                         </a:t>
            </a:r>
            <a:r>
              <a:rPr lang="en-US" altLang="zh-CN" sz="1500" i="1" kern="0" dirty="0">
                <a:latin typeface="Comic Sans MS" pitchFamily="66" charset="0"/>
                <a:ea typeface="宋体" panose="02010600030101010101" pitchFamily="2" charset="-122"/>
              </a:rPr>
              <a:t>B</a:t>
            </a:r>
            <a:r>
              <a:rPr lang="en-US" altLang="zh-CN" sz="1500" i="1" kern="0" baseline="-25000" dirty="0">
                <a:latin typeface="Comic Sans MS" pitchFamily="66" charset="0"/>
                <a:ea typeface="宋体" panose="02010600030101010101" pitchFamily="2" charset="-122"/>
              </a:rPr>
              <a:t>A</a:t>
            </a:r>
            <a:endParaRPr lang="en-US" altLang="zh-CN" sz="1500" kern="0" dirty="0">
              <a:latin typeface="Comic Sans MS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500" b="1" kern="0" dirty="0">
              <a:solidFill>
                <a:srgbClr val="1B06BA"/>
              </a:solidFill>
              <a:latin typeface="Comic Sans MS" pitchFamily="66" charset="0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500" b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Note: </a:t>
            </a:r>
            <a:r>
              <a:rPr lang="en-US" altLang="zh-CN" sz="1500" b="1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B</a:t>
            </a:r>
            <a:r>
              <a:rPr lang="en-US" altLang="zh-CN" sz="1500" b="1" i="1" kern="0" baseline="-2500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X</a:t>
            </a:r>
            <a:r>
              <a:rPr lang="en-US" altLang="zh-CN" sz="1500" b="1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 </a:t>
            </a:r>
            <a:r>
              <a:rPr lang="en-US" altLang="zh-CN" sz="1500" b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denotes block containing </a:t>
            </a:r>
            <a:r>
              <a:rPr lang="en-US" altLang="zh-CN" sz="1500" b="1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X</a:t>
            </a:r>
            <a:endParaRPr lang="en-US" altLang="zh-CN" sz="1500" b="1" kern="0" dirty="0">
              <a:solidFill>
                <a:srgbClr val="0000FF"/>
              </a:solidFill>
              <a:latin typeface="Comic Sans MS" pitchFamily="66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75D718-45F7-542A-150E-6A8010EEF42D}"/>
                  </a:ext>
                </a:extLst>
              </p:cNvPr>
              <p:cNvSpPr txBox="1"/>
              <p:nvPr/>
            </p:nvSpPr>
            <p:spPr>
              <a:xfrm>
                <a:off x="107504" y="1203598"/>
                <a:ext cx="2520280" cy="824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&gt;</a:t>
                </a:r>
                <a:r>
                  <a:rPr lang="en-US" altLang="zh-CN" sz="1400" dirty="0">
                    <a:latin typeface="Comic Sans MS" pitchFamily="66" charset="0"/>
                  </a:rPr>
                  <a:t>, </a:t>
                </a:r>
              </a:p>
              <a:p>
                <a:r>
                  <a:rPr lang="en-US" altLang="zh-CN" sz="14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itchFamily="66" charset="0"/>
                  </a:rPr>
                  <a:t> is the 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old value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mic Sans MS" pitchFamily="66" charset="0"/>
                  </a:rPr>
                  <a:t>,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</a:p>
              <a:p>
                <a:r>
                  <a:rPr lang="en-US" altLang="zh-CN" sz="14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400" dirty="0">
                    <a:latin typeface="Comic Sans MS" pitchFamily="66" charset="0"/>
                  </a:rPr>
                  <a:t>is the 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new value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75D718-45F7-542A-150E-6A8010EEF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03598"/>
                <a:ext cx="2520280" cy="824841"/>
              </a:xfrm>
              <a:prstGeom prst="rect">
                <a:avLst/>
              </a:prstGeom>
              <a:blipFill>
                <a:blip r:embed="rId2"/>
                <a:stretch>
                  <a:fillRect l="-726" t="-735"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374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3  Application Design &amp; Development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kern="0" dirty="0">
              <a:latin typeface="Comic Sans MS" pitchFamily="66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6  Query Processing &amp; Optimization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kern="0" dirty="0">
              <a:latin typeface="Comic Sans MS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 dirty="0">
                <a:solidFill>
                  <a:srgbClr val="FF0000"/>
                </a:solidFill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96174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8663D-4215-4A60-A867-1ADA3936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Immediate Database Modification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F0C386-DFBD-4E6A-9A61-4EA99515A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964488" cy="396044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Recovery procedure has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two operations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undo(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): </a:t>
                </a:r>
                <a:r>
                  <a:rPr lang="en-US" altLang="zh-CN" sz="1600" dirty="0">
                    <a:latin typeface="Comic Sans MS" pitchFamily="66" charset="0"/>
                  </a:rPr>
                  <a:t>restore the value of all data items updated by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to the old values</a:t>
                </a:r>
                <a:endParaRPr lang="en-US" altLang="zh-CN" sz="1600" b="1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redo(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): </a:t>
                </a:r>
                <a:r>
                  <a:rPr lang="en-US" altLang="zh-CN" sz="1600" dirty="0">
                    <a:latin typeface="Comic Sans MS" pitchFamily="66" charset="0"/>
                  </a:rPr>
                  <a:t>set the value of all data items updated by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to the new values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When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recovering after failure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needs to be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undone</a:t>
                </a:r>
                <a:r>
                  <a:rPr lang="en-US" altLang="zh-CN" sz="1600" dirty="0">
                    <a:latin typeface="Comic Sans MS" pitchFamily="66" charset="0"/>
                  </a:rPr>
                  <a:t> if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the log contains the record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start&gt;, but does not contain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commit&gt;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needs to be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redone</a:t>
                </a: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if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the log contains both the record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start&gt; and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commit&gt;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Undo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operations are performed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first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, then redo operations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F0C386-DFBD-4E6A-9A61-4EA99515A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964488" cy="3960440"/>
              </a:xfrm>
              <a:blipFill>
                <a:blip r:embed="rId2"/>
                <a:stretch>
                  <a:fillRect l="-952" t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753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4F5E-D580-484A-BFEE-454D9D24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Immediate DB Modification Recovery Example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C7075-DFF1-4F7C-8040-D1A8AD1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787774"/>
            <a:ext cx="8568952" cy="20162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Recovery actions in each case above are: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(a) undo(T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(b) undo(T</a:t>
            </a:r>
            <a:r>
              <a:rPr lang="en-US" altLang="zh-CN" sz="1800" b="1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 and redo(T</a:t>
            </a:r>
            <a:r>
              <a:rPr lang="en-US" altLang="zh-CN" sz="1800" b="1" baseline="-25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B050"/>
                </a:solidFill>
                <a:latin typeface="Comic Sans MS" pitchFamily="66" charset="0"/>
              </a:rPr>
              <a:t>(c) redo(T</a:t>
            </a:r>
            <a:r>
              <a:rPr lang="en-US" altLang="zh-CN" sz="1800" b="1" baseline="-25000" dirty="0">
                <a:solidFill>
                  <a:srgbClr val="00B050"/>
                </a:solidFill>
                <a:latin typeface="Comic Sans MS" pitchFamily="66" charset="0"/>
              </a:rPr>
              <a:t>0</a:t>
            </a:r>
            <a:r>
              <a:rPr lang="en-US" altLang="zh-CN" sz="1800" b="1" dirty="0">
                <a:solidFill>
                  <a:srgbClr val="00B050"/>
                </a:solidFill>
                <a:latin typeface="Comic Sans MS" pitchFamily="66" charset="0"/>
              </a:rPr>
              <a:t>) and redo(T</a:t>
            </a:r>
            <a:r>
              <a:rPr lang="en-US" altLang="zh-CN" sz="1800" b="1" baseline="-25000" dirty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altLang="zh-CN" sz="1800" b="1" dirty="0">
                <a:solidFill>
                  <a:srgbClr val="00B050"/>
                </a:solidFill>
                <a:latin typeface="Comic Sans MS" pitchFamily="66" charset="0"/>
              </a:rPr>
              <a:t>)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5B9741D3-2930-4246-9FB8-AE50D566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8569" r="1772" b="28569"/>
          <a:stretch>
            <a:fillRect/>
          </a:stretch>
        </p:blipFill>
        <p:spPr bwMode="auto">
          <a:xfrm>
            <a:off x="899592" y="699542"/>
            <a:ext cx="612068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474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A55CB-FBC5-4BA1-A9B9-75E5438B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Checkpoints (</a:t>
            </a:r>
            <a:r>
              <a:rPr lang="zh-CN" altLang="en-US" dirty="0">
                <a:latin typeface="Comic Sans MS" pitchFamily="66" charset="0"/>
              </a:rPr>
              <a:t>检查点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B5CBE-26BF-440C-AAEF-148EC2A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555526"/>
            <a:ext cx="9036496" cy="4176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Problems in the recovery procedure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searching</a:t>
            </a:r>
            <a:r>
              <a:rPr lang="en-US" altLang="zh-CN" sz="1800" dirty="0">
                <a:latin typeface="Comic Sans MS" pitchFamily="66" charset="0"/>
              </a:rPr>
              <a:t>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entire log </a:t>
            </a:r>
            <a:r>
              <a:rPr lang="en-US" altLang="zh-CN" sz="1800" dirty="0">
                <a:latin typeface="Comic Sans MS" pitchFamily="66" charset="0"/>
              </a:rPr>
              <a:t>is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time-consuming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might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unnecessarily redo </a:t>
            </a:r>
            <a:r>
              <a:rPr lang="en-US" altLang="zh-CN" sz="1800" dirty="0">
                <a:latin typeface="Comic Sans MS" pitchFamily="66" charset="0"/>
              </a:rPr>
              <a:t>transactions which have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already output </a:t>
            </a:r>
            <a:r>
              <a:rPr lang="en-US" altLang="zh-CN" sz="1800" dirty="0">
                <a:latin typeface="Comic Sans MS" pitchFamily="66" charset="0"/>
              </a:rPr>
              <a:t>their updates to the database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Recovery procedure by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setting checkpoints periodically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Output all log records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currently residing in main memory to stable storage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Output all modified buffer blocks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to the disk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Write a log record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&lt;checkpoint&gt;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to stable storage</a:t>
            </a:r>
          </a:p>
        </p:txBody>
      </p:sp>
    </p:spTree>
    <p:extLst>
      <p:ext uri="{BB962C8B-B14F-4D97-AF65-F5344CB8AC3E}">
        <p14:creationId xmlns:p14="http://schemas.microsoft.com/office/powerpoint/2010/main" val="8046794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15BA-E473-4FEF-947C-EB268AFB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Checkpoints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91E15F-8EF7-4654-8577-BAF8B1D29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555526"/>
                <a:ext cx="8964488" cy="432048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Comic Sans MS" pitchFamily="66" charset="0"/>
                  </a:rPr>
                  <a:t>During recovery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Scan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backwards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from the end of log </a:t>
                </a:r>
                <a:r>
                  <a:rPr lang="en-US" altLang="zh-CN" sz="1800" dirty="0">
                    <a:latin typeface="Comic Sans MS" pitchFamily="66" charset="0"/>
                  </a:rPr>
                  <a:t>to find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the most recent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&lt;checkpoint&gt; </a:t>
                </a:r>
                <a:r>
                  <a:rPr lang="en-US" altLang="zh-CN" sz="1800" dirty="0">
                    <a:latin typeface="Comic Sans MS" pitchFamily="66" charset="0"/>
                  </a:rPr>
                  <a:t>record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Continue scanning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backwards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till a record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,start&gt;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is found.</a:t>
                </a:r>
                <a:r>
                  <a:rPr lang="en-US" altLang="zh-CN" sz="1800" dirty="0">
                    <a:latin typeface="Comic Sans MS" pitchFamily="66" charset="0"/>
                  </a:rPr>
                  <a:t> We assume that all transactions are executed </a:t>
                </a:r>
                <a:r>
                  <a:rPr lang="en-US" altLang="zh-CN" sz="1800" b="1" dirty="0">
                    <a:latin typeface="Comic Sans MS" pitchFamily="66" charset="0"/>
                  </a:rPr>
                  <a:t>serially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Need only consider the part of log following above start record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For all transactions (starting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or later)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with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no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,commit&gt;,</a:t>
                </a:r>
                <a:r>
                  <a:rPr lang="en-US" altLang="zh-CN" sz="1600" b="1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execute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undo(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).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Scanning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forward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in the log, for all transactions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or later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with a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,commit&gt;</a:t>
                </a:r>
                <a:r>
                  <a:rPr lang="en-US" altLang="zh-CN" sz="1600" b="1" dirty="0">
                    <a:latin typeface="Comic Sans MS" pitchFamily="66" charset="0"/>
                  </a:rPr>
                  <a:t>,  </a:t>
                </a:r>
                <a:r>
                  <a:rPr lang="en-US" altLang="zh-CN" sz="1600" dirty="0">
                    <a:latin typeface="Comic Sans MS" pitchFamily="66" charset="0"/>
                  </a:rPr>
                  <a:t>execute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redo(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).</a:t>
                </a:r>
                <a:endParaRPr lang="en-US" altLang="zh-CN" sz="16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91E15F-8EF7-4654-8577-BAF8B1D29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555526"/>
                <a:ext cx="8964488" cy="4320480"/>
              </a:xfrm>
              <a:blipFill>
                <a:blip r:embed="rId2"/>
                <a:stretch>
                  <a:fillRect l="-952" r="-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578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43D8-93B7-4EBE-9E39-827C15B3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Checkpoints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085FF-32BB-4687-9AE0-4B3F3690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1" y="3151039"/>
            <a:ext cx="9217024" cy="15121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altLang="zh-CN" sz="1800" b="1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 can be ignored </a:t>
            </a:r>
            <a:r>
              <a:rPr lang="en-US" altLang="zh-CN" sz="1800" dirty="0">
                <a:latin typeface="Comic Sans MS" pitchFamily="66" charset="0"/>
              </a:rPr>
              <a:t>(updates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already output </a:t>
            </a:r>
            <a:r>
              <a:rPr lang="en-US" altLang="zh-CN" sz="1800" dirty="0">
                <a:latin typeface="Comic Sans MS" pitchFamily="66" charset="0"/>
              </a:rPr>
              <a:t>to disk according to the checkpoint)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 and 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 redone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 undone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latin typeface="Comic Sans MS" pitchFamily="66" charset="0"/>
            </a:endParaRP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A15EA78B-0A8C-42B1-99A9-361371B4FFED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699542"/>
            <a:ext cx="4229100" cy="2283619"/>
            <a:chOff x="1008" y="763"/>
            <a:chExt cx="3552" cy="1918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79AAF7BC-6B14-4B86-BBEC-59118C883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008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FAD31D4F-537A-4085-AF00-889BA4810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7C652C22-E392-408E-B9D2-297F6B6E0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08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999E309B-0559-4FB1-8440-E322A0FDB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778"/>
              <a:ext cx="32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  <a:endParaRPr kumimoji="0" lang="en-US" altLang="zh-CN" sz="15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F3492E2F-3FD7-4F01-9A6F-906C9114E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763"/>
              <a:ext cx="32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  <a:endParaRPr kumimoji="0" lang="en-US" altLang="zh-CN" sz="15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4F0D4460-8FF3-4BF9-AFD3-9D2FB5E59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96277DEC-F750-4D06-A988-C702C6138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0FBF0685-7411-4464-B01C-7A36AEC8F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4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89FD496-F2F9-40B3-BE94-F058E817E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8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E15721DB-A3C9-4431-9A8B-7915AC780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53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FD7E82F-E846-463D-AA29-EB2EEDA8C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59021AD-4703-447C-87A9-90F66CB9B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72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DBBA715B-9263-4E4D-83A6-2A72D3D17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77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FE649904-9A1D-42FF-A849-092BB8935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72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34DC73F9-5114-4F69-BB69-FB3AB5E5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016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6D3FBFE3-A664-4A76-B7B1-9D1B15129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054"/>
              <a:ext cx="57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8885596D-606B-4D08-9BBA-2527DB59F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016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E70A6A15-A2DB-4C1A-8B33-694A39AD2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066"/>
              <a:ext cx="3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endParaRPr kumimoji="0" lang="en-US" altLang="zh-CN" sz="15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D10B3953-726E-4327-A48B-99C3EEC12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6" y="1295"/>
              <a:ext cx="3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  <a:endParaRPr kumimoji="0" lang="en-US" altLang="zh-CN" sz="15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6AA9E0A0-5B9D-46CA-AC65-9AF5ED80A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535"/>
              <a:ext cx="3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3</a:t>
              </a:r>
              <a:endParaRPr kumimoji="0" lang="en-US" altLang="zh-CN" sz="15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2EEA409E-405A-4BF1-B2CE-984E0E306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1823"/>
              <a:ext cx="3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  <a:endParaRPr kumimoji="0" lang="en-US" altLang="zh-CN" sz="15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51E5E2C5-5699-4846-941A-85F2E3C9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10"/>
              <a:ext cx="9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checkpoint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2411C5F2-9A44-4FBD-BA1B-EFAF89DDC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95"/>
              <a:ext cx="127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system failure</a:t>
              </a:r>
            </a:p>
          </p:txBody>
        </p:sp>
      </p:grpSp>
      <p:sp>
        <p:nvSpPr>
          <p:cNvPr id="28" name="Line 17">
            <a:extLst>
              <a:ext uri="{FF2B5EF4-FFF2-40B4-BE49-F238E27FC236}">
                <a16:creationId xmlns:a16="http://schemas.microsoft.com/office/drawing/2014/main" id="{341BCC0F-0F70-482F-A258-4A65974C5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112" y="2169418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1212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Failure Classification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Storage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Recovery and Atomicity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Recovery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Algorithms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Buffer Management</a:t>
            </a:r>
          </a:p>
        </p:txBody>
      </p:sp>
    </p:spTree>
    <p:extLst>
      <p:ext uri="{BB962C8B-B14F-4D97-AF65-F5344CB8AC3E}">
        <p14:creationId xmlns:p14="http://schemas.microsoft.com/office/powerpoint/2010/main" val="299865475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E878-A6A3-44DF-BC48-6EBD4EB9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Recovery with Concurrent Transactions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3EFDA-BB4E-4CB6-9330-DA3E745B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We modify the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log-based recovery schemes </a:t>
            </a:r>
            <a:r>
              <a:rPr lang="en-US" altLang="zh-CN" sz="2000" dirty="0">
                <a:latin typeface="Comic Sans MS" pitchFamily="66" charset="0"/>
              </a:rPr>
              <a:t>to allow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multiple transactions to execute concurrently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All transactions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share a single disk buffer </a:t>
            </a:r>
            <a:r>
              <a:rPr lang="en-US" altLang="zh-CN" sz="1800" dirty="0">
                <a:latin typeface="Comic Sans MS" pitchFamily="66" charset="0"/>
              </a:rPr>
              <a:t>and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 single log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 buffer block </a:t>
            </a:r>
            <a:r>
              <a:rPr lang="en-US" altLang="zh-CN" sz="1800" dirty="0">
                <a:latin typeface="Comic Sans MS" pitchFamily="66" charset="0"/>
              </a:rPr>
              <a:t>can have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data items updated by one or more transactions</a:t>
            </a:r>
          </a:p>
          <a:p>
            <a:r>
              <a:rPr lang="en-US" altLang="zh-CN" sz="2000" dirty="0">
                <a:latin typeface="Comic Sans MS" pitchFamily="66" charset="0"/>
              </a:rPr>
              <a:t>We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assume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concurrency control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using strict two-phase locking</a:t>
            </a:r>
          </a:p>
          <a:p>
            <a:r>
              <a:rPr lang="en-US" altLang="zh-CN" sz="2000" dirty="0">
                <a:latin typeface="Comic Sans MS" pitchFamily="66" charset="0"/>
              </a:rPr>
              <a:t>Logging is done as described earlier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Log records of different transactions may be interspersed</a:t>
            </a:r>
            <a:r>
              <a:rPr lang="zh-CN" altLang="en-US" sz="1800" dirty="0">
                <a:latin typeface="Comic Sans MS" pitchFamily="66" charset="0"/>
              </a:rPr>
              <a:t>（散布）</a:t>
            </a:r>
            <a:r>
              <a:rPr lang="en-US" altLang="zh-CN" sz="1800" dirty="0">
                <a:latin typeface="Comic Sans MS" pitchFamily="66" charset="0"/>
              </a:rPr>
              <a:t>in the log</a:t>
            </a:r>
          </a:p>
          <a:p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checkpointing technique </a:t>
            </a:r>
            <a:r>
              <a:rPr lang="en-US" altLang="zh-CN" sz="2000" dirty="0">
                <a:latin typeface="Comic Sans MS" pitchFamily="66" charset="0"/>
              </a:rPr>
              <a:t>and actions taken on recovery have to be changed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2405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8C5E-9644-4B4F-A03D-2564A80E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Recovery With Concurrent Transactions (Cont.)</a:t>
            </a:r>
            <a:endParaRPr lang="zh-CN" alt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9CEE71-AED7-486C-9434-A3BF038BB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524" y="669215"/>
                <a:ext cx="8676964" cy="380507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Checkpoints are performed as before, except that the checkpoint log record is the form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Comic Sans MS" pitchFamily="66" charset="0"/>
                  </a:rPr>
                  <a:t>&lt;checkpoint L&gt;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b="1" i="1" dirty="0">
                    <a:solidFill>
                      <a:srgbClr val="FF0000"/>
                    </a:solidFill>
                    <a:latin typeface="Comic Sans MS" pitchFamily="66" charset="0"/>
                  </a:rPr>
                  <a:t>L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is a list of transactions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active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at the time of the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checkpoint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We assume no update is in progress while the checkpoint is carried out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When the system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recovers from a crash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Initialize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undo-list</a:t>
                </a:r>
                <a:r>
                  <a:rPr lang="en-US" altLang="zh-CN" sz="1800" dirty="0">
                    <a:latin typeface="Comic Sans MS" pitchFamily="66" charset="0"/>
                  </a:rPr>
                  <a:t> and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redo-list</a:t>
                </a:r>
                <a:r>
                  <a:rPr lang="en-US" altLang="zh-CN" sz="1800" dirty="0">
                    <a:latin typeface="Comic Sans MS" pitchFamily="66" charset="0"/>
                  </a:rPr>
                  <a:t> to empty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Scan the log backwards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until a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latin typeface="Comic Sans MS" pitchFamily="66" charset="0"/>
                  </a:rPr>
                  <a:t>&lt;checkpoint L&gt; </a:t>
                </a:r>
                <a:r>
                  <a:rPr lang="en-US" altLang="zh-CN" sz="1800" dirty="0">
                    <a:latin typeface="Comic Sans MS" pitchFamily="66" charset="0"/>
                  </a:rPr>
                  <a:t>record is found: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if the record is </a:t>
                </a:r>
                <a:r>
                  <a:rPr lang="en-US" altLang="zh-CN" sz="1600" b="1" i="1" dirty="0">
                    <a:solidFill>
                      <a:srgbClr val="0000FF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solidFill>
                      <a:srgbClr val="0000FF"/>
                    </a:solidFill>
                    <a:latin typeface="Comic Sans MS" pitchFamily="66" charset="0"/>
                  </a:rPr>
                  <a:t> commit&gt;,</a:t>
                </a:r>
                <a:r>
                  <a:rPr lang="en-US" altLang="zh-CN" sz="1600" i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to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redo-list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if the record is </a:t>
                </a:r>
                <a:r>
                  <a:rPr lang="en-US" altLang="zh-CN" sz="1600" b="1" i="1" dirty="0">
                    <a:solidFill>
                      <a:srgbClr val="0000FF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solidFill>
                      <a:srgbClr val="0000FF"/>
                    </a:solidFill>
                    <a:latin typeface="Comic Sans MS" pitchFamily="66" charset="0"/>
                  </a:rPr>
                  <a:t> start&gt;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is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not in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redo-list</a:t>
                </a:r>
                <a:r>
                  <a:rPr lang="en-US" altLang="zh-CN" sz="1600" dirty="0">
                    <a:latin typeface="Comic Sans MS" pitchFamily="66" charset="0"/>
                  </a:rPr>
                  <a:t>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to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undo-list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in </a:t>
                </a:r>
                <a:r>
                  <a:rPr lang="en-US" altLang="zh-CN" sz="1600" b="1" i="1" dirty="0">
                    <a:solidFill>
                      <a:srgbClr val="0000FF"/>
                    </a:solidFill>
                    <a:latin typeface="Comic Sans MS" pitchFamily="66" charset="0"/>
                  </a:rPr>
                  <a:t>L</a:t>
                </a:r>
                <a:r>
                  <a:rPr lang="en-US" altLang="zh-CN" sz="1600" dirty="0">
                    <a:latin typeface="Comic Sans MS" pitchFamily="66" charset="0"/>
                  </a:rPr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is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not in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redo-list</a:t>
                </a:r>
                <a:r>
                  <a:rPr lang="en-US" altLang="zh-CN" sz="1600" dirty="0">
                    <a:latin typeface="Comic Sans MS" pitchFamily="66" charset="0"/>
                  </a:rPr>
                  <a:t>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to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undo-list</a:t>
                </a:r>
                <a:endParaRPr lang="en-US" altLang="zh-CN" sz="16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9CEE71-AED7-486C-9434-A3BF038BB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669215"/>
                <a:ext cx="8676964" cy="3805070"/>
              </a:xfrm>
              <a:blipFill>
                <a:blip r:embed="rId2"/>
                <a:stretch>
                  <a:fillRect l="-983" t="-1442" b="-2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70953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9D947-F4B2-4505-B92D-96C4E127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of Recovery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A015C-A6DB-4A7A-8CF6-D960E7B9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Go through the steps of the recovery algorithm on the following 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2F0BA-48F1-4AB5-8E87-B0D8B0695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80548"/>
            <a:ext cx="3654450" cy="34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1438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071563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3287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6716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0145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3574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27003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0</a:t>
            </a:r>
            <a:r>
              <a:rPr lang="en-US" altLang="zh-CN" sz="1350" i="1" kern="0" dirty="0">
                <a:ea typeface="宋体" panose="02010600030101010101" pitchFamily="2" charset="-122"/>
              </a:rPr>
              <a:t> </a:t>
            </a:r>
            <a:r>
              <a:rPr lang="en-US" altLang="zh-CN" sz="1350" b="1" kern="0" dirty="0">
                <a:solidFill>
                  <a:srgbClr val="0000FF"/>
                </a:solidFill>
                <a:ea typeface="宋体" panose="02010600030101010101" pitchFamily="2" charset="-122"/>
              </a:rPr>
              <a:t>star</a:t>
            </a:r>
            <a:r>
              <a:rPr lang="en-US" altLang="zh-CN" sz="1350" kern="0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350" kern="0" dirty="0">
                <a:ea typeface="宋体" panose="02010600030101010101" pitchFamily="2" charset="-122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0</a:t>
            </a:r>
            <a:r>
              <a:rPr lang="en-US" altLang="zh-CN" sz="1350" kern="0" dirty="0">
                <a:ea typeface="宋体" panose="02010600030101010101" pitchFamily="2" charset="-122"/>
              </a:rPr>
              <a:t>, </a:t>
            </a:r>
            <a:r>
              <a:rPr lang="en-US" altLang="zh-CN" sz="1350" i="1" kern="0" dirty="0">
                <a:ea typeface="宋体" panose="02010600030101010101" pitchFamily="2" charset="-122"/>
              </a:rPr>
              <a:t>A</a:t>
            </a:r>
            <a:r>
              <a:rPr lang="en-US" altLang="zh-CN" sz="1350" kern="0" dirty="0">
                <a:ea typeface="宋体" panose="02010600030101010101" pitchFamily="2" charset="-122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0</a:t>
            </a:r>
            <a:r>
              <a:rPr lang="en-US" altLang="zh-CN" sz="1350" kern="0" dirty="0">
                <a:ea typeface="宋体" panose="02010600030101010101" pitchFamily="2" charset="-122"/>
              </a:rPr>
              <a:t> </a:t>
            </a:r>
            <a:r>
              <a:rPr lang="en-US" altLang="zh-CN" sz="1350" b="1" kern="0" dirty="0">
                <a:solidFill>
                  <a:srgbClr val="0000FF"/>
                </a:solidFill>
                <a:ea typeface="宋体" panose="02010600030101010101" pitchFamily="2" charset="-122"/>
              </a:rPr>
              <a:t>commit</a:t>
            </a:r>
            <a:r>
              <a:rPr lang="en-US" altLang="zh-CN" sz="1350" kern="0" dirty="0">
                <a:ea typeface="宋体" panose="02010600030101010101" pitchFamily="2" charset="-122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1</a:t>
            </a:r>
            <a:r>
              <a:rPr lang="en-US" altLang="zh-CN" sz="1350" kern="0" dirty="0">
                <a:ea typeface="宋体" panose="02010600030101010101" pitchFamily="2" charset="-122"/>
              </a:rPr>
              <a:t> </a:t>
            </a:r>
            <a:r>
              <a:rPr lang="en-US" altLang="zh-CN" sz="1350" b="1" kern="0" dirty="0">
                <a:solidFill>
                  <a:srgbClr val="0000FF"/>
                </a:solidFill>
                <a:ea typeface="宋体" panose="02010600030101010101" pitchFamily="2" charset="-122"/>
              </a:rPr>
              <a:t>start</a:t>
            </a:r>
            <a:r>
              <a:rPr lang="en-US" altLang="zh-CN" sz="1350" kern="0" dirty="0">
                <a:ea typeface="宋体" panose="02010600030101010101" pitchFamily="2" charset="-122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1</a:t>
            </a:r>
            <a:r>
              <a:rPr lang="en-US" altLang="zh-CN" sz="1350" kern="0" dirty="0">
                <a:ea typeface="宋体" panose="02010600030101010101" pitchFamily="2" charset="-122"/>
              </a:rPr>
              <a:t>, </a:t>
            </a:r>
            <a:r>
              <a:rPr lang="en-US" altLang="zh-CN" sz="1350" i="1" kern="0" dirty="0">
                <a:ea typeface="宋体" panose="02010600030101010101" pitchFamily="2" charset="-122"/>
              </a:rPr>
              <a:t>B</a:t>
            </a:r>
            <a:r>
              <a:rPr lang="en-US" altLang="zh-CN" sz="1350" kern="0" dirty="0">
                <a:ea typeface="宋体" panose="02010600030101010101" pitchFamily="2" charset="-122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2</a:t>
            </a:r>
            <a:r>
              <a:rPr lang="en-US" altLang="zh-CN" sz="1350" kern="0" dirty="0">
                <a:ea typeface="宋体" panose="02010600030101010101" pitchFamily="2" charset="-122"/>
              </a:rPr>
              <a:t> </a:t>
            </a:r>
            <a:r>
              <a:rPr lang="en-US" altLang="zh-CN" sz="1350" b="1" kern="0" dirty="0">
                <a:solidFill>
                  <a:srgbClr val="0000FF"/>
                </a:solidFill>
                <a:ea typeface="宋体" panose="02010600030101010101" pitchFamily="2" charset="-122"/>
              </a:rPr>
              <a:t>start</a:t>
            </a:r>
            <a:r>
              <a:rPr lang="en-US" altLang="zh-CN" sz="1350" kern="0" dirty="0">
                <a:ea typeface="宋体" panose="02010600030101010101" pitchFamily="2" charset="-122"/>
              </a:rPr>
              <a:t>&gt;                                                                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2</a:t>
            </a:r>
            <a:r>
              <a:rPr lang="en-US" altLang="zh-CN" sz="1350" kern="0" dirty="0">
                <a:ea typeface="宋体" panose="02010600030101010101" pitchFamily="2" charset="-122"/>
              </a:rPr>
              <a:t>, </a:t>
            </a:r>
            <a:r>
              <a:rPr lang="en-US" altLang="zh-CN" sz="1350" i="1" kern="0" dirty="0">
                <a:ea typeface="宋体" panose="02010600030101010101" pitchFamily="2" charset="-122"/>
              </a:rPr>
              <a:t>C</a:t>
            </a:r>
            <a:r>
              <a:rPr lang="en-US" altLang="zh-CN" sz="1350" kern="0" dirty="0">
                <a:ea typeface="宋体" panose="02010600030101010101" pitchFamily="2" charset="-122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2</a:t>
            </a:r>
            <a:r>
              <a:rPr lang="en-US" altLang="zh-CN" sz="1350" kern="0" dirty="0">
                <a:ea typeface="宋体" panose="02010600030101010101" pitchFamily="2" charset="-122"/>
              </a:rPr>
              <a:t>, </a:t>
            </a:r>
            <a:r>
              <a:rPr lang="en-US" altLang="zh-CN" sz="1350" i="1" kern="0" dirty="0">
                <a:ea typeface="宋体" panose="02010600030101010101" pitchFamily="2" charset="-122"/>
              </a:rPr>
              <a:t>C</a:t>
            </a:r>
            <a:r>
              <a:rPr lang="en-US" altLang="zh-CN" sz="1350" kern="0" dirty="0">
                <a:ea typeface="宋体" panose="02010600030101010101" pitchFamily="2" charset="-122"/>
              </a:rPr>
              <a:t>, 10, 20&gt;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b="1" kern="0" dirty="0">
                <a:solidFill>
                  <a:srgbClr val="FF0000"/>
                </a:solidFill>
                <a:ea typeface="宋体" panose="02010600030101010101" pitchFamily="2" charset="-122"/>
              </a:rPr>
              <a:t>&lt;checkpoint {</a:t>
            </a:r>
            <a:r>
              <a:rPr lang="en-US" altLang="zh-CN" sz="1350" b="1" i="1" kern="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350" b="1" kern="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350" b="1" kern="0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350" b="1" i="1" kern="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1350" b="1" kern="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350" b="1" kern="0" dirty="0">
                <a:solidFill>
                  <a:srgbClr val="FF0000"/>
                </a:solidFill>
                <a:ea typeface="宋体" panose="02010600030101010101" pitchFamily="2" charset="-122"/>
              </a:rPr>
              <a:t>}&gt;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3</a:t>
            </a:r>
            <a:r>
              <a:rPr lang="en-US" altLang="zh-CN" sz="1350" kern="0" dirty="0">
                <a:ea typeface="宋体" panose="02010600030101010101" pitchFamily="2" charset="-122"/>
              </a:rPr>
              <a:t> </a:t>
            </a:r>
            <a:r>
              <a:rPr lang="en-US" altLang="zh-CN" sz="1350" b="1" kern="0" dirty="0">
                <a:solidFill>
                  <a:srgbClr val="0000FF"/>
                </a:solidFill>
                <a:ea typeface="宋体" panose="02010600030101010101" pitchFamily="2" charset="-122"/>
              </a:rPr>
              <a:t>start</a:t>
            </a:r>
            <a:r>
              <a:rPr lang="en-US" altLang="zh-CN" sz="1350" kern="0" dirty="0">
                <a:ea typeface="宋体" panose="02010600030101010101" pitchFamily="2" charset="-122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3</a:t>
            </a:r>
            <a:r>
              <a:rPr lang="en-US" altLang="zh-CN" sz="1350" kern="0" dirty="0">
                <a:ea typeface="宋体" panose="02010600030101010101" pitchFamily="2" charset="-122"/>
              </a:rPr>
              <a:t>,</a:t>
            </a:r>
            <a:r>
              <a:rPr lang="en-US" altLang="zh-CN" sz="1350" i="1" kern="0" dirty="0">
                <a:ea typeface="宋体" panose="02010600030101010101" pitchFamily="2" charset="-122"/>
              </a:rPr>
              <a:t> A</a:t>
            </a:r>
            <a:r>
              <a:rPr lang="en-US" altLang="zh-CN" sz="1350" kern="0" dirty="0">
                <a:ea typeface="宋体" panose="02010600030101010101" pitchFamily="2" charset="-122"/>
              </a:rPr>
              <a:t>, 10, 20&gt;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3</a:t>
            </a:r>
            <a:r>
              <a:rPr lang="en-US" altLang="zh-CN" sz="1350" kern="0" dirty="0">
                <a:ea typeface="宋体" panose="02010600030101010101" pitchFamily="2" charset="-122"/>
              </a:rPr>
              <a:t>, </a:t>
            </a:r>
            <a:r>
              <a:rPr lang="en-US" altLang="zh-CN" sz="1350" i="1" kern="0" dirty="0">
                <a:ea typeface="宋体" panose="02010600030101010101" pitchFamily="2" charset="-122"/>
              </a:rPr>
              <a:t>D</a:t>
            </a:r>
            <a:r>
              <a:rPr lang="en-US" altLang="zh-CN" sz="1350" kern="0" dirty="0">
                <a:ea typeface="宋体" panose="02010600030101010101" pitchFamily="2" charset="-122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zh-CN" sz="1350" kern="0" dirty="0">
                <a:ea typeface="宋体" panose="02010600030101010101" pitchFamily="2" charset="-122"/>
              </a:rPr>
              <a:t>&lt;</a:t>
            </a:r>
            <a:r>
              <a:rPr lang="en-US" altLang="zh-CN" sz="1350" i="1" kern="0" dirty="0">
                <a:ea typeface="宋体" panose="02010600030101010101" pitchFamily="2" charset="-122"/>
              </a:rPr>
              <a:t>T</a:t>
            </a:r>
            <a:r>
              <a:rPr lang="en-US" altLang="zh-CN" sz="1350" kern="0" baseline="-25000" dirty="0">
                <a:ea typeface="宋体" panose="02010600030101010101" pitchFamily="2" charset="-122"/>
              </a:rPr>
              <a:t>3</a:t>
            </a:r>
            <a:r>
              <a:rPr lang="en-US" altLang="zh-CN" sz="1350" kern="0" dirty="0">
                <a:ea typeface="宋体" panose="02010600030101010101" pitchFamily="2" charset="-122"/>
              </a:rPr>
              <a:t> </a:t>
            </a:r>
            <a:r>
              <a:rPr lang="en-US" altLang="zh-CN" sz="1350" b="1" kern="0" dirty="0">
                <a:solidFill>
                  <a:srgbClr val="0000FF"/>
                </a:solidFill>
                <a:ea typeface="宋体" panose="02010600030101010101" pitchFamily="2" charset="-122"/>
              </a:rPr>
              <a:t>commit</a:t>
            </a:r>
            <a:r>
              <a:rPr lang="en-US" altLang="zh-CN" sz="1350" kern="0" dirty="0">
                <a:ea typeface="宋体" panose="02010600030101010101" pitchFamily="2" charset="-122"/>
              </a:rPr>
              <a:t>&gt;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3D46FD5B-92EA-0CB0-43A5-5D2D6F31F81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67517"/>
            <a:ext cx="4229100" cy="2283619"/>
            <a:chOff x="1008" y="763"/>
            <a:chExt cx="3552" cy="1918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D784183D-1339-2AF3-9760-29DB72E33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008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700595CB-DFB3-1D4F-4D6B-0BC9FA3D0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E19D724A-FB79-04DE-8101-4354CD311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08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96E433AE-5327-C33C-0573-7A2B06FB7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778"/>
              <a:ext cx="32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  <a:endParaRPr kumimoji="0" lang="en-US" altLang="zh-CN" sz="15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F8CC43F-BB68-14EF-CB7C-563745BF2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763"/>
              <a:ext cx="32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  <a:endParaRPr kumimoji="0" lang="en-US" altLang="zh-CN" sz="15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76E95626-6103-7BB5-BAFB-450455AAE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F25E1D5-79A5-F5CE-A7AE-A8E04446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18EC98B5-24ED-4AB3-A36F-A7490D04D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4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A74A4D2-8C32-064E-6B75-D7E14406B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" y="1535"/>
              <a:ext cx="2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4604DD2E-3779-1627-ED1E-3378C0AEA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2055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5ED6167F-3D65-9748-EE1F-F2CD8083E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485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2B26546-D530-0182-E5E3-93E86846C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172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BEC74392-7DA2-60C2-7280-3200E6316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2089"/>
              <a:ext cx="127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8500E91E-D5D8-7E3C-0693-9B4363E26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016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16667244-4DC0-8A87-AE21-C87D73019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066"/>
              <a:ext cx="3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0</a:t>
              </a:r>
              <a:endParaRPr kumimoji="0" lang="en-US" altLang="zh-CN" sz="15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37E478F9-D7BD-9F0D-6EDC-4A1B4CCC9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6" y="1295"/>
              <a:ext cx="107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r>
                <a:rPr kumimoji="0" lang="en-US" altLang="zh-CN" sz="15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(Active)</a:t>
              </a:r>
              <a:r>
                <a:rPr kumimoji="0" lang="en-US" altLang="zh-CN" sz="15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endParaRPr kumimoji="0" lang="en-US" altLang="zh-CN" sz="15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A0091FC3-47E8-C9DA-1E4D-3741CB563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535"/>
              <a:ext cx="10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r>
                <a:rPr kumimoji="0" lang="en-US" altLang="zh-CN" sz="15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 (Active)</a:t>
              </a:r>
              <a:r>
                <a:rPr kumimoji="0" lang="en-US" altLang="zh-CN" sz="15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endParaRPr kumimoji="0" lang="en-US" altLang="zh-CN" sz="15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755DDFAD-CBD8-13A5-B2A6-EE03B4C79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" y="1823"/>
              <a:ext cx="3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T</a:t>
              </a:r>
              <a:r>
                <a:rPr kumimoji="0" lang="en-US" altLang="zh-CN" sz="1500" b="1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5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58F0CEE6-2BC4-ECEF-52E7-7137B3719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10"/>
              <a:ext cx="97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checkpoint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93A9C7F-C17A-6B6D-0D06-5E4AF6FCE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95"/>
              <a:ext cx="127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system failure</a:t>
              </a:r>
            </a:p>
          </p:txBody>
        </p:sp>
      </p:grpSp>
      <p:sp>
        <p:nvSpPr>
          <p:cNvPr id="53" name="Line 13">
            <a:extLst>
              <a:ext uri="{FF2B5EF4-FFF2-40B4-BE49-F238E27FC236}">
                <a16:creationId xmlns:a16="http://schemas.microsoft.com/office/drawing/2014/main" id="{EDED6282-3627-E86D-86E8-BF764549B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2219" y="2772431"/>
            <a:ext cx="2388985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CECFF386-63B2-3F43-6842-2AFB37973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328" y="3105522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DCBB79-1FA3-603A-BCEB-24B4D12F984D}"/>
              </a:ext>
            </a:extLst>
          </p:cNvPr>
          <p:cNvSpPr txBox="1"/>
          <p:nvPr/>
        </p:nvSpPr>
        <p:spPr>
          <a:xfrm>
            <a:off x="4211962" y="4155926"/>
            <a:ext cx="4608510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Scan log 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</a:rPr>
              <a:t>backwards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Undo T1, T2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in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</a:rPr>
              <a:t>undo-list</a:t>
            </a:r>
            <a:endParaRPr lang="zh-CN" altLang="en-US" dirty="0"/>
          </a:p>
          <a:p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Scan log 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</a:rPr>
              <a:t>forwards: </a:t>
            </a: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Redo T3 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</a:rPr>
              <a:t>in redo-list</a:t>
            </a:r>
            <a:endParaRPr lang="en-US" altLang="zh-CN" sz="1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189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8368-B3CC-427A-9E71-3E7A13A6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Recovery With Concurrent Transactions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799EB-D52A-4BC7-A9E5-E61083F3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92899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Recovery works as follows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Scan log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backwards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from the end of the log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During the scan</a:t>
            </a:r>
            <a:r>
              <a:rPr lang="en-US" altLang="zh-CN" sz="1600" dirty="0">
                <a:latin typeface="Comic Sans MS" pitchFamily="66" charset="0"/>
              </a:rPr>
              <a:t>, perform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undo</a:t>
            </a:r>
            <a:r>
              <a:rPr lang="en-US" altLang="zh-CN" sz="1600" dirty="0">
                <a:latin typeface="Comic Sans MS" pitchFamily="66" charset="0"/>
              </a:rPr>
              <a:t> for each log record that belongs to a transaction in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undo-list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Locate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 the most recent &lt;checkpoint L&gt;</a:t>
            </a:r>
            <a:r>
              <a:rPr lang="en-US" altLang="zh-CN" sz="1800" dirty="0">
                <a:latin typeface="Comic Sans MS" pitchFamily="66" charset="0"/>
              </a:rPr>
              <a:t> record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Scan log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forwards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from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&lt;checkpoint L&gt;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record till the end of the log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Comic Sans MS" pitchFamily="66" charset="0"/>
              </a:rPr>
              <a:t>During the scan, perform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redo</a:t>
            </a:r>
            <a:r>
              <a:rPr lang="en-US" altLang="zh-CN" sz="1600" dirty="0">
                <a:latin typeface="Comic Sans MS" pitchFamily="66" charset="0"/>
              </a:rPr>
              <a:t> for each log record that belongs to a transaction on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redo-list</a:t>
            </a:r>
          </a:p>
        </p:txBody>
      </p:sp>
    </p:spTree>
    <p:extLst>
      <p:ext uri="{BB962C8B-B14F-4D97-AF65-F5344CB8AC3E}">
        <p14:creationId xmlns:p14="http://schemas.microsoft.com/office/powerpoint/2010/main" val="24957350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E687EA-904F-4DA5-B783-88726B14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0" y="1790804"/>
            <a:ext cx="145851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Database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System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Structure</a:t>
            </a: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F490C0-599F-4564-93AE-A6FBFA6C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791" y="4050507"/>
            <a:ext cx="8755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03CB520-F6F9-4636-8F83-D0DC0DDE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607" y="2321719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3FAAF62-4EB9-469A-B1B2-133978FB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846" y="969169"/>
            <a:ext cx="1521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Applications/tools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D88C95-F85D-41D7-8471-660FF156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431" y="339329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2323E88-B029-4C7F-A9CB-F485505EE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1437085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65F3F1C1-EBD6-4632-B8DE-F9931BFAF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844154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AECDAEBE-856D-4DA7-8606-C370902F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71" y="250032"/>
            <a:ext cx="3902745" cy="479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30528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Failure Classification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Storage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Recovery and Atomicity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Recovery Algorithms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Buffer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9183464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29C31-3386-4AE0-BD17-C3FF3A07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Log Record Buffering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51F02-5CCB-469E-8AE1-E53B44D5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Log record buffering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log records are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buffered in main memory</a:t>
            </a:r>
            <a:r>
              <a:rPr lang="en-US" altLang="zh-CN" sz="1800" dirty="0">
                <a:latin typeface="Comic Sans MS" pitchFamily="66" charset="0"/>
              </a:rPr>
              <a:t>, instead of being output directly to stable storage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Log records are output to stable storage when a block of log records in the buffer is full, or a log force operation is executed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Log force </a:t>
            </a:r>
            <a:r>
              <a:rPr lang="en-US" altLang="zh-CN" sz="1800" dirty="0">
                <a:latin typeface="Comic Sans MS" pitchFamily="66" charset="0"/>
              </a:rPr>
              <a:t>is performed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to</a:t>
            </a:r>
            <a:r>
              <a:rPr lang="en-US" altLang="zh-CN" sz="1800" dirty="0">
                <a:latin typeface="Comic Sans MS" pitchFamily="66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commit a transaction </a:t>
            </a:r>
            <a:r>
              <a:rPr lang="en-US" altLang="zh-CN" sz="1800" dirty="0">
                <a:latin typeface="Comic Sans MS" pitchFamily="66" charset="0"/>
              </a:rPr>
              <a:t>by forcing all its log records (including the commit record) to stable storage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Several log records can be output using a single output operation, thus reducing the I/O cost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2690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037AB-887C-47D5-887C-C56CE86E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Log Record Buffering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468A85-6266-43C8-A9F2-1B6693FEF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Write-ahead logging (WAL) rule for buffering log records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Log records are output to stable storage in the order in which they are created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enters the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commit state </a:t>
                </a:r>
                <a:r>
                  <a:rPr lang="en-US" altLang="zh-CN" sz="1800" dirty="0">
                    <a:latin typeface="Comic Sans MS" pitchFamily="66" charset="0"/>
                  </a:rPr>
                  <a:t>only when the log record 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commit&gt;</a:t>
                </a: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has been output to stable storage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Before</a:t>
                </a:r>
                <a:r>
                  <a:rPr lang="en-US" altLang="zh-CN" sz="1800" dirty="0">
                    <a:latin typeface="Comic Sans MS" pitchFamily="66" charset="0"/>
                  </a:rPr>
                  <a:t> a block of data in main memory is output to the database,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all log records </a:t>
                </a:r>
                <a:r>
                  <a:rPr lang="en-US" altLang="zh-CN" sz="1800" dirty="0">
                    <a:latin typeface="Comic Sans MS" pitchFamily="66" charset="0"/>
                  </a:rPr>
                  <a:t>pertaining to data in that block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must have been output </a:t>
                </a:r>
                <a:r>
                  <a:rPr lang="en-US" altLang="zh-CN" sz="1800" dirty="0">
                    <a:latin typeface="Comic Sans MS" pitchFamily="66" charset="0"/>
                  </a:rPr>
                  <a:t>to stable storage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468A85-6266-43C8-A9F2-1B6693FEF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6" r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7295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BC7E-AB9B-4BED-B7BC-F780015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Buffering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2E82A-86BC-4AFD-99D7-F0ECB915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92899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Database maintains an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in-memory buffer </a:t>
            </a:r>
            <a:r>
              <a:rPr lang="en-US" altLang="zh-CN" sz="2000" dirty="0">
                <a:latin typeface="Comic Sans MS" pitchFamily="66" charset="0"/>
              </a:rPr>
              <a:t>of data blocks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When a new block is needed, an existing block should be removed from buffer if the buffer is full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If the block chosen for removal has been updated, it must be output to disk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No update should be in progress on a block when it is output to disk</a:t>
            </a:r>
            <a:r>
              <a:rPr lang="en-US" altLang="zh-CN" sz="2000" dirty="0">
                <a:latin typeface="Comic Sans MS" pitchFamily="66" charset="0"/>
              </a:rPr>
              <a:t>, which is ensured as follows.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Before writing a data item, transaction acquires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exclusive lock on block </a:t>
            </a:r>
            <a:r>
              <a:rPr lang="en-US" altLang="zh-CN" sz="1600" dirty="0">
                <a:latin typeface="Comic Sans MS" pitchFamily="66" charset="0"/>
              </a:rPr>
              <a:t>containing the data item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Lock can be released once the write is completed.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Such locks held for short duration are called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latches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闩锁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Before a block is output to disk, the system acquires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an exclusive latch on the block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Ensures no update can be in progress on the block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8358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D4DC7-DE69-4C13-A843-40BA1FC1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Buffer Management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300E9-CEB3-4354-9290-44659D59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Database buffer can be implemented either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in an area of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real main-memory </a:t>
            </a:r>
            <a:r>
              <a:rPr lang="en-US" altLang="zh-CN" sz="1800" dirty="0">
                <a:latin typeface="Comic Sans MS" pitchFamily="66" charset="0"/>
              </a:rPr>
              <a:t>reserved for the database, or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in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virtual memory</a:t>
            </a:r>
          </a:p>
          <a:p>
            <a:r>
              <a:rPr lang="en-US" altLang="zh-CN" sz="2000" dirty="0">
                <a:latin typeface="Comic Sans MS" pitchFamily="66" charset="0"/>
              </a:rPr>
              <a:t>Implementing buffer in reserved main-memory has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drawbacks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Memory is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partitioned before-hand </a:t>
            </a:r>
            <a:r>
              <a:rPr lang="en-US" altLang="zh-CN" sz="1800" dirty="0">
                <a:latin typeface="Comic Sans MS" pitchFamily="66" charset="0"/>
              </a:rPr>
              <a:t>between database buffer and applications, limiting flexibility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Needs may change, and although operating system knows best how memory should be divided up at any time, it cannot change the partitioning of memory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0431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170FD-09CE-4410-A1C7-1A081F0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Buffer Management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BA760-5FBA-4AEF-A4CF-EDAEDD95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Database buffers are generally implemented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in virtual memory </a:t>
            </a:r>
            <a:r>
              <a:rPr lang="en-US" altLang="zh-CN" sz="2000" dirty="0">
                <a:latin typeface="Comic Sans MS" pitchFamily="66" charset="0"/>
              </a:rPr>
              <a:t>in spite of some drawbacks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When OS needs to evict</a:t>
            </a:r>
            <a:r>
              <a:rPr lang="zh-CN" altLang="en-US" sz="1600" dirty="0">
                <a:latin typeface="Comic Sans MS" pitchFamily="66" charset="0"/>
              </a:rPr>
              <a:t>（逐出）</a:t>
            </a:r>
            <a:r>
              <a:rPr lang="en-US" altLang="zh-CN" sz="1600" dirty="0">
                <a:latin typeface="Comic Sans MS" pitchFamily="66" charset="0"/>
              </a:rPr>
              <a:t>a page that has been modified, the page is written to swap space on disk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When DB decides to write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buffer page </a:t>
            </a:r>
            <a:r>
              <a:rPr lang="en-US" altLang="zh-CN" sz="1600" dirty="0">
                <a:latin typeface="Comic Sans MS" pitchFamily="66" charset="0"/>
              </a:rPr>
              <a:t>to disk, buffer page may be in swap space, and may have to be read from swap space on disk and output to the database on disk, resulting in extra I/O</a:t>
            </a:r>
          </a:p>
          <a:p>
            <a:pPr lvl="2"/>
            <a:r>
              <a:rPr lang="en-US" altLang="zh-CN" sz="1400" dirty="0">
                <a:latin typeface="Comic Sans MS" pitchFamily="66" charset="0"/>
              </a:rPr>
              <a:t>Known as </a:t>
            </a:r>
            <a:r>
              <a:rPr lang="en-US" altLang="zh-CN" sz="1400" dirty="0">
                <a:solidFill>
                  <a:srgbClr val="FF0000"/>
                </a:solidFill>
                <a:latin typeface="Comic Sans MS" pitchFamily="66" charset="0"/>
              </a:rPr>
              <a:t>dual paging</a:t>
            </a:r>
            <a:r>
              <a:rPr lang="zh-CN" altLang="en-US" sz="1400" dirty="0">
                <a:latin typeface="Comic Sans MS" pitchFamily="66" charset="0"/>
              </a:rPr>
              <a:t>（双分页）</a:t>
            </a:r>
            <a:r>
              <a:rPr lang="en-US" altLang="zh-CN" sz="1400" dirty="0">
                <a:latin typeface="Comic Sans MS" pitchFamily="66" charset="0"/>
              </a:rPr>
              <a:t>problem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Ideally when swapping out a database buffer page, operating system should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pass control to database</a:t>
            </a:r>
            <a:r>
              <a:rPr lang="en-US" altLang="zh-CN" sz="1600" dirty="0">
                <a:latin typeface="Comic Sans MS" pitchFamily="66" charset="0"/>
              </a:rPr>
              <a:t>, which in turn outputs page to database instead of to swap space (making sure to output log records first)</a:t>
            </a:r>
          </a:p>
          <a:p>
            <a:pPr lvl="2"/>
            <a:r>
              <a:rPr lang="en-US" altLang="zh-CN" sz="1400" dirty="0">
                <a:latin typeface="Comic Sans MS" pitchFamily="66" charset="0"/>
              </a:rPr>
              <a:t>Dual paging can thus be avoided, but common operating systems do not support such functionality.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250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CA16C-08E4-4CD0-9379-525230CE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Failure with Loss of Nonvolatile Storage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C1769-ED50-46BB-9899-DB8A537D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12968" cy="4032448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Technique similar to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checkpointing</a:t>
            </a:r>
            <a:r>
              <a:rPr lang="en-US" altLang="zh-CN" sz="2000" dirty="0">
                <a:latin typeface="Comic Sans MS" pitchFamily="66" charset="0"/>
              </a:rPr>
              <a:t> used to deal with loss of non-volatile storage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Periodically dump the entire content of the database to stable storage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No transaction may be active during the dump procedure</a:t>
            </a:r>
            <a:r>
              <a:rPr lang="en-US" altLang="zh-CN" sz="1600" dirty="0">
                <a:latin typeface="Comic Sans MS" pitchFamily="66" charset="0"/>
              </a:rPr>
              <a:t>; a procedure similar to checkpointing must take place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Output all log records </a:t>
            </a:r>
            <a:r>
              <a:rPr lang="en-US" altLang="zh-CN" sz="1400" dirty="0">
                <a:latin typeface="Comic Sans MS" pitchFamily="66" charset="0"/>
              </a:rPr>
              <a:t>currently residing in main memory onto stable storage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Output all buffer blocks </a:t>
            </a:r>
            <a:r>
              <a:rPr lang="en-US" altLang="zh-CN" sz="1400" dirty="0">
                <a:latin typeface="Comic Sans MS" pitchFamily="66" charset="0"/>
              </a:rPr>
              <a:t>onto the disk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Copy the contents </a:t>
            </a:r>
            <a:r>
              <a:rPr lang="en-US" altLang="zh-CN" sz="1400" dirty="0">
                <a:latin typeface="Comic Sans MS" pitchFamily="66" charset="0"/>
              </a:rPr>
              <a:t>of the database to stable storage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Comic Sans MS" pitchFamily="66" charset="0"/>
              </a:rPr>
              <a:t>Output a record &lt;dump&gt; </a:t>
            </a:r>
            <a:r>
              <a:rPr lang="en-US" altLang="zh-CN" sz="1400" dirty="0">
                <a:latin typeface="Comic Sans MS" pitchFamily="66" charset="0"/>
              </a:rPr>
              <a:t>to log on stable storage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To recover from disk failure</a:t>
            </a:r>
          </a:p>
          <a:p>
            <a:pPr lvl="2"/>
            <a:r>
              <a:rPr lang="en-US" altLang="zh-CN" sz="1400" dirty="0">
                <a:latin typeface="Comic Sans MS" pitchFamily="66" charset="0"/>
              </a:rPr>
              <a:t>Restore database from  most recent dump. </a:t>
            </a:r>
          </a:p>
          <a:p>
            <a:pPr lvl="2"/>
            <a:r>
              <a:rPr lang="en-US" altLang="zh-CN" sz="1400" dirty="0">
                <a:latin typeface="Comic Sans MS" pitchFamily="66" charset="0"/>
              </a:rPr>
              <a:t>Consult the log and redo all transactions that committed after the dump</a:t>
            </a:r>
          </a:p>
          <a:p>
            <a:r>
              <a:rPr lang="en-US" altLang="zh-CN" sz="2000" dirty="0">
                <a:latin typeface="Comic Sans MS" pitchFamily="66" charset="0"/>
              </a:rPr>
              <a:t>Can be extended to allow transactions to be active during dump, known as fuzzy dump or online dump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2525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19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8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38050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Failure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Classification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Storage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Recovery and Atomicity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Recovery Algorithms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Buffer Management</a:t>
            </a:r>
          </a:p>
        </p:txBody>
      </p:sp>
    </p:spTree>
    <p:extLst>
      <p:ext uri="{BB962C8B-B14F-4D97-AF65-F5344CB8AC3E}">
        <p14:creationId xmlns:p14="http://schemas.microsoft.com/office/powerpoint/2010/main" val="41466767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32B00-0A0B-44FC-946E-7030D804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</p:spPr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Failure Classification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49A5A-E860-4296-B295-8F0529CD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640960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Transaction failure </a:t>
            </a:r>
            <a:r>
              <a:rPr lang="en-US" altLang="zh-CN" sz="2000" b="1" dirty="0">
                <a:latin typeface="Comic Sans MS" pitchFamily="66" charset="0"/>
              </a:rPr>
              <a:t>(</a:t>
            </a:r>
            <a:r>
              <a:rPr lang="zh-CN" altLang="en-US" sz="2000" b="1" dirty="0">
                <a:latin typeface="Comic Sans MS" pitchFamily="66" charset="0"/>
              </a:rPr>
              <a:t>事务故障）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Logical errors, e.g., illegal inputs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System errors,</a:t>
            </a:r>
            <a:r>
              <a:rPr lang="zh-CN" altLang="en-US" sz="1800" dirty="0"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e.g., dead locks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System crash </a:t>
            </a:r>
            <a:r>
              <a:rPr lang="en-US" altLang="zh-CN" sz="2000" b="1" dirty="0">
                <a:latin typeface="Comic Sans MS" pitchFamily="66" charset="0"/>
              </a:rPr>
              <a:t>(</a:t>
            </a:r>
            <a:r>
              <a:rPr lang="zh-CN" altLang="en-US" sz="2000" b="1" dirty="0">
                <a:latin typeface="Comic Sans MS" pitchFamily="66" charset="0"/>
              </a:rPr>
              <a:t>系统崩溃</a:t>
            </a:r>
            <a:r>
              <a:rPr lang="en-US" altLang="zh-CN" sz="2000" b="1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A power failure, or other hardware and software failure causes the system to crash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Disk failure </a:t>
            </a:r>
            <a:r>
              <a:rPr lang="en-US" altLang="zh-CN" sz="2000" b="1" dirty="0">
                <a:latin typeface="Comic Sans MS" pitchFamily="66" charset="0"/>
              </a:rPr>
              <a:t>(</a:t>
            </a:r>
            <a:r>
              <a:rPr lang="zh-CN" altLang="en-US" sz="2000" b="1" dirty="0">
                <a:latin typeface="Comic Sans MS" pitchFamily="66" charset="0"/>
              </a:rPr>
              <a:t>磁盘故障）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A head crash or similar disk failure destroys all or part of disk storage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57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4BC1D-4A2C-497A-9A3C-3B72232A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Recovery Algorithms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592AF-AEC6-4E2C-AB02-EEB982EB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89553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Techniques to 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ensure database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consistency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 and transaction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atomicity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despite failures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Recovery algorithms have two parts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Actions taken during normal transaction processing 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Comic Sans MS" pitchFamily="66" charset="0"/>
              </a:rPr>
              <a:t>保证有足够的信息用于故障恢复</a:t>
            </a:r>
            <a:endParaRPr lang="en-US" altLang="zh-CN" sz="1600" dirty="0">
              <a:latin typeface="Comic Sans MS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Actions taken after a failure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Comic Sans MS" pitchFamily="66" charset="0"/>
              </a:rPr>
              <a:t>恢复数据库到某个一致性状态</a:t>
            </a:r>
          </a:p>
        </p:txBody>
      </p:sp>
    </p:spTree>
    <p:extLst>
      <p:ext uri="{BB962C8B-B14F-4D97-AF65-F5344CB8AC3E}">
        <p14:creationId xmlns:p14="http://schemas.microsoft.com/office/powerpoint/2010/main" val="5253753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54912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Failure Classification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Storage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Recovery and Atomicity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Recovery Algorithms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Buffer Management</a:t>
            </a:r>
          </a:p>
        </p:txBody>
      </p:sp>
    </p:spTree>
    <p:extLst>
      <p:ext uri="{BB962C8B-B14F-4D97-AF65-F5344CB8AC3E}">
        <p14:creationId xmlns:p14="http://schemas.microsoft.com/office/powerpoint/2010/main" val="30524868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D816-A396-4A29-ADDB-9C58B2D2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Storage Structure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032C3-AB22-4C4F-911D-1B0404A1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84976" cy="38950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Volatile storage </a:t>
            </a:r>
            <a:r>
              <a:rPr lang="en-US" altLang="zh-CN" sz="2000" b="1" dirty="0">
                <a:latin typeface="Comic Sans MS" pitchFamily="66" charset="0"/>
              </a:rPr>
              <a:t>(</a:t>
            </a:r>
            <a:r>
              <a:rPr lang="zh-CN" altLang="en-US" sz="2000" b="1" dirty="0">
                <a:latin typeface="Comic Sans MS" pitchFamily="66" charset="0"/>
              </a:rPr>
              <a:t>易失性存储器</a:t>
            </a:r>
            <a:r>
              <a:rPr lang="en-US" altLang="zh-CN" sz="2000" b="1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does not survive system crashes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e.g., main memory, cache memory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Nonvolatile storage </a:t>
            </a:r>
            <a:r>
              <a:rPr lang="en-US" altLang="zh-CN" sz="2000" b="1" dirty="0">
                <a:latin typeface="Comic Sans MS" pitchFamily="66" charset="0"/>
              </a:rPr>
              <a:t>(</a:t>
            </a:r>
            <a:r>
              <a:rPr lang="zh-CN" altLang="en-US" sz="2000" b="1" dirty="0">
                <a:latin typeface="Comic Sans MS" pitchFamily="66" charset="0"/>
              </a:rPr>
              <a:t>非易失性存储器）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survives system crashes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e.g., disk, tape, flash memory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Stable storage </a:t>
            </a:r>
            <a:r>
              <a:rPr lang="en-US" altLang="zh-CN" sz="2000" b="1" dirty="0">
                <a:latin typeface="Comic Sans MS" pitchFamily="66" charset="0"/>
              </a:rPr>
              <a:t>(</a:t>
            </a:r>
            <a:r>
              <a:rPr lang="zh-CN" altLang="en-US" sz="2000" b="1" dirty="0">
                <a:latin typeface="Comic Sans MS" pitchFamily="66" charset="0"/>
              </a:rPr>
              <a:t>稳定存储器</a:t>
            </a:r>
            <a:r>
              <a:rPr lang="en-US" altLang="zh-CN" sz="2000" b="1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a mythical form of storage that survives all failures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approximated by maintaining multiple copies on distinct nonvolatile media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343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47E3D-A751-4F07-98E1-643740BA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 Access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2C8DB2-C3C7-4E91-AF35-79903499D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Physical blocks </a:t>
                </a:r>
                <a:r>
                  <a:rPr lang="zh-CN" altLang="en-US" sz="2000" b="1" dirty="0">
                    <a:latin typeface="Comic Sans MS" pitchFamily="66" charset="0"/>
                  </a:rPr>
                  <a:t>（物理块）</a:t>
                </a:r>
                <a:endParaRPr lang="en-US" altLang="zh-CN" sz="2000" b="1" dirty="0"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the blocks residing on the disk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Buffer blocks </a:t>
                </a:r>
                <a:r>
                  <a:rPr lang="zh-CN" altLang="en-US" sz="2000" b="1" dirty="0">
                    <a:latin typeface="Comic Sans MS" pitchFamily="66" charset="0"/>
                  </a:rPr>
                  <a:t>（缓冲块）</a:t>
                </a:r>
                <a:endParaRPr lang="en-US" altLang="zh-CN" sz="2000" b="1" dirty="0"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the blocks residing temporarily in main memory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Comic Sans MS" pitchFamily="66" charset="0"/>
                  </a:rPr>
                  <a:t>Block movements between disk and main memory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input(B)</a:t>
                </a: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： 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physical block -&gt; memory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output(B): buffer block -&gt; disk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Each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has its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private work-area </a:t>
                </a:r>
                <a:r>
                  <a:rPr lang="en-US" altLang="zh-CN" sz="2000" dirty="0">
                    <a:latin typeface="Comic Sans MS" pitchFamily="66" charset="0"/>
                  </a:rPr>
                  <a:t>(</a:t>
                </a:r>
                <a:r>
                  <a:rPr lang="zh-CN" altLang="en-US" sz="2000" dirty="0">
                    <a:latin typeface="Comic Sans MS" pitchFamily="66" charset="0"/>
                  </a:rPr>
                  <a:t>私有工作区</a:t>
                </a:r>
                <a:r>
                  <a:rPr lang="en-US" altLang="zh-CN" sz="2000" dirty="0">
                    <a:latin typeface="Comic Sans MS" pitchFamily="66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local copy </a:t>
                </a:r>
                <a:r>
                  <a:rPr lang="en-US" altLang="zh-CN" sz="1800" dirty="0">
                    <a:latin typeface="Comic Sans MS" pitchFamily="66" charset="0"/>
                  </a:rPr>
                  <a:t>of a data item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2C8DB2-C3C7-4E91-AF35-79903499D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2" t="-1442" b="-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5826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35970</TotalTime>
  <Words>2710</Words>
  <Application>Microsoft Office PowerPoint</Application>
  <PresentationFormat>全屏显示(16:9)</PresentationFormat>
  <Paragraphs>351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微软雅黑</vt:lpstr>
      <vt:lpstr>Arial</vt:lpstr>
      <vt:lpstr>Calibri</vt:lpstr>
      <vt:lpstr>Cambria Math</vt:lpstr>
      <vt:lpstr>Comic Sans MS</vt:lpstr>
      <vt:lpstr>Helvetica</vt:lpstr>
      <vt:lpstr>Tahoma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PowerPoint 演示文稿</vt:lpstr>
      <vt:lpstr>Outline</vt:lpstr>
      <vt:lpstr>Failure Classification</vt:lpstr>
      <vt:lpstr>Recovery Algorithms</vt:lpstr>
      <vt:lpstr>Outline</vt:lpstr>
      <vt:lpstr>Storage Structure</vt:lpstr>
      <vt:lpstr>Data Access</vt:lpstr>
      <vt:lpstr>Data Access (Cont.)</vt:lpstr>
      <vt:lpstr>Example of Data Access</vt:lpstr>
      <vt:lpstr>Outline</vt:lpstr>
      <vt:lpstr>Recovery and Atomicity</vt:lpstr>
      <vt:lpstr>Log-based Recovery</vt:lpstr>
      <vt:lpstr>Deferred Database Modification</vt:lpstr>
      <vt:lpstr>Deferred Database Modification (Cont.)</vt:lpstr>
      <vt:lpstr>Deferred Database Modification (Cont.)</vt:lpstr>
      <vt:lpstr>Immediate Database Modification</vt:lpstr>
      <vt:lpstr>Immediate Database Modification Example</vt:lpstr>
      <vt:lpstr>Immediate Database Modification (Cont.)</vt:lpstr>
      <vt:lpstr>Immediate DB Modification Recovery Example</vt:lpstr>
      <vt:lpstr>Checkpoints (检查点)</vt:lpstr>
      <vt:lpstr>Checkpoints (Cont.)</vt:lpstr>
      <vt:lpstr>Example of Checkpoints</vt:lpstr>
      <vt:lpstr>Outline</vt:lpstr>
      <vt:lpstr>Recovery with Concurrent Transactions</vt:lpstr>
      <vt:lpstr>Recovery With Concurrent Transactions (Cont.)</vt:lpstr>
      <vt:lpstr>Example of Recovery</vt:lpstr>
      <vt:lpstr>Recovery With Concurrent Transactions (Cont.)</vt:lpstr>
      <vt:lpstr>Outline</vt:lpstr>
      <vt:lpstr>Log Record Buffering</vt:lpstr>
      <vt:lpstr>Log Record Buffering (Cont.)</vt:lpstr>
      <vt:lpstr>Database Buffering</vt:lpstr>
      <vt:lpstr>Buffer Management (Cont.)</vt:lpstr>
      <vt:lpstr>Buffer Management (Cont.)</vt:lpstr>
      <vt:lpstr>Failure with Loss of Nonvolatile Storage</vt:lpstr>
      <vt:lpstr>End of Lecture 19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2295</cp:revision>
  <dcterms:created xsi:type="dcterms:W3CDTF">2007-09-26T12:04:45Z</dcterms:created>
  <dcterms:modified xsi:type="dcterms:W3CDTF">2023-12-26T15:00:48Z</dcterms:modified>
</cp:coreProperties>
</file>