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4" r:id="rId3"/>
  </p:sldMasterIdLst>
  <p:notesMasterIdLst>
    <p:notesMasterId r:id="rId5"/>
  </p:notesMasterIdLst>
  <p:handoutMasterIdLst>
    <p:handoutMasterId r:id="rId90"/>
  </p:handoutMasterIdLst>
  <p:sldIdLst>
    <p:sldId id="1858" r:id="rId4"/>
    <p:sldId id="1864" r:id="rId6"/>
    <p:sldId id="1865" r:id="rId7"/>
    <p:sldId id="1866" r:id="rId8"/>
    <p:sldId id="1877" r:id="rId9"/>
    <p:sldId id="1868" r:id="rId10"/>
    <p:sldId id="1736" r:id="rId11"/>
    <p:sldId id="1666" r:id="rId12"/>
    <p:sldId id="1869" r:id="rId13"/>
    <p:sldId id="1737" r:id="rId14"/>
    <p:sldId id="1668" r:id="rId15"/>
    <p:sldId id="1669" r:id="rId16"/>
    <p:sldId id="1670" r:id="rId17"/>
    <p:sldId id="1671" r:id="rId18"/>
    <p:sldId id="1672" r:id="rId19"/>
    <p:sldId id="1673" r:id="rId20"/>
    <p:sldId id="1855" r:id="rId21"/>
    <p:sldId id="1856" r:id="rId22"/>
    <p:sldId id="1676" r:id="rId23"/>
    <p:sldId id="1677" r:id="rId24"/>
    <p:sldId id="1857" r:id="rId25"/>
    <p:sldId id="1738" r:id="rId26"/>
    <p:sldId id="1678" r:id="rId27"/>
    <p:sldId id="1679" r:id="rId28"/>
    <p:sldId id="1680" r:id="rId29"/>
    <p:sldId id="1681" r:id="rId30"/>
    <p:sldId id="1682" r:id="rId31"/>
    <p:sldId id="1683" r:id="rId32"/>
    <p:sldId id="1684" r:id="rId33"/>
    <p:sldId id="1685" r:id="rId34"/>
    <p:sldId id="1686" r:id="rId35"/>
    <p:sldId id="1739" r:id="rId36"/>
    <p:sldId id="1687" r:id="rId37"/>
    <p:sldId id="1688" r:id="rId38"/>
    <p:sldId id="1689" r:id="rId39"/>
    <p:sldId id="1690" r:id="rId40"/>
    <p:sldId id="1691" r:id="rId41"/>
    <p:sldId id="1740" r:id="rId42"/>
    <p:sldId id="1694" r:id="rId43"/>
    <p:sldId id="1695" r:id="rId44"/>
    <p:sldId id="1692" r:id="rId45"/>
    <p:sldId id="1693" r:id="rId46"/>
    <p:sldId id="1741" r:id="rId47"/>
    <p:sldId id="1701" r:id="rId48"/>
    <p:sldId id="1702" r:id="rId49"/>
    <p:sldId id="1703" r:id="rId50"/>
    <p:sldId id="1742" r:id="rId51"/>
    <p:sldId id="1696" r:id="rId52"/>
    <p:sldId id="1697" r:id="rId53"/>
    <p:sldId id="1698" r:id="rId54"/>
    <p:sldId id="1699" r:id="rId55"/>
    <p:sldId id="1700" r:id="rId56"/>
    <p:sldId id="1743" r:id="rId57"/>
    <p:sldId id="1704" r:id="rId58"/>
    <p:sldId id="1705" r:id="rId59"/>
    <p:sldId id="1706" r:id="rId60"/>
    <p:sldId id="1707" r:id="rId61"/>
    <p:sldId id="1708" r:id="rId62"/>
    <p:sldId id="1709" r:id="rId63"/>
    <p:sldId id="1710" r:id="rId64"/>
    <p:sldId id="1711" r:id="rId65"/>
    <p:sldId id="1862" r:id="rId66"/>
    <p:sldId id="1714" r:id="rId67"/>
    <p:sldId id="1713" r:id="rId68"/>
    <p:sldId id="1715" r:id="rId69"/>
    <p:sldId id="1716" r:id="rId70"/>
    <p:sldId id="1717" r:id="rId71"/>
    <p:sldId id="1718" r:id="rId72"/>
    <p:sldId id="1719" r:id="rId73"/>
    <p:sldId id="1720" r:id="rId74"/>
    <p:sldId id="1721" r:id="rId75"/>
    <p:sldId id="1722" r:id="rId76"/>
    <p:sldId id="1723" r:id="rId77"/>
    <p:sldId id="1724" r:id="rId78"/>
    <p:sldId id="1725" r:id="rId79"/>
    <p:sldId id="1744" r:id="rId80"/>
    <p:sldId id="1726" r:id="rId81"/>
    <p:sldId id="1727" r:id="rId82"/>
    <p:sldId id="1728" r:id="rId83"/>
    <p:sldId id="1729" r:id="rId84"/>
    <p:sldId id="1730" r:id="rId85"/>
    <p:sldId id="1731" r:id="rId86"/>
    <p:sldId id="1745" r:id="rId87"/>
    <p:sldId id="1854" r:id="rId88"/>
    <p:sldId id="1861" r:id="rId89"/>
  </p:sldIdLst>
  <p:sldSz cx="9144000" cy="5143500" type="screen16x9"/>
  <p:notesSz cx="6858000" cy="9144000"/>
  <p:custDataLst>
    <p:tags r:id="rId94"/>
  </p:custDataLst>
  <p:defaultTextStyle>
    <a:defPPr>
      <a:defRPr lang="fi-FI"/>
    </a:defPPr>
    <a:lvl1pPr algn="l" rtl="0" fontAlgn="base">
      <a:spcBef>
        <a:spcPct val="20000"/>
      </a:spcBef>
      <a:spcAft>
        <a:spcPct val="0"/>
      </a:spcAft>
      <a:buFont typeface="Arial" panose="020B0604020202020204" pitchFamily="34" charset="0"/>
      <a:defRPr sz="1400" kern="1200">
        <a:solidFill>
          <a:schemeClr val="tx1"/>
        </a:solidFill>
        <a:latin typeface="Trebuchet MS" panose="020B0603020202020204" pitchFamily="96" charset="0"/>
        <a:ea typeface="宋体" panose="02010600030101010101" pitchFamily="2" charset="-122"/>
        <a:cs typeface="+mn-cs"/>
      </a:defRPr>
    </a:lvl1pPr>
    <a:lvl2pPr marL="455930" indent="1905" algn="l" rtl="0" fontAlgn="base">
      <a:spcBef>
        <a:spcPct val="20000"/>
      </a:spcBef>
      <a:spcAft>
        <a:spcPct val="0"/>
      </a:spcAft>
      <a:buFont typeface="Arial" panose="020B0604020202020204" pitchFamily="34" charset="0"/>
      <a:defRPr sz="1400" kern="1200">
        <a:solidFill>
          <a:schemeClr val="tx1"/>
        </a:solidFill>
        <a:latin typeface="Trebuchet MS" panose="020B0603020202020204" pitchFamily="96" charset="0"/>
        <a:ea typeface="宋体" panose="02010600030101010101" pitchFamily="2" charset="-122"/>
        <a:cs typeface="+mn-cs"/>
      </a:defRPr>
    </a:lvl2pPr>
    <a:lvl3pPr marL="913130" indent="1905" algn="l" rtl="0" fontAlgn="base">
      <a:spcBef>
        <a:spcPct val="20000"/>
      </a:spcBef>
      <a:spcAft>
        <a:spcPct val="0"/>
      </a:spcAft>
      <a:buFont typeface="Arial" panose="020B0604020202020204" pitchFamily="34" charset="0"/>
      <a:defRPr sz="1400" kern="1200">
        <a:solidFill>
          <a:schemeClr val="tx1"/>
        </a:solidFill>
        <a:latin typeface="Trebuchet MS" panose="020B0603020202020204" pitchFamily="96" charset="0"/>
        <a:ea typeface="宋体" panose="02010600030101010101" pitchFamily="2" charset="-122"/>
        <a:cs typeface="+mn-cs"/>
      </a:defRPr>
    </a:lvl3pPr>
    <a:lvl4pPr marL="1370330" indent="1905" algn="l" rtl="0" fontAlgn="base">
      <a:spcBef>
        <a:spcPct val="20000"/>
      </a:spcBef>
      <a:spcAft>
        <a:spcPct val="0"/>
      </a:spcAft>
      <a:buFont typeface="Arial" panose="020B0604020202020204" pitchFamily="34" charset="0"/>
      <a:defRPr sz="1400" kern="1200">
        <a:solidFill>
          <a:schemeClr val="tx1"/>
        </a:solidFill>
        <a:latin typeface="Trebuchet MS" panose="020B0603020202020204" pitchFamily="96" charset="0"/>
        <a:ea typeface="宋体" panose="02010600030101010101" pitchFamily="2" charset="-122"/>
        <a:cs typeface="+mn-cs"/>
      </a:defRPr>
    </a:lvl4pPr>
    <a:lvl5pPr marL="1827530" indent="1905" algn="l" rtl="0" fontAlgn="base">
      <a:spcBef>
        <a:spcPct val="20000"/>
      </a:spcBef>
      <a:spcAft>
        <a:spcPct val="0"/>
      </a:spcAft>
      <a:buFont typeface="Arial" panose="020B0604020202020204" pitchFamily="34" charset="0"/>
      <a:defRPr sz="1400" kern="1200">
        <a:solidFill>
          <a:schemeClr val="tx1"/>
        </a:solidFill>
        <a:latin typeface="Trebuchet MS" panose="020B0603020202020204" pitchFamily="96" charset="0"/>
        <a:ea typeface="宋体" panose="02010600030101010101" pitchFamily="2" charset="-122"/>
        <a:cs typeface="+mn-cs"/>
      </a:defRPr>
    </a:lvl5pPr>
    <a:lvl6pPr marL="2286000" algn="l" defTabSz="914400" rtl="0" eaLnBrk="1" latinLnBrk="0" hangingPunct="1">
      <a:defRPr sz="1400" kern="1200">
        <a:solidFill>
          <a:schemeClr val="tx1"/>
        </a:solidFill>
        <a:latin typeface="Trebuchet MS" panose="020B0603020202020204" pitchFamily="96" charset="0"/>
        <a:ea typeface="宋体" panose="02010600030101010101" pitchFamily="2" charset="-122"/>
        <a:cs typeface="+mn-cs"/>
      </a:defRPr>
    </a:lvl6pPr>
    <a:lvl7pPr marL="2743200" algn="l" defTabSz="914400" rtl="0" eaLnBrk="1" latinLnBrk="0" hangingPunct="1">
      <a:defRPr sz="1400" kern="1200">
        <a:solidFill>
          <a:schemeClr val="tx1"/>
        </a:solidFill>
        <a:latin typeface="Trebuchet MS" panose="020B0603020202020204" pitchFamily="96" charset="0"/>
        <a:ea typeface="宋体" panose="02010600030101010101" pitchFamily="2" charset="-122"/>
        <a:cs typeface="+mn-cs"/>
      </a:defRPr>
    </a:lvl7pPr>
    <a:lvl8pPr marL="3200400" algn="l" defTabSz="914400" rtl="0" eaLnBrk="1" latinLnBrk="0" hangingPunct="1">
      <a:defRPr sz="1400" kern="1200">
        <a:solidFill>
          <a:schemeClr val="tx1"/>
        </a:solidFill>
        <a:latin typeface="Trebuchet MS" panose="020B0603020202020204" pitchFamily="96" charset="0"/>
        <a:ea typeface="宋体" panose="02010600030101010101" pitchFamily="2" charset="-122"/>
        <a:cs typeface="+mn-cs"/>
      </a:defRPr>
    </a:lvl8pPr>
    <a:lvl9pPr marL="3657600" algn="l" defTabSz="914400" rtl="0" eaLnBrk="1" latinLnBrk="0" hangingPunct="1">
      <a:defRPr sz="1400" kern="1200">
        <a:solidFill>
          <a:schemeClr val="tx1"/>
        </a:solidFill>
        <a:latin typeface="Trebuchet MS" panose="020B0603020202020204" pitchFamily="96" charset="0"/>
        <a:ea typeface="宋体" panose="02010600030101010101" pitchFamily="2" charset="-122"/>
        <a:cs typeface="+mn-cs"/>
      </a:defRPr>
    </a:lvl9pPr>
  </p:defaultTextStyle>
  <p:extLst>
    <p:ext uri="{521415D9-36F7-43E2-AB2F-B90AF26B5E84}">
      <p14:sectionLst xmlns:p14="http://schemas.microsoft.com/office/powerpoint/2010/main">
        <p14:section name="标题" id="{EB83E03E-195F-4588-BA9C-87CAE50CC123}">
          <p14:sldIdLst>
            <p14:sldId id="1858"/>
            <p14:sldId id="1864"/>
            <p14:sldId id="1865"/>
            <p14:sldId id="1866"/>
            <p14:sldId id="1877"/>
            <p14:sldId id="1868"/>
            <p14:sldId id="1736"/>
            <p14:sldId id="1666"/>
            <p14:sldId id="1869"/>
            <p14:sldId id="1737"/>
            <p14:sldId id="1668"/>
            <p14:sldId id="1669"/>
            <p14:sldId id="1670"/>
            <p14:sldId id="1671"/>
            <p14:sldId id="1672"/>
            <p14:sldId id="1673"/>
            <p14:sldId id="1855"/>
            <p14:sldId id="1856"/>
            <p14:sldId id="1676"/>
            <p14:sldId id="1677"/>
            <p14:sldId id="1857"/>
            <p14:sldId id="1738"/>
            <p14:sldId id="1678"/>
            <p14:sldId id="1679"/>
            <p14:sldId id="1680"/>
            <p14:sldId id="1681"/>
            <p14:sldId id="1682"/>
            <p14:sldId id="1683"/>
            <p14:sldId id="1684"/>
            <p14:sldId id="1685"/>
            <p14:sldId id="1686"/>
            <p14:sldId id="1739"/>
            <p14:sldId id="1687"/>
            <p14:sldId id="1688"/>
            <p14:sldId id="1689"/>
            <p14:sldId id="1690"/>
            <p14:sldId id="1691"/>
            <p14:sldId id="1740"/>
            <p14:sldId id="1694"/>
            <p14:sldId id="1695"/>
            <p14:sldId id="1692"/>
            <p14:sldId id="1693"/>
            <p14:sldId id="1741"/>
            <p14:sldId id="1701"/>
            <p14:sldId id="1702"/>
            <p14:sldId id="1703"/>
            <p14:sldId id="1742"/>
            <p14:sldId id="1696"/>
            <p14:sldId id="1697"/>
            <p14:sldId id="1698"/>
            <p14:sldId id="1699"/>
            <p14:sldId id="1700"/>
            <p14:sldId id="1743"/>
            <p14:sldId id="1704"/>
            <p14:sldId id="1705"/>
            <p14:sldId id="1706"/>
            <p14:sldId id="1707"/>
            <p14:sldId id="1708"/>
            <p14:sldId id="1709"/>
            <p14:sldId id="1710"/>
            <p14:sldId id="1711"/>
            <p14:sldId id="1862"/>
            <p14:sldId id="1714"/>
            <p14:sldId id="1713"/>
            <p14:sldId id="1715"/>
            <p14:sldId id="1716"/>
            <p14:sldId id="1717"/>
            <p14:sldId id="1718"/>
            <p14:sldId id="1719"/>
            <p14:sldId id="1720"/>
            <p14:sldId id="1721"/>
            <p14:sldId id="1722"/>
            <p14:sldId id="1723"/>
            <p14:sldId id="1724"/>
            <p14:sldId id="1725"/>
            <p14:sldId id="1744"/>
            <p14:sldId id="1726"/>
            <p14:sldId id="1727"/>
            <p14:sldId id="1728"/>
            <p14:sldId id="1729"/>
            <p14:sldId id="1730"/>
            <p14:sldId id="1731"/>
            <p14:sldId id="1745"/>
            <p14:sldId id="1854"/>
            <p14:sldId id="1861"/>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66FF"/>
    <a:srgbClr val="080808"/>
    <a:srgbClr val="1B06BA"/>
    <a:srgbClr val="339933"/>
    <a:srgbClr val="B5880B"/>
    <a:srgbClr val="E87071"/>
    <a:srgbClr val="00B3EE"/>
    <a:srgbClr val="93E5FF"/>
    <a:srgbClr val="F7F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6" autoAdjust="0"/>
    <p:restoredTop sz="99079" autoAdjust="0"/>
  </p:normalViewPr>
  <p:slideViewPr>
    <p:cSldViewPr showGuides="1">
      <p:cViewPr varScale="1">
        <p:scale>
          <a:sx n="104" d="100"/>
          <a:sy n="104" d="100"/>
        </p:scale>
        <p:origin x="186" y="54"/>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gs" Target="tags/tag1.xml"/><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handoutMaster" Target="handoutMasters/handoutMaster1.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200">
                <a:latin typeface="Arial" panose="020B0604020202020204" pitchFamily="34"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200">
                <a:latin typeface="Arial" panose="020B0604020202020204" pitchFamily="34"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FontTx/>
              <a:buNone/>
              <a:defRPr sz="1200">
                <a:latin typeface="Arial" panose="020B0604020202020204" pitchFamily="34"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FontTx/>
              <a:buNone/>
              <a:defRPr sz="1200">
                <a:latin typeface="Arial" panose="020B0604020202020204" pitchFamily="34" charset="0"/>
                <a:ea typeface="+mn-ea"/>
              </a:defRPr>
            </a:lvl1pPr>
          </a:lstStyle>
          <a:p>
            <a:pPr>
              <a:defRPr/>
            </a:pPr>
            <a:fld id="{58CD87A4-0184-412C-A44A-3DA728178AFF}" type="slidenum">
              <a:rPr lang="en-GB" altLang="zh-CN"/>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200">
                <a:latin typeface="Arial" panose="020B0604020202020204" pitchFamily="34"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200">
                <a:latin typeface="Arial" panose="020B0604020202020204" pitchFamily="34"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fi-FI" noProof="0"/>
              <a:t>Muokkaa tekstin perustyylejä napsauttamalla</a:t>
            </a:r>
            <a:endParaRPr lang="fi-FI" noProof="0"/>
          </a:p>
          <a:p>
            <a:pPr lvl="1"/>
            <a:r>
              <a:rPr lang="fi-FI" noProof="0"/>
              <a:t>toinen taso</a:t>
            </a:r>
            <a:endParaRPr lang="fi-FI" noProof="0"/>
          </a:p>
          <a:p>
            <a:pPr lvl="2"/>
            <a:r>
              <a:rPr lang="fi-FI" noProof="0"/>
              <a:t>kolmas taso</a:t>
            </a:r>
            <a:endParaRPr lang="fi-FI" noProof="0"/>
          </a:p>
          <a:p>
            <a:pPr lvl="3"/>
            <a:r>
              <a:rPr lang="fi-FI" noProof="0"/>
              <a:t>neljäs taso</a:t>
            </a:r>
            <a:endParaRPr lang="fi-FI" noProof="0"/>
          </a:p>
          <a:p>
            <a:pPr lvl="4"/>
            <a:r>
              <a:rPr lang="fi-FI" noProof="0"/>
              <a:t>viides taso</a:t>
            </a:r>
            <a:endParaRPr lang="fi-FI" noProof="0"/>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FontTx/>
              <a:buNone/>
              <a:defRPr sz="1200">
                <a:latin typeface="Arial" panose="020B0604020202020204" pitchFamily="34"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FontTx/>
              <a:buNone/>
              <a:defRPr sz="1200">
                <a:latin typeface="Arial" panose="020B0604020202020204" pitchFamily="34" charset="0"/>
                <a:ea typeface="+mn-ea"/>
              </a:defRPr>
            </a:lvl1pPr>
          </a:lstStyle>
          <a:p>
            <a:pPr>
              <a:defRPr/>
            </a:pPr>
            <a:fld id="{BB8C311E-5859-4E0C-A0F3-4690A095D6BE}" type="slidenum">
              <a:rPr lang="fi-FI" altLang="zh-CN"/>
            </a:fld>
            <a:endParaRPr lang="fi-FI"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593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313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033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753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As a result of null values being ignored, the collection of values may be empty. The</a:t>
            </a:r>
            <a:br>
              <a:rPr lang="en-US" altLang="zh-CN" dirty="0"/>
            </a:br>
            <a:r>
              <a:rPr lang="en-US" altLang="zh-CN" b="1" dirty="0"/>
              <a:t>count </a:t>
            </a:r>
            <a:r>
              <a:rPr lang="en-US" altLang="zh-CN" dirty="0"/>
              <a:t>of an empty collection is defined to be 0, and all other aggregate operations </a:t>
            </a:r>
            <a:br>
              <a:rPr lang="en-US" altLang="zh-CN" dirty="0"/>
            </a:br>
            <a:r>
              <a:rPr lang="en-US" altLang="zh-CN" dirty="0"/>
              <a:t>return a value of null when applied on an empty collection</a:t>
            </a:r>
            <a:endParaRPr lang="en-US" altLang="zh-CN"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The input to </a:t>
            </a:r>
            <a:r>
              <a:rPr lang="en-US" altLang="zh-CN" b="1" dirty="0"/>
              <a:t>sum </a:t>
            </a:r>
            <a:r>
              <a:rPr lang="en-US" altLang="zh-CN" dirty="0"/>
              <a:t>and </a:t>
            </a:r>
            <a:r>
              <a:rPr lang="en-US" altLang="zh-CN" b="1" dirty="0"/>
              <a:t>avg </a:t>
            </a:r>
            <a:r>
              <a:rPr lang="en-US" altLang="zh-CN" dirty="0"/>
              <a:t>must be a collection of numbers, but the other operators</a:t>
            </a:r>
            <a:br>
              <a:rPr lang="en-US" altLang="zh-CN" dirty="0"/>
            </a:br>
            <a:r>
              <a:rPr lang="en-US" altLang="zh-CN" dirty="0"/>
              <a:t>can operate on collections of nonnumeric data types, such as strings, as well.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circumstances where we would like to apply the aggregate function</a:t>
            </a:r>
            <a:br>
              <a:rPr lang="en-US" altLang="zh-CN" dirty="0"/>
            </a:br>
            <a:r>
              <a:rPr lang="en-US" altLang="zh-CN" dirty="0"/>
              <a:t>not only to a single set of tuples, but also to a group of sets of tuples; we specify</a:t>
            </a:r>
            <a:br>
              <a:rPr lang="en-US" altLang="zh-CN" dirty="0"/>
            </a:br>
            <a:r>
              <a:rPr lang="en-US" altLang="zh-CN" dirty="0"/>
              <a:t>this wish in SQL using the </a:t>
            </a:r>
            <a:r>
              <a:rPr lang="en-US" altLang="zh-CN" b="1" dirty="0"/>
              <a:t>group by </a:t>
            </a:r>
            <a:r>
              <a:rPr lang="en-US" altLang="zh-CN" dirty="0"/>
              <a:t>clause. The attribute or attributes given in</a:t>
            </a:r>
            <a:br>
              <a:rPr lang="en-US" altLang="zh-CN" dirty="0"/>
            </a:br>
            <a:r>
              <a:rPr lang="en-US" altLang="zh-CN" dirty="0"/>
              <a:t>the </a:t>
            </a:r>
            <a:r>
              <a:rPr lang="en-US" altLang="zh-CN" b="1" dirty="0"/>
              <a:t>group by </a:t>
            </a:r>
            <a:r>
              <a:rPr lang="en-US" altLang="zh-CN" dirty="0"/>
              <a:t>clause are used to form groups. Tuples with the same value on all</a:t>
            </a:r>
            <a:br>
              <a:rPr lang="en-US" altLang="zh-CN" dirty="0"/>
            </a:br>
            <a:r>
              <a:rPr lang="en-US" altLang="zh-CN" dirty="0"/>
              <a:t>attributes in the </a:t>
            </a:r>
            <a:r>
              <a:rPr lang="en-US" altLang="zh-CN" b="1" dirty="0"/>
              <a:t>group by </a:t>
            </a:r>
            <a:r>
              <a:rPr lang="en-US" altLang="zh-CN" dirty="0"/>
              <a:t>clause are placed in one group. </a:t>
            </a:r>
            <a:endParaRPr lang="en-US" altLang="zh-CN" dirty="0"/>
          </a:p>
          <a:p>
            <a:r>
              <a:rPr lang="en-US" altLang="zh-CN" dirty="0"/>
              <a:t>When an SQL query uses grouping, it is important to ensure that the only</a:t>
            </a:r>
            <a:br>
              <a:rPr lang="en-US" altLang="zh-CN" dirty="0"/>
            </a:br>
            <a:r>
              <a:rPr lang="en-US" altLang="zh-CN" dirty="0"/>
              <a:t>attributes that appear in the </a:t>
            </a:r>
            <a:r>
              <a:rPr lang="en-US" altLang="zh-CN" b="1" dirty="0"/>
              <a:t>select </a:t>
            </a:r>
            <a:r>
              <a:rPr lang="en-US" altLang="zh-CN" dirty="0"/>
              <a:t>statement without being aggregated are those</a:t>
            </a:r>
            <a:br>
              <a:rPr lang="en-US" altLang="zh-CN" dirty="0"/>
            </a:br>
            <a:r>
              <a:rPr lang="en-US" altLang="zh-CN" dirty="0"/>
              <a:t>that are present in the </a:t>
            </a:r>
            <a:r>
              <a:rPr lang="en-US" altLang="zh-CN" b="1" dirty="0"/>
              <a:t>group by </a:t>
            </a:r>
            <a:r>
              <a:rPr lang="en-US" altLang="zh-CN" dirty="0"/>
              <a:t>clause. In other words, any attribute that is not</a:t>
            </a:r>
            <a:br>
              <a:rPr lang="en-US" altLang="zh-CN" dirty="0"/>
            </a:br>
            <a:r>
              <a:rPr lang="en-US" altLang="zh-CN" dirty="0"/>
              <a:t>present in the </a:t>
            </a:r>
            <a:r>
              <a:rPr lang="en-US" altLang="zh-CN" b="1" dirty="0"/>
              <a:t>group by </a:t>
            </a:r>
            <a:r>
              <a:rPr lang="en-US" altLang="zh-CN" dirty="0"/>
              <a:t>clause must appear only inside an aggregate function if</a:t>
            </a:r>
            <a:br>
              <a:rPr lang="en-US" altLang="zh-CN" dirty="0"/>
            </a:br>
            <a:r>
              <a:rPr lang="en-US" altLang="zh-CN" dirty="0"/>
              <a:t>it appears in the </a:t>
            </a:r>
            <a:r>
              <a:rPr lang="en-US" altLang="zh-CN" b="1" dirty="0"/>
              <a:t>select </a:t>
            </a:r>
            <a:r>
              <a:rPr lang="en-US" altLang="zh-CN" dirty="0"/>
              <a:t>clause, otherwise the query is treated as erroneous. </a:t>
            </a:r>
            <a:br>
              <a:rPr lang="en-US" altLang="zh-CN" dirty="0"/>
            </a:br>
            <a:r>
              <a:rPr lang="en-US" altLang="zh-CN" dirty="0"/>
              <a:t>Each instructor in a particular group (defined by </a:t>
            </a:r>
            <a:r>
              <a:rPr lang="en-US" altLang="zh-CN" i="1" dirty="0"/>
              <a:t>dept name</a:t>
            </a:r>
            <a:r>
              <a:rPr lang="en-US" altLang="zh-CN" dirty="0"/>
              <a:t>) can have a different</a:t>
            </a:r>
            <a:br>
              <a:rPr lang="en-US" altLang="zh-CN" dirty="0"/>
            </a:br>
            <a:r>
              <a:rPr lang="en-US" altLang="zh-CN" i="1" dirty="0"/>
              <a:t>ID</a:t>
            </a:r>
            <a:r>
              <a:rPr lang="en-US" altLang="zh-CN" dirty="0"/>
              <a:t>, and since only one tuple is output for each group, there is no unique way of</a:t>
            </a:r>
            <a:br>
              <a:rPr lang="en-US" altLang="zh-CN" dirty="0"/>
            </a:br>
            <a:r>
              <a:rPr lang="en-US" altLang="zh-CN" dirty="0"/>
              <a:t>choosing which </a:t>
            </a:r>
            <a:r>
              <a:rPr lang="en-US" altLang="zh-CN" i="1" dirty="0"/>
              <a:t>ID </a:t>
            </a:r>
            <a:r>
              <a:rPr lang="en-US" altLang="zh-CN" dirty="0"/>
              <a:t>value to output. As a result, such cases are disallowed by SQL. </a:t>
            </a:r>
            <a:br>
              <a:rPr lang="en-US" altLang="zh-CN" dirty="0"/>
            </a:b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b="1" dirty="0"/>
              <a:t>1. </a:t>
            </a:r>
            <a:r>
              <a:rPr lang="en-US" altLang="zh-CN" dirty="0"/>
              <a:t>As was the case for queries without aggregation, the </a:t>
            </a:r>
            <a:r>
              <a:rPr lang="en-US" altLang="zh-CN" b="1" dirty="0"/>
              <a:t>from </a:t>
            </a:r>
            <a:r>
              <a:rPr lang="en-US" altLang="zh-CN" dirty="0"/>
              <a:t>clause is first</a:t>
            </a:r>
            <a:br>
              <a:rPr lang="en-US" altLang="zh-CN" dirty="0"/>
            </a:br>
            <a:r>
              <a:rPr lang="en-US" altLang="zh-CN" dirty="0"/>
              <a:t>evaluated to get a relation. </a:t>
            </a:r>
            <a:br>
              <a:rPr lang="en-US" altLang="zh-CN" dirty="0"/>
            </a:br>
            <a:r>
              <a:rPr lang="en-US" altLang="zh-CN" b="1" dirty="0"/>
              <a:t>2. </a:t>
            </a:r>
            <a:r>
              <a:rPr lang="en-US" altLang="zh-CN" dirty="0"/>
              <a:t>If a </a:t>
            </a:r>
            <a:r>
              <a:rPr lang="en-US" altLang="zh-CN" b="1" dirty="0"/>
              <a:t>where </a:t>
            </a:r>
            <a:r>
              <a:rPr lang="en-US" altLang="zh-CN" dirty="0"/>
              <a:t>clause is present, the predicate in the </a:t>
            </a:r>
            <a:r>
              <a:rPr lang="en-US" altLang="zh-CN" b="1" dirty="0"/>
              <a:t>where </a:t>
            </a:r>
            <a:r>
              <a:rPr lang="en-US" altLang="zh-CN" dirty="0"/>
              <a:t>clause is applied on</a:t>
            </a:r>
            <a:br>
              <a:rPr lang="en-US" altLang="zh-CN" dirty="0"/>
            </a:br>
            <a:r>
              <a:rPr lang="en-US" altLang="zh-CN" dirty="0"/>
              <a:t>the result relation of the </a:t>
            </a:r>
            <a:r>
              <a:rPr lang="en-US" altLang="zh-CN" b="1" dirty="0"/>
              <a:t>from </a:t>
            </a:r>
            <a:r>
              <a:rPr lang="en-US" altLang="zh-CN" dirty="0"/>
              <a:t>clause.</a:t>
            </a:r>
            <a:br>
              <a:rPr lang="en-US" altLang="zh-CN" dirty="0"/>
            </a:br>
            <a:r>
              <a:rPr lang="en-US" altLang="zh-CN" b="1" dirty="0"/>
              <a:t>3. </a:t>
            </a:r>
            <a:r>
              <a:rPr lang="en-US" altLang="zh-CN" dirty="0"/>
              <a:t>Tuples satisfying the </a:t>
            </a:r>
            <a:r>
              <a:rPr lang="en-US" altLang="zh-CN" b="1" dirty="0"/>
              <a:t>where </a:t>
            </a:r>
            <a:r>
              <a:rPr lang="en-US" altLang="zh-CN" dirty="0"/>
              <a:t>predicate are then placed into groups by the</a:t>
            </a:r>
            <a:br>
              <a:rPr lang="en-US" altLang="zh-CN" dirty="0"/>
            </a:br>
            <a:r>
              <a:rPr lang="en-US" altLang="zh-CN" b="1" dirty="0"/>
              <a:t>group by </a:t>
            </a:r>
            <a:r>
              <a:rPr lang="en-US" altLang="zh-CN" dirty="0"/>
              <a:t>clause if it is present. If the </a:t>
            </a:r>
            <a:r>
              <a:rPr lang="en-US" altLang="zh-CN" b="1" dirty="0"/>
              <a:t>group by </a:t>
            </a:r>
            <a:r>
              <a:rPr lang="en-US" altLang="zh-CN" dirty="0"/>
              <a:t>clause is absent, the entire</a:t>
            </a:r>
            <a:br>
              <a:rPr lang="en-US" altLang="zh-CN" dirty="0"/>
            </a:br>
            <a:r>
              <a:rPr lang="en-US" altLang="zh-CN" dirty="0"/>
              <a:t>set of tuples satisfying the </a:t>
            </a:r>
            <a:r>
              <a:rPr lang="en-US" altLang="zh-CN" b="1" dirty="0"/>
              <a:t>where </a:t>
            </a:r>
            <a:r>
              <a:rPr lang="en-US" altLang="zh-CN" dirty="0"/>
              <a:t>predicate is treated as being in one group.</a:t>
            </a:r>
            <a:br>
              <a:rPr lang="en-US" altLang="zh-CN" dirty="0"/>
            </a:br>
            <a:r>
              <a:rPr lang="en-US" altLang="zh-CN" b="1" dirty="0"/>
              <a:t>4. </a:t>
            </a:r>
            <a:r>
              <a:rPr lang="en-US" altLang="zh-CN" dirty="0"/>
              <a:t>The </a:t>
            </a:r>
            <a:r>
              <a:rPr lang="en-US" altLang="zh-CN" b="1" dirty="0"/>
              <a:t>having </a:t>
            </a:r>
            <a:r>
              <a:rPr lang="en-US" altLang="zh-CN" dirty="0"/>
              <a:t>clause, if it is present, is applied to each group; the groups that</a:t>
            </a:r>
            <a:br>
              <a:rPr lang="en-US" altLang="zh-CN" dirty="0"/>
            </a:br>
            <a:r>
              <a:rPr lang="en-US" altLang="zh-CN" dirty="0"/>
              <a:t>do not satisfy the </a:t>
            </a:r>
            <a:r>
              <a:rPr lang="en-US" altLang="zh-CN" b="1" dirty="0"/>
              <a:t>having </a:t>
            </a:r>
            <a:r>
              <a:rPr lang="en-US" altLang="zh-CN" dirty="0"/>
              <a:t>clause predicate are removed.</a:t>
            </a:r>
            <a:br>
              <a:rPr lang="en-US" altLang="zh-CN" dirty="0"/>
            </a:br>
            <a:r>
              <a:rPr lang="en-US" altLang="zh-CN" b="1" dirty="0"/>
              <a:t>5. </a:t>
            </a:r>
            <a:r>
              <a:rPr lang="en-US" altLang="zh-CN" dirty="0"/>
              <a:t>The </a:t>
            </a:r>
            <a:r>
              <a:rPr lang="en-US" altLang="zh-CN" b="1" dirty="0"/>
              <a:t>select </a:t>
            </a:r>
            <a:r>
              <a:rPr lang="en-US" altLang="zh-CN" dirty="0"/>
              <a:t>clause uses the remaining groups to generate tuples of the result</a:t>
            </a:r>
            <a:br>
              <a:rPr lang="en-US" altLang="zh-CN" dirty="0"/>
            </a:br>
            <a:r>
              <a:rPr lang="en-US" altLang="zh-CN" dirty="0"/>
              <a:t>of the query, applying the aggregate functions to get a single result tuple for</a:t>
            </a:r>
            <a:br>
              <a:rPr lang="en-US" altLang="zh-CN" dirty="0"/>
            </a:br>
            <a:r>
              <a:rPr lang="en-US" altLang="zh-CN" dirty="0"/>
              <a:t>each group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b="1" dirty="0">
                <a:solidFill>
                  <a:srgbClr val="FF0000"/>
                </a:solidFill>
              </a:rPr>
              <a:t>Cardinality</a:t>
            </a:r>
            <a:r>
              <a:rPr lang="zh-CN" altLang="en-US" b="1" dirty="0">
                <a:solidFill>
                  <a:srgbClr val="FF0000"/>
                </a:solidFill>
              </a:rPr>
              <a:t>：</a:t>
            </a:r>
            <a:r>
              <a:rPr lang="zh-CN" altLang="en-US" b="1" dirty="0"/>
              <a:t>基数</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平均工资最高的系</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Clr>
                <a:srgbClr val="0000FF"/>
              </a:buClr>
              <a:buFont typeface="Wingdings" panose="05000000000000000000" pitchFamily="2" charset="2"/>
              <a:buChar char="n"/>
              <a:tabLst>
                <a:tab pos="461645" algn="l"/>
                <a:tab pos="1026795" algn="l"/>
                <a:tab pos="1547495" algn="l"/>
              </a:tabLst>
            </a:pPr>
            <a:r>
              <a:rPr lang="en-US" altLang="zh-CN" sz="700" b="1" i="1" dirty="0">
                <a:solidFill>
                  <a:srgbClr val="FF0000"/>
                </a:solidFill>
                <a:sym typeface="Symbol" panose="05050102010706020507" pitchFamily="18" charset="2"/>
              </a:rPr>
              <a:t>Note</a:t>
            </a:r>
            <a:r>
              <a:rPr lang="en-US" altLang="zh-CN" sz="700" b="1" i="1" dirty="0">
                <a:sym typeface="Symbol" panose="05050102010706020507" pitchFamily="18" charset="2"/>
              </a:rPr>
              <a:t>: </a:t>
            </a:r>
            <a:r>
              <a:rPr lang="en-US" altLang="zh-CN" sz="700" b="1" dirty="0">
                <a:solidFill>
                  <a:srgbClr val="FF0000"/>
                </a:solidFill>
                <a:sym typeface="Symbol" panose="05050102010706020507" pitchFamily="18" charset="2"/>
              </a:rPr>
              <a:t>Cannot write</a:t>
            </a:r>
            <a:r>
              <a:rPr lang="en-US" altLang="zh-CN" sz="700" b="1" dirty="0">
                <a:sym typeface="Symbol" panose="05050102010706020507" pitchFamily="18" charset="2"/>
              </a:rPr>
              <a:t> this query using</a:t>
            </a:r>
            <a:r>
              <a:rPr lang="en-US" altLang="zh-CN" sz="700" b="1" i="1" dirty="0">
                <a:sym typeface="Symbol" panose="05050102010706020507" pitchFamily="18" charset="2"/>
              </a:rPr>
              <a:t> </a:t>
            </a:r>
            <a:r>
              <a:rPr lang="en-US" altLang="zh-CN" sz="700" b="1" dirty="0">
                <a:solidFill>
                  <a:srgbClr val="FF0000"/>
                </a:solidFill>
                <a:sym typeface="Symbol" panose="05050102010706020507" pitchFamily="18" charset="2"/>
              </a:rPr>
              <a:t>= all</a:t>
            </a:r>
            <a:r>
              <a:rPr lang="en-US" altLang="zh-CN" sz="700" b="1" i="1" dirty="0">
                <a:sym typeface="Symbol" panose="05050102010706020507" pitchFamily="18" charset="2"/>
              </a:rPr>
              <a:t> </a:t>
            </a:r>
            <a:r>
              <a:rPr lang="en-US" altLang="zh-CN" sz="700" b="1" dirty="0">
                <a:sym typeface="Symbol" panose="05050102010706020507" pitchFamily="18" charset="2"/>
              </a:rPr>
              <a:t>and its variants</a:t>
            </a:r>
            <a:endParaRPr lang="en-US" altLang="zh-CN" sz="700" b="1" dirty="0">
              <a:sym typeface="Symbol" panose="05050102010706020507" pitchFamily="18" charset="2"/>
            </a:endParaRPr>
          </a:p>
          <a:p>
            <a:pPr>
              <a:lnSpc>
                <a:spcPct val="90000"/>
              </a:lnSpc>
              <a:buClr>
                <a:srgbClr val="0000FF"/>
              </a:buClr>
              <a:buFont typeface="Wingdings" panose="05000000000000000000" pitchFamily="2" charset="2"/>
              <a:buNone/>
              <a:tabLst>
                <a:tab pos="461645" algn="l"/>
                <a:tab pos="1026795" algn="l"/>
                <a:tab pos="1547495" algn="l"/>
              </a:tabLst>
            </a:pPr>
            <a:r>
              <a:rPr lang="zh-CN" altLang="en-US" sz="700" b="1" dirty="0">
                <a:sym typeface="Symbol" panose="05050102010706020507" pitchFamily="18" charset="2"/>
              </a:rPr>
              <a:t>因为</a:t>
            </a:r>
            <a:r>
              <a:rPr lang="en-US" altLang="zh-CN" sz="700" b="1" dirty="0">
                <a:sym typeface="Symbol" panose="05050102010706020507" pitchFamily="18" charset="2"/>
              </a:rPr>
              <a:t>=all</a:t>
            </a:r>
            <a:r>
              <a:rPr lang="zh-CN" altLang="en-US" sz="700" b="1" dirty="0">
                <a:sym typeface="Symbol" panose="05050102010706020507" pitchFamily="18" charset="2"/>
              </a:rPr>
              <a:t>的左边是一条记录，而这里是两</a:t>
            </a:r>
            <a:r>
              <a:rPr lang="zh-CN" altLang="en-US" sz="700" b="1">
                <a:sym typeface="Symbol" panose="05050102010706020507" pitchFamily="18" charset="2"/>
              </a:rPr>
              <a:t>个集合</a:t>
            </a:r>
            <a:endParaRPr lang="en-US" altLang="zh-CN" sz="700" b="1" dirty="0">
              <a:sym typeface="Symbol" panose="05050102010706020507" pitchFamily="18" charset="2"/>
            </a:endParaRP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Note that if a course is not offered in 2009, the subquery would return an empty</a:t>
            </a:r>
            <a:br>
              <a:rPr lang="en-US" altLang="zh-CN" dirty="0"/>
            </a:br>
            <a:r>
              <a:rPr lang="en-US" altLang="zh-CN" dirty="0"/>
              <a:t>result, and the </a:t>
            </a:r>
            <a:r>
              <a:rPr lang="en-US" altLang="zh-CN" b="1" dirty="0"/>
              <a:t>unique </a:t>
            </a:r>
            <a:r>
              <a:rPr lang="en-US" altLang="zh-CN" dirty="0"/>
              <a:t>predicate would evaluate to true on the empty set. </a:t>
            </a:r>
            <a:br>
              <a:rPr lang="en-US" altLang="zh-CN" dirty="0"/>
            </a:br>
            <a:r>
              <a:rPr lang="zh-CN" altLang="en-US" dirty="0"/>
              <a:t>小于号应该改为大于号</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Since the test </a:t>
            </a:r>
            <a:r>
              <a:rPr lang="en-US" altLang="zh-CN" i="1" dirty="0"/>
              <a:t>t</a:t>
            </a:r>
            <a:r>
              <a:rPr lang="en-US" altLang="zh-CN" dirty="0"/>
              <a:t>1 = </a:t>
            </a:r>
            <a:r>
              <a:rPr lang="en-US" altLang="zh-CN" i="1" dirty="0"/>
              <a:t>t</a:t>
            </a:r>
            <a:r>
              <a:rPr lang="en-US" altLang="zh-CN" dirty="0"/>
              <a:t>2 fails</a:t>
            </a:r>
            <a:br>
              <a:rPr lang="en-US" altLang="zh-CN" dirty="0"/>
            </a:br>
            <a:r>
              <a:rPr lang="en-US" altLang="zh-CN" dirty="0"/>
              <a:t>if any of the fields of </a:t>
            </a:r>
            <a:r>
              <a:rPr lang="en-US" altLang="zh-CN" i="1" dirty="0"/>
              <a:t>t</a:t>
            </a:r>
            <a:r>
              <a:rPr lang="en-US" altLang="zh-CN" dirty="0"/>
              <a:t>1 or </a:t>
            </a:r>
            <a:r>
              <a:rPr lang="en-US" altLang="zh-CN" i="1" dirty="0"/>
              <a:t>t</a:t>
            </a:r>
            <a:r>
              <a:rPr lang="en-US" altLang="zh-CN" dirty="0"/>
              <a:t>2 are null, it is possible for </a:t>
            </a:r>
            <a:r>
              <a:rPr lang="en-US" altLang="zh-CN" b="1" dirty="0"/>
              <a:t>unique </a:t>
            </a:r>
            <a:r>
              <a:rPr lang="en-US" altLang="zh-CN" dirty="0"/>
              <a:t>to be true even if</a:t>
            </a:r>
            <a:br>
              <a:rPr lang="en-US" altLang="zh-CN" dirty="0"/>
            </a:br>
            <a:r>
              <a:rPr lang="en-US" altLang="zh-CN" dirty="0"/>
              <a:t>there are multiple copies of a tuple, as long as at least one of the attributes of the</a:t>
            </a:r>
            <a:br>
              <a:rPr lang="en-US" altLang="zh-CN" dirty="0"/>
            </a:br>
            <a:r>
              <a:rPr lang="en-US" altLang="zh-CN" dirty="0"/>
              <a:t>tuple is null.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b="1" dirty="0"/>
              <a:t>Any relation that is not of the conceptual model?</a:t>
            </a:r>
            <a:r>
              <a:rPr lang="zh-CN" altLang="en-US" b="1" dirty="0"/>
              <a:t>不是存储的概念模型的表，而是把</a:t>
            </a:r>
            <a:r>
              <a:rPr lang="en-US" altLang="zh-CN" b="1" dirty="0"/>
              <a:t>SQL</a:t>
            </a:r>
            <a:r>
              <a:rPr lang="zh-CN" altLang="en-US" b="1" dirty="0"/>
              <a:t>查询语句存储下来的虚拟的表</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However, using nested subqueries would</a:t>
            </a:r>
            <a:br>
              <a:rPr lang="en-US" altLang="zh-CN" dirty="0"/>
            </a:br>
            <a:r>
              <a:rPr lang="en-US" altLang="zh-CN" dirty="0"/>
              <a:t>have made the query harder to read and understand. The </a:t>
            </a:r>
            <a:r>
              <a:rPr lang="en-US" altLang="zh-CN" b="1" dirty="0"/>
              <a:t>with </a:t>
            </a:r>
            <a:r>
              <a:rPr lang="en-US" altLang="zh-CN" dirty="0"/>
              <a:t>clause makes the</a:t>
            </a:r>
            <a:br>
              <a:rPr lang="en-US" altLang="zh-CN" dirty="0"/>
            </a:br>
            <a:r>
              <a:rPr lang="en-US" altLang="zh-CN" dirty="0"/>
              <a:t>query logic clearer; it also permits a view definition to be used in multiple places</a:t>
            </a:r>
            <a:br>
              <a:rPr lang="en-US" altLang="zh-CN" dirty="0"/>
            </a:br>
            <a:r>
              <a:rPr lang="en-US" altLang="zh-CN" dirty="0"/>
              <a:t>within a query</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Performing all the tests before performing any deletion is important—if some tuples are deleted before other tuples</a:t>
            </a:r>
            <a:br>
              <a:rPr lang="en-US" altLang="zh-CN" b="1" dirty="0"/>
            </a:br>
            <a:r>
              <a:rPr lang="en-US" altLang="zh-CN" dirty="0"/>
              <a:t>have been tested, the average salary may change, and the final result of the </a:t>
            </a:r>
            <a:r>
              <a:rPr lang="en-US" altLang="zh-CN" b="1" dirty="0"/>
              <a:t>delete</a:t>
            </a:r>
            <a:br>
              <a:rPr lang="en-US" altLang="zh-CN" b="1" dirty="0"/>
            </a:br>
            <a:r>
              <a:rPr lang="en-US" altLang="zh-CN" dirty="0"/>
              <a:t>would depend on the order in which the tuples were processed!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might insert an infinite number of tuples, if the primary key constraint on </a:t>
            </a:r>
            <a:r>
              <a:rPr lang="en-US" altLang="zh-CN" i="1" dirty="0"/>
              <a:t>student</a:t>
            </a:r>
            <a:br>
              <a:rPr lang="en-US" altLang="zh-CN" i="1" dirty="0"/>
            </a:br>
            <a:r>
              <a:rPr lang="en-US" altLang="zh-CN" dirty="0"/>
              <a:t>were absent. Without the primary key constraint, the request would insert the</a:t>
            </a:r>
            <a:br>
              <a:rPr lang="en-US" altLang="zh-CN" dirty="0"/>
            </a:br>
            <a:r>
              <a:rPr lang="en-US" altLang="zh-CN" dirty="0"/>
              <a:t>first tuple in </a:t>
            </a:r>
            <a:r>
              <a:rPr lang="en-US" altLang="zh-CN" i="1" dirty="0"/>
              <a:t>student </a:t>
            </a:r>
            <a:r>
              <a:rPr lang="en-US" altLang="zh-CN" dirty="0"/>
              <a:t>again, creating a second copy of the tuple. Since this second</a:t>
            </a:r>
            <a:br>
              <a:rPr lang="en-US" altLang="zh-CN" dirty="0"/>
            </a:br>
            <a:r>
              <a:rPr lang="en-US" altLang="zh-CN" dirty="0"/>
              <a:t>copy is part of </a:t>
            </a:r>
            <a:r>
              <a:rPr lang="en-US" altLang="zh-CN" i="1" dirty="0"/>
              <a:t>student </a:t>
            </a:r>
            <a:r>
              <a:rPr lang="en-US" altLang="zh-CN" dirty="0"/>
              <a:t>now, the </a:t>
            </a:r>
            <a:r>
              <a:rPr lang="en-US" altLang="zh-CN" b="1" dirty="0"/>
              <a:t>select </a:t>
            </a:r>
            <a:r>
              <a:rPr lang="en-US" altLang="zh-CN" dirty="0"/>
              <a:t>statement may find it, and a third copy</a:t>
            </a:r>
            <a:br>
              <a:rPr lang="en-US" altLang="zh-CN" dirty="0"/>
            </a:br>
            <a:r>
              <a:rPr lang="en-US" altLang="zh-CN" dirty="0"/>
              <a:t>would be inserted into </a:t>
            </a:r>
            <a:r>
              <a:rPr lang="en-US" altLang="zh-CN" i="1" dirty="0"/>
              <a:t>student</a:t>
            </a:r>
            <a:r>
              <a:rPr lang="en-US" altLang="zh-CN" dirty="0"/>
              <a:t>. The </a:t>
            </a:r>
            <a:r>
              <a:rPr lang="en-US" altLang="zh-CN" b="1" dirty="0"/>
              <a:t>select </a:t>
            </a:r>
            <a:r>
              <a:rPr lang="en-US" altLang="zh-CN" dirty="0"/>
              <a:t>statement may then find this third</a:t>
            </a:r>
            <a:br>
              <a:rPr lang="en-US" altLang="zh-CN" dirty="0"/>
            </a:br>
            <a:r>
              <a:rPr lang="en-US" altLang="zh-CN" dirty="0"/>
              <a:t>copy and insert a fourth copy, and so on, forever. Evaluating the </a:t>
            </a:r>
            <a:r>
              <a:rPr lang="en-US" altLang="zh-CN" b="1" dirty="0"/>
              <a:t>select </a:t>
            </a:r>
            <a:r>
              <a:rPr lang="en-US" altLang="zh-CN" dirty="0"/>
              <a:t>statement</a:t>
            </a:r>
            <a:br>
              <a:rPr lang="en-US" altLang="zh-CN" dirty="0"/>
            </a:br>
            <a:r>
              <a:rPr lang="en-US" altLang="zh-CN" dirty="0"/>
              <a:t>completely before performing insertions avoids such problems.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en-US" altLang="zh-CN" b="1" dirty="0"/>
              <a:t>char </a:t>
            </a:r>
            <a:r>
              <a:rPr lang="en-US" altLang="zh-CN" dirty="0"/>
              <a:t>data type stores fixed length strings. Consider, for example, an</a:t>
            </a:r>
            <a:br>
              <a:rPr lang="en-US" altLang="zh-CN" dirty="0"/>
            </a:br>
            <a:r>
              <a:rPr lang="en-US" altLang="zh-CN" dirty="0"/>
              <a:t>attribute </a:t>
            </a:r>
            <a:r>
              <a:rPr lang="en-US" altLang="zh-CN" i="1" dirty="0"/>
              <a:t>A </a:t>
            </a:r>
            <a:r>
              <a:rPr lang="en-US" altLang="zh-CN" dirty="0"/>
              <a:t>of type </a:t>
            </a:r>
            <a:r>
              <a:rPr lang="en-US" altLang="zh-CN" b="1" dirty="0"/>
              <a:t>char</a:t>
            </a:r>
            <a:r>
              <a:rPr lang="en-US" altLang="zh-CN" dirty="0"/>
              <a:t>(10). If we store a string “</a:t>
            </a:r>
            <a:r>
              <a:rPr lang="en-US" altLang="zh-CN" dirty="0" err="1"/>
              <a:t>Avi</a:t>
            </a:r>
            <a:r>
              <a:rPr lang="en-US" altLang="zh-CN" dirty="0"/>
              <a:t>” in this attribute, 7 spaces</a:t>
            </a:r>
            <a:br>
              <a:rPr lang="en-US" altLang="zh-CN" dirty="0"/>
            </a:br>
            <a:r>
              <a:rPr lang="en-US" altLang="zh-CN" dirty="0"/>
              <a:t>are appended to the string to make it 10 characters long. In contrast, if attribute </a:t>
            </a:r>
            <a:r>
              <a:rPr lang="en-US" altLang="zh-CN" i="1" dirty="0"/>
              <a:t>B</a:t>
            </a:r>
            <a:br>
              <a:rPr lang="en-US" altLang="zh-CN" i="1" dirty="0"/>
            </a:br>
            <a:r>
              <a:rPr lang="en-US" altLang="zh-CN" dirty="0"/>
              <a:t>were of type </a:t>
            </a:r>
            <a:r>
              <a:rPr lang="en-US" altLang="zh-CN" b="1" dirty="0"/>
              <a:t>varchar</a:t>
            </a:r>
            <a:r>
              <a:rPr lang="en-US" altLang="zh-CN" dirty="0"/>
              <a:t>(10), and we store “</a:t>
            </a:r>
            <a:r>
              <a:rPr lang="en-US" altLang="zh-CN" dirty="0" err="1"/>
              <a:t>Avi</a:t>
            </a:r>
            <a:r>
              <a:rPr lang="en-US" altLang="zh-CN" dirty="0"/>
              <a:t>” in attribute </a:t>
            </a:r>
            <a:r>
              <a:rPr lang="en-US" altLang="zh-CN" i="1" dirty="0"/>
              <a:t>B</a:t>
            </a:r>
            <a:r>
              <a:rPr lang="en-US" altLang="zh-CN" dirty="0"/>
              <a:t>, no spaces would be</a:t>
            </a:r>
            <a:br>
              <a:rPr lang="en-US" altLang="zh-CN" dirty="0"/>
            </a:br>
            <a:r>
              <a:rPr lang="en-US" altLang="zh-CN" dirty="0"/>
              <a:t>added. When comparing two values of type </a:t>
            </a:r>
            <a:r>
              <a:rPr lang="en-US" altLang="zh-CN" b="1" dirty="0"/>
              <a:t>char</a:t>
            </a:r>
            <a:r>
              <a:rPr lang="en-US" altLang="zh-CN" dirty="0"/>
              <a:t>, if they are of different lengths</a:t>
            </a:r>
            <a:br>
              <a:rPr lang="en-US" altLang="zh-CN" dirty="0"/>
            </a:br>
            <a:r>
              <a:rPr lang="en-US" altLang="zh-CN" dirty="0"/>
              <a:t>extra spaces are automatically added to the shorter one to make them the same</a:t>
            </a:r>
            <a:br>
              <a:rPr lang="en-US" altLang="zh-CN" dirty="0"/>
            </a:br>
            <a:r>
              <a:rPr lang="en-US" altLang="zh-CN" dirty="0"/>
              <a:t>size, before comparison.</a:t>
            </a:r>
            <a:br>
              <a:rPr lang="en-US" altLang="zh-CN" dirty="0"/>
            </a:br>
            <a:r>
              <a:rPr lang="en-US" altLang="zh-CN" dirty="0"/>
              <a:t>When comparing a </a:t>
            </a:r>
            <a:r>
              <a:rPr lang="en-US" altLang="zh-CN" b="1" dirty="0"/>
              <a:t>char </a:t>
            </a:r>
            <a:r>
              <a:rPr lang="en-US" altLang="zh-CN" dirty="0"/>
              <a:t>type with a </a:t>
            </a:r>
            <a:r>
              <a:rPr lang="en-US" altLang="zh-CN" b="1" dirty="0"/>
              <a:t>varchar </a:t>
            </a:r>
            <a:r>
              <a:rPr lang="en-US" altLang="zh-CN" dirty="0"/>
              <a:t>type, one may expect extra spaces</a:t>
            </a:r>
            <a:br>
              <a:rPr lang="en-US" altLang="zh-CN" dirty="0"/>
            </a:br>
            <a:r>
              <a:rPr lang="en-US" altLang="zh-CN" dirty="0"/>
              <a:t>to be added to the </a:t>
            </a:r>
            <a:r>
              <a:rPr lang="en-US" altLang="zh-CN" b="1" dirty="0"/>
              <a:t>varchar </a:t>
            </a:r>
            <a:r>
              <a:rPr lang="en-US" altLang="zh-CN" dirty="0"/>
              <a:t>type to make the lengths equal, before comparison;</a:t>
            </a:r>
            <a:br>
              <a:rPr lang="en-US" altLang="zh-CN" dirty="0"/>
            </a:br>
            <a:r>
              <a:rPr lang="en-US" altLang="zh-CN" dirty="0"/>
              <a:t>however, this may or may not be done, depending on the database system. As a</a:t>
            </a:r>
            <a:br>
              <a:rPr lang="en-US" altLang="zh-CN" dirty="0"/>
            </a:br>
            <a:r>
              <a:rPr lang="en-US" altLang="zh-CN" dirty="0"/>
              <a:t>result, even if the same value “</a:t>
            </a:r>
            <a:r>
              <a:rPr lang="en-US" altLang="zh-CN" dirty="0" err="1"/>
              <a:t>Avi</a:t>
            </a:r>
            <a:r>
              <a:rPr lang="en-US" altLang="zh-CN" dirty="0"/>
              <a:t>” is stored in the attributes </a:t>
            </a:r>
            <a:r>
              <a:rPr lang="en-US" altLang="zh-CN" i="1" dirty="0"/>
              <a:t>A </a:t>
            </a:r>
            <a:r>
              <a:rPr lang="en-US" altLang="zh-CN" dirty="0"/>
              <a:t>and </a:t>
            </a:r>
            <a:r>
              <a:rPr lang="en-US" altLang="zh-CN" i="1" dirty="0"/>
              <a:t>B </a:t>
            </a:r>
            <a:r>
              <a:rPr lang="en-US" altLang="zh-CN" dirty="0"/>
              <a:t>above, a</a:t>
            </a:r>
            <a:br>
              <a:rPr lang="en-US" altLang="zh-CN" dirty="0"/>
            </a:br>
            <a:r>
              <a:rPr lang="en-US" altLang="zh-CN" dirty="0"/>
              <a:t>comparison </a:t>
            </a:r>
            <a:r>
              <a:rPr lang="en-US" altLang="zh-CN" i="1" dirty="0"/>
              <a:t>A</a:t>
            </a:r>
            <a:r>
              <a:rPr lang="en-US" altLang="zh-CN" dirty="0"/>
              <a:t>=</a:t>
            </a:r>
            <a:r>
              <a:rPr lang="en-US" altLang="zh-CN" i="1" dirty="0"/>
              <a:t>B </a:t>
            </a:r>
            <a:r>
              <a:rPr lang="en-US" altLang="zh-CN" dirty="0"/>
              <a:t>may return false. We recommend you always use the </a:t>
            </a:r>
            <a:r>
              <a:rPr lang="en-US" altLang="zh-CN" b="1" dirty="0"/>
              <a:t>varchar.</a:t>
            </a:r>
            <a:endParaRPr lang="en-US" altLang="zh-CN" b="1" dirty="0"/>
          </a:p>
          <a:p>
            <a:endParaRPr lang="en-US" altLang="zh-CN" b="1" dirty="0"/>
          </a:p>
          <a:p>
            <a:r>
              <a:rPr lang="en-US" altLang="zh-CN" b="1" dirty="0"/>
              <a:t>numeric</a:t>
            </a:r>
            <a:r>
              <a:rPr lang="en-US" altLang="zh-CN" dirty="0"/>
              <a:t>(3,1) allows 44</a:t>
            </a:r>
            <a:r>
              <a:rPr lang="en-US" altLang="zh-CN" i="1" dirty="0"/>
              <a:t>.</a:t>
            </a:r>
            <a:r>
              <a:rPr lang="en-US" altLang="zh-CN" dirty="0"/>
              <a:t>5 to be stored exactly, but</a:t>
            </a:r>
            <a:br>
              <a:rPr lang="en-US" altLang="zh-CN" dirty="0"/>
            </a:br>
            <a:r>
              <a:rPr lang="en-US" altLang="zh-CN" dirty="0"/>
              <a:t>neither 444</a:t>
            </a:r>
            <a:r>
              <a:rPr lang="en-US" altLang="zh-CN" i="1" dirty="0"/>
              <a:t>.</a:t>
            </a:r>
            <a:r>
              <a:rPr lang="en-US" altLang="zh-CN" dirty="0"/>
              <a:t>5 nor 0</a:t>
            </a:r>
            <a:r>
              <a:rPr lang="en-US" altLang="zh-CN" i="1" dirty="0"/>
              <a:t>.</a:t>
            </a:r>
            <a:r>
              <a:rPr lang="en-US" altLang="zh-CN" dirty="0"/>
              <a:t>32 can be stored exactly in a field of this type. </a:t>
            </a:r>
            <a:br>
              <a:rPr lang="en-US" altLang="zh-CN" dirty="0"/>
            </a:br>
            <a:br>
              <a:rPr lang="en-US" altLang="zh-CN" b="1" dirty="0"/>
            </a:br>
            <a:r>
              <a:rPr lang="en-US" altLang="zh-CN" dirty="0"/>
              <a:t>type instead of the </a:t>
            </a:r>
            <a:r>
              <a:rPr lang="en-US" altLang="zh-CN" b="1" dirty="0"/>
              <a:t>char </a:t>
            </a:r>
            <a:r>
              <a:rPr lang="en-US" altLang="zh-CN" dirty="0"/>
              <a:t>type to avoid these problems.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FF"/>
                </a:solidFill>
              </a:rPr>
              <a:t>Predicate</a:t>
            </a:r>
            <a:r>
              <a:rPr lang="zh-CN" altLang="en-US" b="1" dirty="0">
                <a:solidFill>
                  <a:srgbClr val="0000FF"/>
                </a:solidFill>
              </a:rPr>
              <a:t>：断言</a:t>
            </a:r>
            <a:endParaRPr lang="en-US" altLang="zh-CN" b="1" dirty="0">
              <a:solidFill>
                <a:srgbClr val="0000FF"/>
              </a:solidFill>
            </a:endParaRPr>
          </a:p>
          <a:p>
            <a:r>
              <a:rPr lang="en-US" altLang="zh-CN" dirty="0"/>
              <a:t>In contrast, the attributes </a:t>
            </a:r>
            <a:r>
              <a:rPr lang="en-US" altLang="zh-CN" i="1" dirty="0"/>
              <a:t>name </a:t>
            </a:r>
            <a:r>
              <a:rPr lang="en-US" altLang="zh-CN" dirty="0"/>
              <a:t>and </a:t>
            </a:r>
            <a:r>
              <a:rPr lang="en-US" altLang="zh-CN" i="1" dirty="0"/>
              <a:t>building </a:t>
            </a:r>
            <a:r>
              <a:rPr lang="en-US" altLang="zh-CN" dirty="0"/>
              <a:t>appear in only one of the relations, and therefore</a:t>
            </a:r>
            <a:br>
              <a:rPr lang="en-US" altLang="zh-CN" dirty="0"/>
            </a:br>
            <a:r>
              <a:rPr lang="en-US" altLang="zh-CN" dirty="0"/>
              <a:t>do not need to be prefixed by the relation name.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Notice that we do not repeat those attributes that appear in the schemas of both relations; rather they appear only once. Notice also the order in which the attributes are listed: first the attributes common to the schemas of both relations, second those attributes unique to the schema of the first relation, and finally, those attributes unique to the schema of the second relation.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query would then omit all (instructor name, course title) pairs where the instructor teaches a course in a department other than the instructor’s own department.</a:t>
            </a:r>
            <a:br>
              <a:rPr lang="en-US" altLang="zh-CN" dirty="0"/>
            </a:br>
            <a:r>
              <a:rPr lang="en-US" altLang="zh-CN" dirty="0"/>
              <a:t>The previous query, on the other hand, correctly outputs such pairs. </a:t>
            </a:r>
            <a:endParaRPr lang="en-US" altLang="zh-CN" dirty="0"/>
          </a:p>
          <a:p>
            <a:r>
              <a:rPr lang="en-US" altLang="zh-CN" dirty="0"/>
              <a:t>=</a:t>
            </a:r>
            <a:r>
              <a:rPr lang="en-US" altLang="zh-CN" b="1" dirty="0"/>
              <a:t>where </a:t>
            </a:r>
            <a:r>
              <a:rPr lang="en-US" altLang="zh-CN" i="1" dirty="0" err="1"/>
              <a:t>teaches</a:t>
            </a:r>
            <a:r>
              <a:rPr lang="en-US" altLang="zh-CN" dirty="0" err="1"/>
              <a:t>.</a:t>
            </a:r>
            <a:r>
              <a:rPr lang="en-US" altLang="zh-CN" i="1" dirty="0" err="1"/>
              <a:t>course_id</a:t>
            </a:r>
            <a:r>
              <a:rPr lang="en-US" altLang="zh-CN" dirty="0"/>
              <a:t>=</a:t>
            </a:r>
            <a:r>
              <a:rPr lang="en-US" altLang="zh-CN" i="1" dirty="0" err="1"/>
              <a:t>course</a:t>
            </a:r>
            <a:r>
              <a:rPr lang="en-US" altLang="zh-CN" dirty="0" err="1"/>
              <a:t>.</a:t>
            </a:r>
            <a:r>
              <a:rPr lang="en-US" altLang="zh-CN" i="1" dirty="0" err="1"/>
              <a:t>course_id</a:t>
            </a:r>
            <a:r>
              <a:rPr lang="en-US" altLang="zh-CN" i="1" dirty="0"/>
              <a:t> and </a:t>
            </a:r>
            <a:r>
              <a:rPr lang="en-US" altLang="zh-CN" i="1" dirty="0" err="1"/>
              <a:t>dept_name</a:t>
            </a:r>
            <a:r>
              <a:rPr lang="en-US" altLang="zh-CN" i="1" dirty="0"/>
              <a:t> = </a:t>
            </a:r>
            <a:r>
              <a:rPr lang="en-US" altLang="zh-CN" i="1" dirty="0" err="1"/>
              <a:t>course.dept_name</a:t>
            </a:r>
            <a:r>
              <a:rPr lang="en-US" altLang="zh-CN" dirty="0"/>
              <a:t>; </a:t>
            </a:r>
            <a:endParaRPr lang="en-US" altLang="zh-CN" dirty="0"/>
          </a:p>
          <a:p>
            <a:r>
              <a:rPr lang="zh-CN" altLang="en-US" dirty="0"/>
              <a:t>结果不等是因为结果属性有重复（指定</a:t>
            </a:r>
            <a:r>
              <a:rPr lang="en-US" altLang="zh-CN" dirty="0" err="1"/>
              <a:t>course_id</a:t>
            </a:r>
            <a:r>
              <a:rPr lang="zh-CN" altLang="en-US" dirty="0"/>
              <a:t>，那么重复的就是</a:t>
            </a:r>
            <a:r>
              <a:rPr lang="en-US" altLang="zh-CN" dirty="0" err="1"/>
              <a:t>dept_name</a:t>
            </a:r>
            <a:r>
              <a:rPr lang="zh-CN" altLang="en-US" dirty="0"/>
              <a:t>）</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This naming convention </a:t>
            </a:r>
            <a:r>
              <a:rPr lang="en-US" altLang="zh-CN" i="1" dirty="0"/>
              <a:t>requires </a:t>
            </a:r>
            <a:r>
              <a:rPr lang="en-US" altLang="zh-CN" dirty="0"/>
              <a:t>that the relations that are present in the </a:t>
            </a:r>
            <a:r>
              <a:rPr lang="en-US" altLang="zh-CN" b="1" dirty="0"/>
              <a:t>from</a:t>
            </a:r>
            <a:br>
              <a:rPr lang="en-US" altLang="zh-CN" b="1" dirty="0"/>
            </a:br>
            <a:r>
              <a:rPr lang="en-US" altLang="zh-CN" dirty="0"/>
              <a:t>clause have distinct names. This requirement causes problems in some cases,</a:t>
            </a:r>
            <a:br>
              <a:rPr lang="en-US" altLang="zh-CN" dirty="0"/>
            </a:br>
            <a:r>
              <a:rPr lang="en-US" altLang="zh-CN" dirty="0"/>
              <a:t>such as when information from two different tuples in the same relation needs to</a:t>
            </a:r>
            <a:br>
              <a:rPr lang="en-US" altLang="zh-CN" dirty="0"/>
            </a:br>
            <a:r>
              <a:rPr lang="en-US" altLang="zh-CN" dirty="0"/>
              <a:t>be combined. In Section 3.4.1, we see how to avoid these problems by using the</a:t>
            </a:r>
            <a:br>
              <a:rPr lang="en-US" altLang="zh-CN" dirty="0"/>
            </a:br>
            <a:r>
              <a:rPr lang="en-US" altLang="zh-CN" dirty="0"/>
              <a:t>rename operation.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SQL specifies strings by enclosing them in single quotes, for example, ’Computer’.</a:t>
            </a:r>
            <a:br>
              <a:rPr lang="en-US" altLang="zh-CN" dirty="0"/>
            </a:br>
            <a:r>
              <a:rPr lang="en-US" altLang="zh-CN" dirty="0"/>
              <a:t>A single quote character that is part of a string can be specified by using two single</a:t>
            </a:r>
            <a:br>
              <a:rPr lang="en-US" altLang="zh-CN" dirty="0"/>
            </a:br>
            <a:r>
              <a:rPr lang="en-US" altLang="zh-CN" dirty="0"/>
              <a:t>quote characters; for example, the string “It’s right” can be specified by “</a:t>
            </a:r>
            <a:r>
              <a:rPr lang="en-US" altLang="zh-CN" dirty="0" err="1"/>
              <a:t>It”s</a:t>
            </a:r>
            <a:r>
              <a:rPr lang="en-US" altLang="zh-CN" dirty="0"/>
              <a:t> right”. </a:t>
            </a:r>
            <a:br>
              <a:rPr lang="en-US" altLang="zh-CN" dirty="0"/>
            </a:br>
            <a:r>
              <a:rPr lang="zh-CN" altLang="en-US" dirty="0"/>
              <a:t>这里’因为需要，两边就用双引号。</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i="1" dirty="0"/>
              <a:t>{</a:t>
            </a:r>
            <a:r>
              <a:rPr lang="en-US" altLang="zh-CN" dirty="0"/>
              <a:t>(’</a:t>
            </a:r>
            <a:r>
              <a:rPr lang="en-US" altLang="zh-CN" dirty="0" err="1"/>
              <a:t>A’,null</a:t>
            </a:r>
            <a:r>
              <a:rPr lang="en-US" altLang="zh-CN" dirty="0"/>
              <a:t>),(’</a:t>
            </a:r>
            <a:r>
              <a:rPr lang="en-US" altLang="zh-CN" dirty="0" err="1"/>
              <a:t>A’,null</a:t>
            </a:r>
            <a:r>
              <a:rPr lang="en-US" altLang="zh-CN" dirty="0"/>
              <a:t>)</a:t>
            </a:r>
            <a:r>
              <a:rPr lang="en-US" altLang="zh-CN" i="1" dirty="0"/>
              <a:t>}</a:t>
            </a:r>
            <a:r>
              <a:rPr lang="en-US" altLang="zh-CN" dirty="0"/>
              <a:t>, are treated as being identical, even if some of the attributes have a null value. </a:t>
            </a:r>
            <a:br>
              <a:rPr lang="en-US" altLang="zh-CN" dirty="0"/>
            </a:br>
            <a:r>
              <a:rPr lang="en-US" altLang="zh-CN" dirty="0"/>
              <a:t>a comparison “null=null” would return </a:t>
            </a:r>
            <a:r>
              <a:rPr lang="en-US" altLang="zh-CN" dirty="0" err="1"/>
              <a:t>unknown,rather</a:t>
            </a:r>
            <a:r>
              <a:rPr lang="en-US" altLang="zh-CN" dirty="0"/>
              <a:t> than true.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fld>
            <a:endParaRPr lang="fi-FI"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anose="020B0503020204020204"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anose="020B0503020204020204" pitchFamily="34" charset="-122"/>
                <a:cs typeface="Arial" panose="020B0604020202020204" pitchFamily="34" charset="0"/>
              </a:defRPr>
            </a:lvl1pPr>
            <a:lvl2pPr>
              <a:defRPr sz="2000">
                <a:latin typeface="Arial" panose="020B0604020202020204" pitchFamily="34" charset="0"/>
                <a:ea typeface="微软雅黑" panose="020B0503020204020204" pitchFamily="34" charset="-122"/>
                <a:cs typeface="Arial" panose="020B0604020202020204" pitchFamily="34" charset="0"/>
              </a:defRPr>
            </a:lvl2pPr>
            <a:lvl3pPr>
              <a:defRPr sz="1800">
                <a:latin typeface="Arial" panose="020B0604020202020204" pitchFamily="34" charset="0"/>
                <a:ea typeface="微软雅黑" panose="020B0503020204020204" pitchFamily="34" charset="-122"/>
                <a:cs typeface="Arial" panose="020B0604020202020204" pitchFamily="34" charset="0"/>
              </a:defRPr>
            </a:lvl3pPr>
            <a:lvl4pPr>
              <a:defRPr sz="1600">
                <a:latin typeface="Arial" panose="020B0604020202020204" pitchFamily="34" charset="0"/>
                <a:ea typeface="微软雅黑" panose="020B0503020204020204" pitchFamily="34" charset="-122"/>
                <a:cs typeface="Arial" panose="020B0604020202020204" pitchFamily="34" charset="0"/>
              </a:defRPr>
            </a:lvl4pPr>
            <a:lvl5pPr>
              <a:defRPr sz="1600">
                <a:latin typeface="Arial" panose="020B0604020202020204" pitchFamily="34" charset="0"/>
                <a:ea typeface="微软雅黑" panose="020B0503020204020204" pitchFamily="34" charset="-122"/>
                <a:cs typeface="Arial" panose="020B0604020202020204" pitchFamily="34" charset="0"/>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5"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endParaRPr lang="zh-CN" altLang="en-US" noProof="1"/>
          </a:p>
        </p:txBody>
      </p:sp>
      <p:sp>
        <p:nvSpPr>
          <p:cNvPr id="4" name="日期占位符 29"/>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fld>
            <a:endParaRPr lang="zh-CN" altLang="en-US" dirty="0"/>
          </a:p>
        </p:txBody>
      </p:sp>
      <p:sp>
        <p:nvSpPr>
          <p:cNvPr id="5" name="页脚占位符 1"/>
          <p:cNvSpPr>
            <a:spLocks noGrp="1"/>
          </p:cNvSpPr>
          <p:nvPr>
            <p:ph type="ftr" sz="quarter" idx="11"/>
          </p:nvPr>
        </p:nvSpPr>
        <p:spPr/>
        <p:txBody>
          <a:bodyPr/>
          <a:lstStyle>
            <a:lvl1pPr>
              <a:defRPr/>
            </a:lvl1pPr>
          </a:lstStyle>
          <a:p>
            <a:pPr>
              <a:defRPr/>
            </a:pPr>
            <a:endParaRPr lang="zh-CN" altLang="en-US"/>
          </a:p>
        </p:txBody>
      </p:sp>
      <p:sp>
        <p:nvSpPr>
          <p:cNvPr id="6" name="灯片编号占位符 2"/>
          <p:cNvSpPr>
            <a:spLocks noGrp="1"/>
          </p:cNvSpPr>
          <p:nvPr>
            <p:ph type="sldNum" sz="quarter" idx="12"/>
          </p:nvPr>
        </p:nvSpPr>
        <p:spPr/>
        <p:txBody>
          <a:bodyPr/>
          <a:lstStyle>
            <a:lvl1pPr>
              <a:defRPr/>
            </a:lvl1pPr>
          </a:lstStyle>
          <a:p>
            <a:fld id="{858CD63E-90B4-4137-BE3E-A082E383778B}" type="slidenum">
              <a:rPr lang="zh-CN" altLang="en-US"/>
            </a:fld>
            <a:endParaRPr lang="zh-CN" altLang="en-US"/>
          </a:p>
        </p:txBody>
      </p:sp>
    </p:spTree>
  </p:cSld>
  <p:clrMapOvr>
    <a:masterClrMapping/>
  </p:clrMapOvr>
  <p:transition>
    <p:fade/>
  </p:transition>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5"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endParaRPr lang="zh-CN" altLang="en-US" noProof="1"/>
          </a:p>
        </p:txBody>
      </p:sp>
      <p:sp>
        <p:nvSpPr>
          <p:cNvPr id="4" name="日期占位符 29"/>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fld>
            <a:endParaRPr lang="zh-CN" altLang="en-US" dirty="0"/>
          </a:p>
        </p:txBody>
      </p:sp>
      <p:sp>
        <p:nvSpPr>
          <p:cNvPr id="5" name="页脚占位符 1"/>
          <p:cNvSpPr>
            <a:spLocks noGrp="1"/>
          </p:cNvSpPr>
          <p:nvPr>
            <p:ph type="ftr" sz="quarter" idx="11"/>
          </p:nvPr>
        </p:nvSpPr>
        <p:spPr/>
        <p:txBody>
          <a:bodyPr/>
          <a:lstStyle>
            <a:lvl1pPr>
              <a:defRPr/>
            </a:lvl1pPr>
          </a:lstStyle>
          <a:p>
            <a:pPr>
              <a:defRPr/>
            </a:pPr>
            <a:endParaRPr lang="zh-CN" altLang="en-US"/>
          </a:p>
        </p:txBody>
      </p:sp>
      <p:sp>
        <p:nvSpPr>
          <p:cNvPr id="6" name="灯片编号占位符 2"/>
          <p:cNvSpPr>
            <a:spLocks noGrp="1"/>
          </p:cNvSpPr>
          <p:nvPr>
            <p:ph type="sldNum" sz="quarter" idx="12"/>
          </p:nvPr>
        </p:nvSpPr>
        <p:spPr/>
        <p:txBody>
          <a:bodyPr/>
          <a:lstStyle>
            <a:lvl1pPr>
              <a:defRPr/>
            </a:lvl1pPr>
          </a:lstStyle>
          <a:p>
            <a:fld id="{858CD63E-90B4-4137-BE3E-A082E383778B}" type="slidenum">
              <a:rPr lang="zh-CN" altLang="en-US"/>
            </a:fld>
            <a:endParaRPr lang="zh-CN" altLang="en-US"/>
          </a:p>
        </p:txBody>
      </p:sp>
    </p:spTree>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fld>
            <a:endParaRPr lang="en-US" altLang="zh-CN" sz="750">
              <a:latin typeface="Arial" panose="020B0604020202020204" pitchFamily="34" charset="0"/>
              <a:cs typeface="Arial" panose="020B0604020202020204" pitchFamily="34" charset="0"/>
            </a:endParaRPr>
          </a:p>
        </p:txBody>
      </p:sp>
      <p:cxnSp>
        <p:nvCxnSpPr>
          <p:cNvPr id="6" name="直接连接符 19"/>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5"/>
          </a:p>
        </p:txBody>
      </p:sp>
      <p:sp>
        <p:nvSpPr>
          <p:cNvPr id="9" name="AutoShape 23"/>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5"/>
          </a:p>
        </p:txBody>
      </p:sp>
      <p:cxnSp>
        <p:nvCxnSpPr>
          <p:cNvPr id="10" name="直接连接符 9"/>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317865" y="1315256"/>
            <a:ext cx="8330701" cy="3254791"/>
          </a:xfrm>
        </p:spPr>
        <p:txBody>
          <a:bodyPr>
            <a:noAutofit/>
          </a:bodyPr>
          <a:lstStyle>
            <a:lvl1pPr marL="271780" indent="-271780">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50" b="0">
                <a:latin typeface="微软雅黑" panose="020B0503020204020204" pitchFamily="34" charset="-122"/>
                <a:ea typeface="微软雅黑" panose="020B0503020204020204" pitchFamily="34" charset="-122"/>
              </a:defRPr>
            </a:lvl2pPr>
            <a:lvl3pPr>
              <a:defRPr sz="1430" b="0">
                <a:latin typeface="微软雅黑" panose="020B0503020204020204" pitchFamily="34" charset="-122"/>
                <a:ea typeface="微软雅黑" panose="020B0503020204020204" pitchFamily="34" charset="-122"/>
              </a:defRPr>
            </a:lvl3pPr>
            <a:lvl4pPr>
              <a:defRPr sz="1430" b="0">
                <a:latin typeface="微软雅黑" panose="020B0503020204020204" pitchFamily="34" charset="-122"/>
                <a:ea typeface="微软雅黑" panose="020B0503020204020204" pitchFamily="34" charset="-122"/>
              </a:defRPr>
            </a:lvl4pPr>
            <a:lvl5pPr>
              <a:defRPr sz="1430" b="0">
                <a:latin typeface="微软雅黑" panose="020B0503020204020204" pitchFamily="34" charset="-122"/>
                <a:ea typeface="微软雅黑" panose="020B0503020204020204" pitchFamily="34" charset="-122"/>
              </a:defRPr>
            </a:lvl5p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endParaRPr lang="zh-CN" altLang="en-US" noProof="1"/>
          </a:p>
        </p:txBody>
      </p:sp>
      <p:sp>
        <p:nvSpPr>
          <p:cNvPr id="14" name="内容占位符 2"/>
          <p:cNvSpPr>
            <a:spLocks noGrp="1"/>
          </p:cNvSpPr>
          <p:nvPr>
            <p:ph idx="10" hasCustomPrompt="1"/>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endParaRPr lang="zh-CN" altLang="en-US" noProof="1"/>
          </a:p>
        </p:txBody>
      </p:sp>
      <p:sp>
        <p:nvSpPr>
          <p:cNvPr id="11" name="日期占位符 2"/>
          <p:cNvSpPr>
            <a:spLocks noGrp="1"/>
          </p:cNvSpPr>
          <p:nvPr>
            <p:ph type="dt" sz="half" idx="11"/>
          </p:nvPr>
        </p:nvSpPr>
        <p:spPr/>
        <p:txBody>
          <a:bodyPr/>
          <a:lstStyle>
            <a:lvl1pPr>
              <a:defRPr/>
            </a:lvl1pPr>
          </a:lstStyle>
          <a:p>
            <a:pPr>
              <a:defRPr/>
            </a:pPr>
            <a:fld id="{961F0FCB-3C9B-43AF-9122-66CB9AF9BE1F}" type="datetimeFigureOut">
              <a:rPr lang="zh-CN" altLang="en-US"/>
            </a:fld>
            <a:endParaRPr lang="zh-CN" altLang="en-US"/>
          </a:p>
        </p:txBody>
      </p:sp>
      <p:sp>
        <p:nvSpPr>
          <p:cNvPr id="12" name="页脚占位符 4"/>
          <p:cNvSpPr>
            <a:spLocks noGrp="1"/>
          </p:cNvSpPr>
          <p:nvPr>
            <p:ph type="ftr" sz="quarter" idx="12"/>
          </p:nvPr>
        </p:nvSpPr>
        <p:spPr/>
        <p:txBody>
          <a:bodyPr/>
          <a:lstStyle>
            <a:lvl1pPr>
              <a:defRPr/>
            </a:lvl1pPr>
          </a:lstStyle>
          <a:p>
            <a:pPr>
              <a:defRPr/>
            </a:pPr>
            <a:endParaRPr lang="zh-CN" altLang="en-US"/>
          </a:p>
        </p:txBody>
      </p:sp>
      <p:sp>
        <p:nvSpPr>
          <p:cNvPr id="13" name="灯片编号占位符 5"/>
          <p:cNvSpPr>
            <a:spLocks noGrp="1"/>
          </p:cNvSpPr>
          <p:nvPr>
            <p:ph type="sldNum" sz="quarter" idx="13"/>
          </p:nvPr>
        </p:nvSpPr>
        <p:spPr/>
        <p:txBody>
          <a:bodyPr/>
          <a:lstStyle>
            <a:lvl1pPr>
              <a:defRPr/>
            </a:lvl1pPr>
          </a:lstStyle>
          <a:p>
            <a:fld id="{791A760A-A8F5-4109-B3A7-90E0284994A6}" type="slidenum">
              <a:rPr lang="zh-CN" altLang="en-US"/>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fld>
            <a:endParaRPr lang="en-US" altLang="zh-CN" sz="750">
              <a:latin typeface="Arial" panose="020B0604020202020204" pitchFamily="34" charset="0"/>
              <a:cs typeface="Arial" panose="020B0604020202020204" pitchFamily="34" charset="0"/>
            </a:endParaRPr>
          </a:p>
        </p:txBody>
      </p:sp>
      <p:cxnSp>
        <p:nvCxnSpPr>
          <p:cNvPr id="6" name="直接连接符 19"/>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5"/>
          </a:p>
        </p:txBody>
      </p:sp>
      <p:sp>
        <p:nvSpPr>
          <p:cNvPr id="9" name="AutoShape 23"/>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5"/>
          </a:p>
        </p:txBody>
      </p:sp>
      <p:cxnSp>
        <p:nvCxnSpPr>
          <p:cNvPr id="10" name="直接连接符 9"/>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317865" y="1316002"/>
            <a:ext cx="8330701" cy="3276923"/>
          </a:xfrm>
        </p:spPr>
        <p:txBody>
          <a:bodyPr>
            <a:noAutofit/>
          </a:bodyPr>
          <a:lstStyle>
            <a:lvl1pPr marL="271780" indent="-271780">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50" b="0">
                <a:latin typeface="微软雅黑" panose="020B0503020204020204" pitchFamily="34" charset="-122"/>
                <a:ea typeface="微软雅黑" panose="020B0503020204020204" pitchFamily="34" charset="-122"/>
              </a:defRPr>
            </a:lvl2pPr>
            <a:lvl3pPr>
              <a:defRPr sz="1430" b="0">
                <a:latin typeface="微软雅黑" panose="020B0503020204020204" pitchFamily="34" charset="-122"/>
                <a:ea typeface="微软雅黑" panose="020B0503020204020204" pitchFamily="34" charset="-122"/>
              </a:defRPr>
            </a:lvl3pPr>
            <a:lvl4pPr>
              <a:defRPr sz="1430" b="0">
                <a:latin typeface="微软雅黑" panose="020B0503020204020204" pitchFamily="34" charset="-122"/>
                <a:ea typeface="微软雅黑" panose="020B0503020204020204" pitchFamily="34" charset="-122"/>
              </a:defRPr>
            </a:lvl4pPr>
            <a:lvl5pPr>
              <a:defRPr sz="1430" b="0">
                <a:latin typeface="微软雅黑" panose="020B0503020204020204" pitchFamily="34" charset="-122"/>
                <a:ea typeface="微软雅黑" panose="020B0503020204020204" pitchFamily="34" charset="-122"/>
              </a:defRPr>
            </a:lvl5pPr>
          </a:lstStyle>
          <a:p>
            <a:pPr lvl="0"/>
            <a:r>
              <a:rPr lang="zh-CN" altLang="en-US" noProof="1"/>
              <a:t>编辑母版文本样式</a:t>
            </a:r>
            <a:endParaRPr lang="zh-CN" altLang="en-US" noProof="1"/>
          </a:p>
          <a:p>
            <a:pPr lvl="1"/>
            <a:r>
              <a:rPr lang="zh-CN" altLang="en-US" noProof="1"/>
              <a:t>第二级</a:t>
            </a:r>
            <a:endParaRPr lang="zh-CN" altLang="en-US" noProof="1"/>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endParaRPr lang="zh-CN" altLang="en-US" noProof="1"/>
          </a:p>
        </p:txBody>
      </p:sp>
      <p:sp>
        <p:nvSpPr>
          <p:cNvPr id="14" name="内容占位符 2"/>
          <p:cNvSpPr>
            <a:spLocks noGrp="1"/>
          </p:cNvSpPr>
          <p:nvPr>
            <p:ph idx="10" hasCustomPrompt="1"/>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endParaRPr lang="zh-CN" altLang="en-US" noProof="1"/>
          </a:p>
        </p:txBody>
      </p:sp>
      <p:sp>
        <p:nvSpPr>
          <p:cNvPr id="11" name="日期占位符 2"/>
          <p:cNvSpPr>
            <a:spLocks noGrp="1"/>
          </p:cNvSpPr>
          <p:nvPr>
            <p:ph type="dt" sz="half" idx="11"/>
          </p:nvPr>
        </p:nvSpPr>
        <p:spPr/>
        <p:txBody>
          <a:bodyPr/>
          <a:lstStyle>
            <a:lvl1pPr>
              <a:defRPr/>
            </a:lvl1pPr>
          </a:lstStyle>
          <a:p>
            <a:pPr>
              <a:defRPr/>
            </a:pPr>
            <a:fld id="{961F0FCB-3C9B-43AF-9122-66CB9AF9BE1F}" type="datetimeFigureOut">
              <a:rPr lang="zh-CN" altLang="en-US"/>
            </a:fld>
            <a:endParaRPr lang="zh-CN" altLang="en-US"/>
          </a:p>
        </p:txBody>
      </p:sp>
      <p:sp>
        <p:nvSpPr>
          <p:cNvPr id="12" name="页脚占位符 4"/>
          <p:cNvSpPr>
            <a:spLocks noGrp="1"/>
          </p:cNvSpPr>
          <p:nvPr>
            <p:ph type="ftr" sz="quarter" idx="12"/>
          </p:nvPr>
        </p:nvSpPr>
        <p:spPr/>
        <p:txBody>
          <a:bodyPr/>
          <a:lstStyle>
            <a:lvl1pPr>
              <a:defRPr/>
            </a:lvl1pPr>
          </a:lstStyle>
          <a:p>
            <a:pPr>
              <a:defRPr/>
            </a:pPr>
            <a:endParaRPr lang="zh-CN" altLang="en-US"/>
          </a:p>
        </p:txBody>
      </p:sp>
      <p:sp>
        <p:nvSpPr>
          <p:cNvPr id="13" name="灯片编号占位符 5"/>
          <p:cNvSpPr>
            <a:spLocks noGrp="1"/>
          </p:cNvSpPr>
          <p:nvPr>
            <p:ph type="sldNum" sz="quarter" idx="13"/>
          </p:nvPr>
        </p:nvSpPr>
        <p:spPr/>
        <p:txBody>
          <a:bodyPr/>
          <a:lstStyle>
            <a:lvl1pPr>
              <a:defRPr/>
            </a:lvl1pPr>
          </a:lstStyle>
          <a:p>
            <a:fld id="{B22652B3-2E09-4BBA-A0D6-24503131B011}" type="slidenum">
              <a:rPr lang="zh-CN" altLang="en-US"/>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a:defRPr/>
            </a:pPr>
            <a:fld id="{961F0FCB-3C9B-43AF-9122-66CB9AF9BE1F}"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BD211C93-5505-452B-8265-D50E35693F6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文本框 1"/>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endParaRPr lang="zh-CN" altLang="en-US"/>
          </a:p>
        </p:txBody>
      </p:sp>
      <p:sp>
        <p:nvSpPr>
          <p:cNvPr id="8" name="日期占位符 7"/>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fld>
            <a:endParaRPr lang="zh-CN" altLang="en-US"/>
          </a:p>
        </p:txBody>
      </p:sp>
      <p:sp>
        <p:nvSpPr>
          <p:cNvPr id="13" name="页脚占位符 12"/>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3220" algn="l" rtl="0" eaLnBrk="1" fontAlgn="base" hangingPunct="1">
        <a:spcBef>
          <a:spcPct val="0"/>
        </a:spcBef>
        <a:spcAft>
          <a:spcPct val="0"/>
        </a:spcAft>
        <a:defRPr sz="1905">
          <a:solidFill>
            <a:schemeClr val="tx1"/>
          </a:solidFill>
          <a:latin typeface="Calibri" panose="020F0502020204030204" pitchFamily="34" charset="0"/>
          <a:ea typeface="黑体" panose="0201060906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9060101010101" pitchFamily="49" charset="-122"/>
        </a:defRPr>
      </a:lvl7pPr>
      <a:lvl8pPr marL="1088390" algn="l" rtl="0" eaLnBrk="1" fontAlgn="base" hangingPunct="1">
        <a:spcBef>
          <a:spcPct val="0"/>
        </a:spcBef>
        <a:spcAft>
          <a:spcPct val="0"/>
        </a:spcAft>
        <a:defRPr sz="1905">
          <a:solidFill>
            <a:schemeClr val="tx1"/>
          </a:solidFill>
          <a:latin typeface="Calibri" panose="020F0502020204030204" pitchFamily="34" charset="0"/>
          <a:ea typeface="黑体" panose="02010609060101010101" pitchFamily="49" charset="-122"/>
        </a:defRPr>
      </a:lvl8pPr>
      <a:lvl9pPr marL="1450975" algn="l" rtl="0" eaLnBrk="1" fontAlgn="base" hangingPunct="1">
        <a:spcBef>
          <a:spcPct val="0"/>
        </a:spcBef>
        <a:spcAft>
          <a:spcPct val="0"/>
        </a:spcAft>
        <a:defRPr sz="1905">
          <a:solidFill>
            <a:schemeClr val="tx1"/>
          </a:solidFill>
          <a:latin typeface="Calibri" panose="020F0502020204030204" pitchFamily="34" charset="0"/>
          <a:ea typeface="黑体" panose="02010609060101010101" pitchFamily="49" charset="-122"/>
        </a:defRPr>
      </a:lvl9pPr>
    </p:titleStyle>
    <p:bodyStyle>
      <a:lvl1pPr marL="271780" indent="-271780"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280" indent="-226060"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145"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365"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585"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80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6pPr>
      <a:lvl7pPr marL="235839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7pPr>
      <a:lvl8pPr marL="2721610"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8pPr>
      <a:lvl9pPr marL="3084195" indent="-181610" algn="l" rtl="0" eaLnBrk="1" fontAlgn="base" hangingPunct="1">
        <a:spcBef>
          <a:spcPct val="20000"/>
        </a:spcBef>
        <a:spcAft>
          <a:spcPct val="0"/>
        </a:spcAft>
        <a:buFont typeface="Arial" panose="020B0604020202020204" pitchFamily="34" charset="0"/>
        <a:buChar char="»"/>
        <a:defRPr sz="1585">
          <a:solidFill>
            <a:schemeClr val="tx1"/>
          </a:solidFill>
          <a:latin typeface="+mn-lt"/>
          <a:ea typeface="+mn-ea"/>
        </a:defRPr>
      </a:lvl9pPr>
    </p:bodyStyle>
    <p:otherStyle>
      <a:defPPr>
        <a:defRPr lang="zh-CN"/>
      </a:defPPr>
      <a:lvl1pPr marL="0" algn="l" defTabSz="725170" rtl="0" eaLnBrk="1" latinLnBrk="0" hangingPunct="1">
        <a:defRPr sz="1430" kern="1200">
          <a:solidFill>
            <a:schemeClr val="tx1"/>
          </a:solidFill>
          <a:latin typeface="+mn-lt"/>
          <a:ea typeface="+mn-ea"/>
          <a:cs typeface="+mn-cs"/>
        </a:defRPr>
      </a:lvl1pPr>
      <a:lvl2pPr marL="363220" algn="l" defTabSz="725170" rtl="0" eaLnBrk="1" latinLnBrk="0" hangingPunct="1">
        <a:defRPr sz="1430" kern="1200">
          <a:solidFill>
            <a:schemeClr val="tx1"/>
          </a:solidFill>
          <a:latin typeface="+mn-lt"/>
          <a:ea typeface="+mn-ea"/>
          <a:cs typeface="+mn-cs"/>
        </a:defRPr>
      </a:lvl2pPr>
      <a:lvl3pPr marL="725805" algn="l" defTabSz="725170" rtl="0" eaLnBrk="1" latinLnBrk="0" hangingPunct="1">
        <a:defRPr sz="1430" kern="1200">
          <a:solidFill>
            <a:schemeClr val="tx1"/>
          </a:solidFill>
          <a:latin typeface="+mn-lt"/>
          <a:ea typeface="+mn-ea"/>
          <a:cs typeface="+mn-cs"/>
        </a:defRPr>
      </a:lvl3pPr>
      <a:lvl4pPr marL="1088390" algn="l" defTabSz="725170" rtl="0" eaLnBrk="1" latinLnBrk="0" hangingPunct="1">
        <a:defRPr sz="1430" kern="1200">
          <a:solidFill>
            <a:schemeClr val="tx1"/>
          </a:solidFill>
          <a:latin typeface="+mn-lt"/>
          <a:ea typeface="+mn-ea"/>
          <a:cs typeface="+mn-cs"/>
        </a:defRPr>
      </a:lvl4pPr>
      <a:lvl5pPr marL="1450975" algn="l" defTabSz="725170" rtl="0" eaLnBrk="1" latinLnBrk="0" hangingPunct="1">
        <a:defRPr sz="1430" kern="1200">
          <a:solidFill>
            <a:schemeClr val="tx1"/>
          </a:solidFill>
          <a:latin typeface="+mn-lt"/>
          <a:ea typeface="+mn-ea"/>
          <a:cs typeface="+mn-cs"/>
        </a:defRPr>
      </a:lvl5pPr>
      <a:lvl6pPr marL="1814195" algn="l" defTabSz="725170" rtl="0" eaLnBrk="1" latinLnBrk="0" hangingPunct="1">
        <a:defRPr sz="1430" kern="1200">
          <a:solidFill>
            <a:schemeClr val="tx1"/>
          </a:solidFill>
          <a:latin typeface="+mn-lt"/>
          <a:ea typeface="+mn-ea"/>
          <a:cs typeface="+mn-cs"/>
        </a:defRPr>
      </a:lvl6pPr>
      <a:lvl7pPr marL="2176780" algn="l" defTabSz="725170" rtl="0" eaLnBrk="1" latinLnBrk="0" hangingPunct="1">
        <a:defRPr sz="1430" kern="1200">
          <a:solidFill>
            <a:schemeClr val="tx1"/>
          </a:solidFill>
          <a:latin typeface="+mn-lt"/>
          <a:ea typeface="+mn-ea"/>
          <a:cs typeface="+mn-cs"/>
        </a:defRPr>
      </a:lvl7pPr>
      <a:lvl8pPr marL="2540000" algn="l" defTabSz="725170" rtl="0" eaLnBrk="1" latinLnBrk="0" hangingPunct="1">
        <a:defRPr sz="1430" kern="1200">
          <a:solidFill>
            <a:schemeClr val="tx1"/>
          </a:solidFill>
          <a:latin typeface="+mn-lt"/>
          <a:ea typeface="+mn-ea"/>
          <a:cs typeface="+mn-cs"/>
        </a:defRPr>
      </a:lvl8pPr>
      <a:lvl9pPr marL="2902585" algn="l" defTabSz="725170" rtl="0" eaLnBrk="1" latinLnBrk="0" hangingPunct="1">
        <a:defRPr sz="14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hyperlink" Target="mailto:christy.au@polyu.edu.hk" TargetMode="Externa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sv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p:cNvSpPr txBox="1">
            <a:spLocks noChangeArrowheads="1"/>
          </p:cNvSpPr>
          <p:nvPr/>
        </p:nvSpPr>
        <p:spPr bwMode="auto">
          <a:xfrm>
            <a:off x="-12340" y="1995686"/>
            <a:ext cx="9156340" cy="1299018"/>
          </a:xfrm>
          <a:prstGeom prst="rect">
            <a:avLst/>
          </a:prstGeom>
          <a:noFill/>
          <a:ln>
            <a:noFill/>
          </a:ln>
        </p:spPr>
        <p:txBody>
          <a:bodyPr lIns="92075" tIns="46038" rIns="92075" bIns="46038" anchor="ctr"/>
          <a:lstStyle>
            <a:lvl1pPr>
              <a:defRPr kumimoji="1"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kumimoji="1" sz="2400">
                <a:solidFill>
                  <a:schemeClr val="tx1"/>
                </a:solidFill>
                <a:latin typeface="Arial" panose="020B0604020202020204" pitchFamily="34" charset="0"/>
                <a:ea typeface="MS PGothic" panose="020B0600070205080204" charset="-128"/>
                <a:cs typeface="MS PGothic" panose="020B0600070205080204" charset="-128"/>
              </a:defRPr>
            </a:lvl2pPr>
            <a:lvl3pPr marL="1143000" indent="-228600">
              <a:defRPr kumimoji="1" sz="2400">
                <a:solidFill>
                  <a:schemeClr val="tx1"/>
                </a:solidFill>
                <a:latin typeface="Arial" panose="020B0604020202020204" pitchFamily="34" charset="0"/>
                <a:ea typeface="MS PGothic" panose="020B0600070205080204" charset="-128"/>
                <a:cs typeface="MS PGothic" panose="020B0600070205080204" charset="-128"/>
              </a:defRPr>
            </a:lvl3pPr>
            <a:lvl4pPr marL="1600200" indent="-228600">
              <a:defRPr kumimoji="1" sz="2400">
                <a:solidFill>
                  <a:schemeClr val="tx1"/>
                </a:solidFill>
                <a:latin typeface="Arial" panose="020B0604020202020204" pitchFamily="34" charset="0"/>
                <a:ea typeface="MS PGothic" panose="020B0600070205080204" charset="-128"/>
                <a:cs typeface="MS PGothic" panose="020B0600070205080204" charset="-128"/>
              </a:defRPr>
            </a:lvl4pPr>
            <a:lvl5pPr marL="2057400" indent="-228600">
              <a:defRPr kumimoji="1" sz="2400">
                <a:solidFill>
                  <a:schemeClr val="tx1"/>
                </a:solidFill>
                <a:latin typeface="Arial" panose="020B0604020202020204" pitchFamily="34"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charset="-128"/>
                <a:cs typeface="MS PGothic" panose="020B0600070205080204" charset="-128"/>
              </a:defRPr>
            </a:lvl9pPr>
          </a:lstStyle>
          <a:p>
            <a:pPr algn="ctr">
              <a:spcBef>
                <a:spcPts val="600"/>
              </a:spcBef>
              <a:defRPr/>
            </a:pPr>
            <a:r>
              <a:rPr lang="en-US" altLang="zh-CN" sz="2800" b="1">
                <a:solidFill>
                  <a:prstClr val="black"/>
                </a:solidFill>
                <a:latin typeface="Comic Sans MS" panose="030F0702030302020204" pitchFamily="66" charset="0"/>
                <a:ea typeface="华文楷体" panose="02010600040101010101" pitchFamily="2" charset="-122"/>
                <a:cs typeface="Arial" panose="020B0604020202020204" pitchFamily="34" charset="0"/>
              </a:rPr>
              <a:t>Lecture 3 SQL(</a:t>
            </a:r>
            <a:r>
              <a:rPr lang="en-US" altLang="zh-CN" sz="2800" b="1">
                <a:latin typeface="Comic Sans MS" panose="030F0702030302020204" pitchFamily="66" charset="0"/>
              </a:rPr>
              <a:t>Structured Query Language</a:t>
            </a:r>
            <a:r>
              <a:rPr lang="en-US" altLang="zh-CN" sz="2800" b="1">
                <a:solidFill>
                  <a:prstClr val="black"/>
                </a:solidFill>
                <a:latin typeface="Comic Sans MS" panose="030F0702030302020204" pitchFamily="66" charset="0"/>
                <a:ea typeface="华文楷体" panose="02010600040101010101" pitchFamily="2" charset="-122"/>
                <a:cs typeface="Arial" panose="020B0604020202020204" pitchFamily="34" charset="0"/>
              </a:rPr>
              <a:t>)</a:t>
            </a:r>
            <a:endParaRPr lang="en-US" altLang="zh-CN" sz="2800" b="1">
              <a:solidFill>
                <a:prstClr val="black"/>
              </a:solidFill>
              <a:latin typeface="Comic Sans MS" panose="030F0702030302020204" pitchFamily="66" charset="0"/>
              <a:ea typeface="华文楷体" panose="02010600040101010101" pitchFamily="2" charset="-122"/>
              <a:cs typeface="Arial" panose="020B0604020202020204" pitchFamily="34" charset="0"/>
            </a:endParaRPr>
          </a:p>
          <a:p>
            <a:pPr algn="ctr">
              <a:spcBef>
                <a:spcPts val="600"/>
              </a:spcBef>
              <a:defRPr/>
            </a:pPr>
            <a:r>
              <a:rPr lang="en-US" altLang="zh-CN" sz="2800" b="1">
                <a:solidFill>
                  <a:prstClr val="black"/>
                </a:solidFill>
                <a:latin typeface="Comic Sans MS" panose="030F0702030302020204" pitchFamily="66" charset="0"/>
                <a:ea typeface="华文楷体" panose="02010600040101010101" pitchFamily="2" charset="-122"/>
                <a:cs typeface="Arial" panose="020B0604020202020204" pitchFamily="34" charset="0"/>
              </a:rPr>
              <a:t>(Chapter 3&amp;4)</a:t>
            </a:r>
            <a:endParaRPr lang="en-US" altLang="zh-CN" sz="2800" b="1" dirty="0">
              <a:solidFill>
                <a:prstClr val="black"/>
              </a:solidFill>
              <a:latin typeface="Comic Sans MS" panose="030F0702030302020204" pitchFamily="66" charset="0"/>
              <a:ea typeface="华文楷体" panose="02010600040101010101" pitchFamily="2" charset="-122"/>
              <a:cs typeface="Arial" panose="020B0604020202020204" pitchFamily="34" charset="0"/>
            </a:endParaRPr>
          </a:p>
        </p:txBody>
      </p:sp>
      <p:sp>
        <p:nvSpPr>
          <p:cNvPr id="8" name="Subtitle 2"/>
          <p:cNvSpPr txBox="1">
            <a:spLocks noChangeArrowheads="1"/>
          </p:cNvSpPr>
          <p:nvPr/>
        </p:nvSpPr>
        <p:spPr bwMode="auto">
          <a:xfrm>
            <a:off x="-12340" y="3723878"/>
            <a:ext cx="9156340" cy="1368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kumimoji="1" sz="2400">
                <a:solidFill>
                  <a:schemeClr val="tx1"/>
                </a:solidFill>
                <a:latin typeface="Arial" panose="020B0604020202020204" pitchFamily="34" charset="0"/>
                <a:ea typeface="MS PGothic" panose="020B0600070205080204" charset="-128"/>
              </a:defRPr>
            </a:lvl2pPr>
            <a:lvl3pPr marL="1143000" indent="-228600">
              <a:defRPr kumimoji="1" sz="2400">
                <a:solidFill>
                  <a:schemeClr val="tx1"/>
                </a:solidFill>
                <a:latin typeface="Arial" panose="020B0604020202020204" pitchFamily="34" charset="0"/>
                <a:ea typeface="MS PGothic" panose="020B0600070205080204" charset="-128"/>
              </a:defRPr>
            </a:lvl3pPr>
            <a:lvl4pPr marL="1600200" indent="-228600">
              <a:defRPr kumimoji="1" sz="2400">
                <a:solidFill>
                  <a:schemeClr val="tx1"/>
                </a:solidFill>
                <a:latin typeface="Arial" panose="020B0604020202020204" pitchFamily="34" charset="0"/>
                <a:ea typeface="MS PGothic" panose="020B0600070205080204" charset="-128"/>
              </a:defRPr>
            </a:lvl4pPr>
            <a:lvl5pPr marL="2057400" indent="-228600">
              <a:defRPr kumimoji="1"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MS PGothic" panose="020B0600070205080204" charset="-128"/>
              </a:defRPr>
            </a:lvl9pPr>
          </a:lstStyle>
          <a:p>
            <a:pPr algn="ctr">
              <a:buClr>
                <a:srgbClr val="800080"/>
              </a:buClr>
              <a:buSzPct val="90000"/>
            </a:pPr>
            <a:r>
              <a:rPr lang="en-US" altLang="zh-CN" sz="1800">
                <a:latin typeface="Comic Sans MS" panose="030F0702030302020204" pitchFamily="66" charset="0"/>
                <a:ea typeface="华文楷体" panose="02010600040101010101" pitchFamily="2" charset="-122"/>
                <a:cs typeface="Times New Roman" panose="02020603050405020304" pitchFamily="18" charset="0"/>
              </a:rPr>
              <a:t>Prof. Jihong Guan </a:t>
            </a:r>
            <a:endParaRPr lang="en-US" altLang="zh-CN" sz="1800">
              <a:latin typeface="Comic Sans MS" panose="030F0702030302020204" pitchFamily="66" charset="0"/>
              <a:ea typeface="华文楷体" panose="02010600040101010101" pitchFamily="2" charset="-122"/>
              <a:cs typeface="Times New Roman" panose="02020603050405020304" pitchFamily="18" charset="0"/>
            </a:endParaRPr>
          </a:p>
          <a:p>
            <a:pPr algn="ctr">
              <a:buClr>
                <a:srgbClr val="800080"/>
              </a:buClr>
              <a:buSzPct val="90000"/>
            </a:pPr>
            <a:r>
              <a:rPr lang="en-GB" sz="1800">
                <a:latin typeface="Comic Sans MS" panose="030F0702030302020204" pitchFamily="66" charset="0"/>
                <a:ea typeface="华文楷体" panose="02010600040101010101" pitchFamily="2" charset="-122"/>
                <a:cs typeface="Times New Roman" panose="02020603050405020304" pitchFamily="18" charset="0"/>
              </a:rPr>
              <a:t>Email</a:t>
            </a:r>
            <a:r>
              <a:rPr lang="en-GB" sz="1800" dirty="0">
                <a:latin typeface="Comic Sans MS" panose="030F0702030302020204" pitchFamily="66" charset="0"/>
                <a:ea typeface="华文楷体" panose="02010600040101010101" pitchFamily="2" charset="-122"/>
                <a:cs typeface="Times New Roman" panose="02020603050405020304" pitchFamily="18" charset="0"/>
              </a:rPr>
              <a:t>:</a:t>
            </a:r>
            <a:r>
              <a:rPr lang="en-GB" sz="1800">
                <a:latin typeface="Comic Sans MS" panose="030F0702030302020204" pitchFamily="66" charset="0"/>
                <a:ea typeface="华文楷体" panose="02010600040101010101" pitchFamily="2" charset="-122"/>
                <a:cs typeface="Times New Roman" panose="02020603050405020304" pitchFamily="18" charset="0"/>
              </a:rPr>
              <a:t> </a:t>
            </a:r>
            <a:r>
              <a:rPr lang="en-GB" sz="1800">
                <a:latin typeface="Comic Sans MS" panose="030F0702030302020204" pitchFamily="66" charset="0"/>
                <a:ea typeface="华文楷体" panose="02010600040101010101" pitchFamily="2" charset="-122"/>
                <a:cs typeface="Times New Roman" panose="02020603050405020304" pitchFamily="18" charset="0"/>
                <a:hlinkClick r:id="rId2"/>
              </a:rPr>
              <a:t>jhguan@tongji.edu.cn</a:t>
            </a:r>
            <a:endParaRPr lang="en-GB" sz="1800" dirty="0">
              <a:latin typeface="Comic Sans MS" panose="030F0702030302020204" pitchFamily="66" charset="0"/>
              <a:ea typeface="华文楷体" panose="02010600040101010101" pitchFamily="2" charset="-122"/>
              <a:cs typeface="Times New Roman" panose="02020603050405020304" pitchFamily="18" charset="0"/>
            </a:endParaRPr>
          </a:p>
          <a:p>
            <a:pPr algn="ctr">
              <a:buClr>
                <a:srgbClr val="800080"/>
              </a:buClr>
              <a:buSzPct val="90000"/>
            </a:pPr>
            <a:r>
              <a:rPr lang="en-US" sz="1800" dirty="0">
                <a:solidFill>
                  <a:srgbClr val="000000"/>
                </a:solidFill>
                <a:latin typeface="Comic Sans MS" panose="030F0702030302020204" pitchFamily="66" charset="0"/>
                <a:ea typeface="华文楷体" panose="02010600040101010101" pitchFamily="2" charset="-122"/>
                <a:cs typeface="Times New Roman" panose="02020603050405020304" pitchFamily="18" charset="0"/>
              </a:rPr>
              <a:t>Department of Computer Science and Technology</a:t>
            </a:r>
            <a:endParaRPr lang="en-US" sz="1800" dirty="0">
              <a:solidFill>
                <a:srgbClr val="000000"/>
              </a:solidFill>
              <a:latin typeface="Comic Sans MS" panose="030F0702030302020204" pitchFamily="66" charset="0"/>
              <a:ea typeface="华文楷体" panose="02010600040101010101" pitchFamily="2" charset="-122"/>
              <a:cs typeface="Times New Roman" panose="02020603050405020304" pitchFamily="18" charset="0"/>
            </a:endParaRPr>
          </a:p>
          <a:p>
            <a:pPr algn="ctr">
              <a:buClr>
                <a:srgbClr val="800080"/>
              </a:buClr>
              <a:buSzPct val="90000"/>
            </a:pPr>
            <a:r>
              <a:rPr lang="en-US" sz="1800" dirty="0">
                <a:solidFill>
                  <a:srgbClr val="000000"/>
                </a:solidFill>
                <a:latin typeface="Comic Sans MS" panose="030F0702030302020204" pitchFamily="66" charset="0"/>
                <a:ea typeface="华文楷体" panose="02010600040101010101" pitchFamily="2" charset="-122"/>
                <a:cs typeface="Times New Roman" panose="02020603050405020304" pitchFamily="18" charset="0"/>
              </a:rPr>
              <a:t>Tongji University</a:t>
            </a:r>
            <a:endParaRPr lang="en-US" sz="1800" dirty="0">
              <a:solidFill>
                <a:srgbClr val="000000"/>
              </a:solidFill>
              <a:latin typeface="Comic Sans MS" panose="030F0702030302020204" pitchFamily="66" charset="0"/>
              <a:ea typeface="华文楷体" panose="02010600040101010101" pitchFamily="2" charset="-122"/>
              <a:cs typeface="Times New Roman" panose="02020603050405020304" pitchFamily="18" charset="0"/>
            </a:endParaRPr>
          </a:p>
          <a:p>
            <a:pPr algn="ctr">
              <a:buClr>
                <a:srgbClr val="800080"/>
              </a:buClr>
              <a:buSzPct val="90000"/>
            </a:pPr>
            <a:endParaRPr lang="de-CH" sz="1800" dirty="0">
              <a:solidFill>
                <a:srgbClr val="000000"/>
              </a:solidFill>
              <a:latin typeface="Comic Sans MS" panose="030F0702030302020204" pitchFamily="66" charset="0"/>
              <a:ea typeface="华文楷体"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87524" y="771550"/>
            <a:ext cx="8568952" cy="3805070"/>
          </a:xfrm>
        </p:spPr>
        <p:txBody>
          <a:bodyPr/>
          <a:lstStyle/>
          <a:p>
            <a:r>
              <a:rPr lang="en-US" altLang="zh-CN">
                <a:latin typeface="Comic Sans MS" panose="030F0702030302020204" pitchFamily="66" charset="0"/>
              </a:rPr>
              <a:t>Overview </a:t>
            </a:r>
            <a:r>
              <a:rPr lang="en-US" altLang="zh-CN" dirty="0">
                <a:latin typeface="Comic Sans MS" panose="030F0702030302020204" pitchFamily="66" charset="0"/>
              </a:rPr>
              <a:t>of the SQL</a:t>
            </a:r>
            <a:endParaRPr lang="en-US" altLang="zh-CN" dirty="0">
              <a:latin typeface="Comic Sans MS" panose="030F0702030302020204" pitchFamily="66" charset="0"/>
            </a:endParaRPr>
          </a:p>
          <a:p>
            <a:pPr marL="0" indent="0">
              <a:buNone/>
            </a:pPr>
            <a:r>
              <a:rPr lang="zh-CN" altLang="en-US" b="1">
                <a:solidFill>
                  <a:srgbClr val="FF0000"/>
                </a:solidFill>
                <a:latin typeface="Comic Sans MS" panose="030F0702030302020204" pitchFamily="66" charset="0"/>
                <a:ea typeface="华文中宋" panose="02010600040101010101" pitchFamily="2" charset="-122"/>
                <a:sym typeface="Wingdings" panose="05000000000000000000" pitchFamily="2" charset="2"/>
              </a:rPr>
              <a:t> </a:t>
            </a:r>
            <a:r>
              <a:rPr lang="en-US" altLang="zh-CN" b="1">
                <a:solidFill>
                  <a:srgbClr val="FF0000"/>
                </a:solidFill>
                <a:latin typeface="Comic Sans MS" panose="030F0702030302020204" pitchFamily="66" charset="0"/>
              </a:rPr>
              <a:t>SQL </a:t>
            </a:r>
            <a:r>
              <a:rPr lang="en-US" altLang="zh-CN" b="1" dirty="0">
                <a:solidFill>
                  <a:srgbClr val="FF0000"/>
                </a:solidFill>
                <a:latin typeface="Comic Sans MS" panose="030F0702030302020204" pitchFamily="66" charset="0"/>
              </a:rPr>
              <a:t>Data Definition</a:t>
            </a:r>
            <a:endParaRPr lang="en-US" altLang="zh-CN" b="1" dirty="0">
              <a:solidFill>
                <a:srgbClr val="FF0000"/>
              </a:solidFill>
              <a:latin typeface="Comic Sans MS" panose="030F0702030302020204" pitchFamily="66" charset="0"/>
            </a:endParaRPr>
          </a:p>
          <a:p>
            <a:r>
              <a:rPr lang="en-US" altLang="zh-CN">
                <a:latin typeface="Comic Sans MS" panose="030F0702030302020204" pitchFamily="66" charset="0"/>
              </a:rPr>
              <a:t>Basic </a:t>
            </a:r>
            <a:r>
              <a:rPr lang="en-US" altLang="zh-CN" dirty="0">
                <a:latin typeface="Comic Sans MS" panose="030F0702030302020204" pitchFamily="66" charset="0"/>
              </a:rPr>
              <a:t>Structure of SQL Queries</a:t>
            </a:r>
            <a:endParaRPr lang="en-US" altLang="zh-CN" dirty="0">
              <a:latin typeface="Comic Sans MS" panose="030F0702030302020204" pitchFamily="66" charset="0"/>
            </a:endParaRPr>
          </a:p>
          <a:p>
            <a:r>
              <a:rPr lang="en-US" altLang="zh-CN">
                <a:latin typeface="Comic Sans MS" panose="030F0702030302020204" pitchFamily="66" charset="0"/>
              </a:rPr>
              <a:t>Additional </a:t>
            </a:r>
            <a:r>
              <a:rPr lang="en-US" altLang="zh-CN" dirty="0">
                <a:latin typeface="Comic Sans MS" panose="030F0702030302020204" pitchFamily="66" charset="0"/>
              </a:rPr>
              <a:t>Basic Operations </a:t>
            </a:r>
            <a:endParaRPr lang="en-US" altLang="zh-CN" dirty="0">
              <a:latin typeface="Comic Sans MS" panose="030F0702030302020204" pitchFamily="66" charset="0"/>
            </a:endParaRPr>
          </a:p>
          <a:p>
            <a:r>
              <a:rPr lang="en-US" altLang="zh-CN">
                <a:latin typeface="Comic Sans MS" panose="030F0702030302020204" pitchFamily="66" charset="0"/>
              </a:rPr>
              <a:t>Set </a:t>
            </a:r>
            <a:r>
              <a:rPr lang="en-US" altLang="zh-CN" dirty="0">
                <a:latin typeface="Comic Sans MS" panose="030F0702030302020204" pitchFamily="66" charset="0"/>
              </a:rPr>
              <a:t>Operations</a:t>
            </a:r>
            <a:endParaRPr lang="en-US" altLang="zh-CN" dirty="0">
              <a:latin typeface="Comic Sans MS" panose="030F0702030302020204" pitchFamily="66" charset="0"/>
            </a:endParaRPr>
          </a:p>
          <a:p>
            <a:r>
              <a:rPr lang="en-US" altLang="zh-CN">
                <a:latin typeface="Comic Sans MS" panose="030F0702030302020204" pitchFamily="66" charset="0"/>
              </a:rPr>
              <a:t>Null </a:t>
            </a:r>
            <a:r>
              <a:rPr lang="en-US" altLang="zh-CN" dirty="0">
                <a:latin typeface="Comic Sans MS" panose="030F0702030302020204" pitchFamily="66" charset="0"/>
              </a:rPr>
              <a:t>Values</a:t>
            </a:r>
            <a:endParaRPr lang="en-US" altLang="zh-CN" dirty="0">
              <a:latin typeface="Comic Sans MS" panose="030F0702030302020204" pitchFamily="66" charset="0"/>
            </a:endParaRPr>
          </a:p>
          <a:p>
            <a:r>
              <a:rPr lang="en-US" altLang="zh-CN">
                <a:latin typeface="Comic Sans MS" panose="030F0702030302020204" pitchFamily="66" charset="0"/>
              </a:rPr>
              <a:t>Aggregate </a:t>
            </a:r>
            <a:r>
              <a:rPr lang="en-US" altLang="zh-CN" dirty="0">
                <a:latin typeface="Comic Sans MS" panose="030F0702030302020204" pitchFamily="66" charset="0"/>
              </a:rPr>
              <a:t>Functions</a:t>
            </a:r>
            <a:endParaRPr lang="en-US" altLang="zh-CN" dirty="0">
              <a:latin typeface="Comic Sans MS" panose="030F0702030302020204" pitchFamily="66" charset="0"/>
            </a:endParaRPr>
          </a:p>
          <a:p>
            <a:r>
              <a:rPr lang="en-US" altLang="zh-CN">
                <a:latin typeface="Comic Sans MS" panose="030F0702030302020204" pitchFamily="66" charset="0"/>
              </a:rPr>
              <a:t>Nested </a:t>
            </a:r>
            <a:r>
              <a:rPr lang="en-US" altLang="zh-CN" dirty="0">
                <a:latin typeface="Comic Sans MS" panose="030F0702030302020204" pitchFamily="66" charset="0"/>
              </a:rPr>
              <a:t>Subqueries</a:t>
            </a:r>
            <a:endParaRPr lang="en-US" altLang="zh-CN" dirty="0">
              <a:latin typeface="Comic Sans MS" panose="030F0702030302020204" pitchFamily="66" charset="0"/>
            </a:endParaRPr>
          </a:p>
          <a:p>
            <a:r>
              <a:rPr lang="en-US" altLang="zh-CN">
                <a:latin typeface="Comic Sans MS" panose="030F0702030302020204" pitchFamily="66" charset="0"/>
              </a:rPr>
              <a:t>Modification </a:t>
            </a:r>
            <a:r>
              <a:rPr lang="en-US" altLang="zh-CN" dirty="0">
                <a:latin typeface="Comic Sans MS" panose="030F0702030302020204" pitchFamily="66" charset="0"/>
              </a:rPr>
              <a:t>of the Database</a:t>
            </a:r>
            <a:endParaRPr lang="en-US" altLang="zh-CN" dirty="0">
              <a:latin typeface="Comic Sans MS" panose="030F0702030302020204" pitchFamily="66" charset="0"/>
            </a:endParaRPr>
          </a:p>
          <a:p>
            <a:endParaRPr lang="zh-CN" altLang="en-US" b="1" dirty="0">
              <a:latin typeface="Comic Sans MS" panose="030F0702030302020204" pitchFamily="66"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Data Definition Language (DDL)</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627534"/>
            <a:ext cx="8568952" cy="3805070"/>
          </a:xfrm>
        </p:spPr>
        <p:txBody>
          <a:bodyPr/>
          <a:lstStyle/>
          <a:p>
            <a:pPr>
              <a:lnSpc>
                <a:spcPct val="150000"/>
              </a:lnSpc>
              <a:spcBef>
                <a:spcPts val="600"/>
              </a:spcBef>
            </a:pPr>
            <a:r>
              <a:rPr lang="en-US" altLang="zh-CN" sz="2000" dirty="0">
                <a:latin typeface="Comic Sans MS" panose="030F0702030302020204" pitchFamily="66" charset="0"/>
              </a:rPr>
              <a:t>Allows the specification of not only a set of relations but also information about each relation, including:</a:t>
            </a:r>
            <a:endParaRPr lang="en-US" altLang="zh-CN" sz="2000" dirty="0">
              <a:latin typeface="Comic Sans MS" panose="030F0702030302020204" pitchFamily="66" charset="0"/>
            </a:endParaRPr>
          </a:p>
          <a:p>
            <a:pPr lvl="1">
              <a:lnSpc>
                <a:spcPct val="150000"/>
              </a:lnSpc>
              <a:spcBef>
                <a:spcPts val="600"/>
              </a:spcBef>
            </a:pPr>
            <a:r>
              <a:rPr lang="en-US" altLang="zh-CN" sz="1800" dirty="0">
                <a:latin typeface="Comic Sans MS" panose="030F0702030302020204" pitchFamily="66" charset="0"/>
              </a:rPr>
              <a:t>The </a:t>
            </a:r>
            <a:r>
              <a:rPr lang="en-US" altLang="zh-CN" sz="1800" dirty="0">
                <a:solidFill>
                  <a:srgbClr val="FF0000"/>
                </a:solidFill>
                <a:latin typeface="Comic Sans MS" panose="030F0702030302020204" pitchFamily="66" charset="0"/>
              </a:rPr>
              <a:t>schema</a:t>
            </a:r>
            <a:r>
              <a:rPr lang="en-US" altLang="zh-CN" sz="1800" dirty="0">
                <a:latin typeface="Comic Sans MS" panose="030F0702030302020204" pitchFamily="66" charset="0"/>
              </a:rPr>
              <a:t> for each relation</a:t>
            </a:r>
            <a:endParaRPr lang="en-US" altLang="zh-CN" sz="1800" dirty="0">
              <a:latin typeface="Comic Sans MS" panose="030F0702030302020204" pitchFamily="66" charset="0"/>
            </a:endParaRPr>
          </a:p>
          <a:p>
            <a:pPr lvl="1">
              <a:lnSpc>
                <a:spcPct val="150000"/>
              </a:lnSpc>
              <a:spcBef>
                <a:spcPts val="600"/>
              </a:spcBef>
            </a:pPr>
            <a:r>
              <a:rPr lang="en-US" altLang="zh-CN" sz="1800" dirty="0">
                <a:latin typeface="Comic Sans MS" panose="030F0702030302020204" pitchFamily="66" charset="0"/>
              </a:rPr>
              <a:t>The </a:t>
            </a:r>
            <a:r>
              <a:rPr lang="en-US" altLang="zh-CN" sz="1800" dirty="0">
                <a:solidFill>
                  <a:srgbClr val="FF0000"/>
                </a:solidFill>
                <a:latin typeface="Comic Sans MS" panose="030F0702030302020204" pitchFamily="66" charset="0"/>
              </a:rPr>
              <a:t>domain of values </a:t>
            </a:r>
            <a:r>
              <a:rPr lang="en-US" altLang="zh-CN" sz="1800" dirty="0">
                <a:latin typeface="Comic Sans MS" panose="030F0702030302020204" pitchFamily="66" charset="0"/>
              </a:rPr>
              <a:t>associated with each attribute</a:t>
            </a:r>
            <a:endParaRPr lang="en-US" altLang="zh-CN" sz="1800" dirty="0">
              <a:latin typeface="Comic Sans MS" panose="030F0702030302020204" pitchFamily="66" charset="0"/>
            </a:endParaRPr>
          </a:p>
          <a:p>
            <a:pPr lvl="1">
              <a:lnSpc>
                <a:spcPct val="150000"/>
              </a:lnSpc>
              <a:spcBef>
                <a:spcPts val="600"/>
              </a:spcBef>
            </a:pPr>
            <a:r>
              <a:rPr lang="en-US" altLang="zh-CN" sz="1800" dirty="0">
                <a:latin typeface="Comic Sans MS" panose="030F0702030302020204" pitchFamily="66" charset="0"/>
              </a:rPr>
              <a:t>Integrity </a:t>
            </a:r>
            <a:r>
              <a:rPr lang="en-US" altLang="zh-CN" sz="1800" dirty="0">
                <a:solidFill>
                  <a:srgbClr val="FF0000"/>
                </a:solidFill>
                <a:latin typeface="Comic Sans MS" panose="030F0702030302020204" pitchFamily="66" charset="0"/>
              </a:rPr>
              <a:t>constraints</a:t>
            </a:r>
            <a:endParaRPr lang="en-US" altLang="zh-CN" sz="1800" dirty="0">
              <a:solidFill>
                <a:srgbClr val="FF0000"/>
              </a:solidFill>
              <a:latin typeface="Comic Sans MS" panose="030F0702030302020204" pitchFamily="66" charset="0"/>
            </a:endParaRPr>
          </a:p>
          <a:p>
            <a:pPr lvl="1">
              <a:lnSpc>
                <a:spcPct val="150000"/>
              </a:lnSpc>
              <a:spcBef>
                <a:spcPts val="600"/>
              </a:spcBef>
            </a:pPr>
            <a:r>
              <a:rPr lang="en-US" altLang="zh-CN" sz="1800" dirty="0">
                <a:latin typeface="Comic Sans MS" panose="030F0702030302020204" pitchFamily="66" charset="0"/>
              </a:rPr>
              <a:t>The set of </a:t>
            </a:r>
            <a:r>
              <a:rPr lang="en-US" altLang="zh-CN" sz="1800" dirty="0">
                <a:solidFill>
                  <a:srgbClr val="FF0000"/>
                </a:solidFill>
                <a:latin typeface="Comic Sans MS" panose="030F0702030302020204" pitchFamily="66" charset="0"/>
              </a:rPr>
              <a:t>indices</a:t>
            </a:r>
            <a:r>
              <a:rPr lang="en-US" altLang="zh-CN" sz="1800" dirty="0">
                <a:latin typeface="Comic Sans MS" panose="030F0702030302020204" pitchFamily="66" charset="0"/>
              </a:rPr>
              <a:t> to be maintained for each relations</a:t>
            </a:r>
            <a:endParaRPr lang="en-US" altLang="zh-CN" sz="1800" dirty="0">
              <a:latin typeface="Comic Sans MS" panose="030F0702030302020204" pitchFamily="66" charset="0"/>
            </a:endParaRPr>
          </a:p>
          <a:p>
            <a:pPr lvl="1">
              <a:lnSpc>
                <a:spcPct val="150000"/>
              </a:lnSpc>
              <a:spcBef>
                <a:spcPts val="600"/>
              </a:spcBef>
            </a:pPr>
            <a:r>
              <a:rPr lang="en-US" altLang="zh-CN" sz="1800" dirty="0">
                <a:solidFill>
                  <a:srgbClr val="FF0000"/>
                </a:solidFill>
                <a:latin typeface="Comic Sans MS" panose="030F0702030302020204" pitchFamily="66" charset="0"/>
              </a:rPr>
              <a:t>Security and authorization </a:t>
            </a:r>
            <a:r>
              <a:rPr lang="en-US" altLang="zh-CN" sz="1800" dirty="0">
                <a:latin typeface="Comic Sans MS" panose="030F0702030302020204" pitchFamily="66" charset="0"/>
              </a:rPr>
              <a:t>information for each relation</a:t>
            </a:r>
            <a:endParaRPr lang="en-US" altLang="zh-CN" sz="1800" dirty="0">
              <a:latin typeface="Comic Sans MS" panose="030F0702030302020204" pitchFamily="66" charset="0"/>
            </a:endParaRPr>
          </a:p>
          <a:p>
            <a:pPr lvl="1">
              <a:lnSpc>
                <a:spcPct val="150000"/>
              </a:lnSpc>
              <a:spcBef>
                <a:spcPts val="600"/>
              </a:spcBef>
            </a:pPr>
            <a:r>
              <a:rPr lang="en-US" altLang="zh-CN" sz="1800" dirty="0">
                <a:latin typeface="Comic Sans MS" panose="030F0702030302020204" pitchFamily="66" charset="0"/>
              </a:rPr>
              <a:t>The </a:t>
            </a:r>
            <a:r>
              <a:rPr lang="en-US" altLang="zh-CN" sz="1800" dirty="0">
                <a:solidFill>
                  <a:srgbClr val="FF0000"/>
                </a:solidFill>
                <a:latin typeface="Comic Sans MS" panose="030F0702030302020204" pitchFamily="66" charset="0"/>
              </a:rPr>
              <a:t>physical storage structure </a:t>
            </a:r>
            <a:r>
              <a:rPr lang="en-US" altLang="zh-CN" sz="1800" dirty="0">
                <a:latin typeface="Comic Sans MS" panose="030F0702030302020204" pitchFamily="66" charset="0"/>
              </a:rPr>
              <a:t>of each relation on disk</a:t>
            </a:r>
            <a:endParaRPr lang="en-US" altLang="zh-CN" sz="1800" dirty="0">
              <a:latin typeface="Comic Sans MS" panose="030F0702030302020204" pitchFamily="66" charset="0"/>
            </a:endParaRPr>
          </a:p>
          <a:p>
            <a:pPr lvl="1">
              <a:lnSpc>
                <a:spcPct val="150000"/>
              </a:lnSpc>
              <a:spcBef>
                <a:spcPts val="600"/>
              </a:spcBef>
            </a:pPr>
            <a:endParaRPr lang="zh-CN" altLang="en-US" sz="1800" dirty="0">
              <a:latin typeface="Comic Sans MS" panose="030F0702030302020204" pitchFamily="66"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Domain Types in SQL</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7504" y="699542"/>
                <a:ext cx="8928992" cy="3805070"/>
              </a:xfrm>
            </p:spPr>
            <p:txBody>
              <a:bodyPr/>
              <a:lstStyle/>
              <a:p>
                <a:pPr>
                  <a:spcBef>
                    <a:spcPts val="0"/>
                  </a:spcBef>
                </a:pPr>
                <a:r>
                  <a:rPr lang="en-US" altLang="zh-CN" sz="2000" b="1" dirty="0">
                    <a:solidFill>
                      <a:srgbClr val="3333FF"/>
                    </a:solidFill>
                    <a:latin typeface="Comic Sans MS" panose="030F0702030302020204" pitchFamily="66" charset="0"/>
                  </a:rPr>
                  <a:t>char(</a:t>
                </a:r>
                <a14:m>
                  <m:oMath xmlns:m="http://schemas.openxmlformats.org/officeDocument/2006/math">
                    <m:r>
                      <a:rPr lang="en-US" altLang="zh-CN" sz="2000" b="1" i="1" smtClean="0">
                        <a:solidFill>
                          <a:srgbClr val="3333FF"/>
                        </a:solidFill>
                        <a:latin typeface="Cambria Math" panose="02040503050406030204" pitchFamily="18" charset="0"/>
                      </a:rPr>
                      <m:t>𝒏</m:t>
                    </m:r>
                  </m:oMath>
                </a14:m>
                <a:r>
                  <a:rPr lang="en-US" altLang="zh-CN" sz="2000" b="1" dirty="0">
                    <a:solidFill>
                      <a:srgbClr val="3333FF"/>
                    </a:solidFill>
                    <a:latin typeface="Comic Sans MS" panose="030F0702030302020204" pitchFamily="66" charset="0"/>
                  </a:rPr>
                  <a:t>)</a:t>
                </a:r>
                <a:endParaRPr lang="en-US" altLang="zh-CN" sz="2000" b="1" dirty="0">
                  <a:solidFill>
                    <a:srgbClr val="3333FF"/>
                  </a:solidFill>
                  <a:latin typeface="Comic Sans MS" panose="030F0702030302020204" pitchFamily="66" charset="0"/>
                </a:endParaRPr>
              </a:p>
              <a:p>
                <a:pPr lvl="1">
                  <a:spcBef>
                    <a:spcPts val="0"/>
                  </a:spcBef>
                </a:pPr>
                <a:r>
                  <a:rPr lang="en-US" altLang="zh-CN" sz="1800" dirty="0">
                    <a:latin typeface="Comic Sans MS" panose="030F0702030302020204" pitchFamily="66" charset="0"/>
                  </a:rPr>
                  <a:t>Fixed length character string, with user-specified length </a:t>
                </a:r>
                <a14:m>
                  <m:oMath xmlns:m="http://schemas.openxmlformats.org/officeDocument/2006/math">
                    <m:r>
                      <a:rPr lang="en-US" altLang="zh-CN" sz="1800" b="0" i="1" smtClean="0">
                        <a:latin typeface="Cambria Math" panose="02040503050406030204" pitchFamily="18" charset="0"/>
                      </a:rPr>
                      <m:t>𝑛</m:t>
                    </m:r>
                  </m:oMath>
                </a14:m>
                <a:endParaRPr lang="en-US" altLang="zh-CN" sz="1800" dirty="0">
                  <a:latin typeface="Comic Sans MS" panose="030F0702030302020204" pitchFamily="66" charset="0"/>
                </a:endParaRPr>
              </a:p>
              <a:p>
                <a:pPr>
                  <a:spcBef>
                    <a:spcPts val="0"/>
                  </a:spcBef>
                </a:pPr>
                <a:r>
                  <a:rPr lang="en-US" altLang="zh-CN" sz="2000" b="1" dirty="0">
                    <a:solidFill>
                      <a:srgbClr val="3333FF"/>
                    </a:solidFill>
                    <a:latin typeface="Comic Sans MS" panose="030F0702030302020204" pitchFamily="66" charset="0"/>
                  </a:rPr>
                  <a:t>varchar(</a:t>
                </a:r>
                <a14:m>
                  <m:oMath xmlns:m="http://schemas.openxmlformats.org/officeDocument/2006/math">
                    <m:r>
                      <a:rPr lang="en-US" altLang="zh-CN" sz="2000" b="1" i="1">
                        <a:solidFill>
                          <a:srgbClr val="3333FF"/>
                        </a:solidFill>
                        <a:latin typeface="Cambria Math" panose="02040503050406030204" pitchFamily="18" charset="0"/>
                      </a:rPr>
                      <m:t>𝒏</m:t>
                    </m:r>
                  </m:oMath>
                </a14:m>
                <a:r>
                  <a:rPr lang="en-US" altLang="zh-CN" sz="2000" b="1" dirty="0">
                    <a:solidFill>
                      <a:srgbClr val="3333FF"/>
                    </a:solidFill>
                    <a:latin typeface="Comic Sans MS" panose="030F0702030302020204" pitchFamily="66" charset="0"/>
                  </a:rPr>
                  <a:t>)  </a:t>
                </a:r>
                <a:endParaRPr lang="en-US" altLang="zh-CN" sz="2000" b="1" dirty="0">
                  <a:solidFill>
                    <a:srgbClr val="3333FF"/>
                  </a:solidFill>
                  <a:latin typeface="Comic Sans MS" panose="030F0702030302020204" pitchFamily="66" charset="0"/>
                </a:endParaRPr>
              </a:p>
              <a:p>
                <a:pPr lvl="1">
                  <a:spcBef>
                    <a:spcPts val="0"/>
                  </a:spcBef>
                </a:pPr>
                <a:r>
                  <a:rPr lang="en-US" altLang="zh-CN" sz="1800" dirty="0">
                    <a:latin typeface="Comic Sans MS" panose="030F0702030302020204" pitchFamily="66" charset="0"/>
                  </a:rPr>
                  <a:t>Variable length character strings, with user-specified maximum length </a:t>
                </a:r>
                <a14:m>
                  <m:oMath xmlns:m="http://schemas.openxmlformats.org/officeDocument/2006/math">
                    <m:r>
                      <a:rPr lang="en-US" altLang="zh-CN" sz="1800" i="1">
                        <a:latin typeface="Cambria Math" panose="02040503050406030204" pitchFamily="18" charset="0"/>
                      </a:rPr>
                      <m:t>𝑛</m:t>
                    </m:r>
                  </m:oMath>
                </a14:m>
                <a:endParaRPr lang="en-US" altLang="zh-CN" sz="1800" dirty="0">
                  <a:latin typeface="Comic Sans MS" panose="030F0702030302020204" pitchFamily="66" charset="0"/>
                </a:endParaRPr>
              </a:p>
              <a:p>
                <a:pPr>
                  <a:spcBef>
                    <a:spcPts val="0"/>
                  </a:spcBef>
                </a:pPr>
                <a:r>
                  <a:rPr lang="en-US" altLang="zh-CN" sz="2000" b="1" dirty="0">
                    <a:solidFill>
                      <a:srgbClr val="3333FF"/>
                    </a:solidFill>
                    <a:latin typeface="Comic Sans MS" panose="030F0702030302020204" pitchFamily="66" charset="0"/>
                  </a:rPr>
                  <a:t>int</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 </a:t>
                </a:r>
                <a:endParaRPr lang="en-US" altLang="zh-CN" sz="2000" dirty="0">
                  <a:latin typeface="Comic Sans MS" panose="030F0702030302020204" pitchFamily="66" charset="0"/>
                </a:endParaRPr>
              </a:p>
              <a:p>
                <a:pPr lvl="1">
                  <a:spcBef>
                    <a:spcPts val="0"/>
                  </a:spcBef>
                </a:pPr>
                <a:r>
                  <a:rPr lang="en-US" altLang="zh-CN" sz="1800" dirty="0">
                    <a:latin typeface="Comic Sans MS" panose="030F0702030302020204" pitchFamily="66" charset="0"/>
                  </a:rPr>
                  <a:t>Integer (a finite subset of the integers that is machine-dependent)</a:t>
                </a:r>
                <a:endParaRPr lang="en-US" altLang="zh-CN" sz="1800" dirty="0">
                  <a:latin typeface="Comic Sans MS" panose="030F0702030302020204" pitchFamily="66" charset="0"/>
                </a:endParaRPr>
              </a:p>
              <a:p>
                <a:pPr>
                  <a:spcBef>
                    <a:spcPts val="0"/>
                  </a:spcBef>
                </a:pPr>
                <a:r>
                  <a:rPr lang="en-US" altLang="zh-CN" sz="2000" b="1" dirty="0" err="1">
                    <a:solidFill>
                      <a:srgbClr val="3333FF"/>
                    </a:solidFill>
                    <a:latin typeface="Comic Sans MS" panose="030F0702030302020204" pitchFamily="66" charset="0"/>
                  </a:rPr>
                  <a:t>smallint</a:t>
                </a:r>
                <a:r>
                  <a:rPr lang="en-US" altLang="zh-CN" sz="2000" dirty="0">
                    <a:solidFill>
                      <a:srgbClr val="3333FF"/>
                    </a:solidFill>
                    <a:latin typeface="Comic Sans MS" panose="030F0702030302020204" pitchFamily="66" charset="0"/>
                  </a:rPr>
                  <a:t> </a:t>
                </a:r>
                <a:endParaRPr lang="en-US" altLang="zh-CN" sz="2000" dirty="0">
                  <a:solidFill>
                    <a:srgbClr val="3333FF"/>
                  </a:solidFill>
                  <a:latin typeface="Comic Sans MS" panose="030F0702030302020204" pitchFamily="66" charset="0"/>
                </a:endParaRPr>
              </a:p>
              <a:p>
                <a:pPr lvl="1">
                  <a:spcBef>
                    <a:spcPts val="0"/>
                  </a:spcBef>
                </a:pPr>
                <a:r>
                  <a:rPr lang="en-US" altLang="zh-CN" sz="1800" dirty="0">
                    <a:latin typeface="Comic Sans MS" panose="030F0702030302020204" pitchFamily="66" charset="0"/>
                  </a:rPr>
                  <a:t>Small integer (a machine-dependent subset of the integer domain type)</a:t>
                </a:r>
                <a:endParaRPr lang="en-US" altLang="zh-CN" sz="1800" dirty="0">
                  <a:latin typeface="Comic Sans MS" panose="030F0702030302020204" pitchFamily="66" charset="0"/>
                </a:endParaRPr>
              </a:p>
              <a:p>
                <a:pPr>
                  <a:spcBef>
                    <a:spcPts val="0"/>
                  </a:spcBef>
                </a:pPr>
                <a:r>
                  <a:rPr lang="en-US" altLang="zh-CN" sz="2000" b="1" dirty="0">
                    <a:solidFill>
                      <a:srgbClr val="3333FF"/>
                    </a:solidFill>
                    <a:latin typeface="Comic Sans MS" panose="030F0702030302020204" pitchFamily="66" charset="0"/>
                  </a:rPr>
                  <a:t>numeric(</a:t>
                </a:r>
                <a14:m>
                  <m:oMath xmlns:m="http://schemas.openxmlformats.org/officeDocument/2006/math">
                    <m:r>
                      <a:rPr lang="en-US" altLang="zh-CN" sz="2000" b="1" i="1" smtClean="0">
                        <a:solidFill>
                          <a:srgbClr val="3333FF"/>
                        </a:solidFill>
                        <a:latin typeface="Cambria Math" panose="02040503050406030204" pitchFamily="18" charset="0"/>
                      </a:rPr>
                      <m:t>𝒑</m:t>
                    </m:r>
                  </m:oMath>
                </a14:m>
                <a:r>
                  <a:rPr lang="en-US" altLang="zh-CN" sz="2000" b="1" dirty="0">
                    <a:solidFill>
                      <a:srgbClr val="3333FF"/>
                    </a:solidFill>
                    <a:latin typeface="Comic Sans MS" panose="030F0702030302020204" pitchFamily="66" charset="0"/>
                  </a:rPr>
                  <a:t>, </a:t>
                </a:r>
                <a14:m>
                  <m:oMath xmlns:m="http://schemas.openxmlformats.org/officeDocument/2006/math">
                    <m:r>
                      <a:rPr lang="en-US" altLang="zh-CN" sz="2000" b="1" i="1" smtClean="0">
                        <a:solidFill>
                          <a:srgbClr val="3333FF"/>
                        </a:solidFill>
                        <a:latin typeface="Cambria Math" panose="02040503050406030204" pitchFamily="18" charset="0"/>
                      </a:rPr>
                      <m:t>𝒅</m:t>
                    </m:r>
                  </m:oMath>
                </a14:m>
                <a:r>
                  <a:rPr lang="en-US" altLang="zh-CN" sz="2000" b="1" dirty="0">
                    <a:solidFill>
                      <a:srgbClr val="3333FF"/>
                    </a:solidFill>
                    <a:latin typeface="Comic Sans MS" panose="030F0702030302020204" pitchFamily="66" charset="0"/>
                  </a:rPr>
                  <a:t>)</a:t>
                </a:r>
                <a:endParaRPr lang="en-US" altLang="zh-CN" sz="2000" b="1" dirty="0">
                  <a:solidFill>
                    <a:srgbClr val="3333FF"/>
                  </a:solidFill>
                  <a:latin typeface="Comic Sans MS" panose="030F0702030302020204" pitchFamily="66" charset="0"/>
                </a:endParaRPr>
              </a:p>
              <a:p>
                <a:pPr lvl="1">
                  <a:spcBef>
                    <a:spcPts val="0"/>
                  </a:spcBef>
                </a:pPr>
                <a:r>
                  <a:rPr lang="en-US" altLang="zh-CN" sz="1800" dirty="0">
                    <a:latin typeface="Comic Sans MS" panose="030F0702030302020204" pitchFamily="66" charset="0"/>
                  </a:rPr>
                  <a:t>Fixed point number (</a:t>
                </a:r>
                <a:r>
                  <a:rPr lang="zh-CN" altLang="en-US" sz="1800" dirty="0">
                    <a:latin typeface="Comic Sans MS" panose="030F0702030302020204" pitchFamily="66" charset="0"/>
                  </a:rPr>
                  <a:t>定点数</a:t>
                </a:r>
                <a:r>
                  <a:rPr lang="en-US" altLang="zh-CN" sz="1800" dirty="0">
                    <a:latin typeface="Comic Sans MS" panose="030F0702030302020204" pitchFamily="66" charset="0"/>
                  </a:rPr>
                  <a:t>), with user-specified precision of </a:t>
                </a:r>
                <a14:m>
                  <m:oMath xmlns:m="http://schemas.openxmlformats.org/officeDocument/2006/math">
                    <m:r>
                      <a:rPr lang="en-US" altLang="zh-CN" sz="1800" b="0" i="1" smtClean="0">
                        <a:latin typeface="Cambria Math" panose="02040503050406030204" pitchFamily="18" charset="0"/>
                      </a:rPr>
                      <m:t>𝑝</m:t>
                    </m:r>
                  </m:oMath>
                </a14:m>
                <a:r>
                  <a:rPr lang="en-US" altLang="zh-CN" sz="1800" dirty="0">
                    <a:latin typeface="Comic Sans MS" panose="030F0702030302020204" pitchFamily="66" charset="0"/>
                  </a:rPr>
                  <a:t> digits, with </a:t>
                </a:r>
                <a14:m>
                  <m:oMath xmlns:m="http://schemas.openxmlformats.org/officeDocument/2006/math">
                    <m:r>
                      <a:rPr lang="en-US" altLang="zh-CN" sz="1800" b="0" i="1" smtClean="0">
                        <a:latin typeface="Cambria Math" panose="02040503050406030204" pitchFamily="18" charset="0"/>
                      </a:rPr>
                      <m:t>𝑑</m:t>
                    </m:r>
                  </m:oMath>
                </a14:m>
                <a:r>
                  <a:rPr lang="en-US" altLang="zh-CN" sz="1800" dirty="0">
                    <a:latin typeface="Comic Sans MS" panose="030F0702030302020204" pitchFamily="66" charset="0"/>
                  </a:rPr>
                  <a:t> digits to the right of decimal point</a:t>
                </a:r>
                <a:endParaRPr lang="en-US" altLang="zh-CN" sz="1800" dirty="0">
                  <a:latin typeface="Comic Sans MS" panose="030F0702030302020204" pitchFamily="66" charset="0"/>
                </a:endParaRPr>
              </a:p>
              <a:p>
                <a:pPr lvl="1">
                  <a:spcBef>
                    <a:spcPts val="0"/>
                  </a:spcBef>
                </a:pPr>
                <a:r>
                  <a:rPr lang="en-US" altLang="zh-CN" sz="1800" dirty="0">
                    <a:latin typeface="Comic Sans MS" panose="030F0702030302020204" pitchFamily="66" charset="0"/>
                  </a:rPr>
                  <a:t>Numeric(3,1) allows 44.5 to be stored exactly, but neither 444.5 nor 0.32 can be stored exactly in a field of this type</a:t>
                </a:r>
                <a:endParaRPr lang="en-US" altLang="zh-CN" sz="1800" dirty="0">
                  <a:latin typeface="Comic Sans MS" panose="030F0702030302020204" pitchFamily="66" charset="0"/>
                </a:endParaRPr>
              </a:p>
              <a:p>
                <a:pPr>
                  <a:spcBef>
                    <a:spcPts val="0"/>
                  </a:spcBef>
                </a:pPr>
                <a:endParaRPr lang="zh-CN" altLang="en-US" sz="2000" dirty="0">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7504" y="699542"/>
                <a:ext cx="8928992" cy="3805070"/>
              </a:xfrm>
              <a:blipFill rotWithShape="1">
                <a:blip r:embed="rId1"/>
                <a:stretch>
                  <a:fillRect l="-2" t="-11" r="5" b="-6928"/>
                </a:stretch>
              </a:blipFill>
            </p:spPr>
            <p:txBody>
              <a:bodyPr/>
              <a:lstStyle/>
              <a:p>
                <a:r>
                  <a:rPr lang="zh-CN" altLang="en-US">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Domain Types in SQL (Cont.)</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7504" y="699542"/>
                <a:ext cx="8928992" cy="3805070"/>
              </a:xfrm>
            </p:spPr>
            <p:txBody>
              <a:bodyPr/>
              <a:lstStyle/>
              <a:p>
                <a:r>
                  <a:rPr lang="en-US" altLang="zh-CN" sz="2000" b="1" dirty="0">
                    <a:solidFill>
                      <a:srgbClr val="3333FF"/>
                    </a:solidFill>
                    <a:latin typeface="Comic Sans MS" panose="030F0702030302020204" pitchFamily="66" charset="0"/>
                  </a:rPr>
                  <a:t>real, double precision</a:t>
                </a:r>
                <a:endParaRPr lang="en-US" altLang="zh-CN" sz="2000" b="1" dirty="0">
                  <a:solidFill>
                    <a:srgbClr val="3333FF"/>
                  </a:solidFill>
                  <a:latin typeface="Comic Sans MS" panose="030F0702030302020204" pitchFamily="66" charset="0"/>
                </a:endParaRPr>
              </a:p>
              <a:p>
                <a:pPr lvl="1"/>
                <a:r>
                  <a:rPr lang="en-US" altLang="zh-CN" sz="1800" dirty="0">
                    <a:latin typeface="Comic Sans MS" panose="030F0702030302020204" pitchFamily="66" charset="0"/>
                  </a:rPr>
                  <a:t>Floating point and double-precision floating point numbers, with machine-dependent precision</a:t>
                </a:r>
                <a:endParaRPr lang="en-US" altLang="zh-CN" sz="1800" dirty="0">
                  <a:latin typeface="Comic Sans MS" panose="030F0702030302020204" pitchFamily="66" charset="0"/>
                </a:endParaRPr>
              </a:p>
              <a:p>
                <a:r>
                  <a:rPr lang="en-US" altLang="zh-CN" sz="2000" b="1" dirty="0">
                    <a:solidFill>
                      <a:srgbClr val="3333FF"/>
                    </a:solidFill>
                    <a:latin typeface="Comic Sans MS" panose="030F0702030302020204" pitchFamily="66" charset="0"/>
                  </a:rPr>
                  <a:t>float(</a:t>
                </a:r>
                <a14:m>
                  <m:oMath xmlns:m="http://schemas.openxmlformats.org/officeDocument/2006/math">
                    <m:r>
                      <a:rPr lang="en-US" altLang="zh-CN" sz="2000" b="1" i="1" smtClean="0">
                        <a:solidFill>
                          <a:srgbClr val="3333FF"/>
                        </a:solidFill>
                        <a:latin typeface="Cambria Math" panose="02040503050406030204" pitchFamily="18" charset="0"/>
                      </a:rPr>
                      <m:t>𝒏</m:t>
                    </m:r>
                  </m:oMath>
                </a14:m>
                <a:r>
                  <a:rPr lang="en-US" altLang="zh-CN" sz="2000" b="1" dirty="0">
                    <a:solidFill>
                      <a:srgbClr val="3333FF"/>
                    </a:solidFill>
                    <a:latin typeface="Comic Sans MS" panose="030F0702030302020204" pitchFamily="66" charset="0"/>
                  </a:rPr>
                  <a:t>) </a:t>
                </a:r>
                <a:endParaRPr lang="en-US" altLang="zh-CN" sz="2000" b="1" dirty="0">
                  <a:solidFill>
                    <a:srgbClr val="3333FF"/>
                  </a:solidFill>
                  <a:latin typeface="Comic Sans MS" panose="030F0702030302020204" pitchFamily="66" charset="0"/>
                </a:endParaRPr>
              </a:p>
              <a:p>
                <a:pPr lvl="1"/>
                <a:r>
                  <a:rPr lang="en-US" altLang="zh-CN" sz="1800" dirty="0">
                    <a:latin typeface="Comic Sans MS" panose="030F0702030302020204" pitchFamily="66" charset="0"/>
                  </a:rPr>
                  <a:t>Floating point number, with user-specified precision of at least </a:t>
                </a:r>
                <a14:m>
                  <m:oMath xmlns:m="http://schemas.openxmlformats.org/officeDocument/2006/math">
                    <m:r>
                      <a:rPr lang="en-US" altLang="zh-CN" sz="1800" b="0" i="1" smtClean="0">
                        <a:latin typeface="Cambria Math" panose="02040503050406030204" pitchFamily="18" charset="0"/>
                      </a:rPr>
                      <m:t>𝑛</m:t>
                    </m:r>
                  </m:oMath>
                </a14:m>
                <a:r>
                  <a:rPr lang="en-US" altLang="zh-CN" sz="1800" dirty="0">
                    <a:latin typeface="Comic Sans MS" panose="030F0702030302020204" pitchFamily="66" charset="0"/>
                  </a:rPr>
                  <a:t> digits</a:t>
                </a:r>
                <a:endParaRPr lang="en-US" altLang="zh-CN" sz="1800" dirty="0">
                  <a:latin typeface="Comic Sans MS" panose="030F0702030302020204" pitchFamily="66" charset="0"/>
                </a:endParaRPr>
              </a:p>
              <a:p>
                <a:r>
                  <a:rPr lang="en-US" altLang="zh-CN" sz="2000" b="1" dirty="0">
                    <a:solidFill>
                      <a:srgbClr val="3333FF"/>
                    </a:solidFill>
                    <a:latin typeface="Comic Sans MS" panose="030F0702030302020204" pitchFamily="66" charset="0"/>
                  </a:rPr>
                  <a:t>null value </a:t>
                </a:r>
                <a:endParaRPr lang="en-US" altLang="zh-CN" sz="2000" b="1" dirty="0">
                  <a:solidFill>
                    <a:srgbClr val="3333FF"/>
                  </a:solidFill>
                  <a:latin typeface="Comic Sans MS" panose="030F0702030302020204" pitchFamily="66" charset="0"/>
                </a:endParaRPr>
              </a:p>
              <a:p>
                <a:pPr lvl="1"/>
                <a:r>
                  <a:rPr lang="en-US" altLang="zh-CN" sz="1800" dirty="0">
                    <a:latin typeface="Comic Sans MS" panose="030F0702030302020204" pitchFamily="66" charset="0"/>
                  </a:rPr>
                  <a:t>Allowed in all domain types. Declaring an attribute to be </a:t>
                </a:r>
                <a:r>
                  <a:rPr lang="en-US" altLang="zh-CN" sz="1800" b="1" dirty="0">
                    <a:solidFill>
                      <a:srgbClr val="FF0000"/>
                    </a:solidFill>
                    <a:latin typeface="Comic Sans MS" panose="030F0702030302020204" pitchFamily="66" charset="0"/>
                  </a:rPr>
                  <a:t>not null </a:t>
                </a:r>
                <a:r>
                  <a:rPr lang="en-US" altLang="zh-CN" sz="1800" dirty="0">
                    <a:latin typeface="Comic Sans MS" panose="030F0702030302020204" pitchFamily="66" charset="0"/>
                  </a:rPr>
                  <a:t>prohibits null values for that attribute.</a:t>
                </a:r>
                <a:endParaRPr lang="en-US" altLang="zh-CN" sz="1800" dirty="0">
                  <a:latin typeface="Comic Sans MS" panose="030F0702030302020204" pitchFamily="66" charset="0"/>
                </a:endParaRPr>
              </a:p>
              <a:p>
                <a:r>
                  <a:rPr lang="en-US" altLang="zh-CN" sz="2000" dirty="0">
                    <a:latin typeface="Comic Sans MS" panose="030F0702030302020204" pitchFamily="66" charset="0"/>
                  </a:rPr>
                  <a:t>Create domain construct in SQL-92 creates user-defined domain types</a:t>
                </a:r>
                <a:endParaRPr lang="en-US" altLang="zh-CN" sz="2000" dirty="0">
                  <a:latin typeface="Comic Sans MS" panose="030F0702030302020204" pitchFamily="66" charset="0"/>
                </a:endParaRPr>
              </a:p>
              <a:p>
                <a:pPr lvl="1"/>
                <a:r>
                  <a:rPr lang="en-US" altLang="zh-CN" sz="1800" b="1" i="1" dirty="0">
                    <a:solidFill>
                      <a:srgbClr val="3333FF"/>
                    </a:solidFill>
                    <a:latin typeface="Comic Sans MS" panose="030F0702030302020204" pitchFamily="66" charset="0"/>
                    <a:cs typeface="Times New Roman" panose="02020603050405020304" pitchFamily="18" charset="0"/>
                  </a:rPr>
                  <a:t>create domain </a:t>
                </a:r>
                <a:r>
                  <a:rPr lang="en-US" altLang="zh-CN" sz="1800" i="1" dirty="0" err="1">
                    <a:latin typeface="Comic Sans MS" panose="030F0702030302020204" pitchFamily="66" charset="0"/>
                    <a:cs typeface="Times New Roman" panose="02020603050405020304" pitchFamily="18" charset="0"/>
                  </a:rPr>
                  <a:t>person_name</a:t>
                </a:r>
                <a:r>
                  <a:rPr lang="en-US" altLang="zh-CN" sz="1800" i="1" dirty="0">
                    <a:latin typeface="Comic Sans MS" panose="030F0702030302020204" pitchFamily="66" charset="0"/>
                    <a:cs typeface="Times New Roman" panose="02020603050405020304" pitchFamily="18" charset="0"/>
                  </a:rPr>
                  <a:t> char(20) </a:t>
                </a:r>
                <a:r>
                  <a:rPr lang="en-US" altLang="zh-CN" sz="1800" i="1" dirty="0">
                    <a:solidFill>
                      <a:srgbClr val="FF0000"/>
                    </a:solidFill>
                    <a:latin typeface="Comic Sans MS" panose="030F0702030302020204" pitchFamily="66" charset="0"/>
                    <a:cs typeface="Times New Roman" panose="02020603050405020304" pitchFamily="18" charset="0"/>
                  </a:rPr>
                  <a:t>not null</a:t>
                </a:r>
                <a:endParaRPr lang="zh-CN" altLang="en-US" sz="1800" i="1" dirty="0">
                  <a:solidFill>
                    <a:srgbClr val="FF0000"/>
                  </a:solidFill>
                  <a:latin typeface="Comic Sans MS" panose="030F0702030302020204" pitchFamily="66"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7504" y="699542"/>
                <a:ext cx="8928992" cy="3805070"/>
              </a:xfrm>
              <a:blipFill rotWithShape="1">
                <a:blip r:embed="rId1"/>
                <a:stretch>
                  <a:fillRect l="-2" t="-11" r="5" b="15"/>
                </a:stretch>
              </a:blipFill>
            </p:spPr>
            <p:txBody>
              <a:bodyPr/>
              <a:lstStyle/>
              <a:p>
                <a:r>
                  <a:rPr lang="zh-CN" altLang="en-US">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Date/Time Types in SQL (Cont.)</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b="1" dirty="0">
                <a:solidFill>
                  <a:srgbClr val="3333FF"/>
                </a:solidFill>
                <a:latin typeface="Comic Sans MS" panose="030F0702030302020204" pitchFamily="66" charset="0"/>
              </a:rPr>
              <a:t>date</a:t>
            </a:r>
            <a:endParaRPr lang="en-US" altLang="zh-CN" sz="2000" b="1" dirty="0">
              <a:solidFill>
                <a:srgbClr val="3333FF"/>
              </a:solidFill>
              <a:latin typeface="Comic Sans MS" panose="030F0702030302020204" pitchFamily="66" charset="0"/>
            </a:endParaRPr>
          </a:p>
          <a:p>
            <a:pPr lvl="1"/>
            <a:r>
              <a:rPr lang="en-US" altLang="zh-CN" sz="1800" dirty="0">
                <a:latin typeface="Comic Sans MS" panose="030F0702030302020204" pitchFamily="66" charset="0"/>
              </a:rPr>
              <a:t>Dates, containing a (4 digit) year, month and date</a:t>
            </a:r>
            <a:endParaRPr lang="en-US" altLang="zh-CN" sz="1800" dirty="0">
              <a:latin typeface="Comic Sans MS" panose="030F0702030302020204" pitchFamily="66" charset="0"/>
            </a:endParaRPr>
          </a:p>
          <a:p>
            <a:pPr lvl="1"/>
            <a:r>
              <a:rPr lang="en-US" altLang="zh-CN" sz="1800" dirty="0">
                <a:latin typeface="Comic Sans MS" panose="030F0702030302020204" pitchFamily="66" charset="0"/>
              </a:rPr>
              <a:t>E.g., date ‘2020-9-30’</a:t>
            </a:r>
            <a:endParaRPr lang="en-US" altLang="zh-CN" sz="1800" dirty="0">
              <a:latin typeface="Comic Sans MS" panose="030F0702030302020204" pitchFamily="66" charset="0"/>
            </a:endParaRPr>
          </a:p>
          <a:p>
            <a:r>
              <a:rPr lang="en-US" altLang="zh-CN" sz="2000" b="1" dirty="0">
                <a:solidFill>
                  <a:srgbClr val="3333FF"/>
                </a:solidFill>
                <a:latin typeface="Comic Sans MS" panose="030F0702030302020204" pitchFamily="66" charset="0"/>
              </a:rPr>
              <a:t>time</a:t>
            </a:r>
            <a:r>
              <a:rPr lang="en-US" altLang="zh-CN" sz="2000" b="1" dirty="0">
                <a:latin typeface="Comic Sans MS" panose="030F0702030302020204" pitchFamily="66" charset="0"/>
              </a:rPr>
              <a:t> </a:t>
            </a:r>
            <a:endParaRPr lang="en-US" altLang="zh-CN" sz="2000" b="1" dirty="0">
              <a:latin typeface="Comic Sans MS" panose="030F0702030302020204" pitchFamily="66" charset="0"/>
            </a:endParaRPr>
          </a:p>
          <a:p>
            <a:pPr lvl="1"/>
            <a:r>
              <a:rPr lang="en-US" altLang="zh-CN" sz="1800" dirty="0">
                <a:latin typeface="Comic Sans MS" panose="030F0702030302020204" pitchFamily="66" charset="0"/>
              </a:rPr>
              <a:t>Time of day, in hours, minutes and seconds.</a:t>
            </a:r>
            <a:endParaRPr lang="en-US" altLang="zh-CN" sz="1800" dirty="0">
              <a:latin typeface="Comic Sans MS" panose="030F0702030302020204" pitchFamily="66" charset="0"/>
            </a:endParaRPr>
          </a:p>
          <a:p>
            <a:pPr lvl="1"/>
            <a:r>
              <a:rPr lang="en-US" altLang="zh-CN" sz="1800" dirty="0">
                <a:latin typeface="Comic Sans MS" panose="030F0702030302020204" pitchFamily="66" charset="0"/>
              </a:rPr>
              <a:t>E.g.,  time ’09:25:30’   time ’09:25:30.75’</a:t>
            </a:r>
            <a:endParaRPr lang="en-US" altLang="zh-CN" sz="1800" dirty="0">
              <a:latin typeface="Comic Sans MS" panose="030F0702030302020204" pitchFamily="66" charset="0"/>
            </a:endParaRPr>
          </a:p>
          <a:p>
            <a:r>
              <a:rPr lang="en-US" altLang="zh-CN" sz="2000" b="1" dirty="0">
                <a:solidFill>
                  <a:srgbClr val="3333FF"/>
                </a:solidFill>
                <a:latin typeface="Comic Sans MS" panose="030F0702030302020204" pitchFamily="66" charset="0"/>
              </a:rPr>
              <a:t>Timestamp</a:t>
            </a:r>
            <a:endParaRPr lang="en-US" altLang="zh-CN" sz="2000" b="1" dirty="0">
              <a:solidFill>
                <a:srgbClr val="3333FF"/>
              </a:solidFill>
              <a:latin typeface="Comic Sans MS" panose="030F0702030302020204" pitchFamily="66" charset="0"/>
            </a:endParaRPr>
          </a:p>
          <a:p>
            <a:pPr lvl="1"/>
            <a:r>
              <a:rPr lang="en-US" altLang="zh-CN" sz="1800" dirty="0">
                <a:latin typeface="Comic Sans MS" panose="030F0702030302020204" pitchFamily="66" charset="0"/>
              </a:rPr>
              <a:t>date plus time of day</a:t>
            </a:r>
            <a:endParaRPr lang="en-US" altLang="zh-CN" sz="1800" dirty="0">
              <a:latin typeface="Comic Sans MS" panose="030F0702030302020204" pitchFamily="66" charset="0"/>
            </a:endParaRPr>
          </a:p>
          <a:p>
            <a:pPr lvl="1"/>
            <a:r>
              <a:rPr lang="en-US" altLang="zh-CN" sz="1800" dirty="0">
                <a:latin typeface="Comic Sans MS" panose="030F0702030302020204" pitchFamily="66" charset="0"/>
              </a:rPr>
              <a:t>E.g.,  timestamp  ‘2020-9-30 09:25:30.75’</a:t>
            </a:r>
            <a:endParaRPr lang="en-US" altLang="zh-CN" sz="1800" dirty="0">
              <a:latin typeface="Comic Sans MS" panose="030F0702030302020204" pitchFamily="66" charset="0"/>
            </a:endParaRPr>
          </a:p>
          <a:p>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Date/Time Types in SQL (Cont.)</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627534"/>
            <a:ext cx="8568952" cy="3805070"/>
          </a:xfrm>
        </p:spPr>
        <p:txBody>
          <a:bodyPr/>
          <a:lstStyle/>
          <a:p>
            <a:pPr>
              <a:lnSpc>
                <a:spcPct val="150000"/>
              </a:lnSpc>
              <a:spcBef>
                <a:spcPts val="600"/>
              </a:spcBef>
            </a:pPr>
            <a:r>
              <a:rPr lang="en-US" altLang="zh-CN" sz="2000" b="1" dirty="0">
                <a:solidFill>
                  <a:srgbClr val="3333FF"/>
                </a:solidFill>
                <a:latin typeface="Comic Sans MS" panose="030F0702030302020204" pitchFamily="66" charset="0"/>
              </a:rPr>
              <a:t>Interval</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period of time</a:t>
            </a:r>
            <a:endParaRPr lang="en-US" altLang="zh-CN" sz="2000" dirty="0">
              <a:latin typeface="Comic Sans MS" panose="030F0702030302020204" pitchFamily="66" charset="0"/>
            </a:endParaRPr>
          </a:p>
          <a:p>
            <a:pPr lvl="1">
              <a:lnSpc>
                <a:spcPct val="150000"/>
              </a:lnSpc>
              <a:spcBef>
                <a:spcPts val="600"/>
              </a:spcBef>
            </a:pPr>
            <a:r>
              <a:rPr lang="en-US" altLang="zh-CN" sz="1800" dirty="0">
                <a:latin typeface="Comic Sans MS" panose="030F0702030302020204" pitchFamily="66" charset="0"/>
              </a:rPr>
              <a:t>Subtracting a date/time/timestamp value from another gives an interval value, e.g., Interval  ‘1’ day</a:t>
            </a:r>
            <a:endParaRPr lang="en-US" altLang="zh-CN" sz="1800" dirty="0">
              <a:latin typeface="Comic Sans MS" panose="030F0702030302020204" pitchFamily="66" charset="0"/>
            </a:endParaRPr>
          </a:p>
          <a:p>
            <a:pPr lvl="1">
              <a:lnSpc>
                <a:spcPct val="150000"/>
              </a:lnSpc>
              <a:spcBef>
                <a:spcPts val="600"/>
              </a:spcBef>
            </a:pPr>
            <a:r>
              <a:rPr lang="en-US" altLang="zh-CN" sz="1800" dirty="0">
                <a:latin typeface="Comic Sans MS" panose="030F0702030302020204" pitchFamily="66" charset="0"/>
              </a:rPr>
              <a:t>Interval values can be added to date/time/timestamp values</a:t>
            </a:r>
            <a:endParaRPr lang="en-US" altLang="zh-CN" sz="1800" dirty="0">
              <a:latin typeface="Comic Sans MS" panose="030F0702030302020204" pitchFamily="66" charset="0"/>
            </a:endParaRPr>
          </a:p>
          <a:p>
            <a:pPr>
              <a:lnSpc>
                <a:spcPct val="150000"/>
              </a:lnSpc>
              <a:spcBef>
                <a:spcPts val="600"/>
              </a:spcBef>
            </a:pPr>
            <a:r>
              <a:rPr lang="en-US" altLang="zh-CN" sz="2000" b="1" dirty="0">
                <a:solidFill>
                  <a:srgbClr val="3333FF"/>
                </a:solidFill>
                <a:latin typeface="Comic Sans MS" panose="030F0702030302020204" pitchFamily="66" charset="0"/>
              </a:rPr>
              <a:t>Extract</a:t>
            </a:r>
            <a:r>
              <a:rPr lang="en-US" altLang="zh-CN" sz="2000" dirty="0">
                <a:latin typeface="Comic Sans MS" panose="030F0702030302020204" pitchFamily="66" charset="0"/>
              </a:rPr>
              <a:t> values of individual fields from date/time/timestamp</a:t>
            </a:r>
            <a:endParaRPr lang="en-US" altLang="zh-CN" sz="2000" dirty="0">
              <a:latin typeface="Comic Sans MS" panose="030F0702030302020204" pitchFamily="66" charset="0"/>
            </a:endParaRPr>
          </a:p>
          <a:p>
            <a:pPr lvl="1">
              <a:lnSpc>
                <a:spcPct val="150000"/>
              </a:lnSpc>
              <a:spcBef>
                <a:spcPts val="600"/>
              </a:spcBef>
            </a:pPr>
            <a:r>
              <a:rPr lang="en-US" altLang="zh-CN" sz="1800" dirty="0">
                <a:latin typeface="Comic Sans MS" panose="030F0702030302020204" pitchFamily="66" charset="0"/>
              </a:rPr>
              <a:t>E.g.,   </a:t>
            </a:r>
            <a:r>
              <a:rPr lang="en-US" altLang="zh-CN" sz="1800" dirty="0">
                <a:solidFill>
                  <a:srgbClr val="C00000"/>
                </a:solidFill>
                <a:latin typeface="Comic Sans MS" panose="030F0702030302020204" pitchFamily="66" charset="0"/>
              </a:rPr>
              <a:t>extract</a:t>
            </a:r>
            <a:r>
              <a:rPr lang="en-US" altLang="zh-CN" sz="1800" dirty="0">
                <a:latin typeface="Comic Sans MS" panose="030F0702030302020204" pitchFamily="66" charset="0"/>
              </a:rPr>
              <a:t> (year from </a:t>
            </a:r>
            <a:r>
              <a:rPr lang="en-US" altLang="zh-CN" sz="1800" dirty="0" err="1">
                <a:latin typeface="Comic Sans MS" panose="030F0702030302020204" pitchFamily="66" charset="0"/>
              </a:rPr>
              <a:t>r.starttime</a:t>
            </a:r>
            <a:r>
              <a:rPr lang="en-US" altLang="zh-CN" sz="1800" dirty="0">
                <a:latin typeface="Comic Sans MS" panose="030F0702030302020204" pitchFamily="66" charset="0"/>
              </a:rPr>
              <a:t>) </a:t>
            </a:r>
            <a:endParaRPr lang="en-US" altLang="zh-CN" sz="1800" dirty="0">
              <a:latin typeface="Comic Sans MS" panose="030F0702030302020204" pitchFamily="66" charset="0"/>
            </a:endParaRPr>
          </a:p>
          <a:p>
            <a:pPr>
              <a:lnSpc>
                <a:spcPct val="150000"/>
              </a:lnSpc>
              <a:spcBef>
                <a:spcPts val="600"/>
              </a:spcBef>
            </a:pPr>
            <a:r>
              <a:rPr lang="en-US" altLang="zh-CN" sz="2000" b="1" dirty="0">
                <a:solidFill>
                  <a:srgbClr val="3333FF"/>
                </a:solidFill>
                <a:latin typeface="Comic Sans MS" panose="030F0702030302020204" pitchFamily="66" charset="0"/>
              </a:rPr>
              <a:t>Cast</a:t>
            </a:r>
            <a:r>
              <a:rPr lang="en-US" altLang="zh-CN" sz="2000" dirty="0">
                <a:latin typeface="Comic Sans MS" panose="030F0702030302020204" pitchFamily="66" charset="0"/>
              </a:rPr>
              <a:t> string types to date/time/timestamp </a:t>
            </a:r>
            <a:endParaRPr lang="en-US" altLang="zh-CN" sz="2000" dirty="0">
              <a:latin typeface="Comic Sans MS" panose="030F0702030302020204" pitchFamily="66" charset="0"/>
            </a:endParaRPr>
          </a:p>
          <a:p>
            <a:pPr lvl="1">
              <a:lnSpc>
                <a:spcPct val="150000"/>
              </a:lnSpc>
              <a:spcBef>
                <a:spcPts val="600"/>
              </a:spcBef>
            </a:pPr>
            <a:r>
              <a:rPr lang="en-US" altLang="zh-CN" sz="1800" dirty="0">
                <a:latin typeface="Comic Sans MS" panose="030F0702030302020204" pitchFamily="66" charset="0"/>
              </a:rPr>
              <a:t>E.g.,   </a:t>
            </a:r>
            <a:r>
              <a:rPr lang="en-US" altLang="zh-CN" sz="1800" dirty="0">
                <a:solidFill>
                  <a:srgbClr val="C00000"/>
                </a:solidFill>
                <a:latin typeface="Comic Sans MS" panose="030F0702030302020204" pitchFamily="66" charset="0"/>
              </a:rPr>
              <a:t>cast</a:t>
            </a:r>
            <a:r>
              <a:rPr lang="en-US" altLang="zh-CN" sz="1800" dirty="0">
                <a:latin typeface="Comic Sans MS" panose="030F0702030302020204" pitchFamily="66" charset="0"/>
              </a:rPr>
              <a:t> &lt;string-valued-expression&gt; as date</a:t>
            </a:r>
            <a:endParaRPr lang="en-US" altLang="zh-CN" sz="1800" dirty="0">
              <a:latin typeface="Comic Sans MS" panose="030F0702030302020204" pitchFamily="66" charset="0"/>
            </a:endParaRPr>
          </a:p>
          <a:p>
            <a:pPr>
              <a:lnSpc>
                <a:spcPct val="150000"/>
              </a:lnSpc>
              <a:spcBef>
                <a:spcPts val="600"/>
              </a:spcBef>
            </a:pPr>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Basic Schema Definition </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789553"/>
                <a:ext cx="8640960" cy="3805070"/>
              </a:xfrm>
            </p:spPr>
            <p:txBody>
              <a:bodyPr/>
              <a:lstStyle/>
              <a:p>
                <a:r>
                  <a:rPr lang="en-US" altLang="zh-CN" sz="2000" dirty="0">
                    <a:latin typeface="Comic Sans MS" panose="030F0702030302020204" pitchFamily="66" charset="0"/>
                  </a:rPr>
                  <a:t>An SQL relation is defined using the </a:t>
                </a:r>
                <a:r>
                  <a:rPr lang="en-US" altLang="zh-CN" sz="2000" b="1" i="1" dirty="0">
                    <a:solidFill>
                      <a:srgbClr val="3333FF"/>
                    </a:solidFill>
                    <a:latin typeface="Comic Sans MS" panose="030F0702030302020204" pitchFamily="66" charset="0"/>
                    <a:cs typeface="Times New Roman" panose="02020603050405020304" pitchFamily="18" charset="0"/>
                  </a:rPr>
                  <a:t>create table </a:t>
                </a:r>
                <a:r>
                  <a:rPr lang="en-US" altLang="zh-CN" sz="2000" dirty="0">
                    <a:latin typeface="Comic Sans MS" panose="030F0702030302020204" pitchFamily="66" charset="0"/>
                  </a:rPr>
                  <a:t>command:</a:t>
                </a:r>
                <a:endParaRPr lang="en-US" altLang="zh-CN" sz="2000" dirty="0">
                  <a:latin typeface="Comic Sans MS" panose="030F0702030302020204" pitchFamily="66" charset="0"/>
                </a:endParaRPr>
              </a:p>
              <a:p>
                <a:pPr marL="0" indent="0">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create table</a:t>
                </a:r>
                <a:r>
                  <a:rPr lang="en-US" altLang="zh-CN" sz="1800" b="1" dirty="0">
                    <a:solidFill>
                      <a:srgbClr val="FF0000"/>
                    </a:solidFill>
                    <a:latin typeface="Comic Sans MS" panose="030F0702030302020204" pitchFamily="66" charset="0"/>
                  </a:rPr>
                  <a:t> </a:t>
                </a:r>
                <a14:m>
                  <m:oMath xmlns:m="http://schemas.openxmlformats.org/officeDocument/2006/math">
                    <m:r>
                      <a:rPr lang="en-US" altLang="zh-CN" sz="1800" b="1" i="1" dirty="0" smtClean="0">
                        <a:solidFill>
                          <a:srgbClr val="FF0000"/>
                        </a:solidFill>
                        <a:latin typeface="Cambria Math" panose="02040503050406030204" pitchFamily="18" charset="0"/>
                      </a:rPr>
                      <m:t>𝒓</m:t>
                    </m:r>
                    <m:r>
                      <a:rPr lang="en-US" altLang="zh-CN" sz="1800" b="1" i="1" dirty="0" smtClean="0">
                        <a:solidFill>
                          <a:srgbClr val="FF0000"/>
                        </a:solidFill>
                        <a:latin typeface="Cambria Math" panose="02040503050406030204" pitchFamily="18" charset="0"/>
                      </a:rPr>
                      <m:t>(</m:t>
                    </m:r>
                    <m:sSub>
                      <m:sSubPr>
                        <m:ctrlPr>
                          <a:rPr lang="en-US" altLang="zh-CN" sz="1800" b="1" i="1" dirty="0" smtClean="0">
                            <a:solidFill>
                              <a:srgbClr val="FF0000"/>
                            </a:solidFill>
                            <a:latin typeface="Cambria Math" panose="02040503050406030204" pitchFamily="18" charset="0"/>
                          </a:rPr>
                        </m:ctrlPr>
                      </m:sSubPr>
                      <m:e>
                        <m:r>
                          <a:rPr lang="en-US" altLang="zh-CN" sz="1800" b="1" i="1" dirty="0" smtClean="0">
                            <a:solidFill>
                              <a:srgbClr val="FF0000"/>
                            </a:solidFill>
                            <a:latin typeface="Cambria Math" panose="02040503050406030204" pitchFamily="18" charset="0"/>
                          </a:rPr>
                          <m:t>𝑨</m:t>
                        </m:r>
                      </m:e>
                      <m:sub>
                        <m:r>
                          <a:rPr lang="en-US" altLang="zh-CN" sz="1800" b="1" i="1" dirty="0" smtClean="0">
                            <a:solidFill>
                              <a:srgbClr val="FF0000"/>
                            </a:solidFill>
                            <a:latin typeface="Cambria Math" panose="02040503050406030204" pitchFamily="18" charset="0"/>
                          </a:rPr>
                          <m:t>𝟏</m:t>
                        </m:r>
                      </m:sub>
                    </m:sSub>
                    <m:r>
                      <a:rPr lang="en-US" altLang="zh-CN" sz="1800" b="1" i="1" dirty="0" smtClean="0">
                        <a:solidFill>
                          <a:srgbClr val="FF0000"/>
                        </a:solidFill>
                        <a:latin typeface="Cambria Math" panose="02040503050406030204" pitchFamily="18" charset="0"/>
                      </a:rPr>
                      <m:t> </m:t>
                    </m:r>
                    <m:sSub>
                      <m:sSubPr>
                        <m:ctrlPr>
                          <a:rPr lang="en-US" altLang="zh-CN" sz="1800" b="1" i="1" dirty="0" smtClean="0">
                            <a:solidFill>
                              <a:srgbClr val="FF0000"/>
                            </a:solidFill>
                            <a:latin typeface="Cambria Math" panose="02040503050406030204" pitchFamily="18" charset="0"/>
                          </a:rPr>
                        </m:ctrlPr>
                      </m:sSubPr>
                      <m:e>
                        <m:r>
                          <a:rPr lang="en-US" altLang="zh-CN" sz="1800" b="1" i="1" dirty="0" smtClean="0">
                            <a:solidFill>
                              <a:srgbClr val="FF0000"/>
                            </a:solidFill>
                            <a:latin typeface="Cambria Math" panose="02040503050406030204" pitchFamily="18" charset="0"/>
                          </a:rPr>
                          <m:t>𝑫</m:t>
                        </m:r>
                      </m:e>
                      <m:sub>
                        <m:r>
                          <a:rPr lang="en-US" altLang="zh-CN" sz="1800" b="1" i="1" dirty="0" smtClean="0">
                            <a:solidFill>
                              <a:srgbClr val="FF0000"/>
                            </a:solidFill>
                            <a:latin typeface="Cambria Math" panose="02040503050406030204" pitchFamily="18" charset="0"/>
                          </a:rPr>
                          <m:t>𝟏</m:t>
                        </m:r>
                      </m:sub>
                    </m:sSub>
                    <m:r>
                      <a:rPr lang="en-US" altLang="zh-CN" sz="1800" b="1" i="1" dirty="0" smtClean="0">
                        <a:solidFill>
                          <a:srgbClr val="FF0000"/>
                        </a:solidFill>
                        <a:latin typeface="Cambria Math" panose="02040503050406030204" pitchFamily="18" charset="0"/>
                      </a:rPr>
                      <m:t>,</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𝑨</m:t>
                        </m:r>
                      </m:e>
                      <m:sub>
                        <m:r>
                          <a:rPr lang="en-US" altLang="zh-CN" sz="1800" b="1" i="1" dirty="0" smtClean="0">
                            <a:solidFill>
                              <a:srgbClr val="FF0000"/>
                            </a:solidFill>
                            <a:latin typeface="Cambria Math" panose="02040503050406030204" pitchFamily="18" charset="0"/>
                          </a:rPr>
                          <m:t>𝟐</m:t>
                        </m:r>
                      </m:sub>
                    </m:sSub>
                    <m:r>
                      <a:rPr lang="en-US" altLang="zh-CN" sz="1800" b="1" i="1" dirty="0">
                        <a:solidFill>
                          <a:srgbClr val="FF0000"/>
                        </a:solidFill>
                        <a:latin typeface="Cambria Math" panose="02040503050406030204" pitchFamily="18" charset="0"/>
                      </a:rPr>
                      <m:t> </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𝑫</m:t>
                        </m:r>
                      </m:e>
                      <m:sub>
                        <m:r>
                          <a:rPr lang="en-US" altLang="zh-CN" sz="1800" b="1" i="1" dirty="0" smtClean="0">
                            <a:solidFill>
                              <a:srgbClr val="FF0000"/>
                            </a:solidFill>
                            <a:latin typeface="Cambria Math" panose="02040503050406030204" pitchFamily="18" charset="0"/>
                          </a:rPr>
                          <m:t>𝟐</m:t>
                        </m:r>
                      </m:sub>
                    </m:sSub>
                    <m:r>
                      <a:rPr lang="en-US" altLang="zh-CN" sz="1800" b="1" i="1" dirty="0" smtClean="0">
                        <a:solidFill>
                          <a:srgbClr val="FF0000"/>
                        </a:solidFill>
                        <a:latin typeface="Cambria Math" panose="02040503050406030204" pitchFamily="18" charset="0"/>
                      </a:rPr>
                      <m:t>,…,</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𝑨</m:t>
                        </m:r>
                      </m:e>
                      <m:sub>
                        <m:r>
                          <a:rPr lang="en-US" altLang="zh-CN" sz="1800" b="1" i="1" dirty="0" smtClean="0">
                            <a:solidFill>
                              <a:srgbClr val="FF0000"/>
                            </a:solidFill>
                            <a:latin typeface="Cambria Math" panose="02040503050406030204" pitchFamily="18" charset="0"/>
                          </a:rPr>
                          <m:t>𝒏</m:t>
                        </m:r>
                      </m:sub>
                    </m:sSub>
                    <m:r>
                      <a:rPr lang="en-US" altLang="zh-CN" sz="1800" b="1" i="1" dirty="0">
                        <a:solidFill>
                          <a:srgbClr val="FF0000"/>
                        </a:solidFill>
                        <a:latin typeface="Cambria Math" panose="02040503050406030204" pitchFamily="18" charset="0"/>
                      </a:rPr>
                      <m:t> </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𝑫</m:t>
                        </m:r>
                      </m:e>
                      <m:sub>
                        <m:r>
                          <a:rPr lang="en-US" altLang="zh-CN" sz="1800" b="1" i="1" dirty="0" smtClean="0">
                            <a:solidFill>
                              <a:srgbClr val="FF0000"/>
                            </a:solidFill>
                            <a:latin typeface="Cambria Math" panose="02040503050406030204" pitchFamily="18" charset="0"/>
                          </a:rPr>
                          <m:t>𝒏</m:t>
                        </m:r>
                      </m:sub>
                    </m:sSub>
                    <m:r>
                      <a:rPr lang="en-US" altLang="zh-CN" sz="1800" b="1" i="0" dirty="0" smtClean="0">
                        <a:solidFill>
                          <a:srgbClr val="FF0000"/>
                        </a:solidFill>
                        <a:latin typeface="Cambria Math" panose="02040503050406030204" pitchFamily="18" charset="0"/>
                      </a:rPr>
                      <m:t>, </m:t>
                    </m:r>
                  </m:oMath>
                </a14:m>
                <a:endParaRPr lang="en-US" altLang="zh-CN" sz="1800" b="1" i="0" dirty="0">
                  <a:solidFill>
                    <a:srgbClr val="FF0000"/>
                  </a:solidFill>
                  <a:latin typeface="Comic Sans MS" panose="030F0702030302020204" pitchFamily="66"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sz="1800" b="1" i="1" dirty="0" smtClean="0">
                              <a:solidFill>
                                <a:srgbClr val="FF0000"/>
                              </a:solidFill>
                              <a:latin typeface="Cambria Math" panose="02040503050406030204" pitchFamily="18" charset="0"/>
                            </a:rPr>
                          </m:ctrlPr>
                        </m:dPr>
                        <m:e>
                          <m:sSub>
                            <m:sSubPr>
                              <m:ctrlPr>
                                <a:rPr lang="en-US" altLang="zh-CN" sz="1800" b="1" i="1" dirty="0" smtClean="0">
                                  <a:solidFill>
                                    <a:srgbClr val="FF0000"/>
                                  </a:solidFill>
                                  <a:latin typeface="Cambria Math" panose="02040503050406030204" pitchFamily="18" charset="0"/>
                                </a:rPr>
                              </m:ctrlPr>
                            </m:sSubPr>
                            <m:e>
                              <m:r>
                                <a:rPr lang="en-US" altLang="zh-CN" sz="1800" b="1" i="1" dirty="0" smtClean="0">
                                  <a:solidFill>
                                    <a:srgbClr val="FF0000"/>
                                  </a:solidFill>
                                  <a:latin typeface="Cambria Math" panose="02040503050406030204" pitchFamily="18" charset="0"/>
                                </a:rPr>
                                <m:t>𝒊𝒏𝒕𝒆𝒈𝒓𝒊𝒕𝒚</m:t>
                              </m:r>
                              <m:r>
                                <a:rPr lang="en-US" altLang="zh-CN" sz="1800" b="1" i="1" dirty="0" smtClean="0">
                                  <a:solidFill>
                                    <a:srgbClr val="FF0000"/>
                                  </a:solidFill>
                                  <a:latin typeface="Cambria Math" panose="02040503050406030204" pitchFamily="18" charset="0"/>
                                </a:rPr>
                                <m:t>_</m:t>
                              </m:r>
                              <m:r>
                                <a:rPr lang="en-US" altLang="zh-CN" sz="1800" b="1" i="1" dirty="0" smtClean="0">
                                  <a:solidFill>
                                    <a:srgbClr val="FF0000"/>
                                  </a:solidFill>
                                  <a:latin typeface="Cambria Math" panose="02040503050406030204" pitchFamily="18" charset="0"/>
                                </a:rPr>
                                <m:t>𝒄𝒐𝒏𝒔𝒕𝒓𝒂𝒊𝒏𝒕</m:t>
                              </m:r>
                            </m:e>
                            <m:sub>
                              <m:r>
                                <a:rPr lang="en-US" altLang="zh-CN" sz="1800" b="1" i="1" dirty="0" smtClean="0">
                                  <a:solidFill>
                                    <a:srgbClr val="FF0000"/>
                                  </a:solidFill>
                                  <a:latin typeface="Cambria Math" panose="02040503050406030204" pitchFamily="18" charset="0"/>
                                </a:rPr>
                                <m:t>𝟏</m:t>
                              </m:r>
                            </m:sub>
                          </m:sSub>
                        </m:e>
                      </m:d>
                      <m:r>
                        <a:rPr lang="en-US" altLang="zh-CN" sz="1800" b="1" i="0" dirty="0" smtClean="0">
                          <a:solidFill>
                            <a:srgbClr val="FF0000"/>
                          </a:solidFill>
                          <a:latin typeface="Cambria Math" panose="02040503050406030204" pitchFamily="18" charset="0"/>
                        </a:rPr>
                        <m:t>,…,(</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𝒊𝒏𝒕𝒆𝒈𝒓𝒊𝒕</m:t>
                          </m:r>
                          <m:r>
                            <a:rPr lang="en-US" altLang="zh-CN" sz="1800" b="1" i="1" dirty="0" smtClean="0">
                              <a:solidFill>
                                <a:srgbClr val="FF0000"/>
                              </a:solidFill>
                              <a:latin typeface="Cambria Math" panose="02040503050406030204" pitchFamily="18" charset="0"/>
                            </a:rPr>
                            <m:t>𝒚</m:t>
                          </m:r>
                          <m:r>
                            <a:rPr lang="en-US" altLang="zh-CN" sz="1800" b="1" i="1" dirty="0" smtClean="0">
                              <a:solidFill>
                                <a:srgbClr val="FF0000"/>
                              </a:solidFill>
                              <a:latin typeface="Cambria Math" panose="02040503050406030204" pitchFamily="18" charset="0"/>
                            </a:rPr>
                            <m:t>_</m:t>
                          </m:r>
                          <m:r>
                            <a:rPr lang="en-US" altLang="zh-CN" sz="1800" b="1" i="1" dirty="0" smtClean="0">
                              <a:solidFill>
                                <a:srgbClr val="FF0000"/>
                              </a:solidFill>
                              <a:latin typeface="Cambria Math" panose="02040503050406030204" pitchFamily="18" charset="0"/>
                            </a:rPr>
                            <m:t>𝒄𝒐𝒏𝒔𝒕𝒓𝒂𝒊𝒏𝒕</m:t>
                          </m:r>
                        </m:e>
                        <m:sub>
                          <m:r>
                            <a:rPr lang="en-US" altLang="zh-CN" sz="1800" b="1" i="1" dirty="0" smtClean="0">
                              <a:solidFill>
                                <a:srgbClr val="FF0000"/>
                              </a:solidFill>
                              <a:latin typeface="Cambria Math" panose="02040503050406030204" pitchFamily="18" charset="0"/>
                            </a:rPr>
                            <m:t>𝒌</m:t>
                          </m:r>
                        </m:sub>
                      </m:sSub>
                      <m:r>
                        <a:rPr lang="en-US" altLang="zh-CN" sz="1800" b="1" i="0" dirty="0" smtClean="0">
                          <a:solidFill>
                            <a:srgbClr val="FF0000"/>
                          </a:solidFill>
                          <a:latin typeface="Cambria Math" panose="02040503050406030204" pitchFamily="18" charset="0"/>
                        </a:rPr>
                        <m:t>))</m:t>
                      </m:r>
                    </m:oMath>
                  </m:oMathPara>
                </a14:m>
                <a:endParaRPr lang="en-US" altLang="zh-CN" sz="1800" b="1" dirty="0">
                  <a:solidFill>
                    <a:srgbClr val="FF0000"/>
                  </a:solidFill>
                  <a:latin typeface="Comic Sans MS" panose="030F0702030302020204" pitchFamily="66" charset="0"/>
                </a:endParaRPr>
              </a:p>
              <a:p>
                <a:pPr lvl="1"/>
                <a14:m>
                  <m:oMath xmlns:m="http://schemas.openxmlformats.org/officeDocument/2006/math">
                    <m:r>
                      <a:rPr lang="en-US" altLang="zh-CN" sz="1800" b="1" i="1" smtClean="0">
                        <a:solidFill>
                          <a:srgbClr val="FF0000"/>
                        </a:solidFill>
                        <a:latin typeface="Cambria Math" panose="02040503050406030204" pitchFamily="18" charset="0"/>
                      </a:rPr>
                      <m:t>𝒓</m:t>
                    </m:r>
                  </m:oMath>
                </a14:m>
                <a:r>
                  <a:rPr lang="en-US" altLang="zh-CN" sz="1800" dirty="0">
                    <a:latin typeface="Comic Sans MS" panose="030F0702030302020204" pitchFamily="66" charset="0"/>
                  </a:rPr>
                  <a:t> is the name of the relation</a:t>
                </a:r>
                <a:endParaRPr lang="en-US" altLang="zh-CN" sz="1800" dirty="0">
                  <a:latin typeface="Comic Sans MS" panose="030F0702030302020204" pitchFamily="66" charset="0"/>
                </a:endParaRPr>
              </a:p>
              <a:p>
                <a:pPr lvl="1"/>
                <a:r>
                  <a:rPr lang="en-US" altLang="zh-CN" sz="1800" dirty="0">
                    <a:latin typeface="Comic Sans MS" panose="030F0702030302020204" pitchFamily="66" charset="0"/>
                  </a:rPr>
                  <a:t>Each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𝑨</m:t>
                        </m:r>
                      </m:e>
                      <m:sub>
                        <m:r>
                          <a:rPr lang="en-US" altLang="zh-CN" sz="1800" b="1" i="1" smtClean="0">
                            <a:solidFill>
                              <a:srgbClr val="FF0000"/>
                            </a:solidFill>
                            <a:latin typeface="Cambria Math" panose="02040503050406030204" pitchFamily="18" charset="0"/>
                          </a:rPr>
                          <m:t>𝒊</m:t>
                        </m:r>
                      </m:sub>
                    </m:sSub>
                  </m:oMath>
                </a14:m>
                <a:r>
                  <a:rPr lang="en-US" altLang="zh-CN" sz="1800" b="1" dirty="0">
                    <a:latin typeface="Comic Sans MS" panose="030F0702030302020204" pitchFamily="66" charset="0"/>
                  </a:rPr>
                  <a:t> </a:t>
                </a:r>
                <a:r>
                  <a:rPr lang="en-US" altLang="zh-CN" sz="1800" dirty="0">
                    <a:latin typeface="Comic Sans MS" panose="030F0702030302020204" pitchFamily="66" charset="0"/>
                  </a:rPr>
                  <a:t>is an attribute name in the schema of relation </a:t>
                </a:r>
                <a14:m>
                  <m:oMath xmlns:m="http://schemas.openxmlformats.org/officeDocument/2006/math">
                    <m:r>
                      <a:rPr lang="en-US" altLang="zh-CN" sz="1800" b="1" i="1" smtClean="0">
                        <a:solidFill>
                          <a:srgbClr val="FF0000"/>
                        </a:solidFill>
                        <a:latin typeface="Cambria Math" panose="02040503050406030204" pitchFamily="18" charset="0"/>
                      </a:rPr>
                      <m:t>𝒓</m:t>
                    </m:r>
                  </m:oMath>
                </a14:m>
                <a:endParaRPr lang="en-US" altLang="zh-CN" sz="1800" b="1" dirty="0">
                  <a:solidFill>
                    <a:srgbClr val="FF0000"/>
                  </a:solidFill>
                  <a:latin typeface="Comic Sans MS" panose="030F0702030302020204" pitchFamily="66" charset="0"/>
                </a:endParaRPr>
              </a:p>
              <a:p>
                <a:pPr lvl="1"/>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𝑫</m:t>
                        </m:r>
                      </m:e>
                      <m:sub>
                        <m:r>
                          <a:rPr lang="en-US" altLang="zh-CN" sz="1800" b="1" i="1">
                            <a:solidFill>
                              <a:srgbClr val="FF0000"/>
                            </a:solidFill>
                            <a:latin typeface="Cambria Math" panose="02040503050406030204" pitchFamily="18" charset="0"/>
                          </a:rPr>
                          <m:t>𝒊</m:t>
                        </m:r>
                      </m:sub>
                    </m:sSub>
                  </m:oMath>
                </a14:m>
                <a:r>
                  <a:rPr lang="en-US" altLang="zh-CN" sz="1800" b="1" dirty="0">
                    <a:latin typeface="Comic Sans MS" panose="030F0702030302020204" pitchFamily="66" charset="0"/>
                  </a:rPr>
                  <a:t> </a:t>
                </a:r>
                <a:r>
                  <a:rPr lang="en-US" altLang="zh-CN" sz="1800" dirty="0">
                    <a:latin typeface="Comic Sans MS" panose="030F0702030302020204" pitchFamily="66" charset="0"/>
                  </a:rPr>
                  <a:t>is the data type of values in the domain of attribute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𝑨</m:t>
                        </m:r>
                      </m:e>
                      <m:sub>
                        <m:r>
                          <a:rPr lang="en-US" altLang="zh-CN" sz="1800" b="1" i="1">
                            <a:solidFill>
                              <a:srgbClr val="FF0000"/>
                            </a:solidFill>
                            <a:latin typeface="Cambria Math" panose="02040503050406030204" pitchFamily="18" charset="0"/>
                          </a:rPr>
                          <m:t>𝒊</m:t>
                        </m:r>
                      </m:sub>
                    </m:sSub>
                  </m:oMath>
                </a14:m>
                <a:endParaRPr lang="en-US" altLang="zh-CN" sz="1800" b="1" dirty="0">
                  <a:latin typeface="Comic Sans MS" panose="030F0702030302020204" pitchFamily="66" charset="0"/>
                </a:endParaRPr>
              </a:p>
              <a:p>
                <a:r>
                  <a:rPr lang="en-US" altLang="zh-CN" sz="2000" dirty="0">
                    <a:latin typeface="Comic Sans MS" panose="030F0702030302020204" pitchFamily="66" charset="0"/>
                  </a:rPr>
                  <a:t>Example: </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create table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a:latin typeface="Comic Sans MS" panose="030F0702030302020204" pitchFamily="66" charset="0"/>
                    <a:cs typeface="Times New Roman" panose="02020603050405020304" pitchFamily="18" charset="0"/>
                  </a:rPr>
                  <a:t>branch</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branch_name</a:t>
                </a:r>
                <a:r>
                  <a:rPr lang="en-US" altLang="zh-CN" sz="1800" i="1" dirty="0">
                    <a:latin typeface="Comic Sans MS" panose="030F0702030302020204" pitchFamily="66" charset="0"/>
                    <a:cs typeface="Times New Roman" panose="02020603050405020304" pitchFamily="18" charset="0"/>
                  </a:rPr>
                  <a:t>     char(15) </a:t>
                </a:r>
                <a:r>
                  <a:rPr lang="en-US" altLang="zh-CN" sz="1800" b="1" i="1" dirty="0">
                    <a:solidFill>
                      <a:srgbClr val="FF0000"/>
                    </a:solidFill>
                    <a:latin typeface="Comic Sans MS" panose="030F0702030302020204" pitchFamily="66" charset="0"/>
                    <a:cs typeface="Times New Roman" panose="02020603050405020304" pitchFamily="18" charset="0"/>
                  </a:rPr>
                  <a:t>not null</a:t>
                </a:r>
                <a:r>
                  <a:rPr lang="en-US" altLang="zh-CN" sz="1800" i="1" dirty="0">
                    <a:latin typeface="Comic Sans MS" panose="030F0702030302020204" pitchFamily="66" charset="0"/>
                    <a:cs typeface="Times New Roman" panose="02020603050405020304" pitchFamily="18" charset="0"/>
                  </a:rPr>
                  <a:t>,</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i="1" err="1">
                    <a:latin typeface="Comic Sans MS" panose="030F0702030302020204" pitchFamily="66" charset="0"/>
                    <a:cs typeface="Times New Roman" panose="02020603050405020304" pitchFamily="18" charset="0"/>
                  </a:rPr>
                  <a:t>branch_city</a:t>
                </a:r>
                <a:r>
                  <a:rPr lang="en-US" altLang="zh-CN" sz="1800" i="1">
                    <a:latin typeface="Comic Sans MS" panose="030F0702030302020204" pitchFamily="66" charset="0"/>
                    <a:cs typeface="Times New Roman" panose="02020603050405020304" pitchFamily="18" charset="0"/>
                  </a:rPr>
                  <a:t>       char(30</a:t>
                </a:r>
                <a:r>
                  <a:rPr lang="en-US" altLang="zh-CN" sz="1800" i="1" dirty="0">
                    <a:latin typeface="Comic Sans MS" panose="030F0702030302020204" pitchFamily="66" charset="0"/>
                    <a:cs typeface="Times New Roman" panose="02020603050405020304" pitchFamily="18" charset="0"/>
                  </a:rPr>
                  <a:t>),</a:t>
                </a:r>
                <a:br>
                  <a:rPr lang="en-US" altLang="zh-CN" sz="1800" i="1" dirty="0">
                    <a:latin typeface="Comic Sans MS" panose="030F0702030302020204" pitchFamily="66" charset="0"/>
                    <a:cs typeface="Times New Roman" panose="02020603050405020304" pitchFamily="18" charset="0"/>
                  </a:rPr>
                </a:br>
                <a:r>
                  <a:rPr lang="en-US" altLang="zh-CN" sz="1800" i="1">
                    <a:latin typeface="Comic Sans MS" panose="030F0702030302020204" pitchFamily="66" charset="0"/>
                    <a:cs typeface="Times New Roman" panose="02020603050405020304" pitchFamily="18" charset="0"/>
                  </a:rPr>
                  <a:t>                 assets</a:t>
                </a:r>
                <a:r>
                  <a:rPr lang="en-US" altLang="zh-CN" sz="1800" i="1" dirty="0">
                    <a:latin typeface="Comic Sans MS" panose="030F0702030302020204" pitchFamily="66" charset="0"/>
                    <a:cs typeface="Times New Roman" panose="02020603050405020304" pitchFamily="18" charset="0"/>
                  </a:rPr>
                  <a:t>	</a:t>
                </a:r>
                <a:r>
                  <a:rPr lang="en-US" altLang="zh-CN" sz="1800" i="1">
                    <a:latin typeface="Comic Sans MS" panose="030F0702030302020204" pitchFamily="66" charset="0"/>
                    <a:cs typeface="Times New Roman" panose="02020603050405020304" pitchFamily="18" charset="0"/>
                  </a:rPr>
                  <a:t>   integer</a:t>
                </a:r>
                <a:r>
                  <a:rPr lang="en-US" altLang="zh-CN" sz="1800" i="1" dirty="0">
                    <a:latin typeface="Comic Sans MS" panose="030F0702030302020204" pitchFamily="66" charset="0"/>
                    <a:cs typeface="Times New Roman" panose="02020603050405020304" pitchFamily="18" charset="0"/>
                  </a:rPr>
                  <a:t>)</a:t>
                </a:r>
                <a:endParaRPr lang="zh-CN" altLang="en-US" sz="1800" i="1" dirty="0">
                  <a:latin typeface="Comic Sans MS" panose="030F0702030302020204" pitchFamily="66"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51520" y="789553"/>
                <a:ext cx="8640960" cy="3805070"/>
              </a:xfrm>
              <a:blipFill rotWithShape="1">
                <a:blip r:embed="rId1"/>
                <a:stretch>
                  <a:fillRect l="-1" t="-7" r="7" b="10"/>
                </a:stretch>
              </a:blipFill>
            </p:spPr>
            <p:txBody>
              <a:bodyPr/>
              <a:lstStyle/>
              <a:p>
                <a:r>
                  <a:rPr lang="zh-CN" altLang="en-US">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Integrity Constraints in Creating Tables</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699542"/>
                <a:ext cx="8784976" cy="3805070"/>
              </a:xfrm>
            </p:spPr>
            <p:txBody>
              <a:bodyPr/>
              <a:lstStyle/>
              <a:p>
                <a:r>
                  <a:rPr lang="en-US" altLang="zh-CN" sz="2000" b="1" dirty="0">
                    <a:solidFill>
                      <a:srgbClr val="FF0000"/>
                    </a:solidFill>
                    <a:latin typeface="Comic Sans MS" panose="030F0702030302020204" pitchFamily="66" charset="0"/>
                  </a:rPr>
                  <a:t>not null</a:t>
                </a:r>
                <a:endParaRPr lang="en-US" altLang="zh-CN" sz="2000" b="1" dirty="0">
                  <a:solidFill>
                    <a:srgbClr val="FF0000"/>
                  </a:solidFill>
                  <a:latin typeface="Comic Sans MS" panose="030F0702030302020204" pitchFamily="66" charset="0"/>
                </a:endParaRPr>
              </a:p>
              <a:p>
                <a:r>
                  <a:rPr lang="en-US" altLang="zh-CN" sz="2000" b="1" dirty="0">
                    <a:solidFill>
                      <a:srgbClr val="FF0000"/>
                    </a:solidFill>
                    <a:latin typeface="Comic Sans MS" panose="030F0702030302020204" pitchFamily="66" charset="0"/>
                  </a:rPr>
                  <a:t>primary key (</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𝒏</m:t>
                        </m:r>
                      </m:sub>
                    </m:sSub>
                  </m:oMath>
                </a14:m>
                <a:r>
                  <a:rPr lang="en-US" altLang="zh-CN" sz="2000" b="1" dirty="0">
                    <a:solidFill>
                      <a:srgbClr val="FF0000"/>
                    </a:solidFill>
                    <a:latin typeface="Comic Sans MS" panose="030F0702030302020204" pitchFamily="66" charset="0"/>
                  </a:rPr>
                  <a:t>)</a:t>
                </a:r>
                <a:endParaRPr lang="en-US" altLang="zh-CN" sz="2000" b="1" dirty="0">
                  <a:solidFill>
                    <a:srgbClr val="FF0000"/>
                  </a:solidFill>
                  <a:latin typeface="Comic Sans MS" panose="030F0702030302020204" pitchFamily="66" charset="0"/>
                </a:endParaRPr>
              </a:p>
              <a:p>
                <a:r>
                  <a:rPr lang="en-US" altLang="zh-CN" sz="2000" b="1" dirty="0">
                    <a:solidFill>
                      <a:srgbClr val="FF0000"/>
                    </a:solidFill>
                    <a:latin typeface="Comic Sans MS" panose="030F0702030302020204" pitchFamily="66" charset="0"/>
                  </a:rPr>
                  <a:t>foreign key (</a:t>
                </a:r>
                <a14:m>
                  <m:oMath xmlns:m="http://schemas.openxmlformats.org/officeDocument/2006/math">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𝒌</m:t>
                        </m:r>
                        <m:r>
                          <a:rPr lang="en-US" altLang="zh-CN" sz="2000" b="1" i="1">
                            <a:solidFill>
                              <a:srgbClr val="FF0000"/>
                            </a:solidFill>
                            <a:latin typeface="Cambria Math" panose="02040503050406030204" pitchFamily="18" charset="0"/>
                          </a:rPr>
                          <m:t>𝟏</m:t>
                        </m:r>
                      </m:sub>
                    </m:sSub>
                    <m:r>
                      <a:rPr lang="en-US" altLang="zh-CN" sz="2000" b="1" i="1">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𝒌</m:t>
                        </m:r>
                        <m:r>
                          <a:rPr lang="en-US" altLang="zh-CN" sz="2000" b="1" i="1" smtClean="0">
                            <a:solidFill>
                              <a:srgbClr val="FF0000"/>
                            </a:solidFill>
                            <a:latin typeface="Cambria Math" panose="02040503050406030204" pitchFamily="18" charset="0"/>
                          </a:rPr>
                          <m:t>𝟐</m:t>
                        </m:r>
                      </m:sub>
                    </m:sSub>
                    <m:r>
                      <a:rPr lang="en-US" altLang="zh-CN" sz="2000" b="1" i="1">
                        <a:solidFill>
                          <a:srgbClr val="FF0000"/>
                        </a:solidFill>
                        <a:latin typeface="Cambria Math" panose="02040503050406030204" pitchFamily="18" charset="0"/>
                      </a:rPr>
                      <m:t>…,</m:t>
                    </m:r>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𝒌</m:t>
                        </m:r>
                        <m:r>
                          <a:rPr lang="en-US" altLang="zh-CN" sz="2000" b="1" i="1">
                            <a:solidFill>
                              <a:srgbClr val="FF0000"/>
                            </a:solidFill>
                            <a:latin typeface="Cambria Math" panose="02040503050406030204" pitchFamily="18" charset="0"/>
                          </a:rPr>
                          <m:t>𝒏</m:t>
                        </m:r>
                      </m:sub>
                    </m:sSub>
                  </m:oMath>
                </a14:m>
                <a:r>
                  <a:rPr lang="en-US" altLang="zh-CN" sz="2000" b="1" dirty="0">
                    <a:solidFill>
                      <a:srgbClr val="FF0000"/>
                    </a:solidFill>
                    <a:latin typeface="Comic Sans MS" panose="030F0702030302020204" pitchFamily="66" charset="0"/>
                  </a:rPr>
                  <a:t>) references </a:t>
                </a:r>
                <a14:m>
                  <m:oMath xmlns:m="http://schemas.openxmlformats.org/officeDocument/2006/math">
                    <m:r>
                      <a:rPr lang="en-US" altLang="zh-CN" sz="2000" b="1" i="1" smtClean="0">
                        <a:solidFill>
                          <a:srgbClr val="FF0000"/>
                        </a:solidFill>
                        <a:latin typeface="Cambria Math" panose="02040503050406030204" pitchFamily="18" charset="0"/>
                      </a:rPr>
                      <m:t>𝒔</m:t>
                    </m:r>
                  </m:oMath>
                </a14:m>
                <a:r>
                  <a:rPr lang="en-US" altLang="zh-CN" sz="2000" b="1" dirty="0">
                    <a:solidFill>
                      <a:srgbClr val="FF0000"/>
                    </a:solidFill>
                    <a:latin typeface="Comic Sans MS" panose="030F0702030302020204" pitchFamily="66" charset="0"/>
                  </a:rPr>
                  <a:t> </a:t>
                </a:r>
                <a:endParaRPr lang="en-US" altLang="zh-CN" sz="2000" b="1" dirty="0">
                  <a:solidFill>
                    <a:srgbClr val="FF0000"/>
                  </a:solidFill>
                  <a:latin typeface="Comic Sans MS" panose="030F0702030302020204" pitchFamily="66" charset="0"/>
                </a:endParaRPr>
              </a:p>
              <a:p>
                <a:r>
                  <a:rPr lang="en-US" altLang="zh-CN" sz="2000" b="1" dirty="0">
                    <a:solidFill>
                      <a:srgbClr val="FF0000"/>
                    </a:solidFill>
                    <a:latin typeface="Comic Sans MS" panose="030F0702030302020204" pitchFamily="66" charset="0"/>
                  </a:rPr>
                  <a:t>check (</a:t>
                </a:r>
                <a14:m>
                  <m:oMath xmlns:m="http://schemas.openxmlformats.org/officeDocument/2006/math">
                    <m:r>
                      <a:rPr lang="en-US" altLang="zh-CN" sz="2000" b="1" i="1" smtClean="0">
                        <a:solidFill>
                          <a:srgbClr val="FF0000"/>
                        </a:solidFill>
                        <a:latin typeface="Cambria Math" panose="02040503050406030204" pitchFamily="18" charset="0"/>
                      </a:rPr>
                      <m:t>𝑷</m:t>
                    </m:r>
                  </m:oMath>
                </a14:m>
                <a:r>
                  <a:rPr lang="en-US" altLang="zh-CN" sz="2000" b="1" dirty="0">
                    <a:solidFill>
                      <a:srgbClr val="FF0000"/>
                    </a:solidFill>
                    <a:latin typeface="Comic Sans MS" panose="030F0702030302020204" pitchFamily="66" charset="0"/>
                  </a:rPr>
                  <a:t>), where </a:t>
                </a:r>
                <a14:m>
                  <m:oMath xmlns:m="http://schemas.openxmlformats.org/officeDocument/2006/math">
                    <m:r>
                      <a:rPr lang="en-US" altLang="zh-CN" sz="2000" b="1" i="1">
                        <a:solidFill>
                          <a:srgbClr val="FF0000"/>
                        </a:solidFill>
                        <a:latin typeface="Cambria Math" panose="02040503050406030204" pitchFamily="18" charset="0"/>
                      </a:rPr>
                      <m:t>𝑷</m:t>
                    </m:r>
                  </m:oMath>
                </a14:m>
                <a:r>
                  <a:rPr lang="en-US" altLang="zh-CN" sz="2000" b="1" dirty="0">
                    <a:solidFill>
                      <a:srgbClr val="FF0000"/>
                    </a:solidFill>
                    <a:latin typeface="Comic Sans MS" panose="030F0702030302020204" pitchFamily="66" charset="0"/>
                  </a:rPr>
                  <a:t> is a predicate</a:t>
                </a:r>
                <a:endParaRPr lang="en-US" altLang="zh-CN" sz="2000" b="1" dirty="0">
                  <a:solidFill>
                    <a:srgbClr val="FF0000"/>
                  </a:solidFill>
                  <a:latin typeface="Comic Sans MS" panose="030F0702030302020204" pitchFamily="66" charset="0"/>
                </a:endParaRPr>
              </a:p>
              <a:p>
                <a:pPr marL="0" indent="0">
                  <a:spcBef>
                    <a:spcPts val="0"/>
                  </a:spcBef>
                  <a:buNone/>
                </a:pPr>
                <a:r>
                  <a:rPr lang="en-US" altLang="zh-CN" sz="2000">
                    <a:latin typeface="Comic Sans MS" panose="030F0702030302020204" pitchFamily="66" charset="0"/>
                  </a:rPr>
                  <a:t>        </a:t>
                </a:r>
                <a:r>
                  <a:rPr lang="en-US" altLang="zh-CN" sz="1800" b="1" i="1">
                    <a:solidFill>
                      <a:srgbClr val="3333FF"/>
                    </a:solidFill>
                    <a:latin typeface="Comic Sans MS" panose="030F0702030302020204" pitchFamily="66" charset="0"/>
                  </a:rPr>
                  <a:t>create </a:t>
                </a:r>
                <a:r>
                  <a:rPr lang="en-US" altLang="zh-CN" sz="1800" b="1" i="1" dirty="0">
                    <a:solidFill>
                      <a:srgbClr val="3333FF"/>
                    </a:solidFill>
                    <a:latin typeface="Comic Sans MS" panose="030F0702030302020204" pitchFamily="66" charset="0"/>
                  </a:rPr>
                  <a:t>table</a:t>
                </a:r>
                <a:r>
                  <a:rPr lang="en-US" altLang="zh-CN" sz="1800" i="1" dirty="0">
                    <a:solidFill>
                      <a:srgbClr val="3333FF"/>
                    </a:solidFill>
                    <a:latin typeface="Comic Sans MS" panose="030F0702030302020204" pitchFamily="66" charset="0"/>
                  </a:rPr>
                  <a:t> instructor</a:t>
                </a:r>
                <a:br>
                  <a:rPr lang="en-US" altLang="zh-CN" sz="1800" i="1" dirty="0">
                    <a:solidFill>
                      <a:srgbClr val="3333FF"/>
                    </a:solidFill>
                    <a:latin typeface="Comic Sans MS" panose="030F0702030302020204" pitchFamily="66" charset="0"/>
                  </a:rPr>
                </a:br>
                <a:r>
                  <a:rPr lang="en-US" altLang="zh-CN" sz="1800" i="1" dirty="0">
                    <a:solidFill>
                      <a:srgbClr val="3333FF"/>
                    </a:solidFill>
                    <a:latin typeface="Comic Sans MS" panose="030F0702030302020204" pitchFamily="66" charset="0"/>
                  </a:rPr>
                  <a:t>	(ID	         varchar(5),</a:t>
                </a:r>
                <a:br>
                  <a:rPr lang="en-US" altLang="zh-CN" sz="1800" i="1" dirty="0">
                    <a:solidFill>
                      <a:srgbClr val="3333FF"/>
                    </a:solidFill>
                    <a:latin typeface="Comic Sans MS" panose="030F0702030302020204" pitchFamily="66" charset="0"/>
                  </a:rPr>
                </a:br>
                <a:r>
                  <a:rPr lang="en-US" altLang="zh-CN" sz="1800" i="1" dirty="0">
                    <a:solidFill>
                      <a:srgbClr val="3333FF"/>
                    </a:solidFill>
                    <a:latin typeface="Comic Sans MS" panose="030F0702030302020204" pitchFamily="66" charset="0"/>
                  </a:rPr>
                  <a:t>	 name	         varchar(20) </a:t>
                </a:r>
                <a:r>
                  <a:rPr lang="en-US" altLang="zh-CN" sz="1800" b="1" i="1" dirty="0">
                    <a:solidFill>
                      <a:srgbClr val="3333FF"/>
                    </a:solidFill>
                    <a:latin typeface="Comic Sans MS" panose="030F0702030302020204" pitchFamily="66" charset="0"/>
                  </a:rPr>
                  <a:t>not null</a:t>
                </a:r>
                <a:r>
                  <a:rPr lang="en-US" altLang="zh-CN" sz="1800" i="1" dirty="0">
                    <a:solidFill>
                      <a:srgbClr val="3333FF"/>
                    </a:solidFill>
                    <a:latin typeface="Comic Sans MS" panose="030F0702030302020204" pitchFamily="66" charset="0"/>
                  </a:rPr>
                  <a:t>,</a:t>
                </a:r>
                <a:br>
                  <a:rPr lang="en-US" altLang="zh-CN" sz="1800" i="1" dirty="0">
                    <a:solidFill>
                      <a:srgbClr val="3333FF"/>
                    </a:solidFill>
                    <a:latin typeface="Comic Sans MS" panose="030F0702030302020204" pitchFamily="66" charset="0"/>
                  </a:rPr>
                </a:br>
                <a:r>
                  <a:rPr lang="en-US" altLang="zh-CN" sz="1800" i="1" dirty="0">
                    <a:solidFill>
                      <a:srgbClr val="3333FF"/>
                    </a:solidFill>
                    <a:latin typeface="Comic Sans MS" panose="030F0702030302020204" pitchFamily="66" charset="0"/>
                  </a:rPr>
                  <a:t>	 </a:t>
                </a:r>
                <a:r>
                  <a:rPr lang="en-US" altLang="zh-CN" sz="1800" i="1" dirty="0" err="1">
                    <a:solidFill>
                      <a:srgbClr val="3333FF"/>
                    </a:solidFill>
                    <a:latin typeface="Comic Sans MS" panose="030F0702030302020204" pitchFamily="66" charset="0"/>
                  </a:rPr>
                  <a:t>dept_name</a:t>
                </a:r>
                <a:r>
                  <a:rPr lang="en-US" altLang="zh-CN" sz="1800" i="1" dirty="0">
                    <a:solidFill>
                      <a:srgbClr val="3333FF"/>
                    </a:solidFill>
                    <a:latin typeface="Comic Sans MS" panose="030F0702030302020204" pitchFamily="66" charset="0"/>
                  </a:rPr>
                  <a:t>    varchar(20),</a:t>
                </a:r>
                <a:endParaRPr lang="en-US" altLang="zh-CN" sz="1800" i="1" dirty="0">
                  <a:solidFill>
                    <a:srgbClr val="3333FF"/>
                  </a:solidFill>
                  <a:latin typeface="Comic Sans MS" panose="030F0702030302020204" pitchFamily="66" charset="0"/>
                </a:endParaRPr>
              </a:p>
              <a:p>
                <a:pPr marL="0" indent="0">
                  <a:spcBef>
                    <a:spcPts val="0"/>
                  </a:spcBef>
                  <a:buNone/>
                </a:pPr>
                <a:r>
                  <a:rPr lang="en-US" altLang="zh-CN" sz="1800" i="1" dirty="0">
                    <a:solidFill>
                      <a:srgbClr val="3333FF"/>
                    </a:solidFill>
                    <a:latin typeface="Comic Sans MS" panose="030F0702030302020204" pitchFamily="66" charset="0"/>
                  </a:rPr>
                  <a:t>               salary            numeric(8, 2),</a:t>
                </a:r>
                <a:br>
                  <a:rPr lang="en-US" altLang="zh-CN" sz="1800" i="1" dirty="0">
                    <a:solidFill>
                      <a:srgbClr val="3333FF"/>
                    </a:solidFill>
                    <a:latin typeface="Comic Sans MS" panose="030F0702030302020204" pitchFamily="66" charset="0"/>
                  </a:rPr>
                </a:br>
                <a:r>
                  <a:rPr lang="en-US" altLang="zh-CN" sz="1800" i="1" dirty="0">
                    <a:solidFill>
                      <a:srgbClr val="3333FF"/>
                    </a:solidFill>
                    <a:latin typeface="Comic Sans MS" panose="030F0702030302020204" pitchFamily="66" charset="0"/>
                  </a:rPr>
                  <a:t>	 </a:t>
                </a:r>
                <a:r>
                  <a:rPr lang="en-US" altLang="zh-CN" sz="1800" b="1" i="1" dirty="0">
                    <a:solidFill>
                      <a:srgbClr val="3333FF"/>
                    </a:solidFill>
                    <a:latin typeface="Comic Sans MS" panose="030F0702030302020204" pitchFamily="66" charset="0"/>
                  </a:rPr>
                  <a:t>primary key </a:t>
                </a:r>
                <a:r>
                  <a:rPr lang="en-US" altLang="zh-CN" sz="1800" i="1" dirty="0">
                    <a:solidFill>
                      <a:srgbClr val="3333FF"/>
                    </a:solidFill>
                    <a:latin typeface="Comic Sans MS" panose="030F0702030302020204" pitchFamily="66" charset="0"/>
                  </a:rPr>
                  <a:t>(ID),</a:t>
                </a:r>
                <a:br>
                  <a:rPr lang="en-US" altLang="zh-CN" sz="1800" i="1" dirty="0">
                    <a:solidFill>
                      <a:srgbClr val="3333FF"/>
                    </a:solidFill>
                    <a:latin typeface="Comic Sans MS" panose="030F0702030302020204" pitchFamily="66" charset="0"/>
                  </a:rPr>
                </a:br>
                <a:r>
                  <a:rPr lang="en-US" altLang="zh-CN" sz="1800" i="1" dirty="0">
                    <a:solidFill>
                      <a:srgbClr val="3333FF"/>
                    </a:solidFill>
                    <a:latin typeface="Comic Sans MS" panose="030F0702030302020204" pitchFamily="66" charset="0"/>
                  </a:rPr>
                  <a:t>	 </a:t>
                </a:r>
                <a:r>
                  <a:rPr lang="en-US" altLang="zh-CN" sz="1800" b="1" i="1" dirty="0">
                    <a:solidFill>
                      <a:srgbClr val="3333FF"/>
                    </a:solidFill>
                    <a:latin typeface="Comic Sans MS" panose="030F0702030302020204" pitchFamily="66" charset="0"/>
                  </a:rPr>
                  <a:t>check</a:t>
                </a:r>
                <a:r>
                  <a:rPr lang="en-US" altLang="zh-CN" sz="1800" i="1" dirty="0">
                    <a:solidFill>
                      <a:srgbClr val="3333FF"/>
                    </a:solidFill>
                    <a:latin typeface="Comic Sans MS" panose="030F0702030302020204" pitchFamily="66" charset="0"/>
                  </a:rPr>
                  <a:t> (salary &gt;= 0) )</a:t>
                </a:r>
                <a:endParaRPr lang="en-US" altLang="zh-CN" sz="1800" i="1" dirty="0">
                  <a:solidFill>
                    <a:srgbClr val="3333FF"/>
                  </a:solidFill>
                  <a:latin typeface="Comic Sans MS" panose="030F0702030302020204" pitchFamily="66" charset="0"/>
                </a:endParaRPr>
              </a:p>
              <a:p>
                <a:pPr marL="0" indent="0">
                  <a:buNone/>
                </a:pPr>
                <a:r>
                  <a:rPr lang="en-US" altLang="zh-CN" sz="1600" b="1">
                    <a:latin typeface="Comic Sans MS" panose="030F0702030302020204" pitchFamily="66" charset="0"/>
                  </a:rPr>
                  <a:t>Note:</a:t>
                </a:r>
                <a:r>
                  <a:rPr lang="en-US" altLang="zh-CN" sz="1600">
                    <a:latin typeface="Comic Sans MS" panose="030F0702030302020204" pitchFamily="66" charset="0"/>
                  </a:rPr>
                  <a:t> </a:t>
                </a:r>
                <a:r>
                  <a:rPr lang="en-US" altLang="zh-CN" sz="1600" b="1" dirty="0">
                    <a:solidFill>
                      <a:srgbClr val="C00000"/>
                    </a:solidFill>
                    <a:latin typeface="Comic Sans MS" panose="030F0702030302020204" pitchFamily="66" charset="0"/>
                  </a:rPr>
                  <a:t>Primary key</a:t>
                </a:r>
                <a:r>
                  <a:rPr lang="en-US" altLang="zh-CN" sz="1600" b="1" dirty="0">
                    <a:latin typeface="Comic Sans MS" panose="030F0702030302020204" pitchFamily="66" charset="0"/>
                  </a:rPr>
                  <a:t> </a:t>
                </a:r>
                <a:r>
                  <a:rPr lang="en-US" altLang="zh-CN" sz="1600" dirty="0">
                    <a:latin typeface="Comic Sans MS" panose="030F0702030302020204" pitchFamily="66" charset="0"/>
                  </a:rPr>
                  <a:t>declaration on an attribute automatically ensures </a:t>
                </a:r>
                <a:r>
                  <a:rPr lang="en-US" altLang="zh-CN" sz="1600" b="1" dirty="0">
                    <a:solidFill>
                      <a:srgbClr val="C00000"/>
                    </a:solidFill>
                    <a:latin typeface="Comic Sans MS" panose="030F0702030302020204" pitchFamily="66" charset="0"/>
                  </a:rPr>
                  <a:t>not null</a:t>
                </a:r>
                <a:r>
                  <a:rPr lang="en-US" altLang="zh-CN" sz="1600" b="1" dirty="0">
                    <a:latin typeface="Comic Sans MS" panose="030F0702030302020204" pitchFamily="66" charset="0"/>
                  </a:rPr>
                  <a:t> </a:t>
                </a:r>
                <a:r>
                  <a:rPr lang="en-US" altLang="zh-CN" sz="1600" dirty="0">
                    <a:latin typeface="Comic Sans MS" panose="030F0702030302020204" pitchFamily="66" charset="0"/>
                  </a:rPr>
                  <a:t>and </a:t>
                </a:r>
                <a:r>
                  <a:rPr lang="en-US" altLang="zh-CN" sz="1600" b="1" dirty="0">
                    <a:solidFill>
                      <a:srgbClr val="C00000"/>
                    </a:solidFill>
                    <a:latin typeface="Comic Sans MS" panose="030F0702030302020204" pitchFamily="66" charset="0"/>
                  </a:rPr>
                  <a:t>unique</a:t>
                </a:r>
                <a:r>
                  <a:rPr lang="en-US" altLang="zh-CN" sz="1600" dirty="0">
                    <a:latin typeface="Comic Sans MS" panose="030F0702030302020204" pitchFamily="66" charset="0"/>
                  </a:rPr>
                  <a:t> in SQL-92 onwards, needs to be explicitly stated in SQL-89</a:t>
                </a:r>
                <a:endParaRPr lang="en-US" altLang="zh-CN" sz="1600" dirty="0">
                  <a:latin typeface="Comic Sans MS" panose="030F0702030302020204" pitchFamily="66" charset="0"/>
                </a:endParaRPr>
              </a:p>
              <a:p>
                <a:endParaRPr lang="zh-CN" altLang="en-US" sz="2000" dirty="0">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51520" y="699542"/>
                <a:ext cx="8784976" cy="3805070"/>
              </a:xfrm>
              <a:blipFill rotWithShape="1">
                <a:blip r:embed="rId1"/>
                <a:stretch>
                  <a:fillRect l="-1" t="-11" r="5" b="-13002"/>
                </a:stretch>
              </a:blipFill>
            </p:spPr>
            <p:txBody>
              <a:bodyPr/>
              <a:lstStyle/>
              <a:p>
                <a:r>
                  <a:rPr lang="zh-CN" altLang="en-US">
                    <a:noFill/>
                  </a:rPr>
                  <a:t> </a:t>
                </a:r>
              </a:p>
            </p:txBody>
          </p:sp>
        </mc:Fallback>
      </mc:AlternateContent>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Basic Insertion and Deletion of Tuples</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pPr>
              <a:lnSpc>
                <a:spcPct val="150000"/>
              </a:lnSpc>
            </a:pPr>
            <a:r>
              <a:rPr lang="en-US" altLang="zh-CN" sz="2000" dirty="0">
                <a:latin typeface="Comic Sans MS" panose="030F0702030302020204" pitchFamily="66" charset="0"/>
              </a:rPr>
              <a:t>Newly created table is empty</a:t>
            </a:r>
            <a:endParaRPr lang="en-US" altLang="zh-CN" sz="2000" dirty="0">
              <a:latin typeface="Comic Sans MS" panose="030F0702030302020204" pitchFamily="66" charset="0"/>
            </a:endParaRPr>
          </a:p>
          <a:p>
            <a:pPr>
              <a:lnSpc>
                <a:spcPct val="150000"/>
              </a:lnSpc>
            </a:pPr>
            <a:r>
              <a:rPr lang="en-US" altLang="zh-CN" sz="2000" dirty="0">
                <a:latin typeface="Comic Sans MS" panose="030F0702030302020204" pitchFamily="66" charset="0"/>
              </a:rPr>
              <a:t>Add a new tuple to table instructor</a:t>
            </a:r>
            <a:endParaRPr lang="en-US" altLang="zh-CN" sz="2000" dirty="0">
              <a:latin typeface="Comic Sans MS" panose="030F0702030302020204" pitchFamily="66" charset="0"/>
            </a:endParaRPr>
          </a:p>
          <a:p>
            <a:pPr marL="0" indent="0">
              <a:lnSpc>
                <a:spcPct val="150000"/>
              </a:lnSpc>
              <a:buNone/>
            </a:pPr>
            <a:r>
              <a:rPr lang="en-US" altLang="zh-CN" sz="2000">
                <a:latin typeface="Comic Sans MS" panose="030F0702030302020204" pitchFamily="66" charset="0"/>
              </a:rPr>
              <a:t>     </a:t>
            </a:r>
            <a:r>
              <a:rPr lang="en-US" altLang="zh-CN" sz="1800" b="1" i="1">
                <a:solidFill>
                  <a:srgbClr val="FF0000"/>
                </a:solidFill>
                <a:latin typeface="Comic Sans MS" panose="030F0702030302020204" pitchFamily="66" charset="0"/>
              </a:rPr>
              <a:t>insert</a:t>
            </a:r>
            <a:r>
              <a:rPr lang="en-US" altLang="zh-CN" sz="1800" i="1">
                <a:solidFill>
                  <a:srgbClr val="FF0000"/>
                </a:solidFill>
                <a:latin typeface="Comic Sans MS" panose="030F0702030302020204" pitchFamily="66" charset="0"/>
              </a:rPr>
              <a:t> </a:t>
            </a:r>
            <a:r>
              <a:rPr lang="en-US" altLang="zh-CN" sz="1800" b="1" i="1" dirty="0">
                <a:solidFill>
                  <a:srgbClr val="FF0000"/>
                </a:solidFill>
                <a:latin typeface="Comic Sans MS" panose="030F0702030302020204" pitchFamily="66" charset="0"/>
              </a:rPr>
              <a:t>into</a:t>
            </a:r>
            <a:r>
              <a:rPr lang="en-US" altLang="zh-CN" sz="1800" i="1" dirty="0">
                <a:solidFill>
                  <a:srgbClr val="FF0000"/>
                </a:solidFill>
                <a:latin typeface="Comic Sans MS" panose="030F0702030302020204" pitchFamily="66" charset="0"/>
              </a:rPr>
              <a:t> instructor </a:t>
            </a:r>
            <a:r>
              <a:rPr lang="en-US" altLang="zh-CN" sz="1800" b="1" i="1" dirty="0">
                <a:solidFill>
                  <a:srgbClr val="FF0000"/>
                </a:solidFill>
                <a:latin typeface="Comic Sans MS" panose="030F0702030302020204" pitchFamily="66" charset="0"/>
              </a:rPr>
              <a:t>values</a:t>
            </a:r>
            <a:r>
              <a:rPr lang="en-US" altLang="zh-CN" sz="1800" i="1" dirty="0">
                <a:solidFill>
                  <a:srgbClr val="FF0000"/>
                </a:solidFill>
                <a:latin typeface="Comic Sans MS" panose="030F0702030302020204" pitchFamily="66" charset="0"/>
              </a:rPr>
              <a:t> (‘10211', ‘Smith’, ‘Computer Science’, 66000)</a:t>
            </a:r>
            <a:endParaRPr lang="en-US" altLang="zh-CN" sz="2000" dirty="0">
              <a:solidFill>
                <a:srgbClr val="FF0000"/>
              </a:solidFill>
              <a:latin typeface="Comic Sans MS" panose="030F0702030302020204" pitchFamily="66" charset="0"/>
            </a:endParaRPr>
          </a:p>
          <a:p>
            <a:pPr lvl="1">
              <a:lnSpc>
                <a:spcPct val="150000"/>
              </a:lnSpc>
            </a:pPr>
            <a:r>
              <a:rPr lang="en-US" altLang="zh-CN" sz="1800" dirty="0">
                <a:latin typeface="Comic Sans MS" panose="030F0702030302020204" pitchFamily="66" charset="0"/>
              </a:rPr>
              <a:t>Insertion fails if any integrity constraint is violated</a:t>
            </a:r>
            <a:endParaRPr lang="en-US" altLang="zh-CN" sz="1800" dirty="0">
              <a:latin typeface="Comic Sans MS" panose="030F0702030302020204" pitchFamily="66" charset="0"/>
            </a:endParaRPr>
          </a:p>
          <a:p>
            <a:pPr>
              <a:lnSpc>
                <a:spcPct val="150000"/>
              </a:lnSpc>
            </a:pPr>
            <a:r>
              <a:rPr lang="en-US" altLang="zh-CN" sz="2000" dirty="0">
                <a:latin typeface="Comic Sans MS" panose="030F0702030302020204" pitchFamily="66" charset="0"/>
              </a:rPr>
              <a:t>Delete </a:t>
            </a:r>
            <a:r>
              <a:rPr lang="en-US" altLang="zh-CN" sz="2000" b="1" dirty="0">
                <a:solidFill>
                  <a:srgbClr val="FF0000"/>
                </a:solidFill>
                <a:latin typeface="Comic Sans MS" panose="030F0702030302020204" pitchFamily="66" charset="0"/>
              </a:rPr>
              <a:t>all</a:t>
            </a:r>
            <a:r>
              <a:rPr lang="en-US" altLang="zh-CN" sz="2000" dirty="0">
                <a:latin typeface="Comic Sans MS" panose="030F0702030302020204" pitchFamily="66" charset="0"/>
              </a:rPr>
              <a:t> tuples from table instructor</a:t>
            </a:r>
            <a:endParaRPr lang="en-US" altLang="zh-CN" sz="2000" dirty="0">
              <a:latin typeface="Comic Sans MS" panose="030F0702030302020204" pitchFamily="66" charset="0"/>
            </a:endParaRPr>
          </a:p>
          <a:p>
            <a:pPr marL="0" indent="0">
              <a:lnSpc>
                <a:spcPct val="150000"/>
              </a:lnSpc>
              <a:buNone/>
            </a:pPr>
            <a:r>
              <a:rPr lang="en-US" altLang="zh-CN" sz="1800" i="1" dirty="0">
                <a:latin typeface="Comic Sans MS" panose="030F0702030302020204" pitchFamily="66" charset="0"/>
              </a:rPr>
              <a:t>	</a:t>
            </a:r>
            <a:r>
              <a:rPr lang="en-US" altLang="zh-CN" sz="1800" b="1" i="1" dirty="0">
                <a:solidFill>
                  <a:srgbClr val="FF0000"/>
                </a:solidFill>
                <a:latin typeface="Comic Sans MS" panose="030F0702030302020204" pitchFamily="66" charset="0"/>
              </a:rPr>
              <a:t>delete </a:t>
            </a:r>
            <a:r>
              <a:rPr lang="en-US" altLang="zh-CN" sz="1800" i="1" dirty="0">
                <a:solidFill>
                  <a:srgbClr val="FF0000"/>
                </a:solidFill>
                <a:latin typeface="Comic Sans MS" panose="030F0702030302020204" pitchFamily="66" charset="0"/>
              </a:rPr>
              <a:t>from instructor</a:t>
            </a:r>
            <a:endParaRPr lang="en-US" altLang="zh-CN" sz="1800" i="1" dirty="0">
              <a:solidFill>
                <a:srgbClr val="FF0000"/>
              </a:solidFill>
              <a:latin typeface="Comic Sans MS" panose="030F0702030302020204" pitchFamily="66" charset="0"/>
            </a:endParaRPr>
          </a:p>
          <a:p>
            <a:pPr marL="0" indent="0">
              <a:lnSpc>
                <a:spcPct val="150000"/>
              </a:lnSpc>
              <a:buNone/>
            </a:pPr>
            <a:endParaRPr lang="zh-CN" altLang="en-US" sz="2000" dirty="0">
              <a:latin typeface="Comic Sans MS" panose="030F0702030302020204" pitchFamily="66"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Drop and Alter Table Constructs</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789553"/>
            <a:ext cx="8640960" cy="3805070"/>
          </a:xfrm>
        </p:spPr>
        <p:txBody>
          <a:bodyPr/>
          <a:lstStyle/>
          <a:p>
            <a:r>
              <a:rPr lang="en-US" altLang="zh-CN" sz="2000" dirty="0">
                <a:latin typeface="Comic Sans MS" panose="030F0702030302020204" pitchFamily="66" charset="0"/>
              </a:rPr>
              <a:t>The </a:t>
            </a:r>
            <a:r>
              <a:rPr lang="en-US" altLang="zh-CN" sz="2000" b="1" dirty="0">
                <a:solidFill>
                  <a:srgbClr val="FF0000"/>
                </a:solidFill>
                <a:latin typeface="Comic Sans MS" panose="030F0702030302020204" pitchFamily="66" charset="0"/>
              </a:rPr>
              <a:t>drop table </a:t>
            </a:r>
            <a:r>
              <a:rPr lang="en-US" altLang="zh-CN" sz="2000" dirty="0">
                <a:latin typeface="Comic Sans MS" panose="030F0702030302020204" pitchFamily="66" charset="0"/>
              </a:rPr>
              <a:t>command deletes all information about the dropped relation from the database</a:t>
            </a:r>
            <a:endParaRPr lang="en-US" altLang="zh-CN" sz="2000" dirty="0">
              <a:latin typeface="Comic Sans MS" panose="030F0702030302020204" pitchFamily="66" charset="0"/>
            </a:endParaRPr>
          </a:p>
          <a:p>
            <a:r>
              <a:rPr lang="en-US" altLang="zh-CN" sz="2000" dirty="0">
                <a:latin typeface="Comic Sans MS" panose="030F0702030302020204" pitchFamily="66" charset="0"/>
              </a:rPr>
              <a:t>The </a:t>
            </a:r>
            <a:r>
              <a:rPr lang="en-US" altLang="zh-CN" sz="2000" b="1" dirty="0">
                <a:solidFill>
                  <a:srgbClr val="FF0000"/>
                </a:solidFill>
                <a:latin typeface="Comic Sans MS" panose="030F0702030302020204" pitchFamily="66" charset="0"/>
              </a:rPr>
              <a:t>alter table </a:t>
            </a:r>
            <a:r>
              <a:rPr lang="en-US" altLang="zh-CN" sz="2000" dirty="0">
                <a:latin typeface="Comic Sans MS" panose="030F0702030302020204" pitchFamily="66" charset="0"/>
              </a:rPr>
              <a:t>command is used to add attributes to an existing relation</a:t>
            </a:r>
            <a:endParaRPr lang="en-US" altLang="zh-CN" sz="2000" dirty="0">
              <a:latin typeface="Comic Sans MS" panose="030F0702030302020204" pitchFamily="66" charset="0"/>
            </a:endParaRPr>
          </a:p>
          <a:p>
            <a:pPr marL="0" indent="0">
              <a:buNone/>
            </a:pPr>
            <a:r>
              <a:rPr lang="en-US" altLang="zh-CN" sz="1800" i="1" dirty="0">
                <a:solidFill>
                  <a:srgbClr val="C00000"/>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alter table</a:t>
            </a:r>
            <a:r>
              <a:rPr lang="en-US" altLang="zh-CN" sz="1800" i="1" dirty="0">
                <a:solidFill>
                  <a:srgbClr val="3333FF"/>
                </a:solidFill>
                <a:latin typeface="Comic Sans MS" panose="030F0702030302020204" pitchFamily="66" charset="0"/>
                <a:cs typeface="Times New Roman" panose="02020603050405020304" pitchFamily="18" charset="0"/>
              </a:rPr>
              <a:t> r </a:t>
            </a:r>
            <a:r>
              <a:rPr lang="en-US" altLang="zh-CN" sz="1800" b="1" i="1" dirty="0">
                <a:solidFill>
                  <a:srgbClr val="FF0000"/>
                </a:solidFill>
                <a:latin typeface="Comic Sans MS" panose="030F0702030302020204" pitchFamily="66" charset="0"/>
                <a:cs typeface="Times New Roman" panose="02020603050405020304" pitchFamily="18" charset="0"/>
              </a:rPr>
              <a:t>add</a:t>
            </a:r>
            <a:r>
              <a:rPr lang="en-US" altLang="zh-CN" sz="1800" i="1" dirty="0">
                <a:solidFill>
                  <a:srgbClr val="3333FF"/>
                </a:solidFill>
                <a:latin typeface="Comic Sans MS" panose="030F0702030302020204" pitchFamily="66" charset="0"/>
                <a:cs typeface="Times New Roman" panose="02020603050405020304" pitchFamily="18" charset="0"/>
              </a:rPr>
              <a:t> A D</a:t>
            </a:r>
            <a:endParaRPr lang="en-US" altLang="zh-CN" sz="1800" i="1" dirty="0">
              <a:solidFill>
                <a:srgbClr val="3333FF"/>
              </a:solidFill>
              <a:latin typeface="Comic Sans MS" panose="030F0702030302020204" pitchFamily="66" charset="0"/>
              <a:cs typeface="Times New Roman" panose="02020603050405020304" pitchFamily="18" charset="0"/>
            </a:endParaRPr>
          </a:p>
          <a:p>
            <a:pPr lvl="1"/>
            <a:r>
              <a:rPr lang="en-US" altLang="zh-CN" sz="1800" dirty="0">
                <a:latin typeface="Comic Sans MS" panose="030F0702030302020204" pitchFamily="66" charset="0"/>
              </a:rPr>
              <a:t>All tuples in the relation are assigned </a:t>
            </a:r>
            <a:r>
              <a:rPr lang="en-US" altLang="zh-CN" sz="1800" dirty="0">
                <a:solidFill>
                  <a:srgbClr val="FF0000"/>
                </a:solidFill>
                <a:latin typeface="Comic Sans MS" panose="030F0702030302020204" pitchFamily="66" charset="0"/>
              </a:rPr>
              <a:t>null</a:t>
            </a:r>
            <a:r>
              <a:rPr lang="en-US" altLang="zh-CN" sz="1800" dirty="0">
                <a:latin typeface="Comic Sans MS" panose="030F0702030302020204" pitchFamily="66" charset="0"/>
              </a:rPr>
              <a:t> as the value for the new attribute.  </a:t>
            </a:r>
            <a:endParaRPr lang="en-US" altLang="zh-CN" sz="1800" dirty="0">
              <a:latin typeface="Comic Sans MS" panose="030F0702030302020204" pitchFamily="66" charset="0"/>
            </a:endParaRPr>
          </a:p>
          <a:p>
            <a:r>
              <a:rPr lang="en-US" altLang="zh-CN" sz="2000" dirty="0">
                <a:latin typeface="Comic Sans MS" panose="030F0702030302020204" pitchFamily="66" charset="0"/>
              </a:rPr>
              <a:t>The alter table command can also be used to drop attributes of a relation</a:t>
            </a:r>
            <a:br>
              <a:rPr lang="en-US" altLang="zh-CN" sz="2000" dirty="0">
                <a:latin typeface="Comic Sans MS" panose="030F0702030302020204" pitchFamily="66" charset="0"/>
              </a:rPr>
            </a:b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alter table</a:t>
            </a:r>
            <a:r>
              <a:rPr lang="en-US" altLang="zh-CN" sz="1800" i="1" dirty="0">
                <a:solidFill>
                  <a:srgbClr val="3333FF"/>
                </a:solidFill>
                <a:latin typeface="Comic Sans MS" panose="030F0702030302020204" pitchFamily="66" charset="0"/>
                <a:cs typeface="Times New Roman" panose="02020603050405020304" pitchFamily="18" charset="0"/>
              </a:rPr>
              <a:t> r </a:t>
            </a:r>
            <a:r>
              <a:rPr lang="en-US" altLang="zh-CN" sz="1800" b="1" i="1" dirty="0">
                <a:solidFill>
                  <a:srgbClr val="FF0000"/>
                </a:solidFill>
                <a:latin typeface="Comic Sans MS" panose="030F0702030302020204" pitchFamily="66" charset="0"/>
                <a:cs typeface="Times New Roman" panose="02020603050405020304" pitchFamily="18" charset="0"/>
              </a:rPr>
              <a:t>drop</a:t>
            </a:r>
            <a:r>
              <a:rPr lang="en-US" altLang="zh-CN" sz="1800" i="1" dirty="0">
                <a:solidFill>
                  <a:srgbClr val="3333FF"/>
                </a:solidFill>
                <a:latin typeface="Comic Sans MS" panose="030F0702030302020204" pitchFamily="66" charset="0"/>
                <a:cs typeface="Times New Roman" panose="02020603050405020304" pitchFamily="18" charset="0"/>
              </a:rPr>
              <a:t> A</a:t>
            </a:r>
            <a:endParaRPr lang="en-US" altLang="zh-CN" sz="1800" i="1" dirty="0">
              <a:solidFill>
                <a:srgbClr val="3333FF"/>
              </a:solidFill>
              <a:latin typeface="Comic Sans MS" panose="030F0702030302020204" pitchFamily="66" charset="0"/>
              <a:cs typeface="Times New Roman" panose="02020603050405020304" pitchFamily="18" charset="0"/>
            </a:endParaRPr>
          </a:p>
          <a:p>
            <a:pPr lvl="1"/>
            <a:r>
              <a:rPr lang="en-US" altLang="zh-CN" sz="1600" dirty="0">
                <a:latin typeface="Comic Sans MS" panose="030F0702030302020204" pitchFamily="66" charset="0"/>
              </a:rPr>
              <a:t>Dropping of attributes not supported by many databases</a:t>
            </a:r>
            <a:endParaRPr lang="zh-CN" altLang="en-US" sz="16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Outline of the Course </a:t>
            </a:r>
            <a:endParaRPr lang="zh-CN" altLang="en-US" dirty="0">
              <a:latin typeface="Comic Sans MS" panose="030F0702030302020204" pitchFamily="66" charset="0"/>
            </a:endParaRPr>
          </a:p>
        </p:txBody>
      </p:sp>
      <p:sp>
        <p:nvSpPr>
          <p:cNvPr id="3" name="内容占位符 2"/>
          <p:cNvSpPr>
            <a:spLocks noGrp="1"/>
          </p:cNvSpPr>
          <p:nvPr>
            <p:ph idx="1"/>
          </p:nvPr>
        </p:nvSpPr>
        <p:spPr>
          <a:xfrm>
            <a:off x="0" y="721128"/>
            <a:ext cx="4572000" cy="3938853"/>
          </a:xfrm>
        </p:spPr>
        <p:txBody>
          <a:bodyPr/>
          <a:lstStyle/>
          <a:p>
            <a:pPr>
              <a:lnSpc>
                <a:spcPct val="150000"/>
              </a:lnSpc>
              <a:spcBef>
                <a:spcPts val="0"/>
              </a:spcBef>
              <a:spcAft>
                <a:spcPts val="0"/>
              </a:spcAft>
              <a:buFont typeface="Arial" panose="020B0604020202020204" pitchFamily="34" charset="0"/>
              <a:buChar char="•"/>
            </a:pPr>
            <a:r>
              <a:rPr lang="en-US" altLang="zh-CN" sz="1600" b="1">
                <a:solidFill>
                  <a:srgbClr val="2408F2"/>
                </a:solidFill>
                <a:latin typeface="Comic Sans MS" panose="030F0702030302020204" pitchFamily="66" charset="0"/>
              </a:rPr>
              <a:t>Part </a:t>
            </a:r>
            <a:r>
              <a:rPr lang="en-US" altLang="zh-CN" sz="1600" b="1" dirty="0">
                <a:solidFill>
                  <a:srgbClr val="2408F2"/>
                </a:solidFill>
                <a:latin typeface="Comic Sans MS" panose="030F0702030302020204" pitchFamily="66" charset="0"/>
              </a:rPr>
              <a:t>0: Overview</a:t>
            </a:r>
            <a:endParaRPr lang="en-US" altLang="zh-CN" sz="1600" b="1" dirty="0">
              <a:solidFill>
                <a:srgbClr val="2408F2"/>
              </a:solidFill>
              <a:latin typeface="Comic Sans MS" panose="030F0702030302020204" pitchFamily="66" charset="0"/>
            </a:endParaRPr>
          </a:p>
          <a:p>
            <a:pPr lvl="1">
              <a:lnSpc>
                <a:spcPct val="150000"/>
              </a:lnSpc>
              <a:spcBef>
                <a:spcPts val="0"/>
              </a:spcBef>
              <a:spcAft>
                <a:spcPts val="0"/>
              </a:spcAft>
            </a:pPr>
            <a:r>
              <a:rPr lang="en-US" altLang="zh-CN" sz="1400" dirty="0">
                <a:latin typeface="Comic Sans MS" panose="030F0702030302020204" pitchFamily="66" charset="0"/>
              </a:rPr>
              <a:t>Ch1: Introduction </a:t>
            </a:r>
            <a:endParaRPr lang="en-US" altLang="zh-CN" sz="1400" dirty="0">
              <a:latin typeface="Comic Sans MS" panose="030F0702030302020204" pitchFamily="66" charset="0"/>
            </a:endParaRPr>
          </a:p>
          <a:p>
            <a:pPr marL="0" indent="0">
              <a:lnSpc>
                <a:spcPts val="1500"/>
              </a:lnSpc>
              <a:spcBef>
                <a:spcPts val="600"/>
              </a:spcBef>
              <a:spcAft>
                <a:spcPts val="0"/>
              </a:spcAft>
              <a:buNone/>
            </a:pPr>
            <a:r>
              <a:rPr lang="zh-CN" altLang="en-US" sz="1600" b="1">
                <a:solidFill>
                  <a:srgbClr val="FF0000"/>
                </a:solidFill>
                <a:latin typeface="Comic Sans MS" panose="030F0702030302020204" pitchFamily="66" charset="0"/>
                <a:ea typeface="宋体" panose="02010600030101010101" pitchFamily="2" charset="-122"/>
                <a:cs typeface="Times New Roman" panose="02020603050405020304" pitchFamily="18" charset="0"/>
                <a:sym typeface="Wingdings" panose="05000000000000000000" pitchFamily="2" charset="2"/>
              </a:rPr>
              <a:t></a:t>
            </a:r>
            <a:r>
              <a:rPr lang="zh-CN" altLang="en-US" sz="1600" b="1">
                <a:solidFill>
                  <a:srgbClr val="FF0000"/>
                </a:solidFill>
                <a:latin typeface="Comic Sans MS" panose="030F0702030302020204" pitchFamily="66" charset="0"/>
                <a:ea typeface="宋体" panose="02010600030101010101" pitchFamily="2" charset="-122"/>
                <a:sym typeface="Wingdings" panose="05000000000000000000" pitchFamily="2" charset="2"/>
              </a:rPr>
              <a:t> </a:t>
            </a:r>
            <a:r>
              <a:rPr lang="en-US" altLang="zh-CN" sz="1800" b="1">
                <a:solidFill>
                  <a:srgbClr val="FF0000"/>
                </a:solidFill>
                <a:latin typeface="Comic Sans MS" panose="030F0702030302020204" pitchFamily="66" charset="0"/>
              </a:rPr>
              <a:t>Part </a:t>
            </a:r>
            <a:r>
              <a:rPr lang="en-US" altLang="zh-CN" sz="1800" b="1" dirty="0">
                <a:solidFill>
                  <a:srgbClr val="FF0000"/>
                </a:solidFill>
                <a:latin typeface="Comic Sans MS" panose="030F0702030302020204" pitchFamily="66" charset="0"/>
              </a:rPr>
              <a:t>1  Relational Databases</a:t>
            </a:r>
            <a:endParaRPr lang="en-US" altLang="zh-CN" sz="1800" b="1" dirty="0">
              <a:solidFill>
                <a:srgbClr val="FF0000"/>
              </a:solidFill>
              <a:latin typeface="Comic Sans MS" panose="030F0702030302020204" pitchFamily="66" charset="0"/>
            </a:endParaRPr>
          </a:p>
          <a:p>
            <a:pPr lvl="1">
              <a:lnSpc>
                <a:spcPts val="1500"/>
              </a:lnSpc>
              <a:spcBef>
                <a:spcPts val="0"/>
              </a:spcBef>
              <a:spcAft>
                <a:spcPts val="300"/>
              </a:spcAft>
            </a:pPr>
            <a:r>
              <a:rPr lang="en-US" altLang="zh-CN" sz="1400" dirty="0">
                <a:latin typeface="Comic Sans MS" panose="030F0702030302020204" pitchFamily="66" charset="0"/>
              </a:rPr>
              <a:t>Ch2: Relational model (data model, relational algebra) </a:t>
            </a:r>
            <a:endParaRPr lang="en-US" altLang="zh-CN" sz="1400" dirty="0">
              <a:latin typeface="Comic Sans MS" panose="030F0702030302020204" pitchFamily="66" charset="0"/>
            </a:endParaRPr>
          </a:p>
          <a:p>
            <a:pPr lvl="1">
              <a:lnSpc>
                <a:spcPts val="1500"/>
              </a:lnSpc>
              <a:spcBef>
                <a:spcPts val="0"/>
              </a:spcBef>
              <a:spcAft>
                <a:spcPts val="300"/>
              </a:spcAft>
            </a:pPr>
            <a:r>
              <a:rPr lang="en-US" altLang="zh-CN" sz="1400" b="1" dirty="0">
                <a:solidFill>
                  <a:srgbClr val="FF0000"/>
                </a:solidFill>
                <a:latin typeface="Comic Sans MS" panose="030F0702030302020204" pitchFamily="66" charset="0"/>
              </a:rPr>
              <a:t>Ch3&amp;4: SQL(Structured Query Language)</a:t>
            </a:r>
            <a:endParaRPr lang="en-US" altLang="zh-CN" sz="1400" b="1" dirty="0">
              <a:solidFill>
                <a:srgbClr val="FF0000"/>
              </a:solidFill>
              <a:latin typeface="Comic Sans MS" panose="030F0702030302020204" pitchFamily="66" charset="0"/>
            </a:endParaRPr>
          </a:p>
          <a:p>
            <a:pPr lvl="1">
              <a:lnSpc>
                <a:spcPts val="1500"/>
              </a:lnSpc>
              <a:spcBef>
                <a:spcPts val="0"/>
              </a:spcBef>
              <a:spcAft>
                <a:spcPts val="300"/>
              </a:spcAft>
            </a:pPr>
            <a:r>
              <a:rPr lang="en-US" altLang="zh-CN" sz="1400" dirty="0">
                <a:latin typeface="Comic Sans MS" panose="030F0702030302020204" pitchFamily="66" charset="0"/>
              </a:rPr>
              <a:t>Ch5: Advanced SQL </a:t>
            </a:r>
            <a:endParaRPr lang="en-US" altLang="zh-CN" sz="1400" dirty="0">
              <a:latin typeface="Comic Sans MS" panose="030F0702030302020204" pitchFamily="66" charset="0"/>
            </a:endParaRPr>
          </a:p>
          <a:p>
            <a:pPr marL="252095" indent="-252095">
              <a:lnSpc>
                <a:spcPts val="1500"/>
              </a:lnSpc>
              <a:spcBef>
                <a:spcPts val="600"/>
              </a:spcBef>
              <a:spcAft>
                <a:spcPts val="0"/>
              </a:spcAft>
            </a:pPr>
            <a:r>
              <a:rPr lang="en-US" altLang="zh-CN" sz="1600" b="1" dirty="0">
                <a:solidFill>
                  <a:srgbClr val="2408F2"/>
                </a:solidFill>
                <a:latin typeface="Comic Sans MS" panose="030F0702030302020204" pitchFamily="66" charset="0"/>
              </a:rPr>
              <a:t>Part 2  Database Design</a:t>
            </a:r>
            <a:endParaRPr lang="en-US" altLang="zh-CN" sz="1600" b="1" dirty="0">
              <a:solidFill>
                <a:srgbClr val="2408F2"/>
              </a:solidFill>
              <a:latin typeface="Comic Sans MS" panose="030F0702030302020204" pitchFamily="66" charset="0"/>
            </a:endParaRPr>
          </a:p>
          <a:p>
            <a:pPr lvl="1">
              <a:lnSpc>
                <a:spcPts val="1500"/>
              </a:lnSpc>
              <a:spcBef>
                <a:spcPts val="0"/>
              </a:spcBef>
              <a:spcAft>
                <a:spcPts val="300"/>
              </a:spcAft>
            </a:pPr>
            <a:r>
              <a:rPr lang="en-US" altLang="zh-CN" sz="1400" dirty="0">
                <a:latin typeface="Comic Sans MS" panose="030F0702030302020204" pitchFamily="66" charset="0"/>
              </a:rPr>
              <a:t>Ch6: Database design based on E-R model </a:t>
            </a:r>
            <a:endParaRPr lang="en-US" altLang="zh-CN" sz="1400" dirty="0">
              <a:latin typeface="Comic Sans MS" panose="030F0702030302020204" pitchFamily="66" charset="0"/>
            </a:endParaRPr>
          </a:p>
          <a:p>
            <a:pPr lvl="1">
              <a:lnSpc>
                <a:spcPts val="1500"/>
              </a:lnSpc>
              <a:spcBef>
                <a:spcPts val="0"/>
              </a:spcBef>
              <a:spcAft>
                <a:spcPts val="300"/>
              </a:spcAft>
            </a:pPr>
            <a:r>
              <a:rPr lang="en-US" altLang="zh-CN" sz="1400" dirty="0">
                <a:latin typeface="Comic Sans MS" panose="030F0702030302020204" pitchFamily="66" charset="0"/>
              </a:rPr>
              <a:t>Ch7: Relational database design </a:t>
            </a:r>
            <a:endParaRPr lang="en-US" altLang="zh-CN" sz="1400" dirty="0">
              <a:latin typeface="Comic Sans MS" panose="030F0702030302020204" pitchFamily="66" charset="0"/>
            </a:endParaRPr>
          </a:p>
          <a:p>
            <a:pPr marL="252095" indent="-252095">
              <a:lnSpc>
                <a:spcPts val="1500"/>
              </a:lnSpc>
              <a:spcBef>
                <a:spcPts val="600"/>
              </a:spcBef>
              <a:spcAft>
                <a:spcPts val="0"/>
              </a:spcAft>
            </a:pPr>
            <a:r>
              <a:rPr lang="en-US" altLang="zh-CN" sz="1600" b="1" dirty="0">
                <a:solidFill>
                  <a:schemeClr val="bg1">
                    <a:lumMod val="50000"/>
                  </a:schemeClr>
                </a:solidFill>
                <a:latin typeface="Comic Sans MS" panose="030F0702030302020204" pitchFamily="66" charset="0"/>
              </a:rPr>
              <a:t>Part 3  Application Design &amp; Development </a:t>
            </a:r>
            <a:endParaRPr lang="en-US" altLang="zh-CN" sz="1600" b="1" dirty="0">
              <a:solidFill>
                <a:schemeClr val="bg1">
                  <a:lumMod val="50000"/>
                </a:schemeClr>
              </a:solidFill>
              <a:latin typeface="Comic Sans MS" panose="030F0702030302020204" pitchFamily="66" charset="0"/>
            </a:endParaRPr>
          </a:p>
          <a:p>
            <a:pPr lvl="1">
              <a:lnSpc>
                <a:spcPts val="1500"/>
              </a:lnSpc>
              <a:spcBef>
                <a:spcPts val="0"/>
              </a:spcBef>
              <a:spcAft>
                <a:spcPts val="300"/>
              </a:spcAft>
            </a:pPr>
            <a:r>
              <a:rPr lang="en-US" altLang="zh-CN" sz="1400" dirty="0">
                <a:solidFill>
                  <a:schemeClr val="bg1">
                    <a:lumMod val="50000"/>
                  </a:schemeClr>
                </a:solidFill>
                <a:latin typeface="Comic Sans MS" panose="030F0702030302020204" pitchFamily="66" charset="0"/>
              </a:rPr>
              <a:t>Ch8: Complex data types</a:t>
            </a:r>
            <a:endParaRPr lang="en-US" altLang="zh-CN" sz="1400" dirty="0">
              <a:solidFill>
                <a:schemeClr val="bg1">
                  <a:lumMod val="50000"/>
                </a:schemeClr>
              </a:solidFill>
              <a:latin typeface="Comic Sans MS" panose="030F0702030302020204" pitchFamily="66" charset="0"/>
            </a:endParaRPr>
          </a:p>
          <a:p>
            <a:pPr lvl="1">
              <a:lnSpc>
                <a:spcPts val="1500"/>
              </a:lnSpc>
              <a:spcBef>
                <a:spcPts val="0"/>
              </a:spcBef>
              <a:spcAft>
                <a:spcPts val="300"/>
              </a:spcAft>
            </a:pPr>
            <a:r>
              <a:rPr lang="en-US" altLang="zh-CN" sz="1400" dirty="0">
                <a:solidFill>
                  <a:schemeClr val="bg1">
                    <a:lumMod val="50000"/>
                  </a:schemeClr>
                </a:solidFill>
                <a:latin typeface="Comic Sans MS" panose="030F0702030302020204" pitchFamily="66" charset="0"/>
              </a:rPr>
              <a:t>Ch9: Application development</a:t>
            </a:r>
            <a:endParaRPr lang="en-US" altLang="zh-CN" sz="1400" dirty="0">
              <a:solidFill>
                <a:schemeClr val="bg1">
                  <a:lumMod val="50000"/>
                </a:schemeClr>
              </a:solidFill>
              <a:latin typeface="Comic Sans MS" panose="030F0702030302020204" pitchFamily="66" charset="0"/>
            </a:endParaRPr>
          </a:p>
          <a:p>
            <a:pPr marL="252095" indent="-252095">
              <a:lnSpc>
                <a:spcPts val="1500"/>
              </a:lnSpc>
              <a:spcBef>
                <a:spcPts val="600"/>
              </a:spcBef>
              <a:spcAft>
                <a:spcPts val="0"/>
              </a:spcAft>
            </a:pPr>
            <a:r>
              <a:rPr lang="en-US" altLang="zh-CN" sz="1600" b="1" dirty="0">
                <a:solidFill>
                  <a:schemeClr val="bg1">
                    <a:lumMod val="50000"/>
                  </a:schemeClr>
                </a:solidFill>
                <a:latin typeface="Comic Sans MS" panose="030F0702030302020204" pitchFamily="66" charset="0"/>
              </a:rPr>
              <a:t>Part 4  Big data analytics </a:t>
            </a:r>
            <a:endParaRPr lang="en-US" altLang="zh-CN" sz="1600" b="1" dirty="0">
              <a:solidFill>
                <a:schemeClr val="bg1">
                  <a:lumMod val="50000"/>
                </a:schemeClr>
              </a:solidFill>
              <a:latin typeface="Comic Sans MS" panose="030F0702030302020204" pitchFamily="66" charset="0"/>
            </a:endParaRPr>
          </a:p>
          <a:p>
            <a:pPr lvl="1">
              <a:lnSpc>
                <a:spcPts val="1500"/>
              </a:lnSpc>
              <a:spcBef>
                <a:spcPts val="0"/>
              </a:spcBef>
              <a:spcAft>
                <a:spcPts val="300"/>
              </a:spcAft>
            </a:pPr>
            <a:r>
              <a:rPr lang="en-US" altLang="zh-CN" sz="1400" dirty="0">
                <a:solidFill>
                  <a:schemeClr val="bg1">
                    <a:lumMod val="50000"/>
                  </a:schemeClr>
                </a:solidFill>
                <a:latin typeface="Comic Sans MS" panose="030F0702030302020204" pitchFamily="66" charset="0"/>
              </a:rPr>
              <a:t>Ch10: Big data</a:t>
            </a:r>
            <a:endParaRPr lang="en-US" altLang="zh-CN" sz="1400" dirty="0">
              <a:solidFill>
                <a:schemeClr val="bg1">
                  <a:lumMod val="50000"/>
                </a:schemeClr>
              </a:solidFill>
              <a:latin typeface="Comic Sans MS" panose="030F0702030302020204" pitchFamily="66" charset="0"/>
            </a:endParaRPr>
          </a:p>
          <a:p>
            <a:pPr lvl="1">
              <a:lnSpc>
                <a:spcPts val="1500"/>
              </a:lnSpc>
              <a:spcBef>
                <a:spcPts val="0"/>
              </a:spcBef>
              <a:spcAft>
                <a:spcPts val="300"/>
              </a:spcAft>
            </a:pPr>
            <a:r>
              <a:rPr lang="en-US" altLang="zh-CN" sz="1400" dirty="0">
                <a:solidFill>
                  <a:schemeClr val="bg1">
                    <a:lumMod val="50000"/>
                  </a:schemeClr>
                </a:solidFill>
                <a:latin typeface="Comic Sans MS" panose="030F0702030302020204" pitchFamily="66" charset="0"/>
              </a:rPr>
              <a:t>Ch11: Data analytics </a:t>
            </a:r>
            <a:endParaRPr lang="en-US" altLang="zh-CN" sz="1400" dirty="0">
              <a:solidFill>
                <a:schemeClr val="bg1">
                  <a:lumMod val="50000"/>
                </a:schemeClr>
              </a:solidFill>
              <a:latin typeface="Comic Sans MS" panose="030F0702030302020204" pitchFamily="66" charset="0"/>
            </a:endParaRPr>
          </a:p>
          <a:p>
            <a:pPr>
              <a:lnSpc>
                <a:spcPts val="1500"/>
              </a:lnSpc>
              <a:spcBef>
                <a:spcPts val="0"/>
              </a:spcBef>
              <a:spcAft>
                <a:spcPts val="600"/>
              </a:spcAft>
            </a:pPr>
            <a:endParaRPr lang="en-US" altLang="zh-CN" sz="1800" dirty="0">
              <a:latin typeface="Comic Sans MS" panose="030F0702030302020204" pitchFamily="66" charset="0"/>
            </a:endParaRPr>
          </a:p>
        </p:txBody>
      </p:sp>
      <p:sp>
        <p:nvSpPr>
          <p:cNvPr id="4" name="内容占位符 2"/>
          <p:cNvSpPr txBox="1"/>
          <p:nvPr/>
        </p:nvSpPr>
        <p:spPr bwMode="auto">
          <a:xfrm>
            <a:off x="4572000" y="710896"/>
            <a:ext cx="4572000" cy="416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252095" indent="-252095">
              <a:lnSpc>
                <a:spcPts val="1500"/>
              </a:lnSpc>
              <a:spcBef>
                <a:spcPts val="600"/>
              </a:spcBef>
              <a:spcAft>
                <a:spcPts val="0"/>
              </a:spcAft>
              <a:buFontTx/>
              <a:buChar char="•"/>
            </a:pPr>
            <a:r>
              <a:rPr lang="en-US" altLang="zh-CN" sz="1600" b="1" dirty="0">
                <a:solidFill>
                  <a:srgbClr val="2408F2"/>
                </a:solidFill>
                <a:latin typeface="Comic Sans MS" panose="030F0702030302020204" pitchFamily="66" charset="0"/>
              </a:rPr>
              <a:t>Part 5  Data Storage &amp; Indexing </a:t>
            </a:r>
            <a:endParaRPr lang="en-US" altLang="zh-CN" sz="1600" b="1" dirty="0">
              <a:solidFill>
                <a:srgbClr val="2408F2"/>
              </a:solidFill>
              <a:latin typeface="Comic Sans MS" panose="030F0702030302020204" pitchFamily="66" charset="0"/>
            </a:endParaRPr>
          </a:p>
          <a:p>
            <a:pPr lvl="1">
              <a:lnSpc>
                <a:spcPts val="1500"/>
              </a:lnSpc>
              <a:spcBef>
                <a:spcPts val="0"/>
              </a:spcBef>
              <a:spcAft>
                <a:spcPts val="300"/>
              </a:spcAft>
              <a:buFontTx/>
            </a:pPr>
            <a:r>
              <a:rPr lang="en-US" altLang="zh-CN" sz="1400" kern="0" dirty="0">
                <a:latin typeface="Comic Sans MS" panose="030F0702030302020204" pitchFamily="66" charset="0"/>
              </a:rPr>
              <a:t>Ch12: Physical storage system</a:t>
            </a:r>
            <a:endParaRPr lang="en-US" altLang="zh-CN" sz="1400" kern="0" dirty="0">
              <a:latin typeface="Comic Sans MS" panose="030F0702030302020204" pitchFamily="66" charset="0"/>
            </a:endParaRPr>
          </a:p>
          <a:p>
            <a:pPr lvl="1">
              <a:lnSpc>
                <a:spcPts val="1500"/>
              </a:lnSpc>
              <a:spcBef>
                <a:spcPts val="0"/>
              </a:spcBef>
              <a:spcAft>
                <a:spcPts val="300"/>
              </a:spcAft>
              <a:buFontTx/>
            </a:pPr>
            <a:r>
              <a:rPr lang="en-US" altLang="zh-CN" sz="1400" kern="0" dirty="0">
                <a:latin typeface="Comic Sans MS" panose="030F0702030302020204" pitchFamily="66" charset="0"/>
              </a:rPr>
              <a:t>Ch13: Data storage structure</a:t>
            </a:r>
            <a:endParaRPr lang="en-US" altLang="zh-CN" sz="1400" kern="0" dirty="0">
              <a:latin typeface="Comic Sans MS" panose="030F0702030302020204" pitchFamily="66" charset="0"/>
            </a:endParaRPr>
          </a:p>
          <a:p>
            <a:pPr lvl="1">
              <a:lnSpc>
                <a:spcPts val="1500"/>
              </a:lnSpc>
              <a:spcBef>
                <a:spcPts val="0"/>
              </a:spcBef>
              <a:spcAft>
                <a:spcPts val="300"/>
              </a:spcAft>
              <a:buFontTx/>
            </a:pPr>
            <a:r>
              <a:rPr lang="en-US" altLang="zh-CN" sz="1400" kern="0" dirty="0">
                <a:latin typeface="Comic Sans MS" panose="030F0702030302020204" pitchFamily="66" charset="0"/>
              </a:rPr>
              <a:t>Ch14: Indexing</a:t>
            </a:r>
            <a:endParaRPr lang="en-US" altLang="zh-CN" sz="1600" b="1" kern="0" dirty="0">
              <a:latin typeface="Comic Sans MS" panose="030F0702030302020204" pitchFamily="66" charset="0"/>
            </a:endParaRPr>
          </a:p>
          <a:p>
            <a:pPr marL="252095" indent="-252095">
              <a:lnSpc>
                <a:spcPts val="1500"/>
              </a:lnSpc>
              <a:spcBef>
                <a:spcPts val="600"/>
              </a:spcBef>
              <a:spcAft>
                <a:spcPts val="0"/>
              </a:spcAft>
              <a:buFontTx/>
              <a:buChar char="•"/>
            </a:pPr>
            <a:r>
              <a:rPr lang="en-US" altLang="zh-CN" sz="1600" b="1" dirty="0">
                <a:solidFill>
                  <a:srgbClr val="2408F2"/>
                </a:solidFill>
                <a:latin typeface="Comic Sans MS" panose="030F0702030302020204" pitchFamily="66" charset="0"/>
              </a:rPr>
              <a:t>Part 6  Query Processing &amp; Optimization </a:t>
            </a:r>
            <a:endParaRPr lang="en-US" altLang="zh-CN" sz="1600" b="1" dirty="0">
              <a:solidFill>
                <a:srgbClr val="2408F2"/>
              </a:solidFill>
              <a:latin typeface="Comic Sans MS" panose="030F0702030302020204" pitchFamily="66" charset="0"/>
            </a:endParaRPr>
          </a:p>
          <a:p>
            <a:pPr lvl="1">
              <a:lnSpc>
                <a:spcPts val="1500"/>
              </a:lnSpc>
              <a:spcBef>
                <a:spcPts val="0"/>
              </a:spcBef>
              <a:spcAft>
                <a:spcPts val="300"/>
              </a:spcAft>
              <a:buFontTx/>
            </a:pPr>
            <a:r>
              <a:rPr lang="en-US" altLang="zh-CN" sz="1400" kern="0" dirty="0">
                <a:latin typeface="Comic Sans MS" panose="030F0702030302020204" pitchFamily="66" charset="0"/>
              </a:rPr>
              <a:t>Ch15: Query processing</a:t>
            </a:r>
            <a:endParaRPr lang="en-US" altLang="zh-CN" sz="1400" kern="0" dirty="0">
              <a:latin typeface="Comic Sans MS" panose="030F0702030302020204" pitchFamily="66" charset="0"/>
            </a:endParaRPr>
          </a:p>
          <a:p>
            <a:pPr lvl="1">
              <a:lnSpc>
                <a:spcPts val="1500"/>
              </a:lnSpc>
              <a:spcBef>
                <a:spcPts val="0"/>
              </a:spcBef>
              <a:spcAft>
                <a:spcPts val="300"/>
              </a:spcAft>
              <a:buFontTx/>
            </a:pPr>
            <a:r>
              <a:rPr lang="en-US" altLang="zh-CN" sz="1400" kern="0" dirty="0">
                <a:latin typeface="Comic Sans MS" panose="030F0702030302020204" pitchFamily="66" charset="0"/>
              </a:rPr>
              <a:t>Ch16: Query optimization </a:t>
            </a:r>
            <a:endParaRPr lang="en-US" altLang="zh-CN" sz="1600" b="1" kern="0" dirty="0">
              <a:latin typeface="Comic Sans MS" panose="030F0702030302020204" pitchFamily="66" charset="0"/>
            </a:endParaRPr>
          </a:p>
          <a:p>
            <a:pPr marL="252095" indent="-252095">
              <a:lnSpc>
                <a:spcPts val="1500"/>
              </a:lnSpc>
              <a:spcBef>
                <a:spcPts val="600"/>
              </a:spcBef>
              <a:spcAft>
                <a:spcPts val="0"/>
              </a:spcAft>
              <a:buFontTx/>
              <a:buChar char="•"/>
            </a:pPr>
            <a:r>
              <a:rPr lang="en-US" altLang="zh-CN" sz="1600" b="1" dirty="0">
                <a:solidFill>
                  <a:srgbClr val="2408F2"/>
                </a:solidFill>
                <a:latin typeface="Comic Sans MS" panose="030F0702030302020204" pitchFamily="66" charset="0"/>
              </a:rPr>
              <a:t>Part 7 Transaction Management</a:t>
            </a:r>
            <a:endParaRPr lang="en-US" altLang="zh-CN" sz="1600" b="1" dirty="0">
              <a:solidFill>
                <a:srgbClr val="2408F2"/>
              </a:solidFill>
              <a:latin typeface="Comic Sans MS" panose="030F0702030302020204" pitchFamily="66" charset="0"/>
            </a:endParaRPr>
          </a:p>
          <a:p>
            <a:pPr lvl="1">
              <a:lnSpc>
                <a:spcPts val="1500"/>
              </a:lnSpc>
              <a:spcBef>
                <a:spcPts val="0"/>
              </a:spcBef>
              <a:spcAft>
                <a:spcPts val="600"/>
              </a:spcAft>
              <a:buFontTx/>
            </a:pPr>
            <a:r>
              <a:rPr lang="en-US" altLang="zh-CN" sz="1400" kern="0" dirty="0">
                <a:latin typeface="Comic Sans MS" panose="030F0702030302020204" pitchFamily="66" charset="0"/>
              </a:rPr>
              <a:t>Ch17: Transactions  </a:t>
            </a:r>
            <a:endParaRPr lang="en-US" altLang="zh-CN" sz="1400" kern="0" dirty="0">
              <a:latin typeface="Comic Sans MS" panose="030F0702030302020204" pitchFamily="66" charset="0"/>
            </a:endParaRPr>
          </a:p>
          <a:p>
            <a:pPr lvl="1">
              <a:lnSpc>
                <a:spcPts val="1500"/>
              </a:lnSpc>
              <a:spcBef>
                <a:spcPts val="0"/>
              </a:spcBef>
              <a:spcAft>
                <a:spcPts val="600"/>
              </a:spcAft>
              <a:buFontTx/>
            </a:pPr>
            <a:r>
              <a:rPr lang="en-US" altLang="zh-CN" sz="1400" kern="0" dirty="0">
                <a:latin typeface="Comic Sans MS" panose="030F0702030302020204" pitchFamily="66" charset="0"/>
              </a:rPr>
              <a:t>Ch18: Concurrency control</a:t>
            </a:r>
            <a:endParaRPr lang="en-US" altLang="zh-CN" sz="1400" kern="0" dirty="0">
              <a:latin typeface="Comic Sans MS" panose="030F0702030302020204" pitchFamily="66" charset="0"/>
            </a:endParaRPr>
          </a:p>
          <a:p>
            <a:pPr lvl="1">
              <a:lnSpc>
                <a:spcPts val="1500"/>
              </a:lnSpc>
              <a:spcBef>
                <a:spcPts val="0"/>
              </a:spcBef>
              <a:spcAft>
                <a:spcPts val="600"/>
              </a:spcAft>
              <a:buFontTx/>
            </a:pPr>
            <a:r>
              <a:rPr lang="en-US" altLang="zh-CN" sz="1400" kern="0" dirty="0">
                <a:latin typeface="Comic Sans MS" panose="030F0702030302020204" pitchFamily="66" charset="0"/>
              </a:rPr>
              <a:t>Ch19: Recovery system</a:t>
            </a:r>
            <a:endParaRPr lang="en-US" altLang="zh-CN" sz="1400" kern="0" dirty="0">
              <a:latin typeface="Comic Sans MS" panose="030F0702030302020204" pitchFamily="66" charset="0"/>
            </a:endParaRPr>
          </a:p>
          <a:p>
            <a:pPr marL="252095" indent="-252095">
              <a:lnSpc>
                <a:spcPts val="1500"/>
              </a:lnSpc>
              <a:spcBef>
                <a:spcPts val="600"/>
              </a:spcBef>
              <a:spcAft>
                <a:spcPts val="0"/>
              </a:spcAft>
              <a:buFontTx/>
              <a:buChar char="•"/>
            </a:pPr>
            <a:r>
              <a:rPr lang="en-US" altLang="zh-CN" sz="1600" b="1" dirty="0">
                <a:solidFill>
                  <a:schemeClr val="bg1">
                    <a:lumMod val="50000"/>
                  </a:schemeClr>
                </a:solidFill>
                <a:latin typeface="Comic Sans MS" panose="030F0702030302020204" pitchFamily="66" charset="0"/>
              </a:rPr>
              <a:t>Part 8 Parallel &amp; Distributed Database </a:t>
            </a:r>
            <a:endParaRPr lang="en-US" altLang="zh-CN" sz="1600" b="1" dirty="0">
              <a:solidFill>
                <a:schemeClr val="bg1">
                  <a:lumMod val="50000"/>
                </a:schemeClr>
              </a:solidFill>
              <a:latin typeface="Comic Sans MS" panose="030F0702030302020204" pitchFamily="66" charset="0"/>
            </a:endParaRPr>
          </a:p>
          <a:p>
            <a:pPr lvl="1">
              <a:lnSpc>
                <a:spcPts val="1500"/>
              </a:lnSpc>
              <a:spcBef>
                <a:spcPts val="0"/>
              </a:spcBef>
              <a:spcAft>
                <a:spcPts val="600"/>
              </a:spcAft>
              <a:buFontTx/>
            </a:pPr>
            <a:r>
              <a:rPr lang="en-US" altLang="zh-CN" sz="1400" kern="0" dirty="0">
                <a:solidFill>
                  <a:schemeClr val="bg1">
                    <a:lumMod val="50000"/>
                  </a:schemeClr>
                </a:solidFill>
                <a:latin typeface="Comic Sans MS" panose="030F0702030302020204" pitchFamily="66" charset="0"/>
              </a:rPr>
              <a:t>Ch20: Database system architecture</a:t>
            </a:r>
            <a:endParaRPr lang="en-US" altLang="zh-CN" sz="1400" kern="0" dirty="0">
              <a:solidFill>
                <a:schemeClr val="bg1">
                  <a:lumMod val="50000"/>
                </a:schemeClr>
              </a:solidFill>
              <a:latin typeface="Comic Sans MS" panose="030F0702030302020204" pitchFamily="66" charset="0"/>
            </a:endParaRPr>
          </a:p>
          <a:p>
            <a:pPr lvl="1">
              <a:lnSpc>
                <a:spcPts val="1500"/>
              </a:lnSpc>
              <a:spcBef>
                <a:spcPts val="0"/>
              </a:spcBef>
              <a:spcAft>
                <a:spcPts val="600"/>
              </a:spcAft>
              <a:buFontTx/>
            </a:pPr>
            <a:r>
              <a:rPr lang="en-US" altLang="zh-CN" sz="1400" kern="0" dirty="0">
                <a:solidFill>
                  <a:schemeClr val="bg1">
                    <a:lumMod val="50000"/>
                  </a:schemeClr>
                </a:solidFill>
                <a:latin typeface="Comic Sans MS" panose="030F0702030302020204" pitchFamily="66" charset="0"/>
              </a:rPr>
              <a:t>Ch21-23: Parallel &amp; distributed storage, query processing &amp; transaction processing  </a:t>
            </a:r>
            <a:endParaRPr lang="en-US" altLang="zh-CN" sz="1400" kern="0" dirty="0">
              <a:solidFill>
                <a:schemeClr val="bg1">
                  <a:lumMod val="50000"/>
                </a:schemeClr>
              </a:solidFill>
              <a:latin typeface="Comic Sans MS" panose="030F0702030302020204" pitchFamily="66" charset="0"/>
            </a:endParaRPr>
          </a:p>
          <a:p>
            <a:pPr marL="252095" indent="-252095">
              <a:lnSpc>
                <a:spcPts val="1500"/>
              </a:lnSpc>
              <a:spcBef>
                <a:spcPts val="600"/>
              </a:spcBef>
              <a:spcAft>
                <a:spcPts val="0"/>
              </a:spcAft>
              <a:buFontTx/>
              <a:buChar char="•"/>
            </a:pPr>
            <a:r>
              <a:rPr lang="en-US" altLang="zh-CN" sz="1600" b="1" dirty="0">
                <a:solidFill>
                  <a:srgbClr val="2408F2"/>
                </a:solidFill>
                <a:latin typeface="Comic Sans MS" panose="030F0702030302020204" pitchFamily="66" charset="0"/>
              </a:rPr>
              <a:t>Part 9</a:t>
            </a:r>
            <a:endParaRPr lang="en-US" altLang="zh-CN" sz="1600" b="1" dirty="0">
              <a:solidFill>
                <a:srgbClr val="2408F2"/>
              </a:solidFill>
              <a:latin typeface="Comic Sans MS" panose="030F0702030302020204" pitchFamily="66" charset="0"/>
            </a:endParaRPr>
          </a:p>
          <a:p>
            <a:pPr lvl="1">
              <a:lnSpc>
                <a:spcPts val="1500"/>
              </a:lnSpc>
              <a:spcBef>
                <a:spcPts val="0"/>
              </a:spcBef>
              <a:spcAft>
                <a:spcPts val="600"/>
              </a:spcAft>
              <a:buFontTx/>
            </a:pPr>
            <a:r>
              <a:rPr lang="en-US" altLang="zh-CN" sz="1400" b="1" kern="0">
                <a:solidFill>
                  <a:srgbClr val="2408F2"/>
                </a:solidFill>
                <a:latin typeface="Comic Sans MS" panose="030F0702030302020204" pitchFamily="66" charset="0"/>
              </a:rPr>
              <a:t>DB Platform:</a:t>
            </a:r>
            <a:r>
              <a:rPr lang="en-US" altLang="zh-CN" sz="1400" kern="0">
                <a:latin typeface="Comic Sans MS" panose="030F0702030302020204" pitchFamily="66" charset="0"/>
              </a:rPr>
              <a:t>OceanBase</a:t>
            </a:r>
            <a:r>
              <a:rPr lang="en-US" altLang="zh-CN" sz="1400" kern="0" dirty="0">
                <a:latin typeface="Comic Sans MS" panose="030F0702030302020204" pitchFamily="66" charset="0"/>
              </a:rPr>
              <a:t>, MongoDB, Neo4J</a:t>
            </a:r>
            <a:endParaRPr lang="en-US" altLang="zh-CN" sz="1400" kern="0" dirty="0">
              <a:latin typeface="Comic Sans MS" panose="030F0702030302020204" pitchFamily="66" charset="0"/>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Schema Used in Examples</a:t>
            </a:r>
            <a:endParaRPr lang="zh-CN" altLang="en-US" dirty="0">
              <a:latin typeface="Comic Sans MS" panose="030F0702030302020204" pitchFamily="66" charset="0"/>
            </a:endParaRPr>
          </a:p>
        </p:txBody>
      </p:sp>
      <p:pic>
        <p:nvPicPr>
          <p:cNvPr id="4" name="Picture 2051"/>
          <p:cNvPicPr>
            <a:picLocks noChangeAspect="1" noChangeArrowheads="1"/>
          </p:cNvPicPr>
          <p:nvPr/>
        </p:nvPicPr>
        <p:blipFill>
          <a:blip r:embed="rId1">
            <a:extLst>
              <a:ext uri="{28A0092B-C50C-407E-A947-70E740481C1C}">
                <a14:useLocalDpi xmlns:a14="http://schemas.microsoft.com/office/drawing/2010/main" val="0"/>
              </a:ext>
            </a:extLst>
          </a:blip>
          <a:srcRect l="887" t="23056" r="722" b="23056"/>
          <a:stretch>
            <a:fillRect/>
          </a:stretch>
        </p:blipFill>
        <p:spPr bwMode="auto">
          <a:xfrm>
            <a:off x="1259632" y="1419622"/>
            <a:ext cx="6473229" cy="265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Schema Used in Examples</a:t>
            </a:r>
            <a:endParaRPr lang="zh-CN" altLang="en-US" dirty="0">
              <a:latin typeface="Comic Sans MS" panose="030F0702030302020204" pitchFamily="66" charset="0"/>
            </a:endParaRPr>
          </a:p>
        </p:txBody>
      </p:sp>
      <p:pic>
        <p:nvPicPr>
          <p:cNvPr id="5" name="Picture 2"/>
          <p:cNvPicPr>
            <a:picLocks noChangeAspect="1" noChangeArrowheads="1"/>
          </p:cNvPicPr>
          <p:nvPr/>
        </p:nvPicPr>
        <p:blipFill rotWithShape="1">
          <a:blip r:embed="rId1" cstate="print"/>
          <a:srcRect b="7865"/>
          <a:stretch>
            <a:fillRect/>
          </a:stretch>
        </p:blipFill>
        <p:spPr bwMode="auto">
          <a:xfrm>
            <a:off x="899592" y="771550"/>
            <a:ext cx="6975692" cy="4267968"/>
          </a:xfrm>
          <a:prstGeom prst="rect">
            <a:avLst/>
          </a:prstGeom>
          <a:noFill/>
          <a:ln w="9525" algn="ctr">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87524" y="771550"/>
            <a:ext cx="8568952" cy="3805070"/>
          </a:xfrm>
        </p:spPr>
        <p:txBody>
          <a:bodyPr/>
          <a:lstStyle/>
          <a:p>
            <a:r>
              <a:rPr lang="en-US" altLang="zh-CN">
                <a:latin typeface="Comic Sans MS" panose="030F0702030302020204" pitchFamily="66" charset="0"/>
              </a:rPr>
              <a:t>Overview </a:t>
            </a:r>
            <a:r>
              <a:rPr lang="en-US" altLang="zh-CN" dirty="0">
                <a:latin typeface="Comic Sans MS" panose="030F0702030302020204" pitchFamily="66" charset="0"/>
              </a:rPr>
              <a:t>of the SQL</a:t>
            </a:r>
            <a:endParaRPr lang="en-US" altLang="zh-CN" dirty="0">
              <a:latin typeface="Comic Sans MS" panose="030F0702030302020204" pitchFamily="66" charset="0"/>
            </a:endParaRPr>
          </a:p>
          <a:p>
            <a:r>
              <a:rPr lang="en-US" altLang="zh-CN">
                <a:latin typeface="Comic Sans MS" panose="030F0702030302020204" pitchFamily="66" charset="0"/>
              </a:rPr>
              <a:t>SQL </a:t>
            </a:r>
            <a:r>
              <a:rPr lang="en-US" altLang="zh-CN" dirty="0">
                <a:latin typeface="Comic Sans MS" panose="030F0702030302020204" pitchFamily="66" charset="0"/>
              </a:rPr>
              <a:t>Data Definition</a:t>
            </a:r>
            <a:endParaRPr lang="en-US" altLang="zh-CN" dirty="0">
              <a:latin typeface="Comic Sans MS" panose="030F0702030302020204" pitchFamily="66" charset="0"/>
            </a:endParaRPr>
          </a:p>
          <a:p>
            <a:pPr marL="0" indent="0">
              <a:buNone/>
            </a:pPr>
            <a:r>
              <a:rPr lang="zh-CN" altLang="en-US" b="1">
                <a:solidFill>
                  <a:srgbClr val="FF0000"/>
                </a:solidFill>
                <a:latin typeface="Comic Sans MS" panose="030F0702030302020204" pitchFamily="66" charset="0"/>
                <a:ea typeface="华文中宋" panose="02010600040101010101" pitchFamily="2" charset="-122"/>
                <a:sym typeface="Wingdings" panose="05000000000000000000" pitchFamily="2" charset="2"/>
              </a:rPr>
              <a:t></a:t>
            </a:r>
            <a:r>
              <a:rPr lang="en-US" altLang="zh-CN" b="1">
                <a:solidFill>
                  <a:srgbClr val="FF0000"/>
                </a:solidFill>
                <a:latin typeface="Comic Sans MS" panose="030F0702030302020204" pitchFamily="66" charset="0"/>
              </a:rPr>
              <a:t>Basic </a:t>
            </a:r>
            <a:r>
              <a:rPr lang="en-US" altLang="zh-CN" b="1" dirty="0">
                <a:solidFill>
                  <a:srgbClr val="FF0000"/>
                </a:solidFill>
                <a:latin typeface="Comic Sans MS" panose="030F0702030302020204" pitchFamily="66" charset="0"/>
              </a:rPr>
              <a:t>Structure of SQL Queries</a:t>
            </a:r>
            <a:endParaRPr lang="en-US" altLang="zh-CN" b="1" dirty="0">
              <a:solidFill>
                <a:srgbClr val="FF0000"/>
              </a:solidFill>
              <a:latin typeface="Comic Sans MS" panose="030F0702030302020204" pitchFamily="66" charset="0"/>
            </a:endParaRPr>
          </a:p>
          <a:p>
            <a:r>
              <a:rPr lang="en-US" altLang="zh-CN">
                <a:latin typeface="Comic Sans MS" panose="030F0702030302020204" pitchFamily="66" charset="0"/>
              </a:rPr>
              <a:t>Additional </a:t>
            </a:r>
            <a:r>
              <a:rPr lang="en-US" altLang="zh-CN" dirty="0">
                <a:latin typeface="Comic Sans MS" panose="030F0702030302020204" pitchFamily="66" charset="0"/>
              </a:rPr>
              <a:t>Basic Operations </a:t>
            </a:r>
            <a:endParaRPr lang="en-US" altLang="zh-CN" dirty="0">
              <a:latin typeface="Comic Sans MS" panose="030F0702030302020204" pitchFamily="66" charset="0"/>
            </a:endParaRPr>
          </a:p>
          <a:p>
            <a:r>
              <a:rPr lang="en-US" altLang="zh-CN">
                <a:latin typeface="Comic Sans MS" panose="030F0702030302020204" pitchFamily="66" charset="0"/>
              </a:rPr>
              <a:t>Set </a:t>
            </a:r>
            <a:r>
              <a:rPr lang="en-US" altLang="zh-CN" dirty="0">
                <a:latin typeface="Comic Sans MS" panose="030F0702030302020204" pitchFamily="66" charset="0"/>
              </a:rPr>
              <a:t>Operations</a:t>
            </a:r>
            <a:endParaRPr lang="en-US" altLang="zh-CN" dirty="0">
              <a:latin typeface="Comic Sans MS" panose="030F0702030302020204" pitchFamily="66" charset="0"/>
            </a:endParaRPr>
          </a:p>
          <a:p>
            <a:r>
              <a:rPr lang="en-US" altLang="zh-CN">
                <a:latin typeface="Comic Sans MS" panose="030F0702030302020204" pitchFamily="66" charset="0"/>
              </a:rPr>
              <a:t>Null </a:t>
            </a:r>
            <a:r>
              <a:rPr lang="en-US" altLang="zh-CN" dirty="0">
                <a:latin typeface="Comic Sans MS" panose="030F0702030302020204" pitchFamily="66" charset="0"/>
              </a:rPr>
              <a:t>Values</a:t>
            </a:r>
            <a:endParaRPr lang="en-US" altLang="zh-CN" dirty="0">
              <a:latin typeface="Comic Sans MS" panose="030F0702030302020204" pitchFamily="66" charset="0"/>
            </a:endParaRPr>
          </a:p>
          <a:p>
            <a:r>
              <a:rPr lang="en-US" altLang="zh-CN">
                <a:latin typeface="Comic Sans MS" panose="030F0702030302020204" pitchFamily="66" charset="0"/>
              </a:rPr>
              <a:t>Aggregate </a:t>
            </a:r>
            <a:r>
              <a:rPr lang="en-US" altLang="zh-CN" dirty="0">
                <a:latin typeface="Comic Sans MS" panose="030F0702030302020204" pitchFamily="66" charset="0"/>
              </a:rPr>
              <a:t>Functions</a:t>
            </a:r>
            <a:endParaRPr lang="en-US" altLang="zh-CN" dirty="0">
              <a:latin typeface="Comic Sans MS" panose="030F0702030302020204" pitchFamily="66" charset="0"/>
            </a:endParaRPr>
          </a:p>
          <a:p>
            <a:r>
              <a:rPr lang="en-US" altLang="zh-CN">
                <a:latin typeface="Comic Sans MS" panose="030F0702030302020204" pitchFamily="66" charset="0"/>
              </a:rPr>
              <a:t>Nested </a:t>
            </a:r>
            <a:r>
              <a:rPr lang="en-US" altLang="zh-CN" dirty="0">
                <a:latin typeface="Comic Sans MS" panose="030F0702030302020204" pitchFamily="66" charset="0"/>
              </a:rPr>
              <a:t>Subqueries</a:t>
            </a:r>
            <a:endParaRPr lang="en-US" altLang="zh-CN" dirty="0">
              <a:latin typeface="Comic Sans MS" panose="030F0702030302020204" pitchFamily="66" charset="0"/>
            </a:endParaRPr>
          </a:p>
          <a:p>
            <a:r>
              <a:rPr lang="en-US" altLang="zh-CN">
                <a:latin typeface="Comic Sans MS" panose="030F0702030302020204" pitchFamily="66" charset="0"/>
              </a:rPr>
              <a:t>Modification </a:t>
            </a:r>
            <a:r>
              <a:rPr lang="en-US" altLang="zh-CN" dirty="0">
                <a:latin typeface="Comic Sans MS" panose="030F0702030302020204" pitchFamily="66" charset="0"/>
              </a:rPr>
              <a:t>of the Database</a:t>
            </a:r>
            <a:endParaRPr lang="en-US" altLang="zh-CN" dirty="0">
              <a:latin typeface="Comic Sans MS" panose="030F0702030302020204" pitchFamily="66" charset="0"/>
            </a:endParaRPr>
          </a:p>
          <a:p>
            <a:endParaRPr lang="zh-CN" altLang="en-US" b="1" dirty="0">
              <a:latin typeface="Comic Sans MS" panose="030F0702030302020204" pitchFamily="66" charset="0"/>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Basic Structure of SQL Queries </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79512" y="627534"/>
                <a:ext cx="8856984" cy="3805070"/>
              </a:xfrm>
            </p:spPr>
            <p:txBody>
              <a:bodyPr/>
              <a:lstStyle/>
              <a:p>
                <a:pPr>
                  <a:lnSpc>
                    <a:spcPct val="120000"/>
                  </a:lnSpc>
                  <a:spcBef>
                    <a:spcPts val="600"/>
                  </a:spcBef>
                </a:pPr>
                <a:r>
                  <a:rPr lang="en-US" altLang="zh-CN" sz="2000" dirty="0">
                    <a:latin typeface="Comic Sans MS" panose="030F0702030302020204" pitchFamily="66" charset="0"/>
                  </a:rPr>
                  <a:t>SQL is based on </a:t>
                </a:r>
                <a:r>
                  <a:rPr lang="en-US" altLang="zh-CN" sz="2000" dirty="0">
                    <a:solidFill>
                      <a:srgbClr val="FF0000"/>
                    </a:solidFill>
                    <a:latin typeface="Comic Sans MS" panose="030F0702030302020204" pitchFamily="66" charset="0"/>
                  </a:rPr>
                  <a:t>set</a:t>
                </a:r>
                <a:r>
                  <a:rPr lang="en-US" altLang="zh-CN" sz="2000" dirty="0">
                    <a:latin typeface="Comic Sans MS" panose="030F0702030302020204" pitchFamily="66" charset="0"/>
                  </a:rPr>
                  <a:t> and </a:t>
                </a:r>
                <a:r>
                  <a:rPr lang="en-US" altLang="zh-CN" sz="2000" dirty="0">
                    <a:solidFill>
                      <a:srgbClr val="FF0000"/>
                    </a:solidFill>
                    <a:latin typeface="Comic Sans MS" panose="030F0702030302020204" pitchFamily="66" charset="0"/>
                  </a:rPr>
                  <a:t>relational operations </a:t>
                </a:r>
                <a:r>
                  <a:rPr lang="en-US" altLang="zh-CN" sz="2000" dirty="0">
                    <a:latin typeface="Comic Sans MS" panose="030F0702030302020204" pitchFamily="66" charset="0"/>
                  </a:rPr>
                  <a:t>with certain modifications and enhancements</a:t>
                </a:r>
                <a:endParaRPr lang="en-US" altLang="zh-CN" sz="2000" dirty="0">
                  <a:latin typeface="Comic Sans MS" panose="030F0702030302020204" pitchFamily="66" charset="0"/>
                </a:endParaRPr>
              </a:p>
              <a:p>
                <a:pPr>
                  <a:lnSpc>
                    <a:spcPct val="120000"/>
                  </a:lnSpc>
                  <a:spcBef>
                    <a:spcPts val="600"/>
                  </a:spcBef>
                </a:pPr>
                <a:r>
                  <a:rPr lang="en-US" altLang="zh-CN" sz="2000" dirty="0">
                    <a:latin typeface="Comic Sans MS" panose="030F0702030302020204" pitchFamily="66" charset="0"/>
                  </a:rPr>
                  <a:t>A typical SQL query has the form:</a:t>
                </a:r>
                <a:br>
                  <a:rPr lang="en-US" altLang="zh-CN" sz="2000" dirty="0">
                    <a:latin typeface="Comic Sans MS" panose="030F0702030302020204" pitchFamily="66" charset="0"/>
                  </a:rPr>
                </a:br>
                <a:r>
                  <a:rPr lang="en-US" altLang="zh-CN" sz="2000" dirty="0">
                    <a:latin typeface="Comic Sans MS" panose="030F0702030302020204" pitchFamily="66" charset="0"/>
                  </a:rPr>
                  <a:t>	</a:t>
                </a:r>
                <a:r>
                  <a:rPr lang="en-US" altLang="zh-CN" sz="2000" b="1" i="1">
                    <a:solidFill>
                      <a:srgbClr val="3333FF"/>
                    </a:solidFill>
                    <a:latin typeface="Comic Sans MS" panose="030F0702030302020204" pitchFamily="66" charset="0"/>
                    <a:cs typeface="Times New Roman" panose="02020603050405020304" pitchFamily="18" charset="0"/>
                  </a:rPr>
                  <a:t>select</a:t>
                </a:r>
                <a:r>
                  <a:rPr lang="en-US" altLang="zh-CN" sz="2000" i="1">
                    <a:solidFill>
                      <a:srgbClr val="3333FF"/>
                    </a:solidFill>
                    <a:latin typeface="Comic Sans MS" panose="030F0702030302020204" pitchFamily="66" charset="0"/>
                    <a:cs typeface="Times New Roman" panose="02020603050405020304" pitchFamily="18" charset="0"/>
                  </a:rPr>
                  <a:t>   A</a:t>
                </a:r>
                <a:r>
                  <a:rPr lang="en-US" altLang="zh-CN" sz="2000" i="1" baseline="-25000">
                    <a:solidFill>
                      <a:srgbClr val="3333FF"/>
                    </a:solidFill>
                    <a:latin typeface="Comic Sans MS" panose="030F0702030302020204" pitchFamily="66" charset="0"/>
                    <a:cs typeface="Times New Roman" panose="02020603050405020304" pitchFamily="18" charset="0"/>
                  </a:rPr>
                  <a:t>1</a:t>
                </a:r>
                <a:r>
                  <a:rPr lang="en-US" altLang="zh-CN" sz="2000" i="1" dirty="0">
                    <a:solidFill>
                      <a:srgbClr val="3333FF"/>
                    </a:solidFill>
                    <a:latin typeface="Comic Sans MS" panose="030F0702030302020204" pitchFamily="66" charset="0"/>
                    <a:cs typeface="Times New Roman" panose="02020603050405020304" pitchFamily="18" charset="0"/>
                  </a:rPr>
                  <a:t>, A</a:t>
                </a:r>
                <a:r>
                  <a:rPr lang="en-US" altLang="zh-CN" sz="2000" i="1" baseline="-25000" dirty="0">
                    <a:solidFill>
                      <a:srgbClr val="3333FF"/>
                    </a:solidFill>
                    <a:latin typeface="Comic Sans MS" panose="030F0702030302020204" pitchFamily="66" charset="0"/>
                    <a:cs typeface="Times New Roman" panose="02020603050405020304" pitchFamily="18" charset="0"/>
                  </a:rPr>
                  <a:t>2</a:t>
                </a:r>
                <a:r>
                  <a:rPr lang="en-US" altLang="zh-CN" sz="2000" i="1" dirty="0">
                    <a:solidFill>
                      <a:srgbClr val="3333FF"/>
                    </a:solidFill>
                    <a:latin typeface="Comic Sans MS" panose="030F0702030302020204" pitchFamily="66" charset="0"/>
                    <a:cs typeface="Times New Roman" panose="02020603050405020304" pitchFamily="18" charset="0"/>
                  </a:rPr>
                  <a:t>, ..., A</a:t>
                </a:r>
                <a:r>
                  <a:rPr lang="en-US" altLang="zh-CN" sz="2000" i="1" baseline="-25000" dirty="0">
                    <a:solidFill>
                      <a:srgbClr val="3333FF"/>
                    </a:solidFill>
                    <a:latin typeface="Comic Sans MS" panose="030F0702030302020204" pitchFamily="66" charset="0"/>
                    <a:cs typeface="Times New Roman" panose="02020603050405020304" pitchFamily="18" charset="0"/>
                  </a:rPr>
                  <a:t>n</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r</a:t>
                </a:r>
                <a:r>
                  <a:rPr lang="en-US" altLang="zh-CN" sz="2000" i="1" baseline="-25000">
                    <a:solidFill>
                      <a:srgbClr val="3333FF"/>
                    </a:solidFill>
                    <a:latin typeface="Comic Sans MS" panose="030F0702030302020204" pitchFamily="66" charset="0"/>
                    <a:cs typeface="Times New Roman" panose="02020603050405020304" pitchFamily="18" charset="0"/>
                  </a:rPr>
                  <a:t>1</a:t>
                </a:r>
                <a:r>
                  <a:rPr lang="en-US" altLang="zh-CN" sz="2000" i="1" dirty="0">
                    <a:solidFill>
                      <a:srgbClr val="3333FF"/>
                    </a:solidFill>
                    <a:latin typeface="Comic Sans MS" panose="030F0702030302020204" pitchFamily="66" charset="0"/>
                    <a:cs typeface="Times New Roman" panose="02020603050405020304" pitchFamily="18" charset="0"/>
                  </a:rPr>
                  <a:t>, r</a:t>
                </a:r>
                <a:r>
                  <a:rPr lang="en-US" altLang="zh-CN" sz="2000" i="1" baseline="-25000" dirty="0">
                    <a:solidFill>
                      <a:srgbClr val="3333FF"/>
                    </a:solidFill>
                    <a:latin typeface="Comic Sans MS" panose="030F0702030302020204" pitchFamily="66" charset="0"/>
                    <a:cs typeface="Times New Roman" panose="02020603050405020304" pitchFamily="18" charset="0"/>
                  </a:rPr>
                  <a:t>2</a:t>
                </a:r>
                <a:r>
                  <a:rPr lang="en-US" altLang="zh-CN" sz="2000" i="1" dirty="0">
                    <a:solidFill>
                      <a:srgbClr val="3333FF"/>
                    </a:solidFill>
                    <a:latin typeface="Comic Sans MS" panose="030F0702030302020204" pitchFamily="66" charset="0"/>
                    <a:cs typeface="Times New Roman" panose="02020603050405020304" pitchFamily="18" charset="0"/>
                  </a:rPr>
                  <a:t>, ..., r</a:t>
                </a:r>
                <a:r>
                  <a:rPr lang="en-US" altLang="zh-CN" sz="2000" i="1" baseline="-25000" dirty="0">
                    <a:solidFill>
                      <a:srgbClr val="3333FF"/>
                    </a:solidFill>
                    <a:latin typeface="Comic Sans MS" panose="030F0702030302020204" pitchFamily="66" charset="0"/>
                    <a:cs typeface="Times New Roman" panose="02020603050405020304" pitchFamily="18" charset="0"/>
                  </a:rPr>
                  <a:t>m</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where</a:t>
                </a:r>
                <a:r>
                  <a:rPr lang="en-US" altLang="zh-CN" sz="2000" i="1">
                    <a:solidFill>
                      <a:srgbClr val="3333FF"/>
                    </a:solidFill>
                    <a:latin typeface="Comic Sans MS" panose="030F0702030302020204" pitchFamily="66" charset="0"/>
                    <a:cs typeface="Times New Roman" panose="02020603050405020304" pitchFamily="18" charset="0"/>
                  </a:rPr>
                  <a:t>  P</a:t>
                </a:r>
                <a:endParaRPr lang="en-US" altLang="zh-CN" sz="2000" i="1" dirty="0">
                  <a:solidFill>
                    <a:srgbClr val="3333FF"/>
                  </a:solidFill>
                  <a:latin typeface="Comic Sans MS" panose="030F0702030302020204" pitchFamily="66" charset="0"/>
                  <a:cs typeface="Times New Roman" panose="02020603050405020304" pitchFamily="18" charset="0"/>
                </a:endParaRPr>
              </a:p>
              <a:p>
                <a:pPr>
                  <a:lnSpc>
                    <a:spcPct val="120000"/>
                  </a:lnSpc>
                  <a:spcBef>
                    <a:spcPts val="600"/>
                  </a:spcBef>
                </a:pPr>
                <a:r>
                  <a:rPr lang="en-US" altLang="zh-CN" sz="2000" dirty="0">
                    <a:latin typeface="Comic Sans MS" panose="030F0702030302020204" pitchFamily="66" charset="0"/>
                  </a:rPr>
                  <a:t>This query is equivalent to the relational algebra expression:</a:t>
                </a:r>
                <a:endParaRPr lang="en-US" altLang="zh-CN" sz="2000" dirty="0">
                  <a:latin typeface="Comic Sans MS" panose="030F0702030302020204" pitchFamily="66" charset="0"/>
                </a:endParaRPr>
              </a:p>
              <a:p>
                <a:pPr marL="0" indent="0">
                  <a:lnSpc>
                    <a:spcPct val="12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l-GR" altLang="zh-CN" sz="2000" b="1" i="1" smtClean="0">
                              <a:solidFill>
                                <a:srgbClr val="FF0000"/>
                              </a:solidFill>
                              <a:latin typeface="Cambria Math" panose="02040503050406030204" pitchFamily="18" charset="0"/>
                              <a:ea typeface="Cambria Math" panose="02040503050406030204" pitchFamily="18" charset="0"/>
                            </a:rPr>
                            <m:t>𝜫</m:t>
                          </m:r>
                        </m:e>
                        <m:sub>
                          <m:sSub>
                            <m:sSubPr>
                              <m:ctrlPr>
                                <a:rPr lang="el-GR"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𝑨</m:t>
                              </m:r>
                            </m:e>
                            <m:sub>
                              <m:r>
                                <a:rPr lang="en-US" altLang="zh-CN" sz="2000" b="1" i="1" smtClean="0">
                                  <a:solidFill>
                                    <a:srgbClr val="FF0000"/>
                                  </a:solidFill>
                                  <a:latin typeface="Cambria Math" panose="02040503050406030204" pitchFamily="18" charset="0"/>
                                  <a:ea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𝟐</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𝒏</m:t>
                              </m:r>
                            </m:sub>
                          </m:sSub>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zh-CN" altLang="en-US" sz="2000" b="1" i="1" smtClean="0">
                              <a:solidFill>
                                <a:srgbClr val="FF0000"/>
                              </a:solidFill>
                              <a:latin typeface="Cambria Math" panose="02040503050406030204" pitchFamily="18" charset="0"/>
                            </a:rPr>
                            <m:t>𝝈</m:t>
                          </m:r>
                        </m:e>
                        <m:sub>
                          <m:r>
                            <a:rPr lang="en-US" altLang="zh-CN" sz="2000" b="1" i="1" smtClean="0">
                              <a:solidFill>
                                <a:srgbClr val="FF0000"/>
                              </a:solidFill>
                              <a:latin typeface="Cambria Math" panose="02040503050406030204" pitchFamily="18" charset="0"/>
                            </a:rPr>
                            <m:t>𝑷</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𝒓</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𝟐</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𝒎</m:t>
                          </m:r>
                        </m:sub>
                      </m:sSub>
                      <m:r>
                        <a:rPr lang="en-US" altLang="zh-CN" sz="2000" b="1" i="1" smtClean="0">
                          <a:solidFill>
                            <a:srgbClr val="FF0000"/>
                          </a:solidFill>
                          <a:latin typeface="Cambria Math" panose="02040503050406030204" pitchFamily="18" charset="0"/>
                        </a:rPr>
                        <m:t>))</m:t>
                      </m:r>
                    </m:oMath>
                  </m:oMathPara>
                </a14:m>
                <a:endParaRPr lang="en-US" altLang="zh-CN" sz="2000" b="1" dirty="0">
                  <a:solidFill>
                    <a:srgbClr val="FF0000"/>
                  </a:solidFill>
                  <a:latin typeface="Comic Sans MS" panose="030F0702030302020204" pitchFamily="66" charset="0"/>
                </a:endParaRPr>
              </a:p>
              <a:p>
                <a:pPr>
                  <a:lnSpc>
                    <a:spcPct val="120000"/>
                  </a:lnSpc>
                  <a:spcBef>
                    <a:spcPts val="600"/>
                  </a:spcBef>
                </a:pPr>
                <a:r>
                  <a:rPr lang="en-US" altLang="zh-CN" sz="2000" dirty="0">
                    <a:latin typeface="Comic Sans MS" panose="030F0702030302020204" pitchFamily="66" charset="0"/>
                  </a:rPr>
                  <a:t>The result of an SQL query is a relation</a:t>
                </a:r>
                <a:endParaRPr lang="en-US" altLang="zh-CN" sz="2000" dirty="0">
                  <a:latin typeface="Comic Sans MS" panose="030F0702030302020204" pitchFamily="66" charset="0"/>
                </a:endParaRPr>
              </a:p>
              <a:p>
                <a:pPr>
                  <a:lnSpc>
                    <a:spcPct val="120000"/>
                  </a:lnSpc>
                  <a:spcBef>
                    <a:spcPts val="600"/>
                  </a:spcBef>
                </a:pPr>
                <a:endParaRPr lang="zh-CN" altLang="en-US" sz="2000" dirty="0">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79512" y="627534"/>
                <a:ext cx="8856984" cy="3805070"/>
              </a:xfrm>
              <a:blipFill rotWithShape="1">
                <a:blip r:embed="rId1"/>
                <a:stretch>
                  <a:fillRect l="-5" t="-4" r="5" b="-5232"/>
                </a:stretch>
              </a:blipFill>
            </p:spPr>
            <p:txBody>
              <a:bodyPr/>
              <a:lstStyle/>
              <a:p>
                <a:r>
                  <a:rPr lang="zh-CN" altLang="en-US">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The Select Clause</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79512" y="771550"/>
                <a:ext cx="8784976" cy="3805070"/>
              </a:xfrm>
            </p:spPr>
            <p:txBody>
              <a:bodyPr/>
              <a:lstStyle/>
              <a:p>
                <a:pPr>
                  <a:lnSpc>
                    <a:spcPct val="150000"/>
                  </a:lnSpc>
                </a:pPr>
                <a:r>
                  <a:rPr lang="en-US" altLang="zh-CN" sz="2000" dirty="0">
                    <a:latin typeface="Comic Sans MS" panose="030F0702030302020204" pitchFamily="66" charset="0"/>
                  </a:rPr>
                  <a:t>The select clause lists the attributes desired in the result of a query</a:t>
                </a:r>
                <a:endParaRPr lang="en-US" altLang="zh-CN" sz="2000" dirty="0">
                  <a:latin typeface="Comic Sans MS" panose="030F0702030302020204" pitchFamily="66" charset="0"/>
                </a:endParaRPr>
              </a:p>
              <a:p>
                <a:pPr lvl="1">
                  <a:lnSpc>
                    <a:spcPct val="150000"/>
                  </a:lnSpc>
                </a:pPr>
                <a:r>
                  <a:rPr lang="en-US" altLang="zh-CN" sz="1800" dirty="0">
                    <a:latin typeface="Comic Sans MS" panose="030F0702030302020204" pitchFamily="66" charset="0"/>
                  </a:rPr>
                  <a:t>corresponds to the </a:t>
                </a:r>
                <a:r>
                  <a:rPr lang="en-US" altLang="zh-CN" sz="1800" b="1" dirty="0">
                    <a:solidFill>
                      <a:srgbClr val="FF0000"/>
                    </a:solidFill>
                    <a:latin typeface="Comic Sans MS" panose="030F0702030302020204" pitchFamily="66" charset="0"/>
                  </a:rPr>
                  <a:t>projection</a:t>
                </a:r>
                <a:r>
                  <a:rPr lang="en-US" altLang="zh-CN" sz="1800" dirty="0">
                    <a:latin typeface="Comic Sans MS" panose="030F0702030302020204" pitchFamily="66" charset="0"/>
                  </a:rPr>
                  <a:t> operation of the RA</a:t>
                </a:r>
                <a:endParaRPr lang="en-US" altLang="zh-CN" sz="1800" dirty="0">
                  <a:latin typeface="Comic Sans MS" panose="030F0702030302020204" pitchFamily="66" charset="0"/>
                </a:endParaRPr>
              </a:p>
              <a:p>
                <a:pPr>
                  <a:lnSpc>
                    <a:spcPct val="150000"/>
                  </a:lnSpc>
                </a:pPr>
                <a:r>
                  <a:rPr lang="en-US" altLang="zh-CN" sz="2000" dirty="0">
                    <a:latin typeface="Comic Sans MS" panose="030F0702030302020204" pitchFamily="66" charset="0"/>
                  </a:rPr>
                  <a:t>E.g., find the names of all departments in the instructor relation</a:t>
                </a:r>
                <a:br>
                  <a:rPr lang="en-US" altLang="zh-CN" sz="2000" dirty="0">
                    <a:latin typeface="Comic Sans MS" panose="030F0702030302020204" pitchFamily="66" charset="0"/>
                  </a:rPr>
                </a:b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dept_name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instructor</a:t>
                </a:r>
                <a:endParaRPr lang="en-US" altLang="zh-CN" sz="2000" i="1" dirty="0">
                  <a:solidFill>
                    <a:srgbClr val="3333FF"/>
                  </a:solidFill>
                  <a:latin typeface="Comic Sans MS" panose="030F0702030302020204" pitchFamily="66" charset="0"/>
                  <a:cs typeface="Times New Roman" panose="02020603050405020304" pitchFamily="18" charset="0"/>
                </a:endParaRPr>
              </a:p>
              <a:p>
                <a:pPr>
                  <a:lnSpc>
                    <a:spcPct val="150000"/>
                  </a:lnSpc>
                </a:pPr>
                <a:r>
                  <a:rPr lang="en-US" altLang="zh-CN" sz="2000" dirty="0">
                    <a:latin typeface="Comic Sans MS" panose="030F0702030302020204" pitchFamily="66" charset="0"/>
                  </a:rPr>
                  <a:t>In the “pure” RA syntax, the query would be: </a:t>
                </a:r>
                <a:endParaRPr lang="en-US" altLang="zh-CN" sz="2000" dirty="0">
                  <a:latin typeface="Comic Sans MS" panose="030F0702030302020204" pitchFamily="66"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l-GR" altLang="zh-CN" sz="2000" b="1" i="1">
                              <a:solidFill>
                                <a:srgbClr val="FF0000"/>
                              </a:solidFill>
                              <a:latin typeface="Cambria Math" panose="02040503050406030204" pitchFamily="18" charset="0"/>
                              <a:ea typeface="Cambria Math" panose="02040503050406030204" pitchFamily="18" charset="0"/>
                            </a:rPr>
                            <m:t>𝜫</m:t>
                          </m:r>
                        </m:e>
                        <m:sub>
                          <m:r>
                            <a:rPr lang="en-US" altLang="zh-CN" sz="2000" b="1" i="1">
                              <a:solidFill>
                                <a:srgbClr val="FF0000"/>
                              </a:solidFill>
                              <a:latin typeface="Cambria Math" panose="02040503050406030204" pitchFamily="18" charset="0"/>
                            </a:rPr>
                            <m:t>𝒅𝒆𝒑𝒕</m:t>
                          </m:r>
                          <m:r>
                            <a:rPr lang="en-US" altLang="zh-CN" sz="2000" b="1" i="1">
                              <a:solidFill>
                                <a:srgbClr val="FF0000"/>
                              </a:solidFill>
                              <a:latin typeface="Cambria Math" panose="02040503050406030204" pitchFamily="18" charset="0"/>
                            </a:rPr>
                            <m:t>_</m:t>
                          </m:r>
                          <m:r>
                            <a:rPr lang="en-US" altLang="zh-CN" sz="2000" b="1" i="1">
                              <a:solidFill>
                                <a:srgbClr val="FF0000"/>
                              </a:solidFill>
                              <a:latin typeface="Cambria Math" panose="02040503050406030204" pitchFamily="18" charset="0"/>
                            </a:rPr>
                            <m:t>𝒏𝒂𝒎𝒆</m:t>
                          </m:r>
                        </m:sub>
                      </m:sSub>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𝒊𝒏𝒔𝒕𝒓𝒖𝒄𝒕𝒐𝒓</m:t>
                      </m:r>
                      <m:r>
                        <a:rPr lang="en-US" altLang="zh-CN" sz="2000" b="1" i="1">
                          <a:solidFill>
                            <a:srgbClr val="FF0000"/>
                          </a:solidFill>
                          <a:latin typeface="Cambria Math" panose="02040503050406030204" pitchFamily="18" charset="0"/>
                        </a:rPr>
                        <m:t>)</m:t>
                      </m:r>
                    </m:oMath>
                  </m:oMathPara>
                </a14:m>
                <a:endParaRPr lang="en-US" altLang="zh-CN" sz="2000" b="1" dirty="0">
                  <a:solidFill>
                    <a:srgbClr val="FF0000"/>
                  </a:solidFill>
                  <a:latin typeface="Comic Sans MS" panose="030F0702030302020204" pitchFamily="66" charset="0"/>
                </a:endParaRPr>
              </a:p>
              <a:p>
                <a:pPr lvl="1">
                  <a:lnSpc>
                    <a:spcPct val="150000"/>
                  </a:lnSpc>
                </a:pPr>
                <a:r>
                  <a:rPr lang="en-US" altLang="zh-CN" sz="1600" b="1" dirty="0">
                    <a:latin typeface="Comic Sans MS" panose="030F0702030302020204" pitchFamily="66" charset="0"/>
                  </a:rPr>
                  <a:t>NOTE:</a:t>
                </a:r>
                <a:r>
                  <a:rPr lang="en-US" altLang="zh-CN" sz="1600" dirty="0">
                    <a:latin typeface="Comic Sans MS" panose="030F0702030302020204" pitchFamily="66" charset="0"/>
                  </a:rPr>
                  <a:t>  SQL names are </a:t>
                </a:r>
                <a:r>
                  <a:rPr lang="en-US" altLang="zh-CN" sz="1600" dirty="0">
                    <a:solidFill>
                      <a:srgbClr val="3333FF"/>
                    </a:solidFill>
                    <a:latin typeface="Comic Sans MS" panose="030F0702030302020204" pitchFamily="66" charset="0"/>
                  </a:rPr>
                  <a:t>case insensitive</a:t>
                </a:r>
                <a:r>
                  <a:rPr lang="en-US" altLang="zh-CN" sz="1600" dirty="0">
                    <a:latin typeface="Comic Sans MS" panose="030F0702030302020204" pitchFamily="66" charset="0"/>
                  </a:rPr>
                  <a:t>, i.e. you can use capital or small letters </a:t>
                </a:r>
                <a:endParaRPr lang="zh-CN" altLang="en-US" sz="1600" dirty="0">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79512" y="771550"/>
                <a:ext cx="8784976" cy="3805070"/>
              </a:xfrm>
              <a:blipFill rotWithShape="1">
                <a:blip r:embed="rId1"/>
                <a:stretch>
                  <a:fillRect l="-5" t="-1" r="2" b="5"/>
                </a:stretch>
              </a:blipFill>
            </p:spPr>
            <p:txBody>
              <a:bodyPr/>
              <a:lstStyle/>
              <a:p>
                <a:r>
                  <a:rPr lang="zh-CN" altLang="en-US">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The select Clause (Cont.)</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699542"/>
            <a:ext cx="8568952" cy="3805070"/>
          </a:xfrm>
        </p:spPr>
        <p:txBody>
          <a:bodyPr/>
          <a:lstStyle/>
          <a:p>
            <a:pPr>
              <a:lnSpc>
                <a:spcPct val="120000"/>
              </a:lnSpc>
            </a:pPr>
            <a:r>
              <a:rPr lang="en-US" altLang="zh-CN" sz="2000" dirty="0">
                <a:latin typeface="Comic Sans MS" panose="030F0702030302020204" pitchFamily="66" charset="0"/>
              </a:rPr>
              <a:t>SQL allows </a:t>
            </a:r>
            <a:r>
              <a:rPr lang="en-US" altLang="zh-CN" sz="2000" dirty="0">
                <a:solidFill>
                  <a:srgbClr val="3333FF"/>
                </a:solidFill>
                <a:latin typeface="Comic Sans MS" panose="030F0702030302020204" pitchFamily="66" charset="0"/>
              </a:rPr>
              <a:t>duplicates</a:t>
            </a:r>
            <a:r>
              <a:rPr lang="en-US" altLang="zh-CN" sz="2000" dirty="0">
                <a:latin typeface="Comic Sans MS" panose="030F0702030302020204" pitchFamily="66" charset="0"/>
              </a:rPr>
              <a:t> in relations. To eliminate duplicates, insert the keyword </a:t>
            </a:r>
            <a:r>
              <a:rPr lang="en-US" altLang="zh-CN" sz="2000" dirty="0">
                <a:solidFill>
                  <a:srgbClr val="FF0000"/>
                </a:solidFill>
                <a:latin typeface="Comic Sans MS" panose="030F0702030302020204" pitchFamily="66" charset="0"/>
              </a:rPr>
              <a:t>distinct</a:t>
            </a:r>
            <a:r>
              <a:rPr lang="en-US" altLang="zh-CN" sz="2000" dirty="0">
                <a:latin typeface="Comic Sans MS" panose="030F0702030302020204" pitchFamily="66" charset="0"/>
              </a:rPr>
              <a:t> after select</a:t>
            </a:r>
            <a:endParaRPr lang="en-US" altLang="zh-CN" sz="2000" dirty="0">
              <a:latin typeface="Comic Sans MS" panose="030F0702030302020204" pitchFamily="66" charset="0"/>
            </a:endParaRPr>
          </a:p>
          <a:p>
            <a:pPr>
              <a:lnSpc>
                <a:spcPct val="120000"/>
              </a:lnSpc>
            </a:pPr>
            <a:r>
              <a:rPr lang="en-US" altLang="zh-CN" sz="2000" dirty="0">
                <a:latin typeface="Comic Sans MS" panose="030F0702030302020204" pitchFamily="66" charset="0"/>
              </a:rPr>
              <a:t>Find the names of all departments in the instructor relation, and remove duplicates</a:t>
            </a:r>
            <a:endParaRPr lang="en-US" altLang="zh-CN" sz="2000" dirty="0">
              <a:latin typeface="Comic Sans MS" panose="030F0702030302020204" pitchFamily="66" charset="0"/>
            </a:endParaRPr>
          </a:p>
          <a:p>
            <a:pPr marL="0" indent="0">
              <a:lnSpc>
                <a:spcPct val="120000"/>
              </a:lnSpc>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rPr>
              <a:t>select </a:t>
            </a:r>
            <a:r>
              <a:rPr lang="en-US" altLang="zh-CN" sz="1800" b="1" i="1" dirty="0">
                <a:solidFill>
                  <a:srgbClr val="FF0000"/>
                </a:solidFill>
                <a:latin typeface="Comic Sans MS" panose="030F0702030302020204" pitchFamily="66" charset="0"/>
              </a:rPr>
              <a:t>distinct</a:t>
            </a:r>
            <a:r>
              <a:rPr lang="en-US" altLang="zh-CN" sz="1800" b="1" i="1" dirty="0">
                <a:solidFill>
                  <a:srgbClr val="3333FF"/>
                </a:solidFill>
                <a:latin typeface="Comic Sans MS" panose="030F0702030302020204" pitchFamily="66" charset="0"/>
              </a:rPr>
              <a:t> </a:t>
            </a:r>
            <a:r>
              <a:rPr lang="en-US" altLang="zh-CN" sz="1800" i="1" dirty="0" err="1">
                <a:solidFill>
                  <a:srgbClr val="3333FF"/>
                </a:solidFill>
                <a:latin typeface="Comic Sans MS" panose="030F0702030302020204" pitchFamily="66" charset="0"/>
              </a:rPr>
              <a:t>dept_name</a:t>
            </a:r>
            <a:br>
              <a:rPr lang="en-US" altLang="zh-CN" sz="1800" i="1" dirty="0">
                <a:solidFill>
                  <a:srgbClr val="3333FF"/>
                </a:solidFill>
                <a:latin typeface="Comic Sans MS" panose="030F0702030302020204" pitchFamily="66" charset="0"/>
              </a:rPr>
            </a:br>
            <a:r>
              <a:rPr lang="en-US" altLang="zh-CN" sz="1800" i="1" dirty="0">
                <a:solidFill>
                  <a:srgbClr val="3333FF"/>
                </a:solidFill>
                <a:latin typeface="Comic Sans MS" panose="030F0702030302020204" pitchFamily="66" charset="0"/>
              </a:rPr>
              <a:t>	</a:t>
            </a:r>
            <a:r>
              <a:rPr lang="en-US" altLang="zh-CN" sz="1800" b="1" i="1">
                <a:solidFill>
                  <a:srgbClr val="3333FF"/>
                </a:solidFill>
                <a:latin typeface="Comic Sans MS" panose="030F0702030302020204" pitchFamily="66" charset="0"/>
              </a:rPr>
              <a:t>from</a:t>
            </a:r>
            <a:r>
              <a:rPr lang="en-US" altLang="zh-CN" sz="1800" i="1">
                <a:solidFill>
                  <a:srgbClr val="3333FF"/>
                </a:solidFill>
                <a:latin typeface="Comic Sans MS" panose="030F0702030302020204" pitchFamily="66" charset="0"/>
              </a:rPr>
              <a:t>   instructor</a:t>
            </a:r>
            <a:endParaRPr lang="en-US" altLang="zh-CN" sz="2000" i="1" dirty="0">
              <a:solidFill>
                <a:srgbClr val="3333FF"/>
              </a:solidFill>
              <a:latin typeface="Comic Sans MS" panose="030F0702030302020204" pitchFamily="66" charset="0"/>
              <a:cs typeface="Times New Roman" panose="02020603050405020304" pitchFamily="18" charset="0"/>
            </a:endParaRPr>
          </a:p>
          <a:p>
            <a:pPr>
              <a:lnSpc>
                <a:spcPct val="120000"/>
              </a:lnSpc>
            </a:pPr>
            <a:r>
              <a:rPr lang="en-US" altLang="zh-CN" sz="2000" dirty="0">
                <a:latin typeface="Comic Sans MS" panose="030F0702030302020204" pitchFamily="66" charset="0"/>
              </a:rPr>
              <a:t>The keyword </a:t>
            </a:r>
            <a:r>
              <a:rPr lang="en-US" altLang="zh-CN" sz="2000" dirty="0">
                <a:solidFill>
                  <a:srgbClr val="FF0000"/>
                </a:solidFill>
                <a:latin typeface="Comic Sans MS" panose="030F0702030302020204" pitchFamily="66" charset="0"/>
              </a:rPr>
              <a:t>all</a:t>
            </a:r>
            <a:r>
              <a:rPr lang="en-US" altLang="zh-CN" sz="2000" dirty="0">
                <a:latin typeface="Comic Sans MS" panose="030F0702030302020204" pitchFamily="66" charset="0"/>
              </a:rPr>
              <a:t> specifies that duplicates should not be removed </a:t>
            </a:r>
            <a:r>
              <a:rPr lang="en-US" altLang="zh-CN" sz="2000">
                <a:latin typeface="Comic Sans MS" panose="030F0702030302020204" pitchFamily="66" charset="0"/>
              </a:rPr>
              <a:t>by default</a:t>
            </a:r>
            <a:endParaRPr lang="zh-CN" altLang="en-US" sz="2000" dirty="0">
              <a:latin typeface="Comic Sans MS" panose="030F0702030302020204" pitchFamily="66" charset="0"/>
            </a:endParaRPr>
          </a:p>
          <a:p>
            <a:pPr marL="0" indent="0">
              <a:lnSpc>
                <a:spcPct val="120000"/>
              </a:lnSpc>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rPr>
              <a:t>select </a:t>
            </a:r>
            <a:r>
              <a:rPr lang="en-US" altLang="zh-CN" sz="1800" b="1" i="1" dirty="0">
                <a:solidFill>
                  <a:srgbClr val="FF0000"/>
                </a:solidFill>
                <a:latin typeface="Comic Sans MS" panose="030F0702030302020204" pitchFamily="66" charset="0"/>
              </a:rPr>
              <a:t>all </a:t>
            </a:r>
            <a:r>
              <a:rPr lang="en-US" altLang="zh-CN" sz="1800" i="1" dirty="0" err="1">
                <a:solidFill>
                  <a:srgbClr val="3333FF"/>
                </a:solidFill>
                <a:latin typeface="Comic Sans MS" panose="030F0702030302020204" pitchFamily="66" charset="0"/>
              </a:rPr>
              <a:t>dept_name</a:t>
            </a:r>
            <a:br>
              <a:rPr lang="en-US" altLang="zh-CN" sz="1800" i="1" dirty="0">
                <a:solidFill>
                  <a:srgbClr val="3333FF"/>
                </a:solidFill>
                <a:latin typeface="Comic Sans MS" panose="030F0702030302020204" pitchFamily="66" charset="0"/>
              </a:rPr>
            </a:br>
            <a:r>
              <a:rPr lang="en-US" altLang="zh-CN" sz="1800" i="1" dirty="0">
                <a:solidFill>
                  <a:srgbClr val="3333FF"/>
                </a:solidFill>
                <a:latin typeface="Comic Sans MS" panose="030F0702030302020204" pitchFamily="66" charset="0"/>
              </a:rPr>
              <a:t>	</a:t>
            </a:r>
            <a:r>
              <a:rPr lang="en-US" altLang="zh-CN" sz="1800" b="1" i="1" dirty="0">
                <a:solidFill>
                  <a:srgbClr val="3333FF"/>
                </a:solidFill>
                <a:latin typeface="Comic Sans MS" panose="030F0702030302020204" pitchFamily="66" charset="0"/>
              </a:rPr>
              <a:t>from</a:t>
            </a:r>
            <a:r>
              <a:rPr lang="en-US" altLang="zh-CN" sz="1800" i="1" dirty="0">
                <a:solidFill>
                  <a:srgbClr val="3333FF"/>
                </a:solidFill>
                <a:latin typeface="Comic Sans MS" panose="030F0702030302020204" pitchFamily="66" charset="0"/>
              </a:rPr>
              <a:t> instructor</a:t>
            </a:r>
            <a:endParaRPr lang="en-US" altLang="zh-CN" sz="2000" i="1" dirty="0">
              <a:solidFill>
                <a:srgbClr val="3333FF"/>
              </a:solidFill>
              <a:latin typeface="Comic Sans MS" panose="030F0702030302020204" pitchFamily="66" charset="0"/>
              <a:cs typeface="Times New Roman" panose="02020603050405020304" pitchFamily="18" charset="0"/>
            </a:endParaRPr>
          </a:p>
          <a:p>
            <a:pPr>
              <a:lnSpc>
                <a:spcPct val="120000"/>
              </a:lnSpc>
            </a:pPr>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The select Clause (Cont.)</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789553"/>
                <a:ext cx="8568952" cy="3805070"/>
              </a:xfrm>
            </p:spPr>
            <p:txBody>
              <a:bodyPr/>
              <a:lstStyle/>
              <a:p>
                <a:r>
                  <a:rPr lang="en-US" altLang="zh-CN" sz="2000" dirty="0">
                    <a:latin typeface="Comic Sans MS" panose="030F0702030302020204" pitchFamily="66" charset="0"/>
                  </a:rPr>
                  <a:t>An asterisk in the select clause denotes “all attributes”</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instructor</a:t>
                </a:r>
                <a:endParaRPr lang="en-US" altLang="zh-CN" sz="2000" i="1" dirty="0">
                  <a:solidFill>
                    <a:srgbClr val="3333FF"/>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The select clause can contain </a:t>
                </a:r>
                <a:r>
                  <a:rPr lang="en-US" altLang="zh-CN" sz="2000" dirty="0">
                    <a:solidFill>
                      <a:srgbClr val="FF0000"/>
                    </a:solidFill>
                    <a:latin typeface="Comic Sans MS" panose="030F0702030302020204" pitchFamily="66" charset="0"/>
                  </a:rPr>
                  <a:t>arithmetic expressions </a:t>
                </a:r>
                <a:r>
                  <a:rPr lang="en-US" altLang="zh-CN" sz="2000" dirty="0">
                    <a:latin typeface="Comic Sans MS" panose="030F0702030302020204" pitchFamily="66" charset="0"/>
                  </a:rPr>
                  <a:t>involving the operation,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anose="030F0702030302020204" pitchFamily="66" charset="0"/>
                  </a:rPr>
                  <a:t>, </a:t>
                </a:r>
                <a14:m>
                  <m:oMath xmlns:m="http://schemas.openxmlformats.org/officeDocument/2006/math">
                    <m:r>
                      <a:rPr lang="en-US" altLang="zh-CN" sz="2000" b="1" i="1" dirty="0"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anose="030F0702030302020204" pitchFamily="66" charset="0"/>
                  </a:rPr>
                  <a:t>, </a:t>
                </a:r>
                <a14:m>
                  <m:oMath xmlns:m="http://schemas.openxmlformats.org/officeDocument/2006/math">
                    <m:r>
                      <a:rPr lang="en-US" altLang="zh-CN" sz="2000" b="1" i="1">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anose="030F0702030302020204" pitchFamily="66" charset="0"/>
                    <a:ea typeface="宋体" panose="02010600030101010101" pitchFamily="2" charset="-122"/>
                  </a:rPr>
                  <a:t> </a:t>
                </a:r>
                <a:r>
                  <a:rPr lang="en-US" altLang="zh-CN" sz="2000" dirty="0">
                    <a:latin typeface="Comic Sans MS" panose="030F0702030302020204" pitchFamily="66" charset="0"/>
                  </a:rPr>
                  <a:t>, and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dirty="0">
                    <a:latin typeface="Comic Sans MS" panose="030F0702030302020204" pitchFamily="66" charset="0"/>
                  </a:rPr>
                  <a:t>, and operating on constants or attributes of tuples</a:t>
                </a:r>
                <a:endParaRPr lang="en-US" altLang="zh-CN" sz="2000" dirty="0">
                  <a:latin typeface="Comic Sans MS" panose="030F0702030302020204" pitchFamily="66" charset="0"/>
                </a:endParaRPr>
              </a:p>
              <a:p>
                <a:r>
                  <a:rPr lang="en-US" altLang="zh-CN" sz="2000" dirty="0">
                    <a:latin typeface="Comic Sans MS" panose="030F0702030302020204" pitchFamily="66" charset="0"/>
                  </a:rPr>
                  <a:t>Example: </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 </a:t>
                </a:r>
                <a:r>
                  <a:rPr lang="en-US" altLang="zh-CN" sz="2000" i="1" dirty="0">
                    <a:solidFill>
                      <a:srgbClr val="3333FF"/>
                    </a:solidFill>
                    <a:latin typeface="Comic Sans MS" panose="030F0702030302020204" pitchFamily="66" charset="0"/>
                    <a:cs typeface="Times New Roman" panose="02020603050405020304" pitchFamily="18" charset="0"/>
                  </a:rPr>
                  <a:t>ID, </a:t>
                </a:r>
                <a:r>
                  <a:rPr lang="en-US" altLang="zh-CN" sz="2000" i="1" dirty="0" err="1">
                    <a:solidFill>
                      <a:srgbClr val="3333FF"/>
                    </a:solidFill>
                    <a:latin typeface="Comic Sans MS" panose="030F0702030302020204" pitchFamily="66" charset="0"/>
                    <a:cs typeface="Times New Roman" panose="02020603050405020304" pitchFamily="18" charset="0"/>
                  </a:rPr>
                  <a:t>dept_name</a:t>
                </a:r>
                <a:r>
                  <a:rPr lang="en-US" altLang="zh-CN" sz="2000" i="1" dirty="0">
                    <a:solidFill>
                      <a:srgbClr val="3333FF"/>
                    </a:solidFill>
                    <a:latin typeface="Comic Sans MS" panose="030F0702030302020204" pitchFamily="66" charset="0"/>
                    <a:cs typeface="Times New Roman" panose="02020603050405020304" pitchFamily="18" charset="0"/>
                  </a:rPr>
                  <a:t>, salary ∗ 1.1 </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buNone/>
                </a:pPr>
                <a:r>
                  <a:rPr lang="en-US" altLang="zh-CN" sz="2000" b="1"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  </a:t>
                </a:r>
                <a:r>
                  <a:rPr lang="en-US" altLang="zh-CN" sz="2000" i="1">
                    <a:solidFill>
                      <a:srgbClr val="3333FF"/>
                    </a:solidFill>
                    <a:latin typeface="Comic Sans MS" panose="030F0702030302020204" pitchFamily="66" charset="0"/>
                    <a:cs typeface="Times New Roman" panose="02020603050405020304" pitchFamily="18" charset="0"/>
                  </a:rPr>
                  <a:t>instructor</a:t>
                </a:r>
                <a:endParaRPr lang="en-US" altLang="zh-CN" sz="2000" i="1" dirty="0">
                  <a:solidFill>
                    <a:srgbClr val="3333FF"/>
                  </a:solidFill>
                  <a:latin typeface="Comic Sans MS" panose="030F0702030302020204" pitchFamily="66"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51520" y="789553"/>
                <a:ext cx="8568952" cy="3805070"/>
              </a:xfrm>
              <a:blipFill rotWithShape="1">
                <a:blip r:embed="rId1"/>
                <a:stretch>
                  <a:fillRect l="-1" t="-7" r="4" b="10"/>
                </a:stretch>
              </a:blipFill>
            </p:spPr>
            <p:txBody>
              <a:bodyPr/>
              <a:lstStyle/>
              <a:p>
                <a:r>
                  <a:rPr lang="zh-CN" altLang="en-US">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The where Clause</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pPr>
              <a:spcBef>
                <a:spcPts val="600"/>
              </a:spcBef>
            </a:pPr>
            <a:r>
              <a:rPr lang="en-US" altLang="zh-CN" sz="2000" dirty="0">
                <a:latin typeface="Comic Sans MS" panose="030F0702030302020204" pitchFamily="66" charset="0"/>
              </a:rPr>
              <a:t>The </a:t>
            </a:r>
            <a:r>
              <a:rPr lang="en-US" altLang="zh-CN" sz="2000" dirty="0">
                <a:solidFill>
                  <a:srgbClr val="FF0000"/>
                </a:solidFill>
                <a:latin typeface="Comic Sans MS" panose="030F0702030302020204" pitchFamily="66" charset="0"/>
              </a:rPr>
              <a:t>where clause</a:t>
            </a:r>
            <a:r>
              <a:rPr lang="en-US" altLang="zh-CN" sz="2000" dirty="0">
                <a:latin typeface="Comic Sans MS" panose="030F0702030302020204" pitchFamily="66" charset="0"/>
              </a:rPr>
              <a:t> specifies conditions that the result must satisfy</a:t>
            </a:r>
            <a:endParaRPr lang="en-US" altLang="zh-CN" sz="2000" dirty="0">
              <a:latin typeface="Comic Sans MS" panose="030F0702030302020204" pitchFamily="66" charset="0"/>
            </a:endParaRPr>
          </a:p>
          <a:p>
            <a:pPr lvl="1">
              <a:spcBef>
                <a:spcPts val="600"/>
              </a:spcBef>
            </a:pPr>
            <a:r>
              <a:rPr lang="en-US" altLang="zh-CN" dirty="0">
                <a:latin typeface="Comic Sans MS" panose="030F0702030302020204" pitchFamily="66" charset="0"/>
              </a:rPr>
              <a:t>correspond to the selection predicate of the RA (relational algebra) </a:t>
            </a:r>
            <a:endParaRPr lang="en-US" altLang="zh-CN" dirty="0">
              <a:latin typeface="Comic Sans MS" panose="030F0702030302020204" pitchFamily="66" charset="0"/>
            </a:endParaRPr>
          </a:p>
          <a:p>
            <a:pPr lvl="1">
              <a:spcBef>
                <a:spcPts val="600"/>
              </a:spcBef>
            </a:pPr>
            <a:r>
              <a:rPr lang="en-US" altLang="zh-CN" sz="1800" dirty="0">
                <a:latin typeface="Comic Sans MS" panose="030F0702030302020204" pitchFamily="66" charset="0"/>
              </a:rPr>
              <a:t>E.g., to find all loan numbers for loans made at the </a:t>
            </a:r>
            <a:r>
              <a:rPr lang="en-US" altLang="zh-CN" sz="1800" dirty="0" err="1">
                <a:latin typeface="Comic Sans MS" panose="030F0702030302020204" pitchFamily="66" charset="0"/>
              </a:rPr>
              <a:t>Perryridge</a:t>
            </a:r>
            <a:r>
              <a:rPr lang="en-US" altLang="zh-CN" sz="1800" dirty="0">
                <a:latin typeface="Comic Sans MS" panose="030F0702030302020204" pitchFamily="66" charset="0"/>
              </a:rPr>
              <a:t> branch with loan amount greater than $1200.</a:t>
            </a:r>
            <a:br>
              <a:rPr lang="en-US" altLang="zh-CN" sz="1800" dirty="0">
                <a:latin typeface="Comic Sans MS" panose="030F0702030302020204" pitchFamily="66" charset="0"/>
              </a:rPr>
            </a:br>
            <a:r>
              <a:rPr lang="en-US" altLang="zh-CN" sz="18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loan_number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a:solidFill>
                  <a:srgbClr val="3333FF"/>
                </a:solidFill>
                <a:latin typeface="Comic Sans MS" panose="030F0702030302020204" pitchFamily="66" charset="0"/>
                <a:cs typeface="Times New Roman" panose="02020603050405020304" pitchFamily="18" charset="0"/>
              </a:rPr>
              <a:t>from</a:t>
            </a:r>
            <a:r>
              <a:rPr lang="en-US" altLang="zh-CN" sz="1800" i="1">
                <a:solidFill>
                  <a:srgbClr val="3333FF"/>
                </a:solidFill>
                <a:latin typeface="Comic Sans MS" panose="030F0702030302020204" pitchFamily="66" charset="0"/>
                <a:cs typeface="Times New Roman" panose="02020603050405020304" pitchFamily="18" charset="0"/>
              </a:rPr>
              <a:t>   loan</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branch_name</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Perryridge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and</a:t>
            </a:r>
            <a:r>
              <a:rPr lang="en-US" altLang="zh-CN" sz="1800" i="1" dirty="0">
                <a:solidFill>
                  <a:srgbClr val="3333FF"/>
                </a:solidFill>
                <a:latin typeface="Comic Sans MS" panose="030F0702030302020204" pitchFamily="66" charset="0"/>
                <a:cs typeface="Times New Roman" panose="02020603050405020304" pitchFamily="18" charset="0"/>
              </a:rPr>
              <a:t> amount &gt; 1200</a:t>
            </a:r>
            <a:endParaRPr lang="en-US" altLang="zh-CN" sz="1800" i="1" dirty="0">
              <a:solidFill>
                <a:srgbClr val="3333FF"/>
              </a:solidFill>
              <a:latin typeface="Comic Sans MS" panose="030F0702030302020204" pitchFamily="66" charset="0"/>
              <a:cs typeface="Times New Roman" panose="02020603050405020304" pitchFamily="18" charset="0"/>
            </a:endParaRPr>
          </a:p>
          <a:p>
            <a:pPr lvl="1">
              <a:spcBef>
                <a:spcPts val="600"/>
              </a:spcBef>
            </a:pPr>
            <a:r>
              <a:rPr lang="en-US" altLang="zh-CN" sz="1800" dirty="0">
                <a:latin typeface="Comic Sans MS" panose="030F0702030302020204" pitchFamily="66" charset="0"/>
              </a:rPr>
              <a:t>Comparison results can be combined using the logical connectives </a:t>
            </a:r>
            <a:r>
              <a:rPr lang="en-US" altLang="zh-CN" sz="1800" b="1" dirty="0">
                <a:solidFill>
                  <a:srgbClr val="FF0000"/>
                </a:solidFill>
                <a:latin typeface="Comic Sans MS" panose="030F0702030302020204" pitchFamily="66" charset="0"/>
              </a:rPr>
              <a:t>and</a:t>
            </a:r>
            <a:r>
              <a:rPr lang="en-US" altLang="zh-CN" sz="1800" dirty="0">
                <a:solidFill>
                  <a:srgbClr val="FF0000"/>
                </a:solidFill>
                <a:latin typeface="Comic Sans MS" panose="030F0702030302020204" pitchFamily="66" charset="0"/>
              </a:rPr>
              <a:t>, </a:t>
            </a:r>
            <a:r>
              <a:rPr lang="en-US" altLang="zh-CN" sz="1800" b="1" dirty="0">
                <a:solidFill>
                  <a:srgbClr val="FF0000"/>
                </a:solidFill>
                <a:latin typeface="Comic Sans MS" panose="030F0702030302020204" pitchFamily="66" charset="0"/>
              </a:rPr>
              <a:t>or</a:t>
            </a:r>
            <a:r>
              <a:rPr lang="en-US" altLang="zh-CN" sz="1800" dirty="0">
                <a:solidFill>
                  <a:srgbClr val="FF0000"/>
                </a:solidFill>
                <a:latin typeface="Comic Sans MS" panose="030F0702030302020204" pitchFamily="66" charset="0"/>
              </a:rPr>
              <a:t>,</a:t>
            </a:r>
            <a:r>
              <a:rPr lang="en-US" altLang="zh-CN" sz="1800" dirty="0">
                <a:latin typeface="Comic Sans MS" panose="030F0702030302020204" pitchFamily="66" charset="0"/>
              </a:rPr>
              <a:t> and </a:t>
            </a:r>
            <a:r>
              <a:rPr lang="en-US" altLang="zh-CN" sz="1800" b="1" dirty="0">
                <a:solidFill>
                  <a:srgbClr val="FF0000"/>
                </a:solidFill>
                <a:latin typeface="Comic Sans MS" panose="030F0702030302020204" pitchFamily="66" charset="0"/>
              </a:rPr>
              <a:t>not</a:t>
            </a:r>
            <a:r>
              <a:rPr lang="en-US" altLang="zh-CN" sz="1800" dirty="0">
                <a:solidFill>
                  <a:srgbClr val="FF0000"/>
                </a:solidFill>
                <a:latin typeface="Comic Sans MS" panose="030F0702030302020204" pitchFamily="66" charset="0"/>
              </a:rPr>
              <a:t> </a:t>
            </a:r>
            <a:endParaRPr lang="en-US" altLang="zh-CN" sz="1800" dirty="0">
              <a:solidFill>
                <a:srgbClr val="FF0000"/>
              </a:solidFill>
              <a:latin typeface="Comic Sans MS" panose="030F0702030302020204" pitchFamily="66" charset="0"/>
            </a:endParaRPr>
          </a:p>
          <a:p>
            <a:pPr lvl="1">
              <a:spcBef>
                <a:spcPts val="600"/>
              </a:spcBef>
            </a:pPr>
            <a:r>
              <a:rPr lang="en-US" altLang="zh-CN" sz="1800" dirty="0">
                <a:latin typeface="Comic Sans MS" panose="030F0702030302020204" pitchFamily="66" charset="0"/>
              </a:rPr>
              <a:t>Comparison can be applied to results of arithmetic expressions</a:t>
            </a:r>
            <a:endParaRPr lang="en-US" altLang="zh-CN" sz="1800" dirty="0">
              <a:latin typeface="Comic Sans MS" panose="030F0702030302020204" pitchFamily="66" charset="0"/>
            </a:endParaRPr>
          </a:p>
          <a:p>
            <a:pPr>
              <a:spcBef>
                <a:spcPts val="600"/>
              </a:spcBef>
            </a:pPr>
            <a:endParaRPr lang="zh-CN" altLang="en-US" sz="2000" dirty="0">
              <a:latin typeface="Comic Sans MS" panose="030F0702030302020204" pitchFamily="66" charset="0"/>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The where Clause (Cont.)</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dirty="0">
                <a:latin typeface="Comic Sans MS" panose="030F0702030302020204" pitchFamily="66" charset="0"/>
              </a:rPr>
              <a:t>SQL includes a </a:t>
            </a:r>
            <a:r>
              <a:rPr lang="en-US" altLang="zh-CN" sz="2000" dirty="0">
                <a:solidFill>
                  <a:srgbClr val="FF0000"/>
                </a:solidFill>
                <a:latin typeface="Comic Sans MS" panose="030F0702030302020204" pitchFamily="66" charset="0"/>
              </a:rPr>
              <a:t>between</a:t>
            </a:r>
            <a:r>
              <a:rPr lang="en-US" altLang="zh-CN" sz="2000" dirty="0">
                <a:latin typeface="Comic Sans MS" panose="030F0702030302020204" pitchFamily="66" charset="0"/>
              </a:rPr>
              <a:t> comparison operator</a:t>
            </a:r>
            <a:endParaRPr lang="en-US" altLang="zh-CN" sz="2000" dirty="0">
              <a:latin typeface="Comic Sans MS" panose="030F0702030302020204" pitchFamily="66" charset="0"/>
            </a:endParaRPr>
          </a:p>
          <a:p>
            <a:pPr lvl="1"/>
            <a:r>
              <a:rPr lang="en-US" altLang="zh-CN" sz="1800" dirty="0">
                <a:latin typeface="Comic Sans MS" panose="030F0702030302020204" pitchFamily="66" charset="0"/>
              </a:rPr>
              <a:t>E.g.  find the loan numbers of those loans with loan amount between $90,000 and $100,000</a:t>
            </a:r>
            <a:endParaRPr lang="en-US" altLang="zh-CN" sz="18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loan_number</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loan</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amount </a:t>
            </a:r>
            <a:r>
              <a:rPr lang="en-US" altLang="zh-CN" sz="2000" b="1" i="1" dirty="0">
                <a:solidFill>
                  <a:srgbClr val="FF0000"/>
                </a:solidFill>
                <a:latin typeface="Comic Sans MS" panose="030F0702030302020204" pitchFamily="66" charset="0"/>
                <a:cs typeface="Times New Roman" panose="02020603050405020304" pitchFamily="18" charset="0"/>
              </a:rPr>
              <a:t>between</a:t>
            </a:r>
            <a:r>
              <a:rPr lang="en-US" altLang="zh-CN" sz="2000" i="1" dirty="0">
                <a:solidFill>
                  <a:srgbClr val="3333FF"/>
                </a:solidFill>
                <a:latin typeface="Comic Sans MS" panose="030F0702030302020204" pitchFamily="66" charset="0"/>
                <a:cs typeface="Times New Roman" panose="02020603050405020304" pitchFamily="18" charset="0"/>
              </a:rPr>
              <a:t> 90000 </a:t>
            </a:r>
            <a:r>
              <a:rPr lang="en-US" altLang="zh-CN" sz="2000" b="1" i="1" dirty="0">
                <a:solidFill>
                  <a:srgbClr val="3333FF"/>
                </a:solidFill>
                <a:latin typeface="Comic Sans MS" panose="030F0702030302020204" pitchFamily="66" charset="0"/>
                <a:cs typeface="Times New Roman" panose="02020603050405020304" pitchFamily="18" charset="0"/>
              </a:rPr>
              <a:t>and</a:t>
            </a:r>
            <a:r>
              <a:rPr lang="en-US" altLang="zh-CN" sz="2000" i="1" dirty="0">
                <a:solidFill>
                  <a:srgbClr val="3333FF"/>
                </a:solidFill>
                <a:latin typeface="Comic Sans MS" panose="030F0702030302020204" pitchFamily="66" charset="0"/>
                <a:cs typeface="Times New Roman" panose="02020603050405020304" pitchFamily="18" charset="0"/>
              </a:rPr>
              <a:t> 100000</a:t>
            </a:r>
            <a:endParaRPr lang="en-US" altLang="zh-CN" sz="2000" i="1" dirty="0">
              <a:solidFill>
                <a:srgbClr val="3333FF"/>
              </a:solidFill>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The from Clause</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789553"/>
                <a:ext cx="8784976" cy="3805070"/>
              </a:xfrm>
            </p:spPr>
            <p:txBody>
              <a:bodyPr/>
              <a:lstStyle/>
              <a:p>
                <a:r>
                  <a:rPr lang="en-US" altLang="zh-CN" sz="2000" dirty="0">
                    <a:latin typeface="Comic Sans MS" panose="030F0702030302020204" pitchFamily="66" charset="0"/>
                  </a:rPr>
                  <a:t>The </a:t>
                </a:r>
                <a:r>
                  <a:rPr lang="en-US" altLang="zh-CN" sz="2000" b="1" dirty="0">
                    <a:solidFill>
                      <a:srgbClr val="FF0000"/>
                    </a:solidFill>
                    <a:latin typeface="Comic Sans MS" panose="030F0702030302020204" pitchFamily="66" charset="0"/>
                  </a:rPr>
                  <a:t>from clause </a:t>
                </a:r>
                <a:r>
                  <a:rPr lang="en-US" altLang="zh-CN" sz="2000" dirty="0">
                    <a:latin typeface="Comic Sans MS" panose="030F0702030302020204" pitchFamily="66" charset="0"/>
                  </a:rPr>
                  <a:t>lists the relations involved in the query</a:t>
                </a:r>
                <a:endParaRPr lang="en-US" altLang="zh-CN" sz="2000" dirty="0">
                  <a:latin typeface="Comic Sans MS" panose="030F0702030302020204" pitchFamily="66" charset="0"/>
                </a:endParaRPr>
              </a:p>
              <a:p>
                <a:pPr lvl="1"/>
                <a:r>
                  <a:rPr lang="en-US" altLang="zh-CN" sz="1800" dirty="0">
                    <a:latin typeface="Comic Sans MS" panose="030F0702030302020204" pitchFamily="66" charset="0"/>
                  </a:rPr>
                  <a:t>corresponds to the </a:t>
                </a:r>
                <a:r>
                  <a:rPr lang="en-US" altLang="zh-CN" sz="1800" dirty="0">
                    <a:solidFill>
                      <a:srgbClr val="FF0000"/>
                    </a:solidFill>
                    <a:latin typeface="Comic Sans MS" panose="030F0702030302020204" pitchFamily="66" charset="0"/>
                  </a:rPr>
                  <a:t>Cartesian product </a:t>
                </a:r>
                <a:r>
                  <a:rPr lang="en-US" altLang="zh-CN" sz="1800" dirty="0">
                    <a:latin typeface="Comic Sans MS" panose="030F0702030302020204" pitchFamily="66" charset="0"/>
                  </a:rPr>
                  <a:t>operation of the RA</a:t>
                </a:r>
                <a:endParaRPr lang="en-US" altLang="zh-CN" sz="1800" dirty="0">
                  <a:latin typeface="Comic Sans MS" panose="030F0702030302020204" pitchFamily="66" charset="0"/>
                </a:endParaRPr>
              </a:p>
              <a:p>
                <a:r>
                  <a:rPr lang="en-US" altLang="zh-CN" sz="2000" dirty="0">
                    <a:latin typeface="Comic Sans MS" panose="030F0702030302020204" pitchFamily="66" charset="0"/>
                  </a:rPr>
                  <a:t>E.g., find the Cartesian product </a:t>
                </a:r>
                <a14:m>
                  <m:oMath xmlns:m="http://schemas.openxmlformats.org/officeDocument/2006/math">
                    <m:r>
                      <a:rPr lang="en-US" altLang="zh-CN" sz="2000" b="0" i="1" smtClean="0">
                        <a:latin typeface="Cambria Math" panose="02040503050406030204" pitchFamily="18" charset="0"/>
                      </a:rPr>
                      <m:t>𝑏𝑜𝑟𝑟𝑜𝑤𝑒𝑟</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𝑙𝑜𝑎𝑛</m:t>
                    </m:r>
                  </m:oMath>
                </a14:m>
                <a:r>
                  <a:rPr lang="en-US" altLang="zh-CN" sz="2000" dirty="0">
                    <a:latin typeface="Comic Sans MS" panose="030F0702030302020204" pitchFamily="66" charset="0"/>
                  </a:rPr>
                  <a:t>			</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r>
                      <a:rPr lang="en-US" altLang="zh-CN" sz="1800" b="1" i="1" smtClean="0">
                        <a:solidFill>
                          <a:srgbClr val="FF0000"/>
                        </a:solidFill>
                        <a:latin typeface="Cambria Math" panose="02040503050406030204" pitchFamily="18" charset="0"/>
                        <a:ea typeface="Cambria Math" panose="02040503050406030204" pitchFamily="18" charset="0"/>
                      </a:rPr>
                      <m:t>∗</m:t>
                    </m:r>
                  </m:oMath>
                </a14:m>
                <a:endParaRPr lang="en-US" altLang="zh-CN" sz="1800" b="1"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a:solidFill>
                      <a:srgbClr val="3333FF"/>
                    </a:solidFill>
                    <a:latin typeface="Comic Sans MS" panose="030F0702030302020204" pitchFamily="66" charset="0"/>
                    <a:cs typeface="Times New Roman" panose="02020603050405020304" pitchFamily="18" charset="0"/>
                  </a:rPr>
                  <a:t>from</a:t>
                </a:r>
                <a:r>
                  <a:rPr lang="en-US" altLang="zh-CN" sz="1800" i="1">
                    <a:solidFill>
                      <a:srgbClr val="3333FF"/>
                    </a:solidFill>
                    <a:latin typeface="Comic Sans MS" panose="030F0702030302020204" pitchFamily="66" charset="0"/>
                    <a:cs typeface="Times New Roman" panose="02020603050405020304" pitchFamily="18" charset="0"/>
                  </a:rPr>
                  <a:t>  borrower</a:t>
                </a:r>
                <a:r>
                  <a:rPr lang="en-US" altLang="zh-CN" sz="1800" i="1" dirty="0">
                    <a:solidFill>
                      <a:srgbClr val="3333FF"/>
                    </a:solidFill>
                    <a:latin typeface="Comic Sans MS" panose="030F0702030302020204" pitchFamily="66" charset="0"/>
                    <a:cs typeface="Times New Roman" panose="02020603050405020304" pitchFamily="18" charset="0"/>
                  </a:rPr>
                  <a:t>, loan</a:t>
                </a:r>
                <a:endParaRPr lang="en-US" altLang="zh-CN" sz="1800" i="1" dirty="0">
                  <a:solidFill>
                    <a:srgbClr val="3333FF"/>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E.g., find the name, loan number and loan amount of all customers having a loan at the </a:t>
                </a:r>
                <a:r>
                  <a:rPr lang="en-US" altLang="zh-CN" sz="2000" dirty="0" err="1">
                    <a:latin typeface="Comic Sans MS" panose="030F0702030302020204" pitchFamily="66" charset="0"/>
                  </a:rPr>
                  <a:t>Perryridge</a:t>
                </a:r>
                <a:r>
                  <a:rPr lang="en-US" altLang="zh-CN" sz="2000" dirty="0">
                    <a:latin typeface="Comic Sans MS" panose="030F0702030302020204" pitchFamily="66" charset="0"/>
                  </a:rPr>
                  <a:t> branch</a:t>
                </a:r>
                <a:endParaRPr lang="en-US" altLang="zh-CN" sz="2000" dirty="0">
                  <a:latin typeface="Comic Sans MS" panose="030F0702030302020204" pitchFamily="66" charset="0"/>
                </a:endParaRPr>
              </a:p>
              <a:p>
                <a:pPr marL="0" indent="0">
                  <a:spcBef>
                    <a:spcPts val="0"/>
                  </a:spcBef>
                  <a:buNone/>
                </a:pPr>
                <a:r>
                  <a:rPr lang="en-US" altLang="zh-CN" sz="2000" i="1" dirty="0">
                    <a:latin typeface="Comic Sans MS" panose="030F0702030302020204" pitchFamily="66" charset="0"/>
                    <a:cs typeface="Times New Roman" panose="02020603050405020304" pitchFamily="18" charset="0"/>
                  </a:rPr>
                  <a:t>            </a:t>
                </a:r>
                <a:r>
                  <a:rPr lang="en-US" altLang="zh-CN" sz="1800" b="1" i="1">
                    <a:solidFill>
                      <a:srgbClr val="3333FF"/>
                    </a:solidFill>
                    <a:latin typeface="Comic Sans MS" panose="030F0702030302020204" pitchFamily="66" charset="0"/>
                    <a:cs typeface="Times New Roman" panose="02020603050405020304" pitchFamily="18" charset="0"/>
                  </a:rPr>
                  <a:t>select</a:t>
                </a:r>
                <a:r>
                  <a:rPr lang="en-US" altLang="zh-CN" sz="1800" i="1">
                    <a:solidFill>
                      <a:srgbClr val="3333FF"/>
                    </a:solidFill>
                    <a:latin typeface="Comic Sans MS" panose="030F0702030302020204" pitchFamily="66" charset="0"/>
                    <a:cs typeface="Times New Roman" panose="02020603050405020304" pitchFamily="18" charset="0"/>
                  </a:rPr>
                  <a:t>  customer_name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borrower.loan_number</a:t>
                </a:r>
                <a:r>
                  <a:rPr lang="en-US" altLang="zh-CN" sz="1800" i="1" dirty="0">
                    <a:solidFill>
                      <a:srgbClr val="3333FF"/>
                    </a:solidFill>
                    <a:latin typeface="Comic Sans MS" panose="030F0702030302020204" pitchFamily="66" charset="0"/>
                    <a:cs typeface="Times New Roman" panose="02020603050405020304" pitchFamily="18" charset="0"/>
                  </a:rPr>
                  <a:t>, amount</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a:solidFill>
                      <a:srgbClr val="FF0000"/>
                    </a:solidFill>
                    <a:latin typeface="Comic Sans MS" panose="030F0702030302020204" pitchFamily="66" charset="0"/>
                    <a:cs typeface="Times New Roman" panose="02020603050405020304" pitchFamily="18" charset="0"/>
                  </a:rPr>
                  <a:t>from</a:t>
                </a:r>
                <a:r>
                  <a:rPr lang="en-US" altLang="zh-CN" sz="1800" i="1">
                    <a:solidFill>
                      <a:srgbClr val="FF0000"/>
                    </a:solidFill>
                    <a:latin typeface="Comic Sans MS" panose="030F0702030302020204" pitchFamily="66" charset="0"/>
                    <a:cs typeface="Times New Roman" panose="02020603050405020304" pitchFamily="18" charset="0"/>
                  </a:rPr>
                  <a:t>    borrower</a:t>
                </a:r>
                <a:r>
                  <a:rPr lang="en-US" altLang="zh-CN" sz="1800" i="1" dirty="0">
                    <a:solidFill>
                      <a:srgbClr val="FF0000"/>
                    </a:solidFill>
                    <a:latin typeface="Comic Sans MS" panose="030F0702030302020204" pitchFamily="66" charset="0"/>
                    <a:cs typeface="Times New Roman" panose="02020603050405020304" pitchFamily="18" charset="0"/>
                  </a:rPr>
                  <a:t>, loan</a:t>
                </a:r>
                <a:br>
                  <a:rPr lang="en-US" altLang="zh-CN" sz="1800" i="1" dirty="0">
                    <a:solidFill>
                      <a:srgbClr val="FF0000"/>
                    </a:solidFill>
                    <a:latin typeface="Comic Sans MS" panose="030F0702030302020204" pitchFamily="66" charset="0"/>
                    <a:cs typeface="Times New Roman" panose="02020603050405020304" pitchFamily="18" charset="0"/>
                  </a:rPr>
                </a:br>
                <a:r>
                  <a:rPr lang="en-US" altLang="zh-CN" sz="1800" i="1">
                    <a:solidFill>
                      <a:srgbClr val="3333FF"/>
                    </a:solidFill>
                    <a:latin typeface="Comic Sans MS" panose="030F0702030302020204" pitchFamily="66" charset="0"/>
                    <a:cs typeface="Times New Roman" panose="02020603050405020304" pitchFamily="18" charset="0"/>
                  </a:rPr>
                  <a:t>             </a:t>
                </a:r>
                <a:r>
                  <a:rPr lang="en-US" altLang="zh-CN" sz="1800" b="1" i="1">
                    <a:solidFill>
                      <a:srgbClr val="3333FF"/>
                    </a:solidFill>
                    <a:latin typeface="Comic Sans MS" panose="030F0702030302020204" pitchFamily="66" charset="0"/>
                    <a:cs typeface="Times New Roman" panose="02020603050405020304" pitchFamily="18" charset="0"/>
                  </a:rPr>
                  <a:t>where</a:t>
                </a:r>
                <a:r>
                  <a:rPr lang="en-US" altLang="zh-CN" sz="1800" i="1">
                    <a:solidFill>
                      <a:srgbClr val="3333FF"/>
                    </a:solidFill>
                    <a:latin typeface="Comic Sans MS" panose="030F0702030302020204" pitchFamily="66" charset="0"/>
                    <a:cs typeface="Times New Roman" panose="02020603050405020304" pitchFamily="18" charset="0"/>
                  </a:rPr>
                  <a:t>  borrower.loan_number = loan.loan_number </a:t>
                </a:r>
                <a:r>
                  <a:rPr lang="en-US" altLang="zh-CN" sz="1800" b="1" i="1">
                    <a:solidFill>
                      <a:srgbClr val="FF0000"/>
                    </a:solidFill>
                    <a:latin typeface="Comic Sans MS" panose="030F0702030302020204" pitchFamily="66" charset="0"/>
                    <a:cs typeface="Times New Roman" panose="02020603050405020304" pitchFamily="18" charset="0"/>
                  </a:rPr>
                  <a:t>and</a:t>
                </a:r>
                <a:r>
                  <a:rPr lang="en-US" altLang="zh-CN" sz="1800" i="1">
                    <a:solidFill>
                      <a:srgbClr val="FF0000"/>
                    </a:solidFill>
                    <a:latin typeface="Comic Sans MS" panose="030F0702030302020204" pitchFamily="66" charset="0"/>
                    <a:cs typeface="Times New Roman" panose="02020603050405020304" pitchFamily="18" charset="0"/>
                  </a:rPr>
                  <a:t> </a:t>
                </a:r>
                <a:endParaRPr lang="en-US" altLang="zh-CN" sz="1800" i="1">
                  <a:solidFill>
                    <a:srgbClr val="FF0000"/>
                  </a:solidFill>
                  <a:latin typeface="Comic Sans MS" panose="030F0702030302020204" pitchFamily="66" charset="0"/>
                  <a:cs typeface="Times New Roman" panose="02020603050405020304" pitchFamily="18" charset="0"/>
                </a:endParaRPr>
              </a:p>
              <a:p>
                <a:pPr marL="0" indent="0">
                  <a:spcBef>
                    <a:spcPts val="0"/>
                  </a:spcBef>
                  <a:buNone/>
                </a:pPr>
                <a:r>
                  <a:rPr lang="en-US" altLang="zh-CN" sz="1800" i="1">
                    <a:solidFill>
                      <a:srgbClr val="3333FF"/>
                    </a:solidFill>
                    <a:latin typeface="Comic Sans MS" panose="030F0702030302020204" pitchFamily="66" charset="0"/>
                    <a:cs typeface="Times New Roman" panose="02020603050405020304" pitchFamily="18" charset="0"/>
                  </a:rPr>
                  <a:t>                         branch_name</a:t>
                </a:r>
                <a:r>
                  <a:rPr lang="en-US" altLang="zh-CN" sz="1800" i="1" dirty="0">
                    <a:solidFill>
                      <a:srgbClr val="3333FF"/>
                    </a:solidFill>
                    <a:latin typeface="Comic Sans MS" panose="030F0702030302020204" pitchFamily="66" charset="0"/>
                    <a:cs typeface="Times New Roman" panose="02020603050405020304" pitchFamily="18" charset="0"/>
                  </a:rPr>
                  <a:t>=‘</a:t>
                </a:r>
                <a:r>
                  <a:rPr lang="en-US" altLang="zh-CN" sz="1800" i="1" dirty="0" err="1">
                    <a:solidFill>
                      <a:srgbClr val="3333FF"/>
                    </a:solidFill>
                    <a:latin typeface="Comic Sans MS" panose="030F0702030302020204" pitchFamily="66" charset="0"/>
                    <a:cs typeface="Times New Roman" panose="02020603050405020304" pitchFamily="18" charset="0"/>
                  </a:rPr>
                  <a:t>Perryridge</a:t>
                </a:r>
                <a:r>
                  <a:rPr lang="en-US" altLang="zh-CN" sz="1800" i="1" dirty="0">
                    <a:solidFill>
                      <a:srgbClr val="3333FF"/>
                    </a:solidFill>
                    <a:latin typeface="Comic Sans MS" panose="030F0702030302020204" pitchFamily="66" charset="0"/>
                    <a:cs typeface="Times New Roman" panose="02020603050405020304" pitchFamily="18" charset="0"/>
                  </a:rPr>
                  <a:t>’</a:t>
                </a:r>
                <a:endParaRPr lang="en-US" altLang="zh-CN" sz="2000" i="1" dirty="0">
                  <a:solidFill>
                    <a:srgbClr val="3333FF"/>
                  </a:solidFill>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51520" y="789553"/>
                <a:ext cx="8784976" cy="3805070"/>
              </a:xfrm>
              <a:blipFill rotWithShape="1">
                <a:blip r:embed="rId1"/>
                <a:stretch>
                  <a:fillRect l="-1" t="-7" r="5" b="10"/>
                </a:stretch>
              </a:blipFill>
            </p:spPr>
            <p:txBody>
              <a:bodyPr/>
              <a:lstStyle/>
              <a:p>
                <a:r>
                  <a:rPr lang="zh-CN" altLang="en-US">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University Database</a:t>
            </a:r>
            <a:endParaRPr lang="zh-CN" altLang="en-US" dirty="0">
              <a:latin typeface="Comic Sans MS" panose="030F0702030302020204" pitchFamily="66" charset="0"/>
            </a:endParaRPr>
          </a:p>
        </p:txBody>
      </p:sp>
      <p:pic>
        <p:nvPicPr>
          <p:cNvPr id="5" name="Graphic 5"/>
          <p:cNvPicPr>
            <a:picLocks noChangeAspect="1"/>
          </p:cNvPicPr>
          <p:nvPr/>
        </p:nvPicPr>
        <p:blipFill rotWithShape="1">
          <a:blip r:embed="rId1">
            <a:extLst>
              <a:ext uri="{96DAC541-7B7A-43D3-8B79-37D633B846F1}">
                <asvg:svgBlip xmlns:asvg="http://schemas.microsoft.com/office/drawing/2016/SVG/main" r:embed="rId2"/>
              </a:ext>
            </a:extLst>
          </a:blip>
          <a:srcRect t="-1" b="12197"/>
          <a:stretch>
            <a:fillRect/>
          </a:stretch>
        </p:blipFill>
        <p:spPr>
          <a:xfrm>
            <a:off x="578080" y="994823"/>
            <a:ext cx="3993920" cy="3153854"/>
          </a:xfrm>
          <a:prstGeom prst="rect">
            <a:avLst/>
          </a:prstGeom>
        </p:spPr>
      </p:pic>
      <p:pic>
        <p:nvPicPr>
          <p:cNvPr id="6" name="Picture 5" descr="W:\db-book\db7\slide-dir\Tables-Figures\EPS-PDF-JPG-dir\tables\student.jpg"/>
          <p:cNvPicPr>
            <a:picLocks noChangeAspect="1" noChangeArrowheads="1"/>
          </p:cNvPicPr>
          <p:nvPr/>
        </p:nvPicPr>
        <p:blipFill>
          <a:blip r:embed="rId3"/>
          <a:srcRect/>
          <a:stretch>
            <a:fillRect/>
          </a:stretch>
        </p:blipFill>
        <p:spPr bwMode="auto">
          <a:xfrm>
            <a:off x="5004048" y="1002072"/>
            <a:ext cx="3543960" cy="3153854"/>
          </a:xfrm>
          <a:prstGeom prst="rect">
            <a:avLst/>
          </a:prstGeom>
          <a:noFill/>
        </p:spPr>
      </p:pic>
      <p:sp>
        <p:nvSpPr>
          <p:cNvPr id="7" name="文本框 6"/>
          <p:cNvSpPr txBox="1"/>
          <p:nvPr/>
        </p:nvSpPr>
        <p:spPr>
          <a:xfrm>
            <a:off x="1187624" y="4299942"/>
            <a:ext cx="2808312" cy="369332"/>
          </a:xfrm>
          <a:prstGeom prst="rect">
            <a:avLst/>
          </a:prstGeom>
          <a:noFill/>
        </p:spPr>
        <p:txBody>
          <a:bodyPr wrap="square" rtlCol="0">
            <a:spAutoFit/>
          </a:bodyPr>
          <a:lstStyle/>
          <a:p>
            <a:pPr algn="ctr"/>
            <a:r>
              <a:rPr lang="en-US" altLang="zh-CN" sz="1800" b="1" dirty="0">
                <a:latin typeface="Comic Sans MS" panose="030F0702030302020204" pitchFamily="66" charset="0"/>
                <a:cs typeface="Arial" panose="020B0604020202020204" pitchFamily="34" charset="0"/>
              </a:rPr>
              <a:t>Instructor table</a:t>
            </a:r>
            <a:endParaRPr lang="zh-CN" altLang="en-US" sz="1800" b="1" dirty="0">
              <a:latin typeface="Comic Sans MS" panose="030F0702030302020204" pitchFamily="66" charset="0"/>
              <a:cs typeface="Arial" panose="020B0604020202020204" pitchFamily="34" charset="0"/>
            </a:endParaRPr>
          </a:p>
        </p:txBody>
      </p:sp>
      <p:sp>
        <p:nvSpPr>
          <p:cNvPr id="8" name="文本框 7"/>
          <p:cNvSpPr txBox="1"/>
          <p:nvPr/>
        </p:nvSpPr>
        <p:spPr>
          <a:xfrm>
            <a:off x="5580112" y="4299942"/>
            <a:ext cx="2808312" cy="369332"/>
          </a:xfrm>
          <a:prstGeom prst="rect">
            <a:avLst/>
          </a:prstGeom>
          <a:noFill/>
        </p:spPr>
        <p:txBody>
          <a:bodyPr wrap="square" rtlCol="0">
            <a:spAutoFit/>
          </a:bodyPr>
          <a:lstStyle/>
          <a:p>
            <a:pPr algn="ctr"/>
            <a:r>
              <a:rPr lang="en-US" altLang="zh-CN" sz="1800" b="1" dirty="0">
                <a:latin typeface="Comic Sans MS" panose="030F0702030302020204" pitchFamily="66" charset="0"/>
                <a:cs typeface="Arial" panose="020B0604020202020204" pitchFamily="34" charset="0"/>
              </a:rPr>
              <a:t>Student table</a:t>
            </a:r>
            <a:endParaRPr lang="zh-CN" altLang="en-US" sz="1800" b="1" dirty="0">
              <a:latin typeface="Comic Sans MS" panose="030F0702030302020204" pitchFamily="66" charset="0"/>
              <a:cs typeface="Arial" panose="020B0604020202020204" pitchFamily="34" charset="0"/>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The Natural Join </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5" name="内容占位符 2"/>
              <p:cNvSpPr txBox="1"/>
              <p:nvPr/>
            </p:nvSpPr>
            <p:spPr bwMode="auto">
              <a:xfrm>
                <a:off x="395536" y="928749"/>
                <a:ext cx="7200800"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FF0000"/>
                    </a:solidFill>
                    <a:latin typeface="Comic Sans MS" panose="030F0702030302020204" pitchFamily="66" charset="0"/>
                    <a:cs typeface="Times New Roman" panose="02020603050405020304" pitchFamily="18" charset="0"/>
                  </a:rPr>
                  <a:t>select</a:t>
                </a:r>
                <a:r>
                  <a:rPr lang="en-US" altLang="zh-CN" sz="2000" i="1" kern="0" dirty="0">
                    <a:solidFill>
                      <a:srgbClr val="FF0000"/>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i="1" kern="0" dirty="0">
                    <a:solidFill>
                      <a:srgbClr val="FF0000"/>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𝑛</m:t>
                        </m:r>
                      </m:sub>
                    </m:sSub>
                  </m:oMath>
                </a14:m>
                <a:endParaRPr lang="en-US" altLang="zh-CN" sz="2000" i="1" kern="0" dirty="0">
                  <a:solidFill>
                    <a:srgbClr val="FF0000"/>
                  </a:solidFill>
                  <a:latin typeface="Comic Sans MS" panose="030F0702030302020204"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anose="030F0702030302020204" pitchFamily="66" charset="0"/>
                    <a:cs typeface="Times New Roman" panose="02020603050405020304" pitchFamily="18" charset="0"/>
                  </a:rPr>
                  <a:t>from</a:t>
                </a:r>
                <a:r>
                  <a:rPr lang="en-US" altLang="zh-CN" sz="2000" i="1" kern="0" dirty="0">
                    <a:solidFill>
                      <a:srgbClr val="FF0000"/>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anose="030F0702030302020204" pitchFamily="66" charset="0"/>
                    <a:cs typeface="Times New Roman" panose="02020603050405020304" pitchFamily="18" charset="0"/>
                  </a:rPr>
                  <a:t> </a:t>
                </a:r>
                <a:r>
                  <a:rPr lang="en-US" altLang="zh-CN" sz="2000" b="1" i="1" kern="0" dirty="0">
                    <a:solidFill>
                      <a:srgbClr val="FF0000"/>
                    </a:solidFill>
                    <a:latin typeface="Comic Sans MS" panose="030F0702030302020204" pitchFamily="66" charset="0"/>
                    <a:cs typeface="Times New Roman" panose="02020603050405020304" pitchFamily="18" charset="0"/>
                  </a:rPr>
                  <a:t>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b="1" i="1" kern="0" dirty="0">
                    <a:solidFill>
                      <a:srgbClr val="FF0000"/>
                    </a:solidFill>
                    <a:latin typeface="Comic Sans MS" panose="030F0702030302020204" pitchFamily="66" charset="0"/>
                    <a:cs typeface="Times New Roman" panose="02020603050405020304" pitchFamily="18" charset="0"/>
                  </a:rPr>
                  <a:t> natural join …natural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𝑚</m:t>
                        </m:r>
                      </m:sub>
                    </m:sSub>
                  </m:oMath>
                </a14:m>
                <a:endParaRPr lang="en-US" altLang="zh-CN" sz="2000" i="1" kern="0" dirty="0">
                  <a:solidFill>
                    <a:srgbClr val="FF0000"/>
                  </a:solidFill>
                  <a:latin typeface="Comic Sans MS" panose="030F0702030302020204"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anose="030F0702030302020204" pitchFamily="66" charset="0"/>
                    <a:cs typeface="Times New Roman" panose="02020603050405020304" pitchFamily="18" charset="0"/>
                  </a:rPr>
                  <a:t>where</a:t>
                </a:r>
                <a:r>
                  <a:rPr lang="en-US" altLang="zh-CN" sz="2000" i="1" kern="0" dirty="0">
                    <a:solidFill>
                      <a:srgbClr val="FF0000"/>
                    </a:solidFill>
                    <a:latin typeface="Comic Sans MS" panose="030F0702030302020204" pitchFamily="66" charset="0"/>
                    <a:cs typeface="Times New Roman" panose="02020603050405020304" pitchFamily="18" charset="0"/>
                  </a:rPr>
                  <a:t> P;</a:t>
                </a:r>
                <a:endParaRPr lang="zh-CN" altLang="en-US" sz="2000" i="1" kern="0" dirty="0">
                  <a:solidFill>
                    <a:srgbClr val="FF0000"/>
                  </a:solidFill>
                  <a:latin typeface="Comic Sans MS" panose="030F0702030302020204" pitchFamily="66" charset="0"/>
                  <a:cs typeface="Times New Roman" panose="02020603050405020304" pitchFamily="18" charset="0"/>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395536" y="928749"/>
                <a:ext cx="7200800" cy="975761"/>
              </a:xfrm>
              <a:prstGeom prst="rect">
                <a:avLst/>
              </a:prstGeom>
              <a:blipFill rotWithShape="1">
                <a:blip r:embed="rId1"/>
                <a:stretch>
                  <a:fillRect l="-8" t="-39" r="6" b="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内容占位符 2"/>
          <p:cNvSpPr txBox="1"/>
          <p:nvPr/>
        </p:nvSpPr>
        <p:spPr bwMode="auto">
          <a:xfrm>
            <a:off x="395536" y="3068893"/>
            <a:ext cx="6768752"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anose="030F0702030302020204" pitchFamily="66" charset="0"/>
                <a:cs typeface="Times New Roman" panose="02020603050405020304" pitchFamily="18" charset="0"/>
              </a:rPr>
              <a:t>select</a:t>
            </a:r>
            <a:r>
              <a:rPr lang="en-US" altLang="zh-CN" sz="2000" i="1" kern="0" dirty="0">
                <a:solidFill>
                  <a:srgbClr val="3333FF"/>
                </a:solidFill>
                <a:latin typeface="Comic Sans MS" panose="030F0702030302020204" pitchFamily="66" charset="0"/>
                <a:cs typeface="Times New Roman" panose="02020603050405020304" pitchFamily="18" charset="0"/>
              </a:rPr>
              <a:t> name, title</a:t>
            </a:r>
            <a:endParaRPr lang="en-US" altLang="zh-CN" sz="2000" i="1" kern="0" dirty="0">
              <a:solidFill>
                <a:srgbClr val="3333FF"/>
              </a:solidFill>
              <a:latin typeface="Comic Sans MS" panose="030F0702030302020204" pitchFamily="66" charset="0"/>
              <a:cs typeface="Times New Roman" panose="02020603050405020304" pitchFamily="18" charset="0"/>
            </a:endParaRPr>
          </a:p>
          <a:p>
            <a:pPr marL="0" indent="0">
              <a:spcBef>
                <a:spcPts val="0"/>
              </a:spcBef>
              <a:buFontTx/>
              <a:buNone/>
            </a:pPr>
            <a:r>
              <a:rPr lang="en-US" altLang="zh-CN" sz="2000" b="1" i="1" kern="0">
                <a:solidFill>
                  <a:srgbClr val="3333FF"/>
                </a:solidFill>
                <a:latin typeface="Comic Sans MS" panose="030F0702030302020204" pitchFamily="66" charset="0"/>
                <a:cs typeface="Times New Roman" panose="02020603050405020304" pitchFamily="18" charset="0"/>
              </a:rPr>
              <a:t>from</a:t>
            </a:r>
            <a:r>
              <a:rPr lang="en-US" altLang="zh-CN" sz="2000" i="1" kern="0">
                <a:solidFill>
                  <a:srgbClr val="3333FF"/>
                </a:solidFill>
                <a:latin typeface="Comic Sans MS" panose="030F0702030302020204" pitchFamily="66" charset="0"/>
                <a:cs typeface="Times New Roman" panose="02020603050405020304" pitchFamily="18" charset="0"/>
              </a:rPr>
              <a:t>   instructor </a:t>
            </a:r>
            <a:r>
              <a:rPr lang="en-US" altLang="zh-CN" sz="2000" b="1" i="1" kern="0" dirty="0">
                <a:solidFill>
                  <a:srgbClr val="3333FF"/>
                </a:solidFill>
                <a:latin typeface="Comic Sans MS" panose="030F0702030302020204" pitchFamily="66" charset="0"/>
                <a:cs typeface="Times New Roman" panose="02020603050405020304" pitchFamily="18" charset="0"/>
              </a:rPr>
              <a:t>natural join </a:t>
            </a:r>
            <a:r>
              <a:rPr lang="en-US" altLang="zh-CN" sz="2000" i="1" kern="0" dirty="0">
                <a:solidFill>
                  <a:srgbClr val="3333FF"/>
                </a:solidFill>
                <a:latin typeface="Comic Sans MS" panose="030F0702030302020204" pitchFamily="66" charset="0"/>
                <a:cs typeface="Times New Roman" panose="02020603050405020304" pitchFamily="18" charset="0"/>
              </a:rPr>
              <a:t>teaches, course</a:t>
            </a:r>
            <a:endParaRPr lang="en-US" altLang="zh-CN" sz="2000" i="1" kern="0" dirty="0">
              <a:solidFill>
                <a:srgbClr val="3333FF"/>
              </a:solidFill>
              <a:latin typeface="Comic Sans MS" panose="030F0702030302020204" pitchFamily="66" charset="0"/>
              <a:cs typeface="Times New Roman" panose="02020603050405020304" pitchFamily="18" charset="0"/>
            </a:endParaRPr>
          </a:p>
          <a:p>
            <a:pPr marL="0" indent="0">
              <a:spcBef>
                <a:spcPts val="0"/>
              </a:spcBef>
              <a:buFontTx/>
              <a:buNone/>
            </a:pPr>
            <a:r>
              <a:rPr lang="en-US" altLang="zh-CN" sz="2000" b="1" i="1" kern="0">
                <a:solidFill>
                  <a:srgbClr val="3333FF"/>
                </a:solidFill>
                <a:latin typeface="Comic Sans MS" panose="030F0702030302020204" pitchFamily="66" charset="0"/>
                <a:cs typeface="Times New Roman" panose="02020603050405020304" pitchFamily="18" charset="0"/>
              </a:rPr>
              <a:t>where</a:t>
            </a:r>
            <a:r>
              <a:rPr lang="en-US" altLang="zh-CN" sz="2000" i="1" kern="0">
                <a:solidFill>
                  <a:srgbClr val="3333FF"/>
                </a:solidFill>
                <a:latin typeface="Comic Sans MS" panose="030F0702030302020204" pitchFamily="66" charset="0"/>
                <a:cs typeface="Times New Roman" panose="02020603050405020304" pitchFamily="18" charset="0"/>
              </a:rPr>
              <a:t> teaches.course_id = course.course_id</a:t>
            </a:r>
            <a:r>
              <a:rPr lang="en-US" altLang="zh-CN" sz="2000" i="1" kern="0" dirty="0">
                <a:solidFill>
                  <a:srgbClr val="3333FF"/>
                </a:solidFill>
                <a:latin typeface="Comic Sans MS" panose="030F0702030302020204" pitchFamily="66" charset="0"/>
                <a:cs typeface="Times New Roman" panose="02020603050405020304" pitchFamily="18" charset="0"/>
              </a:rPr>
              <a:t>;</a:t>
            </a:r>
            <a:endParaRPr lang="zh-CN" altLang="en-US" sz="2000" i="1" kern="0" dirty="0">
              <a:solidFill>
                <a:srgbClr val="3333FF"/>
              </a:solidFill>
              <a:latin typeface="Comic Sans MS" panose="030F0702030302020204" pitchFamily="66" charset="0"/>
              <a:cs typeface="Times New Roman" panose="02020603050405020304" pitchFamily="18" charset="0"/>
            </a:endParaRPr>
          </a:p>
        </p:txBody>
      </p:sp>
      <p:sp>
        <p:nvSpPr>
          <p:cNvPr id="7" name="内容占位符 2"/>
          <p:cNvSpPr txBox="1"/>
          <p:nvPr/>
        </p:nvSpPr>
        <p:spPr bwMode="auto">
          <a:xfrm>
            <a:off x="382568" y="2172053"/>
            <a:ext cx="5472608"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anose="030F0702030302020204" pitchFamily="66" charset="0"/>
                <a:cs typeface="Times New Roman" panose="02020603050405020304" pitchFamily="18" charset="0"/>
              </a:rPr>
              <a:t>select</a:t>
            </a:r>
            <a:r>
              <a:rPr lang="en-US" altLang="zh-CN" sz="2000" i="1" kern="0" dirty="0">
                <a:solidFill>
                  <a:srgbClr val="3333FF"/>
                </a:solidFill>
                <a:latin typeface="Comic Sans MS" panose="030F0702030302020204" pitchFamily="66" charset="0"/>
                <a:cs typeface="Times New Roman" panose="02020603050405020304" pitchFamily="18" charset="0"/>
              </a:rPr>
              <a:t> name, </a:t>
            </a:r>
            <a:r>
              <a:rPr lang="en-US" altLang="zh-CN" sz="2000" i="1" kern="0" dirty="0" err="1">
                <a:solidFill>
                  <a:srgbClr val="3333FF"/>
                </a:solidFill>
                <a:latin typeface="Comic Sans MS" panose="030F0702030302020204" pitchFamily="66" charset="0"/>
                <a:cs typeface="Times New Roman" panose="02020603050405020304" pitchFamily="18" charset="0"/>
              </a:rPr>
              <a:t>course_id</a:t>
            </a:r>
            <a:endParaRPr lang="en-US" altLang="zh-CN" sz="2000" i="1" kern="0" dirty="0">
              <a:solidFill>
                <a:srgbClr val="3333FF"/>
              </a:solidFill>
              <a:latin typeface="Comic Sans MS" panose="030F0702030302020204" pitchFamily="66" charset="0"/>
              <a:cs typeface="Times New Roman" panose="02020603050405020304" pitchFamily="18" charset="0"/>
            </a:endParaRPr>
          </a:p>
          <a:p>
            <a:pPr marL="0" indent="0">
              <a:spcBef>
                <a:spcPts val="0"/>
              </a:spcBef>
              <a:buFontTx/>
              <a:buNone/>
            </a:pPr>
            <a:r>
              <a:rPr lang="en-US" altLang="zh-CN" sz="2000" b="1" i="1" kern="0">
                <a:solidFill>
                  <a:srgbClr val="3333FF"/>
                </a:solidFill>
                <a:latin typeface="Comic Sans MS" panose="030F0702030302020204" pitchFamily="66" charset="0"/>
                <a:cs typeface="Times New Roman" panose="02020603050405020304" pitchFamily="18" charset="0"/>
              </a:rPr>
              <a:t>from</a:t>
            </a:r>
            <a:r>
              <a:rPr lang="en-US" altLang="zh-CN" sz="2000" i="1" kern="0">
                <a:solidFill>
                  <a:srgbClr val="3333FF"/>
                </a:solidFill>
                <a:latin typeface="Comic Sans MS" panose="030F0702030302020204" pitchFamily="66" charset="0"/>
                <a:cs typeface="Times New Roman" panose="02020603050405020304" pitchFamily="18" charset="0"/>
              </a:rPr>
              <a:t>   instructor </a:t>
            </a:r>
            <a:r>
              <a:rPr lang="en-US" altLang="zh-CN" sz="2000" b="1" i="1" kern="0" dirty="0">
                <a:solidFill>
                  <a:srgbClr val="3333FF"/>
                </a:solidFill>
                <a:latin typeface="Comic Sans MS" panose="030F0702030302020204" pitchFamily="66" charset="0"/>
                <a:cs typeface="Times New Roman" panose="02020603050405020304" pitchFamily="18" charset="0"/>
              </a:rPr>
              <a:t>natural join </a:t>
            </a:r>
            <a:r>
              <a:rPr lang="en-US" altLang="zh-CN" sz="2000" i="1" kern="0" dirty="0">
                <a:solidFill>
                  <a:srgbClr val="3333FF"/>
                </a:solidFill>
                <a:latin typeface="Comic Sans MS" panose="030F0702030302020204" pitchFamily="66" charset="0"/>
                <a:cs typeface="Times New Roman" panose="02020603050405020304" pitchFamily="18" charset="0"/>
              </a:rPr>
              <a:t>teaches;</a:t>
            </a:r>
            <a:endParaRPr lang="zh-CN" altLang="en-US" sz="2000" i="1" kern="0" dirty="0">
              <a:solidFill>
                <a:srgbClr val="3333FF"/>
              </a:solidFill>
              <a:latin typeface="Comic Sans MS" panose="030F0702030302020204" pitchFamily="66"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join … using(…)</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789553"/>
            <a:ext cx="8784976" cy="3805070"/>
          </a:xfrm>
        </p:spPr>
        <p:txBody>
          <a:bodyPr/>
          <a:lstStyle/>
          <a:p>
            <a:r>
              <a:rPr lang="en-US" altLang="zh-CN" sz="2000" dirty="0">
                <a:latin typeface="Comic Sans MS" panose="030F0702030302020204" pitchFamily="66" charset="0"/>
              </a:rPr>
              <a:t>natural join of instructor and teaches </a:t>
            </a:r>
            <a:endParaRPr lang="en-US" altLang="zh-CN" sz="2000" dirty="0">
              <a:latin typeface="Comic Sans MS" panose="030F0702030302020204" pitchFamily="66" charset="0"/>
            </a:endParaRPr>
          </a:p>
          <a:p>
            <a:pPr lvl="1"/>
            <a:r>
              <a:rPr lang="en-US" altLang="zh-CN" sz="1800" dirty="0">
                <a:latin typeface="Comic Sans MS" panose="030F0702030302020204" pitchFamily="66" charset="0"/>
              </a:rPr>
              <a:t>(ID, name, </a:t>
            </a:r>
            <a:r>
              <a:rPr lang="en-US" altLang="zh-CN" sz="1800" dirty="0" err="1">
                <a:solidFill>
                  <a:srgbClr val="FF0000"/>
                </a:solidFill>
                <a:latin typeface="Comic Sans MS" panose="030F0702030302020204" pitchFamily="66" charset="0"/>
              </a:rPr>
              <a:t>dept_name</a:t>
            </a:r>
            <a:r>
              <a:rPr lang="en-US" altLang="zh-CN" sz="1800" dirty="0">
                <a:latin typeface="Comic Sans MS" panose="030F0702030302020204" pitchFamily="66" charset="0"/>
              </a:rPr>
              <a:t>, salary, </a:t>
            </a:r>
            <a:r>
              <a:rPr lang="en-US" altLang="zh-CN" sz="1800" dirty="0" err="1">
                <a:solidFill>
                  <a:srgbClr val="FF0000"/>
                </a:solidFill>
                <a:latin typeface="Comic Sans MS" panose="030F0702030302020204" pitchFamily="66" charset="0"/>
              </a:rPr>
              <a:t>course_id</a:t>
            </a:r>
            <a:r>
              <a:rPr lang="en-US" altLang="zh-CN" sz="1800" dirty="0">
                <a:latin typeface="Comic Sans MS" panose="030F0702030302020204" pitchFamily="66" charset="0"/>
              </a:rPr>
              <a:t>, </a:t>
            </a:r>
            <a:r>
              <a:rPr lang="en-US" altLang="zh-CN" sz="1800" dirty="0" err="1">
                <a:latin typeface="Comic Sans MS" panose="030F0702030302020204" pitchFamily="66" charset="0"/>
              </a:rPr>
              <a:t>sec_id</a:t>
            </a:r>
            <a:r>
              <a:rPr lang="en-US" altLang="zh-CN" sz="1800" dirty="0">
                <a:latin typeface="Comic Sans MS" panose="030F0702030302020204" pitchFamily="66" charset="0"/>
              </a:rPr>
              <a:t>) </a:t>
            </a:r>
            <a:endParaRPr lang="en-US" altLang="zh-CN" sz="1800" dirty="0">
              <a:latin typeface="Comic Sans MS" panose="030F0702030302020204" pitchFamily="66" charset="0"/>
            </a:endParaRPr>
          </a:p>
          <a:p>
            <a:r>
              <a:rPr lang="en-US" altLang="zh-CN" sz="2000" dirty="0">
                <a:latin typeface="Comic Sans MS" panose="030F0702030302020204" pitchFamily="66" charset="0"/>
              </a:rPr>
              <a:t>course </a:t>
            </a:r>
            <a:endParaRPr lang="en-US" altLang="zh-CN" sz="2000" dirty="0">
              <a:latin typeface="Comic Sans MS" panose="030F0702030302020204" pitchFamily="66" charset="0"/>
            </a:endParaRPr>
          </a:p>
          <a:p>
            <a:pPr lvl="1"/>
            <a:r>
              <a:rPr lang="en-US" altLang="zh-CN" sz="1800" dirty="0">
                <a:latin typeface="Comic Sans MS" panose="030F0702030302020204" pitchFamily="66" charset="0"/>
              </a:rPr>
              <a:t>(</a:t>
            </a:r>
            <a:r>
              <a:rPr lang="en-US" altLang="zh-CN" sz="1800" dirty="0" err="1">
                <a:solidFill>
                  <a:srgbClr val="FF0000"/>
                </a:solidFill>
                <a:latin typeface="Comic Sans MS" panose="030F0702030302020204" pitchFamily="66" charset="0"/>
              </a:rPr>
              <a:t>course_id</a:t>
            </a:r>
            <a:r>
              <a:rPr lang="en-US" altLang="zh-CN" sz="1800" dirty="0">
                <a:latin typeface="Comic Sans MS" panose="030F0702030302020204" pitchFamily="66" charset="0"/>
              </a:rPr>
              <a:t>, title, </a:t>
            </a:r>
            <a:r>
              <a:rPr lang="en-US" altLang="zh-CN" sz="1800" dirty="0" err="1">
                <a:solidFill>
                  <a:srgbClr val="FF0000"/>
                </a:solidFill>
                <a:latin typeface="Comic Sans MS" panose="030F0702030302020204" pitchFamily="66" charset="0"/>
              </a:rPr>
              <a:t>dept_name</a:t>
            </a:r>
            <a:r>
              <a:rPr lang="en-US" altLang="zh-CN" sz="1800" dirty="0">
                <a:latin typeface="Comic Sans MS" panose="030F0702030302020204" pitchFamily="66" charset="0"/>
              </a:rPr>
              <a:t>, credits)</a:t>
            </a:r>
            <a:endParaRPr lang="en-US" altLang="zh-CN" sz="1800" dirty="0">
              <a:latin typeface="Comic Sans MS" panose="030F0702030302020204" pitchFamily="66" charset="0"/>
            </a:endParaRPr>
          </a:p>
          <a:p>
            <a:endParaRPr lang="zh-CN" altLang="en-US" sz="2000" dirty="0">
              <a:latin typeface="Comic Sans MS" panose="030F0702030302020204" pitchFamily="66" charset="0"/>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9867" y="3479035"/>
            <a:ext cx="5713734"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866" y="2571750"/>
            <a:ext cx="4492253" cy="79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045644"/>
            <a:ext cx="683859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左大括号 10"/>
          <p:cNvSpPr/>
          <p:nvPr/>
        </p:nvSpPr>
        <p:spPr bwMode="auto">
          <a:xfrm>
            <a:off x="790774" y="2776566"/>
            <a:ext cx="308372" cy="1062038"/>
          </a:xfrm>
          <a:prstGeom prst="leftBrace">
            <a:avLst>
              <a:gd name="adj1" fmla="val 8339"/>
              <a:gd name="adj2" fmla="val 50000"/>
            </a:avLst>
          </a:prstGeom>
          <a:noFill/>
          <a:ln w="9525" algn="ctr">
            <a:solidFill>
              <a:schemeClr val="tx1"/>
            </a:solidFill>
            <a:round/>
          </a:ln>
        </p:spPr>
        <p:txBody>
          <a:bodyPr wrap="none"/>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
        <p:nvSpPr>
          <p:cNvPr id="11" name="TextBox 11"/>
          <p:cNvSpPr txBox="1">
            <a:spLocks noChangeArrowheads="1"/>
          </p:cNvSpPr>
          <p:nvPr/>
        </p:nvSpPr>
        <p:spPr bwMode="auto">
          <a:xfrm>
            <a:off x="395536" y="2833717"/>
            <a:ext cx="320279" cy="1015663"/>
          </a:xfrm>
          <a:prstGeom prst="rect">
            <a:avLst/>
          </a:prstGeom>
          <a:noFill/>
          <a:ln>
            <a:noFill/>
          </a:ln>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dirty="0">
                <a:solidFill>
                  <a:srgbClr val="FF0000"/>
                </a:solidFill>
                <a:latin typeface="微软雅黑" panose="020B0503020204020204" pitchFamily="34" charset="-122"/>
                <a:ea typeface="微软雅黑" panose="020B0503020204020204" pitchFamily="34" charset="-122"/>
              </a:rPr>
              <a:t>结果不等</a:t>
            </a:r>
            <a:endParaRPr kumimoji="0" lang="zh-CN" altLang="en-US" sz="1500" b="1" dirty="0">
              <a:solidFill>
                <a:srgbClr val="FF0000"/>
              </a:solidFill>
              <a:latin typeface="微软雅黑" panose="020B0503020204020204" pitchFamily="34" charset="-122"/>
              <a:ea typeface="微软雅黑" panose="020B0503020204020204" pitchFamily="34" charset="-122"/>
            </a:endParaRPr>
          </a:p>
        </p:txBody>
      </p:sp>
      <p:sp>
        <p:nvSpPr>
          <p:cNvPr id="12" name="TextBox 14"/>
          <p:cNvSpPr txBox="1">
            <a:spLocks noChangeArrowheads="1"/>
          </p:cNvSpPr>
          <p:nvPr/>
        </p:nvSpPr>
        <p:spPr bwMode="auto">
          <a:xfrm>
            <a:off x="6927623" y="2878533"/>
            <a:ext cx="10265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a:solidFill>
                  <a:srgbClr val="FF0000"/>
                </a:solidFill>
                <a:latin typeface="微软雅黑" panose="020B0503020204020204" pitchFamily="34" charset="-122"/>
                <a:ea typeface="微软雅黑" panose="020B0503020204020204" pitchFamily="34" charset="-122"/>
              </a:rPr>
              <a:t>结果相等</a:t>
            </a:r>
            <a:endParaRPr kumimoji="0" lang="zh-CN" altLang="en-US" sz="1500" b="1">
              <a:solidFill>
                <a:srgbClr val="FF0000"/>
              </a:solidFill>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V="1">
            <a:off x="5868144" y="3040117"/>
            <a:ext cx="1062608" cy="4233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p:nvPr/>
        </p:nvCxnSpPr>
        <p:spPr bwMode="auto">
          <a:xfrm flipV="1">
            <a:off x="7071639" y="3201698"/>
            <a:ext cx="236665" cy="102623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87524" y="771550"/>
            <a:ext cx="8568952" cy="3805070"/>
          </a:xfrm>
        </p:spPr>
        <p:txBody>
          <a:bodyPr/>
          <a:lstStyle/>
          <a:p>
            <a:r>
              <a:rPr lang="en-US" altLang="zh-CN">
                <a:latin typeface="Comic Sans MS" panose="030F0702030302020204" pitchFamily="66" charset="0"/>
              </a:rPr>
              <a:t>Overview </a:t>
            </a:r>
            <a:r>
              <a:rPr lang="en-US" altLang="zh-CN" dirty="0">
                <a:latin typeface="Comic Sans MS" panose="030F0702030302020204" pitchFamily="66" charset="0"/>
              </a:rPr>
              <a:t>of the SQL</a:t>
            </a:r>
            <a:endParaRPr lang="en-US" altLang="zh-CN" dirty="0">
              <a:latin typeface="Comic Sans MS" panose="030F0702030302020204" pitchFamily="66" charset="0"/>
            </a:endParaRPr>
          </a:p>
          <a:p>
            <a:r>
              <a:rPr lang="en-US" altLang="zh-CN">
                <a:latin typeface="Comic Sans MS" panose="030F0702030302020204" pitchFamily="66" charset="0"/>
              </a:rPr>
              <a:t>SQL </a:t>
            </a:r>
            <a:r>
              <a:rPr lang="en-US" altLang="zh-CN" dirty="0">
                <a:latin typeface="Comic Sans MS" panose="030F0702030302020204" pitchFamily="66" charset="0"/>
              </a:rPr>
              <a:t>Data Definition</a:t>
            </a:r>
            <a:endParaRPr lang="en-US" altLang="zh-CN" dirty="0">
              <a:latin typeface="Comic Sans MS" panose="030F0702030302020204" pitchFamily="66" charset="0"/>
            </a:endParaRPr>
          </a:p>
          <a:p>
            <a:r>
              <a:rPr lang="en-US" altLang="zh-CN">
                <a:latin typeface="Comic Sans MS" panose="030F0702030302020204" pitchFamily="66" charset="0"/>
              </a:rPr>
              <a:t>Basic </a:t>
            </a:r>
            <a:r>
              <a:rPr lang="en-US" altLang="zh-CN" dirty="0">
                <a:latin typeface="Comic Sans MS" panose="030F0702030302020204" pitchFamily="66" charset="0"/>
              </a:rPr>
              <a:t>Structure of SQL Queries</a:t>
            </a:r>
            <a:endParaRPr lang="en-US" altLang="zh-CN" dirty="0">
              <a:latin typeface="Comic Sans MS" panose="030F0702030302020204" pitchFamily="66" charset="0"/>
            </a:endParaRPr>
          </a:p>
          <a:p>
            <a:pPr marL="0" indent="0">
              <a:buNone/>
            </a:pPr>
            <a:r>
              <a:rPr lang="zh-CN" altLang="en-US" b="1">
                <a:solidFill>
                  <a:srgbClr val="FF0000"/>
                </a:solidFill>
                <a:latin typeface="Comic Sans MS" panose="030F0702030302020204" pitchFamily="66" charset="0"/>
                <a:ea typeface="华文中宋" panose="02010600040101010101" pitchFamily="2" charset="-122"/>
                <a:sym typeface="Wingdings" panose="05000000000000000000" pitchFamily="2" charset="2"/>
              </a:rPr>
              <a:t></a:t>
            </a:r>
            <a:r>
              <a:rPr lang="en-US" altLang="zh-CN" b="1">
                <a:solidFill>
                  <a:srgbClr val="FF0000"/>
                </a:solidFill>
                <a:latin typeface="Comic Sans MS" panose="030F0702030302020204" pitchFamily="66" charset="0"/>
              </a:rPr>
              <a:t>Additional </a:t>
            </a:r>
            <a:r>
              <a:rPr lang="en-US" altLang="zh-CN" b="1" dirty="0">
                <a:solidFill>
                  <a:srgbClr val="FF0000"/>
                </a:solidFill>
                <a:latin typeface="Comic Sans MS" panose="030F0702030302020204" pitchFamily="66" charset="0"/>
              </a:rPr>
              <a:t>Basic Operations </a:t>
            </a:r>
            <a:endParaRPr lang="en-US" altLang="zh-CN" b="1" dirty="0">
              <a:solidFill>
                <a:srgbClr val="FF0000"/>
              </a:solidFill>
              <a:latin typeface="Comic Sans MS" panose="030F0702030302020204" pitchFamily="66" charset="0"/>
            </a:endParaRPr>
          </a:p>
          <a:p>
            <a:r>
              <a:rPr lang="en-US" altLang="zh-CN">
                <a:latin typeface="Comic Sans MS" panose="030F0702030302020204" pitchFamily="66" charset="0"/>
              </a:rPr>
              <a:t>Set </a:t>
            </a:r>
            <a:r>
              <a:rPr lang="en-US" altLang="zh-CN" dirty="0">
                <a:latin typeface="Comic Sans MS" panose="030F0702030302020204" pitchFamily="66" charset="0"/>
              </a:rPr>
              <a:t>Operations</a:t>
            </a:r>
            <a:endParaRPr lang="en-US" altLang="zh-CN" dirty="0">
              <a:latin typeface="Comic Sans MS" panose="030F0702030302020204" pitchFamily="66" charset="0"/>
            </a:endParaRPr>
          </a:p>
          <a:p>
            <a:r>
              <a:rPr lang="en-US" altLang="zh-CN">
                <a:latin typeface="Comic Sans MS" panose="030F0702030302020204" pitchFamily="66" charset="0"/>
              </a:rPr>
              <a:t>Null </a:t>
            </a:r>
            <a:r>
              <a:rPr lang="en-US" altLang="zh-CN" dirty="0">
                <a:latin typeface="Comic Sans MS" panose="030F0702030302020204" pitchFamily="66" charset="0"/>
              </a:rPr>
              <a:t>Values</a:t>
            </a:r>
            <a:endParaRPr lang="en-US" altLang="zh-CN" dirty="0">
              <a:latin typeface="Comic Sans MS" panose="030F0702030302020204" pitchFamily="66" charset="0"/>
            </a:endParaRPr>
          </a:p>
          <a:p>
            <a:r>
              <a:rPr lang="en-US" altLang="zh-CN">
                <a:latin typeface="Comic Sans MS" panose="030F0702030302020204" pitchFamily="66" charset="0"/>
              </a:rPr>
              <a:t>Aggregate </a:t>
            </a:r>
            <a:r>
              <a:rPr lang="en-US" altLang="zh-CN" dirty="0">
                <a:latin typeface="Comic Sans MS" panose="030F0702030302020204" pitchFamily="66" charset="0"/>
              </a:rPr>
              <a:t>Functions</a:t>
            </a:r>
            <a:endParaRPr lang="en-US" altLang="zh-CN" dirty="0">
              <a:latin typeface="Comic Sans MS" panose="030F0702030302020204" pitchFamily="66" charset="0"/>
            </a:endParaRPr>
          </a:p>
          <a:p>
            <a:r>
              <a:rPr lang="en-US" altLang="zh-CN">
                <a:latin typeface="Comic Sans MS" panose="030F0702030302020204" pitchFamily="66" charset="0"/>
              </a:rPr>
              <a:t>Nested </a:t>
            </a:r>
            <a:r>
              <a:rPr lang="en-US" altLang="zh-CN" dirty="0">
                <a:latin typeface="Comic Sans MS" panose="030F0702030302020204" pitchFamily="66" charset="0"/>
              </a:rPr>
              <a:t>Subqueries</a:t>
            </a:r>
            <a:endParaRPr lang="en-US" altLang="zh-CN" dirty="0">
              <a:latin typeface="Comic Sans MS" panose="030F0702030302020204" pitchFamily="66" charset="0"/>
            </a:endParaRPr>
          </a:p>
          <a:p>
            <a:r>
              <a:rPr lang="en-US" altLang="zh-CN">
                <a:latin typeface="Comic Sans MS" panose="030F0702030302020204" pitchFamily="66" charset="0"/>
              </a:rPr>
              <a:t>Modification </a:t>
            </a:r>
            <a:r>
              <a:rPr lang="en-US" altLang="zh-CN" dirty="0">
                <a:latin typeface="Comic Sans MS" panose="030F0702030302020204" pitchFamily="66" charset="0"/>
              </a:rPr>
              <a:t>of the Database</a:t>
            </a:r>
            <a:endParaRPr lang="en-US" altLang="zh-CN" dirty="0">
              <a:latin typeface="Comic Sans MS" panose="030F0702030302020204" pitchFamily="66" charset="0"/>
            </a:endParaRPr>
          </a:p>
          <a:p>
            <a:endParaRPr lang="zh-CN" altLang="en-US" b="1" dirty="0">
              <a:latin typeface="Comic Sans MS" panose="030F0702030302020204" pitchFamily="66" charset="0"/>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The Rename Operation</a:t>
            </a:r>
            <a:endParaRPr lang="en-US" altLang="zh-CN" dirty="0">
              <a:latin typeface="Comic Sans MS" panose="030F0702030302020204" pitchFamily="66" charset="0"/>
            </a:endParaRPr>
          </a:p>
        </p:txBody>
      </p:sp>
      <p:sp>
        <p:nvSpPr>
          <p:cNvPr id="3" name="内容占位符 2"/>
          <p:cNvSpPr>
            <a:spLocks noGrp="1"/>
          </p:cNvSpPr>
          <p:nvPr>
            <p:ph idx="1"/>
          </p:nvPr>
        </p:nvSpPr>
        <p:spPr>
          <a:xfrm>
            <a:off x="107504" y="789553"/>
            <a:ext cx="8928992" cy="3805070"/>
          </a:xfrm>
        </p:spPr>
        <p:txBody>
          <a:bodyPr/>
          <a:lstStyle/>
          <a:p>
            <a:pPr>
              <a:spcBef>
                <a:spcPts val="600"/>
              </a:spcBef>
            </a:pPr>
            <a:r>
              <a:rPr lang="en-US" altLang="zh-CN" sz="2000" dirty="0">
                <a:latin typeface="Comic Sans MS" panose="030F0702030302020204" pitchFamily="66" charset="0"/>
              </a:rPr>
              <a:t>The SQL allows renaming relations and attributes using the </a:t>
            </a:r>
            <a:r>
              <a:rPr lang="en-US" altLang="zh-CN" sz="2000" dirty="0">
                <a:solidFill>
                  <a:srgbClr val="FF0000"/>
                </a:solidFill>
                <a:latin typeface="Comic Sans MS" panose="030F0702030302020204" pitchFamily="66" charset="0"/>
              </a:rPr>
              <a:t>as clause</a:t>
            </a:r>
            <a:r>
              <a:rPr lang="en-US" altLang="zh-CN" sz="2000" dirty="0">
                <a:latin typeface="Comic Sans MS" panose="030F0702030302020204" pitchFamily="66" charset="0"/>
              </a:rPr>
              <a:t>:</a:t>
            </a:r>
            <a:br>
              <a:rPr lang="en-US" altLang="zh-CN" sz="2000" dirty="0">
                <a:latin typeface="Comic Sans MS" panose="030F0702030302020204" pitchFamily="66" charset="0"/>
              </a:rPr>
            </a:br>
            <a:r>
              <a:rPr lang="en-US" altLang="zh-CN" sz="2000" dirty="0">
                <a:latin typeface="Comic Sans MS" panose="030F0702030302020204" pitchFamily="66"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old_name</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as</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new_name</a:t>
            </a:r>
            <a:endParaRPr lang="en-US" altLang="zh-CN" sz="2000" i="1" dirty="0">
              <a:solidFill>
                <a:srgbClr val="FF0000"/>
              </a:solidFill>
              <a:latin typeface="Comic Sans MS" panose="030F0702030302020204" pitchFamily="66" charset="0"/>
              <a:cs typeface="Times New Roman" panose="02020603050405020304" pitchFamily="18" charset="0"/>
            </a:endParaRPr>
          </a:p>
          <a:p>
            <a:pPr>
              <a:spcBef>
                <a:spcPts val="600"/>
              </a:spcBef>
            </a:pPr>
            <a:endParaRPr lang="en-US" altLang="zh-CN" sz="2000">
              <a:latin typeface="Comic Sans MS" panose="030F0702030302020204" pitchFamily="66" charset="0"/>
            </a:endParaRPr>
          </a:p>
          <a:p>
            <a:pPr>
              <a:spcBef>
                <a:spcPts val="600"/>
              </a:spcBef>
            </a:pPr>
            <a:r>
              <a:rPr lang="en-US" altLang="zh-CN" sz="2000">
                <a:latin typeface="Comic Sans MS" panose="030F0702030302020204" pitchFamily="66" charset="0"/>
              </a:rPr>
              <a:t>Find </a:t>
            </a:r>
            <a:r>
              <a:rPr lang="en-US" altLang="zh-CN" sz="2000" dirty="0">
                <a:latin typeface="Comic Sans MS" panose="030F0702030302020204" pitchFamily="66" charset="0"/>
              </a:rPr>
              <a:t>the name, </a:t>
            </a:r>
            <a:r>
              <a:rPr lang="en-US" altLang="zh-CN" sz="2000" dirty="0" err="1">
                <a:latin typeface="Comic Sans MS" panose="030F0702030302020204" pitchFamily="66" charset="0"/>
              </a:rPr>
              <a:t>loan_number</a:t>
            </a:r>
            <a:r>
              <a:rPr lang="en-US" altLang="zh-CN" sz="2000" dirty="0">
                <a:latin typeface="Comic Sans MS" panose="030F0702030302020204" pitchFamily="66" charset="0"/>
              </a:rPr>
              <a:t> and </a:t>
            </a:r>
            <a:r>
              <a:rPr lang="en-US" altLang="zh-CN" sz="2000" dirty="0" err="1">
                <a:latin typeface="Comic Sans MS" panose="030F0702030302020204" pitchFamily="66" charset="0"/>
              </a:rPr>
              <a:t>loan_amount</a:t>
            </a:r>
            <a:r>
              <a:rPr lang="en-US" altLang="zh-CN" sz="2000" dirty="0">
                <a:latin typeface="Comic Sans MS" panose="030F0702030302020204" pitchFamily="66" charset="0"/>
              </a:rPr>
              <a:t> of all customers; rename the column name </a:t>
            </a:r>
            <a:r>
              <a:rPr lang="en-US" altLang="zh-CN" sz="2000" dirty="0" err="1">
                <a:latin typeface="Comic Sans MS" panose="030F0702030302020204" pitchFamily="66" charset="0"/>
              </a:rPr>
              <a:t>loan_number</a:t>
            </a:r>
            <a:r>
              <a:rPr lang="en-US" altLang="zh-CN" sz="2000" dirty="0">
                <a:latin typeface="Comic Sans MS" panose="030F0702030302020204" pitchFamily="66" charset="0"/>
              </a:rPr>
              <a:t> as </a:t>
            </a:r>
            <a:r>
              <a:rPr lang="en-US" altLang="zh-CN" sz="2000" dirty="0" err="1">
                <a:latin typeface="Comic Sans MS" panose="030F0702030302020204" pitchFamily="66" charset="0"/>
              </a:rPr>
              <a:t>loan_id</a:t>
            </a:r>
            <a:r>
              <a:rPr lang="en-US" altLang="zh-CN" sz="2000" dirty="0">
                <a:latin typeface="Comic Sans MS" panose="030F0702030302020204" pitchFamily="66" charset="0"/>
              </a:rPr>
              <a:t>:</a:t>
            </a:r>
            <a:r>
              <a:rPr lang="en-US" altLang="zh-CN" dirty="0">
                <a:latin typeface="Comic Sans MS" panose="030F0702030302020204" pitchFamily="66" charset="0"/>
              </a:rPr>
              <a:t>	</a:t>
            </a:r>
            <a:endParaRPr lang="en-US" altLang="zh-CN" dirty="0">
              <a:latin typeface="Comic Sans MS" panose="030F0702030302020204" pitchFamily="66" charset="0"/>
            </a:endParaRPr>
          </a:p>
          <a:p>
            <a:pPr marL="0" indent="0">
              <a:spcBef>
                <a:spcPts val="600"/>
              </a:spcBef>
              <a:buNone/>
            </a:pPr>
            <a:r>
              <a:rPr lang="en-US" altLang="zh-CN">
                <a:latin typeface="Comic Sans MS" panose="030F0702030302020204" pitchFamily="66" charset="0"/>
              </a:rPr>
              <a:t>       </a:t>
            </a:r>
            <a:r>
              <a:rPr lang="en-US" altLang="zh-CN" sz="2000" b="1" i="1">
                <a:solidFill>
                  <a:srgbClr val="3333FF"/>
                </a:solidFill>
                <a:latin typeface="Comic Sans MS" panose="030F0702030302020204" pitchFamily="66" charset="0"/>
                <a:cs typeface="Times New Roman" panose="02020603050405020304" pitchFamily="18" charset="0"/>
              </a:rPr>
              <a:t>select</a:t>
            </a:r>
            <a:r>
              <a:rPr lang="en-US" altLang="zh-CN" sz="2000" i="1">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customer_name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borrower.loan_number</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as </a:t>
            </a:r>
            <a:r>
              <a:rPr lang="en-US" altLang="zh-CN" sz="2000" i="1" dirty="0" err="1">
                <a:solidFill>
                  <a:srgbClr val="FF0000"/>
                </a:solidFill>
                <a:latin typeface="Comic Sans MS" panose="030F0702030302020204" pitchFamily="66" charset="0"/>
                <a:cs typeface="Times New Roman" panose="02020603050405020304" pitchFamily="18" charset="0"/>
              </a:rPr>
              <a:t>loan_id</a:t>
            </a:r>
            <a:r>
              <a:rPr lang="en-US" altLang="zh-CN" sz="2000" i="1" dirty="0">
                <a:solidFill>
                  <a:srgbClr val="3333FF"/>
                </a:solidFill>
                <a:latin typeface="Comic Sans MS" panose="030F0702030302020204" pitchFamily="66" charset="0"/>
                <a:cs typeface="Times New Roman" panose="02020603050405020304" pitchFamily="18" charset="0"/>
              </a:rPr>
              <a:t>, amount</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spcBef>
                <a:spcPts val="600"/>
              </a:spcBef>
              <a:buNone/>
            </a:pPr>
            <a:r>
              <a:rPr lang="en-US" altLang="zh-CN" sz="2000" i="1">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borrower</a:t>
            </a:r>
            <a:r>
              <a:rPr lang="en-US" altLang="zh-CN" sz="2000" i="1" dirty="0">
                <a:solidFill>
                  <a:srgbClr val="3333FF"/>
                </a:solidFill>
                <a:latin typeface="Comic Sans MS" panose="030F0702030302020204" pitchFamily="66" charset="0"/>
                <a:cs typeface="Times New Roman" panose="02020603050405020304" pitchFamily="18" charset="0"/>
              </a:rPr>
              <a:t>, loan</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spcBef>
                <a:spcPts val="600"/>
              </a:spcBef>
              <a:buNone/>
            </a:pPr>
            <a:r>
              <a:rPr lang="en-US" altLang="zh-CN" sz="2000" i="1">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where</a:t>
            </a:r>
            <a:r>
              <a:rPr lang="en-US" altLang="zh-CN" sz="2000" i="1">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borrower.loan_number</a:t>
            </a:r>
            <a:r>
              <a:rPr lang="en-US" altLang="zh-CN" sz="2000" i="1" dirty="0">
                <a:solidFill>
                  <a:srgbClr val="3333FF"/>
                </a:solidFill>
                <a:latin typeface="Comic Sans MS" panose="030F0702030302020204" pitchFamily="66" charset="0"/>
                <a:cs typeface="Times New Roman" panose="02020603050405020304" pitchFamily="18" charset="0"/>
              </a:rPr>
              <a:t> = </a:t>
            </a:r>
            <a:r>
              <a:rPr lang="en-US" altLang="zh-CN" sz="2000" i="1" dirty="0" err="1">
                <a:solidFill>
                  <a:srgbClr val="3333FF"/>
                </a:solidFill>
                <a:latin typeface="Comic Sans MS" panose="030F0702030302020204" pitchFamily="66" charset="0"/>
                <a:cs typeface="Times New Roman" panose="02020603050405020304" pitchFamily="18" charset="0"/>
              </a:rPr>
              <a:t>loan.loan_number</a:t>
            </a:r>
            <a:endParaRPr lang="zh-CN" altLang="en-US" sz="2000" i="1" dirty="0">
              <a:solidFill>
                <a:srgbClr val="3333FF"/>
              </a:solidFill>
              <a:latin typeface="Comic Sans MS" panose="030F0702030302020204" pitchFamily="66"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Tuple Variables</a:t>
            </a:r>
            <a:endParaRPr lang="zh-CN" altLang="en-US" dirty="0">
              <a:latin typeface="Comic Sans MS" panose="030F0702030302020204" pitchFamily="66" charset="0"/>
            </a:endParaRPr>
          </a:p>
        </p:txBody>
      </p:sp>
      <p:sp>
        <p:nvSpPr>
          <p:cNvPr id="3" name="内容占位符 2"/>
          <p:cNvSpPr>
            <a:spLocks noGrp="1"/>
          </p:cNvSpPr>
          <p:nvPr>
            <p:ph idx="1"/>
          </p:nvPr>
        </p:nvSpPr>
        <p:spPr>
          <a:xfrm>
            <a:off x="179512" y="669215"/>
            <a:ext cx="8568952" cy="3805070"/>
          </a:xfrm>
        </p:spPr>
        <p:txBody>
          <a:bodyPr/>
          <a:lstStyle/>
          <a:p>
            <a:r>
              <a:rPr lang="en-US" altLang="zh-CN" sz="2000" dirty="0">
                <a:solidFill>
                  <a:srgbClr val="FF0000"/>
                </a:solidFill>
                <a:latin typeface="Comic Sans MS" panose="030F0702030302020204" pitchFamily="66" charset="0"/>
              </a:rPr>
              <a:t>Tuple variables </a:t>
            </a:r>
            <a:r>
              <a:rPr lang="en-US" altLang="zh-CN" sz="2000" dirty="0">
                <a:latin typeface="Comic Sans MS" panose="030F0702030302020204" pitchFamily="66" charset="0"/>
              </a:rPr>
              <a:t>are defined in the from clause via the use of the as clause</a:t>
            </a:r>
            <a:endParaRPr lang="en-US" altLang="zh-CN" sz="2000" dirty="0">
              <a:latin typeface="Comic Sans MS" panose="030F0702030302020204" pitchFamily="66" charset="0"/>
            </a:endParaRPr>
          </a:p>
          <a:p>
            <a:r>
              <a:rPr lang="en-US" altLang="zh-CN" sz="2000" dirty="0">
                <a:latin typeface="Comic Sans MS" panose="030F0702030302020204" pitchFamily="66" charset="0"/>
              </a:rPr>
              <a:t>Find the customer names and their loan numbers for all customers having a loan at some branch</a:t>
            </a:r>
            <a:endParaRPr lang="en-US" altLang="zh-CN" sz="2000" dirty="0">
              <a:latin typeface="Comic Sans MS" panose="030F0702030302020204" pitchFamily="66" charset="0"/>
            </a:endParaRPr>
          </a:p>
          <a:p>
            <a:pPr marL="0" indent="0">
              <a:buNone/>
            </a:pPr>
            <a:r>
              <a:rPr lang="en-US" altLang="zh-CN" sz="1800" i="1" dirty="0">
                <a:latin typeface="Comic Sans MS" panose="030F0702030302020204" pitchFamily="66" charset="0"/>
                <a:cs typeface="Times New Roman" panose="02020603050405020304" pitchFamily="18" charset="0"/>
              </a:rPr>
              <a:t>	</a:t>
            </a:r>
            <a:r>
              <a:rPr lang="en-US" altLang="zh-CN" sz="1800" b="1" i="1">
                <a:solidFill>
                  <a:srgbClr val="3333FF"/>
                </a:solidFill>
                <a:latin typeface="Comic Sans MS" panose="030F0702030302020204" pitchFamily="66" charset="0"/>
                <a:cs typeface="Times New Roman" panose="02020603050405020304" pitchFamily="18" charset="0"/>
              </a:rPr>
              <a:t>select</a:t>
            </a:r>
            <a:r>
              <a:rPr lang="en-US" altLang="zh-CN" sz="1800" i="1">
                <a:solidFill>
                  <a:srgbClr val="3333FF"/>
                </a:solidFill>
                <a:latin typeface="Comic Sans MS" panose="030F0702030302020204" pitchFamily="66" charset="0"/>
                <a:cs typeface="Times New Roman" panose="02020603050405020304" pitchFamily="18" charset="0"/>
              </a:rPr>
              <a:t>  customer_name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T.loan_number</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S.amount</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a:solidFill>
                  <a:srgbClr val="3333FF"/>
                </a:solidFill>
                <a:latin typeface="Comic Sans MS" panose="030F0702030302020204" pitchFamily="66" charset="0"/>
                <a:cs typeface="Times New Roman" panose="02020603050405020304" pitchFamily="18" charset="0"/>
              </a:rPr>
              <a:t>from</a:t>
            </a:r>
            <a:r>
              <a:rPr lang="en-US" altLang="zh-CN" sz="1800" i="1">
                <a:solidFill>
                  <a:srgbClr val="3333FF"/>
                </a:solidFill>
                <a:latin typeface="Comic Sans MS" panose="030F0702030302020204" pitchFamily="66" charset="0"/>
                <a:cs typeface="Times New Roman" panose="02020603050405020304" pitchFamily="18" charset="0"/>
              </a:rPr>
              <a:t>    </a:t>
            </a:r>
            <a:r>
              <a:rPr lang="en-US" altLang="zh-CN" sz="1800" i="1">
                <a:solidFill>
                  <a:srgbClr val="FF0000"/>
                </a:solidFill>
                <a:latin typeface="Comic Sans MS" panose="030F0702030302020204" pitchFamily="66" charset="0"/>
                <a:cs typeface="Times New Roman" panose="02020603050405020304" pitchFamily="18" charset="0"/>
              </a:rPr>
              <a:t>borrower </a:t>
            </a:r>
            <a:r>
              <a:rPr lang="en-US" altLang="zh-CN" sz="1800" b="1" i="1" dirty="0">
                <a:solidFill>
                  <a:srgbClr val="FF0000"/>
                </a:solidFill>
                <a:latin typeface="Comic Sans MS" panose="030F0702030302020204" pitchFamily="66" charset="0"/>
                <a:cs typeface="Times New Roman" panose="02020603050405020304" pitchFamily="18" charset="0"/>
              </a:rPr>
              <a:t>as</a:t>
            </a:r>
            <a:r>
              <a:rPr lang="en-US" altLang="zh-CN" sz="1800" i="1" dirty="0">
                <a:solidFill>
                  <a:srgbClr val="FF0000"/>
                </a:solidFill>
                <a:latin typeface="Comic Sans MS" panose="030F0702030302020204" pitchFamily="66" charset="0"/>
                <a:cs typeface="Times New Roman" panose="02020603050405020304" pitchFamily="18" charset="0"/>
              </a:rPr>
              <a:t> 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loan </a:t>
            </a:r>
            <a:r>
              <a:rPr lang="en-US" altLang="zh-CN" sz="1800" b="1" i="1" dirty="0">
                <a:solidFill>
                  <a:srgbClr val="FF0000"/>
                </a:solidFill>
                <a:latin typeface="Comic Sans MS" panose="030F0702030302020204" pitchFamily="66" charset="0"/>
                <a:cs typeface="Times New Roman" panose="02020603050405020304" pitchFamily="18" charset="0"/>
              </a:rPr>
              <a:t>as</a:t>
            </a:r>
            <a:r>
              <a:rPr lang="en-US" altLang="zh-CN" sz="1800" i="1" dirty="0">
                <a:solidFill>
                  <a:srgbClr val="FF0000"/>
                </a:solidFill>
                <a:latin typeface="Comic Sans MS" panose="030F0702030302020204" pitchFamily="66" charset="0"/>
                <a:cs typeface="Times New Roman" panose="02020603050405020304" pitchFamily="18" charset="0"/>
              </a:rPr>
              <a:t> S</a:t>
            </a:r>
            <a:br>
              <a:rPr lang="en-US" altLang="zh-CN" sz="1800" i="1" dirty="0">
                <a:solidFill>
                  <a:srgbClr val="FF0000"/>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T.loan_number</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S.loan_number</a:t>
            </a:r>
            <a:endParaRPr lang="en-US" altLang="zh-CN" sz="2000" i="1" dirty="0">
              <a:solidFill>
                <a:srgbClr val="3333FF"/>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Find the names of all branches that have greater assets than </a:t>
            </a:r>
            <a:r>
              <a:rPr lang="en-US" altLang="zh-CN" sz="2000" dirty="0">
                <a:solidFill>
                  <a:srgbClr val="3333FF"/>
                </a:solidFill>
                <a:latin typeface="Comic Sans MS" panose="030F0702030302020204" pitchFamily="66" charset="0"/>
              </a:rPr>
              <a:t>some</a:t>
            </a:r>
            <a:r>
              <a:rPr lang="en-US" altLang="zh-CN" sz="2000" dirty="0">
                <a:latin typeface="Comic Sans MS" panose="030F0702030302020204" pitchFamily="66" charset="0"/>
              </a:rPr>
              <a:t> branch located in Brooklyn.</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1800" b="1" i="1">
                <a:solidFill>
                  <a:srgbClr val="3333FF"/>
                </a:solidFill>
                <a:latin typeface="Comic Sans MS" panose="030F0702030302020204" pitchFamily="66" charset="0"/>
                <a:cs typeface="Times New Roman" panose="02020603050405020304" pitchFamily="18" charset="0"/>
              </a:rPr>
              <a:t>select</a:t>
            </a:r>
            <a:r>
              <a:rPr lang="en-US" altLang="zh-CN" sz="1800" i="1">
                <a:solidFill>
                  <a:srgbClr val="3333FF"/>
                </a:solidFill>
                <a:latin typeface="Comic Sans MS" panose="030F0702030302020204" pitchFamily="66" charset="0"/>
                <a:cs typeface="Times New Roman" panose="02020603050405020304" pitchFamily="18" charset="0"/>
              </a:rPr>
              <a:t>  distinct </a:t>
            </a:r>
            <a:r>
              <a:rPr lang="en-US" altLang="zh-CN" sz="1800" i="1" dirty="0" err="1">
                <a:solidFill>
                  <a:srgbClr val="3333FF"/>
                </a:solidFill>
                <a:latin typeface="Comic Sans MS" panose="030F0702030302020204" pitchFamily="66" charset="0"/>
                <a:cs typeface="Times New Roman" panose="02020603050405020304" pitchFamily="18" charset="0"/>
              </a:rPr>
              <a:t>T.branch_name</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a:solidFill>
                  <a:srgbClr val="3333FF"/>
                </a:solidFill>
                <a:latin typeface="Comic Sans MS" panose="030F0702030302020204" pitchFamily="66" charset="0"/>
                <a:cs typeface="Times New Roman" panose="02020603050405020304" pitchFamily="18" charset="0"/>
              </a:rPr>
              <a:t>from</a:t>
            </a:r>
            <a:r>
              <a:rPr lang="en-US" altLang="zh-CN" sz="1800" i="1">
                <a:solidFill>
                  <a:srgbClr val="3333FF"/>
                </a:solidFill>
                <a:latin typeface="Comic Sans MS" panose="030F0702030302020204" pitchFamily="66" charset="0"/>
                <a:cs typeface="Times New Roman" panose="02020603050405020304" pitchFamily="18" charset="0"/>
              </a:rPr>
              <a:t>    </a:t>
            </a:r>
            <a:r>
              <a:rPr lang="en-US" altLang="zh-CN" sz="1800" i="1">
                <a:solidFill>
                  <a:srgbClr val="FF0000"/>
                </a:solidFill>
                <a:latin typeface="Comic Sans MS" panose="030F0702030302020204" pitchFamily="66" charset="0"/>
                <a:cs typeface="Times New Roman" panose="02020603050405020304" pitchFamily="18" charset="0"/>
              </a:rPr>
              <a:t>branch </a:t>
            </a:r>
            <a:r>
              <a:rPr lang="en-US" altLang="zh-CN" sz="1800" b="1" i="1" dirty="0">
                <a:solidFill>
                  <a:srgbClr val="FF0000"/>
                </a:solidFill>
                <a:latin typeface="Comic Sans MS" panose="030F0702030302020204" pitchFamily="66" charset="0"/>
                <a:cs typeface="Times New Roman" panose="02020603050405020304" pitchFamily="18" charset="0"/>
              </a:rPr>
              <a:t>as</a:t>
            </a:r>
            <a:r>
              <a:rPr lang="en-US" altLang="zh-CN" sz="1800" i="1" dirty="0">
                <a:solidFill>
                  <a:srgbClr val="FF0000"/>
                </a:solidFill>
                <a:latin typeface="Comic Sans MS" panose="030F0702030302020204" pitchFamily="66" charset="0"/>
                <a:cs typeface="Times New Roman" panose="02020603050405020304" pitchFamily="18" charset="0"/>
              </a:rPr>
              <a:t> 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branch </a:t>
            </a:r>
            <a:r>
              <a:rPr lang="en-US" altLang="zh-CN" sz="1800" b="1" i="1" dirty="0">
                <a:solidFill>
                  <a:srgbClr val="FF0000"/>
                </a:solidFill>
                <a:latin typeface="Comic Sans MS" panose="030F0702030302020204" pitchFamily="66" charset="0"/>
                <a:cs typeface="Times New Roman" panose="02020603050405020304" pitchFamily="18" charset="0"/>
              </a:rPr>
              <a:t>as</a:t>
            </a:r>
            <a:r>
              <a:rPr lang="en-US" altLang="zh-CN" sz="1800" i="1" dirty="0">
                <a:solidFill>
                  <a:srgbClr val="FF0000"/>
                </a:solidFill>
                <a:latin typeface="Comic Sans MS" panose="030F0702030302020204" pitchFamily="66" charset="0"/>
                <a:cs typeface="Times New Roman" panose="02020603050405020304" pitchFamily="18" charset="0"/>
              </a:rPr>
              <a:t> S</a:t>
            </a:r>
            <a:br>
              <a:rPr lang="en-US" altLang="zh-CN" sz="1800" i="1" dirty="0">
                <a:solidFill>
                  <a:srgbClr val="FF0000"/>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T.assets</a:t>
            </a:r>
            <a:r>
              <a:rPr lang="en-US" altLang="zh-CN" sz="1800" i="1" dirty="0">
                <a:solidFill>
                  <a:srgbClr val="3333FF"/>
                </a:solidFill>
                <a:latin typeface="Comic Sans MS" panose="030F0702030302020204" pitchFamily="66" charset="0"/>
                <a:cs typeface="Times New Roman" panose="02020603050405020304" pitchFamily="18" charset="0"/>
              </a:rPr>
              <a:t> &gt; </a:t>
            </a:r>
            <a:r>
              <a:rPr lang="en-US" altLang="zh-CN" sz="1800" i="1" dirty="0" err="1">
                <a:solidFill>
                  <a:srgbClr val="3333FF"/>
                </a:solidFill>
                <a:latin typeface="Comic Sans MS" panose="030F0702030302020204" pitchFamily="66" charset="0"/>
                <a:cs typeface="Times New Roman" panose="02020603050405020304" pitchFamily="18" charset="0"/>
              </a:rPr>
              <a:t>S.assets</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and</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S.branch_city</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a:solidFill>
                  <a:srgbClr val="3333FF"/>
                </a:solidFill>
                <a:latin typeface="Comic Sans MS" panose="030F0702030302020204" pitchFamily="66" charset="0"/>
                <a:cs typeface="Times New Roman" panose="02020603050405020304" pitchFamily="18" charset="0"/>
              </a:rPr>
              <a:t>Brooklyn’</a:t>
            </a:r>
            <a:endParaRPr lang="en-US" altLang="zh-CN" sz="1800" i="1" dirty="0">
              <a:solidFill>
                <a:srgbClr val="3333FF"/>
              </a:solidFill>
              <a:latin typeface="Comic Sans MS" panose="030F0702030302020204" pitchFamily="66"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String Operations</a:t>
            </a:r>
            <a:endParaRPr lang="zh-CN" altLang="en-US" dirty="0">
              <a:latin typeface="Comic Sans MS" panose="030F0702030302020204" pitchFamily="66" charset="0"/>
            </a:endParaRPr>
          </a:p>
        </p:txBody>
      </p:sp>
      <p:sp>
        <p:nvSpPr>
          <p:cNvPr id="3" name="内容占位符 2"/>
          <p:cNvSpPr>
            <a:spLocks noGrp="1"/>
          </p:cNvSpPr>
          <p:nvPr>
            <p:ph idx="1"/>
          </p:nvPr>
        </p:nvSpPr>
        <p:spPr>
          <a:xfrm>
            <a:off x="179512" y="669215"/>
            <a:ext cx="8928992" cy="3805070"/>
          </a:xfrm>
        </p:spPr>
        <p:txBody>
          <a:bodyPr/>
          <a:lstStyle/>
          <a:p>
            <a:pPr>
              <a:spcBef>
                <a:spcPts val="0"/>
              </a:spcBef>
            </a:pPr>
            <a:r>
              <a:rPr lang="en-US" altLang="zh-CN" sz="1800" dirty="0">
                <a:latin typeface="Comic Sans MS" panose="030F0702030302020204" pitchFamily="66" charset="0"/>
              </a:rPr>
              <a:t>SQL includes a string-matching operator for comparisons on character strings.  </a:t>
            </a:r>
            <a:endParaRPr lang="en-US" altLang="zh-CN" sz="1800" dirty="0">
              <a:latin typeface="Comic Sans MS" panose="030F0702030302020204" pitchFamily="66" charset="0"/>
            </a:endParaRPr>
          </a:p>
          <a:p>
            <a:pPr lvl="1">
              <a:spcBef>
                <a:spcPts val="0"/>
              </a:spcBef>
            </a:pPr>
            <a:r>
              <a:rPr lang="en-US" altLang="zh-CN" sz="1400" b="1" dirty="0">
                <a:solidFill>
                  <a:srgbClr val="3333FF"/>
                </a:solidFill>
                <a:latin typeface="Comic Sans MS" panose="030F0702030302020204" pitchFamily="66" charset="0"/>
              </a:rPr>
              <a:t>percent (%):  </a:t>
            </a:r>
            <a:r>
              <a:rPr lang="en-US" altLang="zh-CN" sz="1400" dirty="0">
                <a:latin typeface="Comic Sans MS" panose="030F0702030302020204" pitchFamily="66" charset="0"/>
              </a:rPr>
              <a:t>The % character matches any substring</a:t>
            </a:r>
            <a:endParaRPr lang="en-US" altLang="zh-CN" sz="1400" dirty="0">
              <a:latin typeface="Comic Sans MS" panose="030F0702030302020204" pitchFamily="66" charset="0"/>
            </a:endParaRPr>
          </a:p>
          <a:p>
            <a:pPr lvl="1">
              <a:spcBef>
                <a:spcPts val="0"/>
              </a:spcBef>
            </a:pPr>
            <a:r>
              <a:rPr lang="en-US" altLang="zh-CN" sz="1400" b="1" dirty="0">
                <a:solidFill>
                  <a:srgbClr val="3333FF"/>
                </a:solidFill>
                <a:latin typeface="Comic Sans MS" panose="030F0702030302020204" pitchFamily="66" charset="0"/>
              </a:rPr>
              <a:t>underscore (_):  </a:t>
            </a:r>
            <a:r>
              <a:rPr lang="en-US" altLang="zh-CN" sz="1400" dirty="0">
                <a:latin typeface="Comic Sans MS" panose="030F0702030302020204" pitchFamily="66" charset="0"/>
              </a:rPr>
              <a:t>The _ character matches any character</a:t>
            </a:r>
            <a:endParaRPr lang="en-US" altLang="zh-CN" sz="1400" dirty="0">
              <a:latin typeface="Comic Sans MS" panose="030F0702030302020204" pitchFamily="66" charset="0"/>
            </a:endParaRPr>
          </a:p>
          <a:p>
            <a:pPr>
              <a:spcBef>
                <a:spcPts val="0"/>
              </a:spcBef>
            </a:pPr>
            <a:r>
              <a:rPr lang="en-US" altLang="zh-CN" sz="1800" dirty="0">
                <a:solidFill>
                  <a:srgbClr val="FF0000"/>
                </a:solidFill>
                <a:latin typeface="Comic Sans MS" panose="030F0702030302020204" pitchFamily="66" charset="0"/>
              </a:rPr>
              <a:t>like/not like</a:t>
            </a:r>
            <a:r>
              <a:rPr lang="en-US" altLang="zh-CN" sz="1800" dirty="0">
                <a:latin typeface="Comic Sans MS" panose="030F0702030302020204" pitchFamily="66" charset="0"/>
              </a:rPr>
              <a:t>: Find the names of all customers whose street includes (or not) the substring “Main”</a:t>
            </a:r>
            <a:endParaRPr lang="en-US" altLang="zh-CN" sz="1800" dirty="0">
              <a:latin typeface="Comic Sans MS" panose="030F0702030302020204" pitchFamily="66" charset="0"/>
            </a:endParaRPr>
          </a:p>
          <a:p>
            <a:pPr marL="0" indent="0">
              <a:spcBef>
                <a:spcPts val="0"/>
              </a:spcBef>
              <a:buNone/>
            </a:pPr>
            <a:r>
              <a:rPr lang="en-US" altLang="zh-CN" sz="1800" dirty="0">
                <a:latin typeface="Comic Sans MS" panose="030F0702030302020204" pitchFamily="66" charset="0"/>
              </a:rPr>
              <a:t>	</a:t>
            </a:r>
            <a:r>
              <a:rPr lang="en-US" altLang="zh-CN" sz="1600" b="1" i="1" dirty="0">
                <a:solidFill>
                  <a:srgbClr val="3333FF"/>
                </a:solidFill>
                <a:latin typeface="Comic Sans MS" panose="030F0702030302020204" pitchFamily="66" charset="0"/>
                <a:cs typeface="Times New Roman" panose="02020603050405020304" pitchFamily="18" charset="0"/>
              </a:rPr>
              <a:t>select</a:t>
            </a:r>
            <a:r>
              <a:rPr lang="en-US" altLang="zh-CN" sz="1600" i="1" dirty="0">
                <a:solidFill>
                  <a:srgbClr val="3333FF"/>
                </a:solidFill>
                <a:latin typeface="Comic Sans MS" panose="030F0702030302020204" pitchFamily="66" charset="0"/>
                <a:cs typeface="Times New Roman" panose="02020603050405020304" pitchFamily="18" charset="0"/>
              </a:rPr>
              <a:t> </a:t>
            </a:r>
            <a:r>
              <a:rPr lang="en-US" altLang="zh-CN" sz="1600" i="1" dirty="0" err="1">
                <a:solidFill>
                  <a:srgbClr val="3333FF"/>
                </a:solidFill>
                <a:latin typeface="Comic Sans MS" panose="030F0702030302020204" pitchFamily="66" charset="0"/>
                <a:cs typeface="Times New Roman" panose="02020603050405020304" pitchFamily="18" charset="0"/>
              </a:rPr>
              <a:t>customer_name</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3333FF"/>
                </a:solidFill>
                <a:latin typeface="Comic Sans MS" panose="030F0702030302020204" pitchFamily="66" charset="0"/>
                <a:cs typeface="Times New Roman" panose="02020603050405020304" pitchFamily="18" charset="0"/>
              </a:rPr>
              <a:t>	</a:t>
            </a:r>
            <a:r>
              <a:rPr lang="en-US" altLang="zh-CN" sz="1600" b="1" i="1">
                <a:solidFill>
                  <a:srgbClr val="3333FF"/>
                </a:solidFill>
                <a:latin typeface="Comic Sans MS" panose="030F0702030302020204" pitchFamily="66" charset="0"/>
                <a:cs typeface="Times New Roman" panose="02020603050405020304" pitchFamily="18" charset="0"/>
              </a:rPr>
              <a:t>from</a:t>
            </a:r>
            <a:r>
              <a:rPr lang="en-US" altLang="zh-CN" sz="1600" i="1">
                <a:solidFill>
                  <a:srgbClr val="3333FF"/>
                </a:solidFill>
                <a:latin typeface="Comic Sans MS" panose="030F0702030302020204" pitchFamily="66" charset="0"/>
                <a:cs typeface="Times New Roman" panose="02020603050405020304" pitchFamily="18" charset="0"/>
              </a:rPr>
              <a:t>   customer</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3333FF"/>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where</a:t>
            </a:r>
            <a:r>
              <a:rPr lang="en-US" altLang="zh-CN" sz="1600" i="1" dirty="0">
                <a:solidFill>
                  <a:srgbClr val="3333FF"/>
                </a:solidFill>
                <a:latin typeface="Comic Sans MS" panose="030F0702030302020204" pitchFamily="66" charset="0"/>
                <a:cs typeface="Times New Roman" panose="02020603050405020304" pitchFamily="18" charset="0"/>
              </a:rPr>
              <a:t> </a:t>
            </a:r>
            <a:r>
              <a:rPr lang="en-US" altLang="zh-CN" sz="1600" i="1" dirty="0" err="1">
                <a:solidFill>
                  <a:srgbClr val="3333FF"/>
                </a:solidFill>
                <a:latin typeface="Comic Sans MS" panose="030F0702030302020204" pitchFamily="66" charset="0"/>
                <a:cs typeface="Times New Roman" panose="02020603050405020304" pitchFamily="18" charset="0"/>
              </a:rPr>
              <a:t>customer_street</a:t>
            </a:r>
            <a:r>
              <a:rPr lang="en-US" altLang="zh-CN" sz="1600" i="1" dirty="0">
                <a:solidFill>
                  <a:srgbClr val="3333FF"/>
                </a:solidFill>
                <a:latin typeface="Comic Sans MS" panose="030F0702030302020204" pitchFamily="66" charset="0"/>
                <a:cs typeface="Times New Roman" panose="02020603050405020304" pitchFamily="18" charset="0"/>
              </a:rPr>
              <a:t> </a:t>
            </a:r>
            <a:r>
              <a:rPr lang="en-US" altLang="zh-CN" sz="1600" b="1" i="1" dirty="0">
                <a:solidFill>
                  <a:srgbClr val="FF0000"/>
                </a:solidFill>
                <a:latin typeface="Comic Sans MS" panose="030F0702030302020204" pitchFamily="66" charset="0"/>
                <a:cs typeface="Times New Roman" panose="02020603050405020304" pitchFamily="18" charset="0"/>
              </a:rPr>
              <a:t>like</a:t>
            </a:r>
            <a:r>
              <a:rPr lang="en-US" altLang="zh-CN" sz="1600" i="1" dirty="0">
                <a:solidFill>
                  <a:srgbClr val="FF0000"/>
                </a:solidFill>
                <a:latin typeface="Comic Sans MS" panose="030F0702030302020204" pitchFamily="66" charset="0"/>
                <a:cs typeface="Times New Roman" panose="02020603050405020304" pitchFamily="18" charset="0"/>
              </a:rPr>
              <a:t> ‘%Main%’</a:t>
            </a:r>
            <a:endParaRPr lang="en-US" altLang="zh-CN" sz="1800" i="1" dirty="0">
              <a:solidFill>
                <a:srgbClr val="FF0000"/>
              </a:solidFill>
              <a:latin typeface="Comic Sans MS" panose="030F0702030302020204" pitchFamily="66" charset="0"/>
              <a:cs typeface="Times New Roman" panose="02020603050405020304" pitchFamily="18" charset="0"/>
            </a:endParaRPr>
          </a:p>
          <a:p>
            <a:pPr>
              <a:spcBef>
                <a:spcPts val="0"/>
              </a:spcBef>
            </a:pPr>
            <a:r>
              <a:rPr lang="en-US" altLang="zh-CN" sz="1800" dirty="0">
                <a:latin typeface="Comic Sans MS" panose="030F0702030302020204" pitchFamily="66" charset="0"/>
              </a:rPr>
              <a:t>Match the name “Main</a:t>
            </a:r>
            <a:r>
              <a:rPr lang="en-US" altLang="zh-CN" sz="1800" dirty="0">
                <a:solidFill>
                  <a:srgbClr val="FF0000"/>
                </a:solidFill>
                <a:latin typeface="Comic Sans MS" panose="030F0702030302020204" pitchFamily="66" charset="0"/>
              </a:rPr>
              <a:t>%</a:t>
            </a:r>
            <a:r>
              <a:rPr lang="en-US" altLang="zh-CN" sz="1800" dirty="0">
                <a:latin typeface="Comic Sans MS" panose="030F0702030302020204" pitchFamily="66" charset="0"/>
              </a:rPr>
              <a:t>”</a:t>
            </a:r>
            <a:r>
              <a:rPr lang="zh-CN" altLang="en-US" sz="1800" dirty="0">
                <a:latin typeface="Comic Sans MS" panose="030F0702030302020204" pitchFamily="66" charset="0"/>
              </a:rPr>
              <a:t>要匹配的字符中有百分号的情况，需要转义</a:t>
            </a:r>
            <a:endParaRPr lang="zh-CN" altLang="en-US" sz="1800" dirty="0">
              <a:latin typeface="Comic Sans MS" panose="030F0702030302020204" pitchFamily="66" charset="0"/>
            </a:endParaRPr>
          </a:p>
          <a:p>
            <a:pPr marL="0" indent="0">
              <a:spcBef>
                <a:spcPts val="0"/>
              </a:spcBef>
              <a:buNone/>
            </a:pPr>
            <a:r>
              <a:rPr lang="en-US" altLang="zh-CN" sz="1800" dirty="0">
                <a:latin typeface="Comic Sans MS" panose="030F0702030302020204" pitchFamily="66" charset="0"/>
              </a:rPr>
              <a:t>	</a:t>
            </a:r>
            <a:r>
              <a:rPr lang="en-US" altLang="zh-CN" sz="1800" i="1" dirty="0">
                <a:latin typeface="Comic Sans MS" panose="030F0702030302020204" pitchFamily="66" charset="0"/>
                <a:cs typeface="Times New Roman" panose="02020603050405020304" pitchFamily="18" charset="0"/>
              </a:rPr>
              <a:t>like ‘Main</a:t>
            </a:r>
            <a:r>
              <a:rPr lang="en-US" altLang="zh-CN" sz="1800" i="1" dirty="0">
                <a:solidFill>
                  <a:srgbClr val="FF0000"/>
                </a:solidFill>
                <a:latin typeface="Comic Sans MS" panose="030F0702030302020204" pitchFamily="66" charset="0"/>
                <a:cs typeface="Times New Roman" panose="02020603050405020304" pitchFamily="18" charset="0"/>
              </a:rPr>
              <a:t>\</a:t>
            </a:r>
            <a:r>
              <a:rPr lang="en-US" altLang="zh-CN" sz="1800" i="1" dirty="0">
                <a:latin typeface="Comic Sans MS" panose="030F0702030302020204" pitchFamily="66" charset="0"/>
                <a:cs typeface="Times New Roman" panose="02020603050405020304" pitchFamily="18" charset="0"/>
              </a:rPr>
              <a:t>%’</a:t>
            </a:r>
            <a:r>
              <a:rPr lang="zh-CN" altLang="en-US" sz="1800" i="1" dirty="0">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escape  ‘\’</a:t>
            </a:r>
            <a:endParaRPr lang="en-US" altLang="zh-CN" sz="1800" i="1" dirty="0">
              <a:solidFill>
                <a:srgbClr val="FF0000"/>
              </a:solidFill>
              <a:latin typeface="Comic Sans MS" panose="030F0702030302020204" pitchFamily="66" charset="0"/>
              <a:cs typeface="Times New Roman" panose="02020603050405020304" pitchFamily="18" charset="0"/>
            </a:endParaRPr>
          </a:p>
          <a:p>
            <a:pPr>
              <a:spcBef>
                <a:spcPts val="0"/>
              </a:spcBef>
            </a:pPr>
            <a:r>
              <a:rPr lang="en-US" altLang="zh-CN" sz="1800" dirty="0">
                <a:latin typeface="Comic Sans MS" panose="030F0702030302020204" pitchFamily="66" charset="0"/>
              </a:rPr>
              <a:t>“</a:t>
            </a:r>
            <a:r>
              <a:rPr lang="en-US" altLang="zh-CN" sz="1800" dirty="0">
                <a:solidFill>
                  <a:srgbClr val="FF0000"/>
                </a:solidFill>
                <a:latin typeface="Comic Sans MS" panose="030F0702030302020204" pitchFamily="66" charset="0"/>
              </a:rPr>
              <a:t>*</a:t>
            </a:r>
            <a:r>
              <a:rPr lang="en-US" altLang="zh-CN" sz="1800" dirty="0">
                <a:latin typeface="Comic Sans MS" panose="030F0702030302020204" pitchFamily="66" charset="0"/>
              </a:rPr>
              <a:t>” denote “</a:t>
            </a:r>
            <a:r>
              <a:rPr lang="en-US" altLang="zh-CN" sz="1800" dirty="0">
                <a:solidFill>
                  <a:srgbClr val="3333FF"/>
                </a:solidFill>
                <a:latin typeface="Comic Sans MS" panose="030F0702030302020204" pitchFamily="66" charset="0"/>
              </a:rPr>
              <a:t>all attributes</a:t>
            </a:r>
            <a:r>
              <a:rPr lang="en-US" altLang="zh-CN" sz="1800" dirty="0">
                <a:latin typeface="Comic Sans MS" panose="030F0702030302020204" pitchFamily="66" charset="0"/>
              </a:rPr>
              <a:t>” : </a:t>
            </a:r>
            <a:r>
              <a:rPr lang="en-US" altLang="zh-CN" sz="1800" i="1" dirty="0">
                <a:latin typeface="Comic Sans MS" panose="030F0702030302020204" pitchFamily="66" charset="0"/>
                <a:cs typeface="Times New Roman" panose="02020603050405020304" pitchFamily="18" charset="0"/>
              </a:rPr>
              <a:t>select instructor.* </a:t>
            </a:r>
            <a:endParaRPr lang="en-US" altLang="zh-CN" sz="1800" i="1" dirty="0">
              <a:latin typeface="Comic Sans MS" panose="030F0702030302020204" pitchFamily="66" charset="0"/>
              <a:cs typeface="Times New Roman" panose="02020603050405020304" pitchFamily="18" charset="0"/>
            </a:endParaRPr>
          </a:p>
          <a:p>
            <a:pPr>
              <a:spcBef>
                <a:spcPts val="0"/>
              </a:spcBef>
            </a:pPr>
            <a:r>
              <a:rPr lang="en-US" altLang="zh-CN" sz="1800" dirty="0">
                <a:latin typeface="Comic Sans MS" panose="030F0702030302020204" pitchFamily="66" charset="0"/>
              </a:rPr>
              <a:t>SQL supports a variety of string operations such as</a:t>
            </a:r>
            <a:endParaRPr lang="en-US" altLang="zh-CN" sz="1800" dirty="0">
              <a:latin typeface="Comic Sans MS" panose="030F0702030302020204" pitchFamily="66" charset="0"/>
            </a:endParaRPr>
          </a:p>
          <a:p>
            <a:pPr lvl="1">
              <a:spcBef>
                <a:spcPts val="0"/>
              </a:spcBef>
            </a:pPr>
            <a:r>
              <a:rPr lang="en-US" altLang="zh-CN" sz="1600" dirty="0">
                <a:latin typeface="Comic Sans MS" panose="030F0702030302020204" pitchFamily="66" charset="0"/>
              </a:rPr>
              <a:t>Concatenation</a:t>
            </a:r>
            <a:r>
              <a:rPr lang="zh-CN" altLang="en-US" sz="1600" dirty="0">
                <a:latin typeface="Comic Sans MS" panose="030F0702030302020204" pitchFamily="66" charset="0"/>
              </a:rPr>
              <a:t>（串联） </a:t>
            </a:r>
            <a:r>
              <a:rPr lang="en-US" altLang="zh-CN" sz="1600" dirty="0">
                <a:latin typeface="Comic Sans MS" panose="030F0702030302020204" pitchFamily="66" charset="0"/>
              </a:rPr>
              <a:t>(using “||”)</a:t>
            </a:r>
            <a:endParaRPr lang="en-US" altLang="zh-CN" sz="1600" dirty="0">
              <a:latin typeface="Comic Sans MS" panose="030F0702030302020204" pitchFamily="66" charset="0"/>
            </a:endParaRPr>
          </a:p>
          <a:p>
            <a:pPr lvl="1">
              <a:spcBef>
                <a:spcPts val="0"/>
              </a:spcBef>
            </a:pPr>
            <a:r>
              <a:rPr lang="en-US" altLang="zh-CN" sz="1600" dirty="0">
                <a:latin typeface="Comic Sans MS" panose="030F0702030302020204" pitchFamily="66" charset="0"/>
              </a:rPr>
              <a:t>converting from upper to lower case (and vice versa)</a:t>
            </a:r>
            <a:endParaRPr lang="en-US" altLang="zh-CN" sz="1600" dirty="0">
              <a:latin typeface="Comic Sans MS" panose="030F0702030302020204" pitchFamily="66" charset="0"/>
            </a:endParaRPr>
          </a:p>
          <a:p>
            <a:pPr lvl="1">
              <a:spcBef>
                <a:spcPts val="0"/>
              </a:spcBef>
            </a:pPr>
            <a:r>
              <a:rPr lang="en-US" altLang="zh-CN" sz="1600" dirty="0">
                <a:latin typeface="Comic Sans MS" panose="030F0702030302020204" pitchFamily="66" charset="0"/>
              </a:rPr>
              <a:t>finding string length, extracting substrings, etc.</a:t>
            </a:r>
            <a:endParaRPr lang="zh-CN" altLang="en-US" sz="16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Order the Display of Tuples</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dirty="0">
                <a:latin typeface="Comic Sans MS" panose="030F0702030302020204" pitchFamily="66" charset="0"/>
              </a:rPr>
              <a:t>List in </a:t>
            </a:r>
            <a:r>
              <a:rPr lang="en-US" altLang="zh-CN" sz="2000" dirty="0">
                <a:solidFill>
                  <a:srgbClr val="FF0000"/>
                </a:solidFill>
                <a:latin typeface="Comic Sans MS" panose="030F0702030302020204" pitchFamily="66" charset="0"/>
              </a:rPr>
              <a:t>alphabetic order </a:t>
            </a:r>
            <a:r>
              <a:rPr lang="en-US" altLang="zh-CN" sz="2000" dirty="0">
                <a:latin typeface="Comic Sans MS" panose="030F0702030302020204" pitchFamily="66" charset="0"/>
              </a:rPr>
              <a:t>the names of all customers having a loan in </a:t>
            </a:r>
            <a:r>
              <a:rPr lang="en-US" altLang="zh-CN" sz="2000" dirty="0" err="1">
                <a:latin typeface="Comic Sans MS" panose="030F0702030302020204" pitchFamily="66" charset="0"/>
              </a:rPr>
              <a:t>Perryridge</a:t>
            </a:r>
            <a:r>
              <a:rPr lang="en-US" altLang="zh-CN" sz="2000" dirty="0">
                <a:latin typeface="Comic Sans MS" panose="030F0702030302020204" pitchFamily="66" charset="0"/>
              </a:rPr>
              <a:t> branch</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distinct </a:t>
            </a:r>
            <a:r>
              <a:rPr lang="en-US" altLang="zh-CN" sz="1800" i="1" dirty="0" err="1">
                <a:solidFill>
                  <a:srgbClr val="3333FF"/>
                </a:solidFill>
                <a:latin typeface="Comic Sans MS" panose="030F0702030302020204" pitchFamily="66" charset="0"/>
                <a:cs typeface="Times New Roman" panose="02020603050405020304" pitchFamily="18" charset="0"/>
              </a:rPr>
              <a:t>customer_name</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borrower, loan</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borrower.loan_number</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loan.loan_number</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and</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branch_name</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Perryridge</a:t>
            </a:r>
            <a:r>
              <a:rPr lang="en-US" altLang="zh-CN" sz="1800" i="1" dirty="0">
                <a:solidFill>
                  <a:srgbClr val="3333FF"/>
                </a:solidFill>
                <a:latin typeface="Comic Sans MS" panose="030F0702030302020204" pitchFamily="66" charset="0"/>
                <a:cs typeface="Times New Roman" panose="02020603050405020304" pitchFamily="18" charset="0"/>
              </a:rPr>
              <a:t>’</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order by</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err="1">
                <a:solidFill>
                  <a:srgbClr val="FF0000"/>
                </a:solidFill>
                <a:latin typeface="Comic Sans MS" panose="030F0702030302020204" pitchFamily="66" charset="0"/>
                <a:cs typeface="Times New Roman" panose="02020603050405020304" pitchFamily="18" charset="0"/>
              </a:rPr>
              <a:t>customer_name</a:t>
            </a:r>
            <a:endParaRPr lang="en-US" altLang="zh-CN" sz="1800" i="1" dirty="0">
              <a:solidFill>
                <a:srgbClr val="FF0000"/>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We may specify </a:t>
            </a:r>
            <a:r>
              <a:rPr lang="en-US" altLang="zh-CN" sz="2000" dirty="0">
                <a:solidFill>
                  <a:srgbClr val="FF0000"/>
                </a:solidFill>
                <a:latin typeface="Comic Sans MS" panose="030F0702030302020204" pitchFamily="66" charset="0"/>
              </a:rPr>
              <a:t>desc</a:t>
            </a:r>
            <a:r>
              <a:rPr lang="en-US" altLang="zh-CN" sz="2000" dirty="0">
                <a:latin typeface="Comic Sans MS" panose="030F0702030302020204" pitchFamily="66" charset="0"/>
              </a:rPr>
              <a:t> for descending order or </a:t>
            </a:r>
            <a:r>
              <a:rPr lang="en-US" altLang="zh-CN" sz="2000" dirty="0" err="1">
                <a:solidFill>
                  <a:srgbClr val="FF0000"/>
                </a:solidFill>
                <a:latin typeface="Comic Sans MS" panose="030F0702030302020204" pitchFamily="66" charset="0"/>
              </a:rPr>
              <a:t>asc</a:t>
            </a:r>
            <a:r>
              <a:rPr lang="en-US" altLang="zh-CN" sz="2000" dirty="0">
                <a:latin typeface="Comic Sans MS" panose="030F0702030302020204" pitchFamily="66" charset="0"/>
              </a:rPr>
              <a:t> for ascending order, for each attribute; </a:t>
            </a:r>
            <a:r>
              <a:rPr lang="en-US" altLang="zh-CN" sz="2000" b="1" dirty="0">
                <a:solidFill>
                  <a:srgbClr val="3333FF"/>
                </a:solidFill>
                <a:latin typeface="Comic Sans MS" panose="030F0702030302020204" pitchFamily="66" charset="0"/>
              </a:rPr>
              <a:t>ascending order is the default.</a:t>
            </a:r>
            <a:endParaRPr lang="en-US" altLang="zh-CN" sz="2000" b="1" dirty="0">
              <a:solidFill>
                <a:srgbClr val="3333FF"/>
              </a:solidFill>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 </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loan</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order by </a:t>
            </a:r>
            <a:r>
              <a:rPr lang="en-US" altLang="zh-CN" sz="2000" i="1" dirty="0">
                <a:solidFill>
                  <a:srgbClr val="3333FF"/>
                </a:solidFill>
                <a:latin typeface="Comic Sans MS" panose="030F0702030302020204" pitchFamily="66" charset="0"/>
                <a:cs typeface="Times New Roman" panose="02020603050405020304" pitchFamily="18" charset="0"/>
              </a:rPr>
              <a:t>amount </a:t>
            </a:r>
            <a:r>
              <a:rPr lang="en-US" altLang="zh-CN" sz="2000" b="1" i="1" dirty="0">
                <a:solidFill>
                  <a:srgbClr val="FF0000"/>
                </a:solidFill>
                <a:latin typeface="Comic Sans MS" panose="030F0702030302020204" pitchFamily="66" charset="0"/>
                <a:cs typeface="Times New Roman" panose="02020603050405020304" pitchFamily="18" charset="0"/>
              </a:rPr>
              <a:t>desc</a:t>
            </a:r>
            <a:r>
              <a:rPr lang="en-US" altLang="zh-CN" sz="2000" i="1" dirty="0">
                <a:solidFill>
                  <a:srgbClr val="3333FF"/>
                </a:solidFill>
                <a:latin typeface="Comic Sans MS" panose="030F0702030302020204" pitchFamily="66" charset="0"/>
                <a:cs typeface="Times New Roman" panose="02020603050405020304" pitchFamily="18" charset="0"/>
              </a:rPr>
              <a:t>, loan-number </a:t>
            </a:r>
            <a:r>
              <a:rPr lang="en-US" altLang="zh-CN" sz="2000" b="1" i="1" dirty="0" err="1">
                <a:solidFill>
                  <a:srgbClr val="FF0000"/>
                </a:solidFill>
                <a:latin typeface="Comic Sans MS" panose="030F0702030302020204" pitchFamily="66" charset="0"/>
                <a:cs typeface="Times New Roman" panose="02020603050405020304" pitchFamily="18" charset="0"/>
              </a:rPr>
              <a:t>asc</a:t>
            </a:r>
            <a:endParaRPr lang="en-US" altLang="zh-CN" sz="2000" b="1" i="1" dirty="0">
              <a:solidFill>
                <a:srgbClr val="FF0000"/>
              </a:solidFill>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Where Clause Predicates </a:t>
            </a:r>
            <a:endParaRPr lang="zh-CN" altLang="en-US" dirty="0">
              <a:latin typeface="Comic Sans MS" panose="030F0702030302020204" pitchFamily="66" charset="0"/>
            </a:endParaRPr>
          </a:p>
        </p:txBody>
      </p:sp>
      <p:sp>
        <p:nvSpPr>
          <p:cNvPr id="3" name="内容占位符 2"/>
          <p:cNvSpPr>
            <a:spLocks noGrp="1"/>
          </p:cNvSpPr>
          <p:nvPr>
            <p:ph idx="1"/>
          </p:nvPr>
        </p:nvSpPr>
        <p:spPr>
          <a:xfrm>
            <a:off x="179512" y="669215"/>
            <a:ext cx="8712968" cy="3805070"/>
          </a:xfrm>
        </p:spPr>
        <p:txBody>
          <a:bodyPr/>
          <a:lstStyle/>
          <a:p>
            <a:r>
              <a:rPr lang="en-US" altLang="zh-CN" sz="2000" dirty="0">
                <a:latin typeface="Comic Sans MS" panose="030F0702030302020204" pitchFamily="66" charset="0"/>
              </a:rPr>
              <a:t>SQL includes a </a:t>
            </a:r>
            <a:r>
              <a:rPr lang="en-US" altLang="zh-CN" sz="2000" dirty="0">
                <a:solidFill>
                  <a:srgbClr val="FF0000"/>
                </a:solidFill>
                <a:latin typeface="Comic Sans MS" panose="030F0702030302020204" pitchFamily="66" charset="0"/>
              </a:rPr>
              <a:t>between\not between </a:t>
            </a:r>
            <a:r>
              <a:rPr lang="en-US" altLang="zh-CN" sz="2000" dirty="0">
                <a:latin typeface="Comic Sans MS" panose="030F0702030302020204" pitchFamily="66" charset="0"/>
              </a:rPr>
              <a:t>comparison operator</a:t>
            </a:r>
            <a:endParaRPr lang="en-US" altLang="zh-CN" sz="2000" dirty="0">
              <a:latin typeface="Comic Sans MS" panose="030F0702030302020204" pitchFamily="66" charset="0"/>
            </a:endParaRPr>
          </a:p>
          <a:p>
            <a:pPr lvl="1"/>
            <a:r>
              <a:rPr lang="en-US" altLang="zh-CN" sz="1600" dirty="0">
                <a:latin typeface="Comic Sans MS" panose="030F0702030302020204" pitchFamily="66" charset="0"/>
              </a:rPr>
              <a:t>Example: find the names of all instructors with salary between $90,000 and $100,000</a:t>
            </a:r>
            <a:endParaRPr lang="en-US" altLang="zh-CN" sz="16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name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instructor</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salary </a:t>
            </a:r>
            <a:r>
              <a:rPr lang="en-US" altLang="zh-CN" sz="2000" b="1" i="1" dirty="0">
                <a:solidFill>
                  <a:srgbClr val="3333FF"/>
                </a:solidFill>
                <a:latin typeface="Comic Sans MS" panose="030F0702030302020204" pitchFamily="66" charset="0"/>
                <a:cs typeface="Times New Roman" panose="02020603050405020304" pitchFamily="18" charset="0"/>
              </a:rPr>
              <a:t>between</a:t>
            </a:r>
            <a:r>
              <a:rPr lang="en-US" altLang="zh-CN" sz="2000" i="1" dirty="0">
                <a:solidFill>
                  <a:srgbClr val="3333FF"/>
                </a:solidFill>
                <a:latin typeface="Comic Sans MS" panose="030F0702030302020204" pitchFamily="66" charset="0"/>
                <a:cs typeface="Times New Roman" panose="02020603050405020304" pitchFamily="18" charset="0"/>
              </a:rPr>
              <a:t> 90000 </a:t>
            </a:r>
            <a:r>
              <a:rPr lang="en-US" altLang="zh-CN" sz="2000" b="1" i="1" dirty="0">
                <a:solidFill>
                  <a:srgbClr val="3333FF"/>
                </a:solidFill>
                <a:latin typeface="Comic Sans MS" panose="030F0702030302020204" pitchFamily="66" charset="0"/>
                <a:cs typeface="Times New Roman" panose="02020603050405020304" pitchFamily="18" charset="0"/>
              </a:rPr>
              <a:t>and</a:t>
            </a:r>
            <a:r>
              <a:rPr lang="en-US" altLang="zh-CN" sz="2000" i="1" dirty="0">
                <a:solidFill>
                  <a:srgbClr val="3333FF"/>
                </a:solidFill>
                <a:latin typeface="Comic Sans MS" panose="030F0702030302020204" pitchFamily="66" charset="0"/>
                <a:cs typeface="Times New Roman" panose="02020603050405020304" pitchFamily="18" charset="0"/>
              </a:rPr>
              <a:t> 100000</a:t>
            </a:r>
            <a:endParaRPr lang="en-US" altLang="zh-CN" sz="2000" i="1" dirty="0">
              <a:solidFill>
                <a:srgbClr val="3333FF"/>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Tuple comparison</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name, course_id</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a:solidFill>
                  <a:srgbClr val="3333FF"/>
                </a:solidFill>
                <a:latin typeface="Comic Sans MS" panose="030F0702030302020204" pitchFamily="66" charset="0"/>
                <a:cs typeface="Times New Roman" panose="02020603050405020304" pitchFamily="18" charset="0"/>
              </a:rPr>
              <a:t>from</a:t>
            </a:r>
            <a:r>
              <a:rPr lang="en-US" altLang="zh-CN" sz="1800" i="1">
                <a:solidFill>
                  <a:srgbClr val="3333FF"/>
                </a:solidFill>
                <a:latin typeface="Comic Sans MS" panose="030F0702030302020204" pitchFamily="66" charset="0"/>
                <a:cs typeface="Times New Roman" panose="02020603050405020304" pitchFamily="18" charset="0"/>
              </a:rPr>
              <a:t>   instructor</a:t>
            </a:r>
            <a:r>
              <a:rPr lang="en-US" altLang="zh-CN" sz="1800" i="1" dirty="0">
                <a:solidFill>
                  <a:srgbClr val="3333FF"/>
                </a:solidFill>
                <a:latin typeface="Comic Sans MS" panose="030F0702030302020204" pitchFamily="66" charset="0"/>
                <a:cs typeface="Times New Roman" panose="02020603050405020304" pitchFamily="18" charset="0"/>
              </a:rPr>
              <a:t>, teaches</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(instructor.ID, </a:t>
            </a:r>
            <a:r>
              <a:rPr lang="en-US" altLang="zh-CN" sz="1800" i="1" dirty="0" err="1">
                <a:solidFill>
                  <a:srgbClr val="3333FF"/>
                </a:solidFill>
                <a:latin typeface="Comic Sans MS" panose="030F0702030302020204" pitchFamily="66" charset="0"/>
                <a:cs typeface="Times New Roman" panose="02020603050405020304" pitchFamily="18" charset="0"/>
              </a:rPr>
              <a:t>dept_name</a:t>
            </a:r>
            <a:r>
              <a:rPr lang="en-US" altLang="zh-CN" sz="1800" i="1" dirty="0">
                <a:solidFill>
                  <a:srgbClr val="3333FF"/>
                </a:solidFill>
                <a:latin typeface="Comic Sans MS" panose="030F0702030302020204" pitchFamily="66" charset="0"/>
                <a:cs typeface="Times New Roman" panose="02020603050405020304" pitchFamily="18" charset="0"/>
              </a:rPr>
              <a:t>) = (teaches.ID, ’Biology’);</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2000" dirty="0">
                <a:latin typeface="Comic Sans MS" panose="030F0702030302020204" pitchFamily="66" charset="0"/>
              </a:rPr>
              <a:t>	</a:t>
            </a:r>
            <a:endParaRPr lang="en-US" altLang="zh-CN" sz="2000" dirty="0">
              <a:latin typeface="Comic Sans MS" panose="030F0702030302020204" pitchFamily="66" charset="0"/>
            </a:endParaRPr>
          </a:p>
          <a:p>
            <a:pPr marL="0" indent="0">
              <a:spcBef>
                <a:spcPts val="0"/>
              </a:spcBef>
              <a:buNone/>
            </a:pPr>
            <a:r>
              <a:rPr lang="en-US" altLang="zh-CN" sz="2000" i="1" dirty="0">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name, course_id</a:t>
            </a:r>
            <a:endParaRPr lang="en-US" altLang="zh-CN" sz="18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a:solidFill>
                  <a:srgbClr val="3333FF"/>
                </a:solidFill>
                <a:latin typeface="Comic Sans MS" panose="030F0702030302020204" pitchFamily="66" charset="0"/>
                <a:cs typeface="Times New Roman" panose="02020603050405020304" pitchFamily="18" charset="0"/>
              </a:rPr>
              <a:t>from</a:t>
            </a:r>
            <a:r>
              <a:rPr lang="en-US" altLang="zh-CN" sz="1800" i="1">
                <a:solidFill>
                  <a:srgbClr val="3333FF"/>
                </a:solidFill>
                <a:latin typeface="Comic Sans MS" panose="030F0702030302020204" pitchFamily="66" charset="0"/>
                <a:cs typeface="Times New Roman" panose="02020603050405020304" pitchFamily="18" charset="0"/>
              </a:rPr>
              <a:t>   instructor</a:t>
            </a:r>
            <a:r>
              <a:rPr lang="en-US" altLang="zh-CN" sz="1800" i="1" dirty="0">
                <a:solidFill>
                  <a:srgbClr val="3333FF"/>
                </a:solidFill>
                <a:latin typeface="Comic Sans MS" panose="030F0702030302020204" pitchFamily="66" charset="0"/>
                <a:cs typeface="Times New Roman" panose="02020603050405020304" pitchFamily="18" charset="0"/>
              </a:rPr>
              <a:t>, teaches</a:t>
            </a:r>
            <a:endParaRPr lang="en-US" altLang="zh-CN" sz="18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instructor.ID=teaches.ID </a:t>
            </a:r>
            <a:r>
              <a:rPr lang="en-US" altLang="zh-CN" sz="1800" b="1" i="1" dirty="0">
                <a:solidFill>
                  <a:srgbClr val="3333FF"/>
                </a:solidFill>
                <a:latin typeface="Comic Sans MS" panose="030F0702030302020204" pitchFamily="66" charset="0"/>
                <a:cs typeface="Times New Roman" panose="02020603050405020304" pitchFamily="18" charset="0"/>
              </a:rPr>
              <a:t>and</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dept_name</a:t>
            </a:r>
            <a:r>
              <a:rPr lang="en-US" altLang="zh-CN" sz="1800" i="1" dirty="0">
                <a:solidFill>
                  <a:srgbClr val="3333FF"/>
                </a:solidFill>
                <a:latin typeface="Comic Sans MS" panose="030F0702030302020204" pitchFamily="66" charset="0"/>
                <a:cs typeface="Times New Roman" panose="02020603050405020304" pitchFamily="18" charset="0"/>
              </a:rPr>
              <a:t>=‘Biology’</a:t>
            </a:r>
            <a:endParaRPr lang="zh-CN" altLang="en-US" sz="1800" i="1" dirty="0">
              <a:solidFill>
                <a:srgbClr val="3333FF"/>
              </a:solidFill>
              <a:latin typeface="Comic Sans MS" panose="030F0702030302020204" pitchFamily="66" charset="0"/>
              <a:cs typeface="Times New Roman" panose="02020603050405020304" pitchFamily="18" charset="0"/>
            </a:endParaRPr>
          </a:p>
        </p:txBody>
      </p:sp>
      <p:sp>
        <p:nvSpPr>
          <p:cNvPr id="5" name="TextBox 7"/>
          <p:cNvSpPr txBox="1">
            <a:spLocks noChangeArrowheads="1"/>
          </p:cNvSpPr>
          <p:nvPr/>
        </p:nvSpPr>
        <p:spPr bwMode="auto">
          <a:xfrm>
            <a:off x="352252" y="3446538"/>
            <a:ext cx="66717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dirty="0">
                <a:solidFill>
                  <a:srgbClr val="FF0000"/>
                </a:solidFill>
                <a:latin typeface="微软雅黑" panose="020B0503020204020204" pitchFamily="34" charset="-122"/>
                <a:ea typeface="微软雅黑" panose="020B0503020204020204" pitchFamily="34" charset="-122"/>
              </a:rPr>
              <a:t>等价</a:t>
            </a:r>
            <a:endParaRPr kumimoji="0"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6" name="直接箭头连接符 5"/>
          <p:cNvCxnSpPr/>
          <p:nvPr/>
        </p:nvCxnSpPr>
        <p:spPr bwMode="auto">
          <a:xfrm rot="5400000">
            <a:off x="805707" y="3232324"/>
            <a:ext cx="226219" cy="20121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 name="直接箭头连接符 6"/>
          <p:cNvCxnSpPr/>
          <p:nvPr/>
        </p:nvCxnSpPr>
        <p:spPr bwMode="auto">
          <a:xfrm flipH="1" flipV="1">
            <a:off x="759866" y="3821876"/>
            <a:ext cx="259558" cy="20044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87524" y="771550"/>
            <a:ext cx="8568952" cy="3805070"/>
          </a:xfrm>
        </p:spPr>
        <p:txBody>
          <a:bodyPr/>
          <a:lstStyle/>
          <a:p>
            <a:r>
              <a:rPr lang="en-US" altLang="zh-CN">
                <a:latin typeface="Comic Sans MS" panose="030F0702030302020204" pitchFamily="66" charset="0"/>
              </a:rPr>
              <a:t>Overview </a:t>
            </a:r>
            <a:r>
              <a:rPr lang="en-US" altLang="zh-CN" dirty="0">
                <a:latin typeface="Comic Sans MS" panose="030F0702030302020204" pitchFamily="66" charset="0"/>
              </a:rPr>
              <a:t>of the SQL</a:t>
            </a:r>
            <a:endParaRPr lang="en-US" altLang="zh-CN" dirty="0">
              <a:latin typeface="Comic Sans MS" panose="030F0702030302020204" pitchFamily="66" charset="0"/>
            </a:endParaRPr>
          </a:p>
          <a:p>
            <a:r>
              <a:rPr lang="en-US" altLang="zh-CN">
                <a:latin typeface="Comic Sans MS" panose="030F0702030302020204" pitchFamily="66" charset="0"/>
              </a:rPr>
              <a:t>SQL </a:t>
            </a:r>
            <a:r>
              <a:rPr lang="en-US" altLang="zh-CN" dirty="0">
                <a:latin typeface="Comic Sans MS" panose="030F0702030302020204" pitchFamily="66" charset="0"/>
              </a:rPr>
              <a:t>Data Definition</a:t>
            </a:r>
            <a:endParaRPr lang="en-US" altLang="zh-CN" dirty="0">
              <a:latin typeface="Comic Sans MS" panose="030F0702030302020204" pitchFamily="66" charset="0"/>
            </a:endParaRPr>
          </a:p>
          <a:p>
            <a:r>
              <a:rPr lang="en-US" altLang="zh-CN">
                <a:latin typeface="Comic Sans MS" panose="030F0702030302020204" pitchFamily="66" charset="0"/>
              </a:rPr>
              <a:t>Basic </a:t>
            </a:r>
            <a:r>
              <a:rPr lang="en-US" altLang="zh-CN" dirty="0">
                <a:latin typeface="Comic Sans MS" panose="030F0702030302020204" pitchFamily="66" charset="0"/>
              </a:rPr>
              <a:t>Structure of SQL Queries</a:t>
            </a:r>
            <a:endParaRPr lang="en-US" altLang="zh-CN" dirty="0">
              <a:latin typeface="Comic Sans MS" panose="030F0702030302020204" pitchFamily="66" charset="0"/>
            </a:endParaRPr>
          </a:p>
          <a:p>
            <a:r>
              <a:rPr lang="en-US" altLang="zh-CN">
                <a:latin typeface="Comic Sans MS" panose="030F0702030302020204" pitchFamily="66" charset="0"/>
              </a:rPr>
              <a:t>Additional </a:t>
            </a:r>
            <a:r>
              <a:rPr lang="en-US" altLang="zh-CN" dirty="0">
                <a:latin typeface="Comic Sans MS" panose="030F0702030302020204" pitchFamily="66" charset="0"/>
              </a:rPr>
              <a:t>Basic Operations </a:t>
            </a:r>
            <a:endParaRPr lang="en-US" altLang="zh-CN" dirty="0">
              <a:latin typeface="Comic Sans MS" panose="030F0702030302020204" pitchFamily="66" charset="0"/>
            </a:endParaRPr>
          </a:p>
          <a:p>
            <a:pPr marL="0" indent="0">
              <a:buNone/>
            </a:pPr>
            <a:r>
              <a:rPr lang="zh-CN" altLang="en-US" b="1">
                <a:solidFill>
                  <a:srgbClr val="FF0000"/>
                </a:solidFill>
                <a:latin typeface="Comic Sans MS" panose="030F0702030302020204" pitchFamily="66" charset="0"/>
                <a:ea typeface="华文中宋" panose="02010600040101010101" pitchFamily="2" charset="-122"/>
                <a:sym typeface="Wingdings" panose="05000000000000000000" pitchFamily="2" charset="2"/>
              </a:rPr>
              <a:t> </a:t>
            </a:r>
            <a:r>
              <a:rPr lang="en-US" altLang="zh-CN" b="1">
                <a:solidFill>
                  <a:srgbClr val="FF0000"/>
                </a:solidFill>
                <a:latin typeface="Comic Sans MS" panose="030F0702030302020204" pitchFamily="66" charset="0"/>
              </a:rPr>
              <a:t>Set </a:t>
            </a:r>
            <a:r>
              <a:rPr lang="en-US" altLang="zh-CN" b="1" dirty="0">
                <a:solidFill>
                  <a:srgbClr val="FF0000"/>
                </a:solidFill>
                <a:latin typeface="Comic Sans MS" panose="030F0702030302020204" pitchFamily="66" charset="0"/>
              </a:rPr>
              <a:t>Operations</a:t>
            </a:r>
            <a:endParaRPr lang="en-US" altLang="zh-CN" b="1" dirty="0">
              <a:solidFill>
                <a:srgbClr val="FF0000"/>
              </a:solidFill>
              <a:latin typeface="Comic Sans MS" panose="030F0702030302020204" pitchFamily="66" charset="0"/>
            </a:endParaRPr>
          </a:p>
          <a:p>
            <a:r>
              <a:rPr lang="en-US" altLang="zh-CN">
                <a:latin typeface="Comic Sans MS" panose="030F0702030302020204" pitchFamily="66" charset="0"/>
              </a:rPr>
              <a:t>Null </a:t>
            </a:r>
            <a:r>
              <a:rPr lang="en-US" altLang="zh-CN" dirty="0">
                <a:latin typeface="Comic Sans MS" panose="030F0702030302020204" pitchFamily="66" charset="0"/>
              </a:rPr>
              <a:t>Values</a:t>
            </a:r>
            <a:endParaRPr lang="en-US" altLang="zh-CN" dirty="0">
              <a:latin typeface="Comic Sans MS" panose="030F0702030302020204" pitchFamily="66" charset="0"/>
            </a:endParaRPr>
          </a:p>
          <a:p>
            <a:r>
              <a:rPr lang="en-US" altLang="zh-CN">
                <a:latin typeface="Comic Sans MS" panose="030F0702030302020204" pitchFamily="66" charset="0"/>
              </a:rPr>
              <a:t>Aggregate </a:t>
            </a:r>
            <a:r>
              <a:rPr lang="en-US" altLang="zh-CN" dirty="0">
                <a:latin typeface="Comic Sans MS" panose="030F0702030302020204" pitchFamily="66" charset="0"/>
              </a:rPr>
              <a:t>Functions</a:t>
            </a:r>
            <a:endParaRPr lang="en-US" altLang="zh-CN" dirty="0">
              <a:latin typeface="Comic Sans MS" panose="030F0702030302020204" pitchFamily="66" charset="0"/>
            </a:endParaRPr>
          </a:p>
          <a:p>
            <a:r>
              <a:rPr lang="en-US" altLang="zh-CN">
                <a:latin typeface="Comic Sans MS" panose="030F0702030302020204" pitchFamily="66" charset="0"/>
              </a:rPr>
              <a:t>Nested </a:t>
            </a:r>
            <a:r>
              <a:rPr lang="en-US" altLang="zh-CN" dirty="0">
                <a:latin typeface="Comic Sans MS" panose="030F0702030302020204" pitchFamily="66" charset="0"/>
              </a:rPr>
              <a:t>Subqueries</a:t>
            </a:r>
            <a:endParaRPr lang="en-US" altLang="zh-CN" dirty="0">
              <a:latin typeface="Comic Sans MS" panose="030F0702030302020204" pitchFamily="66" charset="0"/>
            </a:endParaRPr>
          </a:p>
          <a:p>
            <a:r>
              <a:rPr lang="en-US" altLang="zh-CN">
                <a:latin typeface="Comic Sans MS" panose="030F0702030302020204" pitchFamily="66" charset="0"/>
              </a:rPr>
              <a:t>Modification </a:t>
            </a:r>
            <a:r>
              <a:rPr lang="en-US" altLang="zh-CN" dirty="0">
                <a:latin typeface="Comic Sans MS" panose="030F0702030302020204" pitchFamily="66" charset="0"/>
              </a:rPr>
              <a:t>of the Database</a:t>
            </a:r>
            <a:endParaRPr lang="en-US" altLang="zh-CN" dirty="0">
              <a:latin typeface="Comic Sans MS" panose="030F0702030302020204" pitchFamily="66" charset="0"/>
            </a:endParaRPr>
          </a:p>
          <a:p>
            <a:endParaRPr lang="zh-CN" altLang="en-US" b="1" dirty="0">
              <a:latin typeface="Comic Sans MS" panose="030F0702030302020204" pitchFamily="66" charset="0"/>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Set Operations</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789553"/>
                <a:ext cx="8712968" cy="3805070"/>
              </a:xfrm>
            </p:spPr>
            <p:txBody>
              <a:bodyPr/>
              <a:lstStyle/>
              <a:p>
                <a:pPr>
                  <a:spcBef>
                    <a:spcPts val="1200"/>
                  </a:spcBef>
                </a:pPr>
                <a:r>
                  <a:rPr lang="en-US" altLang="zh-CN" sz="2000" dirty="0">
                    <a:latin typeface="Comic Sans MS" panose="030F0702030302020204" pitchFamily="66" charset="0"/>
                  </a:rPr>
                  <a:t>The set operations </a:t>
                </a:r>
                <a:r>
                  <a:rPr lang="en-US" altLang="zh-CN" sz="2000" dirty="0">
                    <a:solidFill>
                      <a:srgbClr val="FF0000"/>
                    </a:solidFill>
                    <a:latin typeface="Comic Sans MS" panose="030F0702030302020204" pitchFamily="66" charset="0"/>
                  </a:rPr>
                  <a:t>union, intersect</a:t>
                </a:r>
                <a:r>
                  <a:rPr lang="en-US" altLang="zh-CN" sz="2000" dirty="0">
                    <a:latin typeface="Comic Sans MS" panose="030F0702030302020204" pitchFamily="66" charset="0"/>
                  </a:rPr>
                  <a:t>, and </a:t>
                </a:r>
                <a:r>
                  <a:rPr lang="en-US" altLang="zh-CN" sz="2000" dirty="0">
                    <a:solidFill>
                      <a:srgbClr val="FF0000"/>
                    </a:solidFill>
                    <a:latin typeface="Comic Sans MS" panose="030F0702030302020204" pitchFamily="66" charset="0"/>
                  </a:rPr>
                  <a:t>except</a:t>
                </a:r>
                <a:r>
                  <a:rPr lang="en-US" altLang="zh-CN" sz="2000" dirty="0">
                    <a:latin typeface="Comic Sans MS" panose="030F0702030302020204" pitchFamily="66" charset="0"/>
                  </a:rPr>
                  <a:t> operate on relations and correspond to the relational algebra operations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anose="030F0702030302020204" pitchFamily="66" charset="0"/>
                  </a:rPr>
                  <a:t>,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anose="030F0702030302020204" pitchFamily="66" charset="0"/>
                  </a:rPr>
                  <a:t>,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endParaRPr lang="en-US" altLang="zh-CN" sz="2000" b="1" dirty="0">
                  <a:solidFill>
                    <a:srgbClr val="FF0000"/>
                  </a:solidFill>
                  <a:latin typeface="Comic Sans MS" panose="030F0702030302020204" pitchFamily="66" charset="0"/>
                </a:endParaRPr>
              </a:p>
              <a:p>
                <a:pPr>
                  <a:spcBef>
                    <a:spcPts val="1200"/>
                  </a:spcBef>
                </a:pPr>
                <a:r>
                  <a:rPr lang="en-US" altLang="zh-CN" sz="2000" dirty="0">
                    <a:latin typeface="Comic Sans MS" panose="030F0702030302020204" pitchFamily="66" charset="0"/>
                  </a:rPr>
                  <a:t>Each of the above operations </a:t>
                </a:r>
                <a:r>
                  <a:rPr lang="en-US" altLang="zh-CN" sz="2000" dirty="0">
                    <a:solidFill>
                      <a:srgbClr val="3333FF"/>
                    </a:solidFill>
                    <a:latin typeface="Comic Sans MS" panose="030F0702030302020204" pitchFamily="66" charset="0"/>
                  </a:rPr>
                  <a:t>automatically eliminates duplicates</a:t>
                </a:r>
                <a:endParaRPr lang="en-US" altLang="zh-CN" sz="2000" dirty="0">
                  <a:solidFill>
                    <a:srgbClr val="3333FF"/>
                  </a:solidFill>
                  <a:latin typeface="Comic Sans MS" panose="030F0702030302020204" pitchFamily="66" charset="0"/>
                </a:endParaRPr>
              </a:p>
              <a:p>
                <a:pPr>
                  <a:spcBef>
                    <a:spcPts val="1200"/>
                  </a:spcBef>
                </a:pPr>
                <a:r>
                  <a:rPr lang="en-US" altLang="zh-CN" sz="2000" dirty="0">
                    <a:latin typeface="Comic Sans MS" panose="030F0702030302020204" pitchFamily="66" charset="0"/>
                  </a:rPr>
                  <a:t>To retain all duplicates use the corresponding multiset versions </a:t>
                </a:r>
                <a:r>
                  <a:rPr lang="en-US" altLang="zh-CN" sz="2000" dirty="0">
                    <a:solidFill>
                      <a:srgbClr val="FF0000"/>
                    </a:solidFill>
                    <a:latin typeface="Comic Sans MS" panose="030F0702030302020204" pitchFamily="66" charset="0"/>
                  </a:rPr>
                  <a:t>union all, intersect all </a:t>
                </a:r>
                <a:r>
                  <a:rPr lang="en-US" altLang="zh-CN" sz="2000" dirty="0">
                    <a:latin typeface="Comic Sans MS" panose="030F0702030302020204" pitchFamily="66" charset="0"/>
                  </a:rPr>
                  <a:t>and </a:t>
                </a:r>
                <a:r>
                  <a:rPr lang="en-US" altLang="zh-CN" sz="2000" dirty="0">
                    <a:solidFill>
                      <a:srgbClr val="FF0000"/>
                    </a:solidFill>
                    <a:latin typeface="Comic Sans MS" panose="030F0702030302020204" pitchFamily="66" charset="0"/>
                  </a:rPr>
                  <a:t>except all</a:t>
                </a:r>
                <a:endParaRPr lang="en-US" altLang="zh-CN" sz="2000" dirty="0">
                  <a:solidFill>
                    <a:srgbClr val="FF0000"/>
                  </a:solidFill>
                  <a:latin typeface="Comic Sans MS" panose="030F0702030302020204" pitchFamily="66" charset="0"/>
                </a:endParaRPr>
              </a:p>
              <a:p>
                <a:pPr lvl="1">
                  <a:spcBef>
                    <a:spcPts val="1200"/>
                  </a:spcBef>
                </a:pPr>
                <a:r>
                  <a:rPr lang="en-US" altLang="zh-CN" sz="1800" dirty="0">
                    <a:latin typeface="Comic Sans MS" panose="030F0702030302020204" pitchFamily="66" charset="0"/>
                  </a:rPr>
                  <a:t>Suppose a tuple occurs </a:t>
                </a:r>
                <a14:m>
                  <m:oMath xmlns:m="http://schemas.openxmlformats.org/officeDocument/2006/math">
                    <m:r>
                      <a:rPr lang="en-US" altLang="zh-CN" sz="1800" b="1" i="1" smtClean="0">
                        <a:solidFill>
                          <a:srgbClr val="3333FF"/>
                        </a:solidFill>
                        <a:latin typeface="Cambria Math" panose="02040503050406030204" pitchFamily="18" charset="0"/>
                      </a:rPr>
                      <m:t>𝒎</m:t>
                    </m:r>
                  </m:oMath>
                </a14:m>
                <a:r>
                  <a:rPr lang="en-US" altLang="zh-CN" sz="1800" dirty="0">
                    <a:latin typeface="Comic Sans MS" panose="030F0702030302020204" pitchFamily="66" charset="0"/>
                  </a:rPr>
                  <a:t> times in </a:t>
                </a:r>
                <a14:m>
                  <m:oMath xmlns:m="http://schemas.openxmlformats.org/officeDocument/2006/math">
                    <m:r>
                      <a:rPr lang="en-US" altLang="zh-CN" sz="1800" b="1" i="1" smtClean="0">
                        <a:solidFill>
                          <a:srgbClr val="3333FF"/>
                        </a:solidFill>
                        <a:latin typeface="Cambria Math" panose="02040503050406030204" pitchFamily="18" charset="0"/>
                      </a:rPr>
                      <m:t>𝒓</m:t>
                    </m:r>
                  </m:oMath>
                </a14:m>
                <a:r>
                  <a:rPr lang="en-US" altLang="zh-CN" sz="1800" dirty="0">
                    <a:latin typeface="Comic Sans MS" panose="030F0702030302020204" pitchFamily="66" charset="0"/>
                  </a:rPr>
                  <a:t> and </a:t>
                </a:r>
                <a14:m>
                  <m:oMath xmlns:m="http://schemas.openxmlformats.org/officeDocument/2006/math">
                    <m:r>
                      <a:rPr lang="en-US" altLang="zh-CN" sz="1800" b="1" i="1" smtClean="0">
                        <a:solidFill>
                          <a:srgbClr val="3333FF"/>
                        </a:solidFill>
                        <a:latin typeface="Cambria Math" panose="02040503050406030204" pitchFamily="18" charset="0"/>
                      </a:rPr>
                      <m:t>𝒏</m:t>
                    </m:r>
                  </m:oMath>
                </a14:m>
                <a:r>
                  <a:rPr lang="en-US" altLang="zh-CN" sz="1800" dirty="0">
                    <a:latin typeface="Comic Sans MS" panose="030F0702030302020204" pitchFamily="66" charset="0"/>
                  </a:rPr>
                  <a:t> times in </a:t>
                </a:r>
                <a14:m>
                  <m:oMath xmlns:m="http://schemas.openxmlformats.org/officeDocument/2006/math">
                    <m:r>
                      <a:rPr lang="en-US" altLang="zh-CN" sz="1800" b="1" i="1" smtClean="0">
                        <a:solidFill>
                          <a:srgbClr val="3333FF"/>
                        </a:solidFill>
                        <a:latin typeface="Cambria Math" panose="02040503050406030204" pitchFamily="18" charset="0"/>
                      </a:rPr>
                      <m:t>𝒔</m:t>
                    </m:r>
                  </m:oMath>
                </a14:m>
                <a:r>
                  <a:rPr lang="en-US" altLang="zh-CN" sz="1800" dirty="0">
                    <a:latin typeface="Comic Sans MS" panose="030F0702030302020204" pitchFamily="66" charset="0"/>
                  </a:rPr>
                  <a:t>, then, it occurs:</a:t>
                </a:r>
                <a:endParaRPr lang="en-US" altLang="zh-CN" sz="1800" dirty="0">
                  <a:latin typeface="Comic Sans MS" panose="030F0702030302020204" pitchFamily="66" charset="0"/>
                </a:endParaRPr>
              </a:p>
              <a:p>
                <a:pPr lvl="2">
                  <a:spcBef>
                    <a:spcPts val="1200"/>
                  </a:spcBef>
                </a:pPr>
                <a14:m>
                  <m:oMath xmlns:m="http://schemas.openxmlformats.org/officeDocument/2006/math">
                    <m:r>
                      <a:rPr lang="en-US" altLang="zh-CN" b="1" i="1" smtClean="0">
                        <a:solidFill>
                          <a:srgbClr val="3333FF"/>
                        </a:solidFill>
                        <a:latin typeface="Cambria Math" panose="02040503050406030204" pitchFamily="18" charset="0"/>
                      </a:rPr>
                      <m:t>𝒎</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𝒏</m:t>
                    </m:r>
                  </m:oMath>
                </a14:m>
                <a:r>
                  <a:rPr lang="en-US" altLang="zh-CN" b="1" dirty="0">
                    <a:solidFill>
                      <a:srgbClr val="3333FF"/>
                    </a:solidFill>
                    <a:latin typeface="Comic Sans MS" panose="030F0702030302020204" pitchFamily="66" charset="0"/>
                  </a:rPr>
                  <a:t> </a:t>
                </a:r>
                <a:r>
                  <a:rPr lang="en-US" altLang="zh-CN" dirty="0">
                    <a:latin typeface="Comic Sans MS" panose="030F0702030302020204" pitchFamily="66" charset="0"/>
                  </a:rPr>
                  <a:t>times in </a:t>
                </a:r>
                <a14:m>
                  <m:oMath xmlns:m="http://schemas.openxmlformats.org/officeDocument/2006/math">
                    <m:r>
                      <a:rPr lang="en-US" altLang="zh-CN" b="0" i="1" smtClean="0">
                        <a:solidFill>
                          <a:srgbClr val="FF0000"/>
                        </a:solidFill>
                        <a:latin typeface="Cambria Math" panose="02040503050406030204" pitchFamily="18" charset="0"/>
                      </a:rPr>
                      <m:t>𝑟</m:t>
                    </m:r>
                  </m:oMath>
                </a14:m>
                <a:r>
                  <a:rPr lang="en-US" altLang="zh-CN" dirty="0">
                    <a:solidFill>
                      <a:srgbClr val="FF0000"/>
                    </a:solidFill>
                    <a:latin typeface="Comic Sans MS" panose="030F0702030302020204" pitchFamily="66" charset="0"/>
                  </a:rPr>
                  <a:t> union all </a:t>
                </a:r>
                <a14:m>
                  <m:oMath xmlns:m="http://schemas.openxmlformats.org/officeDocument/2006/math">
                    <m:r>
                      <a:rPr lang="en-US" altLang="zh-CN" b="0" i="1" smtClean="0">
                        <a:solidFill>
                          <a:srgbClr val="FF0000"/>
                        </a:solidFill>
                        <a:latin typeface="Cambria Math" panose="02040503050406030204" pitchFamily="18" charset="0"/>
                      </a:rPr>
                      <m:t>𝑠</m:t>
                    </m:r>
                  </m:oMath>
                </a14:m>
                <a:endParaRPr lang="en-US" altLang="zh-CN" dirty="0">
                  <a:solidFill>
                    <a:srgbClr val="FF0000"/>
                  </a:solidFill>
                  <a:latin typeface="Comic Sans MS" panose="030F0702030302020204" pitchFamily="66" charset="0"/>
                </a:endParaRPr>
              </a:p>
              <a:p>
                <a:pPr lvl="2">
                  <a:spcBef>
                    <a:spcPts val="1200"/>
                  </a:spcBef>
                </a:pPr>
                <a14:m>
                  <m:oMath xmlns:m="http://schemas.openxmlformats.org/officeDocument/2006/math">
                    <m:func>
                      <m:funcPr>
                        <m:ctrlPr>
                          <a:rPr lang="en-US" altLang="zh-CN" b="1" i="1" smtClean="0">
                            <a:solidFill>
                              <a:srgbClr val="3333FF"/>
                            </a:solidFill>
                            <a:latin typeface="Cambria Math" panose="02040503050406030204" pitchFamily="18" charset="0"/>
                          </a:rPr>
                        </m:ctrlPr>
                      </m:funcPr>
                      <m:fName>
                        <m:r>
                          <a:rPr lang="en-US" altLang="zh-CN" b="1" i="0" smtClean="0">
                            <a:solidFill>
                              <a:srgbClr val="3333FF"/>
                            </a:solidFill>
                            <a:latin typeface="Cambria Math" panose="02040503050406030204" pitchFamily="18" charset="0"/>
                          </a:rPr>
                          <m:t>𝐦𝐢𝐧</m:t>
                        </m:r>
                      </m:fName>
                      <m:e>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𝒎</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𝒏</m:t>
                        </m:r>
                        <m:r>
                          <a:rPr lang="en-US" altLang="zh-CN" b="1" i="1" smtClean="0">
                            <a:solidFill>
                              <a:srgbClr val="3333FF"/>
                            </a:solidFill>
                            <a:latin typeface="Cambria Math" panose="02040503050406030204" pitchFamily="18" charset="0"/>
                          </a:rPr>
                          <m:t>)</m:t>
                        </m:r>
                      </m:e>
                    </m:func>
                  </m:oMath>
                </a14:m>
                <a:r>
                  <a:rPr lang="en-US" altLang="zh-CN" b="1" dirty="0">
                    <a:solidFill>
                      <a:srgbClr val="3333FF"/>
                    </a:solidFill>
                    <a:latin typeface="Comic Sans MS" panose="030F0702030302020204" pitchFamily="66" charset="0"/>
                  </a:rPr>
                  <a:t> </a:t>
                </a:r>
                <a:r>
                  <a:rPr lang="en-US" altLang="zh-CN" dirty="0">
                    <a:latin typeface="Comic Sans MS" panose="030F0702030302020204" pitchFamily="66" charset="0"/>
                  </a:rPr>
                  <a:t>times in </a:t>
                </a:r>
                <a14:m>
                  <m:oMath xmlns:m="http://schemas.openxmlformats.org/officeDocument/2006/math">
                    <m:r>
                      <a:rPr lang="en-US" altLang="zh-CN" i="1" smtClean="0">
                        <a:solidFill>
                          <a:srgbClr val="FF0000"/>
                        </a:solidFill>
                        <a:latin typeface="Cambria Math" panose="02040503050406030204" pitchFamily="18" charset="0"/>
                      </a:rPr>
                      <m:t>𝑟</m:t>
                    </m:r>
                  </m:oMath>
                </a14:m>
                <a:r>
                  <a:rPr lang="en-US" altLang="zh-CN" dirty="0">
                    <a:solidFill>
                      <a:srgbClr val="FF0000"/>
                    </a:solidFill>
                    <a:latin typeface="Comic Sans MS" panose="030F0702030302020204" pitchFamily="66" charset="0"/>
                  </a:rPr>
                  <a:t> intersect all </a:t>
                </a:r>
                <a14:m>
                  <m:oMath xmlns:m="http://schemas.openxmlformats.org/officeDocument/2006/math">
                    <m:r>
                      <a:rPr lang="en-US" altLang="zh-CN" i="1">
                        <a:solidFill>
                          <a:srgbClr val="FF0000"/>
                        </a:solidFill>
                        <a:latin typeface="Cambria Math" panose="02040503050406030204" pitchFamily="18" charset="0"/>
                      </a:rPr>
                      <m:t>𝑠</m:t>
                    </m:r>
                  </m:oMath>
                </a14:m>
                <a:endParaRPr lang="en-US" altLang="zh-CN" dirty="0">
                  <a:solidFill>
                    <a:srgbClr val="FF0000"/>
                  </a:solidFill>
                  <a:latin typeface="Comic Sans MS" panose="030F0702030302020204" pitchFamily="66" charset="0"/>
                </a:endParaRPr>
              </a:p>
              <a:p>
                <a:pPr lvl="2">
                  <a:spcBef>
                    <a:spcPts val="1200"/>
                  </a:spcBef>
                </a:pPr>
                <a14:m>
                  <m:oMath xmlns:m="http://schemas.openxmlformats.org/officeDocument/2006/math">
                    <m:r>
                      <a:rPr lang="en-US" altLang="zh-CN" b="1" i="0" smtClean="0">
                        <a:solidFill>
                          <a:srgbClr val="3333FF"/>
                        </a:solidFill>
                        <a:latin typeface="Cambria Math" panose="02040503050406030204" pitchFamily="18" charset="0"/>
                      </a:rPr>
                      <m:t>𝐦𝐚𝐱</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𝟎</m:t>
                    </m:r>
                    <m:r>
                      <a:rPr lang="en-US" altLang="zh-CN" b="1" i="1" smtClean="0">
                        <a:solidFill>
                          <a:srgbClr val="3333FF"/>
                        </a:solidFill>
                        <a:latin typeface="Cambria Math" panose="02040503050406030204" pitchFamily="18" charset="0"/>
                      </a:rPr>
                      <m:t>, </m:t>
                    </m:r>
                    <m:r>
                      <a:rPr lang="en-US" altLang="zh-CN" b="1" i="1" smtClean="0">
                        <a:solidFill>
                          <a:srgbClr val="3333FF"/>
                        </a:solidFill>
                        <a:latin typeface="Cambria Math" panose="02040503050406030204" pitchFamily="18" charset="0"/>
                      </a:rPr>
                      <m:t>𝒎</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𝒏</m:t>
                    </m:r>
                    <m:r>
                      <a:rPr lang="en-US" altLang="zh-CN" b="1" i="1" smtClean="0">
                        <a:solidFill>
                          <a:srgbClr val="3333FF"/>
                        </a:solidFill>
                        <a:latin typeface="Cambria Math" panose="02040503050406030204" pitchFamily="18" charset="0"/>
                      </a:rPr>
                      <m:t>)</m:t>
                    </m:r>
                  </m:oMath>
                </a14:m>
                <a:r>
                  <a:rPr lang="en-US" altLang="zh-CN" b="1" dirty="0">
                    <a:solidFill>
                      <a:srgbClr val="3333FF"/>
                    </a:solidFill>
                    <a:latin typeface="Comic Sans MS" panose="030F0702030302020204" pitchFamily="66" charset="0"/>
                  </a:rPr>
                  <a:t> </a:t>
                </a:r>
                <a:r>
                  <a:rPr lang="en-US" altLang="zh-CN" dirty="0">
                    <a:latin typeface="Comic Sans MS" panose="030F0702030302020204" pitchFamily="66" charset="0"/>
                  </a:rPr>
                  <a:t>times in </a:t>
                </a:r>
                <a14:m>
                  <m:oMath xmlns:m="http://schemas.openxmlformats.org/officeDocument/2006/math">
                    <m:r>
                      <a:rPr lang="en-US" altLang="zh-CN" i="1" smtClean="0">
                        <a:solidFill>
                          <a:srgbClr val="FF0000"/>
                        </a:solidFill>
                        <a:latin typeface="Cambria Math" panose="02040503050406030204" pitchFamily="18" charset="0"/>
                      </a:rPr>
                      <m:t>𝑟</m:t>
                    </m:r>
                  </m:oMath>
                </a14:m>
                <a:r>
                  <a:rPr lang="en-US" altLang="zh-CN" dirty="0">
                    <a:solidFill>
                      <a:srgbClr val="FF0000"/>
                    </a:solidFill>
                    <a:latin typeface="Comic Sans MS" panose="030F0702030302020204" pitchFamily="66" charset="0"/>
                  </a:rPr>
                  <a:t> except all </a:t>
                </a:r>
                <a14:m>
                  <m:oMath xmlns:m="http://schemas.openxmlformats.org/officeDocument/2006/math">
                    <m:r>
                      <a:rPr lang="en-US" altLang="zh-CN" i="1">
                        <a:solidFill>
                          <a:srgbClr val="FF0000"/>
                        </a:solidFill>
                        <a:latin typeface="Cambria Math" panose="02040503050406030204" pitchFamily="18" charset="0"/>
                      </a:rPr>
                      <m:t>𝑠</m:t>
                    </m:r>
                  </m:oMath>
                </a14:m>
                <a:endParaRPr lang="zh-CN" altLang="en-US" dirty="0">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51520" y="789553"/>
                <a:ext cx="8712968" cy="3805070"/>
              </a:xfrm>
              <a:blipFill rotWithShape="1">
                <a:blip r:embed="rId1"/>
                <a:stretch>
                  <a:fillRect l="-1" t="-7" r="2" b="10"/>
                </a:stretch>
              </a:blipFill>
            </p:spPr>
            <p:txBody>
              <a:bodyPr/>
              <a:lstStyle/>
              <a:p>
                <a:r>
                  <a:rPr lang="zh-CN" altLang="en-US">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University Database</a:t>
            </a:r>
            <a:endParaRPr lang="zh-CN" altLang="en-US" dirty="0">
              <a:latin typeface="Comic Sans MS" panose="030F0702030302020204" pitchFamily="66" charset="0"/>
            </a:endParaRPr>
          </a:p>
        </p:txBody>
      </p:sp>
      <p:pic>
        <p:nvPicPr>
          <p:cNvPr id="3" name="Picture 2"/>
          <p:cNvPicPr>
            <a:picLocks noChangeAspect="1" noChangeArrowheads="1"/>
          </p:cNvPicPr>
          <p:nvPr/>
        </p:nvPicPr>
        <p:blipFill rotWithShape="1">
          <a:blip r:embed="rId1" cstate="print"/>
          <a:srcRect b="7865"/>
          <a:stretch>
            <a:fillRect/>
          </a:stretch>
        </p:blipFill>
        <p:spPr bwMode="auto">
          <a:xfrm>
            <a:off x="179512" y="699542"/>
            <a:ext cx="6975692" cy="4267968"/>
          </a:xfrm>
          <a:prstGeom prst="rect">
            <a:avLst/>
          </a:prstGeom>
          <a:noFill/>
          <a:ln w="9525" algn="ctr">
            <a:noFill/>
            <a:miter lim="800000"/>
            <a:headEnd/>
            <a:tailEnd/>
          </a:ln>
        </p:spPr>
      </p:pic>
      <p:sp>
        <p:nvSpPr>
          <p:cNvPr id="4" name="矩形: 圆角 3"/>
          <p:cNvSpPr/>
          <p:nvPr/>
        </p:nvSpPr>
        <p:spPr>
          <a:xfrm>
            <a:off x="7236296" y="1203598"/>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anose="030F0702030302020204" pitchFamily="66" charset="0"/>
              </a:rPr>
              <a:t>Relational Model</a:t>
            </a:r>
            <a:endParaRPr lang="zh-CN" altLang="en-US" b="1" dirty="0">
              <a:solidFill>
                <a:schemeClr val="tx1"/>
              </a:solidFill>
              <a:latin typeface="Comic Sans MS" panose="030F0702030302020204" pitchFamily="66" charset="0"/>
            </a:endParaRPr>
          </a:p>
        </p:txBody>
      </p:sp>
      <p:sp>
        <p:nvSpPr>
          <p:cNvPr id="5" name="矩形: 圆角 4"/>
          <p:cNvSpPr/>
          <p:nvPr/>
        </p:nvSpPr>
        <p:spPr>
          <a:xfrm>
            <a:off x="7231726" y="1851670"/>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anose="030F0702030302020204" pitchFamily="66" charset="0"/>
              </a:rPr>
              <a:t>SQL</a:t>
            </a:r>
            <a:endParaRPr lang="zh-CN" altLang="en-US" b="1" dirty="0">
              <a:solidFill>
                <a:schemeClr val="tx1"/>
              </a:solidFill>
              <a:latin typeface="Comic Sans MS" panose="030F0702030302020204" pitchFamily="66" charset="0"/>
            </a:endParaRPr>
          </a:p>
        </p:txBody>
      </p:sp>
      <p:sp>
        <p:nvSpPr>
          <p:cNvPr id="6" name="矩形: 圆角 5"/>
          <p:cNvSpPr/>
          <p:nvPr/>
        </p:nvSpPr>
        <p:spPr>
          <a:xfrm>
            <a:off x="7244188" y="2475364"/>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Comic Sans MS" panose="030F0702030302020204" pitchFamily="66" charset="0"/>
              </a:rPr>
              <a:t>Database Design</a:t>
            </a:r>
            <a:endParaRPr lang="zh-CN" altLang="en-US" b="1" dirty="0">
              <a:solidFill>
                <a:schemeClr val="tx1"/>
              </a:solidFill>
              <a:latin typeface="Comic Sans MS" panose="030F0702030302020204" pitchFamily="66" charset="0"/>
            </a:endParaRPr>
          </a:p>
        </p:txBody>
      </p:sp>
      <p:sp>
        <p:nvSpPr>
          <p:cNvPr id="7" name="矩形: 圆角 6"/>
          <p:cNvSpPr/>
          <p:nvPr/>
        </p:nvSpPr>
        <p:spPr>
          <a:xfrm>
            <a:off x="7244188" y="3097180"/>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anose="030F0702030302020204" pitchFamily="66" charset="0"/>
              </a:rPr>
              <a:t>Storage &amp; Query</a:t>
            </a:r>
            <a:endParaRPr lang="zh-CN" altLang="en-US" b="1" dirty="0">
              <a:solidFill>
                <a:schemeClr val="tx1"/>
              </a:solidFill>
              <a:latin typeface="Comic Sans MS" panose="030F0702030302020204" pitchFamily="66" charset="0"/>
            </a:endParaRPr>
          </a:p>
        </p:txBody>
      </p:sp>
      <p:sp>
        <p:nvSpPr>
          <p:cNvPr id="8" name="矩形: 圆角 7"/>
          <p:cNvSpPr/>
          <p:nvPr/>
        </p:nvSpPr>
        <p:spPr>
          <a:xfrm>
            <a:off x="7244188" y="3723878"/>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anose="030F0702030302020204" pitchFamily="66" charset="0"/>
              </a:rPr>
              <a:t>Transactions</a:t>
            </a:r>
            <a:endParaRPr lang="zh-CN" altLang="en-US" b="1" dirty="0">
              <a:solidFill>
                <a:schemeClr val="tx1"/>
              </a:solidFill>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Set Operations</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dirty="0">
                <a:latin typeface="Comic Sans MS" panose="030F0702030302020204" pitchFamily="66" charset="0"/>
              </a:rPr>
              <a:t>Find all customers who have a loan, an account, or both:</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 </a:t>
            </a:r>
            <a:r>
              <a:rPr lang="en-US" altLang="zh-CN" sz="2000" b="1" i="1" dirty="0" err="1">
                <a:solidFill>
                  <a:srgbClr val="3333FF"/>
                </a:solidFill>
                <a:latin typeface="Comic Sans MS" panose="030F0702030302020204" pitchFamily="66" charset="0"/>
                <a:cs typeface="Times New Roman" panose="02020603050405020304" pitchFamily="18" charset="0"/>
              </a:rPr>
              <a:t>customer_name</a:t>
            </a:r>
            <a:r>
              <a:rPr lang="en-US" altLang="zh-CN" sz="2000" b="1" i="1" dirty="0">
                <a:solidFill>
                  <a:srgbClr val="3333FF"/>
                </a:solidFill>
                <a:latin typeface="Comic Sans MS" panose="030F0702030302020204" pitchFamily="66" charset="0"/>
                <a:cs typeface="Times New Roman" panose="02020603050405020304" pitchFamily="18" charset="0"/>
              </a:rPr>
              <a:t> from depositor)</a:t>
            </a:r>
            <a:br>
              <a:rPr lang="en-US" altLang="zh-CN" sz="2000" b="1" i="1" dirty="0">
                <a:solidFill>
                  <a:srgbClr val="3333FF"/>
                </a:solidFill>
                <a:latin typeface="Comic Sans MS" panose="030F0702030302020204" pitchFamily="66" charset="0"/>
                <a:cs typeface="Times New Roman" panose="02020603050405020304" pitchFamily="18" charset="0"/>
              </a:rPr>
            </a:br>
            <a:r>
              <a:rPr lang="en-US" altLang="zh-CN" sz="2000" b="1"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union [all]</a:t>
            </a:r>
            <a:br>
              <a:rPr lang="en-US" altLang="zh-CN" sz="2000" b="1" i="1" dirty="0">
                <a:solidFill>
                  <a:srgbClr val="FF0000"/>
                </a:solidFill>
                <a:latin typeface="Comic Sans MS" panose="030F0702030302020204" pitchFamily="66" charset="0"/>
                <a:cs typeface="Times New Roman" panose="02020603050405020304" pitchFamily="18" charset="0"/>
              </a:rPr>
            </a:br>
            <a:r>
              <a:rPr lang="en-US" altLang="zh-CN" sz="2000" b="1" i="1" dirty="0">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 </a:t>
            </a:r>
            <a:r>
              <a:rPr lang="en-US" altLang="zh-CN" sz="2000" b="1" i="1" dirty="0" err="1">
                <a:solidFill>
                  <a:srgbClr val="3333FF"/>
                </a:solidFill>
                <a:latin typeface="Comic Sans MS" panose="030F0702030302020204" pitchFamily="66" charset="0"/>
                <a:cs typeface="Times New Roman" panose="02020603050405020304" pitchFamily="18" charset="0"/>
              </a:rPr>
              <a:t>customer_name</a:t>
            </a:r>
            <a:r>
              <a:rPr lang="en-US" altLang="zh-CN" sz="2000" b="1" i="1" dirty="0">
                <a:solidFill>
                  <a:srgbClr val="3333FF"/>
                </a:solidFill>
                <a:latin typeface="Comic Sans MS" panose="030F0702030302020204" pitchFamily="66" charset="0"/>
                <a:cs typeface="Times New Roman" panose="02020603050405020304" pitchFamily="18" charset="0"/>
              </a:rPr>
              <a:t> from borrower)</a:t>
            </a:r>
            <a:endParaRPr lang="en-US" altLang="zh-CN" sz="2000" b="1" i="1" dirty="0">
              <a:solidFill>
                <a:srgbClr val="3333FF"/>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Find all customers who have both a loan and an account.</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 </a:t>
            </a:r>
            <a:r>
              <a:rPr lang="en-US" altLang="zh-CN" sz="2000" b="1" i="1" dirty="0" err="1">
                <a:solidFill>
                  <a:srgbClr val="3333FF"/>
                </a:solidFill>
                <a:latin typeface="Comic Sans MS" panose="030F0702030302020204" pitchFamily="66" charset="0"/>
                <a:cs typeface="Times New Roman" panose="02020603050405020304" pitchFamily="18" charset="0"/>
              </a:rPr>
              <a:t>customer_name</a:t>
            </a:r>
            <a:r>
              <a:rPr lang="en-US" altLang="zh-CN" sz="2000" b="1" i="1" dirty="0">
                <a:solidFill>
                  <a:srgbClr val="3333FF"/>
                </a:solidFill>
                <a:latin typeface="Comic Sans MS" panose="030F0702030302020204" pitchFamily="66" charset="0"/>
                <a:cs typeface="Times New Roman" panose="02020603050405020304" pitchFamily="18" charset="0"/>
              </a:rPr>
              <a:t> from depositor)</a:t>
            </a:r>
            <a:br>
              <a:rPr lang="en-US" altLang="zh-CN" sz="2000" b="1" i="1" dirty="0">
                <a:solidFill>
                  <a:srgbClr val="3333FF"/>
                </a:solidFill>
                <a:latin typeface="Comic Sans MS" panose="030F0702030302020204" pitchFamily="66" charset="0"/>
                <a:cs typeface="Times New Roman" panose="02020603050405020304" pitchFamily="18" charset="0"/>
              </a:rPr>
            </a:br>
            <a:r>
              <a:rPr lang="en-US" altLang="zh-CN" sz="2000" b="1"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intersect [all]</a:t>
            </a:r>
            <a:br>
              <a:rPr lang="en-US" altLang="zh-CN" sz="2000" b="1" i="1" dirty="0">
                <a:solidFill>
                  <a:srgbClr val="FF0000"/>
                </a:solidFill>
                <a:latin typeface="Comic Sans MS" panose="030F0702030302020204" pitchFamily="66" charset="0"/>
                <a:cs typeface="Times New Roman" panose="02020603050405020304" pitchFamily="18" charset="0"/>
              </a:rPr>
            </a:br>
            <a:r>
              <a:rPr lang="en-US" altLang="zh-CN" sz="2000" b="1" i="1" dirty="0">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 </a:t>
            </a:r>
            <a:r>
              <a:rPr lang="en-US" altLang="zh-CN" sz="2000" b="1" i="1" dirty="0" err="1">
                <a:solidFill>
                  <a:srgbClr val="3333FF"/>
                </a:solidFill>
                <a:latin typeface="Comic Sans MS" panose="030F0702030302020204" pitchFamily="66" charset="0"/>
                <a:cs typeface="Times New Roman" panose="02020603050405020304" pitchFamily="18" charset="0"/>
              </a:rPr>
              <a:t>customer_name</a:t>
            </a:r>
            <a:r>
              <a:rPr lang="en-US" altLang="zh-CN" sz="2000" b="1" i="1" dirty="0">
                <a:solidFill>
                  <a:srgbClr val="3333FF"/>
                </a:solidFill>
                <a:latin typeface="Comic Sans MS" panose="030F0702030302020204" pitchFamily="66" charset="0"/>
                <a:cs typeface="Times New Roman" panose="02020603050405020304" pitchFamily="18" charset="0"/>
              </a:rPr>
              <a:t> from borrower)</a:t>
            </a:r>
            <a:endParaRPr lang="en-US" altLang="zh-CN" sz="2000" b="1" i="1" dirty="0">
              <a:solidFill>
                <a:srgbClr val="3333FF"/>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Find all customers who have an account but no loan.</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 </a:t>
            </a:r>
            <a:r>
              <a:rPr lang="en-US" altLang="zh-CN" sz="2000" b="1" i="1" dirty="0" err="1">
                <a:solidFill>
                  <a:srgbClr val="3333FF"/>
                </a:solidFill>
                <a:latin typeface="Comic Sans MS" panose="030F0702030302020204" pitchFamily="66" charset="0"/>
                <a:cs typeface="Times New Roman" panose="02020603050405020304" pitchFamily="18" charset="0"/>
              </a:rPr>
              <a:t>customer_name</a:t>
            </a:r>
            <a:r>
              <a:rPr lang="en-US" altLang="zh-CN" sz="2000" b="1" i="1" dirty="0">
                <a:solidFill>
                  <a:srgbClr val="3333FF"/>
                </a:solidFill>
                <a:latin typeface="Comic Sans MS" panose="030F0702030302020204" pitchFamily="66" charset="0"/>
                <a:cs typeface="Times New Roman" panose="02020603050405020304" pitchFamily="18" charset="0"/>
              </a:rPr>
              <a:t> from depositor)</a:t>
            </a:r>
            <a:br>
              <a:rPr lang="en-US" altLang="zh-CN" sz="2000" b="1" i="1" dirty="0">
                <a:solidFill>
                  <a:srgbClr val="3333FF"/>
                </a:solidFill>
                <a:latin typeface="Comic Sans MS" panose="030F0702030302020204" pitchFamily="66" charset="0"/>
                <a:cs typeface="Times New Roman" panose="02020603050405020304" pitchFamily="18" charset="0"/>
              </a:rPr>
            </a:br>
            <a:r>
              <a:rPr lang="en-US" altLang="zh-CN" sz="2000" b="1"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except [all]</a:t>
            </a:r>
            <a:br>
              <a:rPr lang="en-US" altLang="zh-CN" sz="2000" b="1" i="1" dirty="0">
                <a:solidFill>
                  <a:srgbClr val="FF0000"/>
                </a:solidFill>
                <a:latin typeface="Comic Sans MS" panose="030F0702030302020204" pitchFamily="66" charset="0"/>
                <a:cs typeface="Times New Roman" panose="02020603050405020304" pitchFamily="18" charset="0"/>
              </a:rPr>
            </a:br>
            <a:r>
              <a:rPr lang="en-US" altLang="zh-CN" sz="2000" b="1" i="1" dirty="0">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 </a:t>
            </a:r>
            <a:r>
              <a:rPr lang="en-US" altLang="zh-CN" sz="2000" b="1" i="1" dirty="0" err="1">
                <a:solidFill>
                  <a:srgbClr val="3333FF"/>
                </a:solidFill>
                <a:latin typeface="Comic Sans MS" panose="030F0702030302020204" pitchFamily="66" charset="0"/>
                <a:cs typeface="Times New Roman" panose="02020603050405020304" pitchFamily="18" charset="0"/>
              </a:rPr>
              <a:t>customer_name</a:t>
            </a:r>
            <a:r>
              <a:rPr lang="en-US" altLang="zh-CN" sz="2000" b="1" i="1" dirty="0">
                <a:solidFill>
                  <a:srgbClr val="3333FF"/>
                </a:solidFill>
                <a:latin typeface="Comic Sans MS" panose="030F0702030302020204" pitchFamily="66" charset="0"/>
                <a:cs typeface="Times New Roman" panose="02020603050405020304" pitchFamily="18" charset="0"/>
              </a:rPr>
              <a:t> from borrower)</a:t>
            </a:r>
            <a:endParaRPr lang="en-US" altLang="zh-CN" sz="2000" b="1" i="1" dirty="0">
              <a:solidFill>
                <a:srgbClr val="3333FF"/>
              </a:solidFill>
              <a:latin typeface="Comic Sans MS" panose="030F0702030302020204" pitchFamily="66" charset="0"/>
              <a:cs typeface="Times New Roman" panose="02020603050405020304" pitchFamily="18" charset="0"/>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Duplicates</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699542"/>
                <a:ext cx="8712968" cy="3805070"/>
              </a:xfrm>
            </p:spPr>
            <p:txBody>
              <a:bodyPr/>
              <a:lstStyle/>
              <a:p>
                <a:pPr>
                  <a:lnSpc>
                    <a:spcPct val="120000"/>
                  </a:lnSpc>
                  <a:spcBef>
                    <a:spcPts val="600"/>
                  </a:spcBef>
                </a:pPr>
                <a:r>
                  <a:rPr lang="en-US" altLang="zh-CN" sz="2000" dirty="0">
                    <a:latin typeface="Comic Sans MS" panose="030F0702030302020204" pitchFamily="66" charset="0"/>
                  </a:rPr>
                  <a:t>In relations with duplicates, SQL can define how many copies of tuples appear in the result</a:t>
                </a:r>
                <a:endParaRPr lang="en-US" altLang="zh-CN" sz="2000" dirty="0">
                  <a:latin typeface="Comic Sans MS" panose="030F0702030302020204" pitchFamily="66" charset="0"/>
                </a:endParaRPr>
              </a:p>
              <a:p>
                <a:pPr>
                  <a:lnSpc>
                    <a:spcPct val="120000"/>
                  </a:lnSpc>
                  <a:spcBef>
                    <a:spcPts val="600"/>
                  </a:spcBef>
                </a:pPr>
                <a:r>
                  <a:rPr lang="en-US" altLang="zh-CN" sz="2000" dirty="0">
                    <a:latin typeface="Comic Sans MS" panose="030F0702030302020204" pitchFamily="66" charset="0"/>
                  </a:rPr>
                  <a:t>Multiset versions of some of the relational algebra operators, given multiset relations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smtClean="0">
                            <a:solidFill>
                              <a:srgbClr val="3333FF"/>
                            </a:solidFill>
                            <a:latin typeface="Cambria Math" panose="02040503050406030204" pitchFamily="18" charset="0"/>
                          </a:rPr>
                          <m:t>𝒓</m:t>
                        </m:r>
                      </m:e>
                      <m:sub>
                        <m:r>
                          <a:rPr lang="en-US" altLang="zh-CN" sz="2000" b="1" i="1" smtClean="0">
                            <a:solidFill>
                              <a:srgbClr val="3333FF"/>
                            </a:solidFill>
                            <a:latin typeface="Cambria Math" panose="02040503050406030204" pitchFamily="18" charset="0"/>
                          </a:rPr>
                          <m:t>𝟏</m:t>
                        </m:r>
                      </m:sub>
                    </m:sSub>
                  </m:oMath>
                </a14:m>
                <a:r>
                  <a:rPr lang="en-US" altLang="zh-CN" sz="2000" dirty="0">
                    <a:latin typeface="Comic Sans MS" panose="030F0702030302020204" pitchFamily="66" charset="0"/>
                  </a:rPr>
                  <a:t> and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smtClean="0">
                            <a:solidFill>
                              <a:srgbClr val="3333FF"/>
                            </a:solidFill>
                            <a:latin typeface="Cambria Math" panose="02040503050406030204" pitchFamily="18" charset="0"/>
                          </a:rPr>
                          <m:t>𝒓</m:t>
                        </m:r>
                      </m:e>
                      <m:sub>
                        <m:r>
                          <a:rPr lang="en-US" altLang="zh-CN" sz="2000" b="1" i="1" smtClean="0">
                            <a:solidFill>
                              <a:srgbClr val="3333FF"/>
                            </a:solidFill>
                            <a:latin typeface="Cambria Math" panose="02040503050406030204" pitchFamily="18" charset="0"/>
                          </a:rPr>
                          <m:t>𝟐</m:t>
                        </m:r>
                      </m:sub>
                    </m:sSub>
                  </m:oMath>
                </a14:m>
                <a:r>
                  <a:rPr lang="en-US" altLang="zh-CN" sz="2000" dirty="0">
                    <a:latin typeface="Comic Sans MS" panose="030F0702030302020204" pitchFamily="66" charset="0"/>
                  </a:rPr>
                  <a:t>:</a:t>
                </a:r>
                <a:endParaRPr lang="en-US" altLang="zh-CN" sz="2000" dirty="0">
                  <a:latin typeface="Comic Sans MS" panose="030F0702030302020204" pitchFamily="66" charset="0"/>
                </a:endParaRPr>
              </a:p>
              <a:p>
                <a:pPr lvl="1">
                  <a:lnSpc>
                    <a:spcPct val="120000"/>
                  </a:lnSpc>
                  <a:spcBef>
                    <a:spcPts val="600"/>
                  </a:spcBef>
                </a:pP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zh-CN" altLang="en-US" sz="1800" b="1" i="1" smtClean="0">
                            <a:solidFill>
                              <a:srgbClr val="FF0000"/>
                            </a:solidFill>
                            <a:latin typeface="Cambria Math" panose="02040503050406030204" pitchFamily="18" charset="0"/>
                          </a:rPr>
                          <m:t>𝝈</m:t>
                        </m:r>
                      </m:e>
                      <m:sub>
                        <m:r>
                          <a:rPr lang="zh-CN" altLang="en-US" sz="1800" b="1" i="1" smtClean="0">
                            <a:solidFill>
                              <a:srgbClr val="FF0000"/>
                            </a:solidFill>
                            <a:latin typeface="Cambria Math" panose="02040503050406030204" pitchFamily="18" charset="0"/>
                          </a:rPr>
                          <m:t>𝜽</m:t>
                        </m:r>
                      </m:sub>
                    </m:sSub>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𝟏</m:t>
                        </m:r>
                      </m:sub>
                    </m:sSub>
                    <m:r>
                      <a:rPr lang="en-US" altLang="zh-CN" sz="1800" b="1" i="1" smtClean="0">
                        <a:solidFill>
                          <a:srgbClr val="FF0000"/>
                        </a:solidFill>
                        <a:latin typeface="Cambria Math" panose="02040503050406030204" pitchFamily="18" charset="0"/>
                      </a:rPr>
                      <m:t>)</m:t>
                    </m:r>
                  </m:oMath>
                </a14:m>
                <a:r>
                  <a:rPr lang="en-US" altLang="zh-CN" sz="1800" b="1" dirty="0">
                    <a:solidFill>
                      <a:srgbClr val="FF0000"/>
                    </a:solidFill>
                    <a:latin typeface="Comic Sans MS" panose="030F0702030302020204" pitchFamily="66" charset="0"/>
                  </a:rPr>
                  <a:t>: </a:t>
                </a:r>
                <a:r>
                  <a:rPr lang="en-US" altLang="zh-CN" sz="1800" dirty="0">
                    <a:latin typeface="Comic Sans MS" panose="030F0702030302020204" pitchFamily="66" charset="0"/>
                  </a:rPr>
                  <a:t>If there are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𝒄</m:t>
                        </m:r>
                      </m:e>
                      <m:sub>
                        <m:r>
                          <a:rPr lang="en-US" altLang="zh-CN" sz="1800" b="1" i="1" smtClean="0">
                            <a:solidFill>
                              <a:srgbClr val="3333FF"/>
                            </a:solidFill>
                            <a:latin typeface="Cambria Math" panose="02040503050406030204" pitchFamily="18" charset="0"/>
                          </a:rPr>
                          <m:t>𝟏</m:t>
                        </m:r>
                      </m:sub>
                    </m:sSub>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copies of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and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 </m:t>
                    </m:r>
                  </m:oMath>
                </a14:m>
                <a:r>
                  <a:rPr lang="en-US" altLang="zh-CN" sz="1800" dirty="0">
                    <a:latin typeface="Comic Sans MS" panose="030F0702030302020204" pitchFamily="66" charset="0"/>
                  </a:rPr>
                  <a:t>satisfies selections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zh-CN" altLang="en-US" sz="1800" b="1" i="1" smtClean="0">
                            <a:solidFill>
                              <a:srgbClr val="3333FF"/>
                            </a:solidFill>
                            <a:latin typeface="Cambria Math" panose="02040503050406030204" pitchFamily="18" charset="0"/>
                          </a:rPr>
                          <m:t>𝝈</m:t>
                        </m:r>
                      </m:e>
                      <m:sub>
                        <m:r>
                          <a:rPr lang="zh-CN" altLang="en-US" sz="1800" b="1" i="1" smtClean="0">
                            <a:solidFill>
                              <a:srgbClr val="3333FF"/>
                            </a:solidFill>
                            <a:latin typeface="Cambria Math" panose="02040503050406030204" pitchFamily="18" charset="0"/>
                          </a:rPr>
                          <m:t>𝜽</m:t>
                        </m:r>
                      </m:sub>
                    </m:sSub>
                  </m:oMath>
                </a14:m>
                <a:r>
                  <a:rPr lang="en-US" altLang="zh-CN" sz="1800" dirty="0">
                    <a:latin typeface="Comic Sans MS" panose="030F0702030302020204" pitchFamily="66" charset="0"/>
                  </a:rPr>
                  <a:t>, then there are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𝒄</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copies of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i="1">
                        <a:latin typeface="Cambria Math" panose="02040503050406030204" pitchFamily="18" charset="0"/>
                      </a:rPr>
                      <m:t> </m:t>
                    </m:r>
                  </m:oMath>
                </a14:m>
                <a:r>
                  <a:rPr lang="en-US" altLang="zh-CN" sz="1800" dirty="0">
                    <a:latin typeface="Comic Sans MS" panose="030F0702030302020204" pitchFamily="66" charset="0"/>
                  </a:rPr>
                  <a:t>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zh-CN" altLang="en-US" sz="1800" b="1" i="1">
                            <a:solidFill>
                              <a:srgbClr val="3333FF"/>
                            </a:solidFill>
                            <a:latin typeface="Cambria Math" panose="02040503050406030204" pitchFamily="18" charset="0"/>
                          </a:rPr>
                          <m:t>𝝈</m:t>
                        </m:r>
                      </m:e>
                      <m:sub>
                        <m:r>
                          <a:rPr lang="zh-CN" altLang="en-US" sz="1800" b="1" i="1">
                            <a:solidFill>
                              <a:srgbClr val="3333FF"/>
                            </a:solidFill>
                            <a:latin typeface="Cambria Math" panose="02040503050406030204" pitchFamily="18" charset="0"/>
                          </a:rPr>
                          <m:t>𝜽</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endParaRPr lang="en-US" altLang="zh-CN" sz="1800" b="1" dirty="0">
                  <a:latin typeface="Comic Sans MS" panose="030F0702030302020204" pitchFamily="66" charset="0"/>
                </a:endParaRPr>
              </a:p>
              <a:p>
                <a:pPr lvl="1">
                  <a:lnSpc>
                    <a:spcPct val="120000"/>
                  </a:lnSpc>
                  <a:spcBef>
                    <a:spcPts val="600"/>
                  </a:spcBef>
                </a:pP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r>
                          <a:rPr lang="en-US" altLang="zh-CN" sz="1800" b="1" i="1" smtClean="0">
                            <a:solidFill>
                              <a:srgbClr val="FF0000"/>
                            </a:solidFill>
                            <a:latin typeface="Cambria Math" panose="02040503050406030204" pitchFamily="18" charset="0"/>
                          </a:rPr>
                          <m:t>𝑨</m:t>
                        </m:r>
                      </m:sub>
                    </m:sSub>
                    <m:r>
                      <a:rPr lang="en-US" altLang="zh-CN" sz="1800" b="1" i="1">
                        <a:solidFill>
                          <a:srgbClr val="FF0000"/>
                        </a:solidFill>
                        <a:latin typeface="Cambria Math" panose="02040503050406030204" pitchFamily="18" charset="0"/>
                      </a:rPr>
                      <m:t>(</m:t>
                    </m:r>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rPr>
                      <m:t>)</m:t>
                    </m:r>
                  </m:oMath>
                </a14:m>
                <a:r>
                  <a:rPr lang="en-US" altLang="zh-CN" sz="1800" b="1" dirty="0">
                    <a:solidFill>
                      <a:srgbClr val="FF0000"/>
                    </a:solidFill>
                    <a:latin typeface="Comic Sans MS" panose="030F0702030302020204" pitchFamily="66" charset="0"/>
                  </a:rPr>
                  <a:t>: </a:t>
                </a:r>
                <a:r>
                  <a:rPr lang="en-US" altLang="zh-CN" sz="1800" dirty="0">
                    <a:latin typeface="Comic Sans MS" panose="030F0702030302020204" pitchFamily="66" charset="0"/>
                  </a:rPr>
                  <a:t>For each copy of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oMath>
                </a14:m>
                <a:r>
                  <a:rPr lang="en-US" altLang="zh-CN" sz="1800" b="1" dirty="0">
                    <a:solidFill>
                      <a:srgbClr val="3333FF"/>
                    </a:solidFill>
                    <a:latin typeface="Comic Sans MS" panose="030F0702030302020204" pitchFamily="66" charset="0"/>
                  </a:rPr>
                  <a:t>,</a:t>
                </a:r>
                <a:r>
                  <a:rPr lang="en-US" altLang="zh-CN" sz="1800" dirty="0">
                    <a:latin typeface="Comic Sans MS" panose="030F0702030302020204" pitchFamily="66" charset="0"/>
                  </a:rPr>
                  <a:t> there is a copy of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l-GR" altLang="zh-CN" sz="1800" b="1" i="1">
                            <a:solidFill>
                              <a:srgbClr val="3333FF"/>
                            </a:solidFill>
                            <a:latin typeface="Cambria Math" panose="02040503050406030204" pitchFamily="18" charset="0"/>
                            <a:ea typeface="Cambria Math" panose="02040503050406030204" pitchFamily="18" charset="0"/>
                          </a:rPr>
                          <m:t>𝜫</m:t>
                        </m:r>
                      </m:e>
                      <m:sub>
                        <m:r>
                          <a:rPr lang="en-US" altLang="zh-CN" sz="1800" b="1" i="1">
                            <a:solidFill>
                              <a:srgbClr val="3333FF"/>
                            </a:solidFill>
                            <a:latin typeface="Cambria Math" panose="02040503050406030204" pitchFamily="18" charset="0"/>
                          </a:rPr>
                          <m:t>𝑨</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l-GR" altLang="zh-CN" sz="1800" b="1" i="1">
                            <a:solidFill>
                              <a:srgbClr val="3333FF"/>
                            </a:solidFill>
                            <a:latin typeface="Cambria Math" panose="02040503050406030204" pitchFamily="18" charset="0"/>
                            <a:ea typeface="Cambria Math" panose="02040503050406030204" pitchFamily="18" charset="0"/>
                          </a:rPr>
                          <m:t>𝜫</m:t>
                        </m:r>
                      </m:e>
                      <m:sub>
                        <m:r>
                          <a:rPr lang="en-US" altLang="zh-CN" sz="1800" b="1" i="1">
                            <a:solidFill>
                              <a:srgbClr val="3333FF"/>
                            </a:solidFill>
                            <a:latin typeface="Cambria Math" panose="02040503050406030204" pitchFamily="18" charset="0"/>
                          </a:rPr>
                          <m:t>𝑨</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where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l-GR" altLang="zh-CN" sz="1800" b="1" i="1">
                            <a:solidFill>
                              <a:srgbClr val="3333FF"/>
                            </a:solidFill>
                            <a:latin typeface="Cambria Math" panose="02040503050406030204" pitchFamily="18" charset="0"/>
                            <a:ea typeface="Cambria Math" panose="02040503050406030204" pitchFamily="18" charset="0"/>
                          </a:rPr>
                          <m:t>𝜫</m:t>
                        </m:r>
                      </m:e>
                      <m:sub>
                        <m:r>
                          <a:rPr lang="en-US" altLang="zh-CN" sz="1800" b="1" i="1">
                            <a:solidFill>
                              <a:srgbClr val="3333FF"/>
                            </a:solidFill>
                            <a:latin typeface="Cambria Math" panose="02040503050406030204" pitchFamily="18" charset="0"/>
                          </a:rPr>
                          <m:t>𝑨</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r>
                  <a:rPr lang="en-US" altLang="zh-CN" sz="1800" dirty="0">
                    <a:latin typeface="Comic Sans MS" panose="030F0702030302020204" pitchFamily="66" charset="0"/>
                  </a:rPr>
                  <a:t> denotes the projection of the single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endParaRPr lang="en-US" altLang="zh-CN" sz="1800" b="1" dirty="0">
                  <a:solidFill>
                    <a:srgbClr val="3333FF"/>
                  </a:solidFill>
                  <a:latin typeface="Comic Sans MS" panose="030F0702030302020204" pitchFamily="66" charset="0"/>
                </a:endParaRPr>
              </a:p>
              <a:p>
                <a:pPr lvl="1">
                  <a:lnSpc>
                    <a:spcPct val="120000"/>
                  </a:lnSpc>
                  <a:spcBef>
                    <a:spcPts val="600"/>
                  </a:spcBef>
                </a:pP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𝟏</m:t>
                        </m:r>
                      </m:sub>
                    </m:sSub>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𝒓</m:t>
                        </m:r>
                      </m:e>
                      <m:sub>
                        <m:r>
                          <a:rPr lang="en-US" altLang="zh-CN" sz="1800" b="1" i="1" smtClean="0">
                            <a:solidFill>
                              <a:srgbClr val="FF0000"/>
                            </a:solidFill>
                            <a:latin typeface="Cambria Math" panose="02040503050406030204" pitchFamily="18" charset="0"/>
                            <a:ea typeface="Cambria Math" panose="02040503050406030204" pitchFamily="18" charset="0"/>
                          </a:rPr>
                          <m:t>𝟐</m:t>
                        </m:r>
                      </m:sub>
                    </m:sSub>
                  </m:oMath>
                </a14:m>
                <a:r>
                  <a:rPr lang="en-US" altLang="zh-CN" sz="1800" b="1" dirty="0">
                    <a:solidFill>
                      <a:srgbClr val="FF0000"/>
                    </a:solidFill>
                    <a:latin typeface="Comic Sans MS" panose="030F0702030302020204" pitchFamily="66" charset="0"/>
                  </a:rPr>
                  <a:t>: </a:t>
                </a:r>
                <a:r>
                  <a:rPr lang="en-US" altLang="zh-CN" sz="1800" dirty="0">
                    <a:latin typeface="Comic Sans MS" panose="030F0702030302020204" pitchFamily="66" charset="0"/>
                  </a:rPr>
                  <a:t>If there are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𝒄</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rPr>
                      <m:t> </m:t>
                    </m:r>
                  </m:oMath>
                </a14:m>
                <a:r>
                  <a:rPr lang="en-US" altLang="zh-CN" sz="1800" dirty="0">
                    <a:latin typeface="Comic Sans MS" panose="030F0702030302020204" pitchFamily="66" charset="0"/>
                  </a:rPr>
                  <a:t>copies of tuple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a:solidFill>
                              <a:srgbClr val="FF0000"/>
                            </a:solidFill>
                            <a:latin typeface="Cambria Math" panose="02040503050406030204" pitchFamily="18" charset="0"/>
                          </a:rPr>
                          <m:t>𝟏</m:t>
                        </m:r>
                      </m:sub>
                    </m:sSub>
                  </m:oMath>
                </a14:m>
                <a:r>
                  <a:rPr lang="en-US" altLang="zh-CN" sz="1800" b="1" dirty="0">
                    <a:solidFill>
                      <a:srgbClr val="FF0000"/>
                    </a:solidFill>
                    <a:latin typeface="Comic Sans MS" panose="030F0702030302020204" pitchFamily="66" charset="0"/>
                  </a:rPr>
                  <a:t> </a:t>
                </a:r>
                <a:r>
                  <a:rPr lang="en-US" altLang="zh-CN" sz="1800" dirty="0">
                    <a:latin typeface="Comic Sans MS" panose="030F0702030302020204" pitchFamily="66" charset="0"/>
                  </a:rPr>
                  <a:t>in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𝟏</m:t>
                        </m:r>
                      </m:sub>
                    </m:sSub>
                  </m:oMath>
                </a14:m>
                <a:r>
                  <a:rPr lang="en-US" altLang="zh-CN" sz="1800" dirty="0">
                    <a:latin typeface="Comic Sans MS" panose="030F0702030302020204" pitchFamily="66" charset="0"/>
                  </a:rPr>
                  <a:t> and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𝒄</m:t>
                        </m:r>
                      </m:e>
                      <m:sub>
                        <m:r>
                          <a:rPr lang="en-US" altLang="zh-CN" sz="1800" b="1" i="1" smtClean="0">
                            <a:solidFill>
                              <a:srgbClr val="FF0000"/>
                            </a:solidFill>
                            <a:latin typeface="Cambria Math" panose="02040503050406030204" pitchFamily="18" charset="0"/>
                          </a:rPr>
                          <m:t>𝟐</m:t>
                        </m:r>
                      </m:sub>
                    </m:sSub>
                  </m:oMath>
                </a14:m>
                <a:r>
                  <a:rPr lang="en-US" altLang="zh-CN" sz="1800" dirty="0">
                    <a:latin typeface="Comic Sans MS" panose="030F0702030302020204" pitchFamily="66" charset="0"/>
                  </a:rPr>
                  <a:t> copies of tuple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𝟐</m:t>
                        </m:r>
                      </m:sub>
                    </m:sSub>
                  </m:oMath>
                </a14:m>
                <a:r>
                  <a:rPr lang="en-US" altLang="zh-CN" sz="1800" dirty="0">
                    <a:latin typeface="Comic Sans MS" panose="030F0702030302020204" pitchFamily="66" charset="0"/>
                  </a:rPr>
                  <a:t> in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𝟐</m:t>
                        </m:r>
                      </m:sub>
                    </m:sSub>
                  </m:oMath>
                </a14:m>
                <a:r>
                  <a:rPr lang="en-US" altLang="zh-CN" sz="1800" b="1" dirty="0">
                    <a:solidFill>
                      <a:srgbClr val="FF0000"/>
                    </a:solidFill>
                    <a:latin typeface="Comic Sans MS" panose="030F0702030302020204" pitchFamily="66" charset="0"/>
                  </a:rPr>
                  <a:t>,</a:t>
                </a:r>
                <a:r>
                  <a:rPr lang="en-US" altLang="zh-CN" sz="1800" dirty="0">
                    <a:latin typeface="Comic Sans MS" panose="030F0702030302020204" pitchFamily="66" charset="0"/>
                  </a:rPr>
                  <a:t> there are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𝒄</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ea typeface="Cambria Math" panose="02040503050406030204" pitchFamily="18" charset="0"/>
                      </a:rPr>
                      <m:t>×</m:t>
                    </m:r>
                    <m:sSub>
                      <m:sSubPr>
                        <m:ctrlPr>
                          <a:rPr lang="en-US" altLang="zh-CN" sz="1800" b="1" i="1">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𝒄</m:t>
                        </m:r>
                      </m:e>
                      <m:sub>
                        <m:r>
                          <a:rPr lang="en-US" altLang="zh-CN" sz="1800" b="1" i="1">
                            <a:solidFill>
                              <a:srgbClr val="FF0000"/>
                            </a:solidFill>
                            <a:latin typeface="Cambria Math" panose="02040503050406030204" pitchFamily="18" charset="0"/>
                            <a:ea typeface="Cambria Math" panose="02040503050406030204" pitchFamily="18" charset="0"/>
                          </a:rPr>
                          <m:t>𝟐</m:t>
                        </m:r>
                      </m:sub>
                    </m:sSub>
                  </m:oMath>
                </a14:m>
                <a:r>
                  <a:rPr lang="en-US" altLang="zh-CN" sz="1800" b="1" dirty="0">
                    <a:solidFill>
                      <a:srgbClr val="FF0000"/>
                    </a:solidFill>
                    <a:latin typeface="Comic Sans MS" panose="030F0702030302020204" pitchFamily="66" charset="0"/>
                  </a:rPr>
                  <a:t> </a:t>
                </a:r>
                <a:r>
                  <a:rPr lang="en-US" altLang="zh-CN" sz="1800" dirty="0">
                    <a:latin typeface="Comic Sans MS" panose="030F0702030302020204" pitchFamily="66" charset="0"/>
                  </a:rPr>
                  <a:t>copies of the tuple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𝟏</m:t>
                        </m:r>
                      </m:sub>
                    </m:sSub>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𝟐</m:t>
                        </m:r>
                      </m:sub>
                    </m:sSub>
                  </m:oMath>
                </a14:m>
                <a:r>
                  <a:rPr lang="en-US" altLang="zh-CN" sz="1800" b="1" dirty="0">
                    <a:solidFill>
                      <a:srgbClr val="FF0000"/>
                    </a:solidFill>
                    <a:latin typeface="Comic Sans MS" panose="030F0702030302020204" pitchFamily="66" charset="0"/>
                  </a:rPr>
                  <a:t> </a:t>
                </a:r>
                <a:r>
                  <a:rPr lang="en-US" altLang="zh-CN" sz="1800" dirty="0">
                    <a:latin typeface="Comic Sans MS" panose="030F0702030302020204" pitchFamily="66" charset="0"/>
                  </a:rPr>
                  <a:t>in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ea typeface="Cambria Math" panose="02040503050406030204" pitchFamily="18" charset="0"/>
                      </a:rPr>
                      <m:t>×</m:t>
                    </m:r>
                    <m:sSub>
                      <m:sSubPr>
                        <m:ctrlPr>
                          <a:rPr lang="en-US" altLang="zh-CN" sz="1800" b="1" i="1">
                            <a:solidFill>
                              <a:srgbClr val="FF0000"/>
                            </a:solidFill>
                            <a:latin typeface="Cambria Math" panose="02040503050406030204" pitchFamily="18" charset="0"/>
                            <a:ea typeface="Cambria Math" panose="02040503050406030204" pitchFamily="18" charset="0"/>
                          </a:rPr>
                        </m:ctrlPr>
                      </m:sSubPr>
                      <m:e>
                        <m:r>
                          <a:rPr lang="en-US" altLang="zh-CN" sz="1800" b="1" i="1">
                            <a:solidFill>
                              <a:srgbClr val="FF0000"/>
                            </a:solidFill>
                            <a:latin typeface="Cambria Math" panose="02040503050406030204" pitchFamily="18" charset="0"/>
                            <a:ea typeface="Cambria Math" panose="02040503050406030204" pitchFamily="18" charset="0"/>
                          </a:rPr>
                          <m:t>𝒓</m:t>
                        </m:r>
                      </m:e>
                      <m:sub>
                        <m:r>
                          <a:rPr lang="en-US" altLang="zh-CN" sz="1800" b="1" i="1">
                            <a:solidFill>
                              <a:srgbClr val="FF0000"/>
                            </a:solidFill>
                            <a:latin typeface="Cambria Math" panose="02040503050406030204" pitchFamily="18" charset="0"/>
                            <a:ea typeface="Cambria Math" panose="02040503050406030204" pitchFamily="18" charset="0"/>
                          </a:rPr>
                          <m:t>𝟐</m:t>
                        </m:r>
                      </m:sub>
                    </m:sSub>
                  </m:oMath>
                </a14:m>
                <a:endParaRPr lang="en-US" altLang="zh-CN" sz="1800" b="1" dirty="0">
                  <a:solidFill>
                    <a:srgbClr val="FF0000"/>
                  </a:solidFill>
                  <a:latin typeface="Comic Sans MS" panose="030F0702030302020204" pitchFamily="66" charset="0"/>
                </a:endParaRPr>
              </a:p>
              <a:p>
                <a:pPr>
                  <a:lnSpc>
                    <a:spcPct val="120000"/>
                  </a:lnSpc>
                  <a:spcBef>
                    <a:spcPts val="600"/>
                  </a:spcBef>
                </a:pPr>
                <a:endParaRPr lang="en-US" altLang="zh-CN" sz="2000" dirty="0">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51520" y="699542"/>
                <a:ext cx="8712968" cy="3805070"/>
              </a:xfrm>
              <a:blipFill rotWithShape="1">
                <a:blip r:embed="rId1"/>
                <a:stretch>
                  <a:fillRect l="-1" t="-11" r="2" b="-11133"/>
                </a:stretch>
              </a:blipFill>
            </p:spPr>
            <p:txBody>
              <a:bodyPr/>
              <a:lstStyle/>
              <a:p>
                <a:r>
                  <a:rPr lang="zh-CN" altLang="en-US">
                    <a:noFill/>
                  </a:rPr>
                  <a:t> </a:t>
                </a:r>
              </a:p>
            </p:txBody>
          </p:sp>
        </mc:Fallback>
      </mc:AlternateContent>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Duplicates (Cont.)</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spcAft>
                    <a:spcPts val="600"/>
                  </a:spcAft>
                </a:pPr>
                <a:r>
                  <a:rPr lang="en-US" altLang="zh-CN" sz="2000" dirty="0">
                    <a:latin typeface="Comic Sans MS" panose="030F0702030302020204" pitchFamily="66" charset="0"/>
                  </a:rPr>
                  <a:t>E.g., suppose multiset relations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oMath>
                </a14:m>
                <a:r>
                  <a:rPr lang="en-US" altLang="zh-CN" sz="2000" dirty="0">
                    <a:latin typeface="Comic Sans MS" panose="030F0702030302020204" pitchFamily="66" charset="0"/>
                  </a:rPr>
                  <a:t> and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oMath>
                </a14:m>
                <a:r>
                  <a:rPr lang="en-US" altLang="zh-CN" sz="2000" dirty="0">
                    <a:latin typeface="Comic Sans MS" panose="030F0702030302020204" pitchFamily="66" charset="0"/>
                  </a:rPr>
                  <a:t> are as follows:</a:t>
                </a:r>
                <a:endParaRPr lang="en-US" altLang="zh-CN" sz="2000" dirty="0">
                  <a:latin typeface="Comic Sans MS" panose="030F0702030302020204" pitchFamily="66" charset="0"/>
                </a:endParaRPr>
              </a:p>
              <a:p>
                <a:pPr marL="0" indent="0">
                  <a:spcAft>
                    <a:spcPts val="600"/>
                  </a:spcAft>
                  <a:buNone/>
                </a:pPr>
                <a:r>
                  <a:rPr lang="en-US" altLang="zh-CN" sz="2000" dirty="0">
                    <a:latin typeface="Comic Sans MS" panose="030F0702030302020204" pitchFamily="66" charset="0"/>
                  </a:rPr>
                  <a:t>	</a:t>
                </a:r>
                <a14:m>
                  <m:oMath xmlns:m="http://schemas.openxmlformats.org/officeDocument/2006/math">
                    <m:sSub>
                      <m:sSubPr>
                        <m:ctrlPr>
                          <a:rPr lang="en-US" altLang="zh-CN" sz="2000" i="1" smtClean="0">
                            <a:solidFill>
                              <a:srgbClr val="3333FF"/>
                            </a:solidFill>
                            <a:latin typeface="Cambria Math" panose="02040503050406030204" pitchFamily="18" charset="0"/>
                          </a:rPr>
                        </m:ctrlPr>
                      </m:sSubPr>
                      <m:e>
                        <m:r>
                          <a:rPr lang="en-US" altLang="zh-CN" sz="2000" b="0" i="1" smtClean="0">
                            <a:solidFill>
                              <a:srgbClr val="3333FF"/>
                            </a:solidFill>
                            <a:latin typeface="Cambria Math" panose="02040503050406030204" pitchFamily="18" charset="0"/>
                          </a:rPr>
                          <m:t>𝑟</m:t>
                        </m:r>
                      </m:e>
                      <m:sub>
                        <m:r>
                          <a:rPr lang="en-US" altLang="zh-CN" sz="2000" b="0" i="1" smtClean="0">
                            <a:solidFill>
                              <a:srgbClr val="3333FF"/>
                            </a:solidFill>
                            <a:latin typeface="Cambria Math" panose="02040503050406030204" pitchFamily="18" charset="0"/>
                          </a:rPr>
                          <m:t>1</m:t>
                        </m:r>
                      </m:sub>
                    </m:sSub>
                    <m:r>
                      <a:rPr lang="en-US" altLang="zh-CN" sz="2000" b="0" i="1" smtClean="0">
                        <a:solidFill>
                          <a:srgbClr val="3333FF"/>
                        </a:solidFill>
                        <a:latin typeface="Cambria Math" panose="02040503050406030204" pitchFamily="18" charset="0"/>
                      </a:rPr>
                      <m:t>={</m:t>
                    </m:r>
                    <m:d>
                      <m:dPr>
                        <m:ctrlPr>
                          <a:rPr lang="en-US" altLang="zh-CN" sz="2000" b="0" i="1" smtClean="0">
                            <a:solidFill>
                              <a:srgbClr val="3333FF"/>
                            </a:solidFill>
                            <a:latin typeface="Cambria Math" panose="02040503050406030204" pitchFamily="18" charset="0"/>
                          </a:rPr>
                        </m:ctrlPr>
                      </m:dPr>
                      <m:e>
                        <m:r>
                          <a:rPr lang="en-US" altLang="zh-CN" sz="2000" b="0" i="1" smtClean="0">
                            <a:solidFill>
                              <a:srgbClr val="3333FF"/>
                            </a:solidFill>
                            <a:latin typeface="Cambria Math" panose="02040503050406030204" pitchFamily="18" charset="0"/>
                          </a:rPr>
                          <m:t>1</m:t>
                        </m:r>
                        <m:r>
                          <a:rPr lang="en-US" altLang="zh-CN" sz="2000" b="0" i="1" smtClean="0">
                            <a:solidFill>
                              <a:srgbClr val="3333FF"/>
                            </a:solidFill>
                            <a:latin typeface="Cambria Math" panose="02040503050406030204" pitchFamily="18" charset="0"/>
                          </a:rPr>
                          <m:t>,</m:t>
                        </m:r>
                        <m:r>
                          <a:rPr lang="en-US" altLang="zh-CN" sz="2000" b="0" i="1" smtClean="0">
                            <a:solidFill>
                              <a:srgbClr val="3333FF"/>
                            </a:solidFill>
                            <a:latin typeface="Cambria Math" panose="02040503050406030204" pitchFamily="18" charset="0"/>
                          </a:rPr>
                          <m:t>𝑎</m:t>
                        </m:r>
                      </m:e>
                    </m:d>
                    <m:r>
                      <a:rPr lang="en-US" altLang="zh-CN" sz="2000" b="0" i="1" smtClean="0">
                        <a:solidFill>
                          <a:srgbClr val="3333FF"/>
                        </a:solidFill>
                        <a:latin typeface="Cambria Math" panose="02040503050406030204" pitchFamily="18" charset="0"/>
                      </a:rPr>
                      <m:t>,(</m:t>
                    </m:r>
                    <m:r>
                      <a:rPr lang="en-US" altLang="zh-CN" sz="2000" b="0" i="1" smtClean="0">
                        <a:solidFill>
                          <a:srgbClr val="3333FF"/>
                        </a:solidFill>
                        <a:latin typeface="Cambria Math" panose="02040503050406030204" pitchFamily="18" charset="0"/>
                      </a:rPr>
                      <m:t>2</m:t>
                    </m:r>
                    <m:r>
                      <a:rPr lang="en-US" altLang="zh-CN" sz="2000" b="0" i="1" smtClean="0">
                        <a:solidFill>
                          <a:srgbClr val="3333FF"/>
                        </a:solidFill>
                        <a:latin typeface="Cambria Math" panose="02040503050406030204" pitchFamily="18" charset="0"/>
                      </a:rPr>
                      <m:t>,</m:t>
                    </m:r>
                    <m:r>
                      <a:rPr lang="en-US" altLang="zh-CN" sz="2000" b="0" i="1" smtClean="0">
                        <a:solidFill>
                          <a:srgbClr val="3333FF"/>
                        </a:solidFill>
                        <a:latin typeface="Cambria Math" panose="02040503050406030204" pitchFamily="18" charset="0"/>
                      </a:rPr>
                      <m:t>𝑎</m:t>
                    </m:r>
                    <m:r>
                      <a:rPr lang="en-US" altLang="zh-CN" sz="2000" b="0" i="1" smtClean="0">
                        <a:solidFill>
                          <a:srgbClr val="3333FF"/>
                        </a:solidFill>
                        <a:latin typeface="Cambria Math" panose="02040503050406030204" pitchFamily="18" charset="0"/>
                      </a:rPr>
                      <m:t>)}</m:t>
                    </m:r>
                  </m:oMath>
                </a14:m>
                <a:r>
                  <a:rPr lang="en-US" altLang="zh-CN" sz="2000" dirty="0">
                    <a:solidFill>
                      <a:srgbClr val="3333FF"/>
                    </a:solidFill>
                    <a:latin typeface="Comic Sans MS" panose="030F0702030302020204" pitchFamily="66" charset="0"/>
                  </a:rPr>
                  <a:t>    </a:t>
                </a:r>
                <a14:m>
                  <m:oMath xmlns:m="http://schemas.openxmlformats.org/officeDocument/2006/math">
                    <m:sSub>
                      <m:sSubPr>
                        <m:ctrlPr>
                          <a:rPr lang="en-US" altLang="zh-CN" sz="2000" i="1" dirty="0" smtClean="0">
                            <a:solidFill>
                              <a:srgbClr val="3333FF"/>
                            </a:solidFill>
                            <a:latin typeface="Cambria Math" panose="02040503050406030204" pitchFamily="18" charset="0"/>
                          </a:rPr>
                        </m:ctrlPr>
                      </m:sSubPr>
                      <m:e>
                        <m:r>
                          <a:rPr lang="en-US" altLang="zh-CN" sz="2000" b="0" i="1" dirty="0" smtClean="0">
                            <a:solidFill>
                              <a:srgbClr val="3333FF"/>
                            </a:solidFill>
                            <a:latin typeface="Cambria Math" panose="02040503050406030204" pitchFamily="18" charset="0"/>
                          </a:rPr>
                          <m:t>𝑟</m:t>
                        </m:r>
                      </m:e>
                      <m:sub>
                        <m:r>
                          <a:rPr lang="en-US" altLang="zh-CN" sz="2000" b="0" i="1" dirty="0" smtClean="0">
                            <a:solidFill>
                              <a:srgbClr val="3333FF"/>
                            </a:solidFill>
                            <a:latin typeface="Cambria Math" panose="02040503050406030204" pitchFamily="18" charset="0"/>
                          </a:rPr>
                          <m:t>2</m:t>
                        </m:r>
                      </m:sub>
                    </m:sSub>
                    <m:r>
                      <a:rPr lang="en-US" altLang="zh-CN" sz="2000" b="0" i="1" dirty="0" smtClean="0">
                        <a:solidFill>
                          <a:srgbClr val="3333FF"/>
                        </a:solidFill>
                        <a:latin typeface="Cambria Math" panose="02040503050406030204" pitchFamily="18" charset="0"/>
                      </a:rPr>
                      <m:t>={</m:t>
                    </m:r>
                    <m:d>
                      <m:dPr>
                        <m:ctrlPr>
                          <a:rPr lang="en-US" altLang="zh-CN" sz="2000" b="0" i="1" dirty="0" smtClean="0">
                            <a:solidFill>
                              <a:srgbClr val="3333FF"/>
                            </a:solidFill>
                            <a:latin typeface="Cambria Math" panose="02040503050406030204" pitchFamily="18" charset="0"/>
                          </a:rPr>
                        </m:ctrlPr>
                      </m:dPr>
                      <m:e>
                        <m:r>
                          <a:rPr lang="en-US" altLang="zh-CN" sz="2000" b="0" i="1" dirty="0" smtClean="0">
                            <a:solidFill>
                              <a:srgbClr val="3333FF"/>
                            </a:solidFill>
                            <a:latin typeface="Cambria Math" panose="02040503050406030204" pitchFamily="18" charset="0"/>
                          </a:rPr>
                          <m:t>2</m:t>
                        </m:r>
                      </m:e>
                    </m:d>
                    <m:r>
                      <a:rPr lang="en-US" altLang="zh-CN" sz="2000" b="0" i="1" dirty="0" smtClean="0">
                        <a:solidFill>
                          <a:srgbClr val="3333FF"/>
                        </a:solidFill>
                        <a:latin typeface="Cambria Math" panose="02040503050406030204" pitchFamily="18" charset="0"/>
                      </a:rPr>
                      <m:t>,</m:t>
                    </m:r>
                    <m:d>
                      <m:dPr>
                        <m:ctrlPr>
                          <a:rPr lang="en-US" altLang="zh-CN" sz="2000" b="0" i="1" dirty="0" smtClean="0">
                            <a:solidFill>
                              <a:srgbClr val="3333FF"/>
                            </a:solidFill>
                            <a:latin typeface="Cambria Math" panose="02040503050406030204" pitchFamily="18" charset="0"/>
                          </a:rPr>
                        </m:ctrlPr>
                      </m:dPr>
                      <m:e>
                        <m:r>
                          <a:rPr lang="en-US" altLang="zh-CN" sz="2000" b="0" i="1" dirty="0" smtClean="0">
                            <a:solidFill>
                              <a:srgbClr val="3333FF"/>
                            </a:solidFill>
                            <a:latin typeface="Cambria Math" panose="02040503050406030204" pitchFamily="18" charset="0"/>
                          </a:rPr>
                          <m:t>3</m:t>
                        </m:r>
                      </m:e>
                    </m:d>
                    <m:r>
                      <a:rPr lang="en-US" altLang="zh-CN" sz="2000" b="0" i="1" dirty="0" smtClean="0">
                        <a:solidFill>
                          <a:srgbClr val="3333FF"/>
                        </a:solidFill>
                        <a:latin typeface="Cambria Math" panose="02040503050406030204" pitchFamily="18" charset="0"/>
                      </a:rPr>
                      <m:t>,(</m:t>
                    </m:r>
                    <m:r>
                      <a:rPr lang="en-US" altLang="zh-CN" sz="2000" b="0" i="1" dirty="0" smtClean="0">
                        <a:solidFill>
                          <a:srgbClr val="3333FF"/>
                        </a:solidFill>
                        <a:latin typeface="Cambria Math" panose="02040503050406030204" pitchFamily="18" charset="0"/>
                      </a:rPr>
                      <m:t>3</m:t>
                    </m:r>
                    <m:r>
                      <a:rPr lang="en-US" altLang="zh-CN" sz="2000" b="0" i="1" dirty="0" smtClean="0">
                        <a:solidFill>
                          <a:srgbClr val="3333FF"/>
                        </a:solidFill>
                        <a:latin typeface="Cambria Math" panose="02040503050406030204" pitchFamily="18" charset="0"/>
                      </a:rPr>
                      <m:t>)}</m:t>
                    </m:r>
                  </m:oMath>
                </a14:m>
                <a:endParaRPr lang="en-US" altLang="zh-CN" sz="2000" dirty="0">
                  <a:solidFill>
                    <a:srgbClr val="3333FF"/>
                  </a:solidFill>
                  <a:latin typeface="Comic Sans MS" panose="030F0702030302020204" pitchFamily="66" charset="0"/>
                </a:endParaRPr>
              </a:p>
              <a:p>
                <a:pPr>
                  <a:spcAft>
                    <a:spcPts val="600"/>
                  </a:spcAft>
                </a:pPr>
                <a:r>
                  <a:rPr lang="en-US" altLang="zh-CN" sz="2000" dirty="0">
                    <a:latin typeface="Comic Sans MS" panose="030F0702030302020204" pitchFamily="66" charset="0"/>
                  </a:rPr>
                  <a:t>Then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m:rPr>
                            <m:sty m:val="p"/>
                          </m:rPr>
                          <a:rPr lang="el-GR" altLang="zh-CN" sz="2000" i="1" smtClean="0">
                            <a:solidFill>
                              <a:srgbClr val="FF0000"/>
                            </a:solidFill>
                            <a:latin typeface="Cambria Math" panose="02040503050406030204" pitchFamily="18" charset="0"/>
                            <a:ea typeface="Cambria Math" panose="02040503050406030204" pitchFamily="18" charset="0"/>
                          </a:rPr>
                          <m:t>Π</m:t>
                        </m:r>
                      </m:e>
                      <m:sub>
                        <m:r>
                          <a:rPr lang="en-US" altLang="zh-CN" sz="2000" b="0" i="1" smtClean="0">
                            <a:solidFill>
                              <a:srgbClr val="FF0000"/>
                            </a:solidFill>
                            <a:latin typeface="Cambria Math" panose="02040503050406030204" pitchFamily="18" charset="0"/>
                          </a:rPr>
                          <m:t>𝐵</m:t>
                        </m:r>
                      </m:sub>
                    </m:sSub>
                    <m:r>
                      <a:rPr lang="en-US" altLang="zh-CN" sz="2000" b="0" i="1" smtClean="0">
                        <a:solidFill>
                          <a:srgbClr val="FF0000"/>
                        </a:solidFill>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𝑟</m:t>
                        </m:r>
                      </m:e>
                      <m:sub>
                        <m:r>
                          <a:rPr lang="en-US" altLang="zh-CN" sz="2000" b="0" i="1" smtClean="0">
                            <a:solidFill>
                              <a:srgbClr val="FF0000"/>
                            </a:solidFill>
                            <a:latin typeface="Cambria Math" panose="02040503050406030204" pitchFamily="18" charset="0"/>
                          </a:rPr>
                          <m:t>1</m:t>
                        </m:r>
                      </m:sub>
                    </m:sSub>
                    <m:r>
                      <a:rPr lang="en-US" altLang="zh-CN" sz="2000" b="0" i="1" smtClean="0">
                        <a:solidFill>
                          <a:srgbClr val="FF0000"/>
                        </a:solidFill>
                        <a:latin typeface="Cambria Math" panose="02040503050406030204" pitchFamily="18" charset="0"/>
                      </a:rPr>
                      <m:t>)</m:t>
                    </m:r>
                  </m:oMath>
                </a14:m>
                <a:r>
                  <a:rPr lang="en-US" altLang="zh-CN" sz="2000" dirty="0">
                    <a:solidFill>
                      <a:srgbClr val="FF0000"/>
                    </a:solidFill>
                    <a:latin typeface="Comic Sans MS" panose="030F0702030302020204" pitchFamily="66" charset="0"/>
                  </a:rPr>
                  <a:t> </a:t>
                </a:r>
                <a:r>
                  <a:rPr lang="en-US" altLang="zh-CN" sz="2000" dirty="0">
                    <a:latin typeface="Comic Sans MS" panose="030F0702030302020204" pitchFamily="66" charset="0"/>
                  </a:rPr>
                  <a:t>would be </a:t>
                </a:r>
                <a14:m>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oMath>
                </a14:m>
                <a:r>
                  <a:rPr lang="en-US" altLang="zh-CN" sz="2000" dirty="0">
                    <a:latin typeface="Comic Sans MS" panose="030F0702030302020204" pitchFamily="66" charset="0"/>
                  </a:rPr>
                  <a:t>, while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m:rPr>
                            <m:sty m:val="p"/>
                          </m:rPr>
                          <a:rPr lang="el-GR" altLang="zh-CN" sz="2000" i="1">
                            <a:solidFill>
                              <a:srgbClr val="FF0000"/>
                            </a:solidFill>
                            <a:latin typeface="Cambria Math" panose="02040503050406030204" pitchFamily="18" charset="0"/>
                            <a:ea typeface="Cambria Math" panose="02040503050406030204" pitchFamily="18" charset="0"/>
                          </a:rPr>
                          <m:t>Π</m:t>
                        </m:r>
                      </m:e>
                      <m:sub>
                        <m:r>
                          <a:rPr lang="en-US" altLang="zh-CN" sz="2000" i="1">
                            <a:solidFill>
                              <a:srgbClr val="FF0000"/>
                            </a:solidFill>
                            <a:latin typeface="Cambria Math" panose="02040503050406030204" pitchFamily="18" charset="0"/>
                          </a:rPr>
                          <m:t>𝐵</m:t>
                        </m:r>
                      </m:sub>
                    </m:sSub>
                    <m:r>
                      <a:rPr lang="en-US" altLang="zh-CN" sz="2000" i="1">
                        <a:solidFill>
                          <a:srgbClr val="FF0000"/>
                        </a:solidFill>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𝑟</m:t>
                        </m:r>
                      </m:e>
                      <m:sub>
                        <m:r>
                          <a:rPr lang="en-US" altLang="zh-CN" sz="2000" i="1">
                            <a:solidFill>
                              <a:srgbClr val="FF0000"/>
                            </a:solidFill>
                            <a:latin typeface="Cambria Math" panose="02040503050406030204" pitchFamily="18" charset="0"/>
                          </a:rPr>
                          <m:t>1</m:t>
                        </m:r>
                      </m:sub>
                    </m:sSub>
                    <m:r>
                      <a:rPr lang="en-US" altLang="zh-CN" sz="2000" i="1">
                        <a:solidFill>
                          <a:srgbClr val="FF0000"/>
                        </a:solidFill>
                        <a:latin typeface="Cambria Math" panose="02040503050406030204" pitchFamily="18" charset="0"/>
                      </a:rPr>
                      <m:t>)</m:t>
                    </m:r>
                    <m:r>
                      <a:rPr lang="en-US" altLang="zh-CN" sz="2000" i="1" smtClean="0">
                        <a:solidFill>
                          <a:srgbClr val="FF0000"/>
                        </a:solidFill>
                        <a:latin typeface="Cambria Math" panose="02040503050406030204" pitchFamily="18" charset="0"/>
                        <a:ea typeface="Cambria Math" panose="02040503050406030204" pitchFamily="18" charset="0"/>
                      </a:rPr>
                      <m:t>×</m:t>
                    </m:r>
                    <m:sSub>
                      <m:sSubPr>
                        <m:ctrlPr>
                          <a:rPr lang="en-US" altLang="zh-CN" sz="2000" i="1" smtClean="0">
                            <a:solidFill>
                              <a:srgbClr val="FF0000"/>
                            </a:solidFill>
                            <a:latin typeface="Cambria Math" panose="02040503050406030204" pitchFamily="18" charset="0"/>
                            <a:ea typeface="Cambria Math" panose="02040503050406030204" pitchFamily="18" charset="0"/>
                          </a:rPr>
                        </m:ctrlPr>
                      </m:sSubPr>
                      <m:e>
                        <m:r>
                          <a:rPr lang="en-US" altLang="zh-CN" sz="2000" b="0" i="1" smtClean="0">
                            <a:solidFill>
                              <a:srgbClr val="FF0000"/>
                            </a:solidFill>
                            <a:latin typeface="Cambria Math" panose="02040503050406030204" pitchFamily="18" charset="0"/>
                            <a:ea typeface="Cambria Math" panose="02040503050406030204" pitchFamily="18" charset="0"/>
                          </a:rPr>
                          <m:t>𝑟</m:t>
                        </m:r>
                      </m:e>
                      <m:sub>
                        <m:r>
                          <a:rPr lang="en-US" altLang="zh-CN" sz="2000" b="0" i="1" smtClean="0">
                            <a:solidFill>
                              <a:srgbClr val="FF0000"/>
                            </a:solidFill>
                            <a:latin typeface="Cambria Math" panose="02040503050406030204" pitchFamily="18" charset="0"/>
                            <a:ea typeface="Cambria Math" panose="02040503050406030204" pitchFamily="18" charset="0"/>
                          </a:rPr>
                          <m:t>2</m:t>
                        </m:r>
                      </m:sub>
                    </m:sSub>
                  </m:oMath>
                </a14:m>
                <a:r>
                  <a:rPr lang="en-US" altLang="zh-CN" sz="2000" dirty="0">
                    <a:latin typeface="Comic Sans MS" panose="030F0702030302020204" pitchFamily="66" charset="0"/>
                  </a:rPr>
                  <a:t> would be </a:t>
                </a:r>
                <a14:m>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oMath>
                </a14:m>
                <a:endParaRPr lang="en-US" altLang="zh-CN" sz="2000" dirty="0">
                  <a:latin typeface="Comic Sans MS" panose="030F0702030302020204" pitchFamily="66" charset="0"/>
                </a:endParaRPr>
              </a:p>
              <a:p>
                <a:pPr>
                  <a:spcAft>
                    <a:spcPts val="600"/>
                  </a:spcAft>
                </a:pPr>
                <a:r>
                  <a:rPr lang="en-US" altLang="zh-CN" sz="2000" dirty="0">
                    <a:latin typeface="Comic Sans MS" panose="030F0702030302020204" pitchFamily="66" charset="0"/>
                  </a:rPr>
                  <a:t>SQL duplicate semantics: </a:t>
                </a:r>
                <a:endParaRPr lang="en-US" altLang="zh-CN" sz="2000" dirty="0">
                  <a:latin typeface="Comic Sans MS" panose="030F0702030302020204" pitchFamily="66" charset="0"/>
                </a:endParaRPr>
              </a:p>
              <a:p>
                <a:pPr marL="0" indent="0">
                  <a:spcBef>
                    <a:spcPts val="0"/>
                  </a:spcBef>
                  <a:spcAft>
                    <a:spcPts val="600"/>
                  </a:spcAft>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a:t>
                </a:r>
                <a:r>
                  <a:rPr lang="en-US" altLang="zh-CN" sz="2000" i="1" baseline="-25000" dirty="0">
                    <a:solidFill>
                      <a:srgbClr val="3333FF"/>
                    </a:solidFill>
                    <a:latin typeface="Comic Sans MS" panose="030F0702030302020204" pitchFamily="66" charset="0"/>
                    <a:cs typeface="Times New Roman" panose="02020603050405020304" pitchFamily="18" charset="0"/>
                  </a:rPr>
                  <a:t>1</a:t>
                </a:r>
                <a:r>
                  <a:rPr lang="en-US" altLang="zh-CN" sz="2000" i="1" dirty="0">
                    <a:solidFill>
                      <a:srgbClr val="3333FF"/>
                    </a:solidFill>
                    <a:latin typeface="Comic Sans MS" panose="030F0702030302020204" pitchFamily="66" charset="0"/>
                    <a:cs typeface="Times New Roman" panose="02020603050405020304" pitchFamily="18" charset="0"/>
                  </a:rPr>
                  <a:t>,, A</a:t>
                </a:r>
                <a:r>
                  <a:rPr lang="en-US" altLang="zh-CN" sz="2000" i="1" baseline="-25000" dirty="0">
                    <a:solidFill>
                      <a:srgbClr val="3333FF"/>
                    </a:solidFill>
                    <a:latin typeface="Comic Sans MS" panose="030F0702030302020204" pitchFamily="66" charset="0"/>
                    <a:cs typeface="Times New Roman" panose="02020603050405020304" pitchFamily="18" charset="0"/>
                  </a:rPr>
                  <a:t>2</a:t>
                </a:r>
                <a:r>
                  <a:rPr lang="en-US" altLang="zh-CN" sz="2000" i="1" dirty="0">
                    <a:solidFill>
                      <a:srgbClr val="3333FF"/>
                    </a:solidFill>
                    <a:latin typeface="Comic Sans MS" panose="030F0702030302020204" pitchFamily="66" charset="0"/>
                    <a:cs typeface="Times New Roman" panose="02020603050405020304" pitchFamily="18" charset="0"/>
                  </a:rPr>
                  <a:t>, ..., A</a:t>
                </a:r>
                <a:r>
                  <a:rPr lang="en-US" altLang="zh-CN" sz="2000" i="1" baseline="-25000" dirty="0">
                    <a:solidFill>
                      <a:srgbClr val="3333FF"/>
                    </a:solidFill>
                    <a:latin typeface="Comic Sans MS" panose="030F0702030302020204" pitchFamily="66" charset="0"/>
                    <a:cs typeface="Times New Roman" panose="02020603050405020304" pitchFamily="18" charset="0"/>
                  </a:rPr>
                  <a:t>n</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r</a:t>
                </a:r>
                <a:r>
                  <a:rPr lang="en-US" altLang="zh-CN" sz="2000" i="1" baseline="-25000">
                    <a:solidFill>
                      <a:srgbClr val="3333FF"/>
                    </a:solidFill>
                    <a:latin typeface="Comic Sans MS" panose="030F0702030302020204" pitchFamily="66" charset="0"/>
                    <a:cs typeface="Times New Roman" panose="02020603050405020304" pitchFamily="18" charset="0"/>
                  </a:rPr>
                  <a:t>1</a:t>
                </a:r>
                <a:r>
                  <a:rPr lang="en-US" altLang="zh-CN" sz="2000" i="1" dirty="0">
                    <a:solidFill>
                      <a:srgbClr val="3333FF"/>
                    </a:solidFill>
                    <a:latin typeface="Comic Sans MS" panose="030F0702030302020204" pitchFamily="66" charset="0"/>
                    <a:cs typeface="Times New Roman" panose="02020603050405020304" pitchFamily="18" charset="0"/>
                  </a:rPr>
                  <a:t>, r</a:t>
                </a:r>
                <a:r>
                  <a:rPr lang="en-US" altLang="zh-CN" sz="2000" i="1" baseline="-25000" dirty="0">
                    <a:solidFill>
                      <a:srgbClr val="3333FF"/>
                    </a:solidFill>
                    <a:latin typeface="Comic Sans MS" panose="030F0702030302020204" pitchFamily="66" charset="0"/>
                    <a:cs typeface="Times New Roman" panose="02020603050405020304" pitchFamily="18" charset="0"/>
                  </a:rPr>
                  <a:t>2</a:t>
                </a:r>
                <a:r>
                  <a:rPr lang="en-US" altLang="zh-CN" sz="2000" i="1" dirty="0">
                    <a:solidFill>
                      <a:srgbClr val="3333FF"/>
                    </a:solidFill>
                    <a:latin typeface="Comic Sans MS" panose="030F0702030302020204" pitchFamily="66" charset="0"/>
                    <a:cs typeface="Times New Roman" panose="02020603050405020304" pitchFamily="18" charset="0"/>
                  </a:rPr>
                  <a:t>, ..., r</a:t>
                </a:r>
                <a:r>
                  <a:rPr lang="en-US" altLang="zh-CN" sz="2000" i="1" baseline="-25000" dirty="0">
                    <a:solidFill>
                      <a:srgbClr val="3333FF"/>
                    </a:solidFill>
                    <a:latin typeface="Comic Sans MS" panose="030F0702030302020204" pitchFamily="66" charset="0"/>
                    <a:cs typeface="Times New Roman" panose="02020603050405020304" pitchFamily="18" charset="0"/>
                  </a:rPr>
                  <a:t>m</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P</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spcAft>
                    <a:spcPts val="600"/>
                  </a:spcAft>
                  <a:buNone/>
                </a:pPr>
                <a:r>
                  <a:rPr lang="en-US" altLang="zh-CN" sz="2000" dirty="0">
                    <a:latin typeface="Comic Sans MS" panose="030F0702030302020204" pitchFamily="66" charset="0"/>
                  </a:rPr>
                  <a:t>is equivalent to the multiset version of the expression:</a:t>
                </a:r>
                <a:endParaRPr lang="en-US" altLang="zh-CN" sz="2000" dirty="0">
                  <a:latin typeface="Comic Sans MS" panose="030F0702030302020204" pitchFamily="66" charset="0"/>
                </a:endParaRP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l-GR" altLang="zh-CN" sz="2000" b="1" i="1" smtClean="0">
                              <a:solidFill>
                                <a:srgbClr val="FF0000"/>
                              </a:solidFill>
                              <a:latin typeface="Cambria Math" panose="02040503050406030204" pitchFamily="18" charset="0"/>
                              <a:ea typeface="Cambria Math" panose="02040503050406030204" pitchFamily="18" charset="0"/>
                            </a:rPr>
                            <m:t>𝜫</m:t>
                          </m:r>
                        </m:e>
                        <m:sub>
                          <m:sSub>
                            <m:sSubPr>
                              <m:ctrlPr>
                                <a:rPr lang="el-GR"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𝑨</m:t>
                              </m:r>
                            </m:e>
                            <m:sub>
                              <m:r>
                                <a:rPr lang="en-US" altLang="zh-CN" sz="2000" b="1" i="1" smtClean="0">
                                  <a:solidFill>
                                    <a:srgbClr val="FF0000"/>
                                  </a:solidFill>
                                  <a:latin typeface="Cambria Math" panose="02040503050406030204" pitchFamily="18" charset="0"/>
                                  <a:ea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𝟐</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𝒏</m:t>
                              </m:r>
                            </m:sub>
                          </m:sSub>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zh-CN" altLang="en-US" sz="2000" b="1" i="1" smtClean="0">
                              <a:solidFill>
                                <a:srgbClr val="FF0000"/>
                              </a:solidFill>
                              <a:latin typeface="Cambria Math" panose="02040503050406030204" pitchFamily="18" charset="0"/>
                            </a:rPr>
                            <m:t>𝝈</m:t>
                          </m:r>
                        </m:e>
                        <m:sub>
                          <m:r>
                            <a:rPr lang="en-US" altLang="zh-CN" sz="2000" b="1" i="1" smtClean="0">
                              <a:solidFill>
                                <a:srgbClr val="FF0000"/>
                              </a:solidFill>
                              <a:latin typeface="Cambria Math" panose="02040503050406030204" pitchFamily="18" charset="0"/>
                            </a:rPr>
                            <m:t>𝑷</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𝒓</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𝟐</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𝒎</m:t>
                          </m:r>
                        </m:sub>
                      </m:sSub>
                      <m:r>
                        <a:rPr lang="en-US" altLang="zh-CN" sz="2000" b="1" i="1" smtClean="0">
                          <a:solidFill>
                            <a:srgbClr val="FF0000"/>
                          </a:solidFill>
                          <a:latin typeface="Cambria Math" panose="02040503050406030204" pitchFamily="18" charset="0"/>
                        </a:rPr>
                        <m:t>))</m:t>
                      </m:r>
                    </m:oMath>
                  </m:oMathPara>
                </a14:m>
                <a:endParaRPr lang="en-US" altLang="zh-CN" sz="2000" b="1" dirty="0">
                  <a:solidFill>
                    <a:srgbClr val="FF0000"/>
                  </a:solidFill>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7" r="4" b="10"/>
                </a:stretch>
              </a:blipFill>
            </p:spPr>
            <p:txBody>
              <a:bodyPr/>
              <a:lstStyle/>
              <a:p>
                <a:r>
                  <a:rPr lang="zh-CN" altLang="en-US">
                    <a:noFill/>
                  </a:rPr>
                  <a:t> </a:t>
                </a:r>
              </a:p>
            </p:txBody>
          </p:sp>
        </mc:Fallback>
      </mc:AlternateContent>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87524" y="771550"/>
            <a:ext cx="8568952" cy="3805070"/>
          </a:xfrm>
        </p:spPr>
        <p:txBody>
          <a:bodyPr/>
          <a:lstStyle/>
          <a:p>
            <a:r>
              <a:rPr lang="en-US" altLang="zh-CN">
                <a:latin typeface="Comic Sans MS" panose="030F0702030302020204" pitchFamily="66" charset="0"/>
              </a:rPr>
              <a:t>Overview </a:t>
            </a:r>
            <a:r>
              <a:rPr lang="en-US" altLang="zh-CN" dirty="0">
                <a:latin typeface="Comic Sans MS" panose="030F0702030302020204" pitchFamily="66" charset="0"/>
              </a:rPr>
              <a:t>of the SQL</a:t>
            </a:r>
            <a:endParaRPr lang="en-US" altLang="zh-CN" dirty="0">
              <a:latin typeface="Comic Sans MS" panose="030F0702030302020204" pitchFamily="66" charset="0"/>
            </a:endParaRPr>
          </a:p>
          <a:p>
            <a:r>
              <a:rPr lang="en-US" altLang="zh-CN">
                <a:latin typeface="Comic Sans MS" panose="030F0702030302020204" pitchFamily="66" charset="0"/>
              </a:rPr>
              <a:t>SQL </a:t>
            </a:r>
            <a:r>
              <a:rPr lang="en-US" altLang="zh-CN" dirty="0">
                <a:latin typeface="Comic Sans MS" panose="030F0702030302020204" pitchFamily="66" charset="0"/>
              </a:rPr>
              <a:t>Data Definition</a:t>
            </a:r>
            <a:endParaRPr lang="en-US" altLang="zh-CN" dirty="0">
              <a:latin typeface="Comic Sans MS" panose="030F0702030302020204" pitchFamily="66" charset="0"/>
            </a:endParaRPr>
          </a:p>
          <a:p>
            <a:r>
              <a:rPr lang="en-US" altLang="zh-CN">
                <a:latin typeface="Comic Sans MS" panose="030F0702030302020204" pitchFamily="66" charset="0"/>
              </a:rPr>
              <a:t>Basic </a:t>
            </a:r>
            <a:r>
              <a:rPr lang="en-US" altLang="zh-CN" dirty="0">
                <a:latin typeface="Comic Sans MS" panose="030F0702030302020204" pitchFamily="66" charset="0"/>
              </a:rPr>
              <a:t>Structure of SQL Queries</a:t>
            </a:r>
            <a:endParaRPr lang="en-US" altLang="zh-CN" dirty="0">
              <a:latin typeface="Comic Sans MS" panose="030F0702030302020204" pitchFamily="66" charset="0"/>
            </a:endParaRPr>
          </a:p>
          <a:p>
            <a:r>
              <a:rPr lang="en-US" altLang="zh-CN">
                <a:latin typeface="Comic Sans MS" panose="030F0702030302020204" pitchFamily="66" charset="0"/>
              </a:rPr>
              <a:t>Additional </a:t>
            </a:r>
            <a:r>
              <a:rPr lang="en-US" altLang="zh-CN" dirty="0">
                <a:latin typeface="Comic Sans MS" panose="030F0702030302020204" pitchFamily="66" charset="0"/>
              </a:rPr>
              <a:t>Basic Operations </a:t>
            </a:r>
            <a:endParaRPr lang="en-US" altLang="zh-CN" dirty="0">
              <a:latin typeface="Comic Sans MS" panose="030F0702030302020204" pitchFamily="66" charset="0"/>
            </a:endParaRPr>
          </a:p>
          <a:p>
            <a:r>
              <a:rPr lang="en-US" altLang="zh-CN">
                <a:latin typeface="Comic Sans MS" panose="030F0702030302020204" pitchFamily="66" charset="0"/>
              </a:rPr>
              <a:t>Set </a:t>
            </a:r>
            <a:r>
              <a:rPr lang="en-US" altLang="zh-CN" dirty="0">
                <a:latin typeface="Comic Sans MS" panose="030F0702030302020204" pitchFamily="66" charset="0"/>
              </a:rPr>
              <a:t>Operations</a:t>
            </a:r>
            <a:endParaRPr lang="en-US" altLang="zh-CN" dirty="0">
              <a:latin typeface="Comic Sans MS" panose="030F0702030302020204" pitchFamily="66" charset="0"/>
            </a:endParaRPr>
          </a:p>
          <a:p>
            <a:pPr marL="0" indent="0">
              <a:buNone/>
            </a:pPr>
            <a:r>
              <a:rPr lang="zh-CN" altLang="en-US" b="1">
                <a:solidFill>
                  <a:srgbClr val="FF0000"/>
                </a:solidFill>
                <a:latin typeface="Comic Sans MS" panose="030F0702030302020204" pitchFamily="66" charset="0"/>
                <a:ea typeface="华文中宋" panose="02010600040101010101" pitchFamily="2" charset="-122"/>
                <a:sym typeface="Wingdings" panose="05000000000000000000" pitchFamily="2" charset="2"/>
              </a:rPr>
              <a:t> </a:t>
            </a:r>
            <a:r>
              <a:rPr lang="en-US" altLang="zh-CN" b="1">
                <a:solidFill>
                  <a:srgbClr val="FF0000"/>
                </a:solidFill>
                <a:latin typeface="Comic Sans MS" panose="030F0702030302020204" pitchFamily="66" charset="0"/>
              </a:rPr>
              <a:t>Null </a:t>
            </a:r>
            <a:r>
              <a:rPr lang="en-US" altLang="zh-CN" b="1" dirty="0">
                <a:solidFill>
                  <a:srgbClr val="FF0000"/>
                </a:solidFill>
                <a:latin typeface="Comic Sans MS" panose="030F0702030302020204" pitchFamily="66" charset="0"/>
              </a:rPr>
              <a:t>Values</a:t>
            </a:r>
            <a:endParaRPr lang="en-US" altLang="zh-CN" b="1" dirty="0">
              <a:solidFill>
                <a:srgbClr val="FF0000"/>
              </a:solidFill>
              <a:latin typeface="Comic Sans MS" panose="030F0702030302020204" pitchFamily="66" charset="0"/>
            </a:endParaRPr>
          </a:p>
          <a:p>
            <a:r>
              <a:rPr lang="en-US" altLang="zh-CN">
                <a:latin typeface="Comic Sans MS" panose="030F0702030302020204" pitchFamily="66" charset="0"/>
              </a:rPr>
              <a:t>Aggregate </a:t>
            </a:r>
            <a:r>
              <a:rPr lang="en-US" altLang="zh-CN" dirty="0">
                <a:latin typeface="Comic Sans MS" panose="030F0702030302020204" pitchFamily="66" charset="0"/>
              </a:rPr>
              <a:t>Functions</a:t>
            </a:r>
            <a:endParaRPr lang="en-US" altLang="zh-CN" dirty="0">
              <a:latin typeface="Comic Sans MS" panose="030F0702030302020204" pitchFamily="66" charset="0"/>
            </a:endParaRPr>
          </a:p>
          <a:p>
            <a:r>
              <a:rPr lang="en-US" altLang="zh-CN">
                <a:latin typeface="Comic Sans MS" panose="030F0702030302020204" pitchFamily="66" charset="0"/>
              </a:rPr>
              <a:t>Nested </a:t>
            </a:r>
            <a:r>
              <a:rPr lang="en-US" altLang="zh-CN" dirty="0">
                <a:latin typeface="Comic Sans MS" panose="030F0702030302020204" pitchFamily="66" charset="0"/>
              </a:rPr>
              <a:t>Subqueries</a:t>
            </a:r>
            <a:endParaRPr lang="en-US" altLang="zh-CN" dirty="0">
              <a:latin typeface="Comic Sans MS" panose="030F0702030302020204" pitchFamily="66" charset="0"/>
            </a:endParaRPr>
          </a:p>
          <a:p>
            <a:r>
              <a:rPr lang="en-US" altLang="zh-CN">
                <a:latin typeface="Comic Sans MS" panose="030F0702030302020204" pitchFamily="66" charset="0"/>
              </a:rPr>
              <a:t>Modification </a:t>
            </a:r>
            <a:r>
              <a:rPr lang="en-US" altLang="zh-CN" dirty="0">
                <a:latin typeface="Comic Sans MS" panose="030F0702030302020204" pitchFamily="66" charset="0"/>
              </a:rPr>
              <a:t>of the Database</a:t>
            </a:r>
            <a:endParaRPr lang="en-US" altLang="zh-CN" dirty="0">
              <a:latin typeface="Comic Sans MS" panose="030F0702030302020204" pitchFamily="66" charset="0"/>
            </a:endParaRPr>
          </a:p>
          <a:p>
            <a:endParaRPr lang="zh-CN" altLang="en-US" b="1" dirty="0">
              <a:latin typeface="Comic Sans MS" panose="030F0702030302020204" pitchFamily="66" charset="0"/>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Null Values</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pPr>
              <a:spcBef>
                <a:spcPts val="600"/>
              </a:spcBef>
            </a:pPr>
            <a:r>
              <a:rPr lang="en-US" altLang="zh-CN" sz="2000" dirty="0">
                <a:latin typeface="Comic Sans MS" panose="030F0702030302020204" pitchFamily="66" charset="0"/>
              </a:rPr>
              <a:t>It is possible for tuples to have a </a:t>
            </a:r>
            <a:r>
              <a:rPr lang="en-US" altLang="zh-CN" sz="2000" dirty="0">
                <a:solidFill>
                  <a:srgbClr val="FF0000"/>
                </a:solidFill>
                <a:latin typeface="Comic Sans MS" panose="030F0702030302020204" pitchFamily="66" charset="0"/>
              </a:rPr>
              <a:t>null</a:t>
            </a:r>
            <a:r>
              <a:rPr lang="en-US" altLang="zh-CN" sz="2000" dirty="0">
                <a:latin typeface="Comic Sans MS" panose="030F0702030302020204" pitchFamily="66" charset="0"/>
              </a:rPr>
              <a:t> value, signifies an </a:t>
            </a:r>
            <a:r>
              <a:rPr lang="en-US" altLang="zh-CN" sz="2000" dirty="0">
                <a:solidFill>
                  <a:srgbClr val="FF0000"/>
                </a:solidFill>
                <a:latin typeface="Comic Sans MS" panose="030F0702030302020204" pitchFamily="66" charset="0"/>
              </a:rPr>
              <a:t>unknown</a:t>
            </a:r>
            <a:r>
              <a:rPr lang="en-US" altLang="zh-CN" sz="2000" dirty="0">
                <a:latin typeface="Comic Sans MS" panose="030F0702030302020204" pitchFamily="66" charset="0"/>
              </a:rPr>
              <a:t> value or that a value </a:t>
            </a:r>
            <a:r>
              <a:rPr lang="en-US" altLang="zh-CN" sz="2000" dirty="0">
                <a:solidFill>
                  <a:srgbClr val="FF0000"/>
                </a:solidFill>
                <a:latin typeface="Comic Sans MS" panose="030F0702030302020204" pitchFamily="66" charset="0"/>
              </a:rPr>
              <a:t>does not exist</a:t>
            </a:r>
            <a:endParaRPr lang="en-US" altLang="zh-CN" sz="2000" dirty="0">
              <a:solidFill>
                <a:srgbClr val="FF0000"/>
              </a:solidFill>
              <a:latin typeface="Comic Sans MS" panose="030F0702030302020204" pitchFamily="66" charset="0"/>
            </a:endParaRPr>
          </a:p>
          <a:p>
            <a:pPr>
              <a:spcBef>
                <a:spcPts val="600"/>
              </a:spcBef>
            </a:pPr>
            <a:r>
              <a:rPr lang="en-US" altLang="zh-CN" sz="2000" dirty="0">
                <a:latin typeface="Comic Sans MS" panose="030F0702030302020204" pitchFamily="66" charset="0"/>
              </a:rPr>
              <a:t>The predicate </a:t>
            </a:r>
            <a:r>
              <a:rPr lang="en-US" altLang="zh-CN" sz="2000" i="1" dirty="0">
                <a:solidFill>
                  <a:srgbClr val="FF0000"/>
                </a:solidFill>
                <a:latin typeface="Comic Sans MS" panose="030F0702030302020204" pitchFamily="66" charset="0"/>
                <a:cs typeface="Times New Roman" panose="02020603050405020304" pitchFamily="18" charset="0"/>
              </a:rPr>
              <a:t>is null </a:t>
            </a:r>
            <a:r>
              <a:rPr lang="en-US" altLang="zh-CN" sz="2000" dirty="0">
                <a:latin typeface="Comic Sans MS" panose="030F0702030302020204" pitchFamily="66" charset="0"/>
              </a:rPr>
              <a:t>can be used to check for null values</a:t>
            </a:r>
            <a:endParaRPr lang="en-US" altLang="zh-CN" sz="2000" dirty="0">
              <a:latin typeface="Comic Sans MS" panose="030F0702030302020204" pitchFamily="66" charset="0"/>
            </a:endParaRPr>
          </a:p>
          <a:p>
            <a:pPr marL="0" indent="0">
              <a:spcBef>
                <a:spcPts val="60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loan_number</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loan</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amount </a:t>
            </a:r>
            <a:r>
              <a:rPr lang="en-US" altLang="zh-CN" sz="2000" b="1" i="1" dirty="0">
                <a:solidFill>
                  <a:srgbClr val="FF0000"/>
                </a:solidFill>
                <a:latin typeface="Comic Sans MS" panose="030F0702030302020204" pitchFamily="66" charset="0"/>
                <a:cs typeface="Times New Roman" panose="02020603050405020304" pitchFamily="18" charset="0"/>
              </a:rPr>
              <a:t>is</a:t>
            </a:r>
            <a:r>
              <a:rPr lang="en-US" altLang="zh-CN" sz="2000" i="1" dirty="0">
                <a:solidFill>
                  <a:srgbClr val="FF0000"/>
                </a:solidFill>
                <a:latin typeface="Comic Sans MS" panose="030F0702030302020204" pitchFamily="66" charset="0"/>
                <a:cs typeface="Times New Roman" panose="02020603050405020304" pitchFamily="18" charset="0"/>
              </a:rPr>
              <a:t> null</a:t>
            </a:r>
            <a:endParaRPr lang="en-US" altLang="zh-CN" sz="2000" i="1" dirty="0">
              <a:solidFill>
                <a:srgbClr val="FF0000"/>
              </a:solidFill>
              <a:latin typeface="Comic Sans MS" panose="030F0702030302020204" pitchFamily="66" charset="0"/>
              <a:cs typeface="Times New Roman" panose="02020603050405020304" pitchFamily="18" charset="0"/>
            </a:endParaRPr>
          </a:p>
          <a:p>
            <a:pPr>
              <a:spcBef>
                <a:spcPts val="600"/>
              </a:spcBef>
            </a:pPr>
            <a:endParaRPr lang="en-US" altLang="zh-CN" sz="2000">
              <a:latin typeface="Comic Sans MS" panose="030F0702030302020204" pitchFamily="66" charset="0"/>
            </a:endParaRPr>
          </a:p>
          <a:p>
            <a:pPr>
              <a:spcBef>
                <a:spcPts val="600"/>
              </a:spcBef>
            </a:pPr>
            <a:r>
              <a:rPr lang="en-US" altLang="zh-CN" sz="2000">
                <a:latin typeface="Comic Sans MS" panose="030F0702030302020204" pitchFamily="66" charset="0"/>
              </a:rPr>
              <a:t>The </a:t>
            </a:r>
            <a:r>
              <a:rPr lang="en-US" altLang="zh-CN" sz="2000" dirty="0">
                <a:latin typeface="Comic Sans MS" panose="030F0702030302020204" pitchFamily="66" charset="0"/>
              </a:rPr>
              <a:t>result of any arithmetic expression involving null is null</a:t>
            </a:r>
            <a:endParaRPr lang="en-US" altLang="zh-CN" sz="2000" dirty="0">
              <a:latin typeface="Comic Sans MS" panose="030F0702030302020204" pitchFamily="66" charset="0"/>
            </a:endParaRPr>
          </a:p>
          <a:p>
            <a:pPr lvl="1">
              <a:spcBef>
                <a:spcPts val="600"/>
              </a:spcBef>
            </a:pPr>
            <a:r>
              <a:rPr lang="en-US" altLang="zh-CN" sz="1800" dirty="0">
                <a:latin typeface="Comic Sans MS" panose="030F0702030302020204" pitchFamily="66" charset="0"/>
              </a:rPr>
              <a:t>E.g.  5 + null  returns null</a:t>
            </a:r>
            <a:endParaRPr lang="en-US" altLang="zh-CN" sz="1800" dirty="0">
              <a:latin typeface="Comic Sans MS" panose="030F0702030302020204" pitchFamily="66" charset="0"/>
            </a:endParaRPr>
          </a:p>
          <a:p>
            <a:pPr>
              <a:spcBef>
                <a:spcPts val="600"/>
              </a:spcBef>
            </a:pPr>
            <a:r>
              <a:rPr lang="en-US" altLang="zh-CN" sz="2000" dirty="0">
                <a:latin typeface="Comic Sans MS" panose="030F0702030302020204" pitchFamily="66" charset="0"/>
              </a:rPr>
              <a:t>Aggregate functions simply ignore null values</a:t>
            </a:r>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Null Values and Three Valued Logic</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pPr>
              <a:spcBef>
                <a:spcPts val="600"/>
              </a:spcBef>
            </a:pPr>
            <a:r>
              <a:rPr lang="en-US" altLang="zh-CN" sz="2000" dirty="0">
                <a:latin typeface="Comic Sans MS" panose="030F0702030302020204" pitchFamily="66" charset="0"/>
              </a:rPr>
              <a:t>Any comparison with </a:t>
            </a:r>
            <a:r>
              <a:rPr lang="en-US" altLang="zh-CN" sz="2000" dirty="0">
                <a:solidFill>
                  <a:srgbClr val="FF0000"/>
                </a:solidFill>
                <a:latin typeface="Comic Sans MS" panose="030F0702030302020204" pitchFamily="66" charset="0"/>
              </a:rPr>
              <a:t>null</a:t>
            </a:r>
            <a:r>
              <a:rPr lang="en-US" altLang="zh-CN" sz="2000" dirty="0">
                <a:latin typeface="Comic Sans MS" panose="030F0702030302020204" pitchFamily="66" charset="0"/>
              </a:rPr>
              <a:t> returns </a:t>
            </a:r>
            <a:r>
              <a:rPr lang="en-US" altLang="zh-CN" sz="2000" dirty="0">
                <a:solidFill>
                  <a:srgbClr val="FF0000"/>
                </a:solidFill>
                <a:latin typeface="Comic Sans MS" panose="030F0702030302020204" pitchFamily="66" charset="0"/>
              </a:rPr>
              <a:t>unknown</a:t>
            </a:r>
            <a:endParaRPr lang="en-US" altLang="zh-CN" sz="2000" dirty="0">
              <a:solidFill>
                <a:srgbClr val="FF0000"/>
              </a:solidFill>
              <a:latin typeface="Comic Sans MS" panose="030F0702030302020204" pitchFamily="66" charset="0"/>
            </a:endParaRPr>
          </a:p>
          <a:p>
            <a:pPr lvl="1">
              <a:spcBef>
                <a:spcPts val="600"/>
              </a:spcBef>
            </a:pPr>
            <a:r>
              <a:rPr lang="en-US" altLang="zh-CN" sz="1600" dirty="0">
                <a:latin typeface="Comic Sans MS" panose="030F0702030302020204" pitchFamily="66" charset="0"/>
              </a:rPr>
              <a:t>E.g.  5 &lt; null   or   null &lt;&gt; null    or    null = null</a:t>
            </a:r>
            <a:endParaRPr lang="en-US" altLang="zh-CN" sz="1600" dirty="0">
              <a:latin typeface="Comic Sans MS" panose="030F0702030302020204" pitchFamily="66" charset="0"/>
            </a:endParaRPr>
          </a:p>
          <a:p>
            <a:pPr>
              <a:spcBef>
                <a:spcPts val="600"/>
              </a:spcBef>
            </a:pPr>
            <a:r>
              <a:rPr lang="en-US" altLang="zh-CN" sz="2000" dirty="0">
                <a:latin typeface="Comic Sans MS" panose="030F0702030302020204" pitchFamily="66" charset="0"/>
              </a:rPr>
              <a:t>Three-valued logic (</a:t>
            </a:r>
            <a:r>
              <a:rPr lang="zh-CN" altLang="en-US" sz="2000" dirty="0">
                <a:latin typeface="Comic Sans MS" panose="030F0702030302020204" pitchFamily="66" charset="0"/>
              </a:rPr>
              <a:t>三值逻辑</a:t>
            </a:r>
            <a:r>
              <a:rPr lang="en-US" altLang="zh-CN" sz="2000" dirty="0">
                <a:latin typeface="Comic Sans MS" panose="030F0702030302020204" pitchFamily="66" charset="0"/>
              </a:rPr>
              <a:t>) using the truth value </a:t>
            </a:r>
            <a:r>
              <a:rPr lang="en-US" altLang="zh-CN" sz="2000" dirty="0">
                <a:solidFill>
                  <a:srgbClr val="C00000"/>
                </a:solidFill>
                <a:latin typeface="Comic Sans MS" panose="030F0702030302020204" pitchFamily="66" charset="0"/>
              </a:rPr>
              <a:t>unknown</a:t>
            </a:r>
            <a:r>
              <a:rPr lang="en-US" altLang="zh-CN" sz="2000" dirty="0">
                <a:latin typeface="Comic Sans MS" panose="030F0702030302020204" pitchFamily="66" charset="0"/>
              </a:rPr>
              <a:t>:</a:t>
            </a:r>
            <a:endParaRPr lang="en-US" altLang="zh-CN" sz="2000" dirty="0">
              <a:latin typeface="Comic Sans MS" panose="030F0702030302020204" pitchFamily="66" charset="0"/>
            </a:endParaRPr>
          </a:p>
          <a:p>
            <a:pPr lvl="1">
              <a:spcBef>
                <a:spcPts val="600"/>
              </a:spcBef>
            </a:pPr>
            <a:r>
              <a:rPr lang="en-US" altLang="zh-CN" sz="1600" b="1" dirty="0">
                <a:solidFill>
                  <a:srgbClr val="FF0000"/>
                </a:solidFill>
                <a:latin typeface="Comic Sans MS" panose="030F0702030302020204" pitchFamily="66" charset="0"/>
              </a:rPr>
              <a:t>OR</a:t>
            </a:r>
            <a:r>
              <a:rPr lang="en-US" altLang="zh-CN" sz="1600" dirty="0">
                <a:solidFill>
                  <a:srgbClr val="FF0000"/>
                </a:solidFill>
                <a:latin typeface="Comic Sans MS" panose="030F0702030302020204" pitchFamily="66" charset="0"/>
              </a:rPr>
              <a:t>:</a:t>
            </a:r>
            <a:r>
              <a:rPr lang="en-US" altLang="zh-CN" sz="1600" dirty="0">
                <a:latin typeface="Comic Sans MS" panose="030F0702030302020204" pitchFamily="66" charset="0"/>
              </a:rPr>
              <a:t> (unknown or true) = true, (unknown or false) = unknown</a:t>
            </a:r>
            <a:br>
              <a:rPr lang="en-US" altLang="zh-CN" sz="1600" dirty="0">
                <a:latin typeface="Comic Sans MS" panose="030F0702030302020204" pitchFamily="66" charset="0"/>
              </a:rPr>
            </a:br>
            <a:r>
              <a:rPr lang="en-US" altLang="zh-CN" sz="1600" dirty="0">
                <a:latin typeface="Comic Sans MS" panose="030F0702030302020204" pitchFamily="66" charset="0"/>
              </a:rPr>
              <a:t>     (unknown or unknown) = unknown</a:t>
            </a:r>
            <a:endParaRPr lang="en-US" altLang="zh-CN" sz="1600" dirty="0">
              <a:latin typeface="Comic Sans MS" panose="030F0702030302020204" pitchFamily="66" charset="0"/>
            </a:endParaRPr>
          </a:p>
          <a:p>
            <a:pPr lvl="1">
              <a:spcBef>
                <a:spcPts val="600"/>
              </a:spcBef>
            </a:pPr>
            <a:r>
              <a:rPr lang="en-US" altLang="zh-CN" sz="1600" b="1" dirty="0">
                <a:solidFill>
                  <a:srgbClr val="FF0000"/>
                </a:solidFill>
                <a:latin typeface="Comic Sans MS" panose="030F0702030302020204" pitchFamily="66" charset="0"/>
              </a:rPr>
              <a:t>AND</a:t>
            </a:r>
            <a:r>
              <a:rPr lang="en-US" altLang="zh-CN" sz="1600" dirty="0">
                <a:latin typeface="Comic Sans MS" panose="030F0702030302020204" pitchFamily="66" charset="0"/>
              </a:rPr>
              <a:t>: (true and unknown) = unknown, (false and unknown) = false,</a:t>
            </a:r>
            <a:br>
              <a:rPr lang="en-US" altLang="zh-CN" sz="1600" dirty="0">
                <a:latin typeface="Comic Sans MS" panose="030F0702030302020204" pitchFamily="66" charset="0"/>
              </a:rPr>
            </a:br>
            <a:r>
              <a:rPr lang="en-US" altLang="zh-CN" sz="1600" dirty="0">
                <a:latin typeface="Comic Sans MS" panose="030F0702030302020204" pitchFamily="66" charset="0"/>
              </a:rPr>
              <a:t>       (unknown and unknown) = unknown</a:t>
            </a:r>
            <a:endParaRPr lang="en-US" altLang="zh-CN" sz="1600" dirty="0">
              <a:latin typeface="Comic Sans MS" panose="030F0702030302020204" pitchFamily="66" charset="0"/>
            </a:endParaRPr>
          </a:p>
          <a:p>
            <a:pPr lvl="1">
              <a:spcBef>
                <a:spcPts val="600"/>
              </a:spcBef>
            </a:pPr>
            <a:r>
              <a:rPr lang="en-US" altLang="zh-CN" sz="1600" b="1" dirty="0">
                <a:solidFill>
                  <a:srgbClr val="FF0000"/>
                </a:solidFill>
                <a:latin typeface="Comic Sans MS" panose="030F0702030302020204" pitchFamily="66" charset="0"/>
              </a:rPr>
              <a:t>NOT</a:t>
            </a:r>
            <a:r>
              <a:rPr lang="en-US" altLang="zh-CN" sz="1600" dirty="0">
                <a:latin typeface="Comic Sans MS" panose="030F0702030302020204" pitchFamily="66" charset="0"/>
              </a:rPr>
              <a:t>:  (not unknown) = unknown</a:t>
            </a:r>
            <a:endParaRPr lang="en-US" altLang="zh-CN" sz="1600" dirty="0">
              <a:latin typeface="Comic Sans MS" panose="030F0702030302020204" pitchFamily="66" charset="0"/>
            </a:endParaRPr>
          </a:p>
          <a:p>
            <a:pPr lvl="1">
              <a:spcBef>
                <a:spcPts val="600"/>
              </a:spcBef>
            </a:pPr>
            <a:r>
              <a:rPr lang="en-US" altLang="zh-CN" sz="1600" dirty="0">
                <a:latin typeface="Comic Sans MS" panose="030F0702030302020204" pitchFamily="66" charset="0"/>
              </a:rPr>
              <a:t>“P is unknown” evaluates to true if predicate P evaluates to unknown</a:t>
            </a:r>
            <a:endParaRPr lang="en-US" altLang="zh-CN" sz="1600" dirty="0">
              <a:latin typeface="Comic Sans MS" panose="030F0702030302020204" pitchFamily="66" charset="0"/>
            </a:endParaRPr>
          </a:p>
          <a:p>
            <a:pPr>
              <a:spcBef>
                <a:spcPts val="600"/>
              </a:spcBef>
            </a:pPr>
            <a:r>
              <a:rPr lang="en-US" altLang="zh-CN" sz="2000" dirty="0">
                <a:latin typeface="Comic Sans MS" panose="030F0702030302020204" pitchFamily="66" charset="0"/>
              </a:rPr>
              <a:t>Result of where clause predicate is treated as </a:t>
            </a:r>
            <a:r>
              <a:rPr lang="en-US" altLang="zh-CN" sz="2000" dirty="0">
                <a:solidFill>
                  <a:srgbClr val="C00000"/>
                </a:solidFill>
                <a:latin typeface="Comic Sans MS" panose="030F0702030302020204" pitchFamily="66" charset="0"/>
              </a:rPr>
              <a:t>false</a:t>
            </a:r>
            <a:r>
              <a:rPr lang="en-US" altLang="zh-CN" sz="2000" dirty="0">
                <a:latin typeface="Comic Sans MS" panose="030F0702030302020204" pitchFamily="66" charset="0"/>
              </a:rPr>
              <a:t> if it evaluates to </a:t>
            </a:r>
            <a:r>
              <a:rPr lang="en-US" altLang="zh-CN" sz="2000" dirty="0">
                <a:solidFill>
                  <a:srgbClr val="C00000"/>
                </a:solidFill>
                <a:latin typeface="Comic Sans MS" panose="030F0702030302020204" pitchFamily="66" charset="0"/>
              </a:rPr>
              <a:t>unknown</a:t>
            </a:r>
            <a:endParaRPr lang="en-US" altLang="zh-CN" sz="2000" dirty="0">
              <a:solidFill>
                <a:srgbClr val="C00000"/>
              </a:solidFill>
              <a:latin typeface="Comic Sans MS" panose="030F0702030302020204" pitchFamily="66" charset="0"/>
            </a:endParaRPr>
          </a:p>
          <a:p>
            <a:pPr>
              <a:spcBef>
                <a:spcPts val="600"/>
              </a:spcBef>
            </a:pPr>
            <a:endParaRPr lang="zh-CN" altLang="en-US" sz="2000" dirty="0">
              <a:latin typeface="Comic Sans MS" panose="030F0702030302020204" pitchFamily="66" charset="0"/>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Null Values and Aggregates</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dirty="0">
                <a:latin typeface="Comic Sans MS" panose="030F0702030302020204" pitchFamily="66" charset="0"/>
              </a:rPr>
              <a:t>Calculate the sum of all loan amounts</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sum</a:t>
            </a:r>
            <a:r>
              <a:rPr lang="en-US" altLang="zh-CN" sz="2000" i="1" dirty="0">
                <a:solidFill>
                  <a:srgbClr val="3333FF"/>
                </a:solidFill>
                <a:latin typeface="Comic Sans MS" panose="030F0702030302020204" pitchFamily="66" charset="0"/>
                <a:cs typeface="Times New Roman" panose="02020603050405020304" pitchFamily="18" charset="0"/>
              </a:rPr>
              <a:t> (amount)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loan</a:t>
            </a:r>
            <a:endParaRPr lang="en-US" altLang="zh-CN" sz="2000" i="1" dirty="0">
              <a:solidFill>
                <a:srgbClr val="3333FF"/>
              </a:solidFill>
              <a:latin typeface="Comic Sans MS" panose="030F0702030302020204" pitchFamily="66" charset="0"/>
              <a:cs typeface="Times New Roman" panose="02020603050405020304" pitchFamily="18" charset="0"/>
            </a:endParaRPr>
          </a:p>
          <a:p>
            <a:pPr lvl="1"/>
            <a:r>
              <a:rPr lang="en-US" altLang="zh-CN" sz="1800" dirty="0">
                <a:latin typeface="Comic Sans MS" panose="030F0702030302020204" pitchFamily="66" charset="0"/>
              </a:rPr>
              <a:t>Above statement </a:t>
            </a:r>
            <a:r>
              <a:rPr lang="en-US" altLang="zh-CN" sz="1800" dirty="0">
                <a:solidFill>
                  <a:srgbClr val="FF0000"/>
                </a:solidFill>
                <a:latin typeface="Comic Sans MS" panose="030F0702030302020204" pitchFamily="66" charset="0"/>
              </a:rPr>
              <a:t>ignores null</a:t>
            </a:r>
            <a:r>
              <a:rPr lang="en-US" altLang="zh-CN" sz="1800" dirty="0">
                <a:latin typeface="Comic Sans MS" panose="030F0702030302020204" pitchFamily="66" charset="0"/>
              </a:rPr>
              <a:t> amounts</a:t>
            </a:r>
            <a:endParaRPr lang="en-US" altLang="zh-CN" sz="1800" dirty="0">
              <a:latin typeface="Comic Sans MS" panose="030F0702030302020204" pitchFamily="66" charset="0"/>
            </a:endParaRPr>
          </a:p>
          <a:p>
            <a:pPr lvl="1"/>
            <a:r>
              <a:rPr lang="en-US" altLang="zh-CN" sz="1800" dirty="0">
                <a:latin typeface="Comic Sans MS" panose="030F0702030302020204" pitchFamily="66" charset="0"/>
              </a:rPr>
              <a:t>Result is null if there is no non-null amount</a:t>
            </a:r>
            <a:endParaRPr lang="en-US" altLang="zh-CN" sz="1800" dirty="0">
              <a:latin typeface="Comic Sans MS" panose="030F0702030302020204" pitchFamily="66" charset="0"/>
            </a:endParaRPr>
          </a:p>
          <a:p>
            <a:endParaRPr lang="en-US" altLang="zh-CN" sz="2000">
              <a:latin typeface="Comic Sans MS" panose="030F0702030302020204" pitchFamily="66" charset="0"/>
            </a:endParaRPr>
          </a:p>
          <a:p>
            <a:r>
              <a:rPr lang="en-US" altLang="zh-CN" sz="2000">
                <a:latin typeface="Comic Sans MS" panose="030F0702030302020204" pitchFamily="66" charset="0"/>
              </a:rPr>
              <a:t>All </a:t>
            </a:r>
            <a:r>
              <a:rPr lang="en-US" altLang="zh-CN" sz="2000" dirty="0">
                <a:latin typeface="Comic Sans MS" panose="030F0702030302020204" pitchFamily="66" charset="0"/>
              </a:rPr>
              <a:t>aggregate operations </a:t>
            </a:r>
            <a:r>
              <a:rPr lang="en-US" altLang="zh-CN" sz="2000" dirty="0">
                <a:solidFill>
                  <a:srgbClr val="C00000"/>
                </a:solidFill>
                <a:latin typeface="Comic Sans MS" panose="030F0702030302020204" pitchFamily="66" charset="0"/>
              </a:rPr>
              <a:t>except </a:t>
            </a:r>
            <a:r>
              <a:rPr lang="en-US" altLang="zh-CN" sz="2000" dirty="0">
                <a:solidFill>
                  <a:srgbClr val="FF0000"/>
                </a:solidFill>
                <a:latin typeface="Comic Sans MS" panose="030F0702030302020204" pitchFamily="66" charset="0"/>
              </a:rPr>
              <a:t>count(*)</a:t>
            </a:r>
            <a:r>
              <a:rPr lang="en-US" altLang="zh-CN" sz="2000" dirty="0">
                <a:latin typeface="Comic Sans MS" panose="030F0702030302020204" pitchFamily="66" charset="0"/>
              </a:rPr>
              <a:t> ignore tuples with null values on the aggregated attributes</a:t>
            </a:r>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87524" y="771550"/>
            <a:ext cx="8568952" cy="3805070"/>
          </a:xfrm>
        </p:spPr>
        <p:txBody>
          <a:bodyPr/>
          <a:lstStyle/>
          <a:p>
            <a:r>
              <a:rPr lang="en-US" altLang="zh-CN">
                <a:latin typeface="Comic Sans MS" panose="030F0702030302020204" pitchFamily="66" charset="0"/>
              </a:rPr>
              <a:t>Overview </a:t>
            </a:r>
            <a:r>
              <a:rPr lang="en-US" altLang="zh-CN" dirty="0">
                <a:latin typeface="Comic Sans MS" panose="030F0702030302020204" pitchFamily="66" charset="0"/>
              </a:rPr>
              <a:t>of the SQL</a:t>
            </a:r>
            <a:endParaRPr lang="en-US" altLang="zh-CN" dirty="0">
              <a:latin typeface="Comic Sans MS" panose="030F0702030302020204" pitchFamily="66" charset="0"/>
            </a:endParaRPr>
          </a:p>
          <a:p>
            <a:r>
              <a:rPr lang="en-US" altLang="zh-CN">
                <a:latin typeface="Comic Sans MS" panose="030F0702030302020204" pitchFamily="66" charset="0"/>
              </a:rPr>
              <a:t>SQL </a:t>
            </a:r>
            <a:r>
              <a:rPr lang="en-US" altLang="zh-CN" dirty="0">
                <a:latin typeface="Comic Sans MS" panose="030F0702030302020204" pitchFamily="66" charset="0"/>
              </a:rPr>
              <a:t>Data Definition</a:t>
            </a:r>
            <a:endParaRPr lang="en-US" altLang="zh-CN" dirty="0">
              <a:latin typeface="Comic Sans MS" panose="030F0702030302020204" pitchFamily="66" charset="0"/>
            </a:endParaRPr>
          </a:p>
          <a:p>
            <a:r>
              <a:rPr lang="en-US" altLang="zh-CN">
                <a:latin typeface="Comic Sans MS" panose="030F0702030302020204" pitchFamily="66" charset="0"/>
              </a:rPr>
              <a:t>Basic </a:t>
            </a:r>
            <a:r>
              <a:rPr lang="en-US" altLang="zh-CN" dirty="0">
                <a:latin typeface="Comic Sans MS" panose="030F0702030302020204" pitchFamily="66" charset="0"/>
              </a:rPr>
              <a:t>Structure of SQL Queries</a:t>
            </a:r>
            <a:endParaRPr lang="en-US" altLang="zh-CN" dirty="0">
              <a:latin typeface="Comic Sans MS" panose="030F0702030302020204" pitchFamily="66" charset="0"/>
            </a:endParaRPr>
          </a:p>
          <a:p>
            <a:r>
              <a:rPr lang="en-US" altLang="zh-CN">
                <a:latin typeface="Comic Sans MS" panose="030F0702030302020204" pitchFamily="66" charset="0"/>
              </a:rPr>
              <a:t>Additional </a:t>
            </a:r>
            <a:r>
              <a:rPr lang="en-US" altLang="zh-CN" dirty="0">
                <a:latin typeface="Comic Sans MS" panose="030F0702030302020204" pitchFamily="66" charset="0"/>
              </a:rPr>
              <a:t>Basic Operations </a:t>
            </a:r>
            <a:endParaRPr lang="en-US" altLang="zh-CN" dirty="0">
              <a:latin typeface="Comic Sans MS" panose="030F0702030302020204" pitchFamily="66" charset="0"/>
            </a:endParaRPr>
          </a:p>
          <a:p>
            <a:r>
              <a:rPr lang="en-US" altLang="zh-CN">
                <a:latin typeface="Comic Sans MS" panose="030F0702030302020204" pitchFamily="66" charset="0"/>
              </a:rPr>
              <a:t>Set </a:t>
            </a:r>
            <a:r>
              <a:rPr lang="en-US" altLang="zh-CN" dirty="0">
                <a:latin typeface="Comic Sans MS" panose="030F0702030302020204" pitchFamily="66" charset="0"/>
              </a:rPr>
              <a:t>Operations</a:t>
            </a:r>
            <a:endParaRPr lang="en-US" altLang="zh-CN" dirty="0">
              <a:latin typeface="Comic Sans MS" panose="030F0702030302020204" pitchFamily="66" charset="0"/>
            </a:endParaRPr>
          </a:p>
          <a:p>
            <a:r>
              <a:rPr lang="en-US" altLang="zh-CN">
                <a:latin typeface="Comic Sans MS" panose="030F0702030302020204" pitchFamily="66" charset="0"/>
              </a:rPr>
              <a:t>Null </a:t>
            </a:r>
            <a:r>
              <a:rPr lang="en-US" altLang="zh-CN" dirty="0">
                <a:latin typeface="Comic Sans MS" panose="030F0702030302020204" pitchFamily="66" charset="0"/>
              </a:rPr>
              <a:t>Values</a:t>
            </a:r>
            <a:endParaRPr lang="en-US" altLang="zh-CN" dirty="0">
              <a:latin typeface="Comic Sans MS" panose="030F0702030302020204" pitchFamily="66" charset="0"/>
            </a:endParaRPr>
          </a:p>
          <a:p>
            <a:pPr marL="0" indent="0">
              <a:buNone/>
            </a:pPr>
            <a:r>
              <a:rPr lang="zh-CN" altLang="en-US" b="1">
                <a:solidFill>
                  <a:srgbClr val="FF0000"/>
                </a:solidFill>
                <a:latin typeface="Comic Sans MS" panose="030F0702030302020204" pitchFamily="66" charset="0"/>
                <a:ea typeface="华文中宋" panose="02010600040101010101" pitchFamily="2" charset="-122"/>
                <a:sym typeface="Wingdings" panose="05000000000000000000" pitchFamily="2" charset="2"/>
              </a:rPr>
              <a:t> </a:t>
            </a:r>
            <a:r>
              <a:rPr lang="en-US" altLang="zh-CN" b="1">
                <a:solidFill>
                  <a:srgbClr val="FF0000"/>
                </a:solidFill>
                <a:latin typeface="Comic Sans MS" panose="030F0702030302020204" pitchFamily="66" charset="0"/>
              </a:rPr>
              <a:t>Aggregate </a:t>
            </a:r>
            <a:r>
              <a:rPr lang="en-US" altLang="zh-CN" b="1" dirty="0">
                <a:solidFill>
                  <a:srgbClr val="FF0000"/>
                </a:solidFill>
                <a:latin typeface="Comic Sans MS" panose="030F0702030302020204" pitchFamily="66" charset="0"/>
              </a:rPr>
              <a:t>Functions</a:t>
            </a:r>
            <a:endParaRPr lang="en-US" altLang="zh-CN" b="1" dirty="0">
              <a:solidFill>
                <a:srgbClr val="FF0000"/>
              </a:solidFill>
              <a:latin typeface="Comic Sans MS" panose="030F0702030302020204" pitchFamily="66" charset="0"/>
            </a:endParaRPr>
          </a:p>
          <a:p>
            <a:r>
              <a:rPr lang="en-US" altLang="zh-CN">
                <a:latin typeface="Comic Sans MS" panose="030F0702030302020204" pitchFamily="66" charset="0"/>
              </a:rPr>
              <a:t>Nested </a:t>
            </a:r>
            <a:r>
              <a:rPr lang="en-US" altLang="zh-CN" dirty="0">
                <a:latin typeface="Comic Sans MS" panose="030F0702030302020204" pitchFamily="66" charset="0"/>
              </a:rPr>
              <a:t>Subqueries</a:t>
            </a:r>
            <a:endParaRPr lang="en-US" altLang="zh-CN" dirty="0">
              <a:latin typeface="Comic Sans MS" panose="030F0702030302020204" pitchFamily="66" charset="0"/>
            </a:endParaRPr>
          </a:p>
          <a:p>
            <a:r>
              <a:rPr lang="en-US" altLang="zh-CN">
                <a:latin typeface="Comic Sans MS" panose="030F0702030302020204" pitchFamily="66" charset="0"/>
              </a:rPr>
              <a:t>Modification </a:t>
            </a:r>
            <a:r>
              <a:rPr lang="en-US" altLang="zh-CN" dirty="0">
                <a:latin typeface="Comic Sans MS" panose="030F0702030302020204" pitchFamily="66" charset="0"/>
              </a:rPr>
              <a:t>of the Database</a:t>
            </a:r>
            <a:endParaRPr lang="en-US" altLang="zh-CN" dirty="0">
              <a:latin typeface="Comic Sans MS" panose="030F0702030302020204" pitchFamily="66" charset="0"/>
            </a:endParaRPr>
          </a:p>
          <a:p>
            <a:endParaRPr lang="zh-CN" altLang="en-US" b="1" dirty="0">
              <a:latin typeface="Comic Sans MS" panose="030F0702030302020204" pitchFamily="66" charset="0"/>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Aggregate Functions</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dirty="0">
                <a:latin typeface="Comic Sans MS" panose="030F0702030302020204" pitchFamily="66" charset="0"/>
              </a:rPr>
              <a:t>These functions operate on a set of values of a column of a relation, and return a value</a:t>
            </a:r>
            <a:endParaRPr lang="en-US" altLang="zh-CN" sz="2000" dirty="0">
              <a:latin typeface="Comic Sans MS" panose="030F0702030302020204" pitchFamily="66" charset="0"/>
            </a:endParaRPr>
          </a:p>
          <a:p>
            <a:pPr lvl="1"/>
            <a:r>
              <a:rPr lang="en-US" altLang="zh-CN" b="1" dirty="0">
                <a:solidFill>
                  <a:srgbClr val="FF0000"/>
                </a:solidFill>
                <a:latin typeface="Comic Sans MS" panose="030F0702030302020204" pitchFamily="66" charset="0"/>
              </a:rPr>
              <a:t>avg</a:t>
            </a:r>
            <a:r>
              <a:rPr lang="en-US" altLang="zh-CN" dirty="0">
                <a:solidFill>
                  <a:srgbClr val="FF0000"/>
                </a:solidFill>
                <a:latin typeface="Comic Sans MS" panose="030F0702030302020204" pitchFamily="66" charset="0"/>
              </a:rPr>
              <a:t>: </a:t>
            </a:r>
            <a:r>
              <a:rPr lang="en-US" altLang="zh-CN" dirty="0">
                <a:latin typeface="Comic Sans MS" panose="030F0702030302020204" pitchFamily="66" charset="0"/>
              </a:rPr>
              <a:t>average value</a:t>
            </a:r>
            <a:endParaRPr lang="en-US" altLang="zh-CN" dirty="0">
              <a:latin typeface="Comic Sans MS" panose="030F0702030302020204" pitchFamily="66" charset="0"/>
            </a:endParaRPr>
          </a:p>
          <a:p>
            <a:pPr lvl="1"/>
            <a:r>
              <a:rPr lang="en-US" altLang="zh-CN" b="1" dirty="0">
                <a:solidFill>
                  <a:srgbClr val="FF0000"/>
                </a:solidFill>
                <a:latin typeface="Comic Sans MS" panose="030F0702030302020204" pitchFamily="66" charset="0"/>
              </a:rPr>
              <a:t>min</a:t>
            </a:r>
            <a:r>
              <a:rPr lang="en-US" altLang="zh-CN" dirty="0">
                <a:solidFill>
                  <a:srgbClr val="FF0000"/>
                </a:solidFill>
                <a:latin typeface="Comic Sans MS" panose="030F0702030302020204" pitchFamily="66" charset="0"/>
              </a:rPr>
              <a:t>:  </a:t>
            </a:r>
            <a:r>
              <a:rPr lang="en-US" altLang="zh-CN" dirty="0">
                <a:latin typeface="Comic Sans MS" panose="030F0702030302020204" pitchFamily="66" charset="0"/>
              </a:rPr>
              <a:t>minimum value</a:t>
            </a:r>
            <a:endParaRPr lang="en-US" altLang="zh-CN" dirty="0">
              <a:latin typeface="Comic Sans MS" panose="030F0702030302020204" pitchFamily="66" charset="0"/>
            </a:endParaRPr>
          </a:p>
          <a:p>
            <a:pPr lvl="1"/>
            <a:r>
              <a:rPr lang="en-US" altLang="zh-CN" b="1" dirty="0">
                <a:solidFill>
                  <a:srgbClr val="FF0000"/>
                </a:solidFill>
                <a:latin typeface="Comic Sans MS" panose="030F0702030302020204" pitchFamily="66" charset="0"/>
              </a:rPr>
              <a:t>max</a:t>
            </a:r>
            <a:r>
              <a:rPr lang="en-US" altLang="zh-CN" dirty="0">
                <a:solidFill>
                  <a:srgbClr val="FF0000"/>
                </a:solidFill>
                <a:latin typeface="Comic Sans MS" panose="030F0702030302020204" pitchFamily="66" charset="0"/>
              </a:rPr>
              <a:t>:</a:t>
            </a:r>
            <a:r>
              <a:rPr lang="en-US" altLang="zh-CN" dirty="0">
                <a:latin typeface="Comic Sans MS" panose="030F0702030302020204" pitchFamily="66" charset="0"/>
              </a:rPr>
              <a:t>  maximum value</a:t>
            </a:r>
            <a:endParaRPr lang="en-US" altLang="zh-CN" dirty="0">
              <a:latin typeface="Comic Sans MS" panose="030F0702030302020204" pitchFamily="66" charset="0"/>
            </a:endParaRPr>
          </a:p>
          <a:p>
            <a:pPr lvl="1"/>
            <a:r>
              <a:rPr lang="en-US" altLang="zh-CN" b="1" dirty="0">
                <a:solidFill>
                  <a:srgbClr val="FF0000"/>
                </a:solidFill>
                <a:latin typeface="Comic Sans MS" panose="030F0702030302020204" pitchFamily="66" charset="0"/>
              </a:rPr>
              <a:t>sum</a:t>
            </a:r>
            <a:r>
              <a:rPr lang="en-US" altLang="zh-CN" dirty="0">
                <a:solidFill>
                  <a:srgbClr val="FF0000"/>
                </a:solidFill>
                <a:latin typeface="Comic Sans MS" panose="030F0702030302020204" pitchFamily="66" charset="0"/>
              </a:rPr>
              <a:t>:</a:t>
            </a:r>
            <a:r>
              <a:rPr lang="en-US" altLang="zh-CN" dirty="0">
                <a:latin typeface="Comic Sans MS" panose="030F0702030302020204" pitchFamily="66" charset="0"/>
              </a:rPr>
              <a:t>  sum of values</a:t>
            </a:r>
            <a:endParaRPr lang="en-US" altLang="zh-CN" dirty="0">
              <a:latin typeface="Comic Sans MS" panose="030F0702030302020204" pitchFamily="66" charset="0"/>
            </a:endParaRPr>
          </a:p>
          <a:p>
            <a:pPr lvl="1"/>
            <a:r>
              <a:rPr lang="en-US" altLang="zh-CN" b="1" dirty="0">
                <a:solidFill>
                  <a:srgbClr val="FF0000"/>
                </a:solidFill>
                <a:latin typeface="Comic Sans MS" panose="030F0702030302020204" pitchFamily="66" charset="0"/>
              </a:rPr>
              <a:t>count</a:t>
            </a:r>
            <a:r>
              <a:rPr lang="en-US" altLang="zh-CN" dirty="0">
                <a:solidFill>
                  <a:srgbClr val="FF0000"/>
                </a:solidFill>
                <a:latin typeface="Comic Sans MS" panose="030F0702030302020204" pitchFamily="66" charset="0"/>
              </a:rPr>
              <a:t>:  </a:t>
            </a:r>
            <a:r>
              <a:rPr lang="en-US" altLang="zh-CN" dirty="0">
                <a:latin typeface="Comic Sans MS" panose="030F0702030302020204" pitchFamily="66" charset="0"/>
              </a:rPr>
              <a:t>number of values</a:t>
            </a:r>
            <a:endParaRPr lang="en-US" altLang="zh-CN" dirty="0">
              <a:latin typeface="Comic Sans MS" panose="030F0702030302020204" pitchFamily="66"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Aggregate Functions (Cont.)</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699542"/>
            <a:ext cx="8568952" cy="3823073"/>
          </a:xfrm>
        </p:spPr>
        <p:txBody>
          <a:bodyPr/>
          <a:lstStyle/>
          <a:p>
            <a:r>
              <a:rPr lang="en-US" altLang="zh-CN" sz="2000" dirty="0">
                <a:latin typeface="Comic Sans MS" panose="030F0702030302020204" pitchFamily="66" charset="0"/>
              </a:rPr>
              <a:t>Find the average account balance at the </a:t>
            </a:r>
            <a:r>
              <a:rPr lang="en-US" altLang="zh-CN" sz="2000" dirty="0" err="1">
                <a:latin typeface="Comic Sans MS" panose="030F0702030302020204" pitchFamily="66" charset="0"/>
              </a:rPr>
              <a:t>Perryridge</a:t>
            </a:r>
            <a:r>
              <a:rPr lang="en-US" altLang="zh-CN" sz="2000" dirty="0">
                <a:latin typeface="Comic Sans MS" panose="030F0702030302020204" pitchFamily="66" charset="0"/>
              </a:rPr>
              <a:t> branch</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avg</a:t>
            </a:r>
            <a:r>
              <a:rPr lang="en-US" altLang="zh-CN" sz="2000" i="1" dirty="0">
                <a:solidFill>
                  <a:srgbClr val="FF0000"/>
                </a:solidFill>
                <a:latin typeface="Comic Sans MS" panose="030F0702030302020204" pitchFamily="66" charset="0"/>
                <a:cs typeface="Times New Roman" panose="02020603050405020304" pitchFamily="18" charset="0"/>
              </a:rPr>
              <a:t> (balance)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account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 ‘</a:t>
            </a:r>
            <a:r>
              <a:rPr lang="en-US" altLang="zh-CN" sz="2000" i="1" err="1">
                <a:solidFill>
                  <a:srgbClr val="3333FF"/>
                </a:solidFill>
                <a:latin typeface="Comic Sans MS" panose="030F0702030302020204" pitchFamily="66" charset="0"/>
                <a:cs typeface="Times New Roman" panose="02020603050405020304" pitchFamily="18" charset="0"/>
              </a:rPr>
              <a:t>Perryridge</a:t>
            </a:r>
            <a:r>
              <a:rPr lang="en-US" altLang="zh-CN" sz="2000" i="1">
                <a:solidFill>
                  <a:srgbClr val="3333FF"/>
                </a:solidFill>
                <a:latin typeface="Comic Sans MS" panose="030F0702030302020204" pitchFamily="66" charset="0"/>
                <a:cs typeface="Times New Roman" panose="02020603050405020304" pitchFamily="18" charset="0"/>
              </a:rPr>
              <a:t>’</a:t>
            </a:r>
            <a:endParaRPr lang="en-US" altLang="zh-CN" sz="2000" i="1">
              <a:solidFill>
                <a:srgbClr val="3333FF"/>
              </a:solidFill>
              <a:latin typeface="Comic Sans MS" panose="030F0702030302020204" pitchFamily="66" charset="0"/>
              <a:cs typeface="Times New Roman" panose="02020603050405020304" pitchFamily="18" charset="0"/>
            </a:endParaRPr>
          </a:p>
          <a:p>
            <a:pPr marL="0" indent="0">
              <a:spcBef>
                <a:spcPts val="0"/>
              </a:spcBef>
              <a:buNone/>
            </a:pPr>
            <a:endParaRPr lang="en-US" altLang="zh-CN" sz="2000" i="1" dirty="0">
              <a:solidFill>
                <a:srgbClr val="3333FF"/>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Find the number of tuples in the customer relation</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count</a:t>
            </a:r>
            <a:r>
              <a:rPr lang="en-US" altLang="zh-CN" sz="2000" i="1" dirty="0">
                <a:solidFill>
                  <a:srgbClr val="FF0000"/>
                </a:solidFill>
                <a:latin typeface="Comic Sans MS" panose="030F0702030302020204" pitchFamily="66" charset="0"/>
                <a:cs typeface="Times New Roman" panose="02020603050405020304" pitchFamily="18" charset="0"/>
              </a:rPr>
              <a:t> (*)</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customer</a:t>
            </a:r>
            <a:endParaRPr lang="en-US" altLang="zh-CN" sz="2000" i="1">
              <a:solidFill>
                <a:srgbClr val="3333FF"/>
              </a:solidFill>
              <a:latin typeface="Comic Sans MS" panose="030F0702030302020204" pitchFamily="66" charset="0"/>
              <a:cs typeface="Times New Roman" panose="02020603050405020304" pitchFamily="18" charset="0"/>
            </a:endParaRPr>
          </a:p>
          <a:p>
            <a:pPr marL="0" indent="0">
              <a:spcBef>
                <a:spcPts val="0"/>
              </a:spcBef>
              <a:buNone/>
            </a:pPr>
            <a:endParaRPr lang="en-US" altLang="zh-CN" sz="2000" i="1" dirty="0">
              <a:solidFill>
                <a:srgbClr val="3333FF"/>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Find the number of depositors in the bank</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count</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distinct</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customer_name</a:t>
            </a:r>
            <a:r>
              <a:rPr lang="en-US" altLang="zh-CN" sz="2000" i="1" dirty="0">
                <a:solidFill>
                  <a:srgbClr val="FF0000"/>
                </a:solidFill>
                <a:latin typeface="Comic Sans MS" panose="030F0702030302020204" pitchFamily="66" charset="0"/>
                <a:cs typeface="Times New Roman" panose="02020603050405020304" pitchFamily="18" charset="0"/>
              </a:rPr>
              <a: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depositor</a:t>
            </a:r>
            <a:endParaRPr lang="en-US" altLang="zh-CN" sz="2000" i="1" dirty="0">
              <a:solidFill>
                <a:srgbClr val="3333FF"/>
              </a:solidFill>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1">
            <a:extLst>
              <a:ext uri="{28A0092B-C50C-407E-A947-70E740481C1C}">
                <a14:useLocalDpi xmlns:a14="http://schemas.microsoft.com/office/drawing/2010/main" val="0"/>
              </a:ext>
            </a:extLst>
          </a:blip>
          <a:srcRect l="13913" t="874" r="14110" b="1357"/>
          <a:stretch>
            <a:fillRect/>
          </a:stretch>
        </p:blipFill>
        <p:spPr bwMode="auto">
          <a:xfrm>
            <a:off x="985838" y="696517"/>
            <a:ext cx="7643812" cy="412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7171" name="Rectangle 4"/>
          <p:cNvSpPr>
            <a:spLocks noGrp="1" noChangeArrowheads="1"/>
          </p:cNvSpPr>
          <p:nvPr>
            <p:ph type="title"/>
          </p:nvPr>
        </p:nvSpPr>
        <p:spPr>
          <a:xfrm>
            <a:off x="0" y="-20538"/>
            <a:ext cx="9144000" cy="576064"/>
          </a:xfrm>
        </p:spPr>
        <p:txBody>
          <a:bodyPr/>
          <a:lstStyle/>
          <a:p>
            <a:pPr algn="ctr"/>
            <a:r>
              <a:rPr lang="pt-BR" altLang="zh-CN" sz="2800">
                <a:effectLst/>
                <a:latin typeface="Comic Sans MS" panose="030F0702030302020204" pitchFamily="66" charset="0"/>
                <a:ea typeface="宋体" panose="02010600030101010101" pitchFamily="2" charset="-122"/>
              </a:rPr>
              <a:t>E-R Diagram for a Banking Enterprise</a:t>
            </a:r>
            <a:endParaRPr lang="en-US" altLang="zh-CN" sz="2800">
              <a:effectLst/>
              <a:latin typeface="Comic Sans MS" panose="030F0702030302020204" pitchFamily="66" charset="0"/>
              <a:ea typeface="宋体" panose="02010600030101010101" pitchFamily="2" charset="-122"/>
            </a:endParaRPr>
          </a:p>
        </p:txBody>
      </p:sp>
      <p:sp>
        <p:nvSpPr>
          <p:cNvPr id="7172" name="AutoShape 8"/>
          <p:cNvSpPr>
            <a:spLocks noChangeArrowheads="1"/>
          </p:cNvSpPr>
          <p:nvPr/>
        </p:nvSpPr>
        <p:spPr bwMode="auto">
          <a:xfrm>
            <a:off x="68263" y="3651870"/>
            <a:ext cx="1295400" cy="448643"/>
          </a:xfrm>
          <a:prstGeom prst="wedgeRoundRectCallout">
            <a:avLst>
              <a:gd name="adj1" fmla="val 42769"/>
              <a:gd name="adj2" fmla="val 135662"/>
              <a:gd name="adj3" fmla="val 16667"/>
            </a:avLst>
          </a:prstGeom>
          <a:solidFill>
            <a:srgbClr val="99FF66"/>
          </a:solidFill>
          <a:ln w="9525">
            <a:solidFill>
              <a:schemeClr val="tx1"/>
            </a:solidFill>
            <a:miter lim="800000"/>
          </a:ln>
        </p:spPr>
        <p:txBody>
          <a:bodyPr/>
          <a:lstStyle/>
          <a:p>
            <a:pPr algn="ctr">
              <a:lnSpc>
                <a:spcPct val="90000"/>
              </a:lnSpc>
            </a:pPr>
            <a:r>
              <a:rPr kumimoji="1" lang="en-US" altLang="zh-CN" sz="1200" b="1">
                <a:ea typeface="宋体" panose="02010600030101010101" pitchFamily="2" charset="-122"/>
              </a:rPr>
              <a:t>multi-valued attribute</a:t>
            </a:r>
            <a:endParaRPr kumimoji="1" lang="zh-CN" altLang="en-US" sz="1200" b="1">
              <a:ea typeface="宋体" panose="02010600030101010101" pitchFamily="2" charset="-122"/>
            </a:endParaRPr>
          </a:p>
        </p:txBody>
      </p:sp>
      <p:sp>
        <p:nvSpPr>
          <p:cNvPr id="7173" name="AutoShape 9"/>
          <p:cNvSpPr>
            <a:spLocks noChangeArrowheads="1"/>
          </p:cNvSpPr>
          <p:nvPr/>
        </p:nvSpPr>
        <p:spPr bwMode="auto">
          <a:xfrm>
            <a:off x="2085975" y="4886325"/>
            <a:ext cx="1695450" cy="209550"/>
          </a:xfrm>
          <a:prstGeom prst="wedgeRoundRectCallout">
            <a:avLst>
              <a:gd name="adj1" fmla="val -31245"/>
              <a:gd name="adj2" fmla="val -102907"/>
              <a:gd name="adj3" fmla="val 16667"/>
            </a:avLst>
          </a:prstGeom>
          <a:solidFill>
            <a:schemeClr val="accent1">
              <a:lumMod val="20000"/>
              <a:lumOff val="80000"/>
            </a:schemeClr>
          </a:solidFill>
          <a:ln w="9525">
            <a:solidFill>
              <a:schemeClr val="tx1"/>
            </a:solidFill>
            <a:miter lim="800000"/>
          </a:ln>
        </p:spPr>
        <p:txBody>
          <a:bodyPr/>
          <a:lstStyle/>
          <a:p>
            <a:pPr algn="ctr">
              <a:lnSpc>
                <a:spcPct val="90000"/>
              </a:lnSpc>
            </a:pPr>
            <a:r>
              <a:rPr kumimoji="1" lang="en-US" altLang="zh-CN" sz="1200" b="1">
                <a:ea typeface="宋体" panose="02010600030101010101" pitchFamily="2" charset="-122"/>
              </a:rPr>
              <a:t>derived attribute</a:t>
            </a:r>
            <a:endParaRPr kumimoji="1" lang="zh-CN" altLang="en-US" sz="1200" b="1">
              <a:ea typeface="宋体" panose="02010600030101010101" pitchFamily="2" charset="-122"/>
            </a:endParaRPr>
          </a:p>
        </p:txBody>
      </p:sp>
      <p:sp>
        <p:nvSpPr>
          <p:cNvPr id="7174" name="AutoShape 10"/>
          <p:cNvSpPr>
            <a:spLocks noChangeArrowheads="1"/>
          </p:cNvSpPr>
          <p:nvPr/>
        </p:nvSpPr>
        <p:spPr bwMode="auto">
          <a:xfrm>
            <a:off x="7638603" y="2787774"/>
            <a:ext cx="1469901" cy="296266"/>
          </a:xfrm>
          <a:prstGeom prst="wedgeRoundRectCallout">
            <a:avLst>
              <a:gd name="adj1" fmla="val -40165"/>
              <a:gd name="adj2" fmla="val -91029"/>
              <a:gd name="adj3" fmla="val 16667"/>
            </a:avLst>
          </a:prstGeom>
          <a:solidFill>
            <a:srgbClr val="FFFF66"/>
          </a:solidFill>
          <a:ln w="9525">
            <a:solidFill>
              <a:schemeClr val="tx1"/>
            </a:solidFill>
            <a:miter lim="800000"/>
          </a:ln>
        </p:spPr>
        <p:txBody>
          <a:bodyPr/>
          <a:lstStyle/>
          <a:p>
            <a:pPr algn="ctr">
              <a:lnSpc>
                <a:spcPct val="90000"/>
              </a:lnSpc>
            </a:pPr>
            <a:r>
              <a:rPr kumimoji="1" lang="en-US" altLang="zh-CN" sz="1200" b="1">
                <a:ea typeface="宋体" panose="02010600030101010101" pitchFamily="2" charset="-122"/>
              </a:rPr>
              <a:t>Weak entity sets</a:t>
            </a:r>
            <a:endParaRPr kumimoji="1" lang="zh-CN" altLang="en-US" sz="1200" b="1">
              <a:ea typeface="宋体" panose="02010600030101010101" pitchFamily="2" charset="-122"/>
            </a:endParaRPr>
          </a:p>
        </p:txBody>
      </p:sp>
      <p:cxnSp>
        <p:nvCxnSpPr>
          <p:cNvPr id="7178" name="肘形连接符 16"/>
          <p:cNvCxnSpPr>
            <a:cxnSpLocks noChangeShapeType="1"/>
          </p:cNvCxnSpPr>
          <p:nvPr/>
        </p:nvCxnSpPr>
        <p:spPr bwMode="auto">
          <a:xfrm rot="10800000">
            <a:off x="4356101" y="1221581"/>
            <a:ext cx="3095625" cy="2268141"/>
          </a:xfrm>
          <a:prstGeom prst="bentConnector3">
            <a:avLst>
              <a:gd name="adj1" fmla="val -43750"/>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1" name="菱形 10"/>
          <p:cNvSpPr/>
          <p:nvPr/>
        </p:nvSpPr>
        <p:spPr bwMode="auto">
          <a:xfrm>
            <a:off x="6660232" y="897731"/>
            <a:ext cx="1079772" cy="685800"/>
          </a:xfrm>
          <a:prstGeom prst="diamond">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defRPr/>
            </a:pPr>
            <a:endParaRPr lang="zh-CN" altLang="en-US">
              <a:ea typeface="宋体" panose="02010600030101010101" pitchFamily="2" charset="-122"/>
            </a:endParaRPr>
          </a:p>
        </p:txBody>
      </p:sp>
      <p:sp>
        <p:nvSpPr>
          <p:cNvPr id="7180" name="TextBox 20"/>
          <p:cNvSpPr txBox="1">
            <a:spLocks noChangeArrowheads="1"/>
          </p:cNvSpPr>
          <p:nvPr/>
        </p:nvSpPr>
        <p:spPr bwMode="auto">
          <a:xfrm>
            <a:off x="6660232" y="1131590"/>
            <a:ext cx="1079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Helvetica" pitchFamily="34" charset="0"/>
              </a:defRPr>
            </a:lvl1pPr>
            <a:lvl2pPr marL="742950" indent="-285750">
              <a:defRPr b="1">
                <a:solidFill>
                  <a:schemeClr val="tx1"/>
                </a:solidFill>
                <a:latin typeface="Helvetica" pitchFamily="34" charset="0"/>
              </a:defRPr>
            </a:lvl2pPr>
            <a:lvl3pPr marL="1143000" indent="-228600">
              <a:defRPr b="1">
                <a:solidFill>
                  <a:schemeClr val="tx1"/>
                </a:solidFill>
                <a:latin typeface="Helvetica" pitchFamily="34" charset="0"/>
              </a:defRPr>
            </a:lvl3pPr>
            <a:lvl4pPr marL="1600200" indent="-228600">
              <a:defRPr b="1">
                <a:solidFill>
                  <a:schemeClr val="tx1"/>
                </a:solidFill>
                <a:latin typeface="Helvetica" pitchFamily="34" charset="0"/>
              </a:defRPr>
            </a:lvl4pPr>
            <a:lvl5pPr marL="2057400" indent="-228600">
              <a:defRPr b="1">
                <a:solidFill>
                  <a:schemeClr val="tx1"/>
                </a:solidFill>
                <a:latin typeface="Helvetica" pitchFamily="34" charset="0"/>
              </a:defRPr>
            </a:lvl5pPr>
            <a:lvl6pPr marL="2514600" indent="-228600" eaLnBrk="0" fontAlgn="base" hangingPunct="0">
              <a:spcBef>
                <a:spcPct val="0"/>
              </a:spcBef>
              <a:spcAft>
                <a:spcPct val="0"/>
              </a:spcAft>
              <a:defRPr b="1">
                <a:solidFill>
                  <a:schemeClr val="tx1"/>
                </a:solidFill>
                <a:latin typeface="Helvetica" pitchFamily="34" charset="0"/>
              </a:defRPr>
            </a:lvl6pPr>
            <a:lvl7pPr marL="2971800" indent="-228600" eaLnBrk="0" fontAlgn="base" hangingPunct="0">
              <a:spcBef>
                <a:spcPct val="0"/>
              </a:spcBef>
              <a:spcAft>
                <a:spcPct val="0"/>
              </a:spcAft>
              <a:defRPr b="1">
                <a:solidFill>
                  <a:schemeClr val="tx1"/>
                </a:solidFill>
                <a:latin typeface="Helvetica" pitchFamily="34" charset="0"/>
              </a:defRPr>
            </a:lvl7pPr>
            <a:lvl8pPr marL="3429000" indent="-228600" eaLnBrk="0" fontAlgn="base" hangingPunct="0">
              <a:spcBef>
                <a:spcPct val="0"/>
              </a:spcBef>
              <a:spcAft>
                <a:spcPct val="0"/>
              </a:spcAft>
              <a:defRPr b="1">
                <a:solidFill>
                  <a:schemeClr val="tx1"/>
                </a:solidFill>
                <a:latin typeface="Helvetica" pitchFamily="34" charset="0"/>
              </a:defRPr>
            </a:lvl8pPr>
            <a:lvl9pPr marL="3886200" indent="-228600" eaLnBrk="0" fontAlgn="base" hangingPunct="0">
              <a:spcBef>
                <a:spcPct val="0"/>
              </a:spcBef>
              <a:spcAft>
                <a:spcPct val="0"/>
              </a:spcAft>
              <a:defRPr b="1">
                <a:solidFill>
                  <a:schemeClr val="tx1"/>
                </a:solidFill>
                <a:latin typeface="Helvetica" pitchFamily="34" charset="0"/>
              </a:defRPr>
            </a:lvl9pPr>
          </a:lstStyle>
          <a:p>
            <a:r>
              <a:rPr lang="en-US" altLang="zh-CN" sz="900" i="1">
                <a:ea typeface="宋体" panose="02010600030101010101" pitchFamily="2" charset="-122"/>
              </a:rPr>
              <a:t>account-branch</a:t>
            </a:r>
            <a:endParaRPr lang="zh-CN" altLang="en-US" sz="900" i="1">
              <a:ea typeface="宋体" panose="02010600030101010101" pitchFamily="2" charset="-122"/>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Aggregate Functions – Group By</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699542"/>
            <a:ext cx="8568952" cy="3805070"/>
          </a:xfrm>
        </p:spPr>
        <p:txBody>
          <a:bodyPr/>
          <a:lstStyle/>
          <a:p>
            <a:r>
              <a:rPr lang="en-US" altLang="zh-CN" sz="2000" dirty="0">
                <a:latin typeface="Comic Sans MS" panose="030F0702030302020204" pitchFamily="66" charset="0"/>
              </a:rPr>
              <a:t>Find the number of depositors for each branch</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FF0000"/>
                </a:solidFill>
                <a:latin typeface="Comic Sans MS" panose="030F0702030302020204" pitchFamily="66" charset="0"/>
                <a:cs typeface="Times New Roman" panose="02020603050405020304" pitchFamily="18" charset="0"/>
              </a:rPr>
              <a:t>branch_name</a:t>
            </a:r>
            <a:r>
              <a:rPr lang="en-US" altLang="zh-CN" sz="1800" i="1" dirty="0">
                <a:solidFill>
                  <a:srgbClr val="FF0000"/>
                </a:solidFill>
                <a:latin typeface="Comic Sans MS" panose="030F0702030302020204" pitchFamily="66" charset="0"/>
                <a:cs typeface="Times New Roman" panose="02020603050405020304" pitchFamily="18" charset="0"/>
              </a:rPr>
              <a: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count</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distinct</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err="1">
                <a:solidFill>
                  <a:srgbClr val="FF0000"/>
                </a:solidFill>
                <a:latin typeface="Comic Sans MS" panose="030F0702030302020204" pitchFamily="66" charset="0"/>
                <a:cs typeface="Times New Roman" panose="02020603050405020304" pitchFamily="18" charset="0"/>
              </a:rPr>
              <a:t>customer_name</a:t>
            </a:r>
            <a:r>
              <a:rPr lang="en-US" altLang="zh-CN" sz="1800" i="1" dirty="0">
                <a:solidFill>
                  <a:srgbClr val="FF0000"/>
                </a:solidFill>
                <a:latin typeface="Comic Sans MS" panose="030F0702030302020204" pitchFamily="66" charset="0"/>
                <a:cs typeface="Times New Roman" panose="02020603050405020304" pitchFamily="18" charset="0"/>
              </a:rPr>
              <a:t>)</a:t>
            </a:r>
            <a:br>
              <a:rPr lang="en-US" altLang="zh-CN" sz="1800" i="1" dirty="0">
                <a:solidFill>
                  <a:srgbClr val="FF0000"/>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depositor, account</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depositor.account_number</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account.account_number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group</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by</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err="1">
                <a:solidFill>
                  <a:srgbClr val="FF0000"/>
                </a:solidFill>
                <a:latin typeface="Comic Sans MS" panose="030F0702030302020204" pitchFamily="66" charset="0"/>
                <a:cs typeface="Times New Roman" panose="02020603050405020304" pitchFamily="18" charset="0"/>
              </a:rPr>
              <a:t>branch_name</a:t>
            </a:r>
            <a:endParaRPr lang="en-US" altLang="zh-CN" sz="1800" i="1" dirty="0">
              <a:solidFill>
                <a:srgbClr val="FF0000"/>
              </a:solidFill>
              <a:latin typeface="Comic Sans MS" panose="030F0702030302020204" pitchFamily="66" charset="0"/>
              <a:cs typeface="Times New Roman" panose="02020603050405020304" pitchFamily="18" charset="0"/>
            </a:endParaRPr>
          </a:p>
          <a:p>
            <a:pPr lvl="1"/>
            <a:endParaRPr lang="en-US" altLang="zh-CN" sz="1600" dirty="0">
              <a:latin typeface="Comic Sans MS" panose="030F0702030302020204" pitchFamily="66" charset="0"/>
            </a:endParaRPr>
          </a:p>
          <a:p>
            <a:r>
              <a:rPr lang="en-US" altLang="zh-CN" sz="2000" b="1" dirty="0">
                <a:solidFill>
                  <a:srgbClr val="FF0000"/>
                </a:solidFill>
                <a:latin typeface="Comic Sans MS" panose="030F0702030302020204" pitchFamily="66" charset="0"/>
              </a:rPr>
              <a:t>Note: </a:t>
            </a:r>
            <a:r>
              <a:rPr lang="en-US" altLang="zh-CN" sz="2000" dirty="0">
                <a:latin typeface="Comic Sans MS" panose="030F0702030302020204" pitchFamily="66" charset="0"/>
              </a:rPr>
              <a:t> Attributes in select clause outside of aggregate functions must appear in group </a:t>
            </a:r>
            <a:r>
              <a:rPr lang="en-US" altLang="zh-CN" sz="2000">
                <a:latin typeface="Comic Sans MS" panose="030F0702030302020204" pitchFamily="66" charset="0"/>
              </a:rPr>
              <a:t>by list</a:t>
            </a:r>
            <a:endParaRPr lang="en-US" altLang="zh-CN" sz="2000">
              <a:latin typeface="Comic Sans MS" panose="030F0702030302020204" pitchFamily="66" charset="0"/>
            </a:endParaRPr>
          </a:p>
          <a:p>
            <a:endParaRPr lang="en-US" altLang="zh-CN" sz="2000" dirty="0">
              <a:latin typeface="Comic Sans MS" panose="030F0702030302020204" pitchFamily="66" charset="0"/>
            </a:endParaRPr>
          </a:p>
          <a:p>
            <a:pPr marL="457200" lvl="1" indent="0">
              <a:spcBef>
                <a:spcPts val="0"/>
              </a:spcBef>
              <a:buNone/>
            </a:pP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/*erroneous query*/</a:t>
            </a:r>
            <a:endParaRPr lang="en-US" altLang="zh-CN" sz="1800" i="1" dirty="0">
              <a:solidFill>
                <a:srgbClr val="FF0000"/>
              </a:solidFill>
              <a:latin typeface="Comic Sans MS" panose="030F0702030302020204" pitchFamily="66" charset="0"/>
              <a:cs typeface="Times New Roman" panose="02020603050405020304" pitchFamily="18" charset="0"/>
            </a:endParaRPr>
          </a:p>
          <a:p>
            <a:pPr marL="457200" lvl="1" indent="0">
              <a:spcBef>
                <a:spcPts val="0"/>
              </a:spcBef>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dept_name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ID</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avg</a:t>
            </a:r>
            <a:r>
              <a:rPr lang="en-US" altLang="zh-CN" sz="1800" i="1" dirty="0">
                <a:solidFill>
                  <a:srgbClr val="3333FF"/>
                </a:solidFill>
                <a:latin typeface="Comic Sans MS" panose="030F0702030302020204" pitchFamily="66" charset="0"/>
                <a:cs typeface="Times New Roman" panose="02020603050405020304" pitchFamily="18" charset="0"/>
              </a:rPr>
              <a:t>(salary)</a:t>
            </a:r>
            <a:endParaRPr lang="en-US" altLang="zh-CN" sz="1800" i="1" dirty="0">
              <a:solidFill>
                <a:srgbClr val="3333FF"/>
              </a:solidFill>
              <a:latin typeface="Comic Sans MS" panose="030F0702030302020204" pitchFamily="66" charset="0"/>
              <a:cs typeface="Times New Roman" panose="02020603050405020304" pitchFamily="18" charset="0"/>
            </a:endParaRPr>
          </a:p>
          <a:p>
            <a:pPr marL="457200" lvl="1" indent="0">
              <a:spcBef>
                <a:spcPts val="0"/>
              </a:spcBef>
              <a:buNone/>
            </a:pP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instructor</a:t>
            </a:r>
            <a:endParaRPr lang="en-US" altLang="zh-CN" sz="1800" i="1" dirty="0">
              <a:solidFill>
                <a:srgbClr val="3333FF"/>
              </a:solidFill>
              <a:latin typeface="Comic Sans MS" panose="030F0702030302020204" pitchFamily="66" charset="0"/>
              <a:cs typeface="Times New Roman" panose="02020603050405020304" pitchFamily="18" charset="0"/>
            </a:endParaRPr>
          </a:p>
          <a:p>
            <a:pPr marL="457200" lvl="1" indent="0">
              <a:spcBef>
                <a:spcPts val="0"/>
              </a:spcBef>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group</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by</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err="1">
                <a:solidFill>
                  <a:srgbClr val="FF0000"/>
                </a:solidFill>
                <a:latin typeface="Comic Sans MS" panose="030F0702030302020204" pitchFamily="66" charset="0"/>
                <a:cs typeface="Times New Roman" panose="02020603050405020304" pitchFamily="18" charset="0"/>
              </a:rPr>
              <a:t>dept_name</a:t>
            </a:r>
            <a:endParaRPr lang="en-US" altLang="zh-CN" sz="1800" i="1" dirty="0">
              <a:solidFill>
                <a:srgbClr val="FF0000"/>
              </a:solidFill>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Aggregate Functions – Having Clause</a:t>
            </a:r>
            <a:endParaRPr lang="zh-CN" altLang="en-US" dirty="0">
              <a:latin typeface="Comic Sans MS" panose="030F0702030302020204" pitchFamily="66" charset="0"/>
            </a:endParaRPr>
          </a:p>
        </p:txBody>
      </p:sp>
      <p:sp>
        <p:nvSpPr>
          <p:cNvPr id="3" name="内容占位符 2"/>
          <p:cNvSpPr>
            <a:spLocks noGrp="1"/>
          </p:cNvSpPr>
          <p:nvPr>
            <p:ph idx="1"/>
          </p:nvPr>
        </p:nvSpPr>
        <p:spPr>
          <a:xfrm>
            <a:off x="179512" y="699542"/>
            <a:ext cx="8964488" cy="3805070"/>
          </a:xfrm>
        </p:spPr>
        <p:txBody>
          <a:bodyPr/>
          <a:lstStyle/>
          <a:p>
            <a:r>
              <a:rPr lang="en-US" altLang="zh-CN" sz="2000" dirty="0">
                <a:latin typeface="Comic Sans MS" panose="030F0702030302020204" pitchFamily="66" charset="0"/>
              </a:rPr>
              <a:t>At times, it is useful to state a condition that applies to groups rather than to tuples.</a:t>
            </a:r>
            <a:endParaRPr lang="en-US" altLang="zh-CN" sz="2000" dirty="0">
              <a:latin typeface="Comic Sans MS" panose="030F0702030302020204" pitchFamily="66" charset="0"/>
            </a:endParaRPr>
          </a:p>
          <a:p>
            <a:r>
              <a:rPr lang="en-US" altLang="zh-CN" sz="2000" dirty="0">
                <a:latin typeface="Comic Sans MS" panose="030F0702030302020204" pitchFamily="66" charset="0"/>
              </a:rPr>
              <a:t>E.g., find the names of all branches where the average account balance is more than $1,200.</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avg</a:t>
            </a:r>
            <a:r>
              <a:rPr lang="en-US" altLang="zh-CN" sz="2000" i="1" dirty="0">
                <a:solidFill>
                  <a:srgbClr val="3333FF"/>
                </a:solidFill>
                <a:latin typeface="Comic Sans MS" panose="030F0702030302020204" pitchFamily="66" charset="0"/>
                <a:cs typeface="Times New Roman" panose="02020603050405020304" pitchFamily="18" charset="0"/>
              </a:rPr>
              <a:t> (balance)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account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group by </a:t>
            </a:r>
            <a:r>
              <a:rPr lang="en-US" altLang="zh-CN" sz="2000" i="1" dirty="0" err="1">
                <a:solidFill>
                  <a:srgbClr val="FF0000"/>
                </a:solidFill>
                <a:latin typeface="Comic Sans MS" panose="030F0702030302020204" pitchFamily="66" charset="0"/>
                <a:cs typeface="Times New Roman" panose="02020603050405020304" pitchFamily="18" charset="0"/>
              </a:rPr>
              <a:t>branch_name</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having</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avg</a:t>
            </a:r>
            <a:r>
              <a:rPr lang="en-US" altLang="zh-CN" sz="2000" i="1" dirty="0">
                <a:solidFill>
                  <a:srgbClr val="FF0000"/>
                </a:solidFill>
                <a:latin typeface="Comic Sans MS" panose="030F0702030302020204" pitchFamily="66" charset="0"/>
                <a:cs typeface="Times New Roman" panose="02020603050405020304" pitchFamily="18" charset="0"/>
              </a:rPr>
              <a:t> (balance) &gt; 1200</a:t>
            </a:r>
            <a:endParaRPr lang="en-US" altLang="zh-CN" sz="2000" i="1" dirty="0">
              <a:solidFill>
                <a:srgbClr val="FF0000"/>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Note</a:t>
            </a:r>
            <a:endParaRPr lang="en-US" altLang="zh-CN" sz="2000" dirty="0">
              <a:latin typeface="Comic Sans MS" panose="030F0702030302020204" pitchFamily="66" charset="0"/>
            </a:endParaRPr>
          </a:p>
          <a:p>
            <a:pPr lvl="1"/>
            <a:r>
              <a:rPr lang="en-US" altLang="zh-CN" sz="1600" dirty="0">
                <a:latin typeface="Comic Sans MS" panose="030F0702030302020204" pitchFamily="66" charset="0"/>
              </a:rPr>
              <a:t>predicates in the </a:t>
            </a:r>
            <a:r>
              <a:rPr lang="en-US" altLang="zh-CN" sz="1600" b="1" dirty="0">
                <a:solidFill>
                  <a:srgbClr val="3333FF"/>
                </a:solidFill>
                <a:latin typeface="Comic Sans MS" panose="030F0702030302020204" pitchFamily="66" charset="0"/>
              </a:rPr>
              <a:t>having clause </a:t>
            </a:r>
            <a:r>
              <a:rPr lang="en-US" altLang="zh-CN" sz="1600" dirty="0">
                <a:latin typeface="Comic Sans MS" panose="030F0702030302020204" pitchFamily="66" charset="0"/>
              </a:rPr>
              <a:t>are applied </a:t>
            </a:r>
            <a:r>
              <a:rPr lang="en-US" altLang="zh-CN" sz="1600" b="1" dirty="0">
                <a:solidFill>
                  <a:srgbClr val="FF0000"/>
                </a:solidFill>
                <a:latin typeface="Comic Sans MS" panose="030F0702030302020204" pitchFamily="66" charset="0"/>
              </a:rPr>
              <a:t>after</a:t>
            </a:r>
            <a:r>
              <a:rPr lang="en-US" altLang="zh-CN" sz="1600" dirty="0">
                <a:latin typeface="Comic Sans MS" panose="030F0702030302020204" pitchFamily="66" charset="0"/>
              </a:rPr>
              <a:t> the information of groups whereas</a:t>
            </a:r>
            <a:endParaRPr lang="en-US" altLang="zh-CN" sz="1600" dirty="0">
              <a:latin typeface="Comic Sans MS" panose="030F0702030302020204" pitchFamily="66" charset="0"/>
            </a:endParaRPr>
          </a:p>
          <a:p>
            <a:pPr lvl="1"/>
            <a:r>
              <a:rPr lang="en-US" altLang="zh-CN" sz="1600" dirty="0">
                <a:latin typeface="Comic Sans MS" panose="030F0702030302020204" pitchFamily="66" charset="0"/>
              </a:rPr>
              <a:t>predicates in the </a:t>
            </a:r>
            <a:r>
              <a:rPr lang="en-US" altLang="zh-CN" sz="1600" b="1" dirty="0">
                <a:solidFill>
                  <a:srgbClr val="3333FF"/>
                </a:solidFill>
                <a:latin typeface="Comic Sans MS" panose="030F0702030302020204" pitchFamily="66" charset="0"/>
              </a:rPr>
              <a:t>where clause </a:t>
            </a:r>
            <a:r>
              <a:rPr lang="en-US" altLang="zh-CN" sz="1600" dirty="0">
                <a:latin typeface="Comic Sans MS" panose="030F0702030302020204" pitchFamily="66" charset="0"/>
              </a:rPr>
              <a:t>are applied </a:t>
            </a:r>
            <a:r>
              <a:rPr lang="en-US" altLang="zh-CN" sz="1600" b="1" dirty="0">
                <a:solidFill>
                  <a:srgbClr val="FF0000"/>
                </a:solidFill>
                <a:latin typeface="Comic Sans MS" panose="030F0702030302020204" pitchFamily="66" charset="0"/>
              </a:rPr>
              <a:t>before</a:t>
            </a:r>
            <a:r>
              <a:rPr lang="en-US" altLang="zh-CN" sz="1600" dirty="0">
                <a:latin typeface="Comic Sans MS" panose="030F0702030302020204" pitchFamily="66" charset="0"/>
              </a:rPr>
              <a:t> forming groups</a:t>
            </a:r>
            <a:endParaRPr lang="en-US" altLang="zh-CN" sz="1600" dirty="0">
              <a:latin typeface="Comic Sans MS" panose="030F0702030302020204" pitchFamily="66" charset="0"/>
            </a:endParaRPr>
          </a:p>
          <a:p>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Aggregate Functions – Having Clause</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dirty="0">
                <a:latin typeface="Comic Sans MS" panose="030F0702030302020204" pitchFamily="66" charset="0"/>
              </a:rPr>
              <a:t>E.g., find the average balance for each customer who lives in Harrison and has at least three accounts</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depositor.customer_name</a:t>
            </a:r>
            <a:r>
              <a:rPr lang="en-US" altLang="zh-CN" sz="2000" i="1" dirty="0">
                <a:solidFill>
                  <a:srgbClr val="FF0000"/>
                </a:solidFill>
                <a:latin typeface="Comic Sans MS" panose="030F0702030302020204" pitchFamily="66" charset="0"/>
                <a:cs typeface="Times New Roman" panose="02020603050405020304" pitchFamily="18" charset="0"/>
              </a:rPr>
              <a:t>, avg (balance)</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depositor, account, customer</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where</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depositor.account_number</a:t>
            </a:r>
            <a:r>
              <a:rPr lang="en-US" altLang="zh-CN" sz="2000" i="1" dirty="0">
                <a:solidFill>
                  <a:srgbClr val="3333FF"/>
                </a:solidFill>
                <a:latin typeface="Comic Sans MS" panose="030F0702030302020204" pitchFamily="66" charset="0"/>
                <a:cs typeface="Times New Roman" panose="02020603050405020304" pitchFamily="18" charset="0"/>
              </a:rPr>
              <a:t>=</a:t>
            </a:r>
            <a:r>
              <a:rPr lang="en-US" altLang="zh-CN" sz="2000" i="1" dirty="0" err="1">
                <a:solidFill>
                  <a:srgbClr val="3333FF"/>
                </a:solidFill>
                <a:latin typeface="Comic Sans MS" panose="030F0702030302020204" pitchFamily="66" charset="0"/>
                <a:cs typeface="Times New Roman" panose="02020603050405020304" pitchFamily="18" charset="0"/>
              </a:rPr>
              <a:t>account.account_number</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buNone/>
            </a:pP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and</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depositer.customer_name</a:t>
            </a:r>
            <a:r>
              <a:rPr lang="en-US" altLang="zh-CN" sz="2000" i="1" dirty="0">
                <a:solidFill>
                  <a:srgbClr val="3333FF"/>
                </a:solidFill>
                <a:latin typeface="Comic Sans MS" panose="030F0702030302020204" pitchFamily="66" charset="0"/>
                <a:cs typeface="Times New Roman" panose="02020603050405020304" pitchFamily="18" charset="0"/>
              </a:rPr>
              <a:t>=</a:t>
            </a:r>
            <a:r>
              <a:rPr lang="en-US" altLang="zh-CN" sz="2000" i="1" dirty="0" err="1">
                <a:solidFill>
                  <a:srgbClr val="3333FF"/>
                </a:solidFill>
                <a:latin typeface="Comic Sans MS" panose="030F0702030302020204" pitchFamily="66" charset="0"/>
                <a:cs typeface="Times New Roman" panose="02020603050405020304" pitchFamily="18" charset="0"/>
              </a:rPr>
              <a:t>customer.customer_name</a:t>
            </a:r>
            <a:r>
              <a:rPr lang="en-US" altLang="zh-CN" sz="2000" i="1" dirty="0">
                <a:solidFill>
                  <a:srgbClr val="3333FF"/>
                </a:solidFill>
                <a:latin typeface="Comic Sans MS" panose="030F0702030302020204" pitchFamily="66" charset="0"/>
                <a:cs typeface="Times New Roman" panose="02020603050405020304" pitchFamily="18" charset="0"/>
              </a:rPr>
              <a:t> </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buNone/>
            </a:pP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and</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customer_city</a:t>
            </a:r>
            <a:r>
              <a:rPr lang="en-US" altLang="zh-CN" sz="2000" i="1" dirty="0">
                <a:solidFill>
                  <a:srgbClr val="3333FF"/>
                </a:solidFill>
                <a:latin typeface="Comic Sans MS" panose="030F0702030302020204" pitchFamily="66" charset="0"/>
                <a:cs typeface="Times New Roman" panose="02020603050405020304" pitchFamily="18" charset="0"/>
              </a:rPr>
              <a:t>=‘Harrison’</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buNone/>
            </a:pP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group by </a:t>
            </a:r>
            <a:r>
              <a:rPr lang="en-US" altLang="zh-CN" sz="2000" i="1" dirty="0" err="1">
                <a:solidFill>
                  <a:srgbClr val="FF0000"/>
                </a:solidFill>
                <a:latin typeface="Comic Sans MS" panose="030F0702030302020204" pitchFamily="66" charset="0"/>
                <a:cs typeface="Times New Roman" panose="02020603050405020304" pitchFamily="18" charset="0"/>
              </a:rPr>
              <a:t>depositor.customer_name</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having</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count</a:t>
            </a:r>
            <a:r>
              <a:rPr lang="en-US" altLang="zh-CN" sz="2000" i="1" dirty="0">
                <a:solidFill>
                  <a:srgbClr val="FF0000"/>
                </a:solidFill>
                <a:latin typeface="Comic Sans MS" panose="030F0702030302020204" pitchFamily="66" charset="0"/>
                <a:cs typeface="Times New Roman" panose="02020603050405020304" pitchFamily="18" charset="0"/>
              </a:rPr>
              <a:t>(</a:t>
            </a:r>
            <a:r>
              <a:rPr lang="en-US" altLang="zh-CN" sz="2000" b="1" i="1" dirty="0">
                <a:solidFill>
                  <a:srgbClr val="FF0000"/>
                </a:solidFill>
                <a:latin typeface="Comic Sans MS" panose="030F0702030302020204" pitchFamily="66" charset="0"/>
                <a:cs typeface="Times New Roman" panose="02020603050405020304" pitchFamily="18" charset="0"/>
              </a:rPr>
              <a:t>distinct</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depositor.account_number</a:t>
            </a:r>
            <a:r>
              <a:rPr lang="en-US" altLang="zh-CN" sz="2000" i="1" dirty="0">
                <a:solidFill>
                  <a:srgbClr val="FF0000"/>
                </a:solidFill>
                <a:latin typeface="Comic Sans MS" panose="030F0702030302020204" pitchFamily="66" charset="0"/>
                <a:cs typeface="Times New Roman" panose="02020603050405020304" pitchFamily="18" charset="0"/>
              </a:rPr>
              <a:t>) &gt;=3</a:t>
            </a:r>
            <a:endParaRPr lang="en-US" altLang="zh-CN" sz="2000" i="1" dirty="0">
              <a:solidFill>
                <a:srgbClr val="FF0000"/>
              </a:solidFill>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87524" y="771550"/>
            <a:ext cx="8568952" cy="3805070"/>
          </a:xfrm>
        </p:spPr>
        <p:txBody>
          <a:bodyPr/>
          <a:lstStyle/>
          <a:p>
            <a:r>
              <a:rPr lang="en-US" altLang="zh-CN">
                <a:latin typeface="Comic Sans MS" panose="030F0702030302020204" pitchFamily="66" charset="0"/>
              </a:rPr>
              <a:t>Overview </a:t>
            </a:r>
            <a:r>
              <a:rPr lang="en-US" altLang="zh-CN" dirty="0">
                <a:latin typeface="Comic Sans MS" panose="030F0702030302020204" pitchFamily="66" charset="0"/>
              </a:rPr>
              <a:t>of the SQL</a:t>
            </a:r>
            <a:endParaRPr lang="en-US" altLang="zh-CN" dirty="0">
              <a:latin typeface="Comic Sans MS" panose="030F0702030302020204" pitchFamily="66" charset="0"/>
            </a:endParaRPr>
          </a:p>
          <a:p>
            <a:r>
              <a:rPr lang="en-US" altLang="zh-CN">
                <a:latin typeface="Comic Sans MS" panose="030F0702030302020204" pitchFamily="66" charset="0"/>
              </a:rPr>
              <a:t>SQL </a:t>
            </a:r>
            <a:r>
              <a:rPr lang="en-US" altLang="zh-CN" dirty="0">
                <a:latin typeface="Comic Sans MS" panose="030F0702030302020204" pitchFamily="66" charset="0"/>
              </a:rPr>
              <a:t>Data Definition</a:t>
            </a:r>
            <a:endParaRPr lang="en-US" altLang="zh-CN" dirty="0">
              <a:latin typeface="Comic Sans MS" panose="030F0702030302020204" pitchFamily="66" charset="0"/>
            </a:endParaRPr>
          </a:p>
          <a:p>
            <a:r>
              <a:rPr lang="en-US" altLang="zh-CN">
                <a:latin typeface="Comic Sans MS" panose="030F0702030302020204" pitchFamily="66" charset="0"/>
              </a:rPr>
              <a:t>Basic </a:t>
            </a:r>
            <a:r>
              <a:rPr lang="en-US" altLang="zh-CN" dirty="0">
                <a:latin typeface="Comic Sans MS" panose="030F0702030302020204" pitchFamily="66" charset="0"/>
              </a:rPr>
              <a:t>Structure of SQL Queries</a:t>
            </a:r>
            <a:endParaRPr lang="en-US" altLang="zh-CN" dirty="0">
              <a:latin typeface="Comic Sans MS" panose="030F0702030302020204" pitchFamily="66" charset="0"/>
            </a:endParaRPr>
          </a:p>
          <a:p>
            <a:r>
              <a:rPr lang="en-US" altLang="zh-CN">
                <a:latin typeface="Comic Sans MS" panose="030F0702030302020204" pitchFamily="66" charset="0"/>
              </a:rPr>
              <a:t>Additional </a:t>
            </a:r>
            <a:r>
              <a:rPr lang="en-US" altLang="zh-CN" dirty="0">
                <a:latin typeface="Comic Sans MS" panose="030F0702030302020204" pitchFamily="66" charset="0"/>
              </a:rPr>
              <a:t>Basic Operations </a:t>
            </a:r>
            <a:endParaRPr lang="en-US" altLang="zh-CN" dirty="0">
              <a:latin typeface="Comic Sans MS" panose="030F0702030302020204" pitchFamily="66" charset="0"/>
            </a:endParaRPr>
          </a:p>
          <a:p>
            <a:r>
              <a:rPr lang="en-US" altLang="zh-CN">
                <a:latin typeface="Comic Sans MS" panose="030F0702030302020204" pitchFamily="66" charset="0"/>
              </a:rPr>
              <a:t>Set </a:t>
            </a:r>
            <a:r>
              <a:rPr lang="en-US" altLang="zh-CN" dirty="0">
                <a:latin typeface="Comic Sans MS" panose="030F0702030302020204" pitchFamily="66" charset="0"/>
              </a:rPr>
              <a:t>Operations</a:t>
            </a:r>
            <a:endParaRPr lang="en-US" altLang="zh-CN" dirty="0">
              <a:latin typeface="Comic Sans MS" panose="030F0702030302020204" pitchFamily="66" charset="0"/>
            </a:endParaRPr>
          </a:p>
          <a:p>
            <a:r>
              <a:rPr lang="en-US" altLang="zh-CN">
                <a:latin typeface="Comic Sans MS" panose="030F0702030302020204" pitchFamily="66" charset="0"/>
              </a:rPr>
              <a:t>Null </a:t>
            </a:r>
            <a:r>
              <a:rPr lang="en-US" altLang="zh-CN" dirty="0">
                <a:latin typeface="Comic Sans MS" panose="030F0702030302020204" pitchFamily="66" charset="0"/>
              </a:rPr>
              <a:t>Values</a:t>
            </a:r>
            <a:endParaRPr lang="en-US" altLang="zh-CN" dirty="0">
              <a:latin typeface="Comic Sans MS" panose="030F0702030302020204" pitchFamily="66" charset="0"/>
            </a:endParaRPr>
          </a:p>
          <a:p>
            <a:r>
              <a:rPr lang="en-US" altLang="zh-CN">
                <a:latin typeface="Comic Sans MS" panose="030F0702030302020204" pitchFamily="66" charset="0"/>
              </a:rPr>
              <a:t>Aggregate </a:t>
            </a:r>
            <a:r>
              <a:rPr lang="en-US" altLang="zh-CN" dirty="0">
                <a:latin typeface="Comic Sans MS" panose="030F0702030302020204" pitchFamily="66" charset="0"/>
              </a:rPr>
              <a:t>Functions</a:t>
            </a:r>
            <a:endParaRPr lang="en-US" altLang="zh-CN" dirty="0">
              <a:latin typeface="Comic Sans MS" panose="030F0702030302020204" pitchFamily="66" charset="0"/>
            </a:endParaRPr>
          </a:p>
          <a:p>
            <a:pPr marL="0" indent="0">
              <a:buNone/>
            </a:pPr>
            <a:r>
              <a:rPr lang="zh-CN" altLang="en-US" b="1">
                <a:solidFill>
                  <a:srgbClr val="FF0000"/>
                </a:solidFill>
                <a:latin typeface="Comic Sans MS" panose="030F0702030302020204" pitchFamily="66" charset="0"/>
                <a:ea typeface="华文中宋" panose="02010600040101010101" pitchFamily="2" charset="-122"/>
                <a:sym typeface="Wingdings" panose="05000000000000000000" pitchFamily="2" charset="2"/>
              </a:rPr>
              <a:t> </a:t>
            </a:r>
            <a:r>
              <a:rPr lang="en-US" altLang="zh-CN" b="1">
                <a:solidFill>
                  <a:srgbClr val="FF0000"/>
                </a:solidFill>
                <a:latin typeface="Comic Sans MS" panose="030F0702030302020204" pitchFamily="66" charset="0"/>
              </a:rPr>
              <a:t>Nested </a:t>
            </a:r>
            <a:r>
              <a:rPr lang="en-US" altLang="zh-CN" b="1" dirty="0">
                <a:solidFill>
                  <a:srgbClr val="FF0000"/>
                </a:solidFill>
                <a:latin typeface="Comic Sans MS" panose="030F0702030302020204" pitchFamily="66" charset="0"/>
              </a:rPr>
              <a:t>Subqueries</a:t>
            </a:r>
            <a:endParaRPr lang="en-US" altLang="zh-CN" b="1" dirty="0">
              <a:solidFill>
                <a:srgbClr val="FF0000"/>
              </a:solidFill>
              <a:latin typeface="Comic Sans MS" panose="030F0702030302020204" pitchFamily="66" charset="0"/>
            </a:endParaRPr>
          </a:p>
          <a:p>
            <a:r>
              <a:rPr lang="en-US" altLang="zh-CN">
                <a:latin typeface="Comic Sans MS" panose="030F0702030302020204" pitchFamily="66" charset="0"/>
              </a:rPr>
              <a:t>Modification </a:t>
            </a:r>
            <a:r>
              <a:rPr lang="en-US" altLang="zh-CN" dirty="0">
                <a:latin typeface="Comic Sans MS" panose="030F0702030302020204" pitchFamily="66" charset="0"/>
              </a:rPr>
              <a:t>of the Database</a:t>
            </a:r>
            <a:endParaRPr lang="en-US" altLang="zh-CN" dirty="0">
              <a:latin typeface="Comic Sans MS" panose="030F0702030302020204" pitchFamily="66" charset="0"/>
            </a:endParaRPr>
          </a:p>
          <a:p>
            <a:endParaRPr lang="zh-CN" altLang="en-US" b="1" dirty="0">
              <a:latin typeface="Comic Sans MS" panose="030F0702030302020204" pitchFamily="66" charset="0"/>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Nested Subqueries</a:t>
            </a:r>
            <a:r>
              <a:rPr lang="zh-CN" altLang="en-US" dirty="0">
                <a:latin typeface="Comic Sans MS" panose="030F0702030302020204" pitchFamily="66" charset="0"/>
              </a:rPr>
              <a:t>（嵌套子查询）</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789553"/>
            <a:ext cx="8784976" cy="3805070"/>
          </a:xfrm>
        </p:spPr>
        <p:txBody>
          <a:bodyPr/>
          <a:lstStyle/>
          <a:p>
            <a:r>
              <a:rPr lang="en-US" altLang="zh-CN" sz="2000" dirty="0">
                <a:latin typeface="Comic Sans MS" panose="030F0702030302020204" pitchFamily="66" charset="0"/>
              </a:rPr>
              <a:t>SQL provides a mechanism for the nesting of subqueries</a:t>
            </a:r>
            <a:endParaRPr lang="en-US" altLang="zh-CN" sz="2000" dirty="0">
              <a:latin typeface="Comic Sans MS" panose="030F0702030302020204" pitchFamily="66" charset="0"/>
            </a:endParaRPr>
          </a:p>
          <a:p>
            <a:r>
              <a:rPr lang="en-US" altLang="zh-CN" sz="2000" dirty="0">
                <a:latin typeface="Comic Sans MS" panose="030F0702030302020204" pitchFamily="66" charset="0"/>
              </a:rPr>
              <a:t>A </a:t>
            </a:r>
            <a:r>
              <a:rPr lang="en-US" altLang="zh-CN" sz="2000" dirty="0">
                <a:solidFill>
                  <a:srgbClr val="3333FF"/>
                </a:solidFill>
                <a:latin typeface="Comic Sans MS" panose="030F0702030302020204" pitchFamily="66" charset="0"/>
              </a:rPr>
              <a:t>subquery</a:t>
            </a:r>
            <a:r>
              <a:rPr lang="en-US" altLang="zh-CN" sz="2000" dirty="0">
                <a:latin typeface="Comic Sans MS" panose="030F0702030302020204" pitchFamily="66" charset="0"/>
              </a:rPr>
              <a:t> is a </a:t>
            </a:r>
            <a:r>
              <a:rPr lang="en-US" altLang="zh-CN" sz="2000" b="1" dirty="0">
                <a:solidFill>
                  <a:srgbClr val="FF0000"/>
                </a:solidFill>
                <a:latin typeface="Comic Sans MS" panose="030F0702030302020204" pitchFamily="66" charset="0"/>
              </a:rPr>
              <a:t>select-from-where</a:t>
            </a:r>
            <a:r>
              <a:rPr lang="en-US" altLang="zh-CN" sz="2000" b="1" dirty="0">
                <a:latin typeface="Comic Sans MS" panose="030F0702030302020204" pitchFamily="66" charset="0"/>
              </a:rPr>
              <a:t> </a:t>
            </a:r>
            <a:r>
              <a:rPr lang="en-US" altLang="zh-CN" sz="2000" dirty="0">
                <a:latin typeface="Comic Sans MS" panose="030F0702030302020204" pitchFamily="66" charset="0"/>
              </a:rPr>
              <a:t>expression that is </a:t>
            </a:r>
            <a:r>
              <a:rPr lang="en-US" altLang="zh-CN" sz="2000" dirty="0">
                <a:solidFill>
                  <a:srgbClr val="3333FF"/>
                </a:solidFill>
                <a:latin typeface="Comic Sans MS" panose="030F0702030302020204" pitchFamily="66" charset="0"/>
              </a:rPr>
              <a:t>nested within </a:t>
            </a:r>
            <a:r>
              <a:rPr lang="en-US" altLang="zh-CN" sz="2000" dirty="0">
                <a:latin typeface="Comic Sans MS" panose="030F0702030302020204" pitchFamily="66" charset="0"/>
              </a:rPr>
              <a:t>another query in the from clause</a:t>
            </a:r>
            <a:endParaRPr lang="en-US" altLang="zh-CN" sz="2000" dirty="0">
              <a:latin typeface="Comic Sans MS" panose="030F0702030302020204" pitchFamily="66" charset="0"/>
            </a:endParaRPr>
          </a:p>
          <a:p>
            <a:r>
              <a:rPr lang="en-US" altLang="zh-CN" sz="2000" dirty="0">
                <a:latin typeface="Comic Sans MS" panose="030F0702030302020204" pitchFamily="66" charset="0"/>
              </a:rPr>
              <a:t>A common use of </a:t>
            </a:r>
            <a:r>
              <a:rPr lang="en-US" altLang="zh-CN" sz="2000" b="1" dirty="0">
                <a:solidFill>
                  <a:srgbClr val="3333FF"/>
                </a:solidFill>
                <a:latin typeface="Comic Sans MS" panose="030F0702030302020204" pitchFamily="66" charset="0"/>
              </a:rPr>
              <a:t>subqueries</a:t>
            </a:r>
            <a:r>
              <a:rPr lang="en-US" altLang="zh-CN" sz="2000" dirty="0">
                <a:latin typeface="Comic Sans MS" panose="030F0702030302020204" pitchFamily="66" charset="0"/>
              </a:rPr>
              <a:t> is to perform </a:t>
            </a:r>
            <a:endParaRPr lang="en-US" altLang="zh-CN" sz="2000" dirty="0">
              <a:latin typeface="Comic Sans MS" panose="030F0702030302020204" pitchFamily="66" charset="0"/>
            </a:endParaRPr>
          </a:p>
          <a:p>
            <a:pPr lvl="1"/>
            <a:r>
              <a:rPr lang="en-US" altLang="zh-CN" dirty="0">
                <a:latin typeface="Comic Sans MS" panose="030F0702030302020204" pitchFamily="66" charset="0"/>
              </a:rPr>
              <a:t>tests for </a:t>
            </a:r>
            <a:r>
              <a:rPr lang="en-US" altLang="zh-CN" b="1" dirty="0">
                <a:solidFill>
                  <a:srgbClr val="FF0000"/>
                </a:solidFill>
                <a:latin typeface="Comic Sans MS" panose="030F0702030302020204" pitchFamily="66" charset="0"/>
              </a:rPr>
              <a:t>set membership</a:t>
            </a:r>
            <a:endParaRPr lang="en-US" altLang="zh-CN" b="1" dirty="0">
              <a:solidFill>
                <a:srgbClr val="FF0000"/>
              </a:solidFill>
              <a:latin typeface="Comic Sans MS" panose="030F0702030302020204" pitchFamily="66" charset="0"/>
            </a:endParaRPr>
          </a:p>
          <a:p>
            <a:pPr lvl="1"/>
            <a:r>
              <a:rPr lang="en-US" altLang="zh-CN" dirty="0">
                <a:latin typeface="Comic Sans MS" panose="030F0702030302020204" pitchFamily="66" charset="0"/>
              </a:rPr>
              <a:t>make </a:t>
            </a:r>
            <a:r>
              <a:rPr lang="en-US" altLang="zh-CN" b="1" dirty="0">
                <a:solidFill>
                  <a:srgbClr val="FF0000"/>
                </a:solidFill>
                <a:latin typeface="Comic Sans MS" panose="030F0702030302020204" pitchFamily="66" charset="0"/>
              </a:rPr>
              <a:t>set comparisons </a:t>
            </a:r>
            <a:endParaRPr lang="en-US" altLang="zh-CN" b="1" dirty="0">
              <a:solidFill>
                <a:srgbClr val="FF0000"/>
              </a:solidFill>
              <a:latin typeface="Comic Sans MS" panose="030F0702030302020204" pitchFamily="66" charset="0"/>
            </a:endParaRPr>
          </a:p>
          <a:p>
            <a:pPr lvl="1"/>
            <a:r>
              <a:rPr lang="en-US" altLang="zh-CN" dirty="0">
                <a:latin typeface="Comic Sans MS" panose="030F0702030302020204" pitchFamily="66" charset="0"/>
              </a:rPr>
              <a:t>determine </a:t>
            </a:r>
            <a:r>
              <a:rPr lang="en-US" altLang="zh-CN" b="1" dirty="0">
                <a:solidFill>
                  <a:srgbClr val="FF0000"/>
                </a:solidFill>
                <a:latin typeface="Comic Sans MS" panose="030F0702030302020204" pitchFamily="66" charset="0"/>
              </a:rPr>
              <a:t>set cardinality</a:t>
            </a:r>
            <a:endParaRPr lang="en-US" altLang="zh-CN" b="1" dirty="0">
              <a:solidFill>
                <a:srgbClr val="FF0000"/>
              </a:solidFill>
              <a:latin typeface="Comic Sans MS" panose="030F0702030302020204" pitchFamily="66" charset="0"/>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Set Membership</a:t>
            </a:r>
            <a:endParaRPr lang="zh-CN" altLang="en-US" dirty="0">
              <a:latin typeface="Comic Sans MS" panose="030F0702030302020204" pitchFamily="66" charset="0"/>
            </a:endParaRPr>
          </a:p>
        </p:txBody>
      </p:sp>
      <p:sp>
        <p:nvSpPr>
          <p:cNvPr id="3" name="内容占位符 2"/>
          <p:cNvSpPr>
            <a:spLocks noGrp="1"/>
          </p:cNvSpPr>
          <p:nvPr>
            <p:ph idx="1"/>
          </p:nvPr>
        </p:nvSpPr>
        <p:spPr>
          <a:xfrm>
            <a:off x="0" y="627534"/>
            <a:ext cx="9144000" cy="4336206"/>
          </a:xfrm>
        </p:spPr>
        <p:txBody>
          <a:bodyPr/>
          <a:lstStyle/>
          <a:p>
            <a:r>
              <a:rPr lang="en-US" altLang="zh-CN" sz="2000" dirty="0">
                <a:latin typeface="Comic Sans MS" panose="030F0702030302020204" pitchFamily="66" charset="0"/>
              </a:rPr>
              <a:t>Find all customers who have </a:t>
            </a:r>
            <a:r>
              <a:rPr lang="en-US" altLang="zh-CN" sz="2000" dirty="0">
                <a:solidFill>
                  <a:srgbClr val="3333FF"/>
                </a:solidFill>
                <a:latin typeface="Comic Sans MS" panose="030F0702030302020204" pitchFamily="66" charset="0"/>
              </a:rPr>
              <a:t>both</a:t>
            </a:r>
            <a:r>
              <a:rPr lang="en-US" altLang="zh-CN" sz="2000" dirty="0">
                <a:latin typeface="Comic Sans MS" panose="030F0702030302020204" pitchFamily="66" charset="0"/>
              </a:rPr>
              <a:t> an account and a loan at the bank</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latin typeface="Comic Sans MS" panose="030F0702030302020204" pitchFamily="66" charset="0"/>
                <a:cs typeface="Times New Roman" panose="02020603050405020304" pitchFamily="18" charset="0"/>
              </a:rPr>
              <a:t>select</a:t>
            </a: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distinct</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customer_name</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borrower</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customer_name</a:t>
            </a: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in</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a:latin typeface="Comic Sans MS" panose="030F0702030302020204" pitchFamily="66" charset="0"/>
                <a:cs typeface="Times New Roman" panose="02020603050405020304" pitchFamily="18" charset="0"/>
              </a:rPr>
              <a:t>(</a:t>
            </a:r>
            <a:r>
              <a:rPr lang="en-US" altLang="zh-CN" sz="2000" b="1" i="1" dirty="0">
                <a:solidFill>
                  <a:srgbClr val="FF0000"/>
                </a:solidFill>
                <a:latin typeface="Comic Sans MS" panose="030F0702030302020204" pitchFamily="66" charset="0"/>
                <a:cs typeface="Times New Roman" panose="02020603050405020304" pitchFamily="18" charset="0"/>
              </a:rPr>
              <a:t>select</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customer_name</a:t>
            </a:r>
            <a:r>
              <a:rPr lang="en-US" altLang="zh-CN" sz="2000" i="1" dirty="0">
                <a:solidFill>
                  <a:srgbClr val="FF0000"/>
                </a:solidFill>
                <a:latin typeface="Comic Sans MS" panose="030F0702030302020204" pitchFamily="66" charset="0"/>
                <a:cs typeface="Times New Roman" panose="02020603050405020304" pitchFamily="18" charset="0"/>
              </a:rPr>
              <a:t> </a:t>
            </a:r>
            <a:endParaRPr lang="en-US" altLang="zh-CN" sz="2000" i="1" dirty="0">
              <a:solidFill>
                <a:srgbClr val="FF0000"/>
              </a:solidFill>
              <a:latin typeface="Comic Sans MS" panose="030F0702030302020204" pitchFamily="66" charset="0"/>
              <a:cs typeface="Times New Roman" panose="02020603050405020304" pitchFamily="18" charset="0"/>
            </a:endParaRPr>
          </a:p>
          <a:p>
            <a:pPr marL="0" indent="0">
              <a:buNone/>
            </a:pPr>
            <a:r>
              <a:rPr lang="en-US" altLang="zh-CN" sz="2000" b="1" i="1" dirty="0">
                <a:solidFill>
                  <a:srgbClr val="FF0000"/>
                </a:solidFill>
                <a:latin typeface="Comic Sans MS" panose="030F0702030302020204" pitchFamily="66" charset="0"/>
                <a:cs typeface="Times New Roman" panose="02020603050405020304" pitchFamily="18" charset="0"/>
              </a:rPr>
              <a:t>			</a:t>
            </a:r>
            <a:r>
              <a:rPr lang="en-US" altLang="zh-CN" sz="2000" b="1" i="1">
                <a:solidFill>
                  <a:srgbClr val="FF0000"/>
                </a:solidFill>
                <a:latin typeface="Comic Sans MS" panose="030F0702030302020204" pitchFamily="66" charset="0"/>
                <a:cs typeface="Times New Roman" panose="02020603050405020304" pitchFamily="18" charset="0"/>
              </a:rPr>
              <a:t>           from</a:t>
            </a:r>
            <a:r>
              <a:rPr lang="en-US" altLang="zh-CN" sz="2000" i="1">
                <a:solidFill>
                  <a:srgbClr val="FF0000"/>
                </a:solidFill>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depositor</a:t>
            </a:r>
            <a:r>
              <a:rPr lang="en-US" altLang="zh-CN" sz="2000" i="1" dirty="0">
                <a:latin typeface="Comic Sans MS" panose="030F0702030302020204" pitchFamily="66" charset="0"/>
                <a:cs typeface="Times New Roman" panose="02020603050405020304" pitchFamily="18" charset="0"/>
              </a:rPr>
              <a:t>)</a:t>
            </a:r>
            <a:endParaRPr lang="en-US" altLang="zh-CN" sz="2000" i="1" dirty="0">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Find all customers who have a loan but do not have an account at the bank</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latin typeface="Comic Sans MS" panose="030F0702030302020204" pitchFamily="66" charset="0"/>
                <a:cs typeface="Times New Roman" panose="02020603050405020304" pitchFamily="18" charset="0"/>
              </a:rPr>
              <a:t>select</a:t>
            </a:r>
            <a:r>
              <a:rPr lang="en-US" altLang="zh-CN" sz="2000" i="1" dirty="0">
                <a:latin typeface="Comic Sans MS" panose="030F0702030302020204" pitchFamily="66" charset="0"/>
                <a:cs typeface="Times New Roman" panose="02020603050405020304" pitchFamily="18" charset="0"/>
              </a:rPr>
              <a:t> distinct </a:t>
            </a:r>
            <a:r>
              <a:rPr lang="en-US" altLang="zh-CN" sz="2000" i="1" dirty="0" err="1">
                <a:latin typeface="Comic Sans MS" panose="030F0702030302020204" pitchFamily="66" charset="0"/>
                <a:cs typeface="Times New Roman" panose="02020603050405020304" pitchFamily="18" charset="0"/>
              </a:rPr>
              <a:t>customer_name</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borrower</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customer_name</a:t>
            </a: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not in </a:t>
            </a:r>
            <a:r>
              <a:rPr lang="en-US" altLang="zh-CN" sz="2000" i="1" dirty="0">
                <a:latin typeface="Comic Sans MS" panose="030F0702030302020204" pitchFamily="66" charset="0"/>
                <a:cs typeface="Times New Roman" panose="02020603050405020304" pitchFamily="18" charset="0"/>
              </a:rPr>
              <a:t>(</a:t>
            </a:r>
            <a:r>
              <a:rPr lang="en-US" altLang="zh-CN" sz="2000" b="1" i="1" dirty="0">
                <a:solidFill>
                  <a:srgbClr val="FF0000"/>
                </a:solidFill>
                <a:latin typeface="Comic Sans MS" panose="030F0702030302020204" pitchFamily="66" charset="0"/>
                <a:cs typeface="Times New Roman" panose="02020603050405020304" pitchFamily="18" charset="0"/>
              </a:rPr>
              <a:t>select</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customer_name</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a:solidFill>
                  <a:srgbClr val="FF0000"/>
                </a:solidFill>
                <a:latin typeface="Comic Sans MS" panose="030F0702030302020204" pitchFamily="66" charset="0"/>
                <a:cs typeface="Times New Roman" panose="02020603050405020304" pitchFamily="18" charset="0"/>
              </a:rPr>
              <a:t>                                                            </a:t>
            </a:r>
            <a:r>
              <a:rPr lang="en-US" altLang="zh-CN" sz="2000" b="1" i="1">
                <a:solidFill>
                  <a:srgbClr val="FF0000"/>
                </a:solidFill>
                <a:latin typeface="Comic Sans MS" panose="030F0702030302020204" pitchFamily="66" charset="0"/>
                <a:cs typeface="Times New Roman" panose="02020603050405020304" pitchFamily="18" charset="0"/>
              </a:rPr>
              <a:t>from</a:t>
            </a:r>
            <a:r>
              <a:rPr lang="en-US" altLang="zh-CN" sz="2000" i="1">
                <a:solidFill>
                  <a:srgbClr val="FF0000"/>
                </a:solidFill>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depositor</a:t>
            </a:r>
            <a:r>
              <a:rPr lang="en-US" altLang="zh-CN" sz="2000" i="1" dirty="0">
                <a:latin typeface="Comic Sans MS" panose="030F0702030302020204" pitchFamily="66" charset="0"/>
                <a:cs typeface="Times New Roman" panose="02020603050405020304" pitchFamily="18" charset="0"/>
              </a:rPr>
              <a:t>)</a:t>
            </a:r>
            <a:endParaRPr lang="en-US" altLang="zh-CN" sz="2000" i="1" dirty="0">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pic>
        <p:nvPicPr>
          <p:cNvPr id="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4227934"/>
            <a:ext cx="3960440" cy="73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Set Membership (Cont.)</a:t>
            </a:r>
            <a:endParaRPr lang="zh-CN" altLang="en-US" dirty="0">
              <a:latin typeface="Comic Sans MS" panose="030F0702030302020204" pitchFamily="66" charset="0"/>
            </a:endParaRPr>
          </a:p>
        </p:txBody>
      </p:sp>
      <p:sp>
        <p:nvSpPr>
          <p:cNvPr id="3" name="内容占位符 2"/>
          <p:cNvSpPr>
            <a:spLocks noGrp="1"/>
          </p:cNvSpPr>
          <p:nvPr>
            <p:ph idx="1"/>
          </p:nvPr>
        </p:nvSpPr>
        <p:spPr>
          <a:xfrm>
            <a:off x="107504" y="699542"/>
            <a:ext cx="9001000" cy="3895081"/>
          </a:xfrm>
        </p:spPr>
        <p:txBody>
          <a:bodyPr/>
          <a:lstStyle/>
          <a:p>
            <a:r>
              <a:rPr lang="en-US" altLang="zh-CN" sz="2000" dirty="0">
                <a:latin typeface="Comic Sans MS" panose="030F0702030302020204" pitchFamily="66" charset="0"/>
              </a:rPr>
              <a:t>Find all customers who have both an account and a loan at the </a:t>
            </a:r>
            <a:r>
              <a:rPr lang="en-US" altLang="zh-CN" sz="2000" dirty="0" err="1">
                <a:latin typeface="Comic Sans MS" panose="030F0702030302020204" pitchFamily="66" charset="0"/>
              </a:rPr>
              <a:t>Perryridge</a:t>
            </a:r>
            <a:r>
              <a:rPr lang="en-US" altLang="zh-CN" sz="2000" dirty="0">
                <a:latin typeface="Comic Sans MS" panose="030F0702030302020204" pitchFamily="66" charset="0"/>
              </a:rPr>
              <a:t> branch</a:t>
            </a:r>
            <a:endParaRPr lang="en-US" altLang="zh-CN" sz="2000" dirty="0">
              <a:latin typeface="Comic Sans MS" panose="030F0702030302020204" pitchFamily="66" charset="0"/>
            </a:endParaRPr>
          </a:p>
          <a:p>
            <a:pPr marL="0" indent="0">
              <a:buNone/>
            </a:pP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select distinct</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customer_name</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borrower, loan</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borrower.loan_number</a:t>
            </a:r>
            <a:r>
              <a:rPr lang="en-US" altLang="zh-CN" sz="2000" i="1" dirty="0">
                <a:latin typeface="Comic Sans MS" panose="030F0702030302020204" pitchFamily="66" charset="0"/>
                <a:cs typeface="Times New Roman" panose="02020603050405020304" pitchFamily="18" charset="0"/>
              </a:rPr>
              <a:t>=</a:t>
            </a:r>
            <a:r>
              <a:rPr lang="en-US" altLang="zh-CN" sz="2000" i="1" dirty="0" err="1">
                <a:latin typeface="Comic Sans MS" panose="030F0702030302020204" pitchFamily="66" charset="0"/>
                <a:cs typeface="Times New Roman" panose="02020603050405020304" pitchFamily="18" charset="0"/>
              </a:rPr>
              <a:t>loan.loan_number</a:t>
            </a: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and</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i="1">
                <a:latin typeface="Comic Sans MS" panose="030F0702030302020204" pitchFamily="66" charset="0"/>
                <a:cs typeface="Times New Roman" panose="02020603050405020304" pitchFamily="18" charset="0"/>
              </a:rPr>
              <a:t>	    branch_name</a:t>
            </a:r>
            <a:r>
              <a:rPr lang="en-US" altLang="zh-CN" sz="2000" i="1" dirty="0">
                <a:latin typeface="Comic Sans MS" panose="030F0702030302020204" pitchFamily="66" charset="0"/>
                <a:cs typeface="Times New Roman" panose="02020603050405020304" pitchFamily="18" charset="0"/>
              </a:rPr>
              <a:t>=“</a:t>
            </a:r>
            <a:r>
              <a:rPr lang="en-US" altLang="zh-CN" sz="2000" i="1" dirty="0" err="1">
                <a:latin typeface="Comic Sans MS" panose="030F0702030302020204" pitchFamily="66" charset="0"/>
                <a:cs typeface="Times New Roman" panose="02020603050405020304" pitchFamily="18" charset="0"/>
              </a:rPr>
              <a:t>Perryridge</a:t>
            </a: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and</a:t>
            </a:r>
            <a:br>
              <a:rPr lang="en-US" altLang="zh-CN" sz="2000" i="1" dirty="0">
                <a:latin typeface="Comic Sans MS" panose="030F0702030302020204" pitchFamily="66" charset="0"/>
                <a:cs typeface="Times New Roman" panose="02020603050405020304" pitchFamily="18" charset="0"/>
              </a:rPr>
            </a:br>
            <a:r>
              <a:rPr lang="en-US" altLang="zh-CN" sz="2000" i="1">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branch_name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customer_name</a:t>
            </a: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in</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i="1">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select</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branch_name</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customer_name</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from</a:t>
            </a:r>
            <a:r>
              <a:rPr lang="en-US" altLang="zh-CN" sz="2000" i="1" dirty="0">
                <a:solidFill>
                  <a:srgbClr val="FF0000"/>
                </a:solidFill>
                <a:latin typeface="Comic Sans MS" panose="030F0702030302020204" pitchFamily="66" charset="0"/>
                <a:cs typeface="Times New Roman" panose="02020603050405020304" pitchFamily="18" charset="0"/>
              </a:rPr>
              <a:t> depositor, account</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where</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depositor.account_number</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account.account_number</a:t>
            </a:r>
            <a:r>
              <a:rPr lang="en-US" altLang="zh-CN" sz="2000" i="1" dirty="0">
                <a:latin typeface="Comic Sans MS" panose="030F0702030302020204" pitchFamily="66" charset="0"/>
                <a:cs typeface="Times New Roman" panose="02020603050405020304" pitchFamily="18" charset="0"/>
              </a:rPr>
              <a:t>)</a:t>
            </a:r>
            <a:endParaRPr lang="en-US" altLang="zh-CN" sz="2000" i="1" dirty="0">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Set Comparison</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710896"/>
            <a:ext cx="8568952" cy="3805070"/>
          </a:xfrm>
        </p:spPr>
        <p:txBody>
          <a:bodyPr/>
          <a:lstStyle/>
          <a:p>
            <a:r>
              <a:rPr lang="en-US" altLang="zh-CN" sz="2000" dirty="0">
                <a:latin typeface="Comic Sans MS" panose="030F0702030302020204" pitchFamily="66" charset="0"/>
              </a:rPr>
              <a:t>Find all branches that have greater assets than some branch located in Brooklyn</a:t>
            </a:r>
            <a:endParaRPr lang="en-US" altLang="zh-CN" sz="2000" dirty="0">
              <a:latin typeface="Comic Sans MS" panose="030F0702030302020204" pitchFamily="66" charset="0"/>
            </a:endParaRPr>
          </a:p>
          <a:p>
            <a:pPr marL="0" indent="0">
              <a:buNone/>
            </a:pPr>
            <a:r>
              <a:rPr lang="en-US" altLang="zh-CN"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distinct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T.branch_name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branch </a:t>
            </a:r>
            <a:r>
              <a:rPr lang="en-US" altLang="zh-CN" sz="2000" b="1" i="1" dirty="0">
                <a:solidFill>
                  <a:srgbClr val="FF0000"/>
                </a:solidFill>
                <a:latin typeface="Comic Sans MS" panose="030F0702030302020204" pitchFamily="66" charset="0"/>
                <a:cs typeface="Times New Roman" panose="02020603050405020304" pitchFamily="18" charset="0"/>
              </a:rPr>
              <a:t>as</a:t>
            </a:r>
            <a:r>
              <a:rPr lang="en-US" altLang="zh-CN" sz="2000" i="1" dirty="0">
                <a:solidFill>
                  <a:srgbClr val="FF0000"/>
                </a:solidFill>
                <a:latin typeface="Comic Sans MS" panose="030F0702030302020204" pitchFamily="66" charset="0"/>
                <a:cs typeface="Times New Roman" panose="02020603050405020304" pitchFamily="18" charset="0"/>
              </a:rPr>
              <a:t> T, branch </a:t>
            </a:r>
            <a:r>
              <a:rPr lang="en-US" altLang="zh-CN" sz="2000" b="1" i="1" dirty="0">
                <a:solidFill>
                  <a:srgbClr val="FF0000"/>
                </a:solidFill>
                <a:latin typeface="Comic Sans MS" panose="030F0702030302020204" pitchFamily="66" charset="0"/>
                <a:cs typeface="Times New Roman" panose="02020603050405020304" pitchFamily="18" charset="0"/>
              </a:rPr>
              <a:t>as</a:t>
            </a:r>
            <a:r>
              <a:rPr lang="en-US" altLang="zh-CN" sz="2000" i="1" dirty="0">
                <a:solidFill>
                  <a:srgbClr val="FF0000"/>
                </a:solidFill>
                <a:latin typeface="Comic Sans MS" panose="030F0702030302020204" pitchFamily="66" charset="0"/>
                <a:cs typeface="Times New Roman" panose="02020603050405020304" pitchFamily="18" charset="0"/>
              </a:rPr>
              <a:t> S</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T.assets</a:t>
            </a:r>
            <a:r>
              <a:rPr lang="en-US" altLang="zh-CN" sz="2000" i="1" dirty="0">
                <a:solidFill>
                  <a:srgbClr val="FF0000"/>
                </a:solidFill>
                <a:latin typeface="Comic Sans MS" panose="030F0702030302020204" pitchFamily="66" charset="0"/>
                <a:cs typeface="Times New Roman" panose="02020603050405020304" pitchFamily="18" charset="0"/>
              </a:rPr>
              <a:t> &gt; </a:t>
            </a:r>
            <a:r>
              <a:rPr lang="en-US" altLang="zh-CN" sz="2000" i="1" dirty="0" err="1">
                <a:solidFill>
                  <a:srgbClr val="FF0000"/>
                </a:solidFill>
                <a:latin typeface="Comic Sans MS" panose="030F0702030302020204" pitchFamily="66" charset="0"/>
                <a:cs typeface="Times New Roman" panose="02020603050405020304" pitchFamily="18" charset="0"/>
              </a:rPr>
              <a:t>S.assets</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and</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S.branch_city</a:t>
            </a:r>
            <a:r>
              <a:rPr lang="en-US" altLang="zh-CN" sz="2000" i="1" dirty="0">
                <a:solidFill>
                  <a:srgbClr val="3333FF"/>
                </a:solidFill>
                <a:latin typeface="Comic Sans MS" panose="030F0702030302020204" pitchFamily="66" charset="0"/>
                <a:cs typeface="Times New Roman" panose="02020603050405020304" pitchFamily="18" charset="0"/>
              </a:rPr>
              <a:t> = ‘Brooklyn’</a:t>
            </a:r>
            <a:endParaRPr lang="en-US" altLang="zh-CN" sz="2000" i="1" dirty="0">
              <a:solidFill>
                <a:srgbClr val="3333FF"/>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Same query using </a:t>
            </a:r>
            <a:r>
              <a:rPr lang="en-US" altLang="zh-CN" sz="2000" b="1" dirty="0">
                <a:solidFill>
                  <a:srgbClr val="FF0000"/>
                </a:solidFill>
                <a:latin typeface="Comic Sans MS" panose="030F0702030302020204" pitchFamily="66" charset="0"/>
              </a:rPr>
              <a:t>&gt;some</a:t>
            </a:r>
            <a:r>
              <a:rPr lang="en-US" altLang="zh-CN" sz="2000" dirty="0">
                <a:solidFill>
                  <a:srgbClr val="C00000"/>
                </a:solidFill>
                <a:latin typeface="Comic Sans MS" panose="030F0702030302020204" pitchFamily="66" charset="0"/>
              </a:rPr>
              <a:t> </a:t>
            </a:r>
            <a:r>
              <a:rPr lang="en-US" altLang="zh-CN" sz="2000" dirty="0">
                <a:latin typeface="Comic Sans MS" panose="030F0702030302020204" pitchFamily="66" charset="0"/>
              </a:rPr>
              <a:t>clause</a:t>
            </a:r>
            <a:endParaRPr lang="en-US" altLang="zh-CN" sz="2000" dirty="0">
              <a:latin typeface="Comic Sans MS" panose="030F0702030302020204" pitchFamily="66" charset="0"/>
            </a:endParaRPr>
          </a:p>
          <a:p>
            <a:pPr marL="0" indent="0">
              <a:spcBef>
                <a:spcPts val="0"/>
              </a:spcBef>
              <a:buNone/>
            </a:pPr>
            <a:r>
              <a:rPr lang="en-US" altLang="zh-CN"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branch</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assets </a:t>
            </a:r>
            <a:r>
              <a:rPr lang="en-US" altLang="zh-CN" sz="2000" i="1" dirty="0">
                <a:solidFill>
                  <a:srgbClr val="FF0000"/>
                </a:solidFill>
                <a:latin typeface="Comic Sans MS" panose="030F0702030302020204" pitchFamily="66" charset="0"/>
                <a:cs typeface="Times New Roman" panose="02020603050405020304" pitchFamily="18" charset="0"/>
              </a:rPr>
              <a:t>&gt; </a:t>
            </a:r>
            <a:r>
              <a:rPr lang="en-US" altLang="zh-CN" sz="2000" b="1" i="1" dirty="0">
                <a:solidFill>
                  <a:srgbClr val="FF0000"/>
                </a:solidFill>
                <a:latin typeface="Comic Sans MS" panose="030F0702030302020204" pitchFamily="66" charset="0"/>
                <a:cs typeface="Times New Roman" panose="02020603050405020304" pitchFamily="18" charset="0"/>
              </a:rPr>
              <a:t>some</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assets</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branch</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branch_city</a:t>
            </a:r>
            <a:r>
              <a:rPr lang="en-US" altLang="zh-CN" sz="2000" i="1" dirty="0">
                <a:solidFill>
                  <a:srgbClr val="3333FF"/>
                </a:solidFill>
                <a:latin typeface="Comic Sans MS" panose="030F0702030302020204" pitchFamily="66" charset="0"/>
                <a:cs typeface="Times New Roman" panose="02020603050405020304" pitchFamily="18" charset="0"/>
              </a:rPr>
              <a:t> = ‘Brooklyn’</a:t>
            </a:r>
            <a:r>
              <a:rPr lang="en-US" altLang="zh-CN" sz="2000" i="1" dirty="0">
                <a:latin typeface="Comic Sans MS" panose="030F0702030302020204" pitchFamily="66" charset="0"/>
                <a:cs typeface="Times New Roman" panose="02020603050405020304" pitchFamily="18" charset="0"/>
              </a:rPr>
              <a:t>)</a:t>
            </a:r>
            <a:endParaRPr lang="en-US" altLang="zh-CN" sz="2000" i="1" dirty="0">
              <a:latin typeface="Comic Sans MS" panose="030F0702030302020204" pitchFamily="66" charset="0"/>
              <a:cs typeface="Times New Roman" panose="02020603050405020304" pitchFamily="18" charset="0"/>
            </a:endParaRPr>
          </a:p>
          <a:p>
            <a:endParaRPr lang="zh-CN" altLang="en-US"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Definition of Some Clause</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en-US" altLang="zh-CN" sz="2000" b="1" i="1" smtClean="0">
                        <a:solidFill>
                          <a:srgbClr val="FF0000"/>
                        </a:solidFill>
                        <a:latin typeface="Cambria Math" panose="02040503050406030204" pitchFamily="18" charset="0"/>
                      </a:rPr>
                      <m:t>𝑭</m:t>
                    </m:r>
                    <m:r>
                      <a:rPr lang="en-US" altLang="zh-CN" sz="2000" b="1" i="1" smtClean="0">
                        <a:solidFill>
                          <a:srgbClr val="FF0000"/>
                        </a:solidFill>
                        <a:latin typeface="Cambria Math" panose="02040503050406030204" pitchFamily="18" charset="0"/>
                      </a:rPr>
                      <m:t>&lt;</m:t>
                    </m:r>
                    <m:r>
                      <a:rPr lang="en-US" altLang="zh-CN" sz="2000" b="1" i="1" smtClean="0">
                        <a:solidFill>
                          <a:srgbClr val="FF0000"/>
                        </a:solidFill>
                        <a:latin typeface="Cambria Math" panose="02040503050406030204" pitchFamily="18" charset="0"/>
                      </a:rPr>
                      <m:t>𝒄𝒐𝒎𝒑</m:t>
                    </m:r>
                    <m:r>
                      <a:rPr lang="en-US" altLang="zh-CN" sz="2000" b="1" i="1" smtClean="0">
                        <a:solidFill>
                          <a:srgbClr val="FF0000"/>
                        </a:solidFill>
                        <a:latin typeface="Cambria Math" panose="02040503050406030204" pitchFamily="18" charset="0"/>
                      </a:rPr>
                      <m:t>&gt;</m:t>
                    </m:r>
                    <m:r>
                      <a:rPr lang="en-US" altLang="zh-CN" sz="2000" b="1" i="0" smtClean="0">
                        <a:solidFill>
                          <a:srgbClr val="FF0000"/>
                        </a:solidFill>
                        <a:latin typeface="Cambria Math" panose="02040503050406030204" pitchFamily="18" charset="0"/>
                      </a:rPr>
                      <m:t>𝐬𝐨𝐦𝐞</m:t>
                    </m:r>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𝒓</m:t>
                    </m:r>
                    <m:r>
                      <a:rPr lang="en-US" altLang="zh-CN" sz="2000" b="1" i="1" smtClean="0">
                        <a:solidFill>
                          <a:srgbClr val="FF0000"/>
                        </a:solidFill>
                        <a:latin typeface="Cambria Math" panose="02040503050406030204" pitchFamily="18" charset="0"/>
                        <a:ea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𝒕</m:t>
                    </m:r>
                    <m:r>
                      <a:rPr lang="en-US" altLang="zh-CN" sz="2000" b="1" i="1" smtClean="0">
                        <a:solidFill>
                          <a:srgbClr val="FF0000"/>
                        </a:solidFill>
                        <a:latin typeface="Cambria Math" panose="02040503050406030204" pitchFamily="18" charset="0"/>
                        <a:ea typeface="Cambria Math" panose="020405030504060302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rPr>
                      <m:t>𝒓</m:t>
                    </m:r>
                  </m:oMath>
                </a14:m>
                <a:r>
                  <a:rPr lang="en-US" altLang="zh-CN" sz="2000" b="1" dirty="0">
                    <a:solidFill>
                      <a:srgbClr val="FF0000"/>
                    </a:solidFill>
                    <a:latin typeface="Comic Sans MS" panose="030F0702030302020204" pitchFamily="66" charset="0"/>
                  </a:rPr>
                  <a:t> such that (</a:t>
                </a:r>
                <a14:m>
                  <m:oMath xmlns:m="http://schemas.openxmlformats.org/officeDocument/2006/math">
                    <m:r>
                      <a:rPr lang="en-US" altLang="zh-CN" sz="2000" b="1" i="1">
                        <a:solidFill>
                          <a:srgbClr val="FF0000"/>
                        </a:solidFill>
                        <a:latin typeface="Cambria Math" panose="02040503050406030204" pitchFamily="18" charset="0"/>
                      </a:rPr>
                      <m:t>𝑭</m:t>
                    </m:r>
                    <m:r>
                      <a:rPr lang="en-US" altLang="zh-CN" sz="2000" b="1" i="1">
                        <a:solidFill>
                          <a:srgbClr val="FF0000"/>
                        </a:solidFill>
                        <a:latin typeface="Cambria Math" panose="02040503050406030204" pitchFamily="18" charset="0"/>
                      </a:rPr>
                      <m:t>&lt;</m:t>
                    </m:r>
                    <m:r>
                      <a:rPr lang="en-US" altLang="zh-CN" sz="2000" b="1" i="1">
                        <a:solidFill>
                          <a:srgbClr val="FF0000"/>
                        </a:solidFill>
                        <a:latin typeface="Cambria Math" panose="02040503050406030204" pitchFamily="18" charset="0"/>
                      </a:rPr>
                      <m:t>𝒄𝒐𝒎𝒑</m:t>
                    </m:r>
                    <m:r>
                      <a:rPr lang="en-US" altLang="zh-CN" sz="2000" b="1" i="1">
                        <a:solidFill>
                          <a:srgbClr val="FF0000"/>
                        </a:solidFill>
                        <a:latin typeface="Cambria Math" panose="02040503050406030204" pitchFamily="18" charset="0"/>
                      </a:rPr>
                      <m:t>&gt;</m:t>
                    </m:r>
                    <m:r>
                      <a:rPr lang="en-US" altLang="zh-CN" sz="2000" b="1" i="1" smtClean="0">
                        <a:solidFill>
                          <a:srgbClr val="FF0000"/>
                        </a:solidFill>
                        <a:latin typeface="Cambria Math" panose="02040503050406030204" pitchFamily="18" charset="0"/>
                      </a:rPr>
                      <m:t>𝒕</m:t>
                    </m:r>
                  </m:oMath>
                </a14:m>
                <a:r>
                  <a:rPr lang="en-US" altLang="zh-CN" sz="2000" b="1" dirty="0">
                    <a:solidFill>
                      <a:srgbClr val="FF0000"/>
                    </a:solidFill>
                    <a:latin typeface="Comic Sans MS" panose="030F0702030302020204" pitchFamily="66" charset="0"/>
                  </a:rPr>
                  <a:t>), </a:t>
                </a:r>
                <a:r>
                  <a:rPr lang="en-US" altLang="zh-CN" sz="2000" dirty="0">
                    <a:latin typeface="Comic Sans MS" panose="030F0702030302020204" pitchFamily="66" charset="0"/>
                  </a:rPr>
                  <a:t>where &lt;comp&gt; can be: </a:t>
                </a:r>
                <a14:m>
                  <m:oMath xmlns:m="http://schemas.openxmlformats.org/officeDocument/2006/math">
                    <m:r>
                      <a:rPr lang="en-US" altLang="zh-CN" sz="2000" b="1" i="1" smtClean="0">
                        <a:solidFill>
                          <a:srgbClr val="3333FF"/>
                        </a:solidFill>
                        <a:latin typeface="Cambria Math" panose="02040503050406030204" pitchFamily="18" charset="0"/>
                      </a:rPr>
                      <m:t>&lt;,</m:t>
                    </m:r>
                    <m:r>
                      <a:rPr lang="en-US" altLang="zh-CN" sz="2000" b="1" i="1" smtClean="0">
                        <a:solidFill>
                          <a:srgbClr val="3333FF"/>
                        </a:solidFill>
                        <a:latin typeface="Cambria Math" panose="02040503050406030204" pitchFamily="18" charset="0"/>
                        <a:ea typeface="Cambria Math" panose="02040503050406030204" pitchFamily="18" charset="0"/>
                      </a:rPr>
                      <m:t>≤,&gt;,≥,=,≠</m:t>
                    </m:r>
                  </m:oMath>
                </a14:m>
                <a:endParaRPr lang="zh-CN" altLang="en-US" sz="2000" b="1" dirty="0">
                  <a:solidFill>
                    <a:srgbClr val="3333FF"/>
                  </a:solidFill>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7" r="4" b="10"/>
                </a:stretch>
              </a:blipFill>
            </p:spPr>
            <p:txBody>
              <a:bodyPr/>
              <a:lstStyle/>
              <a:p>
                <a:r>
                  <a:rPr lang="zh-CN" altLang="en-US">
                    <a:noFill/>
                  </a:rPr>
                  <a:t> </a:t>
                </a:r>
              </a:p>
            </p:txBody>
          </p:sp>
        </mc:Fallback>
      </mc:AlternateContent>
      <p:grpSp>
        <p:nvGrpSpPr>
          <p:cNvPr id="5" name="Group 30"/>
          <p:cNvGrpSpPr/>
          <p:nvPr/>
        </p:nvGrpSpPr>
        <p:grpSpPr bwMode="auto">
          <a:xfrm>
            <a:off x="713286" y="1699642"/>
            <a:ext cx="5717382" cy="800100"/>
            <a:chOff x="580" y="1689"/>
            <a:chExt cx="4802" cy="672"/>
          </a:xfrm>
        </p:grpSpPr>
        <p:grpSp>
          <p:nvGrpSpPr>
            <p:cNvPr id="6" name="Group 5"/>
            <p:cNvGrpSpPr/>
            <p:nvPr/>
          </p:nvGrpSpPr>
          <p:grpSpPr bwMode="auto">
            <a:xfrm>
              <a:off x="1344" y="1689"/>
              <a:ext cx="288" cy="672"/>
              <a:chOff x="2448" y="1296"/>
              <a:chExt cx="288" cy="960"/>
            </a:xfrm>
          </p:grpSpPr>
          <p:sp>
            <p:nvSpPr>
              <p:cNvPr id="10" name="Rectangle 6"/>
              <p:cNvSpPr>
                <a:spLocks noChangeArrowheads="1"/>
              </p:cNvSpPr>
              <p:nvPr/>
            </p:nvSpPr>
            <p:spPr bwMode="auto">
              <a:xfrm>
                <a:off x="2448" y="1296"/>
                <a:ext cx="288" cy="336"/>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1" name="Rectangle 7"/>
              <p:cNvSpPr>
                <a:spLocks noChangeArrowheads="1"/>
              </p:cNvSpPr>
              <p:nvPr/>
            </p:nvSpPr>
            <p:spPr bwMode="auto">
              <a:xfrm>
                <a:off x="2448" y="1584"/>
                <a:ext cx="288" cy="336"/>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2" name="Rectangle 8"/>
              <p:cNvSpPr>
                <a:spLocks noChangeArrowheads="1"/>
              </p:cNvSpPr>
              <p:nvPr/>
            </p:nvSpPr>
            <p:spPr bwMode="auto">
              <a:xfrm>
                <a:off x="2448" y="1920"/>
                <a:ext cx="288" cy="336"/>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grpSp>
        <p:sp>
          <p:nvSpPr>
            <p:cNvPr id="7" name="Text Box 9"/>
            <p:cNvSpPr txBox="1">
              <a:spLocks noChangeArrowheads="1"/>
            </p:cNvSpPr>
            <p:nvPr/>
          </p:nvSpPr>
          <p:spPr bwMode="auto">
            <a:xfrm>
              <a:off x="580" y="1874"/>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some</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8" name="Text Box 10"/>
            <p:cNvSpPr txBox="1">
              <a:spLocks noChangeArrowheads="1"/>
            </p:cNvSpPr>
            <p:nvPr/>
          </p:nvSpPr>
          <p:spPr bwMode="auto">
            <a:xfrm>
              <a:off x="1680" y="1881"/>
              <a:ext cx="8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9" name="Text Box 24"/>
            <p:cNvSpPr txBox="1">
              <a:spLocks noChangeArrowheads="1"/>
            </p:cNvSpPr>
            <p:nvPr/>
          </p:nvSpPr>
          <p:spPr bwMode="auto">
            <a:xfrm>
              <a:off x="2310" y="1890"/>
              <a:ext cx="30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(read:  5 &lt; some tuple in the relation)</a:t>
              </a:r>
              <a:endPar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grpSp>
      <p:grpSp>
        <p:nvGrpSpPr>
          <p:cNvPr id="13" name="Group 31"/>
          <p:cNvGrpSpPr/>
          <p:nvPr/>
        </p:nvGrpSpPr>
        <p:grpSpPr bwMode="auto">
          <a:xfrm>
            <a:off x="713286" y="2696567"/>
            <a:ext cx="2187178" cy="451247"/>
            <a:chOff x="611" y="2457"/>
            <a:chExt cx="1837" cy="379"/>
          </a:xfrm>
        </p:grpSpPr>
        <p:sp>
          <p:nvSpPr>
            <p:cNvPr id="14" name="Rectangle 13"/>
            <p:cNvSpPr>
              <a:spLocks noChangeArrowheads="1"/>
            </p:cNvSpPr>
            <p:nvPr/>
          </p:nvSpPr>
          <p:spPr bwMode="auto">
            <a:xfrm>
              <a:off x="1344" y="2457"/>
              <a:ext cx="288" cy="240"/>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0</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5" name="Rectangle 14"/>
            <p:cNvSpPr>
              <a:spLocks noChangeArrowheads="1"/>
            </p:cNvSpPr>
            <p:nvPr/>
          </p:nvSpPr>
          <p:spPr bwMode="auto">
            <a:xfrm>
              <a:off x="1344" y="2649"/>
              <a:ext cx="288" cy="187"/>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6" name="Text Box 17"/>
            <p:cNvSpPr txBox="1">
              <a:spLocks noChangeArrowheads="1"/>
            </p:cNvSpPr>
            <p:nvPr/>
          </p:nvSpPr>
          <p:spPr bwMode="auto">
            <a:xfrm>
              <a:off x="1680" y="2526"/>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false</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7" name="Text Box 25"/>
            <p:cNvSpPr txBox="1">
              <a:spLocks noChangeArrowheads="1"/>
            </p:cNvSpPr>
            <p:nvPr/>
          </p:nvSpPr>
          <p:spPr bwMode="auto">
            <a:xfrm>
              <a:off x="611" y="2526"/>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some</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grpSp>
      <p:grpSp>
        <p:nvGrpSpPr>
          <p:cNvPr id="18" name="Group 32"/>
          <p:cNvGrpSpPr/>
          <p:nvPr/>
        </p:nvGrpSpPr>
        <p:grpSpPr bwMode="auto">
          <a:xfrm>
            <a:off x="713286" y="3378308"/>
            <a:ext cx="2270522" cy="471487"/>
            <a:chOff x="541" y="2935"/>
            <a:chExt cx="1907" cy="396"/>
          </a:xfrm>
        </p:grpSpPr>
        <p:sp>
          <p:nvSpPr>
            <p:cNvPr id="19" name="Rectangle 15"/>
            <p:cNvSpPr>
              <a:spLocks noChangeArrowheads="1"/>
            </p:cNvSpPr>
            <p:nvPr/>
          </p:nvSpPr>
          <p:spPr bwMode="auto">
            <a:xfrm>
              <a:off x="1344" y="2935"/>
              <a:ext cx="288" cy="194"/>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0" name="Rectangle 19"/>
            <p:cNvSpPr>
              <a:spLocks noChangeArrowheads="1"/>
            </p:cNvSpPr>
            <p:nvPr/>
          </p:nvSpPr>
          <p:spPr bwMode="auto">
            <a:xfrm>
              <a:off x="1344" y="3127"/>
              <a:ext cx="288" cy="194"/>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1" name="Text Box 26"/>
            <p:cNvSpPr txBox="1">
              <a:spLocks noChangeArrowheads="1"/>
            </p:cNvSpPr>
            <p:nvPr/>
          </p:nvSpPr>
          <p:spPr bwMode="auto">
            <a:xfrm>
              <a:off x="1680" y="3079"/>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2" name="Text Box 27"/>
            <p:cNvSpPr txBox="1">
              <a:spLocks noChangeArrowheads="1"/>
            </p:cNvSpPr>
            <p:nvPr/>
          </p:nvSpPr>
          <p:spPr bwMode="auto">
            <a:xfrm>
              <a:off x="541" y="3005"/>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 some</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grpSp>
      <p:grpSp>
        <p:nvGrpSpPr>
          <p:cNvPr id="28" name="Group 33"/>
          <p:cNvGrpSpPr/>
          <p:nvPr/>
        </p:nvGrpSpPr>
        <p:grpSpPr bwMode="auto">
          <a:xfrm>
            <a:off x="713286" y="4103559"/>
            <a:ext cx="3642491" cy="476250"/>
            <a:chOff x="528" y="3330"/>
            <a:chExt cx="2848" cy="400"/>
          </a:xfrm>
        </p:grpSpPr>
        <p:sp>
          <p:nvSpPr>
            <p:cNvPr id="29" name="Rectangle 20"/>
            <p:cNvSpPr>
              <a:spLocks noChangeArrowheads="1"/>
            </p:cNvSpPr>
            <p:nvPr/>
          </p:nvSpPr>
          <p:spPr bwMode="auto">
            <a:xfrm>
              <a:off x="1344" y="3330"/>
              <a:ext cx="288" cy="194"/>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30" name="Rectangle 21"/>
            <p:cNvSpPr>
              <a:spLocks noChangeArrowheads="1"/>
            </p:cNvSpPr>
            <p:nvPr/>
          </p:nvSpPr>
          <p:spPr bwMode="auto">
            <a:xfrm>
              <a:off x="1344" y="3522"/>
              <a:ext cx="288" cy="195"/>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31" name="Text Box 22"/>
            <p:cNvSpPr txBox="1">
              <a:spLocks noChangeArrowheads="1"/>
            </p:cNvSpPr>
            <p:nvPr/>
          </p:nvSpPr>
          <p:spPr bwMode="auto">
            <a:xfrm>
              <a:off x="528" y="3420"/>
              <a:ext cx="9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some</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32" name="Text Box 23"/>
            <p:cNvSpPr txBox="1">
              <a:spLocks noChangeArrowheads="1"/>
            </p:cNvSpPr>
            <p:nvPr/>
          </p:nvSpPr>
          <p:spPr bwMode="auto">
            <a:xfrm>
              <a:off x="1680" y="3420"/>
              <a:ext cx="16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 (since 0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5)</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endParaRPr>
            </a:p>
          </p:txBody>
        </p:sp>
      </p:grpSp>
      <p:grpSp>
        <p:nvGrpSpPr>
          <p:cNvPr id="33" name="Group 34"/>
          <p:cNvGrpSpPr/>
          <p:nvPr/>
        </p:nvGrpSpPr>
        <p:grpSpPr bwMode="auto">
          <a:xfrm>
            <a:off x="5940152" y="2850261"/>
            <a:ext cx="2693194" cy="970359"/>
            <a:chOff x="3277" y="2896"/>
            <a:chExt cx="2190" cy="815"/>
          </a:xfrm>
        </p:grpSpPr>
        <p:sp>
          <p:nvSpPr>
            <p:cNvPr id="34" name="Rectangle 28"/>
            <p:cNvSpPr>
              <a:spLocks noChangeArrowheads="1"/>
            </p:cNvSpPr>
            <p:nvPr/>
          </p:nvSpPr>
          <p:spPr bwMode="auto">
            <a:xfrm>
              <a:off x="3277" y="2896"/>
              <a:ext cx="2190"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rPr>
                <a:t>(= some) </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 in</a:t>
              </a:r>
              <a:endPar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endParaRP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However,</a:t>
              </a:r>
              <a:endPar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endParaRP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 some)  not in</a:t>
              </a:r>
              <a:endPar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endParaRPr>
            </a:p>
          </p:txBody>
        </p:sp>
        <p:sp>
          <p:nvSpPr>
            <p:cNvPr id="35" name="Line 29"/>
            <p:cNvSpPr>
              <a:spLocks noChangeShapeType="1"/>
            </p:cNvSpPr>
            <p:nvPr/>
          </p:nvSpPr>
          <p:spPr bwMode="auto">
            <a:xfrm flipH="1">
              <a:off x="4195" y="3434"/>
              <a:ext cx="77" cy="176"/>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defRPr/>
              </a:pPr>
              <a:endParaRPr kumimoji="0" lang="zh-CN" altLang="en-US" sz="1500" b="0" i="0" u="none" strike="noStrike" kern="0" cap="none" spc="0" normalizeH="0" baseline="0" noProof="0">
                <a:ln>
                  <a:noFill/>
                </a:ln>
                <a:solidFill>
                  <a:srgbClr val="FF0000"/>
                </a:solidFill>
                <a:effectLst/>
                <a:uLnTx/>
                <a:uFillTx/>
                <a:latin typeface="+mn-lt"/>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Definition of all Clause</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en-US" altLang="zh-CN" sz="2000" b="1" i="1" smtClean="0">
                        <a:solidFill>
                          <a:srgbClr val="FF0000"/>
                        </a:solidFill>
                        <a:latin typeface="Cambria Math" panose="02040503050406030204" pitchFamily="18" charset="0"/>
                      </a:rPr>
                      <m:t>𝑭</m:t>
                    </m:r>
                    <m:r>
                      <a:rPr lang="en-US" altLang="zh-CN" sz="2000" b="1" i="1" smtClean="0">
                        <a:solidFill>
                          <a:srgbClr val="FF0000"/>
                        </a:solidFill>
                        <a:latin typeface="Cambria Math" panose="02040503050406030204" pitchFamily="18" charset="0"/>
                      </a:rPr>
                      <m:t>&lt;</m:t>
                    </m:r>
                    <m:r>
                      <a:rPr lang="en-US" altLang="zh-CN" sz="2000" b="1" i="1" smtClean="0">
                        <a:solidFill>
                          <a:srgbClr val="FF0000"/>
                        </a:solidFill>
                        <a:latin typeface="Cambria Math" panose="02040503050406030204" pitchFamily="18" charset="0"/>
                      </a:rPr>
                      <m:t>𝒄𝒐𝒎𝒑</m:t>
                    </m:r>
                    <m:r>
                      <a:rPr lang="en-US" altLang="zh-CN" sz="2000" b="1" i="1" smtClean="0">
                        <a:solidFill>
                          <a:srgbClr val="FF0000"/>
                        </a:solidFill>
                        <a:latin typeface="Cambria Math" panose="02040503050406030204" pitchFamily="18" charset="0"/>
                      </a:rPr>
                      <m:t>&gt;</m:t>
                    </m:r>
                    <m:r>
                      <a:rPr lang="en-US" altLang="zh-CN" sz="2000" b="1" i="1" smtClean="0">
                        <a:solidFill>
                          <a:srgbClr val="FF0000"/>
                        </a:solidFill>
                        <a:latin typeface="Cambria Math" panose="02040503050406030204" pitchFamily="18" charset="0"/>
                      </a:rPr>
                      <m:t>𝒂𝒍𝒍</m:t>
                    </m:r>
                    <m:r>
                      <a:rPr lang="en-US" altLang="zh-CN" sz="2000" b="1" i="1"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𝒓</m:t>
                    </m:r>
                    <m:r>
                      <a:rPr lang="en-US" altLang="zh-CN" sz="2000" b="1" i="1"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𝒕</m:t>
                    </m:r>
                    <m:r>
                      <a:rPr lang="en-US" altLang="zh-CN" sz="2000" b="1" i="1" smtClean="0">
                        <a:solidFill>
                          <a:srgbClr val="FF0000"/>
                        </a:solidFill>
                        <a:latin typeface="Cambria Math" panose="02040503050406030204" pitchFamily="18" charset="0"/>
                        <a:ea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𝒓</m:t>
                    </m:r>
                    <m:r>
                      <a:rPr lang="en-US" altLang="zh-CN" sz="2000" b="1" i="1" smtClean="0">
                        <a:solidFill>
                          <a:srgbClr val="FF0000"/>
                        </a:solidFill>
                        <a:latin typeface="Cambria Math" panose="02040503050406030204" pitchFamily="18" charset="0"/>
                        <a:ea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𝑭</m:t>
                    </m:r>
                    <m:r>
                      <a:rPr lang="en-US" altLang="zh-CN" sz="2000" b="1" i="1" smtClean="0">
                        <a:solidFill>
                          <a:srgbClr val="FF0000"/>
                        </a:solidFill>
                        <a:latin typeface="Cambria Math" panose="02040503050406030204" pitchFamily="18" charset="0"/>
                        <a:ea typeface="Cambria Math" panose="02040503050406030204" pitchFamily="18" charset="0"/>
                      </a:rPr>
                      <m:t>&lt;</m:t>
                    </m:r>
                    <m:r>
                      <a:rPr lang="en-US" altLang="zh-CN" sz="2000" b="1" i="1" smtClean="0">
                        <a:solidFill>
                          <a:srgbClr val="FF0000"/>
                        </a:solidFill>
                        <a:latin typeface="Cambria Math" panose="02040503050406030204" pitchFamily="18" charset="0"/>
                        <a:ea typeface="Cambria Math" panose="02040503050406030204" pitchFamily="18" charset="0"/>
                      </a:rPr>
                      <m:t>𝒄𝒐𝒎𝒑</m:t>
                    </m:r>
                    <m:r>
                      <a:rPr lang="en-US" altLang="zh-CN" sz="2000" b="1" i="1" smtClean="0">
                        <a:solidFill>
                          <a:srgbClr val="FF0000"/>
                        </a:solidFill>
                        <a:latin typeface="Cambria Math" panose="02040503050406030204" pitchFamily="18" charset="0"/>
                        <a:ea typeface="Cambria Math" panose="02040503050406030204" pitchFamily="18" charset="0"/>
                      </a:rPr>
                      <m:t>&gt;</m:t>
                    </m:r>
                    <m:r>
                      <a:rPr lang="en-US" altLang="zh-CN" sz="2000" b="1" i="1" smtClean="0">
                        <a:solidFill>
                          <a:srgbClr val="FF0000"/>
                        </a:solidFill>
                        <a:latin typeface="Cambria Math" panose="02040503050406030204" pitchFamily="18" charset="0"/>
                        <a:ea typeface="Cambria Math" panose="02040503050406030204" pitchFamily="18" charset="0"/>
                      </a:rPr>
                      <m:t>𝒕</m:t>
                    </m:r>
                    <m:r>
                      <a:rPr lang="en-US" altLang="zh-CN" sz="2000" b="1" i="1" smtClean="0">
                        <a:solidFill>
                          <a:srgbClr val="FF0000"/>
                        </a:solidFill>
                        <a:latin typeface="Cambria Math" panose="02040503050406030204" pitchFamily="18" charset="0"/>
                        <a:ea typeface="Cambria Math" panose="02040503050406030204" pitchFamily="18" charset="0"/>
                      </a:rPr>
                      <m:t>)</m:t>
                    </m:r>
                  </m:oMath>
                </a14:m>
                <a:endParaRPr lang="en-US" altLang="zh-CN" sz="2000" b="1" dirty="0">
                  <a:solidFill>
                    <a:srgbClr val="FF0000"/>
                  </a:solidFill>
                  <a:latin typeface="Comic Sans MS" panose="030F0702030302020204" pitchFamily="66" charset="0"/>
                </a:endParaRPr>
              </a:p>
              <a:p>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7" r="4" b="10"/>
                </a:stretch>
              </a:blipFill>
            </p:spPr>
            <p:txBody>
              <a:bodyPr/>
              <a:lstStyle/>
              <a:p>
                <a:r>
                  <a:rPr lang="zh-CN" altLang="en-US">
                    <a:noFill/>
                  </a:rPr>
                  <a:t> </a:t>
                </a:r>
              </a:p>
            </p:txBody>
          </p:sp>
        </mc:Fallback>
      </mc:AlternateContent>
      <p:grpSp>
        <p:nvGrpSpPr>
          <p:cNvPr id="5" name="Group 27"/>
          <p:cNvGrpSpPr/>
          <p:nvPr/>
        </p:nvGrpSpPr>
        <p:grpSpPr bwMode="auto">
          <a:xfrm>
            <a:off x="857474" y="1545695"/>
            <a:ext cx="2020491" cy="800100"/>
            <a:chOff x="1075" y="1248"/>
            <a:chExt cx="1697" cy="672"/>
          </a:xfrm>
        </p:grpSpPr>
        <p:grpSp>
          <p:nvGrpSpPr>
            <p:cNvPr id="6" name="Group 5"/>
            <p:cNvGrpSpPr/>
            <p:nvPr/>
          </p:nvGrpSpPr>
          <p:grpSpPr bwMode="auto">
            <a:xfrm>
              <a:off x="1668" y="1248"/>
              <a:ext cx="288" cy="672"/>
              <a:chOff x="2448" y="1296"/>
              <a:chExt cx="288" cy="960"/>
            </a:xfrm>
          </p:grpSpPr>
          <p:sp>
            <p:nvSpPr>
              <p:cNvPr id="9" name="Rectangle 6"/>
              <p:cNvSpPr>
                <a:spLocks noChangeArrowheads="1"/>
              </p:cNvSpPr>
              <p:nvPr/>
            </p:nvSpPr>
            <p:spPr bwMode="auto">
              <a:xfrm>
                <a:off x="2448" y="1296"/>
                <a:ext cx="288" cy="336"/>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0" name="Rectangle 7"/>
              <p:cNvSpPr>
                <a:spLocks noChangeArrowheads="1"/>
              </p:cNvSpPr>
              <p:nvPr/>
            </p:nvSpPr>
            <p:spPr bwMode="auto">
              <a:xfrm>
                <a:off x="2448" y="1584"/>
                <a:ext cx="288" cy="336"/>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1" name="Rectangle 8"/>
              <p:cNvSpPr>
                <a:spLocks noChangeArrowheads="1"/>
              </p:cNvSpPr>
              <p:nvPr/>
            </p:nvSpPr>
            <p:spPr bwMode="auto">
              <a:xfrm>
                <a:off x="2448" y="1920"/>
                <a:ext cx="288" cy="336"/>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grpSp>
        <p:sp>
          <p:nvSpPr>
            <p:cNvPr id="7" name="Text Box 9"/>
            <p:cNvSpPr txBox="1">
              <a:spLocks noChangeArrowheads="1"/>
            </p:cNvSpPr>
            <p:nvPr/>
          </p:nvSpPr>
          <p:spPr bwMode="auto">
            <a:xfrm>
              <a:off x="1075" y="14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all</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8" name="Text Box 10"/>
            <p:cNvSpPr txBox="1">
              <a:spLocks noChangeArrowheads="1"/>
            </p:cNvSpPr>
            <p:nvPr/>
          </p:nvSpPr>
          <p:spPr bwMode="auto">
            <a:xfrm>
              <a:off x="2004" y="14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false</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grpSp>
      <p:grpSp>
        <p:nvGrpSpPr>
          <p:cNvPr id="12" name="Group 30"/>
          <p:cNvGrpSpPr/>
          <p:nvPr/>
        </p:nvGrpSpPr>
        <p:grpSpPr bwMode="auto">
          <a:xfrm>
            <a:off x="857736" y="3902844"/>
            <a:ext cx="4794384" cy="469106"/>
            <a:chOff x="1030" y="3017"/>
            <a:chExt cx="3854" cy="394"/>
          </a:xfrm>
        </p:grpSpPr>
        <p:sp>
          <p:nvSpPr>
            <p:cNvPr id="13" name="Rectangle 16"/>
            <p:cNvSpPr>
              <a:spLocks noChangeArrowheads="1"/>
            </p:cNvSpPr>
            <p:nvPr/>
          </p:nvSpPr>
          <p:spPr bwMode="auto">
            <a:xfrm>
              <a:off x="1668" y="3024"/>
              <a:ext cx="288" cy="194"/>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4" name="Rectangle 17"/>
            <p:cNvSpPr>
              <a:spLocks noChangeArrowheads="1"/>
            </p:cNvSpPr>
            <p:nvPr/>
          </p:nvSpPr>
          <p:spPr bwMode="auto">
            <a:xfrm>
              <a:off x="1668" y="3216"/>
              <a:ext cx="288" cy="195"/>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5" name="Text Box 18"/>
            <p:cNvSpPr txBox="1">
              <a:spLocks noChangeArrowheads="1"/>
            </p:cNvSpPr>
            <p:nvPr/>
          </p:nvSpPr>
          <p:spPr bwMode="auto">
            <a:xfrm>
              <a:off x="1030" y="3017"/>
              <a:ext cx="10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all</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6" name="Text Box 19"/>
            <p:cNvSpPr txBox="1">
              <a:spLocks noChangeArrowheads="1"/>
            </p:cNvSpPr>
            <p:nvPr/>
          </p:nvSpPr>
          <p:spPr bwMode="auto">
            <a:xfrm>
              <a:off x="2004" y="3017"/>
              <a:ext cx="28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 (since 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4 and 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6)</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endParaRPr>
            </a:p>
          </p:txBody>
        </p:sp>
      </p:grpSp>
      <p:grpSp>
        <p:nvGrpSpPr>
          <p:cNvPr id="17" name="Group 28"/>
          <p:cNvGrpSpPr/>
          <p:nvPr/>
        </p:nvGrpSpPr>
        <p:grpSpPr bwMode="auto">
          <a:xfrm>
            <a:off x="857474" y="2460096"/>
            <a:ext cx="2020491" cy="485775"/>
            <a:chOff x="1075" y="2016"/>
            <a:chExt cx="1697" cy="408"/>
          </a:xfrm>
        </p:grpSpPr>
        <p:sp>
          <p:nvSpPr>
            <p:cNvPr id="18" name="Rectangle 11"/>
            <p:cNvSpPr>
              <a:spLocks noChangeArrowheads="1"/>
            </p:cNvSpPr>
            <p:nvPr/>
          </p:nvSpPr>
          <p:spPr bwMode="auto">
            <a:xfrm>
              <a:off x="1668" y="2016"/>
              <a:ext cx="288" cy="240"/>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9" name="Rectangle 12"/>
            <p:cNvSpPr>
              <a:spLocks noChangeArrowheads="1"/>
            </p:cNvSpPr>
            <p:nvPr/>
          </p:nvSpPr>
          <p:spPr bwMode="auto">
            <a:xfrm>
              <a:off x="1668" y="2208"/>
              <a:ext cx="288" cy="187"/>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10</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0" name="Text Box 14"/>
            <p:cNvSpPr txBox="1">
              <a:spLocks noChangeArrowheads="1"/>
            </p:cNvSpPr>
            <p:nvPr/>
          </p:nvSpPr>
          <p:spPr bwMode="auto">
            <a:xfrm>
              <a:off x="2004" y="217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 true</a:t>
              </a:r>
              <a:endPar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1" name="Text Box 21"/>
            <p:cNvSpPr txBox="1">
              <a:spLocks noChangeArrowheads="1"/>
            </p:cNvSpPr>
            <p:nvPr/>
          </p:nvSpPr>
          <p:spPr bwMode="auto">
            <a:xfrm>
              <a:off x="1075" y="2172"/>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all</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grpSp>
      <p:grpSp>
        <p:nvGrpSpPr>
          <p:cNvPr id="22" name="Group 29"/>
          <p:cNvGrpSpPr/>
          <p:nvPr/>
        </p:nvGrpSpPr>
        <p:grpSpPr bwMode="auto">
          <a:xfrm>
            <a:off x="857474" y="3178002"/>
            <a:ext cx="2077641" cy="473868"/>
            <a:chOff x="1027" y="2494"/>
            <a:chExt cx="1745" cy="398"/>
          </a:xfrm>
        </p:grpSpPr>
        <p:sp>
          <p:nvSpPr>
            <p:cNvPr id="23" name="Rectangle 13"/>
            <p:cNvSpPr>
              <a:spLocks noChangeArrowheads="1"/>
            </p:cNvSpPr>
            <p:nvPr/>
          </p:nvSpPr>
          <p:spPr bwMode="auto">
            <a:xfrm>
              <a:off x="1668" y="2494"/>
              <a:ext cx="288" cy="194"/>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4" name="Rectangle 15"/>
            <p:cNvSpPr>
              <a:spLocks noChangeArrowheads="1"/>
            </p:cNvSpPr>
            <p:nvPr/>
          </p:nvSpPr>
          <p:spPr bwMode="auto">
            <a:xfrm>
              <a:off x="1668" y="2686"/>
              <a:ext cx="288" cy="194"/>
            </a:xfrm>
            <a:prstGeom prst="rect">
              <a:avLst/>
            </a:prstGeom>
            <a:solidFill>
              <a:srgbClr val="CCECFF"/>
            </a:solidFill>
            <a:ln w="12700">
              <a:solidFill>
                <a:srgbClr val="000000"/>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endPar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5" name="Text Box 22"/>
            <p:cNvSpPr txBox="1">
              <a:spLocks noChangeArrowheads="1"/>
            </p:cNvSpPr>
            <p:nvPr/>
          </p:nvSpPr>
          <p:spPr bwMode="auto">
            <a:xfrm>
              <a:off x="2004" y="263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 false</a:t>
              </a:r>
              <a:endPar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6" name="Text Box 23"/>
            <p:cNvSpPr txBox="1">
              <a:spLocks noChangeArrowheads="1"/>
            </p:cNvSpPr>
            <p:nvPr/>
          </p:nvSpPr>
          <p:spPr bwMode="auto">
            <a:xfrm>
              <a:off x="1027" y="26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 all</a:t>
              </a:r>
              <a:endPar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grpSp>
      <p:grpSp>
        <p:nvGrpSpPr>
          <p:cNvPr id="27" name="Group 31"/>
          <p:cNvGrpSpPr/>
          <p:nvPr/>
        </p:nvGrpSpPr>
        <p:grpSpPr bwMode="auto">
          <a:xfrm>
            <a:off x="4753336" y="2571753"/>
            <a:ext cx="2717006" cy="568253"/>
            <a:chOff x="708" y="3456"/>
            <a:chExt cx="2127" cy="450"/>
          </a:xfrm>
        </p:grpSpPr>
        <p:sp>
          <p:nvSpPr>
            <p:cNvPr id="28" name="Rectangle 24"/>
            <p:cNvSpPr>
              <a:spLocks noChangeArrowheads="1"/>
            </p:cNvSpPr>
            <p:nvPr/>
          </p:nvSpPr>
          <p:spPr bwMode="auto">
            <a:xfrm>
              <a:off x="708" y="3456"/>
              <a:ext cx="2127"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rPr>
                <a:t>(</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rPr>
                <a:t> all) </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 not in</a:t>
              </a:r>
              <a:endPar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endParaRP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However, (= all)  in</a:t>
              </a:r>
              <a:endPar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endParaRPr>
            </a:p>
          </p:txBody>
        </p:sp>
        <p:sp>
          <p:nvSpPr>
            <p:cNvPr id="29" name="Line 25"/>
            <p:cNvSpPr>
              <a:spLocks noChangeShapeType="1"/>
            </p:cNvSpPr>
            <p:nvPr/>
          </p:nvSpPr>
          <p:spPr bwMode="auto">
            <a:xfrm flipH="1">
              <a:off x="2257" y="3741"/>
              <a:ext cx="69" cy="14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defRPr/>
              </a:pPr>
              <a:endParaRPr kumimoji="0" lang="zh-CN" altLang="en-US" sz="1500" b="0" i="0" u="none" strike="noStrike" kern="0" cap="none" spc="0" normalizeH="0" baseline="0" noProof="0">
                <a:ln>
                  <a:noFill/>
                </a:ln>
                <a:solidFill>
                  <a:srgbClr val="FF0000"/>
                </a:solidFill>
                <a:effectLst/>
                <a:uLnTx/>
                <a:uFillTx/>
                <a:latin typeface="+mn-lt"/>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algn="ctr"/>
            <a:r>
              <a:rPr lang="en-US" altLang="zh-CN">
                <a:effectLst/>
                <a:latin typeface="Comic Sans MS" panose="030F0702030302020204" pitchFamily="66" charset="0"/>
                <a:ea typeface="宋体" panose="02010600030101010101" pitchFamily="2" charset="-122"/>
              </a:rPr>
              <a:t>The Banking Schema</a:t>
            </a:r>
            <a:endParaRPr lang="en-US" altLang="zh-CN">
              <a:effectLst/>
              <a:latin typeface="Comic Sans MS" panose="030F0702030302020204" pitchFamily="66" charset="0"/>
              <a:ea typeface="宋体" panose="02010600030101010101" pitchFamily="2" charset="-122"/>
            </a:endParaRPr>
          </a:p>
        </p:txBody>
      </p:sp>
      <p:sp>
        <p:nvSpPr>
          <p:cNvPr id="100355" name="Rectangle 3"/>
          <p:cNvSpPr>
            <a:spLocks noGrp="1" noChangeArrowheads="1"/>
          </p:cNvSpPr>
          <p:nvPr>
            <p:ph type="body" idx="1"/>
          </p:nvPr>
        </p:nvSpPr>
        <p:spPr>
          <a:xfrm>
            <a:off x="63500" y="673173"/>
            <a:ext cx="9037638" cy="4202833"/>
          </a:xfrm>
        </p:spPr>
        <p:txBody>
          <a:bodyPr/>
          <a:lstStyle/>
          <a:p>
            <a:pPr>
              <a:spcBef>
                <a:spcPts val="0"/>
              </a:spcBef>
              <a:defRPr/>
            </a:pPr>
            <a:r>
              <a:rPr lang="en-US" altLang="zh-CN" sz="1400" b="1" i="1" dirty="0">
                <a:latin typeface="Comic Sans MS" panose="030F0702030302020204" pitchFamily="66" charset="0"/>
                <a:ea typeface="宋体" panose="02010600030101010101" pitchFamily="2" charset="-122"/>
              </a:rPr>
              <a:t>branch</a:t>
            </a:r>
            <a:r>
              <a:rPr lang="en-US" altLang="zh-CN" sz="1400" b="1" dirty="0">
                <a:latin typeface="Comic Sans MS" panose="030F0702030302020204" pitchFamily="66" charset="0"/>
                <a:ea typeface="宋体" panose="02010600030101010101" pitchFamily="2" charset="-122"/>
              </a:rPr>
              <a:t> = (</a:t>
            </a:r>
            <a:r>
              <a:rPr lang="en-US" altLang="zh-CN" sz="1400" b="1" i="1" u="sng" dirty="0" err="1">
                <a:solidFill>
                  <a:srgbClr val="0000FF"/>
                </a:solidFill>
                <a:latin typeface="Comic Sans MS" panose="030F0702030302020204" pitchFamily="66" charset="0"/>
                <a:ea typeface="宋体" panose="02010600030101010101" pitchFamily="2" charset="-122"/>
              </a:rPr>
              <a:t>branch_name</a:t>
            </a:r>
            <a:r>
              <a:rPr lang="en-US" altLang="zh-CN" sz="1400" b="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branch_city</a:t>
            </a:r>
            <a:r>
              <a:rPr lang="en-US" altLang="zh-CN" sz="1400" b="1" dirty="0">
                <a:latin typeface="Comic Sans MS" panose="030F0702030302020204" pitchFamily="66" charset="0"/>
                <a:ea typeface="宋体" panose="02010600030101010101" pitchFamily="2" charset="-122"/>
              </a:rPr>
              <a:t>, </a:t>
            </a:r>
            <a:r>
              <a:rPr lang="en-US" altLang="zh-CN" sz="1400" b="1" i="1" dirty="0">
                <a:latin typeface="Comic Sans MS" panose="030F0702030302020204" pitchFamily="66" charset="0"/>
                <a:ea typeface="宋体" panose="02010600030101010101" pitchFamily="2" charset="-122"/>
              </a:rPr>
              <a:t>assets</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a:latin typeface="Comic Sans MS" panose="030F0702030302020204" pitchFamily="66" charset="0"/>
                <a:ea typeface="宋体" panose="02010600030101010101" pitchFamily="2" charset="-122"/>
              </a:rPr>
              <a:t>customer</a:t>
            </a:r>
            <a:r>
              <a:rPr lang="en-US" altLang="zh-CN" sz="1400" b="1" dirty="0">
                <a:latin typeface="Comic Sans MS" panose="030F0702030302020204" pitchFamily="66" charset="0"/>
                <a:ea typeface="宋体" panose="02010600030101010101" pitchFamily="2" charset="-122"/>
              </a:rPr>
              <a:t> = (</a:t>
            </a:r>
            <a:r>
              <a:rPr lang="en-US" altLang="zh-CN" sz="1400" b="1" i="1" u="sng" dirty="0" err="1">
                <a:solidFill>
                  <a:srgbClr val="0000FF"/>
                </a:solidFill>
                <a:latin typeface="Comic Sans MS" panose="030F0702030302020204" pitchFamily="66" charset="0"/>
                <a:ea typeface="宋体" panose="02010600030101010101" pitchFamily="2" charset="-122"/>
              </a:rPr>
              <a:t>customer_id</a:t>
            </a:r>
            <a:r>
              <a:rPr lang="en-US" altLang="zh-CN" sz="1400" b="1" dirty="0">
                <a:solidFill>
                  <a:srgbClr val="0000FF"/>
                </a:solidFill>
                <a:latin typeface="Comic Sans MS" panose="030F0702030302020204" pitchFamily="66" charset="0"/>
                <a:ea typeface="宋体" panose="02010600030101010101" pitchFamily="2" charset="-122"/>
              </a:rPr>
              <a:t>,</a:t>
            </a:r>
            <a:r>
              <a:rPr lang="en-US" altLang="zh-CN" sz="1400" b="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customer_name</a:t>
            </a:r>
            <a:r>
              <a:rPr lang="en-US" altLang="zh-CN" sz="1400" b="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customer_street</a:t>
            </a:r>
            <a:r>
              <a:rPr lang="en-US" altLang="zh-CN" sz="1400" b="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customer_city</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a:latin typeface="Comic Sans MS" panose="030F0702030302020204" pitchFamily="66" charset="0"/>
                <a:ea typeface="宋体" panose="02010600030101010101" pitchFamily="2" charset="-122"/>
              </a:rPr>
              <a:t>loan</a:t>
            </a:r>
            <a:r>
              <a:rPr lang="en-US" altLang="zh-CN" sz="1400" b="1" dirty="0">
                <a:latin typeface="Comic Sans MS" panose="030F0702030302020204" pitchFamily="66" charset="0"/>
                <a:ea typeface="宋体" panose="02010600030101010101" pitchFamily="2" charset="-122"/>
              </a:rPr>
              <a:t> = (</a:t>
            </a:r>
            <a:r>
              <a:rPr lang="en-US" altLang="zh-CN" sz="1400" b="1" i="1" u="sng" dirty="0" err="1">
                <a:solidFill>
                  <a:srgbClr val="0000FF"/>
                </a:solidFill>
                <a:latin typeface="Comic Sans MS" panose="030F0702030302020204" pitchFamily="66" charset="0"/>
                <a:ea typeface="宋体" panose="02010600030101010101" pitchFamily="2" charset="-122"/>
              </a:rPr>
              <a:t>loan_number</a:t>
            </a:r>
            <a:r>
              <a:rPr lang="en-US" altLang="zh-CN" sz="1400" b="1" dirty="0">
                <a:latin typeface="Comic Sans MS" panose="030F0702030302020204" pitchFamily="66" charset="0"/>
                <a:ea typeface="宋体" panose="02010600030101010101" pitchFamily="2" charset="-122"/>
              </a:rPr>
              <a:t>, </a:t>
            </a:r>
            <a:r>
              <a:rPr lang="en-US" altLang="zh-CN" sz="1400" b="1" i="1" dirty="0">
                <a:latin typeface="Comic Sans MS" panose="030F0702030302020204" pitchFamily="66" charset="0"/>
                <a:ea typeface="宋体" panose="02010600030101010101" pitchFamily="2" charset="-122"/>
              </a:rPr>
              <a:t>amount</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a:latin typeface="Comic Sans MS" panose="030F0702030302020204" pitchFamily="66" charset="0"/>
                <a:ea typeface="宋体" panose="02010600030101010101" pitchFamily="2" charset="-122"/>
              </a:rPr>
              <a:t>account</a:t>
            </a:r>
            <a:r>
              <a:rPr lang="en-US" altLang="zh-CN" sz="1400" b="1" dirty="0">
                <a:latin typeface="Comic Sans MS" panose="030F0702030302020204" pitchFamily="66" charset="0"/>
                <a:ea typeface="宋体" panose="02010600030101010101" pitchFamily="2" charset="-122"/>
              </a:rPr>
              <a:t> = (</a:t>
            </a:r>
            <a:r>
              <a:rPr lang="en-US" altLang="zh-CN" sz="1400" b="1" i="1" u="sng" dirty="0" err="1">
                <a:solidFill>
                  <a:srgbClr val="0000FF"/>
                </a:solidFill>
                <a:latin typeface="Comic Sans MS" panose="030F0702030302020204" pitchFamily="66" charset="0"/>
                <a:ea typeface="宋体" panose="02010600030101010101" pitchFamily="2" charset="-122"/>
              </a:rPr>
              <a:t>account_number</a:t>
            </a:r>
            <a:r>
              <a:rPr lang="en-US" altLang="zh-CN" sz="1400" b="1" dirty="0">
                <a:solidFill>
                  <a:srgbClr val="0000FF"/>
                </a:solidFill>
                <a:latin typeface="Comic Sans MS" panose="030F0702030302020204" pitchFamily="66" charset="0"/>
                <a:ea typeface="宋体" panose="02010600030101010101" pitchFamily="2" charset="-122"/>
              </a:rPr>
              <a:t>,</a:t>
            </a:r>
            <a:r>
              <a:rPr lang="en-US" altLang="zh-CN" sz="1400" b="1" dirty="0">
                <a:latin typeface="Comic Sans MS" panose="030F0702030302020204" pitchFamily="66" charset="0"/>
                <a:ea typeface="宋体" panose="02010600030101010101" pitchFamily="2" charset="-122"/>
              </a:rPr>
              <a:t> </a:t>
            </a:r>
            <a:r>
              <a:rPr lang="en-US" altLang="zh-CN" sz="1400" b="1" i="1" dirty="0">
                <a:latin typeface="Comic Sans MS" panose="030F0702030302020204" pitchFamily="66" charset="0"/>
                <a:ea typeface="宋体" panose="02010600030101010101" pitchFamily="2" charset="-122"/>
              </a:rPr>
              <a:t>balance</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a:latin typeface="Comic Sans MS" panose="030F0702030302020204" pitchFamily="66" charset="0"/>
                <a:ea typeface="宋体" panose="02010600030101010101" pitchFamily="2" charset="-122"/>
              </a:rPr>
              <a:t>employee</a:t>
            </a:r>
            <a:r>
              <a:rPr lang="en-US" altLang="zh-CN" sz="1400" b="1" dirty="0">
                <a:latin typeface="Comic Sans MS" panose="030F0702030302020204" pitchFamily="66" charset="0"/>
                <a:ea typeface="宋体" panose="02010600030101010101" pitchFamily="2" charset="-122"/>
              </a:rPr>
              <a:t> = (</a:t>
            </a:r>
            <a:r>
              <a:rPr lang="en-US" altLang="zh-CN" sz="1400" b="1" i="1" u="sng" dirty="0" err="1">
                <a:solidFill>
                  <a:srgbClr val="0000FF"/>
                </a:solidFill>
                <a:latin typeface="Comic Sans MS" panose="030F0702030302020204" pitchFamily="66" charset="0"/>
                <a:ea typeface="宋体" panose="02010600030101010101" pitchFamily="2" charset="-122"/>
              </a:rPr>
              <a:t>employee_id</a:t>
            </a:r>
            <a:r>
              <a:rPr lang="en-US" altLang="zh-CN" sz="1400" b="1" dirty="0">
                <a:solidFill>
                  <a:srgbClr val="0000FF"/>
                </a:solidFill>
                <a:latin typeface="Comic Sans MS" panose="030F0702030302020204" pitchFamily="66" charset="0"/>
                <a:ea typeface="宋体" panose="02010600030101010101" pitchFamily="2" charset="-122"/>
              </a:rPr>
              <a:t>,</a:t>
            </a:r>
            <a:r>
              <a:rPr lang="en-US" altLang="zh-CN" sz="1400" b="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employee_name</a:t>
            </a:r>
            <a:r>
              <a:rPr lang="en-US" altLang="zh-CN" sz="1400" b="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telephone_number</a:t>
            </a:r>
            <a:r>
              <a:rPr lang="en-US" altLang="zh-CN" sz="1400" b="1" dirty="0">
                <a:latin typeface="Comic Sans MS" panose="030F0702030302020204" pitchFamily="66" charset="0"/>
                <a:ea typeface="宋体" panose="02010600030101010101" pitchFamily="2" charset="-122"/>
              </a:rPr>
              <a:t>, </a:t>
            </a:r>
            <a:r>
              <a:rPr lang="en-US" altLang="zh-CN" sz="1400" b="1" i="1" err="1">
                <a:latin typeface="Comic Sans MS" panose="030F0702030302020204" pitchFamily="66" charset="0"/>
                <a:ea typeface="宋体" panose="02010600030101010101" pitchFamily="2" charset="-122"/>
              </a:rPr>
              <a:t>start_date</a:t>
            </a:r>
            <a:r>
              <a:rPr lang="en-US" altLang="zh-CN" sz="1400" b="1">
                <a:latin typeface="Comic Sans MS" panose="030F0702030302020204" pitchFamily="66" charset="0"/>
                <a:ea typeface="宋体" panose="02010600030101010101" pitchFamily="2" charset="-122"/>
              </a:rPr>
              <a:t>)</a:t>
            </a:r>
            <a:endParaRPr lang="en-US" altLang="zh-CN" sz="1400" b="1">
              <a:latin typeface="Comic Sans MS" panose="030F0702030302020204" pitchFamily="66" charset="0"/>
              <a:ea typeface="宋体" panose="02010600030101010101" pitchFamily="2" charset="-122"/>
            </a:endParaRPr>
          </a:p>
          <a:p>
            <a:pPr>
              <a:spcBef>
                <a:spcPts val="0"/>
              </a:spcBef>
              <a:defRPr/>
            </a:pP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err="1">
                <a:solidFill>
                  <a:srgbClr val="CC0099"/>
                </a:solidFill>
                <a:latin typeface="Comic Sans MS" panose="030F0702030302020204" pitchFamily="66" charset="0"/>
                <a:ea typeface="宋体" panose="02010600030101010101" pitchFamily="2" charset="-122"/>
              </a:rPr>
              <a:t>dependent_name</a:t>
            </a:r>
            <a:r>
              <a:rPr lang="en-US" altLang="zh-CN" sz="1400" b="1" dirty="0">
                <a:solidFill>
                  <a:srgbClr val="CC0099"/>
                </a:solidFill>
                <a:latin typeface="Comic Sans MS" panose="030F0702030302020204" pitchFamily="66" charset="0"/>
                <a:ea typeface="宋体" panose="02010600030101010101" pitchFamily="2" charset="-122"/>
              </a:rPr>
              <a:t> </a:t>
            </a:r>
            <a:r>
              <a:rPr lang="en-US" altLang="zh-CN" sz="1400" b="1" dirty="0">
                <a:latin typeface="Comic Sans MS" panose="030F0702030302020204" pitchFamily="66" charset="0"/>
                <a:ea typeface="宋体" panose="02010600030101010101" pitchFamily="2" charset="-122"/>
              </a:rPr>
              <a:t>= (</a:t>
            </a:r>
            <a:r>
              <a:rPr lang="en-US" altLang="zh-CN" sz="1400" b="1" i="1" u="sng" dirty="0" err="1">
                <a:solidFill>
                  <a:srgbClr val="0000FF"/>
                </a:solidFill>
                <a:latin typeface="Comic Sans MS" panose="030F0702030302020204" pitchFamily="66" charset="0"/>
                <a:ea typeface="宋体" panose="02010600030101010101" pitchFamily="2" charset="-122"/>
              </a:rPr>
              <a:t>employee_id</a:t>
            </a:r>
            <a:r>
              <a:rPr lang="en-US" altLang="zh-CN" sz="1400" b="1" u="sng" dirty="0">
                <a:solidFill>
                  <a:srgbClr val="0000FF"/>
                </a:solidFill>
                <a:latin typeface="Comic Sans MS" panose="030F0702030302020204" pitchFamily="66" charset="0"/>
                <a:ea typeface="宋体" panose="02010600030101010101" pitchFamily="2" charset="-122"/>
              </a:rPr>
              <a:t>, </a:t>
            </a:r>
            <a:r>
              <a:rPr lang="en-US" altLang="zh-CN" sz="1400" b="1" i="1" u="sng" dirty="0" err="1">
                <a:solidFill>
                  <a:srgbClr val="0000FF"/>
                </a:solidFill>
                <a:latin typeface="Comic Sans MS" panose="030F0702030302020204" pitchFamily="66" charset="0"/>
                <a:ea typeface="宋体" panose="02010600030101010101" pitchFamily="2" charset="-122"/>
              </a:rPr>
              <a:t>dname</a:t>
            </a:r>
            <a:r>
              <a:rPr lang="en-US" altLang="zh-CN" sz="1400" b="1" dirty="0">
                <a:latin typeface="Comic Sans MS" panose="030F0702030302020204" pitchFamily="66" charset="0"/>
                <a:ea typeface="宋体" panose="02010600030101010101" pitchFamily="2" charset="-122"/>
              </a:rPr>
              <a:t>) (derived from a  </a:t>
            </a:r>
            <a:r>
              <a:rPr lang="en-US" altLang="zh-CN" sz="1400" b="1" dirty="0" err="1">
                <a:latin typeface="Comic Sans MS" panose="030F0702030302020204" pitchFamily="66" charset="0"/>
                <a:ea typeface="宋体" panose="02010600030101010101" pitchFamily="2" charset="-122"/>
              </a:rPr>
              <a:t>multivalued</a:t>
            </a:r>
            <a:r>
              <a:rPr lang="en-US" altLang="zh-CN" sz="1400" b="1" dirty="0">
                <a:latin typeface="Comic Sans MS" panose="030F0702030302020204" pitchFamily="66" charset="0"/>
                <a:ea typeface="宋体" panose="02010600030101010101" pitchFamily="2" charset="-122"/>
              </a:rPr>
              <a:t> </a:t>
            </a:r>
            <a:r>
              <a:rPr lang="en-US" altLang="zh-CN" sz="1400" b="1">
                <a:latin typeface="Comic Sans MS" panose="030F0702030302020204" pitchFamily="66" charset="0"/>
                <a:ea typeface="宋体" panose="02010600030101010101" pitchFamily="2" charset="-122"/>
              </a:rPr>
              <a:t>attribute)</a:t>
            </a:r>
            <a:endParaRPr lang="en-US" altLang="zh-CN" sz="1400" b="1">
              <a:latin typeface="Comic Sans MS" panose="030F0702030302020204" pitchFamily="66" charset="0"/>
              <a:ea typeface="宋体" panose="02010600030101010101" pitchFamily="2" charset="-122"/>
            </a:endParaRPr>
          </a:p>
          <a:p>
            <a:pPr>
              <a:spcBef>
                <a:spcPts val="0"/>
              </a:spcBef>
              <a:defRPr/>
            </a:pP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err="1">
                <a:solidFill>
                  <a:srgbClr val="0070C0"/>
                </a:solidFill>
                <a:latin typeface="Comic Sans MS" panose="030F0702030302020204" pitchFamily="66" charset="0"/>
                <a:ea typeface="宋体" panose="02010600030101010101" pitchFamily="2" charset="-122"/>
              </a:rPr>
              <a:t>account_branch</a:t>
            </a:r>
            <a:r>
              <a:rPr lang="en-US" altLang="zh-CN" sz="1400" b="1" dirty="0">
                <a:latin typeface="Comic Sans MS" panose="030F0702030302020204" pitchFamily="66" charset="0"/>
                <a:ea typeface="宋体" panose="02010600030101010101" pitchFamily="2" charset="-122"/>
              </a:rPr>
              <a:t> = (</a:t>
            </a:r>
            <a:r>
              <a:rPr lang="en-US" altLang="zh-CN" sz="1400" b="1" i="1" u="sng" dirty="0" err="1">
                <a:solidFill>
                  <a:srgbClr val="7030A0"/>
                </a:solidFill>
                <a:latin typeface="Comic Sans MS" panose="030F0702030302020204" pitchFamily="66" charset="0"/>
                <a:ea typeface="宋体" panose="02010600030101010101" pitchFamily="2" charset="-122"/>
              </a:rPr>
              <a:t>account_number</a:t>
            </a:r>
            <a:r>
              <a:rPr lang="en-US" altLang="zh-CN" sz="1400" b="1" dirty="0">
                <a:solidFill>
                  <a:srgbClr val="7030A0"/>
                </a:solidFill>
                <a:latin typeface="Comic Sans MS" panose="030F0702030302020204" pitchFamily="66" charset="0"/>
                <a:ea typeface="宋体" panose="02010600030101010101" pitchFamily="2" charset="-122"/>
              </a:rPr>
              <a:t>,</a:t>
            </a:r>
            <a:r>
              <a:rPr lang="en-US" altLang="zh-CN" sz="1400" b="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branch_name</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err="1">
                <a:solidFill>
                  <a:srgbClr val="0070C0"/>
                </a:solidFill>
                <a:latin typeface="Comic Sans MS" panose="030F0702030302020204" pitchFamily="66" charset="0"/>
                <a:ea typeface="宋体" panose="02010600030101010101" pitchFamily="2" charset="-122"/>
              </a:rPr>
              <a:t>loan_branch</a:t>
            </a:r>
            <a:r>
              <a:rPr lang="en-US" altLang="zh-CN" sz="1400" b="1" dirty="0">
                <a:latin typeface="Comic Sans MS" panose="030F0702030302020204" pitchFamily="66" charset="0"/>
                <a:ea typeface="宋体" panose="02010600030101010101" pitchFamily="2" charset="-122"/>
              </a:rPr>
              <a:t> = (</a:t>
            </a:r>
            <a:r>
              <a:rPr lang="en-US" altLang="zh-CN" sz="1400" b="1" i="1" u="sng" dirty="0" err="1">
                <a:solidFill>
                  <a:srgbClr val="7030A0"/>
                </a:solidFill>
                <a:latin typeface="Comic Sans MS" panose="030F0702030302020204" pitchFamily="66" charset="0"/>
                <a:ea typeface="宋体" panose="02010600030101010101" pitchFamily="2" charset="-122"/>
              </a:rPr>
              <a:t>loan_number</a:t>
            </a:r>
            <a:r>
              <a:rPr lang="en-US" altLang="zh-CN" sz="1400" b="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branch_name</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a:solidFill>
                  <a:schemeClr val="accent6">
                    <a:lumMod val="75000"/>
                  </a:schemeClr>
                </a:solidFill>
                <a:latin typeface="Comic Sans MS" panose="030F0702030302020204" pitchFamily="66" charset="0"/>
                <a:ea typeface="宋体" panose="02010600030101010101" pitchFamily="2" charset="-122"/>
              </a:rPr>
              <a:t>borrower</a:t>
            </a:r>
            <a:r>
              <a:rPr lang="en-US" altLang="zh-CN" sz="1400" b="1" dirty="0">
                <a:latin typeface="Comic Sans MS" panose="030F0702030302020204" pitchFamily="66" charset="0"/>
                <a:ea typeface="宋体" panose="02010600030101010101" pitchFamily="2" charset="-122"/>
              </a:rPr>
              <a:t> = (</a:t>
            </a:r>
            <a:r>
              <a:rPr lang="en-US" altLang="zh-CN" sz="1400" b="1" i="1" u="sng" dirty="0" err="1">
                <a:solidFill>
                  <a:srgbClr val="0000FF"/>
                </a:solidFill>
                <a:latin typeface="Comic Sans MS" panose="030F0702030302020204" pitchFamily="66" charset="0"/>
                <a:ea typeface="宋体" panose="02010600030101010101" pitchFamily="2" charset="-122"/>
              </a:rPr>
              <a:t>customer_id</a:t>
            </a:r>
            <a:r>
              <a:rPr lang="en-US" altLang="zh-CN" sz="1400" b="1" u="sng" dirty="0">
                <a:solidFill>
                  <a:srgbClr val="0000FF"/>
                </a:solidFill>
                <a:latin typeface="Comic Sans MS" panose="030F0702030302020204" pitchFamily="66" charset="0"/>
                <a:ea typeface="宋体" panose="02010600030101010101" pitchFamily="2" charset="-122"/>
              </a:rPr>
              <a:t>, </a:t>
            </a:r>
            <a:r>
              <a:rPr lang="en-US" altLang="zh-CN" sz="1400" b="1" i="1" u="sng" dirty="0" err="1">
                <a:solidFill>
                  <a:srgbClr val="0000FF"/>
                </a:solidFill>
                <a:latin typeface="Comic Sans MS" panose="030F0702030302020204" pitchFamily="66" charset="0"/>
                <a:ea typeface="宋体" panose="02010600030101010101" pitchFamily="2" charset="-122"/>
              </a:rPr>
              <a:t>loan_number</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a:solidFill>
                  <a:schemeClr val="accent6">
                    <a:lumMod val="75000"/>
                  </a:schemeClr>
                </a:solidFill>
                <a:latin typeface="Comic Sans MS" panose="030F0702030302020204" pitchFamily="66" charset="0"/>
                <a:ea typeface="宋体" panose="02010600030101010101" pitchFamily="2" charset="-122"/>
              </a:rPr>
              <a:t>depositor</a:t>
            </a:r>
            <a:r>
              <a:rPr lang="en-US" altLang="zh-CN" sz="1400" b="1" dirty="0">
                <a:latin typeface="Comic Sans MS" panose="030F0702030302020204" pitchFamily="66" charset="0"/>
                <a:ea typeface="宋体" panose="02010600030101010101" pitchFamily="2" charset="-122"/>
              </a:rPr>
              <a:t> = (</a:t>
            </a:r>
            <a:r>
              <a:rPr lang="en-US" altLang="zh-CN" sz="1400" b="1" i="1" u="sng" dirty="0" err="1">
                <a:solidFill>
                  <a:srgbClr val="0000FF"/>
                </a:solidFill>
                <a:latin typeface="Comic Sans MS" panose="030F0702030302020204" pitchFamily="66" charset="0"/>
                <a:ea typeface="宋体" panose="02010600030101010101" pitchFamily="2" charset="-122"/>
              </a:rPr>
              <a:t>customer_id</a:t>
            </a:r>
            <a:r>
              <a:rPr lang="en-US" altLang="zh-CN" sz="1400" b="1" u="sng" dirty="0">
                <a:solidFill>
                  <a:srgbClr val="0000FF"/>
                </a:solidFill>
                <a:latin typeface="Comic Sans MS" panose="030F0702030302020204" pitchFamily="66" charset="0"/>
                <a:ea typeface="宋体" panose="02010600030101010101" pitchFamily="2" charset="-122"/>
              </a:rPr>
              <a:t>, </a:t>
            </a:r>
            <a:r>
              <a:rPr lang="en-US" altLang="zh-CN" sz="1400" b="1" i="1" u="sng" dirty="0" err="1">
                <a:solidFill>
                  <a:srgbClr val="0000FF"/>
                </a:solidFill>
                <a:latin typeface="Comic Sans MS" panose="030F0702030302020204" pitchFamily="66" charset="0"/>
                <a:ea typeface="宋体" panose="02010600030101010101" pitchFamily="2" charset="-122"/>
              </a:rPr>
              <a:t>account_number</a:t>
            </a:r>
            <a:r>
              <a:rPr lang="en-US" altLang="zh-CN" sz="1400" b="1" i="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access_date</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err="1">
                <a:solidFill>
                  <a:schemeClr val="accent6">
                    <a:lumMod val="75000"/>
                  </a:schemeClr>
                </a:solidFill>
                <a:latin typeface="Comic Sans MS" panose="030F0702030302020204" pitchFamily="66" charset="0"/>
                <a:ea typeface="宋体" panose="02010600030101010101" pitchFamily="2" charset="-122"/>
              </a:rPr>
              <a:t>cust_banker</a:t>
            </a:r>
            <a:r>
              <a:rPr lang="en-US" altLang="zh-CN" sz="1400" b="1" dirty="0">
                <a:solidFill>
                  <a:schemeClr val="accent6">
                    <a:lumMod val="75000"/>
                  </a:schemeClr>
                </a:solidFill>
                <a:latin typeface="Comic Sans MS" panose="030F0702030302020204" pitchFamily="66" charset="0"/>
                <a:ea typeface="宋体" panose="02010600030101010101" pitchFamily="2" charset="-122"/>
              </a:rPr>
              <a:t> </a:t>
            </a:r>
            <a:r>
              <a:rPr lang="en-US" altLang="zh-CN" sz="1400" b="1" dirty="0">
                <a:latin typeface="Comic Sans MS" panose="030F0702030302020204" pitchFamily="66" charset="0"/>
                <a:ea typeface="宋体" panose="02010600030101010101" pitchFamily="2" charset="-122"/>
              </a:rPr>
              <a:t>= (</a:t>
            </a:r>
            <a:r>
              <a:rPr lang="en-US" altLang="zh-CN" sz="1400" b="1" i="1" u="sng" dirty="0" err="1">
                <a:solidFill>
                  <a:srgbClr val="0000FF"/>
                </a:solidFill>
                <a:latin typeface="Comic Sans MS" panose="030F0702030302020204" pitchFamily="66" charset="0"/>
                <a:ea typeface="宋体" panose="02010600030101010101" pitchFamily="2" charset="-122"/>
              </a:rPr>
              <a:t>customer_id</a:t>
            </a:r>
            <a:r>
              <a:rPr lang="en-US" altLang="zh-CN" sz="1400" b="1" u="sng" dirty="0">
                <a:solidFill>
                  <a:srgbClr val="0000FF"/>
                </a:solidFill>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employee_id</a:t>
            </a:r>
            <a:r>
              <a:rPr lang="en-US" altLang="zh-CN" sz="1400" b="1" dirty="0">
                <a:latin typeface="Comic Sans MS" panose="030F0702030302020204" pitchFamily="66" charset="0"/>
                <a:ea typeface="宋体" panose="02010600030101010101" pitchFamily="2" charset="-122"/>
              </a:rPr>
              <a:t>, </a:t>
            </a:r>
            <a:r>
              <a:rPr lang="en-US" altLang="zh-CN" sz="1400" b="1" i="1">
                <a:latin typeface="Comic Sans MS" panose="030F0702030302020204" pitchFamily="66" charset="0"/>
                <a:ea typeface="宋体" panose="02010600030101010101" pitchFamily="2" charset="-122"/>
              </a:rPr>
              <a:t>type</a:t>
            </a:r>
            <a:r>
              <a:rPr lang="en-US" altLang="zh-CN" sz="1400" b="1">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err="1">
                <a:solidFill>
                  <a:srgbClr val="00FF00"/>
                </a:solidFill>
                <a:latin typeface="Comic Sans MS" panose="030F0702030302020204" pitchFamily="66" charset="0"/>
                <a:ea typeface="宋体" panose="02010600030101010101" pitchFamily="2" charset="-122"/>
              </a:rPr>
              <a:t>works_for</a:t>
            </a:r>
            <a:r>
              <a:rPr lang="en-US" altLang="zh-CN" sz="1400" b="1" dirty="0">
                <a:solidFill>
                  <a:srgbClr val="00FF00"/>
                </a:solidFill>
                <a:latin typeface="Comic Sans MS" panose="030F0702030302020204" pitchFamily="66" charset="0"/>
                <a:ea typeface="宋体" panose="02010600030101010101" pitchFamily="2" charset="-122"/>
              </a:rPr>
              <a:t> </a:t>
            </a:r>
            <a:r>
              <a:rPr lang="en-US" altLang="zh-CN" sz="1400" b="1" dirty="0">
                <a:latin typeface="Comic Sans MS" panose="030F0702030302020204" pitchFamily="66" charset="0"/>
                <a:ea typeface="宋体" panose="02010600030101010101" pitchFamily="2" charset="-122"/>
              </a:rPr>
              <a:t>= (</a:t>
            </a:r>
            <a:r>
              <a:rPr lang="en-US" altLang="zh-CN" sz="1400" b="1" i="1" u="sng" dirty="0" err="1">
                <a:solidFill>
                  <a:srgbClr val="0000FF"/>
                </a:solidFill>
                <a:latin typeface="Comic Sans MS" panose="030F0702030302020204" pitchFamily="66" charset="0"/>
                <a:ea typeface="宋体" panose="02010600030101010101" pitchFamily="2" charset="-122"/>
              </a:rPr>
              <a:t>worker_employee_id</a:t>
            </a:r>
            <a:r>
              <a:rPr lang="en-US" altLang="zh-CN" sz="1400" b="1" dirty="0">
                <a:solidFill>
                  <a:srgbClr val="0000FF"/>
                </a:solidFill>
                <a:latin typeface="Comic Sans MS" panose="030F0702030302020204" pitchFamily="66" charset="0"/>
                <a:ea typeface="宋体" panose="02010600030101010101" pitchFamily="2" charset="-122"/>
              </a:rPr>
              <a:t>,</a:t>
            </a:r>
            <a:r>
              <a:rPr lang="en-US" altLang="zh-CN" sz="1400" b="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manager_employee_id</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endParaRPr lang="en-US" altLang="zh-CN" sz="1400" b="1" i="1">
              <a:solidFill>
                <a:srgbClr val="FF0000"/>
              </a:solidFill>
              <a:latin typeface="Comic Sans MS" panose="030F0702030302020204" pitchFamily="66" charset="0"/>
              <a:ea typeface="宋体" panose="02010600030101010101" pitchFamily="2" charset="-122"/>
            </a:endParaRPr>
          </a:p>
          <a:p>
            <a:pPr>
              <a:spcBef>
                <a:spcPts val="0"/>
              </a:spcBef>
              <a:defRPr/>
            </a:pPr>
            <a:r>
              <a:rPr lang="en-US" altLang="zh-CN" sz="1400" b="1" i="1">
                <a:solidFill>
                  <a:srgbClr val="FF0000"/>
                </a:solidFill>
                <a:latin typeface="Comic Sans MS" panose="030F0702030302020204" pitchFamily="66" charset="0"/>
                <a:ea typeface="宋体" panose="02010600030101010101" pitchFamily="2" charset="-122"/>
              </a:rPr>
              <a:t>payment</a:t>
            </a:r>
            <a:r>
              <a:rPr lang="en-US" altLang="zh-CN" sz="1400" b="1">
                <a:solidFill>
                  <a:srgbClr val="FF0000"/>
                </a:solidFill>
                <a:latin typeface="Comic Sans MS" panose="030F0702030302020204" pitchFamily="66" charset="0"/>
                <a:ea typeface="宋体" panose="02010600030101010101" pitchFamily="2" charset="-122"/>
              </a:rPr>
              <a:t> </a:t>
            </a:r>
            <a:r>
              <a:rPr lang="en-US" altLang="zh-CN" sz="1400" b="1" dirty="0">
                <a:latin typeface="Comic Sans MS" panose="030F0702030302020204" pitchFamily="66" charset="0"/>
                <a:ea typeface="宋体" panose="02010600030101010101" pitchFamily="2" charset="-122"/>
              </a:rPr>
              <a:t>=(</a:t>
            </a:r>
            <a:r>
              <a:rPr lang="en-US" altLang="zh-CN" sz="1400" b="1" i="1" u="sng" err="1">
                <a:solidFill>
                  <a:srgbClr val="FF0000"/>
                </a:solidFill>
                <a:latin typeface="Comic Sans MS" panose="030F0702030302020204" pitchFamily="66" charset="0"/>
                <a:ea typeface="宋体" panose="02010600030101010101" pitchFamily="2" charset="-122"/>
              </a:rPr>
              <a:t>loan_number</a:t>
            </a:r>
            <a:r>
              <a:rPr lang="en-US" altLang="zh-CN" sz="1400" b="1" u="sng" err="1">
                <a:solidFill>
                  <a:srgbClr val="FF0000"/>
                </a:solidFill>
                <a:latin typeface="Comic Sans MS" panose="030F0702030302020204" pitchFamily="66" charset="0"/>
                <a:ea typeface="宋体" panose="02010600030101010101" pitchFamily="2" charset="-122"/>
              </a:rPr>
              <a:t>,</a:t>
            </a:r>
            <a:r>
              <a:rPr lang="en-US" altLang="zh-CN" sz="1400" b="1" i="1" u="sng" err="1">
                <a:solidFill>
                  <a:srgbClr val="0000FF"/>
                </a:solidFill>
                <a:latin typeface="Comic Sans MS" panose="030F0702030302020204" pitchFamily="66" charset="0"/>
                <a:ea typeface="宋体" panose="02010600030101010101" pitchFamily="2" charset="-122"/>
              </a:rPr>
              <a:t>payment_number</a:t>
            </a:r>
            <a:r>
              <a:rPr lang="en-US" altLang="zh-CN" sz="1400" b="1" err="1">
                <a:solidFill>
                  <a:srgbClr val="0000FF"/>
                </a:solidFill>
                <a:latin typeface="Comic Sans MS" panose="030F0702030302020204" pitchFamily="66" charset="0"/>
                <a:ea typeface="宋体" panose="02010600030101010101" pitchFamily="2" charset="-122"/>
              </a:rPr>
              <a:t>,</a:t>
            </a:r>
            <a:r>
              <a:rPr lang="en-US" altLang="zh-CN" sz="1400" b="1" i="1" err="1">
                <a:latin typeface="Comic Sans MS" panose="030F0702030302020204" pitchFamily="66" charset="0"/>
                <a:ea typeface="宋体" panose="02010600030101010101" pitchFamily="2" charset="-122"/>
              </a:rPr>
              <a:t>payment_date</a:t>
            </a:r>
            <a:r>
              <a:rPr lang="en-US" altLang="zh-CN" sz="1400" b="1" err="1">
                <a:latin typeface="Comic Sans MS" panose="030F0702030302020204" pitchFamily="66" charset="0"/>
                <a:ea typeface="宋体" panose="02010600030101010101" pitchFamily="2" charset="-122"/>
              </a:rPr>
              <a:t>,</a:t>
            </a:r>
            <a:r>
              <a:rPr lang="en-US" altLang="zh-CN" sz="1400" b="1" i="1" err="1">
                <a:latin typeface="Comic Sans MS" panose="030F0702030302020204" pitchFamily="66" charset="0"/>
                <a:ea typeface="宋体" panose="02010600030101010101" pitchFamily="2" charset="-122"/>
              </a:rPr>
              <a:t>payment_amount</a:t>
            </a:r>
            <a:r>
              <a:rPr lang="en-US" altLang="zh-CN" sz="1400" b="1">
                <a:latin typeface="Comic Sans MS" panose="030F0702030302020204" pitchFamily="66" charset="0"/>
                <a:ea typeface="宋体" panose="02010600030101010101" pitchFamily="2" charset="-122"/>
              </a:rPr>
              <a:t>)</a:t>
            </a:r>
            <a:endParaRPr lang="en-US" altLang="zh-CN" sz="1400" b="1">
              <a:latin typeface="Comic Sans MS" panose="030F0702030302020204" pitchFamily="66" charset="0"/>
              <a:ea typeface="宋体" panose="02010600030101010101" pitchFamily="2" charset="-122"/>
            </a:endParaRPr>
          </a:p>
          <a:p>
            <a:pPr>
              <a:spcBef>
                <a:spcPts val="0"/>
              </a:spcBef>
              <a:defRPr/>
            </a:pPr>
            <a:endParaRPr lang="en-US" altLang="zh-CN" sz="1400" b="1" i="1">
              <a:solidFill>
                <a:schemeClr val="tx2">
                  <a:lumMod val="75000"/>
                </a:schemeClr>
              </a:solidFill>
              <a:latin typeface="Comic Sans MS" panose="030F0702030302020204" pitchFamily="66" charset="0"/>
              <a:ea typeface="宋体" panose="02010600030101010101" pitchFamily="2" charset="-122"/>
            </a:endParaRPr>
          </a:p>
          <a:p>
            <a:pPr>
              <a:spcBef>
                <a:spcPts val="0"/>
              </a:spcBef>
              <a:defRPr/>
            </a:pPr>
            <a:r>
              <a:rPr lang="en-US" altLang="zh-CN" sz="1400" b="1" i="1">
                <a:solidFill>
                  <a:schemeClr val="tx2">
                    <a:lumMod val="75000"/>
                  </a:schemeClr>
                </a:solidFill>
                <a:latin typeface="Comic Sans MS" panose="030F0702030302020204" pitchFamily="66" charset="0"/>
                <a:ea typeface="宋体" panose="02010600030101010101" pitchFamily="2" charset="-122"/>
              </a:rPr>
              <a:t>savings_account</a:t>
            </a:r>
            <a:r>
              <a:rPr lang="en-US" altLang="zh-CN" sz="1400" b="1">
                <a:latin typeface="Comic Sans MS" panose="030F0702030302020204" pitchFamily="66" charset="0"/>
                <a:ea typeface="宋体" panose="02010600030101010101" pitchFamily="2" charset="-122"/>
              </a:rPr>
              <a:t> </a:t>
            </a:r>
            <a:r>
              <a:rPr lang="en-US" altLang="zh-CN" sz="1400" b="1" dirty="0">
                <a:latin typeface="Comic Sans MS" panose="030F0702030302020204" pitchFamily="66" charset="0"/>
                <a:ea typeface="宋体" panose="02010600030101010101" pitchFamily="2" charset="-122"/>
              </a:rPr>
              <a:t>= (</a:t>
            </a:r>
            <a:r>
              <a:rPr lang="en-US" altLang="zh-CN" sz="1400" b="1" i="1" u="sng" dirty="0" err="1">
                <a:solidFill>
                  <a:srgbClr val="0000FF"/>
                </a:solidFill>
                <a:latin typeface="Comic Sans MS" panose="030F0702030302020204" pitchFamily="66" charset="0"/>
                <a:ea typeface="宋体" panose="02010600030101010101" pitchFamily="2" charset="-122"/>
              </a:rPr>
              <a:t>account_number</a:t>
            </a:r>
            <a:r>
              <a:rPr lang="en-US" altLang="zh-CN" sz="1400" b="1" dirty="0">
                <a:solidFill>
                  <a:srgbClr val="0000FF"/>
                </a:solidFill>
                <a:latin typeface="Comic Sans MS" panose="030F0702030302020204" pitchFamily="66" charset="0"/>
                <a:ea typeface="宋体" panose="02010600030101010101" pitchFamily="2" charset="-122"/>
              </a:rPr>
              <a:t>,</a:t>
            </a:r>
            <a:r>
              <a:rPr lang="en-US" altLang="zh-CN" sz="1400" b="1" dirty="0">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interest_rate</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a:p>
            <a:pPr>
              <a:spcBef>
                <a:spcPts val="0"/>
              </a:spcBef>
              <a:defRPr/>
            </a:pPr>
            <a:r>
              <a:rPr lang="en-US" altLang="zh-CN" sz="1400" b="1" i="1" dirty="0" err="1">
                <a:solidFill>
                  <a:schemeClr val="tx2">
                    <a:lumMod val="75000"/>
                  </a:schemeClr>
                </a:solidFill>
                <a:latin typeface="Comic Sans MS" panose="030F0702030302020204" pitchFamily="66" charset="0"/>
                <a:ea typeface="宋体" panose="02010600030101010101" pitchFamily="2" charset="-122"/>
              </a:rPr>
              <a:t>checking_account</a:t>
            </a:r>
            <a:r>
              <a:rPr lang="en-US" altLang="zh-CN" sz="1400" b="1" dirty="0">
                <a:latin typeface="Comic Sans MS" panose="030F0702030302020204" pitchFamily="66" charset="0"/>
                <a:ea typeface="宋体" panose="02010600030101010101" pitchFamily="2" charset="-122"/>
              </a:rPr>
              <a:t> = (</a:t>
            </a:r>
            <a:r>
              <a:rPr lang="en-US" altLang="zh-CN" sz="1400" b="1" i="1" u="sng" dirty="0" err="1">
                <a:solidFill>
                  <a:srgbClr val="0000FF"/>
                </a:solidFill>
                <a:latin typeface="Comic Sans MS" panose="030F0702030302020204" pitchFamily="66" charset="0"/>
                <a:ea typeface="宋体" panose="02010600030101010101" pitchFamily="2" charset="-122"/>
              </a:rPr>
              <a:t>account_number</a:t>
            </a:r>
            <a:r>
              <a:rPr lang="en-US" altLang="zh-CN" sz="1400" b="1" dirty="0">
                <a:solidFill>
                  <a:srgbClr val="0000FF"/>
                </a:solidFill>
                <a:latin typeface="Comic Sans MS" panose="030F0702030302020204" pitchFamily="66" charset="0"/>
                <a:ea typeface="宋体" panose="02010600030101010101" pitchFamily="2" charset="-122"/>
              </a:rPr>
              <a:t>, </a:t>
            </a:r>
            <a:r>
              <a:rPr lang="en-US" altLang="zh-CN" sz="1400" b="1" i="1" dirty="0" err="1">
                <a:latin typeface="Comic Sans MS" panose="030F0702030302020204" pitchFamily="66" charset="0"/>
                <a:ea typeface="宋体" panose="02010600030101010101" pitchFamily="2" charset="-122"/>
              </a:rPr>
              <a:t>overdraft_amount</a:t>
            </a:r>
            <a:r>
              <a:rPr lang="en-US" altLang="zh-CN" sz="1400" b="1" dirty="0">
                <a:latin typeface="Comic Sans MS" panose="030F0702030302020204" pitchFamily="66" charset="0"/>
                <a:ea typeface="宋体" panose="02010600030101010101" pitchFamily="2" charset="-122"/>
              </a:rPr>
              <a:t>)</a:t>
            </a:r>
            <a:endParaRPr lang="en-US" altLang="zh-CN" sz="1400" b="1" dirty="0">
              <a:latin typeface="Comic Sans MS" panose="030F0702030302020204" pitchFamily="66" charset="0"/>
              <a:ea typeface="宋体" panose="02010600030101010101" pitchFamily="2" charset="-122"/>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Example</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dirty="0">
                <a:latin typeface="Comic Sans MS" panose="030F0702030302020204" pitchFamily="66" charset="0"/>
              </a:rPr>
              <a:t>Find the names of all branches that have greater assets than all branches located in Brooklyn.</a:t>
            </a:r>
            <a:endParaRPr lang="en-US" altLang="zh-CN" sz="2000" dirty="0">
              <a:latin typeface="Comic Sans MS" panose="030F0702030302020204" pitchFamily="66" charset="0"/>
            </a:endParaRPr>
          </a:p>
          <a:p>
            <a:pPr marL="0" indent="0">
              <a:spcBef>
                <a:spcPts val="0"/>
              </a:spcBef>
              <a:buNone/>
            </a:pPr>
            <a:r>
              <a:rPr lang="en-US" altLang="zh-CN"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branch</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assets </a:t>
            </a:r>
            <a:r>
              <a:rPr lang="en-US" altLang="zh-CN" sz="2000" i="1" dirty="0">
                <a:solidFill>
                  <a:srgbClr val="FF0000"/>
                </a:solidFill>
                <a:latin typeface="Comic Sans MS" panose="030F0702030302020204" pitchFamily="66" charset="0"/>
                <a:cs typeface="Times New Roman" panose="02020603050405020304" pitchFamily="18" charset="0"/>
              </a:rPr>
              <a:t>&gt; </a:t>
            </a:r>
            <a:r>
              <a:rPr lang="en-US" altLang="zh-CN" sz="2000" b="1" i="1" dirty="0">
                <a:solidFill>
                  <a:srgbClr val="FF0000"/>
                </a:solidFill>
                <a:latin typeface="Comic Sans MS" panose="030F0702030302020204" pitchFamily="66" charset="0"/>
                <a:cs typeface="Times New Roman" panose="02020603050405020304" pitchFamily="18" charset="0"/>
              </a:rPr>
              <a:t>all</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assets</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branch</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branch_city</a:t>
            </a:r>
            <a:r>
              <a:rPr lang="en-US" altLang="zh-CN" sz="2000" i="1" dirty="0">
                <a:solidFill>
                  <a:srgbClr val="3333FF"/>
                </a:solidFill>
                <a:latin typeface="Comic Sans MS" panose="030F0702030302020204" pitchFamily="66" charset="0"/>
                <a:cs typeface="Times New Roman" panose="02020603050405020304" pitchFamily="18" charset="0"/>
              </a:rPr>
              <a:t> = ‘Brooklyn’</a:t>
            </a:r>
            <a:r>
              <a:rPr lang="en-US" altLang="zh-CN" sz="2000" i="1" dirty="0">
                <a:latin typeface="Comic Sans MS" panose="030F0702030302020204" pitchFamily="66" charset="0"/>
                <a:cs typeface="Times New Roman" panose="02020603050405020304" pitchFamily="18" charset="0"/>
              </a:rPr>
              <a:t>)</a:t>
            </a:r>
            <a:endParaRPr lang="en-US" altLang="zh-CN" i="1" dirty="0">
              <a:latin typeface="Comic Sans MS" panose="030F0702030302020204" pitchFamily="66" charset="0"/>
              <a:cs typeface="Times New Roman" panose="02020603050405020304" pitchFamily="18" charset="0"/>
            </a:endParaRPr>
          </a:p>
          <a:p>
            <a:endParaRPr lang="zh-CN" altLang="en-US" dirty="0">
              <a:latin typeface="Comic Sans MS" panose="030F0702030302020204" pitchFamily="66" charset="0"/>
            </a:endParaRPr>
          </a:p>
        </p:txBody>
      </p:sp>
      <p:pic>
        <p:nvPicPr>
          <p:cNvPr id="4" name="Picture 7"/>
          <p:cNvPicPr>
            <a:picLocks noChangeAspect="1" noChangeArrowheads="1"/>
          </p:cNvPicPr>
          <p:nvPr/>
        </p:nvPicPr>
        <p:blipFill>
          <a:blip r:embed="rId1">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187624" y="3507854"/>
            <a:ext cx="5112568" cy="152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形标注 4"/>
          <p:cNvSpPr/>
          <p:nvPr/>
        </p:nvSpPr>
        <p:spPr>
          <a:xfrm>
            <a:off x="6156176" y="3147814"/>
            <a:ext cx="2987824" cy="792088"/>
          </a:xfrm>
          <a:prstGeom prst="wedgeEllipseCallout">
            <a:avLst>
              <a:gd name="adj1" fmla="val -51259"/>
              <a:gd name="adj2" fmla="val 7335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a:t>平均工资最高的系</a:t>
            </a:r>
            <a:endParaRPr lang="zh-CN" altLang="en-US" sz="18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Test for Empty Relations</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7504" y="627534"/>
                <a:ext cx="8892480" cy="4104456"/>
              </a:xfrm>
            </p:spPr>
            <p:txBody>
              <a:bodyPr/>
              <a:lstStyle/>
              <a:p>
                <a:r>
                  <a:rPr lang="en-US" altLang="zh-CN" sz="2000" dirty="0">
                    <a:latin typeface="Comic Sans MS" panose="030F0702030302020204" pitchFamily="66" charset="0"/>
                  </a:rPr>
                  <a:t>The </a:t>
                </a:r>
                <a:r>
                  <a:rPr lang="en-US" altLang="zh-CN" sz="2000" dirty="0">
                    <a:solidFill>
                      <a:srgbClr val="FF0000"/>
                    </a:solidFill>
                    <a:latin typeface="Comic Sans MS" panose="030F0702030302020204" pitchFamily="66" charset="0"/>
                  </a:rPr>
                  <a:t>exists</a:t>
                </a:r>
                <a:r>
                  <a:rPr lang="en-US" altLang="zh-CN" sz="2000" dirty="0">
                    <a:latin typeface="Comic Sans MS" panose="030F0702030302020204" pitchFamily="66" charset="0"/>
                  </a:rPr>
                  <a:t> construct returns the value true if the argument subquery is nonempty</a:t>
                </a:r>
                <a:endParaRPr lang="en-US" altLang="zh-CN" sz="2000" dirty="0">
                  <a:latin typeface="Comic Sans MS" panose="030F0702030302020204" pitchFamily="66" charset="0"/>
                </a:endParaRPr>
              </a:p>
              <a:p>
                <a:pPr lvl="1"/>
                <a:r>
                  <a:rPr lang="en-US" altLang="zh-CN" b="1" dirty="0">
                    <a:solidFill>
                      <a:srgbClr val="FF0000"/>
                    </a:solidFill>
                    <a:latin typeface="Comic Sans MS" panose="030F0702030302020204" pitchFamily="66" charset="0"/>
                  </a:rPr>
                  <a:t>exists </a:t>
                </a:r>
                <a14:m>
                  <m:oMath xmlns:m="http://schemas.openxmlformats.org/officeDocument/2006/math">
                    <m:r>
                      <a:rPr lang="en-US" altLang="zh-CN" b="1" i="1" smtClean="0">
                        <a:solidFill>
                          <a:srgbClr val="FF0000"/>
                        </a:solidFill>
                        <a:latin typeface="Cambria Math" panose="02040503050406030204" pitchFamily="18" charset="0"/>
                      </a:rPr>
                      <m:t>𝒓</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𝒓</m:t>
                    </m:r>
                    <m:r>
                      <a:rPr lang="en-US" altLang="zh-CN" b="1" i="1" smtClean="0">
                        <a:solidFill>
                          <a:srgbClr val="FF0000"/>
                        </a:solidFill>
                        <a:latin typeface="Cambria Math" panose="02040503050406030204" pitchFamily="18" charset="0"/>
                        <a:ea typeface="Cambria Math" panose="02040503050406030204" pitchFamily="18" charset="0"/>
                      </a:rPr>
                      <m:t>≠∅</m:t>
                    </m:r>
                  </m:oMath>
                </a14:m>
                <a:endParaRPr lang="en-US" altLang="zh-CN" b="1" dirty="0">
                  <a:solidFill>
                    <a:srgbClr val="FF0000"/>
                  </a:solidFill>
                  <a:latin typeface="Comic Sans MS" panose="030F0702030302020204" pitchFamily="66" charset="0"/>
                </a:endParaRPr>
              </a:p>
              <a:p>
                <a:pPr lvl="1"/>
                <a:r>
                  <a:rPr lang="en-US" altLang="zh-CN" b="1" dirty="0">
                    <a:solidFill>
                      <a:srgbClr val="FF0000"/>
                    </a:solidFill>
                    <a:latin typeface="Comic Sans MS" panose="030F0702030302020204" pitchFamily="66" charset="0"/>
                  </a:rPr>
                  <a:t>not exists </a:t>
                </a:r>
                <a14:m>
                  <m:oMath xmlns:m="http://schemas.openxmlformats.org/officeDocument/2006/math">
                    <m:r>
                      <a:rPr lang="en-US" altLang="zh-CN" b="1" i="1">
                        <a:solidFill>
                          <a:srgbClr val="FF0000"/>
                        </a:solidFill>
                        <a:latin typeface="Cambria Math" panose="02040503050406030204" pitchFamily="18" charset="0"/>
                      </a:rPr>
                      <m:t>𝒓</m:t>
                    </m:r>
                    <m:r>
                      <a:rPr lang="en-US" altLang="zh-CN" b="1" i="1">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𝒓</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m:t>
                    </m:r>
                  </m:oMath>
                </a14:m>
                <a:endParaRPr lang="en-US" altLang="zh-CN" b="1" dirty="0">
                  <a:solidFill>
                    <a:srgbClr val="FF0000"/>
                  </a:solidFill>
                  <a:latin typeface="Comic Sans MS" panose="030F0702030302020204" pitchFamily="66" charset="0"/>
                </a:endParaRPr>
              </a:p>
              <a:p>
                <a:pPr lvl="1"/>
                <a:endParaRPr lang="en-US" altLang="zh-CN" sz="1800" dirty="0">
                  <a:latin typeface="Comic Sans MS" panose="030F0702030302020204" pitchFamily="66" charset="0"/>
                </a:endParaRPr>
              </a:p>
              <a:p>
                <a:r>
                  <a:rPr lang="en-US" altLang="zh-CN" sz="2000" dirty="0">
                    <a:latin typeface="Comic Sans MS" panose="030F0702030302020204" pitchFamily="66" charset="0"/>
                  </a:rPr>
                  <a:t>E.g., find all customers who have both an </a:t>
                </a:r>
                <a:r>
                  <a:rPr lang="en-US" altLang="zh-CN" sz="2000">
                    <a:latin typeface="Comic Sans MS" panose="030F0702030302020204" pitchFamily="66" charset="0"/>
                  </a:rPr>
                  <a:t>account &amp; </a:t>
                </a:r>
                <a:r>
                  <a:rPr lang="en-US" altLang="zh-CN" sz="2000" dirty="0">
                    <a:latin typeface="Comic Sans MS" panose="030F0702030302020204" pitchFamily="66" charset="0"/>
                  </a:rPr>
                  <a:t>a loan at the bank</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latin typeface="Comic Sans MS" panose="030F0702030302020204" pitchFamily="66" charset="0"/>
                    <a:cs typeface="Times New Roman" panose="02020603050405020304" pitchFamily="18" charset="0"/>
                  </a:rPr>
                  <a:t>select</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customer_name</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borrower</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exists</a:t>
                </a:r>
                <a:r>
                  <a:rPr lang="en-US" altLang="zh-CN" sz="2000" i="1" dirty="0">
                    <a:latin typeface="Comic Sans MS" panose="030F0702030302020204" pitchFamily="66" charset="0"/>
                    <a:cs typeface="Times New Roman" panose="02020603050405020304" pitchFamily="18" charset="0"/>
                  </a:rPr>
                  <a:t> (</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select</a:t>
                </a: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a:t>
                </a:r>
                <a:r>
                  <a:rPr lang="en-US" altLang="zh-CN" sz="2000" b="1" i="1" dirty="0">
                    <a:latin typeface="Comic Sans MS" panose="030F0702030302020204" pitchFamily="66" charset="0"/>
                    <a:cs typeface="Times New Roman" panose="02020603050405020304" pitchFamily="18" charset="0"/>
                  </a:rPr>
                  <a:t> </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depositor</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a:latin typeface="Comic Sans MS" panose="030F0702030302020204" pitchFamily="66" charset="0"/>
                    <a:cs typeface="Times New Roman" panose="02020603050405020304" pitchFamily="18" charset="0"/>
                  </a:rPr>
                  <a:t>where</a:t>
                </a:r>
                <a:r>
                  <a:rPr lang="en-US" altLang="zh-CN" sz="2000" i="1">
                    <a:latin typeface="Comic Sans MS" panose="030F0702030302020204" pitchFamily="66" charset="0"/>
                    <a:cs typeface="Times New Roman" panose="02020603050405020304" pitchFamily="18" charset="0"/>
                  </a:rPr>
                  <a:t> depositor.customer_name = borrower.customer_name)</a:t>
                </a:r>
                <a:endParaRPr lang="en-US" altLang="zh-CN" sz="2000" i="1" dirty="0">
                  <a:latin typeface="Comic Sans MS" panose="030F0702030302020204" pitchFamily="66"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7504" y="627534"/>
                <a:ext cx="8892480" cy="4104456"/>
              </a:xfrm>
              <a:blipFill rotWithShape="1">
                <a:blip r:embed="rId1"/>
                <a:stretch>
                  <a:fillRect l="-2" t="-4" r="1" b="15"/>
                </a:stretch>
              </a:blipFill>
            </p:spPr>
            <p:txBody>
              <a:bodyPr/>
              <a:lstStyle/>
              <a:p>
                <a:r>
                  <a:rPr lang="zh-CN" altLang="en-US">
                    <a:noFill/>
                  </a:rPr>
                  <a:t> </a:t>
                </a:r>
              </a:p>
            </p:txBody>
          </p:sp>
        </mc:Fallback>
      </mc:AlternateContent>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Test for Empty Relations</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627534"/>
            <a:ext cx="8712968" cy="4515966"/>
          </a:xfrm>
        </p:spPr>
        <p:txBody>
          <a:bodyPr/>
          <a:lstStyle/>
          <a:p>
            <a:pPr>
              <a:buFont typeface="Wingdings" panose="05000000000000000000" pitchFamily="2" charset="2"/>
              <a:buChar char="p"/>
            </a:pPr>
            <a:r>
              <a:rPr lang="en-US" altLang="zh-CN" sz="1600">
                <a:latin typeface="Comic Sans MS" panose="030F0702030302020204" pitchFamily="66" charset="0"/>
              </a:rPr>
              <a:t>Find </a:t>
            </a:r>
            <a:r>
              <a:rPr lang="en-US" altLang="zh-CN" sz="1600" dirty="0">
                <a:latin typeface="Comic Sans MS" panose="030F0702030302020204" pitchFamily="66" charset="0"/>
              </a:rPr>
              <a:t>all customers who have both an account and a loan at the bank</a:t>
            </a:r>
            <a:endParaRPr lang="en-US" altLang="zh-CN" sz="1600" dirty="0">
              <a:latin typeface="Comic Sans MS" panose="030F0702030302020204" pitchFamily="66" charset="0"/>
            </a:endParaRPr>
          </a:p>
          <a:p>
            <a:pPr>
              <a:buFont typeface="Wingdings" panose="05000000000000000000" pitchFamily="2" charset="2"/>
              <a:buChar char="ü"/>
            </a:pPr>
            <a:r>
              <a:rPr lang="en-US" altLang="zh-CN" sz="1400" dirty="0">
                <a:latin typeface="Comic Sans MS" panose="030F0702030302020204" pitchFamily="66" charset="0"/>
              </a:rPr>
              <a:t>	</a:t>
            </a:r>
            <a:r>
              <a:rPr lang="en-US" altLang="zh-CN" sz="1400" b="1" i="1" dirty="0">
                <a:latin typeface="Comic Sans MS" panose="030F0702030302020204" pitchFamily="66" charset="0"/>
                <a:cs typeface="Times New Roman" panose="02020603050405020304" pitchFamily="18" charset="0"/>
              </a:rPr>
              <a:t>select</a:t>
            </a:r>
            <a:r>
              <a:rPr lang="en-US" altLang="zh-CN" sz="1400" i="1" dirty="0">
                <a:latin typeface="Comic Sans MS" panose="030F0702030302020204" pitchFamily="66" charset="0"/>
                <a:cs typeface="Times New Roman" panose="02020603050405020304" pitchFamily="18" charset="0"/>
              </a:rPr>
              <a:t> </a:t>
            </a:r>
            <a:r>
              <a:rPr lang="en-US" altLang="zh-CN" sz="1400" i="1" dirty="0" err="1">
                <a:latin typeface="Comic Sans MS" panose="030F0702030302020204" pitchFamily="66" charset="0"/>
                <a:cs typeface="Times New Roman" panose="02020603050405020304" pitchFamily="18" charset="0"/>
              </a:rPr>
              <a:t>customer_name</a:t>
            </a:r>
            <a:br>
              <a:rPr lang="en-US" altLang="zh-CN" sz="1400" i="1" dirty="0">
                <a:latin typeface="Comic Sans MS" panose="030F0702030302020204" pitchFamily="66" charset="0"/>
                <a:cs typeface="Times New Roman" panose="02020603050405020304" pitchFamily="18" charset="0"/>
              </a:rPr>
            </a:br>
            <a:r>
              <a:rPr lang="en-US" altLang="zh-CN" sz="1400" i="1" dirty="0">
                <a:latin typeface="Comic Sans MS" panose="030F0702030302020204" pitchFamily="66" charset="0"/>
                <a:cs typeface="Times New Roman" panose="02020603050405020304" pitchFamily="18" charset="0"/>
              </a:rPr>
              <a:t>	</a:t>
            </a:r>
            <a:r>
              <a:rPr lang="en-US" altLang="zh-CN" sz="1400" b="1" i="1" dirty="0">
                <a:latin typeface="Comic Sans MS" panose="030F0702030302020204" pitchFamily="66" charset="0"/>
                <a:cs typeface="Times New Roman" panose="02020603050405020304" pitchFamily="18" charset="0"/>
              </a:rPr>
              <a:t>from</a:t>
            </a:r>
            <a:r>
              <a:rPr lang="en-US" altLang="zh-CN" sz="1400" i="1" dirty="0">
                <a:latin typeface="Comic Sans MS" panose="030F0702030302020204" pitchFamily="66" charset="0"/>
                <a:cs typeface="Times New Roman" panose="02020603050405020304" pitchFamily="18" charset="0"/>
              </a:rPr>
              <a:t> borrower</a:t>
            </a:r>
            <a:br>
              <a:rPr lang="en-US" altLang="zh-CN" sz="1400" i="1" dirty="0">
                <a:latin typeface="Comic Sans MS" panose="030F0702030302020204" pitchFamily="66" charset="0"/>
                <a:cs typeface="Times New Roman" panose="02020603050405020304" pitchFamily="18" charset="0"/>
              </a:rPr>
            </a:br>
            <a:r>
              <a:rPr lang="en-US" altLang="zh-CN" sz="1400" i="1" dirty="0">
                <a:latin typeface="Comic Sans MS" panose="030F0702030302020204" pitchFamily="66" charset="0"/>
                <a:cs typeface="Times New Roman" panose="02020603050405020304" pitchFamily="18" charset="0"/>
              </a:rPr>
              <a:t>	</a:t>
            </a:r>
            <a:r>
              <a:rPr lang="en-US" altLang="zh-CN" sz="1400" b="1" i="1" dirty="0">
                <a:latin typeface="Comic Sans MS" panose="030F0702030302020204" pitchFamily="66" charset="0"/>
                <a:cs typeface="Times New Roman" panose="02020603050405020304" pitchFamily="18" charset="0"/>
              </a:rPr>
              <a:t>where</a:t>
            </a:r>
            <a:r>
              <a:rPr lang="en-US" altLang="zh-CN" sz="1400" i="1" dirty="0">
                <a:latin typeface="Comic Sans MS" panose="030F0702030302020204" pitchFamily="66" charset="0"/>
                <a:cs typeface="Times New Roman" panose="02020603050405020304" pitchFamily="18" charset="0"/>
              </a:rPr>
              <a:t> </a:t>
            </a:r>
            <a:r>
              <a:rPr lang="en-US" altLang="zh-CN" sz="1400" b="1" i="1" dirty="0">
                <a:solidFill>
                  <a:srgbClr val="FF0000"/>
                </a:solidFill>
                <a:latin typeface="Comic Sans MS" panose="030F0702030302020204" pitchFamily="66" charset="0"/>
                <a:cs typeface="Times New Roman" panose="02020603050405020304" pitchFamily="18" charset="0"/>
              </a:rPr>
              <a:t>exists</a:t>
            </a:r>
            <a:r>
              <a:rPr lang="en-US" altLang="zh-CN" sz="1400" i="1" dirty="0">
                <a:latin typeface="Comic Sans MS" panose="030F0702030302020204" pitchFamily="66" charset="0"/>
                <a:cs typeface="Times New Roman" panose="02020603050405020304" pitchFamily="18" charset="0"/>
              </a:rPr>
              <a:t> (</a:t>
            </a:r>
            <a:br>
              <a:rPr lang="en-US" altLang="zh-CN" sz="1400" i="1" dirty="0">
                <a:latin typeface="Comic Sans MS" panose="030F0702030302020204" pitchFamily="66" charset="0"/>
                <a:cs typeface="Times New Roman" panose="02020603050405020304" pitchFamily="18" charset="0"/>
              </a:rPr>
            </a:br>
            <a:r>
              <a:rPr lang="en-US" altLang="zh-CN" sz="1400" i="1" dirty="0">
                <a:latin typeface="Comic Sans MS" panose="030F0702030302020204" pitchFamily="66" charset="0"/>
                <a:cs typeface="Times New Roman" panose="02020603050405020304" pitchFamily="18" charset="0"/>
              </a:rPr>
              <a:t>	    </a:t>
            </a:r>
            <a:r>
              <a:rPr lang="en-US" altLang="zh-CN" sz="1400" b="1" i="1" dirty="0">
                <a:solidFill>
                  <a:srgbClr val="3333FF"/>
                </a:solidFill>
                <a:latin typeface="Comic Sans MS" panose="030F0702030302020204" pitchFamily="66" charset="0"/>
                <a:cs typeface="Times New Roman" panose="02020603050405020304" pitchFamily="18" charset="0"/>
              </a:rPr>
              <a:t>select</a:t>
            </a:r>
            <a:r>
              <a:rPr lang="en-US" altLang="zh-CN" sz="1400" i="1" dirty="0">
                <a:solidFill>
                  <a:srgbClr val="3333FF"/>
                </a:solidFill>
                <a:latin typeface="Comic Sans MS" panose="030F0702030302020204" pitchFamily="66" charset="0"/>
                <a:cs typeface="Times New Roman" panose="02020603050405020304" pitchFamily="18" charset="0"/>
              </a:rPr>
              <a:t> </a:t>
            </a:r>
            <a:r>
              <a:rPr lang="en-US" altLang="zh-CN" sz="1400" i="1" dirty="0">
                <a:solidFill>
                  <a:srgbClr val="FF0000"/>
                </a:solidFill>
                <a:latin typeface="Comic Sans MS" panose="030F0702030302020204" pitchFamily="66" charset="0"/>
                <a:cs typeface="Times New Roman" panose="02020603050405020304" pitchFamily="18" charset="0"/>
              </a:rPr>
              <a:t>*</a:t>
            </a:r>
            <a:r>
              <a:rPr lang="en-US" altLang="zh-CN" sz="1400" i="1" dirty="0">
                <a:latin typeface="Comic Sans MS" panose="030F0702030302020204" pitchFamily="66" charset="0"/>
                <a:cs typeface="Times New Roman" panose="02020603050405020304" pitchFamily="18" charset="0"/>
              </a:rPr>
              <a:t> </a:t>
            </a:r>
            <a:br>
              <a:rPr lang="en-US" altLang="zh-CN" sz="1400" i="1" dirty="0">
                <a:latin typeface="Comic Sans MS" panose="030F0702030302020204" pitchFamily="66" charset="0"/>
                <a:cs typeface="Times New Roman" panose="02020603050405020304" pitchFamily="18" charset="0"/>
              </a:rPr>
            </a:br>
            <a:r>
              <a:rPr lang="en-US" altLang="zh-CN" sz="1400" i="1" dirty="0">
                <a:latin typeface="Comic Sans MS" panose="030F0702030302020204" pitchFamily="66" charset="0"/>
                <a:cs typeface="Times New Roman" panose="02020603050405020304" pitchFamily="18" charset="0"/>
              </a:rPr>
              <a:t>	    </a:t>
            </a:r>
            <a:r>
              <a:rPr lang="en-US" altLang="zh-CN" sz="1400" b="1" i="1" dirty="0">
                <a:solidFill>
                  <a:srgbClr val="3333FF"/>
                </a:solidFill>
                <a:latin typeface="Comic Sans MS" panose="030F0702030302020204" pitchFamily="66" charset="0"/>
                <a:cs typeface="Times New Roman" panose="02020603050405020304" pitchFamily="18" charset="0"/>
              </a:rPr>
              <a:t>from</a:t>
            </a:r>
            <a:r>
              <a:rPr lang="en-US" altLang="zh-CN" sz="1400" i="1" dirty="0">
                <a:solidFill>
                  <a:srgbClr val="3333FF"/>
                </a:solidFill>
                <a:latin typeface="Comic Sans MS" panose="030F0702030302020204" pitchFamily="66" charset="0"/>
                <a:cs typeface="Times New Roman" panose="02020603050405020304" pitchFamily="18" charset="0"/>
              </a:rPr>
              <a:t> depositor</a:t>
            </a:r>
            <a:br>
              <a:rPr lang="en-US" altLang="zh-CN" sz="1400" i="1" dirty="0">
                <a:solidFill>
                  <a:srgbClr val="3333FF"/>
                </a:solidFill>
                <a:latin typeface="Comic Sans MS" panose="030F0702030302020204" pitchFamily="66" charset="0"/>
                <a:cs typeface="Times New Roman" panose="02020603050405020304" pitchFamily="18" charset="0"/>
              </a:rPr>
            </a:br>
            <a:r>
              <a:rPr lang="en-US" altLang="zh-CN" sz="1400" i="1" dirty="0">
                <a:solidFill>
                  <a:srgbClr val="3333FF"/>
                </a:solidFill>
                <a:latin typeface="Comic Sans MS" panose="030F0702030302020204" pitchFamily="66" charset="0"/>
                <a:cs typeface="Times New Roman" panose="02020603050405020304" pitchFamily="18" charset="0"/>
              </a:rPr>
              <a:t>	    </a:t>
            </a:r>
            <a:r>
              <a:rPr lang="en-US" altLang="zh-CN" sz="1400" b="1" i="1">
                <a:solidFill>
                  <a:srgbClr val="3333FF"/>
                </a:solidFill>
                <a:latin typeface="Comic Sans MS" panose="030F0702030302020204" pitchFamily="66" charset="0"/>
                <a:cs typeface="Times New Roman" panose="02020603050405020304" pitchFamily="18" charset="0"/>
              </a:rPr>
              <a:t>where</a:t>
            </a:r>
            <a:r>
              <a:rPr lang="en-US" altLang="zh-CN" sz="1400" i="1">
                <a:solidFill>
                  <a:srgbClr val="3333FF"/>
                </a:solidFill>
                <a:latin typeface="Comic Sans MS" panose="030F0702030302020204" pitchFamily="66" charset="0"/>
                <a:cs typeface="Times New Roman" panose="02020603050405020304" pitchFamily="18" charset="0"/>
              </a:rPr>
              <a:t> depositor.customer_name = borrower.customer_name</a:t>
            </a:r>
            <a:r>
              <a:rPr lang="en-US" altLang="zh-CN" sz="1400" i="1">
                <a:latin typeface="Comic Sans MS" panose="030F0702030302020204" pitchFamily="66" charset="0"/>
                <a:cs typeface="Times New Roman" panose="02020603050405020304" pitchFamily="18" charset="0"/>
              </a:rPr>
              <a:t>)</a:t>
            </a:r>
            <a:endParaRPr lang="en-US" altLang="zh-CN" sz="1400" i="1">
              <a:latin typeface="Comic Sans MS" panose="030F0702030302020204" pitchFamily="66" charset="0"/>
              <a:cs typeface="Times New Roman" panose="02020603050405020304" pitchFamily="18" charset="0"/>
            </a:endParaRPr>
          </a:p>
          <a:p>
            <a:pPr marL="0" indent="0">
              <a:buNone/>
            </a:pPr>
            <a:endParaRPr lang="en-US" altLang="zh-CN" sz="1400" i="1">
              <a:latin typeface="Comic Sans MS" panose="030F0702030302020204" pitchFamily="66" charset="0"/>
              <a:cs typeface="Times New Roman" panose="02020603050405020304" pitchFamily="18" charset="0"/>
            </a:endParaRPr>
          </a:p>
          <a:p>
            <a:pPr>
              <a:buFont typeface="Wingdings" panose="05000000000000000000" pitchFamily="2" charset="2"/>
              <a:buChar char="ü"/>
            </a:pPr>
            <a:r>
              <a:rPr lang="en-US" altLang="zh-CN" sz="1400" b="1" i="1">
                <a:latin typeface="Comic Sans MS" panose="030F0702030302020204" pitchFamily="66" charset="0"/>
                <a:cs typeface="Times New Roman" panose="02020603050405020304" pitchFamily="18" charset="0"/>
              </a:rPr>
              <a:t>       select</a:t>
            </a:r>
            <a:r>
              <a:rPr lang="en-US" altLang="zh-CN" sz="1400" i="1">
                <a:latin typeface="Comic Sans MS" panose="030F0702030302020204" pitchFamily="66" charset="0"/>
                <a:cs typeface="Times New Roman" panose="02020603050405020304" pitchFamily="18" charset="0"/>
              </a:rPr>
              <a:t> </a:t>
            </a:r>
            <a:r>
              <a:rPr lang="en-US" altLang="zh-CN" sz="1400" b="1" i="1">
                <a:latin typeface="Comic Sans MS" panose="030F0702030302020204" pitchFamily="66" charset="0"/>
                <a:cs typeface="Times New Roman" panose="02020603050405020304" pitchFamily="18" charset="0"/>
              </a:rPr>
              <a:t>distinct</a:t>
            </a:r>
            <a:r>
              <a:rPr lang="en-US" altLang="zh-CN" sz="1400" i="1">
                <a:latin typeface="Comic Sans MS" panose="030F0702030302020204" pitchFamily="66" charset="0"/>
                <a:cs typeface="Times New Roman" panose="02020603050405020304" pitchFamily="18" charset="0"/>
              </a:rPr>
              <a:t> customer_name</a:t>
            </a:r>
            <a:br>
              <a:rPr lang="en-US" altLang="zh-CN" sz="1400" i="1">
                <a:latin typeface="Comic Sans MS" panose="030F0702030302020204" pitchFamily="66" charset="0"/>
                <a:cs typeface="Times New Roman" panose="02020603050405020304" pitchFamily="18" charset="0"/>
              </a:rPr>
            </a:br>
            <a:r>
              <a:rPr lang="en-US" altLang="zh-CN" sz="1400" i="1">
                <a:latin typeface="Comic Sans MS" panose="030F0702030302020204" pitchFamily="66" charset="0"/>
                <a:cs typeface="Times New Roman" panose="02020603050405020304" pitchFamily="18" charset="0"/>
              </a:rPr>
              <a:t>	</a:t>
            </a:r>
            <a:r>
              <a:rPr lang="en-US" altLang="zh-CN" sz="1400" b="1" i="1">
                <a:latin typeface="Comic Sans MS" panose="030F0702030302020204" pitchFamily="66" charset="0"/>
                <a:cs typeface="Times New Roman" panose="02020603050405020304" pitchFamily="18" charset="0"/>
              </a:rPr>
              <a:t>from</a:t>
            </a:r>
            <a:r>
              <a:rPr lang="en-US" altLang="zh-CN" sz="1400" i="1">
                <a:latin typeface="Comic Sans MS" panose="030F0702030302020204" pitchFamily="66" charset="0"/>
                <a:cs typeface="Times New Roman" panose="02020603050405020304" pitchFamily="18" charset="0"/>
              </a:rPr>
              <a:t> borrower</a:t>
            </a:r>
            <a:br>
              <a:rPr lang="en-US" altLang="zh-CN" sz="1400" i="1">
                <a:latin typeface="Comic Sans MS" panose="030F0702030302020204" pitchFamily="66" charset="0"/>
                <a:cs typeface="Times New Roman" panose="02020603050405020304" pitchFamily="18" charset="0"/>
              </a:rPr>
            </a:br>
            <a:r>
              <a:rPr lang="en-US" altLang="zh-CN" sz="1400" i="1">
                <a:latin typeface="Comic Sans MS" panose="030F0702030302020204" pitchFamily="66" charset="0"/>
                <a:cs typeface="Times New Roman" panose="02020603050405020304" pitchFamily="18" charset="0"/>
              </a:rPr>
              <a:t>	</a:t>
            </a:r>
            <a:r>
              <a:rPr lang="en-US" altLang="zh-CN" sz="1400" b="1" i="1">
                <a:latin typeface="Comic Sans MS" panose="030F0702030302020204" pitchFamily="66" charset="0"/>
                <a:cs typeface="Times New Roman" panose="02020603050405020304" pitchFamily="18" charset="0"/>
              </a:rPr>
              <a:t>where</a:t>
            </a:r>
            <a:r>
              <a:rPr lang="en-US" altLang="zh-CN" sz="1400" i="1">
                <a:latin typeface="Comic Sans MS" panose="030F0702030302020204" pitchFamily="66" charset="0"/>
                <a:cs typeface="Times New Roman" panose="02020603050405020304" pitchFamily="18" charset="0"/>
              </a:rPr>
              <a:t> customer_name </a:t>
            </a:r>
            <a:r>
              <a:rPr lang="en-US" altLang="zh-CN" sz="1400" b="1" i="1">
                <a:solidFill>
                  <a:srgbClr val="FF0000"/>
                </a:solidFill>
                <a:latin typeface="Comic Sans MS" panose="030F0702030302020204" pitchFamily="66" charset="0"/>
                <a:cs typeface="Times New Roman" panose="02020603050405020304" pitchFamily="18" charset="0"/>
              </a:rPr>
              <a:t>in</a:t>
            </a:r>
            <a:r>
              <a:rPr lang="en-US" altLang="zh-CN" sz="1400" i="1">
                <a:solidFill>
                  <a:srgbClr val="FF0000"/>
                </a:solidFill>
                <a:latin typeface="Comic Sans MS" panose="030F0702030302020204" pitchFamily="66" charset="0"/>
                <a:cs typeface="Times New Roman" panose="02020603050405020304" pitchFamily="18" charset="0"/>
              </a:rPr>
              <a:t> </a:t>
            </a:r>
            <a:r>
              <a:rPr lang="en-US" altLang="zh-CN" sz="1400" i="1">
                <a:latin typeface="Comic Sans MS" panose="030F0702030302020204" pitchFamily="66" charset="0"/>
                <a:cs typeface="Times New Roman" panose="02020603050405020304" pitchFamily="18" charset="0"/>
              </a:rPr>
              <a:t>(</a:t>
            </a:r>
            <a:r>
              <a:rPr lang="en-US" altLang="zh-CN" sz="1400" b="1" i="1">
                <a:solidFill>
                  <a:srgbClr val="3333FF"/>
                </a:solidFill>
                <a:latin typeface="Comic Sans MS" panose="030F0702030302020204" pitchFamily="66" charset="0"/>
                <a:cs typeface="Times New Roman" panose="02020603050405020304" pitchFamily="18" charset="0"/>
              </a:rPr>
              <a:t>select</a:t>
            </a:r>
            <a:r>
              <a:rPr lang="en-US" altLang="zh-CN" sz="1400" i="1">
                <a:solidFill>
                  <a:srgbClr val="3333FF"/>
                </a:solidFill>
                <a:latin typeface="Comic Sans MS" panose="030F0702030302020204" pitchFamily="66" charset="0"/>
                <a:cs typeface="Times New Roman" panose="02020603050405020304" pitchFamily="18" charset="0"/>
              </a:rPr>
              <a:t> customer_name </a:t>
            </a:r>
            <a:endParaRPr lang="en-US" altLang="zh-CN" sz="1400" i="1">
              <a:solidFill>
                <a:srgbClr val="3333FF"/>
              </a:solidFill>
              <a:latin typeface="Comic Sans MS" panose="030F0702030302020204" pitchFamily="66" charset="0"/>
              <a:cs typeface="Times New Roman" panose="02020603050405020304" pitchFamily="18" charset="0"/>
            </a:endParaRPr>
          </a:p>
          <a:p>
            <a:pPr marL="0" indent="0">
              <a:buNone/>
            </a:pPr>
            <a:r>
              <a:rPr lang="en-US" altLang="zh-CN" sz="1400" b="1" i="1">
                <a:solidFill>
                  <a:srgbClr val="3333FF"/>
                </a:solidFill>
                <a:latin typeface="Comic Sans MS" panose="030F0702030302020204" pitchFamily="66" charset="0"/>
                <a:cs typeface="Times New Roman" panose="02020603050405020304" pitchFamily="18" charset="0"/>
              </a:rPr>
              <a:t>			    from</a:t>
            </a:r>
            <a:r>
              <a:rPr lang="en-US" altLang="zh-CN" sz="1400" i="1">
                <a:solidFill>
                  <a:srgbClr val="3333FF"/>
                </a:solidFill>
                <a:latin typeface="Comic Sans MS" panose="030F0702030302020204" pitchFamily="66" charset="0"/>
                <a:cs typeface="Times New Roman" panose="02020603050405020304" pitchFamily="18" charset="0"/>
              </a:rPr>
              <a:t> depositor</a:t>
            </a:r>
            <a:r>
              <a:rPr lang="en-US" altLang="zh-CN" sz="1400" i="1">
                <a:latin typeface="Comic Sans MS" panose="030F0702030302020204" pitchFamily="66" charset="0"/>
                <a:cs typeface="Times New Roman" panose="02020603050405020304" pitchFamily="18" charset="0"/>
              </a:rPr>
              <a:t>)</a:t>
            </a:r>
            <a:endParaRPr lang="en-US" altLang="zh-CN" sz="1400" i="1">
              <a:latin typeface="Comic Sans MS" panose="030F0702030302020204" pitchFamily="66" charset="0"/>
              <a:cs typeface="Times New Roman" panose="02020603050405020304" pitchFamily="18" charset="0"/>
            </a:endParaRPr>
          </a:p>
          <a:p>
            <a:pPr marL="0" indent="0">
              <a:buNone/>
            </a:pPr>
            <a:endParaRPr lang="en-US" altLang="zh-CN" sz="1400" i="1">
              <a:latin typeface="Comic Sans MS" panose="030F0702030302020204" pitchFamily="66" charset="0"/>
              <a:cs typeface="Times New Roman" panose="02020603050405020304" pitchFamily="18" charset="0"/>
            </a:endParaRPr>
          </a:p>
          <a:p>
            <a:pPr>
              <a:buFont typeface="Wingdings" panose="05000000000000000000" pitchFamily="2" charset="2"/>
              <a:buChar char="ü"/>
            </a:pPr>
            <a:r>
              <a:rPr lang="en-US" altLang="zh-CN" sz="1400" b="1" i="1">
                <a:latin typeface="Comic Sans MS" panose="030F0702030302020204" pitchFamily="66" charset="0"/>
                <a:cs typeface="Times New Roman" panose="02020603050405020304" pitchFamily="18" charset="0"/>
              </a:rPr>
              <a:t>       select distinct</a:t>
            </a:r>
            <a:r>
              <a:rPr lang="en-US" altLang="zh-CN" sz="1400" i="1">
                <a:latin typeface="Comic Sans MS" panose="030F0702030302020204" pitchFamily="66" charset="0"/>
                <a:cs typeface="Times New Roman" panose="02020603050405020304" pitchFamily="18" charset="0"/>
              </a:rPr>
              <a:t> customer_name</a:t>
            </a:r>
            <a:br>
              <a:rPr lang="en-US" altLang="zh-CN" sz="1400" i="1">
                <a:latin typeface="Comic Sans MS" panose="030F0702030302020204" pitchFamily="66" charset="0"/>
                <a:cs typeface="Times New Roman" panose="02020603050405020304" pitchFamily="18" charset="0"/>
              </a:rPr>
            </a:br>
            <a:r>
              <a:rPr lang="en-US" altLang="zh-CN" sz="1400" i="1">
                <a:latin typeface="Comic Sans MS" panose="030F0702030302020204" pitchFamily="66" charset="0"/>
                <a:cs typeface="Times New Roman" panose="02020603050405020304" pitchFamily="18" charset="0"/>
              </a:rPr>
              <a:t>	</a:t>
            </a:r>
            <a:r>
              <a:rPr lang="en-US" altLang="zh-CN" sz="1400" b="1" i="1">
                <a:latin typeface="Comic Sans MS" panose="030F0702030302020204" pitchFamily="66" charset="0"/>
                <a:cs typeface="Times New Roman" panose="02020603050405020304" pitchFamily="18" charset="0"/>
              </a:rPr>
              <a:t>from</a:t>
            </a:r>
            <a:r>
              <a:rPr lang="en-US" altLang="zh-CN" sz="1400" i="1">
                <a:latin typeface="Comic Sans MS" panose="030F0702030302020204" pitchFamily="66" charset="0"/>
                <a:cs typeface="Times New Roman" panose="02020603050405020304" pitchFamily="18" charset="0"/>
              </a:rPr>
              <a:t> borrower, loan</a:t>
            </a:r>
            <a:br>
              <a:rPr lang="en-US" altLang="zh-CN" sz="1400" i="1">
                <a:latin typeface="Comic Sans MS" panose="030F0702030302020204" pitchFamily="66" charset="0"/>
                <a:cs typeface="Times New Roman" panose="02020603050405020304" pitchFamily="18" charset="0"/>
              </a:rPr>
            </a:br>
            <a:r>
              <a:rPr lang="en-US" altLang="zh-CN" sz="1400" i="1">
                <a:latin typeface="Comic Sans MS" panose="030F0702030302020204" pitchFamily="66" charset="0"/>
                <a:cs typeface="Times New Roman" panose="02020603050405020304" pitchFamily="18" charset="0"/>
              </a:rPr>
              <a:t>	</a:t>
            </a:r>
            <a:r>
              <a:rPr lang="en-US" altLang="zh-CN" sz="1400" b="1" i="1">
                <a:latin typeface="Comic Sans MS" panose="030F0702030302020204" pitchFamily="66" charset="0"/>
                <a:cs typeface="Times New Roman" panose="02020603050405020304" pitchFamily="18" charset="0"/>
              </a:rPr>
              <a:t>where</a:t>
            </a:r>
            <a:r>
              <a:rPr lang="en-US" altLang="zh-CN" sz="1400" i="1">
                <a:latin typeface="Comic Sans MS" panose="030F0702030302020204" pitchFamily="66" charset="0"/>
                <a:cs typeface="Times New Roman" panose="02020603050405020304" pitchFamily="18" charset="0"/>
              </a:rPr>
              <a:t> borrower.loan_number = loan.loan_number </a:t>
            </a:r>
            <a:r>
              <a:rPr lang="en-US" altLang="zh-CN" sz="1400" b="1" i="1">
                <a:latin typeface="Comic Sans MS" panose="030F0702030302020204" pitchFamily="66" charset="0"/>
                <a:cs typeface="Times New Roman" panose="02020603050405020304" pitchFamily="18" charset="0"/>
              </a:rPr>
              <a:t>and</a:t>
            </a:r>
            <a:r>
              <a:rPr lang="en-US" altLang="zh-CN" sz="1400" i="1">
                <a:latin typeface="Comic Sans MS" panose="030F0702030302020204" pitchFamily="66" charset="0"/>
                <a:cs typeface="Times New Roman" panose="02020603050405020304" pitchFamily="18" charset="0"/>
              </a:rPr>
              <a:t> (branch_name, customer_name) </a:t>
            </a:r>
            <a:r>
              <a:rPr lang="en-US" altLang="zh-CN" sz="1400" b="1" i="1">
                <a:solidFill>
                  <a:srgbClr val="FF0000"/>
                </a:solidFill>
                <a:latin typeface="Comic Sans MS" panose="030F0702030302020204" pitchFamily="66" charset="0"/>
                <a:cs typeface="Times New Roman" panose="02020603050405020304" pitchFamily="18" charset="0"/>
              </a:rPr>
              <a:t>in</a:t>
            </a:r>
            <a:br>
              <a:rPr lang="en-US" altLang="zh-CN" sz="1400" i="1">
                <a:solidFill>
                  <a:srgbClr val="FF0000"/>
                </a:solidFill>
                <a:latin typeface="Comic Sans MS" panose="030F0702030302020204" pitchFamily="66" charset="0"/>
                <a:cs typeface="Times New Roman" panose="02020603050405020304" pitchFamily="18" charset="0"/>
              </a:rPr>
            </a:br>
            <a:r>
              <a:rPr lang="en-US" altLang="zh-CN" sz="1400" i="1">
                <a:latin typeface="Comic Sans MS" panose="030F0702030302020204" pitchFamily="66" charset="0"/>
                <a:cs typeface="Times New Roman" panose="02020603050405020304" pitchFamily="18" charset="0"/>
              </a:rPr>
              <a:t>   	        (</a:t>
            </a:r>
            <a:r>
              <a:rPr lang="en-US" altLang="zh-CN" sz="1400" b="1" i="1">
                <a:solidFill>
                  <a:srgbClr val="3333FF"/>
                </a:solidFill>
                <a:latin typeface="Comic Sans MS" panose="030F0702030302020204" pitchFamily="66" charset="0"/>
                <a:cs typeface="Times New Roman" panose="02020603050405020304" pitchFamily="18" charset="0"/>
              </a:rPr>
              <a:t>select</a:t>
            </a:r>
            <a:r>
              <a:rPr lang="en-US" altLang="zh-CN" sz="1400" i="1">
                <a:solidFill>
                  <a:srgbClr val="3333FF"/>
                </a:solidFill>
                <a:latin typeface="Comic Sans MS" panose="030F0702030302020204" pitchFamily="66" charset="0"/>
                <a:cs typeface="Times New Roman" panose="02020603050405020304" pitchFamily="18" charset="0"/>
              </a:rPr>
              <a:t> branch_name, customer_name</a:t>
            </a:r>
            <a:br>
              <a:rPr lang="en-US" altLang="zh-CN" sz="1400" i="1">
                <a:solidFill>
                  <a:srgbClr val="3333FF"/>
                </a:solidFill>
                <a:latin typeface="Comic Sans MS" panose="030F0702030302020204" pitchFamily="66" charset="0"/>
                <a:cs typeface="Times New Roman" panose="02020603050405020304" pitchFamily="18" charset="0"/>
              </a:rPr>
            </a:br>
            <a:r>
              <a:rPr lang="en-US" altLang="zh-CN" sz="1400" i="1">
                <a:solidFill>
                  <a:srgbClr val="3333FF"/>
                </a:solidFill>
                <a:latin typeface="Comic Sans MS" panose="030F0702030302020204" pitchFamily="66" charset="0"/>
                <a:cs typeface="Times New Roman" panose="02020603050405020304" pitchFamily="18" charset="0"/>
              </a:rPr>
              <a:t>	         </a:t>
            </a:r>
            <a:r>
              <a:rPr lang="en-US" altLang="zh-CN" sz="1400" b="1" i="1">
                <a:solidFill>
                  <a:srgbClr val="3333FF"/>
                </a:solidFill>
                <a:latin typeface="Comic Sans MS" panose="030F0702030302020204" pitchFamily="66" charset="0"/>
                <a:cs typeface="Times New Roman" panose="02020603050405020304" pitchFamily="18" charset="0"/>
              </a:rPr>
              <a:t>from</a:t>
            </a:r>
            <a:r>
              <a:rPr lang="en-US" altLang="zh-CN" sz="1400" i="1">
                <a:solidFill>
                  <a:srgbClr val="3333FF"/>
                </a:solidFill>
                <a:latin typeface="Comic Sans MS" panose="030F0702030302020204" pitchFamily="66" charset="0"/>
                <a:cs typeface="Times New Roman" panose="02020603050405020304" pitchFamily="18" charset="0"/>
              </a:rPr>
              <a:t> depositor, account</a:t>
            </a:r>
            <a:br>
              <a:rPr lang="en-US" altLang="zh-CN" sz="1400" i="1">
                <a:solidFill>
                  <a:srgbClr val="3333FF"/>
                </a:solidFill>
                <a:latin typeface="Comic Sans MS" panose="030F0702030302020204" pitchFamily="66" charset="0"/>
                <a:cs typeface="Times New Roman" panose="02020603050405020304" pitchFamily="18" charset="0"/>
              </a:rPr>
            </a:br>
            <a:r>
              <a:rPr lang="en-US" altLang="zh-CN" sz="1400" i="1">
                <a:solidFill>
                  <a:srgbClr val="3333FF"/>
                </a:solidFill>
                <a:latin typeface="Comic Sans MS" panose="030F0702030302020204" pitchFamily="66" charset="0"/>
                <a:cs typeface="Times New Roman" panose="02020603050405020304" pitchFamily="18" charset="0"/>
              </a:rPr>
              <a:t>	         </a:t>
            </a:r>
            <a:r>
              <a:rPr lang="en-US" altLang="zh-CN" sz="1400" b="1" i="1">
                <a:solidFill>
                  <a:srgbClr val="3333FF"/>
                </a:solidFill>
                <a:latin typeface="Comic Sans MS" panose="030F0702030302020204" pitchFamily="66" charset="0"/>
                <a:cs typeface="Times New Roman" panose="02020603050405020304" pitchFamily="18" charset="0"/>
              </a:rPr>
              <a:t>where</a:t>
            </a:r>
            <a:r>
              <a:rPr lang="en-US" altLang="zh-CN" sz="1400" i="1">
                <a:solidFill>
                  <a:srgbClr val="3333FF"/>
                </a:solidFill>
                <a:latin typeface="Comic Sans MS" panose="030F0702030302020204" pitchFamily="66" charset="0"/>
                <a:cs typeface="Times New Roman" panose="02020603050405020304" pitchFamily="18" charset="0"/>
              </a:rPr>
              <a:t> depositor.account_number = account.account_number</a:t>
            </a:r>
            <a:r>
              <a:rPr lang="en-US" altLang="zh-CN" sz="1400" i="1">
                <a:latin typeface="Comic Sans MS" panose="030F0702030302020204" pitchFamily="66" charset="0"/>
                <a:cs typeface="Times New Roman" panose="02020603050405020304" pitchFamily="18" charset="0"/>
              </a:rPr>
              <a:t>)</a:t>
            </a:r>
            <a:endParaRPr lang="en-US" altLang="zh-CN" sz="1400" i="1">
              <a:latin typeface="Comic Sans MS" panose="030F0702030302020204" pitchFamily="66" charset="0"/>
              <a:cs typeface="Times New Roman" panose="02020603050405020304" pitchFamily="18" charset="0"/>
            </a:endParaRPr>
          </a:p>
          <a:p>
            <a:pPr marL="0" indent="0">
              <a:buNone/>
            </a:pPr>
            <a:endParaRPr lang="en-US" altLang="zh-CN" sz="1400" i="1" dirty="0">
              <a:latin typeface="Comic Sans MS" panose="030F0702030302020204" pitchFamily="66" charset="0"/>
              <a:cs typeface="Times New Roman" panose="02020603050405020304" pitchFamily="18" charset="0"/>
            </a:endParaRPr>
          </a:p>
          <a:p>
            <a:pPr marL="457200" lvl="1" indent="0">
              <a:buNone/>
            </a:pPr>
            <a:endParaRPr lang="en-US" altLang="zh-CN" sz="1400" dirty="0">
              <a:latin typeface="Comic Sans MS" panose="030F0702030302020204" pitchFamily="66" charset="0"/>
            </a:endParaRPr>
          </a:p>
          <a:p>
            <a:pPr lvl="1"/>
            <a:endParaRPr lang="en-US" altLang="zh-CN" sz="1400" dirty="0">
              <a:latin typeface="Comic Sans MS" panose="030F0702030302020204" pitchFamily="66" charset="0"/>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Test for Empty Relations (Cont.)</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9338" y="710896"/>
                <a:ext cx="9034661" cy="4237118"/>
              </a:xfrm>
            </p:spPr>
            <p:txBody>
              <a:bodyPr/>
              <a:lstStyle/>
              <a:p>
                <a:pPr>
                  <a:buFont typeface="Wingdings" panose="05000000000000000000" pitchFamily="2" charset="2"/>
                  <a:buChar char="p"/>
                </a:pPr>
                <a:r>
                  <a:rPr lang="en-US" altLang="zh-CN" sz="1800" dirty="0">
                    <a:latin typeface="Comic Sans MS" panose="030F0702030302020204" pitchFamily="66" charset="0"/>
                  </a:rPr>
                  <a:t>Find all customers who have accounts at all branches located in Brooklyn</a:t>
                </a:r>
                <a:endParaRPr lang="en-US" altLang="zh-CN" sz="18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distinct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S.customer_name</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depositor </a:t>
                </a:r>
                <a:r>
                  <a:rPr lang="en-US" altLang="zh-CN" sz="1800" b="1" i="1" dirty="0">
                    <a:latin typeface="Comic Sans MS" panose="030F0702030302020204" pitchFamily="66" charset="0"/>
                    <a:cs typeface="Times New Roman" panose="02020603050405020304" pitchFamily="18" charset="0"/>
                  </a:rPr>
                  <a:t>as</a:t>
                </a:r>
                <a:r>
                  <a:rPr lang="en-US" altLang="zh-CN" sz="1800" i="1" dirty="0">
                    <a:latin typeface="Comic Sans MS" panose="030F0702030302020204" pitchFamily="66" charset="0"/>
                    <a:cs typeface="Times New Roman" panose="02020603050405020304" pitchFamily="18" charset="0"/>
                  </a:rPr>
                  <a:t> S</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not exists </a:t>
                </a:r>
                <a:r>
                  <a:rPr lang="en-US" altLang="zh-CN" sz="1800" i="1" dirty="0">
                    <a:latin typeface="Comic Sans MS" panose="030F0702030302020204" pitchFamily="66" charset="0"/>
                    <a:cs typeface="Times New Roman" panose="02020603050405020304" pitchFamily="18" charset="0"/>
                  </a:rPr>
                  <a:t>(</a:t>
                </a:r>
                <a:br>
                  <a:rPr lang="en-US" altLang="zh-CN" sz="1800" i="1" dirty="0">
                    <a:latin typeface="Comic Sans MS" panose="030F0702030302020204" pitchFamily="66" charset="0"/>
                    <a:cs typeface="Times New Roman" panose="02020603050405020304" pitchFamily="18" charset="0"/>
                  </a:rPr>
                </a:br>
                <a:r>
                  <a:rPr lang="en-US" altLang="zh-CN" sz="1800" i="1">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branch_name</a:t>
                </a:r>
                <a:r>
                  <a:rPr lang="en-US" altLang="zh-CN" sz="1800" i="1" dirty="0">
                    <a:latin typeface="Comic Sans MS" panose="030F0702030302020204" pitchFamily="66" charset="0"/>
                    <a:cs typeface="Times New Roman" panose="02020603050405020304" pitchFamily="18" charset="0"/>
                  </a:rPr>
                  <a:t>      /* </a:t>
                </a:r>
                <a:r>
                  <a:rPr lang="en-US" altLang="zh-CN" sz="1800" i="1" dirty="0">
                    <a:solidFill>
                      <a:srgbClr val="3333FF"/>
                    </a:solidFill>
                    <a:latin typeface="Comic Sans MS" panose="030F0702030302020204" pitchFamily="66" charset="0"/>
                    <a:cs typeface="Times New Roman" panose="02020603050405020304" pitchFamily="18" charset="0"/>
                  </a:rPr>
                  <a:t>all branches in </a:t>
                </a:r>
                <a:r>
                  <a:rPr lang="en-US" altLang="zh-CN" sz="1800" i="1">
                    <a:solidFill>
                      <a:srgbClr val="3333FF"/>
                    </a:solidFill>
                    <a:latin typeface="Comic Sans MS" panose="030F0702030302020204" pitchFamily="66" charset="0"/>
                    <a:cs typeface="Times New Roman" panose="02020603050405020304" pitchFamily="18" charset="0"/>
                  </a:rPr>
                  <a:t>Brooklyn</a:t>
                </a:r>
                <a:r>
                  <a:rPr lang="en-US" altLang="zh-CN" sz="1800" i="1">
                    <a:solidFill>
                      <a:srgbClr val="C00000"/>
                    </a:solidFill>
                    <a:latin typeface="Comic Sans MS" panose="030F0702030302020204" pitchFamily="66" charset="0"/>
                    <a:cs typeface="Times New Roman" panose="02020603050405020304" pitchFamily="18" charset="0"/>
                  </a:rPr>
                  <a:t>   </a:t>
                </a:r>
                <a:r>
                  <a:rPr lang="en-US" altLang="zh-CN" sz="1800" b="1" i="1">
                    <a:solidFill>
                      <a:srgbClr val="FF0000"/>
                    </a:solidFill>
                    <a:latin typeface="Constantia" panose="02030602050306030303" pitchFamily="18" charset="0"/>
                    <a:cs typeface="Times New Roman" panose="02020603050405020304" pitchFamily="18" charset="0"/>
                  </a:rPr>
                  <a:t>X</a:t>
                </a:r>
                <a:r>
                  <a:rPr lang="en-US" altLang="zh-CN" sz="1800" i="1">
                    <a:solidFill>
                      <a:srgbClr val="C00000"/>
                    </a:solidFill>
                    <a:latin typeface="Constantia" panose="02030602050306030303" pitchFamily="18" charset="0"/>
                    <a:cs typeface="Times New Roman" panose="02020603050405020304" pitchFamily="18" charset="0"/>
                  </a:rPr>
                  <a:t> </a:t>
                </a:r>
                <a:r>
                  <a:rPr lang="en-US" altLang="zh-CN" sz="1800" i="1">
                    <a:latin typeface="Comic Sans MS" panose="030F0702030302020204" pitchFamily="66" charset="0"/>
                    <a:cs typeface="Times New Roman" panose="02020603050405020304" pitchFamily="18" charset="0"/>
                  </a:rPr>
                  <a:t>*/ </a:t>
                </a:r>
                <a:br>
                  <a:rPr lang="en-US" altLang="zh-CN" sz="1800" i="1">
                    <a:latin typeface="Comic Sans MS" panose="030F0702030302020204" pitchFamily="66" charset="0"/>
                    <a:cs typeface="Times New Roman" panose="02020603050405020304" pitchFamily="18" charset="0"/>
                  </a:rPr>
                </a:br>
                <a:r>
                  <a:rPr lang="en-US" altLang="zh-CN" sz="1800" i="1">
                    <a:latin typeface="Comic Sans MS" panose="030F0702030302020204" pitchFamily="66" charset="0"/>
                    <a:cs typeface="Times New Roman" panose="02020603050405020304" pitchFamily="18" charset="0"/>
                  </a:rPr>
                  <a:t>  </a:t>
                </a:r>
                <a:r>
                  <a:rPr lang="en-US" altLang="zh-CN" sz="1800" i="1" dirty="0">
                    <a:latin typeface="Comic Sans MS" panose="030F0702030302020204" pitchFamily="66" charset="0"/>
                    <a:cs typeface="Times New Roman" panose="02020603050405020304" pitchFamily="18" charset="0"/>
                  </a:rPr>
                  <a:t>	</a:t>
                </a:r>
                <a:r>
                  <a:rPr lang="en-US" altLang="zh-CN" sz="1800" i="1">
                    <a:latin typeface="Comic Sans MS" panose="030F0702030302020204" pitchFamily="66" charset="0"/>
                    <a:cs typeface="Times New Roman" panose="02020603050405020304" pitchFamily="18" charset="0"/>
                  </a:rPr>
                  <a:t>     </a:t>
                </a:r>
                <a:r>
                  <a:rPr lang="en-US" altLang="zh-CN" sz="1800" b="1" i="1">
                    <a:latin typeface="Comic Sans MS" panose="030F0702030302020204" pitchFamily="66" charset="0"/>
                    <a:cs typeface="Times New Roman" panose="02020603050405020304" pitchFamily="18" charset="0"/>
                  </a:rPr>
                  <a:t>from</a:t>
                </a:r>
                <a:r>
                  <a:rPr lang="en-US" altLang="zh-CN" sz="1800" i="1">
                    <a:latin typeface="Comic Sans MS" panose="030F0702030302020204" pitchFamily="66" charset="0"/>
                    <a:cs typeface="Times New Roman" panose="02020603050405020304" pitchFamily="18" charset="0"/>
                  </a:rPr>
                  <a:t> </a:t>
                </a:r>
                <a:r>
                  <a:rPr lang="en-US" altLang="zh-CN" sz="1800" i="1" dirty="0">
                    <a:latin typeface="Comic Sans MS" panose="030F0702030302020204" pitchFamily="66" charset="0"/>
                    <a:cs typeface="Times New Roman" panose="02020603050405020304" pitchFamily="18" charset="0"/>
                  </a:rPr>
                  <a:t>branch</a:t>
                </a:r>
                <a:br>
                  <a:rPr lang="en-US" altLang="zh-CN" sz="1800" i="1" dirty="0">
                    <a:latin typeface="Comic Sans MS" panose="030F0702030302020204" pitchFamily="66" charset="0"/>
                    <a:cs typeface="Times New Roman" panose="02020603050405020304" pitchFamily="18" charset="0"/>
                  </a:rPr>
                </a:br>
                <a:r>
                  <a:rPr lang="en-US" altLang="zh-CN" sz="1800" i="1">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branch_city</a:t>
                </a:r>
                <a:r>
                  <a:rPr lang="en-US" altLang="zh-CN" sz="1800" i="1" dirty="0">
                    <a:latin typeface="Comic Sans MS" panose="030F0702030302020204" pitchFamily="66" charset="0"/>
                    <a:cs typeface="Times New Roman" panose="02020603050405020304" pitchFamily="18" charset="0"/>
                  </a:rPr>
                  <a:t> = ‘Brooklyn’)</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i="1">
                    <a:latin typeface="Comic Sans MS" panose="030F0702030302020204" pitchFamily="66" charset="0"/>
                    <a:cs typeface="Times New Roman" panose="02020603050405020304" pitchFamily="18" charset="0"/>
                  </a:rPr>
                  <a:t>	        </a:t>
                </a:r>
                <a:r>
                  <a:rPr lang="en-US" altLang="zh-CN" sz="1800" b="1" i="1">
                    <a:solidFill>
                      <a:srgbClr val="FF0000"/>
                    </a:solidFill>
                    <a:latin typeface="Comic Sans MS" panose="030F0702030302020204" pitchFamily="66" charset="0"/>
                    <a:cs typeface="Times New Roman" panose="02020603050405020304" pitchFamily="18" charset="0"/>
                  </a:rPr>
                  <a:t>except</a:t>
                </a:r>
                <a:br>
                  <a:rPr lang="en-US" altLang="zh-CN" sz="1800" i="1" dirty="0">
                    <a:latin typeface="Comic Sans MS" panose="030F0702030302020204" pitchFamily="66" charset="0"/>
                    <a:cs typeface="Times New Roman" panose="02020603050405020304" pitchFamily="18" charset="0"/>
                  </a:rPr>
                </a:br>
                <a:r>
                  <a:rPr lang="en-US" altLang="zh-CN" sz="1800" i="1">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R.branch_name</a:t>
                </a:r>
                <a:r>
                  <a:rPr lang="en-US" altLang="zh-CN" sz="1800" i="1" dirty="0">
                    <a:latin typeface="Comic Sans MS" panose="030F0702030302020204" pitchFamily="66" charset="0"/>
                    <a:cs typeface="Times New Roman" panose="02020603050405020304" pitchFamily="18" charset="0"/>
                  </a:rPr>
                  <a:t>   /* </a:t>
                </a:r>
                <a:r>
                  <a:rPr lang="en-US" altLang="zh-CN" sz="1800" i="1" dirty="0">
                    <a:solidFill>
                      <a:srgbClr val="3333FF"/>
                    </a:solidFill>
                    <a:latin typeface="Comic Sans MS" panose="030F0702030302020204" pitchFamily="66" charset="0"/>
                    <a:cs typeface="Times New Roman" panose="02020603050405020304" pitchFamily="18" charset="0"/>
                  </a:rPr>
                  <a:t>finds all the branches at which customer 		</a:t>
                </a:r>
                <a:r>
                  <a:rPr lang="en-US" altLang="zh-CN" sz="1800" i="1" dirty="0" err="1">
                    <a:solidFill>
                      <a:srgbClr val="3333FF"/>
                    </a:solidFill>
                    <a:latin typeface="Comic Sans MS" panose="030F0702030302020204" pitchFamily="66" charset="0"/>
                    <a:cs typeface="Times New Roman" panose="02020603050405020304" pitchFamily="18" charset="0"/>
                  </a:rPr>
                  <a:t>S.customer_name</a:t>
                </a:r>
                <a:r>
                  <a:rPr lang="en-US" altLang="zh-CN" sz="1800" i="1" dirty="0">
                    <a:solidFill>
                      <a:srgbClr val="3333FF"/>
                    </a:solidFill>
                    <a:latin typeface="Comic Sans MS" panose="030F0702030302020204" pitchFamily="66" charset="0"/>
                    <a:cs typeface="Times New Roman" panose="02020603050405020304" pitchFamily="18" charset="0"/>
                  </a:rPr>
                  <a:t> has an </a:t>
                </a:r>
                <a:r>
                  <a:rPr lang="en-US" altLang="zh-CN" sz="1800" i="1">
                    <a:solidFill>
                      <a:srgbClr val="3333FF"/>
                    </a:solidFill>
                    <a:latin typeface="Comic Sans MS" panose="030F0702030302020204" pitchFamily="66" charset="0"/>
                    <a:cs typeface="Times New Roman" panose="02020603050405020304" pitchFamily="18" charset="0"/>
                  </a:rPr>
                  <a:t>account</a:t>
                </a:r>
                <a:r>
                  <a:rPr lang="en-US" altLang="zh-CN" sz="1800" i="1">
                    <a:latin typeface="Comic Sans MS" panose="030F0702030302020204" pitchFamily="66" charset="0"/>
                    <a:cs typeface="Times New Roman" panose="02020603050405020304" pitchFamily="18" charset="0"/>
                  </a:rPr>
                  <a:t>  </a:t>
                </a:r>
                <a:r>
                  <a:rPr lang="en-US" altLang="zh-CN" sz="1800" b="1" i="1">
                    <a:solidFill>
                      <a:srgbClr val="FF0000"/>
                    </a:solidFill>
                    <a:latin typeface="Constantia" panose="02030602050306030303" pitchFamily="18" charset="0"/>
                    <a:cs typeface="Times New Roman" panose="02020603050405020304" pitchFamily="18" charset="0"/>
                  </a:rPr>
                  <a:t>Y </a:t>
                </a:r>
                <a:r>
                  <a:rPr lang="en-US" altLang="zh-CN" sz="1800" i="1">
                    <a:latin typeface="Comic Sans MS" panose="030F0702030302020204" pitchFamily="66" charset="0"/>
                    <a:cs typeface="Times New Roman" panose="02020603050405020304" pitchFamily="18" charset="0"/>
                  </a:rPr>
                  <a:t>*/ </a:t>
                </a:r>
                <a:r>
                  <a:rPr lang="en-US" altLang="zh-CN" sz="1800" i="1" dirty="0">
                    <a:latin typeface="Comic Sans MS" panose="030F0702030302020204" pitchFamily="66" charset="0"/>
                    <a:cs typeface="Times New Roman" panose="02020603050405020304" pitchFamily="18" charset="0"/>
                  </a:rPr>
                  <a:t>	       	        </a:t>
                </a:r>
                <a:endParaRPr lang="en-US" altLang="zh-CN" sz="1800" i="1" dirty="0">
                  <a:latin typeface="Comic Sans MS" panose="030F0702030302020204" pitchFamily="66" charset="0"/>
                  <a:cs typeface="Times New Roman" panose="02020603050405020304" pitchFamily="18" charset="0"/>
                </a:endParaRPr>
              </a:p>
              <a:p>
                <a:pPr marL="0" indent="0">
                  <a:buNone/>
                </a:pPr>
                <a:r>
                  <a:rPr lang="en-US" altLang="zh-CN" sz="1800" i="1">
                    <a:latin typeface="Comic Sans MS" panose="030F0702030302020204" pitchFamily="66" charset="0"/>
                    <a:cs typeface="Times New Roman" panose="02020603050405020304" pitchFamily="18" charset="0"/>
                  </a:rPr>
                  <a:t>	         </a:t>
                </a:r>
                <a:r>
                  <a:rPr lang="en-US" altLang="zh-CN" sz="1800" b="1" i="1">
                    <a:latin typeface="Comic Sans MS" panose="030F0702030302020204" pitchFamily="66" charset="0"/>
                    <a:cs typeface="Times New Roman" panose="02020603050405020304" pitchFamily="18" charset="0"/>
                  </a:rPr>
                  <a:t>from</a:t>
                </a:r>
                <a:r>
                  <a:rPr lang="en-US" altLang="zh-CN" sz="1800" i="1">
                    <a:latin typeface="Comic Sans MS" panose="030F0702030302020204" pitchFamily="66" charset="0"/>
                    <a:cs typeface="Times New Roman" panose="02020603050405020304" pitchFamily="18" charset="0"/>
                  </a:rPr>
                  <a:t> </a:t>
                </a:r>
                <a:r>
                  <a:rPr lang="en-US" altLang="zh-CN" sz="1800" i="1" dirty="0">
                    <a:latin typeface="Comic Sans MS" panose="030F0702030302020204" pitchFamily="66" charset="0"/>
                    <a:cs typeface="Times New Roman" panose="02020603050405020304" pitchFamily="18" charset="0"/>
                  </a:rPr>
                  <a:t>depositor </a:t>
                </a:r>
                <a:r>
                  <a:rPr lang="en-US" altLang="zh-CN" sz="1800" b="1" i="1" dirty="0">
                    <a:latin typeface="Comic Sans MS" panose="030F0702030302020204" pitchFamily="66" charset="0"/>
                    <a:cs typeface="Times New Roman" panose="02020603050405020304" pitchFamily="18" charset="0"/>
                  </a:rPr>
                  <a:t>as</a:t>
                </a:r>
                <a:r>
                  <a:rPr lang="en-US" altLang="zh-CN" sz="1800" i="1" dirty="0">
                    <a:latin typeface="Comic Sans MS" panose="030F0702030302020204" pitchFamily="66" charset="0"/>
                    <a:cs typeface="Times New Roman" panose="02020603050405020304" pitchFamily="18" charset="0"/>
                  </a:rPr>
                  <a:t> T, account </a:t>
                </a:r>
                <a:r>
                  <a:rPr lang="en-US" altLang="zh-CN" sz="1800" b="1" i="1" dirty="0">
                    <a:latin typeface="Comic Sans MS" panose="030F0702030302020204" pitchFamily="66" charset="0"/>
                    <a:cs typeface="Times New Roman" panose="02020603050405020304" pitchFamily="18" charset="0"/>
                  </a:rPr>
                  <a:t>as</a:t>
                </a:r>
                <a:r>
                  <a:rPr lang="en-US" altLang="zh-CN" sz="1800" i="1" dirty="0">
                    <a:latin typeface="Comic Sans MS" panose="030F0702030302020204" pitchFamily="66" charset="0"/>
                    <a:cs typeface="Times New Roman" panose="02020603050405020304" pitchFamily="18" charset="0"/>
                  </a:rPr>
                  <a:t> R</a:t>
                </a:r>
                <a:br>
                  <a:rPr lang="en-US" altLang="zh-CN" sz="1800" i="1" dirty="0">
                    <a:latin typeface="Comic Sans MS" panose="030F0702030302020204" pitchFamily="66" charset="0"/>
                    <a:cs typeface="Times New Roman" panose="02020603050405020304" pitchFamily="18" charset="0"/>
                  </a:rPr>
                </a:br>
                <a:r>
                  <a:rPr lang="en-US" altLang="zh-CN" sz="1800" i="1">
                    <a:latin typeface="Comic Sans MS" panose="030F0702030302020204" pitchFamily="66" charset="0"/>
                    <a:cs typeface="Times New Roman" panose="02020603050405020304" pitchFamily="18" charset="0"/>
                  </a:rPr>
                  <a:t>	         </a:t>
                </a:r>
                <a:r>
                  <a:rPr lang="en-US" altLang="zh-CN" sz="1800" b="1" i="1">
                    <a:latin typeface="Comic Sans MS" panose="030F0702030302020204" pitchFamily="66" charset="0"/>
                    <a:cs typeface="Times New Roman" panose="02020603050405020304" pitchFamily="18" charset="0"/>
                  </a:rPr>
                  <a:t>where</a:t>
                </a:r>
                <a:r>
                  <a:rPr lang="en-US" altLang="zh-CN" sz="1800" i="1">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T.account_number</a:t>
                </a:r>
                <a:r>
                  <a:rPr lang="en-US" altLang="zh-CN" sz="1800" i="1" dirty="0">
                    <a:latin typeface="Comic Sans MS" panose="030F0702030302020204" pitchFamily="66" charset="0"/>
                    <a:cs typeface="Times New Roman" panose="02020603050405020304" pitchFamily="18" charset="0"/>
                  </a:rPr>
                  <a:t> = </a:t>
                </a:r>
                <a:r>
                  <a:rPr lang="en-US" altLang="zh-CN" sz="1800" i="1" dirty="0" err="1">
                    <a:latin typeface="Comic Sans MS" panose="030F0702030302020204" pitchFamily="66" charset="0"/>
                    <a:cs typeface="Times New Roman" panose="02020603050405020304" pitchFamily="18" charset="0"/>
                  </a:rPr>
                  <a:t>R.account_number</a:t>
                </a:r>
                <a:r>
                  <a:rPr lang="en-US" altLang="zh-CN" sz="1800" i="1" dirty="0">
                    <a:latin typeface="Comic Sans MS" panose="030F0702030302020204" pitchFamily="66" charset="0"/>
                    <a:cs typeface="Times New Roman" panose="02020603050405020304" pitchFamily="18" charset="0"/>
                  </a:rPr>
                  <a:t> and</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S.customer_name</a:t>
                </a:r>
                <a:r>
                  <a:rPr lang="en-US" altLang="zh-CN" sz="1800" i="1" dirty="0">
                    <a:latin typeface="Comic Sans MS" panose="030F0702030302020204" pitchFamily="66" charset="0"/>
                    <a:cs typeface="Times New Roman" panose="02020603050405020304" pitchFamily="18" charset="0"/>
                  </a:rPr>
                  <a:t> = </a:t>
                </a:r>
                <a:r>
                  <a:rPr lang="en-US" altLang="zh-CN" sz="1800" i="1" dirty="0" err="1">
                    <a:latin typeface="Comic Sans MS" panose="030F0702030302020204" pitchFamily="66" charset="0"/>
                    <a:cs typeface="Times New Roman" panose="02020603050405020304" pitchFamily="18" charset="0"/>
                  </a:rPr>
                  <a:t>T.customer_name</a:t>
                </a:r>
                <a:r>
                  <a:rPr lang="en-US" altLang="zh-CN" sz="1800" i="1" dirty="0">
                    <a:latin typeface="Comic Sans MS" panose="030F0702030302020204" pitchFamily="66" charset="0"/>
                    <a:cs typeface="Times New Roman" panose="02020603050405020304" pitchFamily="18" charset="0"/>
                  </a:rPr>
                  <a:t>))</a:t>
                </a:r>
                <a:endParaRPr lang="en-US" altLang="zh-CN" sz="2000" i="1" dirty="0">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Note: </a:t>
                </a:r>
                <a:r>
                  <a:rPr lang="en-US" altLang="zh-CN" sz="2000" b="1" i="1" dirty="0">
                    <a:solidFill>
                      <a:srgbClr val="FF0000"/>
                    </a:solidFill>
                    <a:latin typeface="Comic Sans MS" panose="030F0702030302020204" pitchFamily="66" charset="0"/>
                    <a:cs typeface="Times New Roman" panose="02020603050405020304" pitchFamily="18" charset="0"/>
                  </a:rPr>
                  <a:t>not exists </a:t>
                </a:r>
                <a14:m>
                  <m:oMath xmlns:m="http://schemas.openxmlformats.org/officeDocument/2006/math">
                    <m:d>
                      <m:dPr>
                        <m:ctrlPr>
                          <a:rPr lang="en-US" altLang="zh-CN" sz="2000" b="1" i="1" smtClean="0">
                            <a:solidFill>
                              <a:srgbClr val="FF0000"/>
                            </a:solidFill>
                            <a:latin typeface="Cambria Math" panose="02040503050406030204" pitchFamily="18" charset="0"/>
                            <a:cs typeface="Times New Roman" panose="02020603050405020304" pitchFamily="18" charset="0"/>
                          </a:rPr>
                        </m:ctrlPr>
                      </m:dPr>
                      <m:e>
                        <m:r>
                          <a:rPr lang="en-US" altLang="zh-CN" sz="2000" b="1" i="1" smtClean="0">
                            <a:solidFill>
                              <a:srgbClr val="FF0000"/>
                            </a:solidFill>
                            <a:latin typeface="Cambria Math" panose="02040503050406030204" pitchFamily="18" charset="0"/>
                            <a:cs typeface="Times New Roman" panose="02020603050405020304" pitchFamily="18" charset="0"/>
                          </a:rPr>
                          <m:t>𝑿</m:t>
                        </m:r>
                        <m:r>
                          <a:rPr lang="en-US" altLang="zh-CN" sz="2000" b="1" i="1" smtClean="0">
                            <a:solidFill>
                              <a:srgbClr val="FF0000"/>
                            </a:solidFill>
                            <a:latin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cs typeface="Times New Roman" panose="02020603050405020304" pitchFamily="18" charset="0"/>
                          </a:rPr>
                          <m:t>𝒀</m:t>
                        </m:r>
                      </m:e>
                    </m:d>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𝑿</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𝒀</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𝑿</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𝒀</m:t>
                    </m:r>
                  </m:oMath>
                </a14:m>
                <a:endParaRPr lang="zh-CN" altLang="en-US" sz="2000" b="1" dirty="0">
                  <a:solidFill>
                    <a:srgbClr val="FF0000"/>
                  </a:solidFill>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9338" y="710896"/>
                <a:ext cx="9034661" cy="4237118"/>
              </a:xfrm>
              <a:blipFill rotWithShape="1">
                <a:blip r:embed="rId1"/>
                <a:stretch>
                  <a:fillRect l="-1" t="-8" r="7" b="2"/>
                </a:stretch>
              </a:blipFill>
            </p:spPr>
            <p:txBody>
              <a:bodyPr/>
              <a:lstStyle/>
              <a:p>
                <a:r>
                  <a:rPr lang="zh-CN" altLang="en-US">
                    <a:noFill/>
                  </a:rPr>
                  <a:t> </a:t>
                </a:r>
              </a:p>
            </p:txBody>
          </p:sp>
        </mc:Fallback>
      </mc:AlternateContent>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Test for Empty Relations (Cont.)</a:t>
            </a:r>
            <a:endParaRPr lang="zh-CN" altLang="en-US" dirty="0">
              <a:latin typeface="Comic Sans MS" panose="030F0702030302020204" pitchFamily="66" charset="0"/>
            </a:endParaRPr>
          </a:p>
        </p:txBody>
      </p:sp>
      <p:sp>
        <p:nvSpPr>
          <p:cNvPr id="3" name="内容占位符 2"/>
          <p:cNvSpPr>
            <a:spLocks noGrp="1"/>
          </p:cNvSpPr>
          <p:nvPr>
            <p:ph idx="1"/>
          </p:nvPr>
        </p:nvSpPr>
        <p:spPr>
          <a:xfrm>
            <a:off x="179512" y="699542"/>
            <a:ext cx="8856984" cy="3805070"/>
          </a:xfrm>
        </p:spPr>
        <p:txBody>
          <a:bodyPr/>
          <a:lstStyle/>
          <a:p>
            <a:pPr>
              <a:spcBef>
                <a:spcPts val="0"/>
              </a:spcBef>
            </a:pPr>
            <a:r>
              <a:rPr lang="en-US" altLang="zh-CN" sz="2000">
                <a:latin typeface="Comic Sans MS" panose="030F0702030302020204" pitchFamily="66" charset="0"/>
              </a:rPr>
              <a:t>Write </a:t>
            </a:r>
            <a:r>
              <a:rPr lang="en-US" altLang="zh-CN" sz="2000" dirty="0">
                <a:latin typeface="Comic Sans MS" panose="030F0702030302020204" pitchFamily="66" charset="0"/>
              </a:rPr>
              <a:t>“</a:t>
            </a:r>
            <a:r>
              <a:rPr lang="en-US" altLang="zh-CN" sz="2000" b="1" dirty="0">
                <a:solidFill>
                  <a:srgbClr val="3333FF"/>
                </a:solidFill>
                <a:latin typeface="Comic Sans MS" panose="030F0702030302020204" pitchFamily="66" charset="0"/>
              </a:rPr>
              <a:t>relation A contains relation B</a:t>
            </a:r>
            <a:r>
              <a:rPr lang="en-US" altLang="zh-CN" sz="2000" dirty="0">
                <a:latin typeface="Comic Sans MS" panose="030F0702030302020204" pitchFamily="66" charset="0"/>
              </a:rPr>
              <a:t>” as “</a:t>
            </a:r>
            <a:r>
              <a:rPr lang="en-US" altLang="zh-CN" sz="2000" b="1" dirty="0">
                <a:solidFill>
                  <a:srgbClr val="FF0000"/>
                </a:solidFill>
                <a:latin typeface="Comic Sans MS" panose="030F0702030302020204" pitchFamily="66" charset="0"/>
              </a:rPr>
              <a:t>not exists (B except A)</a:t>
            </a:r>
            <a:r>
              <a:rPr lang="en-US" altLang="zh-CN" sz="2000" dirty="0">
                <a:latin typeface="Comic Sans MS" panose="030F0702030302020204" pitchFamily="66" charset="0"/>
              </a:rPr>
              <a:t>.” </a:t>
            </a:r>
            <a:endParaRPr lang="en-US" altLang="zh-CN" sz="2000" dirty="0">
              <a:latin typeface="Comic Sans MS" panose="030F0702030302020204" pitchFamily="66" charset="0"/>
            </a:endParaRPr>
          </a:p>
          <a:p>
            <a:pPr>
              <a:spcBef>
                <a:spcPts val="0"/>
              </a:spcBef>
            </a:pPr>
            <a:endParaRPr lang="en-US" altLang="zh-CN" sz="2000">
              <a:latin typeface="Comic Sans MS" panose="030F0702030302020204" pitchFamily="66" charset="0"/>
            </a:endParaRPr>
          </a:p>
          <a:p>
            <a:pPr>
              <a:spcBef>
                <a:spcPts val="0"/>
              </a:spcBef>
            </a:pPr>
            <a:r>
              <a:rPr lang="en-US" altLang="zh-CN" sz="2000">
                <a:latin typeface="Comic Sans MS" panose="030F0702030302020204" pitchFamily="66" charset="0"/>
              </a:rPr>
              <a:t>E.g</a:t>
            </a:r>
            <a:r>
              <a:rPr lang="en-US" altLang="zh-CN" sz="2000" dirty="0">
                <a:latin typeface="Comic Sans MS" panose="030F0702030302020204" pitchFamily="66" charset="0"/>
              </a:rPr>
              <a:t>., find all students who have taken all courses offered by the Biology </a:t>
            </a:r>
            <a:r>
              <a:rPr lang="en-US" altLang="zh-CN" sz="2000">
                <a:latin typeface="Comic Sans MS" panose="030F0702030302020204" pitchFamily="66" charset="0"/>
              </a:rPr>
              <a:t>department </a:t>
            </a:r>
            <a:endParaRPr lang="en-US" altLang="zh-CN" sz="2000">
              <a:latin typeface="Comic Sans MS" panose="030F0702030302020204" pitchFamily="66" charset="0"/>
            </a:endParaRPr>
          </a:p>
          <a:p>
            <a:pPr marL="0" indent="0">
              <a:spcBef>
                <a:spcPts val="0"/>
              </a:spcBef>
              <a:buNone/>
            </a:pPr>
            <a:r>
              <a:rPr lang="en-US" altLang="zh-CN" sz="2000">
                <a:latin typeface="Comic Sans MS" panose="030F0702030302020204" pitchFamily="66" charset="0"/>
              </a:rPr>
              <a:t>         </a:t>
            </a:r>
            <a:r>
              <a:rPr lang="en-US" altLang="zh-CN" sz="2000" b="1">
                <a:latin typeface="Comic Sans MS" panose="030F0702030302020204" pitchFamily="66" charset="0"/>
              </a:rPr>
              <a:t>select</a:t>
            </a:r>
            <a:r>
              <a:rPr lang="en-US" altLang="zh-CN" sz="2000">
                <a:latin typeface="Comic Sans MS" panose="030F0702030302020204" pitchFamily="66" charset="0"/>
              </a:rPr>
              <a:t> distinct S.ID, S.name</a:t>
            </a:r>
            <a:endParaRPr lang="en-US" altLang="zh-CN" sz="2000">
              <a:latin typeface="Comic Sans MS" panose="030F0702030302020204" pitchFamily="66" charset="0"/>
            </a:endParaRPr>
          </a:p>
          <a:p>
            <a:pPr marL="0" indent="0">
              <a:spcBef>
                <a:spcPts val="0"/>
              </a:spcBef>
              <a:buNone/>
            </a:pPr>
            <a:r>
              <a:rPr lang="en-US" altLang="zh-CN" sz="2000">
                <a:latin typeface="Comic Sans MS" panose="030F0702030302020204" pitchFamily="66" charset="0"/>
              </a:rPr>
              <a:t>         </a:t>
            </a:r>
            <a:r>
              <a:rPr lang="en-US" altLang="zh-CN" sz="2000" b="1">
                <a:latin typeface="Comic Sans MS" panose="030F0702030302020204" pitchFamily="66" charset="0"/>
              </a:rPr>
              <a:t>from </a:t>
            </a:r>
            <a:r>
              <a:rPr lang="en-US" altLang="zh-CN" sz="2000">
                <a:latin typeface="Comic Sans MS" panose="030F0702030302020204" pitchFamily="66" charset="0"/>
              </a:rPr>
              <a:t>student as S</a:t>
            </a:r>
            <a:endParaRPr lang="en-US" altLang="zh-CN" sz="2000">
              <a:latin typeface="Comic Sans MS" panose="030F0702030302020204" pitchFamily="66" charset="0"/>
            </a:endParaRPr>
          </a:p>
          <a:p>
            <a:pPr marL="0" indent="0">
              <a:spcBef>
                <a:spcPts val="0"/>
              </a:spcBef>
              <a:buNone/>
            </a:pPr>
            <a:r>
              <a:rPr lang="en-US" altLang="zh-CN" sz="2000">
                <a:latin typeface="Comic Sans MS" panose="030F0702030302020204" pitchFamily="66" charset="0"/>
              </a:rPr>
              <a:t>         </a:t>
            </a:r>
            <a:r>
              <a:rPr lang="en-US" altLang="zh-CN" sz="2000" b="1">
                <a:latin typeface="Comic Sans MS" panose="030F0702030302020204" pitchFamily="66" charset="0"/>
              </a:rPr>
              <a:t>where</a:t>
            </a:r>
            <a:r>
              <a:rPr lang="en-US" altLang="zh-CN" sz="2000">
                <a:latin typeface="Comic Sans MS" panose="030F0702030302020204" pitchFamily="66" charset="0"/>
              </a:rPr>
              <a:t> </a:t>
            </a:r>
            <a:r>
              <a:rPr lang="en-US" altLang="zh-CN" sz="2000" b="1">
                <a:solidFill>
                  <a:srgbClr val="FF0000"/>
                </a:solidFill>
                <a:latin typeface="Comic Sans MS" panose="030F0702030302020204" pitchFamily="66" charset="0"/>
              </a:rPr>
              <a:t>not exists</a:t>
            </a:r>
            <a:r>
              <a:rPr lang="en-US" altLang="zh-CN" sz="2000">
                <a:latin typeface="Comic Sans MS" panose="030F0702030302020204" pitchFamily="66" charset="0"/>
              </a:rPr>
              <a:t> ((select course_id</a:t>
            </a:r>
            <a:endParaRPr lang="en-US" altLang="zh-CN" sz="2000">
              <a:latin typeface="Comic Sans MS" panose="030F0702030302020204" pitchFamily="66" charset="0"/>
            </a:endParaRPr>
          </a:p>
          <a:p>
            <a:pPr marL="0" indent="0">
              <a:spcBef>
                <a:spcPts val="0"/>
              </a:spcBef>
              <a:buNone/>
            </a:pPr>
            <a:r>
              <a:rPr lang="en-US" altLang="zh-CN" sz="2000">
                <a:latin typeface="Comic Sans MS" panose="030F0702030302020204" pitchFamily="66" charset="0"/>
              </a:rPr>
              <a:t>                                      from course</a:t>
            </a:r>
            <a:endParaRPr lang="en-US" altLang="zh-CN" sz="2000">
              <a:latin typeface="Comic Sans MS" panose="030F0702030302020204" pitchFamily="66" charset="0"/>
            </a:endParaRPr>
          </a:p>
          <a:p>
            <a:pPr marL="0" indent="0">
              <a:spcBef>
                <a:spcPts val="0"/>
              </a:spcBef>
              <a:buNone/>
            </a:pPr>
            <a:r>
              <a:rPr lang="en-US" altLang="zh-CN" sz="2000">
                <a:latin typeface="Comic Sans MS" panose="030F0702030302020204" pitchFamily="66" charset="0"/>
              </a:rPr>
              <a:t>                                      where dept_name = ‘Biology’)</a:t>
            </a:r>
            <a:endParaRPr lang="en-US" altLang="zh-CN" sz="2000">
              <a:latin typeface="Comic Sans MS" panose="030F0702030302020204" pitchFamily="66" charset="0"/>
            </a:endParaRPr>
          </a:p>
          <a:p>
            <a:pPr marL="0" indent="0">
              <a:spcBef>
                <a:spcPts val="0"/>
              </a:spcBef>
              <a:buNone/>
            </a:pPr>
            <a:r>
              <a:rPr lang="en-US" altLang="zh-CN" sz="2000">
                <a:latin typeface="Comic Sans MS" panose="030F0702030302020204" pitchFamily="66" charset="0"/>
              </a:rPr>
              <a:t>                                      </a:t>
            </a:r>
            <a:r>
              <a:rPr lang="en-US" altLang="zh-CN" sz="2000" b="1">
                <a:solidFill>
                  <a:srgbClr val="FF0000"/>
                </a:solidFill>
                <a:latin typeface="Comic Sans MS" panose="030F0702030302020204" pitchFamily="66" charset="0"/>
              </a:rPr>
              <a:t>except</a:t>
            </a:r>
            <a:endParaRPr lang="en-US" altLang="zh-CN" sz="2000" b="1">
              <a:solidFill>
                <a:srgbClr val="FF0000"/>
              </a:solidFill>
              <a:latin typeface="Comic Sans MS" panose="030F0702030302020204" pitchFamily="66" charset="0"/>
            </a:endParaRPr>
          </a:p>
          <a:p>
            <a:pPr marL="0" indent="0">
              <a:spcBef>
                <a:spcPts val="0"/>
              </a:spcBef>
              <a:buNone/>
            </a:pPr>
            <a:r>
              <a:rPr lang="en-US" altLang="zh-CN" sz="2000">
                <a:latin typeface="Comic Sans MS" panose="030F0702030302020204" pitchFamily="66" charset="0"/>
              </a:rPr>
              <a:t>                                      (select T.course_id</a:t>
            </a:r>
            <a:endParaRPr lang="en-US" altLang="zh-CN" sz="2000">
              <a:latin typeface="Comic Sans MS" panose="030F0702030302020204" pitchFamily="66" charset="0"/>
            </a:endParaRPr>
          </a:p>
          <a:p>
            <a:pPr marL="0" indent="0">
              <a:spcBef>
                <a:spcPts val="0"/>
              </a:spcBef>
              <a:buNone/>
            </a:pPr>
            <a:r>
              <a:rPr lang="en-US" altLang="zh-CN" sz="2000">
                <a:latin typeface="Comic Sans MS" panose="030F0702030302020204" pitchFamily="66" charset="0"/>
              </a:rPr>
              <a:t>                                       from takes as T</a:t>
            </a:r>
            <a:endParaRPr lang="en-US" altLang="zh-CN" sz="2000">
              <a:latin typeface="Comic Sans MS" panose="030F0702030302020204" pitchFamily="66" charset="0"/>
            </a:endParaRPr>
          </a:p>
          <a:p>
            <a:pPr marL="0" indent="0">
              <a:spcBef>
                <a:spcPts val="0"/>
              </a:spcBef>
              <a:buNone/>
            </a:pPr>
            <a:r>
              <a:rPr lang="en-US" altLang="zh-CN" sz="2000">
                <a:latin typeface="Comic Sans MS" panose="030F0702030302020204" pitchFamily="66" charset="0"/>
              </a:rPr>
              <a:t>                                       where S.ID=T.ID))</a:t>
            </a:r>
            <a:endParaRPr lang="en-US" altLang="zh-CN" sz="2000">
              <a:latin typeface="Comic Sans MS" panose="030F0702030302020204" pitchFamily="66" charset="0"/>
            </a:endParaRPr>
          </a:p>
          <a:p>
            <a:pPr marL="0" indent="0">
              <a:spcBef>
                <a:spcPts val="0"/>
              </a:spcBef>
              <a:buNone/>
            </a:pPr>
            <a:endParaRPr lang="en-US" altLang="zh-CN" sz="2000">
              <a:latin typeface="Comic Sans MS" panose="030F0702030302020204" pitchFamily="66" charset="0"/>
            </a:endParaRPr>
          </a:p>
          <a:p>
            <a:pPr marL="0" indent="0">
              <a:spcBef>
                <a:spcPts val="0"/>
              </a:spcBef>
              <a:buNone/>
            </a:pPr>
            <a:endParaRPr lang="en-US" altLang="zh-CN" sz="2000" dirty="0">
              <a:latin typeface="Comic Sans MS" panose="030F0702030302020204" pitchFamily="66" charset="0"/>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Test for Absence of Duplicate Tuples</a:t>
            </a:r>
            <a:endParaRPr lang="zh-CN" altLang="en-US" dirty="0">
              <a:latin typeface="Comic Sans MS" panose="030F0702030302020204" pitchFamily="66" charset="0"/>
            </a:endParaRPr>
          </a:p>
        </p:txBody>
      </p:sp>
      <p:sp>
        <p:nvSpPr>
          <p:cNvPr id="3" name="内容占位符 2"/>
          <p:cNvSpPr>
            <a:spLocks noGrp="1"/>
          </p:cNvSpPr>
          <p:nvPr>
            <p:ph idx="1"/>
          </p:nvPr>
        </p:nvSpPr>
        <p:spPr>
          <a:xfrm>
            <a:off x="107504" y="699542"/>
            <a:ext cx="8928992" cy="3805070"/>
          </a:xfrm>
        </p:spPr>
        <p:txBody>
          <a:bodyPr/>
          <a:lstStyle/>
          <a:p>
            <a:r>
              <a:rPr lang="en-US" altLang="zh-CN" sz="2000" dirty="0">
                <a:latin typeface="Comic Sans MS" panose="030F0702030302020204" pitchFamily="66" charset="0"/>
              </a:rPr>
              <a:t>The </a:t>
            </a:r>
            <a:r>
              <a:rPr lang="en-US" altLang="zh-CN" sz="2000" b="1" dirty="0">
                <a:solidFill>
                  <a:srgbClr val="FF0000"/>
                </a:solidFill>
                <a:latin typeface="Comic Sans MS" panose="030F0702030302020204" pitchFamily="66" charset="0"/>
              </a:rPr>
              <a:t>unique</a:t>
            </a:r>
            <a:r>
              <a:rPr lang="en-US" altLang="zh-CN" sz="2000" dirty="0">
                <a:latin typeface="Comic Sans MS" panose="030F0702030302020204" pitchFamily="66" charset="0"/>
              </a:rPr>
              <a:t> construct tests whether a subquery has any duplicate tuples in its result</a:t>
            </a:r>
            <a:endParaRPr lang="en-US" altLang="zh-CN" sz="2000" dirty="0">
              <a:latin typeface="Comic Sans MS" panose="030F0702030302020204" pitchFamily="66" charset="0"/>
            </a:endParaRPr>
          </a:p>
          <a:p>
            <a:r>
              <a:rPr lang="en-US" altLang="zh-CN" sz="2000" dirty="0">
                <a:latin typeface="Comic Sans MS" panose="030F0702030302020204" pitchFamily="66" charset="0"/>
              </a:rPr>
              <a:t>E.g., find all customers who have at most one account at the </a:t>
            </a:r>
            <a:r>
              <a:rPr lang="en-US" altLang="zh-CN" sz="2000" dirty="0" err="1">
                <a:latin typeface="Comic Sans MS" panose="030F0702030302020204" pitchFamily="66" charset="0"/>
              </a:rPr>
              <a:t>Perryridge</a:t>
            </a:r>
            <a:r>
              <a:rPr lang="en-US" altLang="zh-CN" sz="2000" dirty="0">
                <a:latin typeface="Comic Sans MS" panose="030F0702030302020204" pitchFamily="66" charset="0"/>
              </a:rPr>
              <a:t> branch</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T.customer_name</a:t>
            </a:r>
            <a:endParaRPr lang="en-US" altLang="zh-CN" sz="1800" i="1" dirty="0">
              <a:latin typeface="Comic Sans MS" panose="030F0702030302020204" pitchFamily="66" charset="0"/>
              <a:cs typeface="Times New Roman" panose="02020603050405020304" pitchFamily="18" charset="0"/>
            </a:endParaRPr>
          </a:p>
          <a:p>
            <a:pPr marL="0" indent="0">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3333FF"/>
                </a:solidFill>
                <a:latin typeface="Comic Sans MS" panose="030F0702030302020204" pitchFamily="66" charset="0"/>
                <a:cs typeface="Times New Roman" panose="02020603050405020304" pitchFamily="18" charset="0"/>
              </a:rPr>
              <a:t>depositor </a:t>
            </a:r>
            <a:r>
              <a:rPr lang="en-US" altLang="zh-CN" sz="1800" b="1" i="1" dirty="0">
                <a:solidFill>
                  <a:srgbClr val="3333FF"/>
                </a:solidFill>
                <a:latin typeface="Comic Sans MS" panose="030F0702030302020204" pitchFamily="66" charset="0"/>
                <a:cs typeface="Times New Roman" panose="02020603050405020304" pitchFamily="18" charset="0"/>
              </a:rPr>
              <a:t>as</a:t>
            </a:r>
            <a:r>
              <a:rPr lang="en-US" altLang="zh-CN" sz="1800" i="1" dirty="0">
                <a:solidFill>
                  <a:srgbClr val="3333FF"/>
                </a:solidFill>
                <a:latin typeface="Comic Sans MS" panose="030F0702030302020204" pitchFamily="66" charset="0"/>
                <a:cs typeface="Times New Roman" panose="02020603050405020304" pitchFamily="18" charset="0"/>
              </a:rPr>
              <a:t> T</a:t>
            </a:r>
            <a:endParaRPr lang="en-US" altLang="zh-CN" sz="1800" i="1" dirty="0">
              <a:solidFill>
                <a:srgbClr val="3333FF"/>
              </a:solidFill>
              <a:latin typeface="Comic Sans MS" panose="030F0702030302020204" pitchFamily="66" charset="0"/>
              <a:cs typeface="Times New Roman" panose="02020603050405020304" pitchFamily="18" charset="0"/>
            </a:endParaRPr>
          </a:p>
          <a:p>
            <a:pPr marL="0" indent="0">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unique</a:t>
            </a:r>
            <a:r>
              <a:rPr lang="en-US" altLang="zh-CN" sz="1800" i="1" dirty="0">
                <a:latin typeface="Comic Sans MS" panose="030F0702030302020204" pitchFamily="66" charset="0"/>
                <a:cs typeface="Times New Roman" panose="02020603050405020304" pitchFamily="18" charset="0"/>
              </a:rPr>
              <a:t> (</a:t>
            </a:r>
            <a:endParaRPr lang="en-US" altLang="zh-CN" sz="1800" i="1" dirty="0">
              <a:latin typeface="Comic Sans MS" panose="030F0702030302020204" pitchFamily="66" charset="0"/>
              <a:cs typeface="Times New Roman" panose="02020603050405020304" pitchFamily="18" charset="0"/>
            </a:endParaRPr>
          </a:p>
          <a:p>
            <a:pPr marL="0" indent="0">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R.customer_name</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account, </a:t>
            </a:r>
            <a:r>
              <a:rPr lang="en-US" altLang="zh-CN" sz="1800" i="1" dirty="0">
                <a:solidFill>
                  <a:srgbClr val="3333FF"/>
                </a:solidFill>
                <a:latin typeface="Comic Sans MS" panose="030F0702030302020204" pitchFamily="66" charset="0"/>
                <a:cs typeface="Times New Roman" panose="02020603050405020304" pitchFamily="18" charset="0"/>
              </a:rPr>
              <a:t>depositor </a:t>
            </a:r>
            <a:r>
              <a:rPr lang="en-US" altLang="zh-CN" sz="1800" b="1" i="1" dirty="0">
                <a:solidFill>
                  <a:srgbClr val="3333FF"/>
                </a:solidFill>
                <a:latin typeface="Comic Sans MS" panose="030F0702030302020204" pitchFamily="66" charset="0"/>
                <a:cs typeface="Times New Roman" panose="02020603050405020304" pitchFamily="18" charset="0"/>
              </a:rPr>
              <a:t>as</a:t>
            </a:r>
            <a:r>
              <a:rPr lang="en-US" altLang="zh-CN" sz="1800" i="1" dirty="0">
                <a:solidFill>
                  <a:srgbClr val="3333FF"/>
                </a:solidFill>
                <a:latin typeface="Comic Sans MS" panose="030F0702030302020204" pitchFamily="66" charset="0"/>
                <a:cs typeface="Times New Roman" panose="02020603050405020304" pitchFamily="18" charset="0"/>
              </a:rPr>
              <a:t> 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b="1" i="1" dirty="0" err="1">
                <a:solidFill>
                  <a:srgbClr val="3333FF"/>
                </a:solidFill>
                <a:latin typeface="Comic Sans MS" panose="030F0702030302020204" pitchFamily="66" charset="0"/>
                <a:cs typeface="Times New Roman" panose="02020603050405020304" pitchFamily="18" charset="0"/>
              </a:rPr>
              <a:t>T.customer_name</a:t>
            </a:r>
            <a:r>
              <a:rPr lang="en-US" altLang="zh-CN" sz="1800" b="1" i="1" dirty="0">
                <a:solidFill>
                  <a:srgbClr val="3333FF"/>
                </a:solidFill>
                <a:latin typeface="Comic Sans MS" panose="030F0702030302020204" pitchFamily="66" charset="0"/>
                <a:cs typeface="Times New Roman" panose="02020603050405020304" pitchFamily="18" charset="0"/>
              </a:rPr>
              <a:t> = </a:t>
            </a:r>
            <a:r>
              <a:rPr lang="en-US" altLang="zh-CN" sz="1800" b="1" i="1" dirty="0" err="1">
                <a:solidFill>
                  <a:srgbClr val="3333FF"/>
                </a:solidFill>
                <a:latin typeface="Comic Sans MS" panose="030F0702030302020204" pitchFamily="66" charset="0"/>
                <a:cs typeface="Times New Roman" panose="02020603050405020304" pitchFamily="18" charset="0"/>
              </a:rPr>
              <a:t>R.customer_name</a:t>
            </a:r>
            <a:r>
              <a:rPr lang="en-US" altLang="zh-CN" sz="1800" b="1" i="1" dirty="0">
                <a:solidFill>
                  <a:srgbClr val="3333FF"/>
                </a:solidFill>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and</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R.account_number</a:t>
            </a:r>
            <a:r>
              <a:rPr lang="en-US" altLang="zh-CN" sz="1800" i="1" dirty="0">
                <a:latin typeface="Comic Sans MS" panose="030F0702030302020204" pitchFamily="66" charset="0"/>
                <a:cs typeface="Times New Roman" panose="02020603050405020304" pitchFamily="18" charset="0"/>
              </a:rPr>
              <a:t> = </a:t>
            </a:r>
            <a:r>
              <a:rPr lang="en-US" altLang="zh-CN" sz="1800" i="1" dirty="0" err="1">
                <a:latin typeface="Comic Sans MS" panose="030F0702030302020204" pitchFamily="66" charset="0"/>
                <a:cs typeface="Times New Roman" panose="02020603050405020304" pitchFamily="18" charset="0"/>
              </a:rPr>
              <a:t>account.account_number</a:t>
            </a: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and</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account.branch_name</a:t>
            </a:r>
            <a:r>
              <a:rPr lang="en-US" altLang="zh-CN" sz="1800" i="1" dirty="0">
                <a:latin typeface="Comic Sans MS" panose="030F0702030302020204" pitchFamily="66" charset="0"/>
                <a:cs typeface="Times New Roman" panose="02020603050405020304" pitchFamily="18" charset="0"/>
              </a:rPr>
              <a:t> = ‘</a:t>
            </a:r>
            <a:r>
              <a:rPr lang="en-US" altLang="zh-CN" sz="1800" i="1" dirty="0" err="1">
                <a:latin typeface="Comic Sans MS" panose="030F0702030302020204" pitchFamily="66" charset="0"/>
                <a:cs typeface="Times New Roman" panose="02020603050405020304" pitchFamily="18" charset="0"/>
              </a:rPr>
              <a:t>Perryridge</a:t>
            </a:r>
            <a:r>
              <a:rPr lang="en-US" altLang="zh-CN" sz="1800" i="1" dirty="0">
                <a:latin typeface="Comic Sans MS" panose="030F0702030302020204" pitchFamily="66" charset="0"/>
                <a:cs typeface="Times New Roman" panose="02020603050405020304" pitchFamily="18" charset="0"/>
              </a:rPr>
              <a:t>’)</a:t>
            </a:r>
            <a:endParaRPr lang="zh-CN" altLang="en-US" sz="1800" i="1" dirty="0">
              <a:latin typeface="Comic Sans MS" panose="030F0702030302020204" pitchFamily="66" charset="0"/>
              <a:cs typeface="Times New Roman" panose="02020603050405020304" pitchFamily="18" charset="0"/>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Examples</a:t>
            </a:r>
            <a:endParaRPr lang="zh-CN" altLang="en-US" dirty="0">
              <a:latin typeface="Comic Sans MS" panose="030F0702030302020204" pitchFamily="66" charset="0"/>
            </a:endParaRPr>
          </a:p>
        </p:txBody>
      </p:sp>
      <p:pic>
        <p:nvPicPr>
          <p:cNvPr id="4" name="Picture 2"/>
          <p:cNvPicPr>
            <a:picLocks noChangeAspect="1" noChangeArrowheads="1"/>
          </p:cNvPicPr>
          <p:nvPr/>
        </p:nvPicPr>
        <p:blipFill>
          <a:blip r:embed="rId1">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954697" y="1419622"/>
            <a:ext cx="5440883" cy="169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954698" y="3302194"/>
            <a:ext cx="5440882" cy="161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971600" y="2665352"/>
            <a:ext cx="6905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Font typeface="Wingdings" panose="05000000000000000000" pitchFamily="2" charset="2"/>
              <a:buNone/>
            </a:pPr>
            <a:r>
              <a:rPr kumimoji="0" lang="zh-CN" altLang="en-US" sz="1500" b="1" dirty="0">
                <a:solidFill>
                  <a:srgbClr val="FF0000"/>
                </a:solidFill>
                <a:latin typeface="微软雅黑" panose="020B0503020204020204" pitchFamily="34" charset="-122"/>
                <a:ea typeface="微软雅黑" panose="020B0503020204020204" pitchFamily="34" charset="-122"/>
              </a:rPr>
              <a:t>等价</a:t>
            </a:r>
            <a:endParaRPr kumimoji="0"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7" name="直接箭头连接符 4"/>
          <p:cNvCxnSpPr>
            <a:cxnSpLocks noChangeShapeType="1"/>
          </p:cNvCxnSpPr>
          <p:nvPr/>
        </p:nvCxnSpPr>
        <p:spPr bwMode="auto">
          <a:xfrm flipH="1">
            <a:off x="1533217" y="2261393"/>
            <a:ext cx="421481" cy="490538"/>
          </a:xfrm>
          <a:prstGeom prst="straightConnector1">
            <a:avLst/>
          </a:prstGeom>
          <a:noFill/>
          <a:ln w="9525" algn="ctr">
            <a:solidFill>
              <a:srgbClr val="000000"/>
            </a:solidFill>
            <a:round/>
            <a:tailEnd type="triangle" w="med" len="med"/>
          </a:ln>
          <a:extLst>
            <a:ext uri="{909E8E84-426E-40DD-AFC4-6F175D3DCCD1}">
              <a14:hiddenFill xmlns:a14="http://schemas.microsoft.com/office/drawing/2010/main">
                <a:noFill/>
              </a14:hiddenFill>
            </a:ext>
          </a:extLst>
        </p:spPr>
      </p:cxnSp>
      <p:cxnSp>
        <p:nvCxnSpPr>
          <p:cNvPr id="8" name="直接箭头连接符 7"/>
          <p:cNvCxnSpPr>
            <a:cxnSpLocks noChangeShapeType="1"/>
          </p:cNvCxnSpPr>
          <p:nvPr/>
        </p:nvCxnSpPr>
        <p:spPr bwMode="auto">
          <a:xfrm flipH="1" flipV="1">
            <a:off x="1524881" y="2916237"/>
            <a:ext cx="429816" cy="810816"/>
          </a:xfrm>
          <a:prstGeom prst="straightConnector1">
            <a:avLst/>
          </a:prstGeom>
          <a:noFill/>
          <a:ln w="9525"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3" name="文本框 2"/>
          <p:cNvSpPr txBox="1"/>
          <p:nvPr/>
        </p:nvSpPr>
        <p:spPr>
          <a:xfrm>
            <a:off x="132581" y="771550"/>
            <a:ext cx="4943475"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找出所有在</a:t>
            </a:r>
            <a:r>
              <a:rPr lang="en-US" altLang="zh-CN" sz="1800" b="1" dirty="0">
                <a:latin typeface="微软雅黑" panose="020B0503020204020204" pitchFamily="34" charset="-122"/>
                <a:ea typeface="微软雅黑" panose="020B0503020204020204" pitchFamily="34" charset="-122"/>
              </a:rPr>
              <a:t>2009</a:t>
            </a:r>
            <a:r>
              <a:rPr lang="zh-CN" altLang="en-US" sz="1800" b="1" dirty="0">
                <a:latin typeface="微软雅黑" panose="020B0503020204020204" pitchFamily="34" charset="-122"/>
                <a:ea typeface="微软雅黑" panose="020B0503020204020204" pitchFamily="34" charset="-122"/>
              </a:rPr>
              <a:t>年最多开设一次的课程</a:t>
            </a:r>
            <a:endParaRPr lang="zh-CN" altLang="en-US" sz="18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059832" y="3867894"/>
            <a:ext cx="360040" cy="237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文本框 11"/>
              <p:cNvSpPr txBox="1"/>
              <p:nvPr/>
            </p:nvSpPr>
            <p:spPr>
              <a:xfrm>
                <a:off x="2579241" y="4105404"/>
                <a:ext cx="1080120"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1600" b="1" i="1" smtClean="0">
                          <a:solidFill>
                            <a:srgbClr val="FF0000"/>
                          </a:solidFill>
                          <a:latin typeface="Cambria Math" panose="02040503050406030204" pitchFamily="18" charset="0"/>
                          <a:ea typeface="Cambria Math" panose="02040503050406030204" pitchFamily="18" charset="0"/>
                        </a:rPr>
                        <m:t>&gt;=</m:t>
                      </m:r>
                    </m:oMath>
                  </m:oMathPara>
                </a14:m>
                <a:endParaRPr lang="zh-CN" altLang="en-US" sz="1600" b="1" dirty="0">
                  <a:solidFill>
                    <a:srgbClr val="FF0000"/>
                  </a:solidFill>
                </a:endParaRPr>
              </a:p>
            </p:txBody>
          </p:sp>
        </mc:Choice>
        <mc:Fallback>
          <p:sp>
            <p:nvSpPr>
              <p:cNvPr id="12" name="文本框 11"/>
              <p:cNvSpPr txBox="1">
                <a:spLocks noRot="1" noChangeAspect="1" noMove="1" noResize="1" noEditPoints="1" noAdjustHandles="1" noChangeArrowheads="1" noChangeShapeType="1" noTextEdit="1"/>
              </p:cNvSpPr>
              <p:nvPr/>
            </p:nvSpPr>
            <p:spPr>
              <a:xfrm>
                <a:off x="2579241" y="4105404"/>
                <a:ext cx="1080120" cy="338554"/>
              </a:xfrm>
              <a:prstGeom prst="rect">
                <a:avLst/>
              </a:prstGeom>
              <a:blipFill rotWithShape="1">
                <a:blip r:embed="rId3"/>
                <a:stretch>
                  <a:fillRect l="-47" t="-38" r="45" b="67"/>
                </a:stretch>
              </a:blipFill>
            </p:spPr>
            <p:txBody>
              <a:bodyPr/>
              <a:lstStyle/>
              <a:p>
                <a:r>
                  <a:rPr lang="zh-CN" altLang="en-US">
                    <a:noFill/>
                  </a:rPr>
                  <a:t> </a:t>
                </a:r>
              </a:p>
            </p:txBody>
          </p:sp>
        </mc:Fallback>
      </mc:AlternateContent>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Examples</a:t>
            </a:r>
            <a:endParaRPr lang="zh-CN" altLang="en-US" dirty="0">
              <a:latin typeface="Comic Sans MS" panose="030F0702030302020204" pitchFamily="66" charset="0"/>
            </a:endParaRPr>
          </a:p>
        </p:txBody>
      </p:sp>
      <p:sp>
        <p:nvSpPr>
          <p:cNvPr id="3" name="内容占位符 2"/>
          <p:cNvSpPr>
            <a:spLocks noGrp="1"/>
          </p:cNvSpPr>
          <p:nvPr>
            <p:ph idx="1"/>
          </p:nvPr>
        </p:nvSpPr>
        <p:spPr>
          <a:xfrm>
            <a:off x="179512" y="638888"/>
            <a:ext cx="8568952" cy="3012982"/>
          </a:xfrm>
        </p:spPr>
        <p:txBody>
          <a:bodyPr/>
          <a:lstStyle/>
          <a:p>
            <a:r>
              <a:rPr lang="en-US" altLang="zh-CN" sz="2000" dirty="0">
                <a:latin typeface="Comic Sans MS" panose="030F0702030302020204" pitchFamily="66" charset="0"/>
              </a:rPr>
              <a:t>Find all customers who have at least two accounts at the </a:t>
            </a:r>
            <a:r>
              <a:rPr lang="en-US" altLang="zh-CN" sz="2000" dirty="0" err="1">
                <a:latin typeface="Comic Sans MS" panose="030F0702030302020204" pitchFamily="66" charset="0"/>
              </a:rPr>
              <a:t>Perryridge</a:t>
            </a:r>
            <a:r>
              <a:rPr lang="en-US" altLang="zh-CN" sz="2000" dirty="0">
                <a:latin typeface="Comic Sans MS" panose="030F0702030302020204" pitchFamily="66" charset="0"/>
              </a:rPr>
              <a:t> branch. </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distinct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T.customer_name</a:t>
            </a:r>
            <a:endParaRPr lang="en-US" altLang="zh-CN" sz="1800" i="1" dirty="0">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3333FF"/>
                </a:solidFill>
                <a:latin typeface="Comic Sans MS" panose="030F0702030302020204" pitchFamily="66" charset="0"/>
                <a:cs typeface="Times New Roman" panose="02020603050405020304" pitchFamily="18" charset="0"/>
              </a:rPr>
              <a:t>depositor T</a:t>
            </a:r>
            <a:endParaRPr lang="en-US" altLang="zh-CN" sz="18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not</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unique</a:t>
            </a:r>
            <a:r>
              <a:rPr lang="en-US" altLang="zh-CN" sz="1800" i="1" dirty="0">
                <a:latin typeface="Comic Sans MS" panose="030F0702030302020204" pitchFamily="66" charset="0"/>
                <a:cs typeface="Times New Roman" panose="02020603050405020304" pitchFamily="18" charset="0"/>
              </a:rPr>
              <a:t>(</a:t>
            </a:r>
            <a:endParaRPr lang="en-US" altLang="zh-CN" sz="1800" i="1" dirty="0">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R.customer_name</a:t>
            </a:r>
            <a:endParaRPr lang="en-US" altLang="zh-CN" sz="1800" i="1" dirty="0">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account, </a:t>
            </a:r>
            <a:r>
              <a:rPr lang="en-US" altLang="zh-CN" sz="1800" i="1" dirty="0">
                <a:solidFill>
                  <a:srgbClr val="3333FF"/>
                </a:solidFill>
                <a:latin typeface="Comic Sans MS" panose="030F0702030302020204" pitchFamily="66" charset="0"/>
                <a:cs typeface="Times New Roman" panose="02020603050405020304" pitchFamily="18" charset="0"/>
              </a:rPr>
              <a:t>depositor </a:t>
            </a:r>
            <a:r>
              <a:rPr lang="en-US" altLang="zh-CN" sz="1800" b="1" i="1" dirty="0">
                <a:solidFill>
                  <a:srgbClr val="3333FF"/>
                </a:solidFill>
                <a:latin typeface="Comic Sans MS" panose="030F0702030302020204" pitchFamily="66" charset="0"/>
                <a:cs typeface="Times New Roman" panose="02020603050405020304" pitchFamily="18" charset="0"/>
              </a:rPr>
              <a:t>as</a:t>
            </a:r>
            <a:r>
              <a:rPr lang="en-US" altLang="zh-CN" sz="1800" i="1" dirty="0">
                <a:solidFill>
                  <a:srgbClr val="3333FF"/>
                </a:solidFill>
                <a:latin typeface="Comic Sans MS" panose="030F0702030302020204" pitchFamily="66" charset="0"/>
                <a:cs typeface="Times New Roman" panose="02020603050405020304" pitchFamily="18" charset="0"/>
              </a:rPr>
              <a:t> R</a:t>
            </a:r>
            <a:endParaRPr lang="en-US" altLang="zh-CN" sz="18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T.customer</a:t>
            </a:r>
            <a:r>
              <a:rPr lang="en-US" altLang="zh-CN" sz="1800" i="1" dirty="0">
                <a:solidFill>
                  <a:srgbClr val="3333FF"/>
                </a:solidFill>
                <a:latin typeface="Comic Sans MS" panose="030F0702030302020204" pitchFamily="66" charset="0"/>
                <a:cs typeface="Times New Roman" panose="02020603050405020304" pitchFamily="18" charset="0"/>
              </a:rPr>
              <a:t>-name = </a:t>
            </a:r>
            <a:r>
              <a:rPr lang="en-US" altLang="zh-CN" sz="1800" i="1" dirty="0" err="1">
                <a:solidFill>
                  <a:srgbClr val="3333FF"/>
                </a:solidFill>
                <a:latin typeface="Comic Sans MS" panose="030F0702030302020204" pitchFamily="66" charset="0"/>
                <a:cs typeface="Times New Roman" panose="02020603050405020304" pitchFamily="18" charset="0"/>
              </a:rPr>
              <a:t>R.customer_name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and</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R.account</a:t>
            </a:r>
            <a:r>
              <a:rPr lang="en-US" altLang="zh-CN" sz="1800" i="1" dirty="0">
                <a:latin typeface="Comic Sans MS" panose="030F0702030302020204" pitchFamily="66" charset="0"/>
                <a:cs typeface="Times New Roman" panose="02020603050405020304" pitchFamily="18" charset="0"/>
              </a:rPr>
              <a:t>-number = </a:t>
            </a:r>
            <a:r>
              <a:rPr lang="en-US" altLang="zh-CN" sz="1800" i="1" dirty="0" err="1">
                <a:latin typeface="Comic Sans MS" panose="030F0702030302020204" pitchFamily="66" charset="0"/>
                <a:cs typeface="Times New Roman" panose="02020603050405020304" pitchFamily="18" charset="0"/>
              </a:rPr>
              <a:t>account.account_number</a:t>
            </a: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and</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i="1">
                <a:latin typeface="Comic Sans MS" panose="030F0702030302020204" pitchFamily="66" charset="0"/>
                <a:cs typeface="Times New Roman" panose="02020603050405020304" pitchFamily="18" charset="0"/>
              </a:rPr>
              <a:t>                        account.branch_name </a:t>
            </a:r>
            <a:r>
              <a:rPr lang="en-US" altLang="zh-CN" sz="1800" i="1" dirty="0">
                <a:latin typeface="Comic Sans MS" panose="030F0702030302020204" pitchFamily="66" charset="0"/>
                <a:cs typeface="Times New Roman" panose="02020603050405020304" pitchFamily="18" charset="0"/>
              </a:rPr>
              <a:t>= ‘</a:t>
            </a:r>
            <a:r>
              <a:rPr lang="en-US" altLang="zh-CN" sz="1800" i="1" err="1">
                <a:latin typeface="Comic Sans MS" panose="030F0702030302020204" pitchFamily="66" charset="0"/>
                <a:cs typeface="Times New Roman" panose="02020603050405020304" pitchFamily="18" charset="0"/>
              </a:rPr>
              <a:t>Perryridge</a:t>
            </a:r>
            <a:r>
              <a:rPr lang="en-US" altLang="zh-CN" sz="1800" i="1">
                <a:latin typeface="Comic Sans MS" panose="030F0702030302020204" pitchFamily="66" charset="0"/>
                <a:cs typeface="Times New Roman" panose="02020603050405020304" pitchFamily="18" charset="0"/>
              </a:rPr>
              <a:t>’)</a:t>
            </a:r>
            <a:endParaRPr lang="en-US" altLang="zh-CN" sz="1800" i="1" dirty="0">
              <a:latin typeface="Comic Sans MS" panose="030F0702030302020204" pitchFamily="66" charset="0"/>
              <a:cs typeface="Times New Roman" panose="02020603050405020304" pitchFamily="18" charset="0"/>
            </a:endParaRPr>
          </a:p>
        </p:txBody>
      </p:sp>
      <p:pic>
        <p:nvPicPr>
          <p:cNvPr id="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3579862"/>
            <a:ext cx="5113214" cy="1414280"/>
          </a:xfrm>
          <a:prstGeom prst="rect">
            <a:avLst/>
          </a:prstGeom>
          <a:solidFill>
            <a:srgbClr val="CC66FF"/>
          </a:solidFill>
        </p:spPr>
        <p:style>
          <a:lnRef idx="1">
            <a:schemeClr val="accent5"/>
          </a:lnRef>
          <a:fillRef idx="2">
            <a:schemeClr val="accent5"/>
          </a:fillRef>
          <a:effectRef idx="1">
            <a:schemeClr val="accent5"/>
          </a:effectRef>
          <a:fontRef idx="minor">
            <a:schemeClr val="dk1"/>
          </a:fontRef>
        </p:style>
      </p:pic>
      <p:sp>
        <p:nvSpPr>
          <p:cNvPr id="5" name="文本框 4"/>
          <p:cNvSpPr txBox="1"/>
          <p:nvPr/>
        </p:nvSpPr>
        <p:spPr>
          <a:xfrm>
            <a:off x="6084168" y="4142638"/>
            <a:ext cx="2304256" cy="646331"/>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找出所有在</a:t>
            </a:r>
            <a:r>
              <a:rPr lang="en-US" altLang="zh-CN" sz="1800" b="1" dirty="0">
                <a:latin typeface="微软雅黑" panose="020B0503020204020204" pitchFamily="34" charset="-122"/>
                <a:ea typeface="微软雅黑" panose="020B0503020204020204" pitchFamily="34" charset="-122"/>
              </a:rPr>
              <a:t>2009</a:t>
            </a:r>
            <a:r>
              <a:rPr lang="zh-CN" altLang="en-US" sz="1800" b="1" dirty="0">
                <a:latin typeface="微软雅黑" panose="020B0503020204020204" pitchFamily="34" charset="-122"/>
                <a:ea typeface="微软雅黑" panose="020B0503020204020204" pitchFamily="34" charset="-122"/>
              </a:rPr>
              <a:t>年至少开设两次的课程</a:t>
            </a:r>
            <a:endParaRPr lang="zh-CN" altLang="en-US" sz="1800" b="1"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Views</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669215"/>
            <a:ext cx="8640960" cy="3805070"/>
          </a:xfrm>
        </p:spPr>
        <p:txBody>
          <a:bodyPr/>
          <a:lstStyle/>
          <a:p>
            <a:r>
              <a:rPr lang="en-US" altLang="zh-CN" sz="2000" dirty="0">
                <a:latin typeface="Comic Sans MS" panose="030F0702030302020204" pitchFamily="66" charset="0"/>
              </a:rPr>
              <a:t>In some cases, it is not desirable for all users to see the entire logical model (that is, all the actual relations stored in the database.)</a:t>
            </a:r>
            <a:endParaRPr lang="en-US" altLang="zh-CN" sz="2000" dirty="0">
              <a:latin typeface="Comic Sans MS" panose="030F0702030302020204" pitchFamily="66" charset="0"/>
            </a:endParaRPr>
          </a:p>
          <a:p>
            <a:r>
              <a:rPr lang="en-US" altLang="zh-CN" sz="2000" dirty="0">
                <a:latin typeface="Comic Sans MS" panose="030F0702030302020204" pitchFamily="66" charset="0"/>
              </a:rPr>
              <a:t>Consider a person who needs to know a customer’s name, loan number and branch name, but has no need to see the loan amount.  This person should see a relation described by 	</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i="1" dirty="0">
                <a:latin typeface="Comic Sans MS" panose="030F0702030302020204" pitchFamily="66" charset="0"/>
                <a:cs typeface="Times New Roman" panose="02020603050405020304" pitchFamily="18" charset="0"/>
              </a:rPr>
              <a:t>(</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customer_name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borrower.loan_number</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borrower, loan</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borrower.loan_number</a:t>
            </a:r>
            <a:r>
              <a:rPr lang="en-US" altLang="zh-CN" sz="2000" i="1" dirty="0">
                <a:solidFill>
                  <a:srgbClr val="3333FF"/>
                </a:solidFill>
                <a:latin typeface="Comic Sans MS" panose="030F0702030302020204" pitchFamily="66" charset="0"/>
                <a:cs typeface="Times New Roman" panose="02020603050405020304" pitchFamily="18" charset="0"/>
              </a:rPr>
              <a:t> = </a:t>
            </a:r>
            <a:r>
              <a:rPr lang="en-US" altLang="zh-CN" sz="2000" i="1" dirty="0" err="1">
                <a:solidFill>
                  <a:srgbClr val="3333FF"/>
                </a:solidFill>
                <a:latin typeface="Comic Sans MS" panose="030F0702030302020204" pitchFamily="66" charset="0"/>
                <a:cs typeface="Times New Roman" panose="02020603050405020304" pitchFamily="18" charset="0"/>
              </a:rPr>
              <a:t>loan.loan_number</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a:latin typeface="Comic Sans MS" panose="030F0702030302020204" pitchFamily="66" charset="0"/>
                <a:cs typeface="Times New Roman" panose="02020603050405020304" pitchFamily="18" charset="0"/>
              </a:rPr>
              <a:t>)</a:t>
            </a:r>
            <a:endParaRPr lang="en-US" altLang="zh-CN" sz="2000" i="1" dirty="0">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A </a:t>
            </a:r>
            <a:r>
              <a:rPr lang="en-US" altLang="zh-CN" sz="2000" b="1" dirty="0">
                <a:solidFill>
                  <a:srgbClr val="FF0000"/>
                </a:solidFill>
                <a:latin typeface="Comic Sans MS" panose="030F0702030302020204" pitchFamily="66" charset="0"/>
              </a:rPr>
              <a:t>view</a:t>
            </a:r>
            <a:r>
              <a:rPr lang="en-US" altLang="zh-CN" sz="2000" dirty="0">
                <a:latin typeface="Comic Sans MS" panose="030F0702030302020204" pitchFamily="66" charset="0"/>
              </a:rPr>
              <a:t> provides a mechanism to hide certain data from the view of certain users. Any relation that is not of the conceptual model but is made visible to a user as a “</a:t>
            </a:r>
            <a:r>
              <a:rPr lang="en-US" altLang="zh-CN" sz="2000" b="1" dirty="0">
                <a:solidFill>
                  <a:srgbClr val="FF0000"/>
                </a:solidFill>
                <a:latin typeface="Comic Sans MS" panose="030F0702030302020204" pitchFamily="66" charset="0"/>
              </a:rPr>
              <a:t>virtual relation</a:t>
            </a:r>
            <a:r>
              <a:rPr lang="en-US" altLang="zh-CN" sz="2000" dirty="0">
                <a:latin typeface="Comic Sans MS" panose="030F0702030302020204" pitchFamily="66" charset="0"/>
              </a:rPr>
              <a:t>” is called a </a:t>
            </a:r>
            <a:r>
              <a:rPr lang="en-US" altLang="zh-CN" sz="2000" dirty="0">
                <a:solidFill>
                  <a:srgbClr val="FF0000"/>
                </a:solidFill>
                <a:latin typeface="Comic Sans MS" panose="030F0702030302020204" pitchFamily="66" charset="0"/>
              </a:rPr>
              <a:t>view</a:t>
            </a:r>
            <a:r>
              <a:rPr lang="en-US" altLang="zh-CN" sz="2000" dirty="0">
                <a:latin typeface="Comic Sans MS" panose="030F0702030302020204" pitchFamily="66" charset="0"/>
              </a:rPr>
              <a:t>.</a:t>
            </a:r>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View Definition</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dirty="0">
                <a:latin typeface="Comic Sans MS" panose="030F0702030302020204" pitchFamily="66" charset="0"/>
              </a:rPr>
              <a:t>A view is defined using the create view statement which has the form</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create view v as &lt; query expression &gt;</a:t>
            </a:r>
            <a:endParaRPr lang="en-US" altLang="zh-CN" sz="2000" b="1" dirty="0">
              <a:solidFill>
                <a:srgbClr val="FF0000"/>
              </a:solidFill>
              <a:latin typeface="Comic Sans MS" panose="030F0702030302020204" pitchFamily="66" charset="0"/>
            </a:endParaRPr>
          </a:p>
          <a:p>
            <a:pPr marL="457200" lvl="1" indent="0">
              <a:buNone/>
            </a:pPr>
            <a:r>
              <a:rPr lang="en-US" altLang="zh-CN" sz="1600" dirty="0">
                <a:latin typeface="Comic Sans MS" panose="030F0702030302020204" pitchFamily="66" charset="0"/>
              </a:rPr>
              <a:t>where &lt;query expression&gt; is any legal SQL expression. The view name is represented by </a:t>
            </a:r>
            <a:r>
              <a:rPr lang="en-US" altLang="zh-CN" sz="1600" i="1" dirty="0">
                <a:latin typeface="Comic Sans MS" panose="030F0702030302020204" pitchFamily="66" charset="0"/>
                <a:cs typeface="Times New Roman" panose="02020603050405020304" pitchFamily="18" charset="0"/>
              </a:rPr>
              <a:t>v</a:t>
            </a:r>
            <a:r>
              <a:rPr lang="en-US" altLang="zh-CN" sz="1600" dirty="0">
                <a:latin typeface="Comic Sans MS" panose="030F0702030302020204" pitchFamily="66" charset="0"/>
              </a:rPr>
              <a:t>.</a:t>
            </a:r>
            <a:endParaRPr lang="en-US" altLang="zh-CN" sz="1600" dirty="0">
              <a:latin typeface="Comic Sans MS" panose="030F0702030302020204" pitchFamily="66" charset="0"/>
            </a:endParaRPr>
          </a:p>
          <a:p>
            <a:r>
              <a:rPr lang="en-US" altLang="zh-CN" sz="2000" dirty="0">
                <a:latin typeface="Comic Sans MS" panose="030F0702030302020204" pitchFamily="66" charset="0"/>
              </a:rPr>
              <a:t>Once a view is defined, the view name can be used to refer to the virtual relation that the view generates</a:t>
            </a:r>
            <a:endParaRPr lang="en-US" altLang="zh-CN" sz="2000" dirty="0">
              <a:latin typeface="Comic Sans MS" panose="030F0702030302020204" pitchFamily="66" charset="0"/>
            </a:endParaRPr>
          </a:p>
          <a:p>
            <a:r>
              <a:rPr lang="en-US" altLang="zh-CN" sz="2000" dirty="0">
                <a:latin typeface="Comic Sans MS" panose="030F0702030302020204" pitchFamily="66" charset="0"/>
              </a:rPr>
              <a:t>When a view is created, </a:t>
            </a:r>
            <a:r>
              <a:rPr lang="en-US" altLang="zh-CN" sz="2000" dirty="0">
                <a:solidFill>
                  <a:srgbClr val="FF0000"/>
                </a:solidFill>
                <a:latin typeface="Comic Sans MS" panose="030F0702030302020204" pitchFamily="66" charset="0"/>
              </a:rPr>
              <a:t>the query expression is stored in the database</a:t>
            </a:r>
            <a:r>
              <a:rPr lang="en-US" altLang="zh-CN" sz="2000" dirty="0">
                <a:latin typeface="Comic Sans MS" panose="030F0702030302020204" pitchFamily="66" charset="0"/>
              </a:rPr>
              <a:t>; the expression is substituted into queries using the view</a:t>
            </a:r>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a:latin typeface="Comic Sans MS" panose="030F0702030302020204" pitchFamily="66" charset="0"/>
              </a:rPr>
              <a:t>Outline (Chapter 3)</a:t>
            </a:r>
            <a:endParaRPr lang="zh-CN" altLang="en-US" dirty="0">
              <a:latin typeface="Comic Sans MS" panose="030F0702030302020204" pitchFamily="66" charset="0"/>
            </a:endParaRPr>
          </a:p>
        </p:txBody>
      </p:sp>
      <p:sp>
        <p:nvSpPr>
          <p:cNvPr id="3" name="内容占位符 2"/>
          <p:cNvSpPr>
            <a:spLocks noGrp="1"/>
          </p:cNvSpPr>
          <p:nvPr>
            <p:ph idx="1"/>
          </p:nvPr>
        </p:nvSpPr>
        <p:spPr>
          <a:xfrm>
            <a:off x="287524" y="771550"/>
            <a:ext cx="8568952" cy="3805070"/>
          </a:xfrm>
        </p:spPr>
        <p:txBody>
          <a:bodyPr/>
          <a:lstStyle/>
          <a:p>
            <a:pPr marL="0" indent="0">
              <a:buNone/>
            </a:pPr>
            <a:r>
              <a:rPr lang="zh-CN" altLang="en-US" b="1">
                <a:solidFill>
                  <a:srgbClr val="FF0000"/>
                </a:solidFill>
                <a:latin typeface="Comic Sans MS" panose="030F0702030302020204" pitchFamily="66" charset="0"/>
                <a:ea typeface="华文中宋" panose="02010600040101010101" pitchFamily="2" charset="-122"/>
                <a:sym typeface="Wingdings" panose="05000000000000000000" pitchFamily="2" charset="2"/>
              </a:rPr>
              <a:t> </a:t>
            </a:r>
            <a:r>
              <a:rPr lang="en-US" altLang="zh-CN" b="1">
                <a:solidFill>
                  <a:srgbClr val="FF0000"/>
                </a:solidFill>
                <a:latin typeface="Comic Sans MS" panose="030F0702030302020204" pitchFamily="66" charset="0"/>
              </a:rPr>
              <a:t>Overview </a:t>
            </a:r>
            <a:r>
              <a:rPr lang="en-US" altLang="zh-CN" b="1" dirty="0">
                <a:solidFill>
                  <a:srgbClr val="FF0000"/>
                </a:solidFill>
                <a:latin typeface="Comic Sans MS" panose="030F0702030302020204" pitchFamily="66" charset="0"/>
              </a:rPr>
              <a:t>of the SQL</a:t>
            </a:r>
            <a:endParaRPr lang="en-US" altLang="zh-CN" b="1" dirty="0">
              <a:solidFill>
                <a:srgbClr val="FF0000"/>
              </a:solidFill>
              <a:latin typeface="Comic Sans MS" panose="030F0702030302020204" pitchFamily="66" charset="0"/>
            </a:endParaRPr>
          </a:p>
          <a:p>
            <a:r>
              <a:rPr lang="en-US" altLang="zh-CN">
                <a:latin typeface="Comic Sans MS" panose="030F0702030302020204" pitchFamily="66" charset="0"/>
              </a:rPr>
              <a:t>SQL </a:t>
            </a:r>
            <a:r>
              <a:rPr lang="en-US" altLang="zh-CN" dirty="0">
                <a:latin typeface="Comic Sans MS" panose="030F0702030302020204" pitchFamily="66" charset="0"/>
              </a:rPr>
              <a:t>Data Definition</a:t>
            </a:r>
            <a:endParaRPr lang="en-US" altLang="zh-CN" dirty="0">
              <a:latin typeface="Comic Sans MS" panose="030F0702030302020204" pitchFamily="66" charset="0"/>
            </a:endParaRPr>
          </a:p>
          <a:p>
            <a:r>
              <a:rPr lang="en-US" altLang="zh-CN">
                <a:latin typeface="Comic Sans MS" panose="030F0702030302020204" pitchFamily="66" charset="0"/>
              </a:rPr>
              <a:t>Basic </a:t>
            </a:r>
            <a:r>
              <a:rPr lang="en-US" altLang="zh-CN" dirty="0">
                <a:latin typeface="Comic Sans MS" panose="030F0702030302020204" pitchFamily="66" charset="0"/>
              </a:rPr>
              <a:t>Structure of SQL Queries</a:t>
            </a:r>
            <a:endParaRPr lang="en-US" altLang="zh-CN" dirty="0">
              <a:latin typeface="Comic Sans MS" panose="030F0702030302020204" pitchFamily="66" charset="0"/>
            </a:endParaRPr>
          </a:p>
          <a:p>
            <a:r>
              <a:rPr lang="en-US" altLang="zh-CN">
                <a:latin typeface="Comic Sans MS" panose="030F0702030302020204" pitchFamily="66" charset="0"/>
              </a:rPr>
              <a:t>Additional </a:t>
            </a:r>
            <a:r>
              <a:rPr lang="en-US" altLang="zh-CN" dirty="0">
                <a:latin typeface="Comic Sans MS" panose="030F0702030302020204" pitchFamily="66" charset="0"/>
              </a:rPr>
              <a:t>Basic Operations </a:t>
            </a:r>
            <a:endParaRPr lang="en-US" altLang="zh-CN" dirty="0">
              <a:latin typeface="Comic Sans MS" panose="030F0702030302020204" pitchFamily="66" charset="0"/>
            </a:endParaRPr>
          </a:p>
          <a:p>
            <a:r>
              <a:rPr lang="en-US" altLang="zh-CN">
                <a:latin typeface="Comic Sans MS" panose="030F0702030302020204" pitchFamily="66" charset="0"/>
              </a:rPr>
              <a:t>Set </a:t>
            </a:r>
            <a:r>
              <a:rPr lang="en-US" altLang="zh-CN" dirty="0">
                <a:latin typeface="Comic Sans MS" panose="030F0702030302020204" pitchFamily="66" charset="0"/>
              </a:rPr>
              <a:t>Operations</a:t>
            </a:r>
            <a:endParaRPr lang="en-US" altLang="zh-CN" dirty="0">
              <a:latin typeface="Comic Sans MS" panose="030F0702030302020204" pitchFamily="66" charset="0"/>
            </a:endParaRPr>
          </a:p>
          <a:p>
            <a:r>
              <a:rPr lang="en-US" altLang="zh-CN">
                <a:latin typeface="Comic Sans MS" panose="030F0702030302020204" pitchFamily="66" charset="0"/>
              </a:rPr>
              <a:t>Null </a:t>
            </a:r>
            <a:r>
              <a:rPr lang="en-US" altLang="zh-CN" dirty="0">
                <a:latin typeface="Comic Sans MS" panose="030F0702030302020204" pitchFamily="66" charset="0"/>
              </a:rPr>
              <a:t>Values</a:t>
            </a:r>
            <a:endParaRPr lang="en-US" altLang="zh-CN" dirty="0">
              <a:latin typeface="Comic Sans MS" panose="030F0702030302020204" pitchFamily="66" charset="0"/>
            </a:endParaRPr>
          </a:p>
          <a:p>
            <a:r>
              <a:rPr lang="en-US" altLang="zh-CN">
                <a:latin typeface="Comic Sans MS" panose="030F0702030302020204" pitchFamily="66" charset="0"/>
              </a:rPr>
              <a:t>Aggregate </a:t>
            </a:r>
            <a:r>
              <a:rPr lang="en-US" altLang="zh-CN" dirty="0">
                <a:latin typeface="Comic Sans MS" panose="030F0702030302020204" pitchFamily="66" charset="0"/>
              </a:rPr>
              <a:t>Functions</a:t>
            </a:r>
            <a:endParaRPr lang="en-US" altLang="zh-CN" dirty="0">
              <a:latin typeface="Comic Sans MS" panose="030F0702030302020204" pitchFamily="66" charset="0"/>
            </a:endParaRPr>
          </a:p>
          <a:p>
            <a:r>
              <a:rPr lang="en-US" altLang="zh-CN">
                <a:latin typeface="Comic Sans MS" panose="030F0702030302020204" pitchFamily="66" charset="0"/>
              </a:rPr>
              <a:t>Nested </a:t>
            </a:r>
            <a:r>
              <a:rPr lang="en-US" altLang="zh-CN" dirty="0">
                <a:latin typeface="Comic Sans MS" panose="030F0702030302020204" pitchFamily="66" charset="0"/>
              </a:rPr>
              <a:t>Subqueries</a:t>
            </a:r>
            <a:endParaRPr lang="en-US" altLang="zh-CN" dirty="0">
              <a:latin typeface="Comic Sans MS" panose="030F0702030302020204" pitchFamily="66" charset="0"/>
            </a:endParaRPr>
          </a:p>
          <a:p>
            <a:r>
              <a:rPr lang="en-US" altLang="zh-CN">
                <a:latin typeface="Comic Sans MS" panose="030F0702030302020204" pitchFamily="66" charset="0"/>
              </a:rPr>
              <a:t>Modification </a:t>
            </a:r>
            <a:r>
              <a:rPr lang="en-US" altLang="zh-CN" dirty="0">
                <a:latin typeface="Comic Sans MS" panose="030F0702030302020204" pitchFamily="66" charset="0"/>
              </a:rPr>
              <a:t>of the Database</a:t>
            </a:r>
            <a:endParaRPr lang="en-US" altLang="zh-CN" dirty="0">
              <a:latin typeface="Comic Sans MS" panose="030F0702030302020204" pitchFamily="66" charset="0"/>
            </a:endParaRPr>
          </a:p>
          <a:p>
            <a:endParaRPr lang="zh-CN" altLang="en-US" b="1" dirty="0">
              <a:latin typeface="Comic Sans MS" panose="030F0702030302020204" pitchFamily="66" charset="0"/>
            </a:endParaRP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Example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566880"/>
            <a:ext cx="8712968" cy="3805070"/>
          </a:xfrm>
        </p:spPr>
        <p:txBody>
          <a:bodyPr/>
          <a:lstStyle/>
          <a:p>
            <a:r>
              <a:rPr lang="en-US" altLang="zh-CN" sz="2000" dirty="0">
                <a:latin typeface="Comic Sans MS" panose="030F0702030302020204" pitchFamily="66" charset="0"/>
              </a:rPr>
              <a:t>A view consisting of branches and their customers</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create view</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err="1">
                <a:solidFill>
                  <a:srgbClr val="3333FF"/>
                </a:solidFill>
                <a:latin typeface="Comic Sans MS" panose="030F0702030302020204" pitchFamily="66" charset="0"/>
                <a:cs typeface="Times New Roman" panose="02020603050405020304" pitchFamily="18" charset="0"/>
              </a:rPr>
              <a:t>all_customer</a:t>
            </a:r>
            <a:r>
              <a:rPr lang="en-US" altLang="zh-CN" sz="2000" b="1" i="1" dirty="0">
                <a:latin typeface="Comic Sans MS" panose="030F0702030302020204" pitchFamily="66" charset="0"/>
                <a:cs typeface="Times New Roman" panose="02020603050405020304" pitchFamily="18" charset="0"/>
              </a:rPr>
              <a:t> </a:t>
            </a:r>
            <a:r>
              <a:rPr lang="en-US" altLang="zh-CN" sz="2000" i="1" dirty="0">
                <a:latin typeface="Comic Sans MS" panose="030F0702030302020204" pitchFamily="66" charset="0"/>
                <a:cs typeface="Times New Roman" panose="02020603050405020304" pitchFamily="18" charset="0"/>
              </a:rPr>
              <a:t>as</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i="1">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select</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branch_name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customer_name</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i="1">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depositor, account</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i="1">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depositor.account_number</a:t>
            </a:r>
            <a:r>
              <a:rPr lang="en-US" altLang="zh-CN" sz="2000" i="1" dirty="0">
                <a:latin typeface="Comic Sans MS" panose="030F0702030302020204" pitchFamily="66" charset="0"/>
                <a:cs typeface="Times New Roman" panose="02020603050405020304" pitchFamily="18" charset="0"/>
              </a:rPr>
              <a:t> = </a:t>
            </a:r>
            <a:r>
              <a:rPr lang="en-US" altLang="zh-CN" sz="2000" i="1" dirty="0" err="1">
                <a:latin typeface="Comic Sans MS" panose="030F0702030302020204" pitchFamily="66" charset="0"/>
                <a:cs typeface="Times New Roman" panose="02020603050405020304" pitchFamily="18" charset="0"/>
              </a:rPr>
              <a:t>account.account_number</a:t>
            </a:r>
            <a:r>
              <a:rPr lang="en-US" altLang="zh-CN" sz="2000" i="1" dirty="0">
                <a:latin typeface="Comic Sans MS" panose="030F0702030302020204" pitchFamily="66" charset="0"/>
                <a:cs typeface="Times New Roman" panose="02020603050405020304" pitchFamily="18" charset="0"/>
              </a:rPr>
              <a:t>)</a:t>
            </a:r>
            <a:endParaRPr lang="en-US" altLang="zh-CN" sz="2000" i="1" dirty="0">
              <a:latin typeface="Comic Sans MS" panose="030F0702030302020204" pitchFamily="66" charset="0"/>
              <a:cs typeface="Times New Roman" panose="02020603050405020304" pitchFamily="18" charset="0"/>
            </a:endParaRPr>
          </a:p>
          <a:p>
            <a:pPr marL="0" indent="0">
              <a:spcBef>
                <a:spcPts val="0"/>
              </a:spcBef>
              <a:buNone/>
            </a:pP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union</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i="1">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select</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branch_name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customer_name</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i="1">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borrower, loan</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i="1">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borrower.loan_number</a:t>
            </a:r>
            <a:r>
              <a:rPr lang="en-US" altLang="zh-CN" sz="2000" i="1" dirty="0">
                <a:latin typeface="Comic Sans MS" panose="030F0702030302020204" pitchFamily="66" charset="0"/>
                <a:cs typeface="Times New Roman" panose="02020603050405020304" pitchFamily="18" charset="0"/>
              </a:rPr>
              <a:t> = </a:t>
            </a:r>
            <a:r>
              <a:rPr lang="en-US" altLang="zh-CN" sz="2000" i="1" dirty="0" err="1">
                <a:latin typeface="Comic Sans MS" panose="030F0702030302020204" pitchFamily="66" charset="0"/>
                <a:cs typeface="Times New Roman" panose="02020603050405020304" pitchFamily="18" charset="0"/>
              </a:rPr>
              <a:t>loan.loan_number</a:t>
            </a:r>
            <a:r>
              <a:rPr lang="en-US" altLang="zh-CN" sz="2000" i="1" dirty="0">
                <a:latin typeface="Comic Sans MS" panose="030F0702030302020204" pitchFamily="66" charset="0"/>
                <a:cs typeface="Times New Roman" panose="02020603050405020304" pitchFamily="18" charset="0"/>
              </a:rPr>
              <a:t>)</a:t>
            </a:r>
            <a:endParaRPr lang="en-US" altLang="zh-CN" sz="2000" i="1" dirty="0">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Find all customers of the </a:t>
            </a:r>
            <a:r>
              <a:rPr lang="en-US" altLang="zh-CN" sz="2000" dirty="0" err="1">
                <a:latin typeface="Comic Sans MS" panose="030F0702030302020204" pitchFamily="66" charset="0"/>
              </a:rPr>
              <a:t>Perryridge</a:t>
            </a:r>
            <a:r>
              <a:rPr lang="en-US" altLang="zh-CN" sz="2000" dirty="0">
                <a:latin typeface="Comic Sans MS" panose="030F0702030302020204" pitchFamily="66" charset="0"/>
              </a:rPr>
              <a:t> branch</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latin typeface="Comic Sans MS" panose="030F0702030302020204" pitchFamily="66" charset="0"/>
                <a:cs typeface="Times New Roman" panose="02020603050405020304" pitchFamily="18" charset="0"/>
              </a:rPr>
              <a:t>select</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customer_name</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a:t>
            </a:r>
            <a:r>
              <a:rPr lang="en-US" altLang="zh-CN" sz="2000" b="1" i="1" dirty="0" err="1">
                <a:solidFill>
                  <a:srgbClr val="3333FF"/>
                </a:solidFill>
                <a:latin typeface="Comic Sans MS" panose="030F0702030302020204" pitchFamily="66" charset="0"/>
                <a:cs typeface="Times New Roman" panose="02020603050405020304" pitchFamily="18" charset="0"/>
              </a:rPr>
              <a:t>all_customer</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branch_name</a:t>
            </a:r>
            <a:r>
              <a:rPr lang="en-US" altLang="zh-CN" sz="2000" i="1" dirty="0">
                <a:latin typeface="Comic Sans MS" panose="030F0702030302020204" pitchFamily="66" charset="0"/>
                <a:cs typeface="Times New Roman" panose="02020603050405020304" pitchFamily="18" charset="0"/>
              </a:rPr>
              <a:t> = ‘</a:t>
            </a:r>
            <a:r>
              <a:rPr lang="en-US" altLang="zh-CN" sz="2000" i="1" dirty="0" err="1">
                <a:latin typeface="Comic Sans MS" panose="030F0702030302020204" pitchFamily="66" charset="0"/>
                <a:cs typeface="Times New Roman" panose="02020603050405020304" pitchFamily="18" charset="0"/>
              </a:rPr>
              <a:t>Perryridge</a:t>
            </a:r>
            <a:r>
              <a:rPr lang="en-US" altLang="zh-CN" sz="2000" i="1" dirty="0">
                <a:latin typeface="Comic Sans MS" panose="030F0702030302020204" pitchFamily="66" charset="0"/>
                <a:cs typeface="Times New Roman" panose="02020603050405020304" pitchFamily="18" charset="0"/>
              </a:rPr>
              <a:t>’</a:t>
            </a:r>
            <a:endParaRPr lang="en-US" altLang="zh-CN" sz="2000" i="1" dirty="0">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Derived Relations</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638888"/>
            <a:ext cx="8568952" cy="3805070"/>
          </a:xfrm>
        </p:spPr>
        <p:txBody>
          <a:bodyPr/>
          <a:lstStyle/>
          <a:p>
            <a:r>
              <a:rPr lang="en-US" altLang="zh-CN" sz="2000" b="1" dirty="0">
                <a:latin typeface="Comic Sans MS" panose="030F0702030302020204" pitchFamily="66" charset="0"/>
              </a:rPr>
              <a:t>Derived Relations</a:t>
            </a:r>
            <a:endParaRPr lang="en-US" altLang="zh-CN" sz="2000" b="1" dirty="0">
              <a:latin typeface="Comic Sans MS" panose="030F0702030302020204" pitchFamily="66" charset="0"/>
            </a:endParaRPr>
          </a:p>
          <a:p>
            <a:pPr lvl="1"/>
            <a:r>
              <a:rPr lang="en-US" altLang="zh-CN" sz="1800" dirty="0">
                <a:latin typeface="Comic Sans MS" panose="030F0702030302020204" pitchFamily="66" charset="0"/>
              </a:rPr>
              <a:t>Find the average account balance of those branches where the average account balance is greater than $1200</a:t>
            </a:r>
            <a:r>
              <a:rPr lang="en-US" altLang="zh-CN" sz="1600" dirty="0">
                <a:latin typeface="Comic Sans MS" panose="030F0702030302020204" pitchFamily="66" charset="0"/>
              </a:rPr>
              <a:t>.</a:t>
            </a:r>
            <a:endParaRPr lang="en-US" altLang="zh-CN" sz="1600" dirty="0">
              <a:latin typeface="Comic Sans MS" panose="030F0702030302020204" pitchFamily="66" charset="0"/>
            </a:endParaRPr>
          </a:p>
          <a:p>
            <a:pPr lvl="1"/>
            <a:endParaRPr lang="en-US" altLang="zh-CN" sz="1600" dirty="0">
              <a:latin typeface="Comic Sans MS" panose="030F0702030302020204" pitchFamily="66" charset="0"/>
            </a:endParaRPr>
          </a:p>
          <a:p>
            <a:pPr lvl="1"/>
            <a:endParaRPr lang="en-US" altLang="zh-CN" sz="1600" dirty="0">
              <a:latin typeface="Comic Sans MS" panose="030F0702030302020204" pitchFamily="66" charset="0"/>
            </a:endParaRPr>
          </a:p>
          <a:p>
            <a:pPr lvl="1"/>
            <a:endParaRPr lang="en-US" altLang="zh-CN" sz="1600" dirty="0">
              <a:latin typeface="Comic Sans MS" panose="030F0702030302020204" pitchFamily="66" charset="0"/>
            </a:endParaRPr>
          </a:p>
          <a:p>
            <a:pPr lvl="1"/>
            <a:endParaRPr lang="en-US" altLang="zh-CN" sz="1600" dirty="0">
              <a:latin typeface="Comic Sans MS" panose="030F0702030302020204" pitchFamily="66" charset="0"/>
            </a:endParaRPr>
          </a:p>
          <a:p>
            <a:pPr lvl="1"/>
            <a:endParaRPr lang="en-US" altLang="zh-CN" sz="1600" dirty="0">
              <a:latin typeface="Comic Sans MS" panose="030F0702030302020204" pitchFamily="66" charset="0"/>
            </a:endParaRPr>
          </a:p>
          <a:p>
            <a:pPr lvl="1"/>
            <a:endParaRPr lang="en-US" altLang="zh-CN" sz="1600" dirty="0">
              <a:latin typeface="Comic Sans MS" panose="030F0702030302020204" pitchFamily="66" charset="0"/>
            </a:endParaRPr>
          </a:p>
          <a:p>
            <a:pPr marL="0" indent="0">
              <a:spcBef>
                <a:spcPts val="0"/>
              </a:spcBef>
              <a:buNone/>
            </a:pPr>
            <a:endParaRPr lang="en-US" altLang="zh-CN" sz="1800" i="1" dirty="0">
              <a:latin typeface="Comic Sans MS" panose="030F0702030302020204" pitchFamily="66" charset="0"/>
              <a:cs typeface="Times New Roman" panose="02020603050405020304" pitchFamily="18" charset="0"/>
            </a:endParaRPr>
          </a:p>
          <a:p>
            <a:pPr lvl="1"/>
            <a:endParaRPr lang="en-US" altLang="zh-CN" sz="1600">
              <a:latin typeface="Comic Sans MS" panose="030F0702030302020204" pitchFamily="66" charset="0"/>
            </a:endParaRPr>
          </a:p>
          <a:p>
            <a:pPr lvl="1"/>
            <a:r>
              <a:rPr lang="en-US" altLang="zh-CN" sz="1600">
                <a:latin typeface="Comic Sans MS" panose="030F0702030302020204" pitchFamily="66" charset="0"/>
              </a:rPr>
              <a:t>Note</a:t>
            </a:r>
            <a:r>
              <a:rPr lang="en-US" altLang="zh-CN" sz="1600" dirty="0">
                <a:latin typeface="Comic Sans MS" panose="030F0702030302020204" pitchFamily="66" charset="0"/>
              </a:rPr>
              <a:t>: we do not need to use the having clause, since we compute </a:t>
            </a:r>
            <a:r>
              <a:rPr lang="en-US" altLang="zh-CN" sz="1600" dirty="0">
                <a:solidFill>
                  <a:srgbClr val="3333FF"/>
                </a:solidFill>
                <a:latin typeface="Comic Sans MS" panose="030F0702030302020204" pitchFamily="66" charset="0"/>
              </a:rPr>
              <a:t>the temporary (view) relation result in the from clause</a:t>
            </a:r>
            <a:r>
              <a:rPr lang="en-US" altLang="zh-CN" sz="1600" dirty="0">
                <a:latin typeface="Comic Sans MS" panose="030F0702030302020204" pitchFamily="66" charset="0"/>
              </a:rPr>
              <a:t>, and the attributes of result can be used directly in the where clause</a:t>
            </a:r>
            <a:endParaRPr lang="en-US" altLang="zh-CN" sz="1600" dirty="0">
              <a:latin typeface="Comic Sans MS" panose="030F0702030302020204" pitchFamily="66" charset="0"/>
            </a:endParaRPr>
          </a:p>
          <a:p>
            <a:endParaRPr lang="zh-CN" altLang="en-US" sz="2000" dirty="0">
              <a:latin typeface="Comic Sans MS" panose="030F0702030302020204" pitchFamily="66" charset="0"/>
            </a:endParaRPr>
          </a:p>
        </p:txBody>
      </p:sp>
      <p:sp>
        <p:nvSpPr>
          <p:cNvPr id="4" name="文本框 3"/>
          <p:cNvSpPr txBox="1"/>
          <p:nvPr/>
        </p:nvSpPr>
        <p:spPr>
          <a:xfrm>
            <a:off x="323528" y="1825536"/>
            <a:ext cx="4937281" cy="1754326"/>
          </a:xfrm>
          <a:prstGeom prst="rect">
            <a:avLst/>
          </a:prstGeom>
          <a:noFill/>
        </p:spPr>
        <p:txBody>
          <a:bodyPr wrap="square" rtlCol="0">
            <a:spAutoFit/>
          </a:bodyPr>
          <a:lstStyle/>
          <a:p>
            <a:pPr lvl="0" eaLnBrk="0" hangingPunct="0">
              <a:spcBef>
                <a:spcPts val="0"/>
              </a:spcBef>
            </a:pPr>
            <a:r>
              <a:rPr lang="en-US" altLang="zh-CN" sz="1800" b="1"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select</a:t>
            </a:r>
            <a: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i="1" kern="0" dirty="0" err="1">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branch_name</a:t>
            </a:r>
            <a: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i="1" kern="0" dirty="0" err="1">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avg_balance</a:t>
            </a:r>
            <a:b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br>
            <a:r>
              <a:rPr lang="en-US" altLang="zh-CN" sz="1800" b="1"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from</a:t>
            </a:r>
            <a: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i="1" kern="0" dirty="0">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sz="1800" b="1"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select</a:t>
            </a:r>
            <a:r>
              <a:rPr lang="en-US" altLang="zh-CN" sz="1800"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i="1" kern="0" dirty="0" err="1">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branch_name</a:t>
            </a:r>
            <a:r>
              <a:rPr lang="en-US" altLang="zh-CN" sz="1800"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b="1"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avg</a:t>
            </a:r>
            <a:r>
              <a:rPr lang="en-US" altLang="zh-CN" sz="1800"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 (balance)</a:t>
            </a:r>
            <a:endParaRPr lang="en-US" altLang="zh-CN" sz="1800"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endParaRPr>
          </a:p>
          <a:p>
            <a:pPr lvl="0" eaLnBrk="0" hangingPunct="0">
              <a:spcBef>
                <a:spcPts val="0"/>
              </a:spcBef>
            </a:pPr>
            <a:r>
              <a:rPr lang="en-US" altLang="zh-CN" sz="1800" b="1" i="1" kern="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      from</a:t>
            </a:r>
            <a:r>
              <a:rPr lang="en-US" altLang="zh-CN" sz="1800" i="1" kern="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account</a:t>
            </a:r>
            <a:br>
              <a:rPr lang="en-US" altLang="zh-CN" sz="1800"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br>
            <a:r>
              <a:rPr lang="en-US" altLang="zh-CN" sz="1800"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b="1"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group by </a:t>
            </a:r>
            <a:r>
              <a:rPr lang="en-US" altLang="zh-CN" sz="1800" i="1" kern="0" dirty="0" err="1">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branch_name</a:t>
            </a:r>
            <a:r>
              <a:rPr lang="en-US" altLang="zh-CN" sz="1800" i="1" kern="0" dirty="0">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t>)</a:t>
            </a:r>
            <a:br>
              <a:rPr lang="en-US" altLang="zh-CN" sz="1800" i="1" kern="0" dirty="0">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br>
            <a:r>
              <a:rPr lang="en-US" altLang="zh-CN" sz="1800" i="1" kern="0" dirty="0">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b="1" i="1" kern="0" dirty="0">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t>as</a:t>
            </a:r>
            <a:r>
              <a:rPr lang="en-US" altLang="zh-CN" sz="1800" i="1" kern="0" dirty="0">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t> result (</a:t>
            </a:r>
            <a:r>
              <a:rPr lang="en-US" altLang="zh-CN" sz="1800" i="1" kern="0" dirty="0" err="1">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t>branch_name</a:t>
            </a:r>
            <a:r>
              <a:rPr lang="en-US" altLang="zh-CN" sz="1800" i="1" kern="0" dirty="0">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i="1" kern="0" dirty="0" err="1">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t>avg_balance</a:t>
            </a:r>
            <a:r>
              <a:rPr lang="en-US" altLang="zh-CN" sz="1800" i="1" kern="0" dirty="0">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t>)</a:t>
            </a:r>
            <a:br>
              <a:rPr lang="en-US" altLang="zh-CN" sz="1800" i="1" kern="0" dirty="0">
                <a:solidFill>
                  <a:srgbClr val="3333FF"/>
                </a:solidFill>
                <a:latin typeface="Comic Sans MS" panose="030F0702030302020204" pitchFamily="66" charset="0"/>
                <a:ea typeface="微软雅黑" panose="020B0503020204020204" pitchFamily="34" charset="-122"/>
                <a:cs typeface="Times New Roman" panose="02020603050405020304" pitchFamily="18" charset="0"/>
              </a:rPr>
            </a:br>
            <a:r>
              <a:rPr lang="en-US" altLang="zh-CN" sz="1800" b="1"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where</a:t>
            </a:r>
            <a: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i="1" kern="0" dirty="0" err="1">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avg_balance</a:t>
            </a:r>
            <a: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 &gt; 1200</a:t>
            </a:r>
            <a:endPar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endParaRPr>
          </a:p>
        </p:txBody>
      </p:sp>
      <p:sp>
        <p:nvSpPr>
          <p:cNvPr id="5" name="文本框 4"/>
          <p:cNvSpPr txBox="1"/>
          <p:nvPr/>
        </p:nvSpPr>
        <p:spPr>
          <a:xfrm>
            <a:off x="5260809" y="1803469"/>
            <a:ext cx="3883191" cy="1200329"/>
          </a:xfrm>
          <a:prstGeom prst="rect">
            <a:avLst/>
          </a:prstGeom>
          <a:noFill/>
        </p:spPr>
        <p:txBody>
          <a:bodyPr wrap="square" rtlCol="0">
            <a:spAutoFit/>
          </a:bodyPr>
          <a:lstStyle/>
          <a:p>
            <a:r>
              <a:rPr lang="en-US" altLang="zh-CN" sz="1800" b="1"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select</a:t>
            </a:r>
            <a: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i="1" kern="0" dirty="0" err="1">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branch_name</a:t>
            </a:r>
            <a: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 avg (balance)</a:t>
            </a:r>
            <a:b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br>
            <a:r>
              <a:rPr lang="en-US" altLang="zh-CN" sz="1800" b="1"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from</a:t>
            </a:r>
            <a: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t> account</a:t>
            </a:r>
            <a:br>
              <a:rPr lang="en-US" altLang="zh-CN" sz="1800" i="1" kern="0" dirty="0">
                <a:solidFill>
                  <a:prstClr val="black"/>
                </a:solidFill>
                <a:latin typeface="Comic Sans MS" panose="030F0702030302020204" pitchFamily="66" charset="0"/>
                <a:ea typeface="微软雅黑" panose="020B0503020204020204" pitchFamily="34" charset="-122"/>
                <a:cs typeface="Times New Roman" panose="02020603050405020304" pitchFamily="18" charset="0"/>
              </a:rPr>
            </a:br>
            <a:r>
              <a:rPr lang="en-US" altLang="zh-CN" sz="1800" b="1"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group by </a:t>
            </a:r>
            <a:r>
              <a:rPr lang="en-US" altLang="zh-CN" sz="1800" i="1" kern="0" dirty="0" err="1">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branch_name</a:t>
            </a:r>
            <a:br>
              <a:rPr lang="en-US" altLang="zh-CN" sz="1800"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br>
            <a:r>
              <a:rPr lang="en-US" altLang="zh-CN" sz="1800" b="1"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having</a:t>
            </a:r>
            <a:r>
              <a:rPr lang="en-US" altLang="zh-CN" sz="1800"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 </a:t>
            </a:r>
            <a:r>
              <a:rPr lang="en-US" altLang="zh-CN" sz="1800" b="1"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avg</a:t>
            </a:r>
            <a:r>
              <a:rPr lang="en-US" altLang="zh-CN" sz="1800" i="1" kern="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 (balance) &gt; 1200</a:t>
            </a:r>
            <a:endParaRPr lang="zh-CN" altLang="en-US" dirty="0">
              <a:solidFill>
                <a:srgbClr val="FF0000"/>
              </a:solidFill>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Derived Relations (Cont.)</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789553"/>
            <a:ext cx="8712968" cy="3805070"/>
          </a:xfrm>
        </p:spPr>
        <p:txBody>
          <a:bodyPr/>
          <a:lstStyle/>
          <a:p>
            <a:r>
              <a:rPr lang="en-US" altLang="zh-CN" sz="2000" dirty="0">
                <a:latin typeface="Comic Sans MS" panose="030F0702030302020204" pitchFamily="66" charset="0"/>
              </a:rPr>
              <a:t>Find the maximum total balance across </a:t>
            </a:r>
            <a:r>
              <a:rPr lang="en-US" altLang="zh-CN" sz="2000">
                <a:latin typeface="Comic Sans MS" panose="030F0702030302020204" pitchFamily="66" charset="0"/>
              </a:rPr>
              <a:t>all branches</a:t>
            </a:r>
            <a:endParaRPr lang="en-US" altLang="zh-CN" sz="2000">
              <a:latin typeface="Comic Sans MS" panose="030F0702030302020204" pitchFamily="66" charset="0"/>
            </a:endParaRPr>
          </a:p>
          <a:p>
            <a:endParaRPr lang="en-US" altLang="zh-CN" sz="2000" dirty="0">
              <a:latin typeface="Comic Sans MS" panose="030F0702030302020204" pitchFamily="66" charset="0"/>
            </a:endParaRPr>
          </a:p>
          <a:p>
            <a:pPr marL="0" indent="0">
              <a:lnSpc>
                <a:spcPct val="150000"/>
              </a:lnSpc>
              <a:spcBef>
                <a:spcPts val="0"/>
              </a:spcBef>
              <a:buNone/>
            </a:pPr>
            <a:r>
              <a:rPr lang="en-US" altLang="zh-CN" sz="2000" dirty="0">
                <a:latin typeface="Comic Sans MS" panose="030F0702030302020204" pitchFamily="66" charset="0"/>
              </a:rPr>
              <a:t>	</a:t>
            </a:r>
            <a:r>
              <a:rPr lang="en-US" altLang="zh-CN" sz="2000" b="1" i="1" dirty="0">
                <a:latin typeface="Comic Sans MS" panose="030F0702030302020204" pitchFamily="66" charset="0"/>
                <a:cs typeface="Times New Roman" panose="02020603050405020304" pitchFamily="18" charset="0"/>
              </a:rPr>
              <a:t>select</a:t>
            </a: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max</a:t>
            </a:r>
            <a:r>
              <a:rPr lang="en-US" altLang="zh-CN" sz="2000" i="1" dirty="0">
                <a:latin typeface="Comic Sans MS" panose="030F0702030302020204" pitchFamily="66" charset="0"/>
                <a:cs typeface="Times New Roman" panose="02020603050405020304" pitchFamily="18" charset="0"/>
              </a:rPr>
              <a:t>(</a:t>
            </a:r>
            <a:r>
              <a:rPr lang="en-US" altLang="zh-CN" sz="2000" b="1" i="1" dirty="0" err="1">
                <a:solidFill>
                  <a:srgbClr val="3333FF"/>
                </a:solidFill>
                <a:latin typeface="Comic Sans MS" panose="030F0702030302020204" pitchFamily="66" charset="0"/>
                <a:cs typeface="Times New Roman" panose="02020603050405020304" pitchFamily="18" charset="0"/>
              </a:rPr>
              <a:t>tot_balance</a:t>
            </a:r>
            <a:r>
              <a:rPr lang="en-US" altLang="zh-CN" sz="2000" i="1" dirty="0">
                <a:latin typeface="Comic Sans MS" panose="030F0702030302020204" pitchFamily="66" charset="0"/>
                <a:cs typeface="Times New Roman" panose="02020603050405020304" pitchFamily="18" charset="0"/>
              </a:rPr>
              <a:t>)</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sum</a:t>
            </a:r>
            <a:r>
              <a:rPr lang="en-US" altLang="zh-CN" sz="2000" i="1" dirty="0">
                <a:solidFill>
                  <a:srgbClr val="3333FF"/>
                </a:solidFill>
                <a:latin typeface="Comic Sans MS" panose="030F0702030302020204" pitchFamily="66" charset="0"/>
                <a:cs typeface="Times New Roman" panose="02020603050405020304" pitchFamily="18" charset="0"/>
              </a:rPr>
              <a:t> (balance)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account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group by</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latin typeface="Comic Sans MS" panose="030F0702030302020204" pitchFamily="66" charset="0"/>
                <a:cs typeface="Times New Roman" panose="02020603050405020304" pitchFamily="18" charset="0"/>
              </a:rPr>
              <a:t>)</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as</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branch_total</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err="1">
                <a:solidFill>
                  <a:srgbClr val="3333FF"/>
                </a:solidFill>
                <a:latin typeface="Comic Sans MS" panose="030F0702030302020204" pitchFamily="66" charset="0"/>
                <a:cs typeface="Times New Roman" panose="02020603050405020304" pitchFamily="18" charset="0"/>
              </a:rPr>
              <a:t>tot_balance</a:t>
            </a:r>
            <a:r>
              <a:rPr lang="en-US" altLang="zh-CN" sz="2000" i="1" dirty="0">
                <a:solidFill>
                  <a:srgbClr val="3333FF"/>
                </a:solidFill>
                <a:latin typeface="Comic Sans MS" panose="030F0702030302020204" pitchFamily="66" charset="0"/>
                <a:cs typeface="Times New Roman" panose="02020603050405020304" pitchFamily="18" charset="0"/>
              </a:rPr>
              <a:t>)</a:t>
            </a:r>
            <a:br>
              <a:rPr lang="en-US" altLang="zh-CN" sz="2000" dirty="0">
                <a:solidFill>
                  <a:srgbClr val="3333FF"/>
                </a:solidFill>
                <a:latin typeface="Comic Sans MS" panose="030F0702030302020204" pitchFamily="66" charset="0"/>
              </a:rPr>
            </a:br>
            <a:r>
              <a:rPr lang="en-US" altLang="zh-CN" sz="2000" dirty="0">
                <a:latin typeface="Comic Sans MS" panose="030F0702030302020204" pitchFamily="66" charset="0"/>
              </a:rPr>
              <a:t>	</a:t>
            </a:r>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With Clause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789553"/>
            <a:ext cx="8640960" cy="3805070"/>
          </a:xfrm>
        </p:spPr>
        <p:txBody>
          <a:bodyPr/>
          <a:lstStyle/>
          <a:p>
            <a:r>
              <a:rPr lang="en-US" altLang="zh-CN" sz="2000" b="1" dirty="0">
                <a:solidFill>
                  <a:srgbClr val="3333FF"/>
                </a:solidFill>
                <a:latin typeface="Comic Sans MS" panose="030F0702030302020204" pitchFamily="66" charset="0"/>
              </a:rPr>
              <a:t>With</a:t>
            </a:r>
            <a:r>
              <a:rPr lang="en-US" altLang="zh-CN" sz="2000" dirty="0">
                <a:latin typeface="Comic Sans MS" panose="030F0702030302020204" pitchFamily="66" charset="0"/>
              </a:rPr>
              <a:t> clause allows </a:t>
            </a:r>
            <a:r>
              <a:rPr lang="en-US" altLang="zh-CN" sz="2000" b="1" dirty="0">
                <a:solidFill>
                  <a:srgbClr val="3333FF"/>
                </a:solidFill>
                <a:latin typeface="Comic Sans MS" panose="030F0702030302020204" pitchFamily="66" charset="0"/>
              </a:rPr>
              <a:t>views</a:t>
            </a:r>
            <a:r>
              <a:rPr lang="en-US" altLang="zh-CN" sz="2000" dirty="0">
                <a:latin typeface="Comic Sans MS" panose="030F0702030302020204" pitchFamily="66" charset="0"/>
              </a:rPr>
              <a:t> to be defined </a:t>
            </a:r>
            <a:r>
              <a:rPr lang="en-US" altLang="zh-CN" sz="2000" b="1" dirty="0">
                <a:solidFill>
                  <a:srgbClr val="3333FF"/>
                </a:solidFill>
                <a:latin typeface="Comic Sans MS" panose="030F0702030302020204" pitchFamily="66" charset="0"/>
              </a:rPr>
              <a:t>locally</a:t>
            </a:r>
            <a:r>
              <a:rPr lang="en-US" altLang="zh-CN" sz="2000" dirty="0">
                <a:latin typeface="Comic Sans MS" panose="030F0702030302020204" pitchFamily="66" charset="0"/>
              </a:rPr>
              <a:t> to a query, rather than globally. Analogous to procedures in a programming language</a:t>
            </a:r>
            <a:endParaRPr lang="en-US" altLang="zh-CN" sz="2000" dirty="0">
              <a:latin typeface="Comic Sans MS" panose="030F0702030302020204" pitchFamily="66" charset="0"/>
            </a:endParaRPr>
          </a:p>
          <a:p>
            <a:r>
              <a:rPr lang="en-US" altLang="zh-CN" sz="2000" dirty="0">
                <a:latin typeface="Comic Sans MS" panose="030F0702030302020204" pitchFamily="66" charset="0"/>
              </a:rPr>
              <a:t>Find all accounts with the maximum balance. </a:t>
            </a:r>
            <a:br>
              <a:rPr lang="en-US" altLang="zh-CN" sz="2000" dirty="0">
                <a:latin typeface="Comic Sans MS" panose="030F0702030302020204" pitchFamily="66" charset="0"/>
              </a:rPr>
            </a:br>
            <a:r>
              <a:rPr lang="en-US" altLang="zh-CN" sz="2000" dirty="0">
                <a:latin typeface="Comic Sans MS" panose="030F0702030302020204" pitchFamily="66" charset="0"/>
              </a:rPr>
              <a:t> </a:t>
            </a:r>
            <a:endParaRPr lang="en-US" altLang="zh-CN" sz="2000" dirty="0">
              <a:latin typeface="Comic Sans MS" panose="030F0702030302020204" pitchFamily="66" charset="0"/>
            </a:endParaRPr>
          </a:p>
          <a:p>
            <a:pPr marL="0" indent="0">
              <a:spcBef>
                <a:spcPts val="0"/>
              </a:spcBef>
              <a:buNone/>
            </a:pP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with</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max_balance</a:t>
            </a:r>
            <a:r>
              <a:rPr lang="en-US" altLang="zh-CN" sz="2000" i="1" dirty="0">
                <a:solidFill>
                  <a:srgbClr val="3333FF"/>
                </a:solidFill>
                <a:latin typeface="Comic Sans MS" panose="030F0702030302020204" pitchFamily="66" charset="0"/>
                <a:cs typeface="Times New Roman" panose="02020603050405020304" pitchFamily="18" charset="0"/>
              </a:rPr>
              <a:t>(value)</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as</a:t>
            </a:r>
            <a:r>
              <a:rPr lang="en-US" altLang="zh-CN" sz="2000" i="1" dirty="0">
                <a:solidFill>
                  <a:srgbClr val="FF0000"/>
                </a:solidFill>
                <a:latin typeface="Comic Sans MS" panose="030F0702030302020204" pitchFamily="66" charset="0"/>
                <a:cs typeface="Times New Roman" panose="02020603050405020304" pitchFamily="18" charset="0"/>
              </a:rPr>
              <a:t> </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select</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max</a:t>
            </a:r>
            <a:r>
              <a:rPr lang="en-US" altLang="zh-CN" sz="2000" i="1" dirty="0">
                <a:solidFill>
                  <a:srgbClr val="FF0000"/>
                </a:solidFill>
                <a:latin typeface="Comic Sans MS" panose="030F0702030302020204" pitchFamily="66" charset="0"/>
                <a:cs typeface="Times New Roman" panose="02020603050405020304" pitchFamily="18" charset="0"/>
              </a:rPr>
              <a:t>(balance)</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from</a:t>
            </a:r>
            <a:r>
              <a:rPr lang="en-US" altLang="zh-CN" sz="2000" i="1" dirty="0">
                <a:solidFill>
                  <a:srgbClr val="FF0000"/>
                </a:solidFill>
                <a:latin typeface="Comic Sans MS" panose="030F0702030302020204" pitchFamily="66" charset="0"/>
                <a:cs typeface="Times New Roman" panose="02020603050405020304" pitchFamily="18" charset="0"/>
              </a:rPr>
              <a:t> account</a:t>
            </a:r>
            <a:endParaRPr lang="en-US" altLang="zh-CN" sz="2000" i="1" dirty="0">
              <a:solidFill>
                <a:srgbClr val="FF0000"/>
              </a:solidFill>
              <a:latin typeface="Comic Sans MS" panose="030F0702030302020204" pitchFamily="66" charset="0"/>
              <a:cs typeface="Times New Roman" panose="02020603050405020304" pitchFamily="18" charset="0"/>
            </a:endParaRPr>
          </a:p>
          <a:p>
            <a:pPr marL="0" indent="0">
              <a:spcBef>
                <a:spcPts val="0"/>
              </a:spcBef>
              <a:buNone/>
            </a:pP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select</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account_number</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account, </a:t>
            </a:r>
            <a:r>
              <a:rPr lang="en-US" altLang="zh-CN" sz="2000" b="1" i="1" dirty="0" err="1">
                <a:solidFill>
                  <a:srgbClr val="3333FF"/>
                </a:solidFill>
                <a:latin typeface="Comic Sans MS" panose="030F0702030302020204" pitchFamily="66" charset="0"/>
                <a:cs typeface="Times New Roman" panose="02020603050405020304" pitchFamily="18" charset="0"/>
              </a:rPr>
              <a:t>max_balance</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account.balance</a:t>
            </a:r>
            <a:r>
              <a:rPr lang="en-US" altLang="zh-CN" sz="2000" i="1" dirty="0">
                <a:latin typeface="Comic Sans MS" panose="030F0702030302020204" pitchFamily="66" charset="0"/>
                <a:cs typeface="Times New Roman" panose="02020603050405020304" pitchFamily="18" charset="0"/>
              </a:rPr>
              <a:t> = </a:t>
            </a:r>
            <a:r>
              <a:rPr lang="en-US" altLang="zh-CN" sz="2000" i="1" dirty="0" err="1">
                <a:latin typeface="Comic Sans MS" panose="030F0702030302020204" pitchFamily="66" charset="0"/>
                <a:cs typeface="Times New Roman" panose="02020603050405020304" pitchFamily="18" charset="0"/>
              </a:rPr>
              <a:t>max_balance.value</a:t>
            </a:r>
            <a:endParaRPr lang="en-US" altLang="zh-CN" sz="2000" i="1" dirty="0">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Complex Query using with Clause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638888"/>
            <a:ext cx="8712968" cy="4381134"/>
          </a:xfrm>
        </p:spPr>
        <p:txBody>
          <a:bodyPr/>
          <a:lstStyle/>
          <a:p>
            <a:r>
              <a:rPr lang="en-US" altLang="zh-CN" sz="2000" dirty="0">
                <a:latin typeface="Comic Sans MS" panose="030F0702030302020204" pitchFamily="66" charset="0"/>
              </a:rPr>
              <a:t>Find all branches where the total account deposit is greater than the average of the total account deposits at all branches</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with</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branch_total</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branch_name</a:t>
            </a:r>
            <a:r>
              <a:rPr lang="en-US" altLang="zh-CN" sz="2000" i="1" dirty="0">
                <a:solidFill>
                  <a:srgbClr val="FF0000"/>
                </a:solidFill>
                <a:latin typeface="Comic Sans MS" panose="030F0702030302020204" pitchFamily="66" charset="0"/>
                <a:cs typeface="Times New Roman" panose="02020603050405020304" pitchFamily="18" charset="0"/>
              </a:rPr>
              <a:t>, value) </a:t>
            </a:r>
            <a:r>
              <a:rPr lang="en-US" altLang="zh-CN" sz="2000" b="1" i="1" dirty="0">
                <a:solidFill>
                  <a:srgbClr val="3333FF"/>
                </a:solidFill>
                <a:latin typeface="Comic Sans MS" panose="030F0702030302020204" pitchFamily="66" charset="0"/>
                <a:cs typeface="Times New Roman" panose="02020603050405020304" pitchFamily="18" charset="0"/>
              </a:rPr>
              <a:t>as</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sum (balance)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account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group by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with</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branch_total_avg</a:t>
            </a:r>
            <a:r>
              <a:rPr lang="en-US" altLang="zh-CN" sz="2000" i="1" dirty="0">
                <a:solidFill>
                  <a:srgbClr val="FF0000"/>
                </a:solidFill>
                <a:latin typeface="Comic Sans MS" panose="030F0702030302020204" pitchFamily="66" charset="0"/>
                <a:cs typeface="Times New Roman" panose="02020603050405020304" pitchFamily="18" charset="0"/>
              </a:rPr>
              <a:t> (value) </a:t>
            </a:r>
            <a:r>
              <a:rPr lang="en-US" altLang="zh-CN" sz="2000" b="1" i="1" dirty="0">
                <a:solidFill>
                  <a:srgbClr val="3333FF"/>
                </a:solidFill>
                <a:latin typeface="Comic Sans MS" panose="030F0702030302020204" pitchFamily="66" charset="0"/>
                <a:cs typeface="Times New Roman" panose="02020603050405020304" pitchFamily="18" charset="0"/>
              </a:rPr>
              <a:t>as</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avg</a:t>
            </a:r>
            <a:r>
              <a:rPr lang="en-US" altLang="zh-CN" sz="2000" i="1" dirty="0">
                <a:solidFill>
                  <a:srgbClr val="3333FF"/>
                </a:solidFill>
                <a:latin typeface="Comic Sans MS" panose="030F0702030302020204" pitchFamily="66" charset="0"/>
                <a:cs typeface="Times New Roman" panose="02020603050405020304" pitchFamily="18" charset="0"/>
              </a:rPr>
              <a:t> (value)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branch_total</a:t>
            </a:r>
            <a:endParaRPr lang="en-US" altLang="zh-CN" sz="2000" i="1" dirty="0">
              <a:solidFill>
                <a:srgbClr val="FF0000"/>
              </a:solidFill>
              <a:latin typeface="Comic Sans MS" panose="030F0702030302020204" pitchFamily="66" charset="0"/>
              <a:cs typeface="Times New Roman" panose="02020603050405020304" pitchFamily="18" charset="0"/>
            </a:endParaRPr>
          </a:p>
          <a:p>
            <a:pPr marL="0" indent="0">
              <a:spcBef>
                <a:spcPts val="0"/>
              </a:spcBef>
              <a:buNone/>
            </a:pP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select</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branch_name</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from</a:t>
            </a:r>
            <a:r>
              <a:rPr lang="en-US" altLang="zh-CN" sz="2000" i="1" dirty="0">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branch_total</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branch_total_avg</a:t>
            </a:r>
            <a:r>
              <a:rPr lang="en-US" altLang="zh-CN" sz="2000" i="1" dirty="0">
                <a:solidFill>
                  <a:srgbClr val="FF0000"/>
                </a:solidFill>
                <a:latin typeface="Comic Sans MS" panose="030F0702030302020204" pitchFamily="66" charset="0"/>
                <a:cs typeface="Times New Roman" panose="02020603050405020304" pitchFamily="18" charset="0"/>
              </a:rPr>
              <a:t> </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a:t>
            </a:r>
            <a:r>
              <a:rPr lang="en-US" altLang="zh-CN" sz="2000" i="1" dirty="0" err="1">
                <a:latin typeface="Comic Sans MS" panose="030F0702030302020204" pitchFamily="66" charset="0"/>
                <a:cs typeface="Times New Roman" panose="02020603050405020304" pitchFamily="18" charset="0"/>
              </a:rPr>
              <a:t>branch_total.value</a:t>
            </a:r>
            <a:r>
              <a:rPr lang="en-US" altLang="zh-CN" sz="2000" i="1" dirty="0">
                <a:latin typeface="Comic Sans MS" panose="030F0702030302020204" pitchFamily="66" charset="0"/>
                <a:cs typeface="Times New Roman" panose="02020603050405020304" pitchFamily="18" charset="0"/>
              </a:rPr>
              <a:t> &gt;= </a:t>
            </a:r>
            <a:r>
              <a:rPr lang="en-US" altLang="zh-CN" sz="2000" i="1" dirty="0" err="1">
                <a:latin typeface="Comic Sans MS" panose="030F0702030302020204" pitchFamily="66" charset="0"/>
                <a:cs typeface="Times New Roman" panose="02020603050405020304" pitchFamily="18" charset="0"/>
              </a:rPr>
              <a:t>branch_total_avg.value</a:t>
            </a:r>
            <a:endParaRPr lang="en-US" altLang="zh-CN" sz="2000" i="1" dirty="0">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Scalar Subquery</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dirty="0">
                <a:latin typeface="Comic Sans MS" panose="030F0702030302020204" pitchFamily="66" charset="0"/>
              </a:rPr>
              <a:t>Scalar subquery is used where </a:t>
            </a:r>
            <a:r>
              <a:rPr lang="en-US" altLang="zh-CN" sz="2000" dirty="0">
                <a:solidFill>
                  <a:srgbClr val="C00000"/>
                </a:solidFill>
                <a:latin typeface="Comic Sans MS" panose="030F0702030302020204" pitchFamily="66" charset="0"/>
              </a:rPr>
              <a:t>a single value </a:t>
            </a:r>
            <a:r>
              <a:rPr lang="en-US" altLang="zh-CN" sz="2000" dirty="0">
                <a:latin typeface="Comic Sans MS" panose="030F0702030302020204" pitchFamily="66" charset="0"/>
              </a:rPr>
              <a:t>is expected</a:t>
            </a:r>
            <a:endParaRPr lang="en-US" altLang="zh-CN" sz="2000" dirty="0">
              <a:latin typeface="Comic Sans MS" panose="030F0702030302020204" pitchFamily="66" charset="0"/>
            </a:endParaRPr>
          </a:p>
          <a:p>
            <a:r>
              <a:rPr lang="en-US" altLang="zh-CN" sz="2000" dirty="0">
                <a:latin typeface="Comic Sans MS" panose="030F0702030302020204" pitchFamily="66" charset="0"/>
              </a:rPr>
              <a:t>List all departments along with the number of instructors in each department</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dept_name</a:t>
            </a:r>
            <a:r>
              <a:rPr lang="en-US" altLang="zh-CN" sz="2000" i="1" dirty="0">
                <a:solidFill>
                  <a:srgbClr val="3333FF"/>
                </a:solidFill>
                <a:latin typeface="Comic Sans MS" panose="030F0702030302020204" pitchFamily="66" charset="0"/>
                <a:cs typeface="Times New Roman" panose="02020603050405020304" pitchFamily="18" charset="0"/>
              </a:rPr>
              <a:t>, </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select</a:t>
            </a:r>
            <a:r>
              <a:rPr lang="en-US" altLang="zh-CN" sz="2000" i="1" dirty="0">
                <a:solidFill>
                  <a:srgbClr val="FF0000"/>
                </a:solidFill>
                <a:latin typeface="Comic Sans MS" panose="030F0702030302020204" pitchFamily="66" charset="0"/>
                <a:cs typeface="Times New Roman" panose="02020603050405020304" pitchFamily="18" charset="0"/>
              </a:rPr>
              <a:t> count(*) </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from</a:t>
            </a:r>
            <a:r>
              <a:rPr lang="en-US" altLang="zh-CN" sz="2000" i="1" dirty="0">
                <a:solidFill>
                  <a:srgbClr val="FF0000"/>
                </a:solidFill>
                <a:latin typeface="Comic Sans MS" panose="030F0702030302020204" pitchFamily="66" charset="0"/>
                <a:cs typeface="Times New Roman" panose="02020603050405020304" pitchFamily="18" charset="0"/>
              </a:rPr>
              <a:t> instructor </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where</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i="1" dirty="0" err="1">
                <a:solidFill>
                  <a:srgbClr val="FF0000"/>
                </a:solidFill>
                <a:latin typeface="Comic Sans MS" panose="030F0702030302020204" pitchFamily="66" charset="0"/>
                <a:cs typeface="Times New Roman" panose="02020603050405020304" pitchFamily="18" charset="0"/>
              </a:rPr>
              <a:t>department.dept_name</a:t>
            </a:r>
            <a:r>
              <a:rPr lang="en-US" altLang="zh-CN" sz="2000" i="1" dirty="0">
                <a:solidFill>
                  <a:srgbClr val="FF0000"/>
                </a:solidFill>
                <a:latin typeface="Comic Sans MS" panose="030F0702030302020204" pitchFamily="66" charset="0"/>
                <a:cs typeface="Times New Roman" panose="02020603050405020304" pitchFamily="18" charset="0"/>
              </a:rPr>
              <a:t> = </a:t>
            </a:r>
            <a:r>
              <a:rPr lang="en-US" altLang="zh-CN" sz="2000" i="1" dirty="0" err="1">
                <a:solidFill>
                  <a:srgbClr val="FF0000"/>
                </a:solidFill>
                <a:latin typeface="Comic Sans MS" panose="030F0702030302020204" pitchFamily="66" charset="0"/>
                <a:cs typeface="Times New Roman" panose="02020603050405020304" pitchFamily="18" charset="0"/>
              </a:rPr>
              <a:t>instructor.dept_name</a:t>
            </a:r>
            <a:r>
              <a:rPr lang="en-US" altLang="zh-CN" sz="2000" i="1" dirty="0">
                <a:solidFill>
                  <a:srgbClr val="3333FF"/>
                </a:solidFill>
                <a:latin typeface="Comic Sans MS" panose="030F0702030302020204" pitchFamily="66" charset="0"/>
                <a:cs typeface="Times New Roman" panose="02020603050405020304" pitchFamily="18" charset="0"/>
              </a:rPr>
              <a: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as</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num_instructors</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department;</a:t>
            </a:r>
            <a:endParaRPr lang="en-US" altLang="zh-CN" sz="2000" i="1" dirty="0">
              <a:solidFill>
                <a:srgbClr val="3333FF"/>
              </a:solidFill>
              <a:latin typeface="Comic Sans MS" panose="030F0702030302020204" pitchFamily="66" charset="0"/>
              <a:cs typeface="Times New Roman" panose="02020603050405020304" pitchFamily="18" charset="0"/>
            </a:endParaRPr>
          </a:p>
          <a:p>
            <a:endParaRPr lang="en-US" altLang="zh-CN" sz="2000">
              <a:latin typeface="Comic Sans MS" panose="030F0702030302020204" pitchFamily="66" charset="0"/>
            </a:endParaRPr>
          </a:p>
          <a:p>
            <a:r>
              <a:rPr lang="en-US" altLang="zh-CN" sz="2000">
                <a:latin typeface="Comic Sans MS" panose="030F0702030302020204" pitchFamily="66" charset="0"/>
              </a:rPr>
              <a:t>Runtime </a:t>
            </a:r>
            <a:r>
              <a:rPr lang="en-US" altLang="zh-CN" sz="2000" dirty="0">
                <a:latin typeface="Comic Sans MS" panose="030F0702030302020204" pitchFamily="66" charset="0"/>
              </a:rPr>
              <a:t>error if subquery returns more than one tuple</a:t>
            </a:r>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a:xfrm>
            <a:off x="287524" y="771550"/>
            <a:ext cx="8568952" cy="3805070"/>
          </a:xfrm>
        </p:spPr>
        <p:txBody>
          <a:bodyPr/>
          <a:lstStyle/>
          <a:p>
            <a:r>
              <a:rPr lang="en-US" altLang="zh-CN">
                <a:latin typeface="Comic Sans MS" panose="030F0702030302020204" pitchFamily="66" charset="0"/>
              </a:rPr>
              <a:t>Overview </a:t>
            </a:r>
            <a:r>
              <a:rPr lang="en-US" altLang="zh-CN" dirty="0">
                <a:latin typeface="Comic Sans MS" panose="030F0702030302020204" pitchFamily="66" charset="0"/>
              </a:rPr>
              <a:t>of the SQL</a:t>
            </a:r>
            <a:endParaRPr lang="en-US" altLang="zh-CN" dirty="0">
              <a:latin typeface="Comic Sans MS" panose="030F0702030302020204" pitchFamily="66" charset="0"/>
            </a:endParaRPr>
          </a:p>
          <a:p>
            <a:r>
              <a:rPr lang="en-US" altLang="zh-CN">
                <a:latin typeface="Comic Sans MS" panose="030F0702030302020204" pitchFamily="66" charset="0"/>
              </a:rPr>
              <a:t>SQL </a:t>
            </a:r>
            <a:r>
              <a:rPr lang="en-US" altLang="zh-CN" dirty="0">
                <a:latin typeface="Comic Sans MS" panose="030F0702030302020204" pitchFamily="66" charset="0"/>
              </a:rPr>
              <a:t>Data Definition</a:t>
            </a:r>
            <a:endParaRPr lang="en-US" altLang="zh-CN" dirty="0">
              <a:latin typeface="Comic Sans MS" panose="030F0702030302020204" pitchFamily="66" charset="0"/>
            </a:endParaRPr>
          </a:p>
          <a:p>
            <a:r>
              <a:rPr lang="en-US" altLang="zh-CN">
                <a:latin typeface="Comic Sans MS" panose="030F0702030302020204" pitchFamily="66" charset="0"/>
              </a:rPr>
              <a:t>Basic </a:t>
            </a:r>
            <a:r>
              <a:rPr lang="en-US" altLang="zh-CN" dirty="0">
                <a:latin typeface="Comic Sans MS" panose="030F0702030302020204" pitchFamily="66" charset="0"/>
              </a:rPr>
              <a:t>Structure of SQL Queries</a:t>
            </a:r>
            <a:endParaRPr lang="en-US" altLang="zh-CN" dirty="0">
              <a:latin typeface="Comic Sans MS" panose="030F0702030302020204" pitchFamily="66" charset="0"/>
            </a:endParaRPr>
          </a:p>
          <a:p>
            <a:r>
              <a:rPr lang="en-US" altLang="zh-CN">
                <a:latin typeface="Comic Sans MS" panose="030F0702030302020204" pitchFamily="66" charset="0"/>
              </a:rPr>
              <a:t>Additional </a:t>
            </a:r>
            <a:r>
              <a:rPr lang="en-US" altLang="zh-CN" dirty="0">
                <a:latin typeface="Comic Sans MS" panose="030F0702030302020204" pitchFamily="66" charset="0"/>
              </a:rPr>
              <a:t>Basic Operations </a:t>
            </a:r>
            <a:endParaRPr lang="en-US" altLang="zh-CN" dirty="0">
              <a:latin typeface="Comic Sans MS" panose="030F0702030302020204" pitchFamily="66" charset="0"/>
            </a:endParaRPr>
          </a:p>
          <a:p>
            <a:r>
              <a:rPr lang="en-US" altLang="zh-CN">
                <a:latin typeface="Comic Sans MS" panose="030F0702030302020204" pitchFamily="66" charset="0"/>
              </a:rPr>
              <a:t>Set </a:t>
            </a:r>
            <a:r>
              <a:rPr lang="en-US" altLang="zh-CN" dirty="0">
                <a:latin typeface="Comic Sans MS" panose="030F0702030302020204" pitchFamily="66" charset="0"/>
              </a:rPr>
              <a:t>Operations</a:t>
            </a:r>
            <a:endParaRPr lang="en-US" altLang="zh-CN" dirty="0">
              <a:latin typeface="Comic Sans MS" panose="030F0702030302020204" pitchFamily="66" charset="0"/>
            </a:endParaRPr>
          </a:p>
          <a:p>
            <a:r>
              <a:rPr lang="en-US" altLang="zh-CN">
                <a:latin typeface="Comic Sans MS" panose="030F0702030302020204" pitchFamily="66" charset="0"/>
              </a:rPr>
              <a:t>Null </a:t>
            </a:r>
            <a:r>
              <a:rPr lang="en-US" altLang="zh-CN" dirty="0">
                <a:latin typeface="Comic Sans MS" panose="030F0702030302020204" pitchFamily="66" charset="0"/>
              </a:rPr>
              <a:t>Values</a:t>
            </a:r>
            <a:endParaRPr lang="en-US" altLang="zh-CN" dirty="0">
              <a:latin typeface="Comic Sans MS" panose="030F0702030302020204" pitchFamily="66" charset="0"/>
            </a:endParaRPr>
          </a:p>
          <a:p>
            <a:r>
              <a:rPr lang="en-US" altLang="zh-CN">
                <a:latin typeface="Comic Sans MS" panose="030F0702030302020204" pitchFamily="66" charset="0"/>
              </a:rPr>
              <a:t>Aggregate </a:t>
            </a:r>
            <a:r>
              <a:rPr lang="en-US" altLang="zh-CN" dirty="0">
                <a:latin typeface="Comic Sans MS" panose="030F0702030302020204" pitchFamily="66" charset="0"/>
              </a:rPr>
              <a:t>Functions</a:t>
            </a:r>
            <a:endParaRPr lang="en-US" altLang="zh-CN" dirty="0">
              <a:latin typeface="Comic Sans MS" panose="030F0702030302020204" pitchFamily="66" charset="0"/>
            </a:endParaRPr>
          </a:p>
          <a:p>
            <a:r>
              <a:rPr lang="en-US" altLang="zh-CN">
                <a:latin typeface="Comic Sans MS" panose="030F0702030302020204" pitchFamily="66" charset="0"/>
              </a:rPr>
              <a:t>Nested </a:t>
            </a:r>
            <a:r>
              <a:rPr lang="en-US" altLang="zh-CN" dirty="0">
                <a:latin typeface="Comic Sans MS" panose="030F0702030302020204" pitchFamily="66" charset="0"/>
              </a:rPr>
              <a:t>Subqueries</a:t>
            </a:r>
            <a:endParaRPr lang="en-US" altLang="zh-CN" dirty="0">
              <a:latin typeface="Comic Sans MS" panose="030F0702030302020204" pitchFamily="66" charset="0"/>
            </a:endParaRPr>
          </a:p>
          <a:p>
            <a:pPr marL="0" indent="0">
              <a:buNone/>
            </a:pPr>
            <a:r>
              <a:rPr lang="zh-CN" altLang="en-US" b="1">
                <a:solidFill>
                  <a:srgbClr val="FF0000"/>
                </a:solidFill>
                <a:latin typeface="Comic Sans MS" panose="030F0702030302020204" pitchFamily="66" charset="0"/>
                <a:ea typeface="华文中宋" panose="02010600040101010101" pitchFamily="2" charset="-122"/>
                <a:sym typeface="Wingdings" panose="05000000000000000000" pitchFamily="2" charset="2"/>
              </a:rPr>
              <a:t> </a:t>
            </a:r>
            <a:r>
              <a:rPr lang="en-US" altLang="zh-CN" b="1">
                <a:solidFill>
                  <a:srgbClr val="FF0000"/>
                </a:solidFill>
                <a:latin typeface="Comic Sans MS" panose="030F0702030302020204" pitchFamily="66" charset="0"/>
              </a:rPr>
              <a:t>Modification </a:t>
            </a:r>
            <a:r>
              <a:rPr lang="en-US" altLang="zh-CN" b="1" dirty="0">
                <a:solidFill>
                  <a:srgbClr val="FF0000"/>
                </a:solidFill>
                <a:latin typeface="Comic Sans MS" panose="030F0702030302020204" pitchFamily="66" charset="0"/>
              </a:rPr>
              <a:t>of the Database</a:t>
            </a:r>
            <a:endParaRPr lang="en-US" altLang="zh-CN" b="1" dirty="0">
              <a:solidFill>
                <a:srgbClr val="FF0000"/>
              </a:solidFill>
              <a:latin typeface="Comic Sans MS" panose="030F0702030302020204" pitchFamily="66" charset="0"/>
            </a:endParaRPr>
          </a:p>
          <a:p>
            <a:endParaRPr lang="zh-CN" altLang="en-US" b="1" dirty="0">
              <a:latin typeface="Comic Sans MS" panose="030F0702030302020204" pitchFamily="66" charset="0"/>
            </a:endParaRP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Modification of the Database – Deletion</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771550"/>
            <a:ext cx="8712968" cy="3823073"/>
          </a:xfrm>
        </p:spPr>
        <p:txBody>
          <a:bodyPr/>
          <a:lstStyle/>
          <a:p>
            <a:r>
              <a:rPr lang="en-US" altLang="zh-CN" sz="2000" dirty="0">
                <a:latin typeface="Comic Sans MS" panose="030F0702030302020204" pitchFamily="66" charset="0"/>
              </a:rPr>
              <a:t>Delete all accounts at every branch located in Needham city</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delete</a:t>
            </a: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account</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branch_name</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in</a:t>
            </a: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branch_name</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branch</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branch_city</a:t>
            </a:r>
            <a:r>
              <a:rPr lang="en-US" altLang="zh-CN" sz="1800" i="1" dirty="0">
                <a:latin typeface="Comic Sans MS" panose="030F0702030302020204" pitchFamily="66" charset="0"/>
                <a:cs typeface="Times New Roman" panose="02020603050405020304" pitchFamily="18" charset="0"/>
              </a:rPr>
              <a:t> = ‘Needham’)</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endParaRPr lang="en-US" altLang="zh-CN" sz="1800" i="1" dirty="0">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delete</a:t>
            </a: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depositor</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account_number</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in</a:t>
            </a:r>
            <a:r>
              <a:rPr lang="en-US" altLang="zh-CN" sz="1800" i="1" dirty="0">
                <a:solidFill>
                  <a:srgbClr val="FF0000"/>
                </a:solidFill>
                <a:latin typeface="Comic Sans MS" panose="030F0702030302020204" pitchFamily="66" charset="0"/>
                <a:cs typeface="Times New Roman" panose="02020603050405020304" pitchFamily="18" charset="0"/>
              </a:rPr>
              <a:t> </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account_number</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branch, account</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branch_city</a:t>
            </a:r>
            <a:r>
              <a:rPr lang="en-US" altLang="zh-CN" sz="1800" i="1" dirty="0">
                <a:latin typeface="Comic Sans MS" panose="030F0702030302020204" pitchFamily="66" charset="0"/>
                <a:cs typeface="Times New Roman" panose="02020603050405020304" pitchFamily="18" charset="0"/>
              </a:rPr>
              <a:t> = ‘Needham’</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and</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branch.branch_name</a:t>
            </a:r>
            <a:r>
              <a:rPr lang="en-US" altLang="zh-CN" sz="1800" i="1" dirty="0">
                <a:latin typeface="Comic Sans MS" panose="030F0702030302020204" pitchFamily="66" charset="0"/>
                <a:cs typeface="Times New Roman" panose="02020603050405020304" pitchFamily="18" charset="0"/>
              </a:rPr>
              <a:t> = </a:t>
            </a:r>
            <a:r>
              <a:rPr lang="en-US" altLang="zh-CN" sz="1800" i="1" dirty="0" err="1">
                <a:latin typeface="Comic Sans MS" panose="030F0702030302020204" pitchFamily="66" charset="0"/>
                <a:cs typeface="Times New Roman" panose="02020603050405020304" pitchFamily="18" charset="0"/>
              </a:rPr>
              <a:t>account.branch_name</a:t>
            </a:r>
            <a:r>
              <a:rPr lang="en-US" altLang="zh-CN" sz="1800" i="1" dirty="0">
                <a:latin typeface="Comic Sans MS" panose="030F0702030302020204" pitchFamily="66" charset="0"/>
                <a:cs typeface="Times New Roman" panose="02020603050405020304" pitchFamily="18" charset="0"/>
              </a:rPr>
              <a:t>)</a:t>
            </a:r>
            <a:endParaRPr lang="en-US" altLang="zh-CN" sz="1800" i="1" dirty="0">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
        <p:nvSpPr>
          <p:cNvPr id="4" name="AutoShape 1029"/>
          <p:cNvSpPr>
            <a:spLocks noChangeArrowheads="1"/>
          </p:cNvSpPr>
          <p:nvPr/>
        </p:nvSpPr>
        <p:spPr bwMode="auto">
          <a:xfrm>
            <a:off x="971600" y="1779662"/>
            <a:ext cx="364331" cy="743135"/>
          </a:xfrm>
          <a:prstGeom prst="upDownArrow">
            <a:avLst>
              <a:gd name="adj1" fmla="val 50000"/>
              <a:gd name="adj2" fmla="val 50000"/>
            </a:avLst>
          </a:prstGeom>
          <a:solidFill>
            <a:schemeClr val="accent1"/>
          </a:solidFill>
          <a:ln w="9525">
            <a:solidFill>
              <a:schemeClr val="tx1"/>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Example</a:t>
            </a:r>
            <a:endParaRPr lang="zh-CN" altLang="en-US" dirty="0">
              <a:latin typeface="Comic Sans MS" panose="030F0702030302020204" pitchFamily="66" charset="0"/>
            </a:endParaRPr>
          </a:p>
        </p:txBody>
      </p:sp>
      <p:sp>
        <p:nvSpPr>
          <p:cNvPr id="3" name="内容占位符 2"/>
          <p:cNvSpPr>
            <a:spLocks noGrp="1"/>
          </p:cNvSpPr>
          <p:nvPr>
            <p:ph idx="1"/>
          </p:nvPr>
        </p:nvSpPr>
        <p:spPr>
          <a:xfrm>
            <a:off x="107504" y="699542"/>
            <a:ext cx="8856984" cy="3805070"/>
          </a:xfrm>
        </p:spPr>
        <p:txBody>
          <a:bodyPr/>
          <a:lstStyle/>
          <a:p>
            <a:r>
              <a:rPr lang="en-US" altLang="zh-CN" sz="2000" dirty="0">
                <a:latin typeface="Comic Sans MS" panose="030F0702030302020204" pitchFamily="66" charset="0"/>
              </a:rPr>
              <a:t>Delete the records of all accounts with balances below the average at the bank</a:t>
            </a:r>
            <a:endParaRPr lang="en-US" altLang="zh-CN" sz="20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delete from </a:t>
            </a:r>
            <a:r>
              <a:rPr lang="en-US" altLang="zh-CN" sz="2000" i="1" dirty="0">
                <a:solidFill>
                  <a:srgbClr val="3333FF"/>
                </a:solidFill>
                <a:latin typeface="Comic Sans MS" panose="030F0702030302020204" pitchFamily="66" charset="0"/>
                <a:cs typeface="Times New Roman" panose="02020603050405020304" pitchFamily="18" charset="0"/>
              </a:rPr>
              <a:t>account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balance </a:t>
            </a:r>
            <a:r>
              <a:rPr lang="en-US" altLang="zh-CN" sz="2000" b="1" i="1" dirty="0">
                <a:solidFill>
                  <a:srgbClr val="FF0000"/>
                </a:solidFill>
                <a:latin typeface="Comic Sans MS" panose="030F0702030302020204" pitchFamily="66" charset="0"/>
                <a:cs typeface="Times New Roman" panose="02020603050405020304" pitchFamily="18" charset="0"/>
              </a:rPr>
              <a:t>&lt; </a:t>
            </a:r>
            <a:r>
              <a:rPr lang="en-US" altLang="zh-CN" sz="2000" i="1" dirty="0">
                <a:solidFill>
                  <a:srgbClr val="3333FF"/>
                </a:solidFill>
                <a:latin typeface="Comic Sans MS" panose="030F0702030302020204" pitchFamily="66" charset="0"/>
                <a:cs typeface="Times New Roman" panose="02020603050405020304" pitchFamily="18" charset="0"/>
              </a:rPr>
              <a:t>(</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avg</a:t>
            </a:r>
            <a:r>
              <a:rPr lang="en-US" altLang="zh-CN" sz="2000" i="1" dirty="0">
                <a:solidFill>
                  <a:srgbClr val="FF0000"/>
                </a:solidFill>
                <a:latin typeface="Comic Sans MS" panose="030F0702030302020204" pitchFamily="66" charset="0"/>
                <a:cs typeface="Times New Roman" panose="02020603050405020304" pitchFamily="18" charset="0"/>
              </a:rPr>
              <a:t>(balance)</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a:solidFill>
                  <a:srgbClr val="3333FF"/>
                </a:solidFill>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from</a:t>
            </a:r>
            <a:r>
              <a:rPr lang="en-US" altLang="zh-CN" sz="2000" i="1">
                <a:solidFill>
                  <a:srgbClr val="3333FF"/>
                </a:solidFill>
                <a:latin typeface="Comic Sans MS" panose="030F0702030302020204" pitchFamily="66" charset="0"/>
                <a:cs typeface="Times New Roman" panose="02020603050405020304" pitchFamily="18" charset="0"/>
              </a:rPr>
              <a:t> </a:t>
            </a:r>
            <a:r>
              <a:rPr lang="en-US" altLang="zh-CN" sz="2000" i="1" dirty="0">
                <a:solidFill>
                  <a:srgbClr val="3333FF"/>
                </a:solidFill>
                <a:latin typeface="Comic Sans MS" panose="030F0702030302020204" pitchFamily="66" charset="0"/>
                <a:cs typeface="Times New Roman" panose="02020603050405020304" pitchFamily="18" charset="0"/>
              </a:rPr>
              <a:t>account)</a:t>
            </a:r>
            <a:endParaRPr lang="en-US" altLang="zh-CN" sz="2000" i="1" dirty="0">
              <a:solidFill>
                <a:srgbClr val="3333FF"/>
              </a:solidFill>
              <a:latin typeface="Comic Sans MS" panose="030F0702030302020204" pitchFamily="66" charset="0"/>
              <a:cs typeface="Times New Roman" panose="02020603050405020304" pitchFamily="18" charset="0"/>
            </a:endParaRPr>
          </a:p>
          <a:p>
            <a:r>
              <a:rPr lang="en-US" altLang="zh-CN" sz="2000" b="1" dirty="0">
                <a:solidFill>
                  <a:srgbClr val="FF0000"/>
                </a:solidFill>
                <a:latin typeface="Comic Sans MS" panose="030F0702030302020204" pitchFamily="66" charset="0"/>
              </a:rPr>
              <a:t>Note: </a:t>
            </a:r>
            <a:r>
              <a:rPr lang="en-US" altLang="zh-CN" sz="2000" dirty="0">
                <a:latin typeface="Comic Sans MS" panose="030F0702030302020204" pitchFamily="66" charset="0"/>
              </a:rPr>
              <a:t>as we delete tuples from account, the average balance changes</a:t>
            </a:r>
            <a:endParaRPr lang="en-US" altLang="zh-CN" sz="2000" dirty="0">
              <a:latin typeface="Comic Sans MS" panose="030F0702030302020204" pitchFamily="66" charset="0"/>
            </a:endParaRPr>
          </a:p>
          <a:p>
            <a:endParaRPr lang="en-US" altLang="zh-CN" sz="2000" b="1">
              <a:solidFill>
                <a:srgbClr val="FF0000"/>
              </a:solidFill>
              <a:latin typeface="Comic Sans MS" panose="030F0702030302020204" pitchFamily="66" charset="0"/>
            </a:endParaRPr>
          </a:p>
          <a:p>
            <a:r>
              <a:rPr lang="en-US" altLang="zh-CN" sz="2000" b="1">
                <a:solidFill>
                  <a:srgbClr val="FF0000"/>
                </a:solidFill>
                <a:latin typeface="Comic Sans MS" panose="030F0702030302020204" pitchFamily="66" charset="0"/>
              </a:rPr>
              <a:t>Solution </a:t>
            </a:r>
            <a:r>
              <a:rPr lang="en-US" altLang="zh-CN" sz="2000" b="1" dirty="0">
                <a:solidFill>
                  <a:srgbClr val="FF0000"/>
                </a:solidFill>
                <a:latin typeface="Comic Sans MS" panose="030F0702030302020204" pitchFamily="66" charset="0"/>
              </a:rPr>
              <a:t>used in SQL</a:t>
            </a:r>
            <a:r>
              <a:rPr lang="en-US" altLang="zh-CN" sz="2000" dirty="0">
                <a:solidFill>
                  <a:srgbClr val="FF0000"/>
                </a:solidFill>
                <a:latin typeface="Comic Sans MS" panose="030F0702030302020204" pitchFamily="66" charset="0"/>
              </a:rPr>
              <a:t>:</a:t>
            </a:r>
            <a:endParaRPr lang="en-US" altLang="zh-CN" sz="2000" dirty="0">
              <a:solidFill>
                <a:srgbClr val="FF0000"/>
              </a:solidFill>
              <a:latin typeface="Comic Sans MS" panose="030F0702030302020204" pitchFamily="66" charset="0"/>
            </a:endParaRPr>
          </a:p>
          <a:p>
            <a:pPr lvl="1"/>
            <a:r>
              <a:rPr lang="en-US" altLang="zh-CN" sz="1800" dirty="0">
                <a:latin typeface="Comic Sans MS" panose="030F0702030302020204" pitchFamily="66" charset="0"/>
              </a:rPr>
              <a:t>First, compute avg balance and find all tuples to delete</a:t>
            </a:r>
            <a:endParaRPr lang="en-US" altLang="zh-CN" sz="1800" dirty="0">
              <a:latin typeface="Comic Sans MS" panose="030F0702030302020204" pitchFamily="66" charset="0"/>
            </a:endParaRPr>
          </a:p>
          <a:p>
            <a:pPr lvl="1"/>
            <a:r>
              <a:rPr lang="en-US" altLang="zh-CN" sz="1800" dirty="0">
                <a:latin typeface="Comic Sans MS" panose="030F0702030302020204" pitchFamily="66" charset="0"/>
              </a:rPr>
              <a:t>Next, delete all tuples found above (without recomputing avg or retesting the tuples)</a:t>
            </a:r>
            <a:endParaRPr lang="en-US" altLang="zh-CN" sz="1800" dirty="0">
              <a:latin typeface="Comic Sans MS" panose="030F0702030302020204" pitchFamily="66"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Modification of the Database – Insertion</a:t>
            </a:r>
            <a:endParaRPr lang="zh-CN" altLang="en-US" dirty="0">
              <a:latin typeface="Comic Sans MS" panose="030F0702030302020204" pitchFamily="66" charset="0"/>
            </a:endParaRPr>
          </a:p>
        </p:txBody>
      </p:sp>
      <p:sp>
        <p:nvSpPr>
          <p:cNvPr id="3" name="内容占位符 2"/>
          <p:cNvSpPr>
            <a:spLocks noGrp="1"/>
          </p:cNvSpPr>
          <p:nvPr>
            <p:ph idx="1"/>
          </p:nvPr>
        </p:nvSpPr>
        <p:spPr>
          <a:xfrm>
            <a:off x="251520" y="699542"/>
            <a:ext cx="8712968" cy="3805070"/>
          </a:xfrm>
        </p:spPr>
        <p:txBody>
          <a:bodyPr/>
          <a:lstStyle/>
          <a:p>
            <a:r>
              <a:rPr lang="en-US" altLang="zh-CN" sz="2000" dirty="0">
                <a:latin typeface="Comic Sans MS" panose="030F0702030302020204" pitchFamily="66" charset="0"/>
              </a:rPr>
              <a:t>Add a new tuple to account</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insert into </a:t>
            </a:r>
            <a:r>
              <a:rPr lang="en-US" altLang="zh-CN" sz="2000" i="1" dirty="0">
                <a:solidFill>
                  <a:srgbClr val="3333FF"/>
                </a:solidFill>
                <a:latin typeface="Comic Sans MS" panose="030F0702030302020204" pitchFamily="66" charset="0"/>
                <a:cs typeface="Times New Roman" panose="02020603050405020304" pitchFamily="18" charset="0"/>
              </a:rPr>
              <a:t>account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values</a:t>
            </a:r>
            <a:r>
              <a:rPr lang="en-US" altLang="zh-CN" sz="2000" i="1" dirty="0">
                <a:solidFill>
                  <a:srgbClr val="3333FF"/>
                </a:solidFill>
                <a:latin typeface="Comic Sans MS" panose="030F0702030302020204" pitchFamily="66" charset="0"/>
                <a:cs typeface="Times New Roman" panose="02020603050405020304" pitchFamily="18" charset="0"/>
              </a:rPr>
              <a:t> (‘A-9732’, ‘Perryridge’,1200)</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buNone/>
            </a:pPr>
            <a:r>
              <a:rPr lang="en-US" altLang="zh-CN" sz="2000" dirty="0">
                <a:latin typeface="Comic Sans MS" panose="030F0702030302020204" pitchFamily="66" charset="0"/>
              </a:rPr>
              <a:t>	or equivalently</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insert into </a:t>
            </a:r>
            <a:r>
              <a:rPr lang="en-US" altLang="zh-CN" sz="2000" i="1" dirty="0">
                <a:solidFill>
                  <a:srgbClr val="3333FF"/>
                </a:solidFill>
                <a:latin typeface="Comic Sans MS" panose="030F0702030302020204" pitchFamily="66" charset="0"/>
                <a:cs typeface="Times New Roman" panose="02020603050405020304" pitchFamily="18" charset="0"/>
              </a:rPr>
              <a:t>account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balance, </a:t>
            </a:r>
            <a:r>
              <a:rPr lang="en-US" altLang="zh-CN" sz="2000" i="1" dirty="0" err="1">
                <a:solidFill>
                  <a:srgbClr val="3333FF"/>
                </a:solidFill>
                <a:latin typeface="Comic Sans MS" panose="030F0702030302020204" pitchFamily="66" charset="0"/>
                <a:cs typeface="Times New Roman" panose="02020603050405020304" pitchFamily="18" charset="0"/>
              </a:rPr>
              <a:t>account_number</a:t>
            </a:r>
            <a:r>
              <a:rPr lang="en-US" altLang="zh-CN" sz="2000" i="1" dirty="0">
                <a:solidFill>
                  <a:srgbClr val="3333FF"/>
                </a:solidFill>
                <a:latin typeface="Comic Sans MS" panose="030F0702030302020204" pitchFamily="66" charset="0"/>
                <a:cs typeface="Times New Roman" panose="02020603050405020304" pitchFamily="18" charset="0"/>
              </a:rPr>
              <a: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values</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Perryridge</a:t>
            </a:r>
            <a:r>
              <a:rPr lang="en-US" altLang="zh-CN" sz="2000" i="1" dirty="0">
                <a:solidFill>
                  <a:srgbClr val="3333FF"/>
                </a:solidFill>
                <a:latin typeface="Comic Sans MS" panose="030F0702030302020204" pitchFamily="66" charset="0"/>
                <a:cs typeface="Times New Roman" panose="02020603050405020304" pitchFamily="18" charset="0"/>
              </a:rPr>
              <a:t>’, 1200, ‘A-9732’)</a:t>
            </a:r>
            <a:endParaRPr lang="en-US" altLang="zh-CN" sz="2000" i="1" dirty="0">
              <a:solidFill>
                <a:srgbClr val="3333FF"/>
              </a:solidFill>
              <a:latin typeface="Comic Sans MS" panose="030F0702030302020204" pitchFamily="66" charset="0"/>
              <a:cs typeface="Times New Roman" panose="02020603050405020304" pitchFamily="18" charset="0"/>
            </a:endParaRPr>
          </a:p>
          <a:p>
            <a:pPr marL="0" indent="0">
              <a:buNone/>
            </a:pPr>
            <a:endParaRPr lang="en-US" altLang="zh-CN" sz="2000" dirty="0">
              <a:latin typeface="Comic Sans MS" panose="030F0702030302020204" pitchFamily="66" charset="0"/>
            </a:endParaRPr>
          </a:p>
          <a:p>
            <a:r>
              <a:rPr lang="en-US" altLang="zh-CN" sz="2000" dirty="0">
                <a:latin typeface="Comic Sans MS" panose="030F0702030302020204" pitchFamily="66" charset="0"/>
              </a:rPr>
              <a:t>Add a new tuple to account with balance setting to null</a:t>
            </a:r>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insert into </a:t>
            </a:r>
            <a:r>
              <a:rPr lang="en-US" altLang="zh-CN" sz="2000" i="1" dirty="0">
                <a:latin typeface="Comic Sans MS" panose="030F0702030302020204" pitchFamily="66" charset="0"/>
                <a:cs typeface="Times New Roman" panose="02020603050405020304" pitchFamily="18" charset="0"/>
              </a:rPr>
              <a:t>account</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latin typeface="Comic Sans MS" panose="030F0702030302020204" pitchFamily="66" charset="0"/>
                <a:cs typeface="Times New Roman" panose="02020603050405020304" pitchFamily="18" charset="0"/>
              </a:rPr>
              <a:t>values</a:t>
            </a:r>
            <a:r>
              <a:rPr lang="en-US" altLang="zh-CN" sz="2000" i="1" dirty="0">
                <a:latin typeface="Comic Sans MS" panose="030F0702030302020204" pitchFamily="66" charset="0"/>
                <a:cs typeface="Times New Roman" panose="02020603050405020304" pitchFamily="18" charset="0"/>
              </a:rPr>
              <a:t> (‘A-777’,‘Perryridge’, </a:t>
            </a:r>
            <a:r>
              <a:rPr lang="en-US" altLang="zh-CN" sz="2000" i="1" dirty="0">
                <a:solidFill>
                  <a:srgbClr val="FF0000"/>
                </a:solidFill>
                <a:latin typeface="Comic Sans MS" panose="030F0702030302020204" pitchFamily="66" charset="0"/>
                <a:cs typeface="Times New Roman" panose="02020603050405020304" pitchFamily="18" charset="0"/>
              </a:rPr>
              <a:t>null</a:t>
            </a:r>
            <a:r>
              <a:rPr lang="en-US" altLang="zh-CN" sz="2000" i="1" dirty="0">
                <a:latin typeface="Comic Sans MS" panose="030F0702030302020204" pitchFamily="66" charset="0"/>
                <a:cs typeface="Times New Roman" panose="02020603050405020304" pitchFamily="18" charset="0"/>
              </a:rPr>
              <a:t>)</a:t>
            </a:r>
            <a:endParaRPr lang="en-US" altLang="zh-CN" sz="2000" i="1" dirty="0">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538"/>
            <a:ext cx="9144000" cy="637580"/>
          </a:xfrm>
        </p:spPr>
        <p:txBody>
          <a:bodyPr/>
          <a:lstStyle/>
          <a:p>
            <a:pPr algn="ctr"/>
            <a:r>
              <a:rPr lang="en-US" altLang="zh-CN" dirty="0">
                <a:latin typeface="Comic Sans MS" panose="030F0702030302020204" pitchFamily="66" charset="0"/>
              </a:rPr>
              <a:t>Overview of the SQL Query Language </a:t>
            </a:r>
            <a:endParaRPr lang="zh-CN" altLang="en-US" dirty="0">
              <a:latin typeface="Comic Sans MS" panose="030F0702030302020204" pitchFamily="66" charset="0"/>
            </a:endParaRPr>
          </a:p>
        </p:txBody>
      </p:sp>
      <p:sp>
        <p:nvSpPr>
          <p:cNvPr id="3" name="内容占位符 2"/>
          <p:cNvSpPr>
            <a:spLocks noGrp="1"/>
          </p:cNvSpPr>
          <p:nvPr>
            <p:ph idx="1"/>
          </p:nvPr>
        </p:nvSpPr>
        <p:spPr>
          <a:xfrm>
            <a:off x="246530" y="689094"/>
            <a:ext cx="8650940" cy="3826872"/>
          </a:xfrm>
        </p:spPr>
        <p:txBody>
          <a:bodyPr/>
          <a:lstStyle/>
          <a:p>
            <a:pPr>
              <a:spcBef>
                <a:spcPts val="0"/>
              </a:spcBef>
              <a:spcAft>
                <a:spcPts val="600"/>
              </a:spcAft>
            </a:pPr>
            <a:r>
              <a:rPr lang="en-US" altLang="zh-CN" sz="1800" dirty="0">
                <a:latin typeface="Comic Sans MS" panose="030F0702030302020204" pitchFamily="66" charset="0"/>
              </a:rPr>
              <a:t>IBM Sequel language developed as part of System R project at the IBM San Jose Research Laboratory in the early 1970s</a:t>
            </a:r>
            <a:endParaRPr lang="en-US" altLang="zh-CN" sz="1800" dirty="0">
              <a:latin typeface="Comic Sans MS" panose="030F0702030302020204" pitchFamily="66" charset="0"/>
            </a:endParaRPr>
          </a:p>
          <a:p>
            <a:pPr>
              <a:spcBef>
                <a:spcPts val="0"/>
              </a:spcBef>
              <a:spcAft>
                <a:spcPts val="600"/>
              </a:spcAft>
            </a:pPr>
            <a:r>
              <a:rPr lang="en-US" altLang="zh-CN" sz="1800" dirty="0">
                <a:latin typeface="Comic Sans MS" panose="030F0702030302020204" pitchFamily="66" charset="0"/>
              </a:rPr>
              <a:t>Renamed </a:t>
            </a:r>
            <a:r>
              <a:rPr lang="en-US" altLang="zh-CN" sz="1800" b="1" dirty="0">
                <a:solidFill>
                  <a:srgbClr val="FF0000"/>
                </a:solidFill>
                <a:latin typeface="Comic Sans MS" panose="030F0702030302020204" pitchFamily="66" charset="0"/>
              </a:rPr>
              <a:t>Structured Query Language (SQL)</a:t>
            </a:r>
            <a:endParaRPr lang="en-US" altLang="zh-CN" sz="1800" b="1" dirty="0">
              <a:solidFill>
                <a:srgbClr val="FF0000"/>
              </a:solidFill>
              <a:latin typeface="Comic Sans MS" panose="030F0702030302020204" pitchFamily="66" charset="0"/>
            </a:endParaRPr>
          </a:p>
          <a:p>
            <a:pPr>
              <a:spcBef>
                <a:spcPts val="0"/>
              </a:spcBef>
              <a:spcAft>
                <a:spcPts val="600"/>
              </a:spcAft>
            </a:pPr>
            <a:r>
              <a:rPr lang="en-US" altLang="zh-CN" sz="1800" dirty="0">
                <a:latin typeface="Comic Sans MS" panose="030F0702030302020204" pitchFamily="66" charset="0"/>
              </a:rPr>
              <a:t>ANSI (</a:t>
            </a:r>
            <a:r>
              <a:rPr lang="zh-CN" altLang="en-US" sz="1800" dirty="0">
                <a:latin typeface="Comic Sans MS" panose="030F0702030302020204" pitchFamily="66" charset="0"/>
              </a:rPr>
              <a:t>美国国家标准学会</a:t>
            </a:r>
            <a:r>
              <a:rPr lang="en-US" altLang="zh-CN" sz="1800" dirty="0">
                <a:latin typeface="Comic Sans MS" panose="030F0702030302020204" pitchFamily="66" charset="0"/>
              </a:rPr>
              <a:t>) and ISO (</a:t>
            </a:r>
            <a:r>
              <a:rPr lang="zh-CN" altLang="en-US" sz="1800" dirty="0">
                <a:latin typeface="Comic Sans MS" panose="030F0702030302020204" pitchFamily="66" charset="0"/>
              </a:rPr>
              <a:t>国际标准化组织</a:t>
            </a:r>
            <a:r>
              <a:rPr lang="en-US" altLang="zh-CN" sz="1800" dirty="0">
                <a:latin typeface="Comic Sans MS" panose="030F0702030302020204" pitchFamily="66" charset="0"/>
              </a:rPr>
              <a:t>) standard SQL:</a:t>
            </a:r>
            <a:endParaRPr lang="en-US" altLang="zh-CN" sz="1800" dirty="0">
              <a:latin typeface="Comic Sans MS" panose="030F0702030302020204" pitchFamily="66" charset="0"/>
            </a:endParaRPr>
          </a:p>
          <a:p>
            <a:pPr lvl="1">
              <a:spcBef>
                <a:spcPts val="0"/>
              </a:spcBef>
              <a:spcAft>
                <a:spcPts val="600"/>
              </a:spcAft>
            </a:pPr>
            <a:r>
              <a:rPr lang="en-US" altLang="zh-CN" sz="1800" dirty="0">
                <a:latin typeface="Comic Sans MS" panose="030F0702030302020204" pitchFamily="66" charset="0"/>
              </a:rPr>
              <a:t>SQL-86</a:t>
            </a:r>
            <a:endParaRPr lang="en-US" altLang="zh-CN" sz="1800" dirty="0">
              <a:latin typeface="Comic Sans MS" panose="030F0702030302020204" pitchFamily="66" charset="0"/>
            </a:endParaRPr>
          </a:p>
          <a:p>
            <a:pPr lvl="1">
              <a:spcBef>
                <a:spcPts val="0"/>
              </a:spcBef>
              <a:spcAft>
                <a:spcPts val="600"/>
              </a:spcAft>
            </a:pPr>
            <a:r>
              <a:rPr lang="en-US" altLang="zh-CN" sz="1800" dirty="0">
                <a:latin typeface="Comic Sans MS" panose="030F0702030302020204" pitchFamily="66" charset="0"/>
              </a:rPr>
              <a:t>SQL-89</a:t>
            </a:r>
            <a:endParaRPr lang="en-US" altLang="zh-CN" sz="1800" dirty="0">
              <a:latin typeface="Comic Sans MS" panose="030F0702030302020204" pitchFamily="66" charset="0"/>
            </a:endParaRPr>
          </a:p>
          <a:p>
            <a:pPr lvl="1">
              <a:spcBef>
                <a:spcPts val="0"/>
              </a:spcBef>
              <a:spcAft>
                <a:spcPts val="600"/>
              </a:spcAft>
            </a:pPr>
            <a:r>
              <a:rPr lang="en-US" altLang="zh-CN" sz="1800" dirty="0">
                <a:latin typeface="Comic Sans MS" panose="030F0702030302020204" pitchFamily="66" charset="0"/>
              </a:rPr>
              <a:t>SQL-92 </a:t>
            </a:r>
            <a:endParaRPr lang="en-US" altLang="zh-CN" sz="1800" dirty="0">
              <a:latin typeface="Comic Sans MS" panose="030F0702030302020204" pitchFamily="66" charset="0"/>
            </a:endParaRPr>
          </a:p>
          <a:p>
            <a:pPr lvl="1">
              <a:spcBef>
                <a:spcPts val="0"/>
              </a:spcBef>
              <a:spcAft>
                <a:spcPts val="600"/>
              </a:spcAft>
            </a:pPr>
            <a:r>
              <a:rPr lang="en-US" altLang="zh-CN" sz="1800" dirty="0">
                <a:latin typeface="Comic Sans MS" panose="030F0702030302020204" pitchFamily="66" charset="0"/>
              </a:rPr>
              <a:t>SQL:1999,</a:t>
            </a:r>
            <a:r>
              <a:rPr lang="zh-CN" altLang="en-US" sz="1800" dirty="0">
                <a:latin typeface="Comic Sans MS" panose="030F0702030302020204" pitchFamily="66" charset="0"/>
              </a:rPr>
              <a:t> </a:t>
            </a:r>
            <a:r>
              <a:rPr lang="en-US" altLang="zh-CN" sz="1800" dirty="0">
                <a:latin typeface="Comic Sans MS" panose="030F0702030302020204" pitchFamily="66" charset="0"/>
              </a:rPr>
              <a:t>2003,</a:t>
            </a:r>
            <a:r>
              <a:rPr lang="zh-CN" altLang="en-US" sz="1800" dirty="0">
                <a:latin typeface="Comic Sans MS" panose="030F0702030302020204" pitchFamily="66" charset="0"/>
              </a:rPr>
              <a:t> </a:t>
            </a:r>
            <a:r>
              <a:rPr lang="en-US" altLang="zh-CN" sz="1800" dirty="0">
                <a:latin typeface="Comic Sans MS" panose="030F0702030302020204" pitchFamily="66" charset="0"/>
              </a:rPr>
              <a:t>2006,</a:t>
            </a:r>
            <a:r>
              <a:rPr lang="zh-CN" altLang="en-US" sz="1800" dirty="0">
                <a:latin typeface="Comic Sans MS" panose="030F0702030302020204" pitchFamily="66" charset="0"/>
              </a:rPr>
              <a:t> </a:t>
            </a:r>
            <a:r>
              <a:rPr lang="en-US" altLang="zh-CN" sz="1800" dirty="0">
                <a:latin typeface="Comic Sans MS" panose="030F0702030302020204" pitchFamily="66" charset="0"/>
              </a:rPr>
              <a:t>2008</a:t>
            </a:r>
            <a:endParaRPr lang="en-US" altLang="zh-CN" sz="1800" dirty="0">
              <a:latin typeface="Comic Sans MS" panose="030F0702030302020204" pitchFamily="66" charset="0"/>
            </a:endParaRPr>
          </a:p>
          <a:p>
            <a:pPr>
              <a:spcBef>
                <a:spcPts val="0"/>
              </a:spcBef>
              <a:spcAft>
                <a:spcPts val="600"/>
              </a:spcAft>
            </a:pPr>
            <a:r>
              <a:rPr lang="en-US" altLang="zh-CN" sz="1800" dirty="0">
                <a:latin typeface="Comic Sans MS" panose="030F0702030302020204" pitchFamily="66" charset="0"/>
              </a:rPr>
              <a:t>Commercial systems offer most, if not all, </a:t>
            </a:r>
            <a:r>
              <a:rPr lang="en-US" altLang="zh-CN" sz="1800" b="1" dirty="0">
                <a:solidFill>
                  <a:srgbClr val="FF0000"/>
                </a:solidFill>
                <a:latin typeface="Comic Sans MS" panose="030F0702030302020204" pitchFamily="66" charset="0"/>
              </a:rPr>
              <a:t>SQL-92</a:t>
            </a:r>
            <a:r>
              <a:rPr lang="en-US" altLang="zh-CN" sz="1800" dirty="0">
                <a:latin typeface="Comic Sans MS" panose="030F0702030302020204" pitchFamily="66" charset="0"/>
              </a:rPr>
              <a:t> features, plus varying feature sets from later standards and special proprietary features </a:t>
            </a:r>
            <a:endParaRPr lang="en-US" altLang="zh-CN" sz="1800" dirty="0">
              <a:latin typeface="Comic Sans MS" panose="030F0702030302020204" pitchFamily="66" charset="0"/>
            </a:endParaRPr>
          </a:p>
          <a:p>
            <a:pPr lvl="1">
              <a:spcBef>
                <a:spcPts val="0"/>
              </a:spcBef>
              <a:spcAft>
                <a:spcPts val="600"/>
              </a:spcAft>
            </a:pPr>
            <a:r>
              <a:rPr lang="en-US" altLang="zh-CN" sz="1800" dirty="0">
                <a:latin typeface="Comic Sans MS" panose="030F0702030302020204" pitchFamily="66" charset="0"/>
              </a:rPr>
              <a:t>Not all examples here may work on the particular system</a:t>
            </a:r>
            <a:endParaRPr lang="en-US" altLang="zh-CN" sz="1800" dirty="0">
              <a:latin typeface="Comic Sans MS" panose="030F0702030302020204" pitchFamily="66"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Modification of the Database – Insertion</a:t>
            </a:r>
            <a:endParaRPr lang="zh-CN" altLang="en-US" dirty="0">
              <a:latin typeface="Comic Sans MS" panose="030F0702030302020204" pitchFamily="66" charset="0"/>
            </a:endParaRPr>
          </a:p>
        </p:txBody>
      </p:sp>
      <p:sp>
        <p:nvSpPr>
          <p:cNvPr id="3" name="内容占位符 2"/>
          <p:cNvSpPr>
            <a:spLocks noGrp="1"/>
          </p:cNvSpPr>
          <p:nvPr>
            <p:ph idx="1"/>
          </p:nvPr>
        </p:nvSpPr>
        <p:spPr>
          <a:xfrm>
            <a:off x="179512" y="638888"/>
            <a:ext cx="8784976" cy="4309126"/>
          </a:xfrm>
        </p:spPr>
        <p:txBody>
          <a:bodyPr/>
          <a:lstStyle/>
          <a:p>
            <a:r>
              <a:rPr lang="en-US" altLang="zh-CN" sz="1800" dirty="0">
                <a:latin typeface="Comic Sans MS" panose="030F0702030302020204" pitchFamily="66" charset="0"/>
              </a:rPr>
              <a:t>Provide as a gift for all loan customers of the </a:t>
            </a:r>
            <a:r>
              <a:rPr lang="en-US" altLang="zh-CN" sz="1800" dirty="0" err="1">
                <a:latin typeface="Comic Sans MS" panose="030F0702030302020204" pitchFamily="66" charset="0"/>
              </a:rPr>
              <a:t>Perryridge</a:t>
            </a:r>
            <a:r>
              <a:rPr lang="en-US" altLang="zh-CN" sz="1800" dirty="0">
                <a:latin typeface="Comic Sans MS" panose="030F0702030302020204" pitchFamily="66" charset="0"/>
              </a:rPr>
              <a:t> branch, i.e., a $200 saving account. Let the loan number serve as the account number for the new saving account</a:t>
            </a:r>
            <a:endParaRPr lang="en-US" altLang="zh-CN" sz="1800" dirty="0">
              <a:latin typeface="Comic Sans MS" panose="030F0702030302020204" pitchFamily="66" charset="0"/>
            </a:endParaRPr>
          </a:p>
          <a:p>
            <a:pPr marL="0" indent="0">
              <a:spcBef>
                <a:spcPts val="0"/>
              </a:spcBef>
              <a:buNone/>
            </a:pPr>
            <a:r>
              <a:rPr lang="en-US" altLang="zh-CN" sz="18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insert </a:t>
            </a:r>
            <a:r>
              <a:rPr lang="en-US" altLang="zh-CN" sz="1800" b="1" i="1" dirty="0">
                <a:latin typeface="Comic Sans MS" panose="030F0702030302020204" pitchFamily="66" charset="0"/>
                <a:cs typeface="Times New Roman" panose="02020603050405020304" pitchFamily="18" charset="0"/>
              </a:rPr>
              <a:t>into </a:t>
            </a:r>
            <a:r>
              <a:rPr lang="en-US" altLang="zh-CN" sz="1800" i="1" dirty="0">
                <a:solidFill>
                  <a:srgbClr val="FF0000"/>
                </a:solidFill>
                <a:latin typeface="Comic Sans MS" panose="030F0702030302020204" pitchFamily="66" charset="0"/>
                <a:cs typeface="Times New Roman" panose="02020603050405020304" pitchFamily="18" charset="0"/>
              </a:rPr>
              <a:t>account</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loan_number</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branch_name</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200</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loan</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branch_name</a:t>
            </a:r>
            <a:r>
              <a:rPr lang="en-US" altLang="zh-CN" sz="1800" i="1" dirty="0">
                <a:latin typeface="Comic Sans MS" panose="030F0702030302020204" pitchFamily="66" charset="0"/>
                <a:cs typeface="Times New Roman" panose="02020603050405020304" pitchFamily="18" charset="0"/>
              </a:rPr>
              <a:t> = ‘</a:t>
            </a:r>
            <a:r>
              <a:rPr lang="en-US" altLang="zh-CN" sz="1800" i="1" dirty="0" err="1">
                <a:latin typeface="Comic Sans MS" panose="030F0702030302020204" pitchFamily="66" charset="0"/>
                <a:cs typeface="Times New Roman" panose="02020603050405020304" pitchFamily="18" charset="0"/>
              </a:rPr>
              <a:t>Perryridge</a:t>
            </a:r>
            <a:r>
              <a:rPr lang="en-US" altLang="zh-CN" sz="1800" i="1" dirty="0">
                <a:latin typeface="Comic Sans MS" panose="030F0702030302020204" pitchFamily="66" charset="0"/>
                <a:cs typeface="Times New Roman" panose="02020603050405020304" pitchFamily="18" charset="0"/>
              </a:rPr>
              <a:t>’</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insert</a:t>
            </a:r>
            <a:r>
              <a:rPr lang="en-US" altLang="zh-CN" sz="1800" b="1" i="1" dirty="0">
                <a:latin typeface="Comic Sans MS" panose="030F0702030302020204" pitchFamily="66" charset="0"/>
                <a:cs typeface="Times New Roman" panose="02020603050405020304" pitchFamily="18" charset="0"/>
              </a:rPr>
              <a:t> into </a:t>
            </a:r>
            <a:r>
              <a:rPr lang="en-US" altLang="zh-CN" sz="1800" i="1" dirty="0">
                <a:solidFill>
                  <a:srgbClr val="FF0000"/>
                </a:solidFill>
                <a:latin typeface="Comic Sans MS" panose="030F0702030302020204" pitchFamily="66" charset="0"/>
                <a:cs typeface="Times New Roman" panose="02020603050405020304" pitchFamily="18" charset="0"/>
              </a:rPr>
              <a:t>depositor</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customer_name</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loan_number</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loan, borrower</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	      </a:t>
            </a: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loan.loan_number</a:t>
            </a:r>
            <a:r>
              <a:rPr lang="en-US" altLang="zh-CN" sz="1800" i="1" dirty="0">
                <a:latin typeface="Comic Sans MS" panose="030F0702030302020204" pitchFamily="66" charset="0"/>
                <a:cs typeface="Times New Roman" panose="02020603050405020304" pitchFamily="18" charset="0"/>
              </a:rPr>
              <a:t> = </a:t>
            </a:r>
            <a:r>
              <a:rPr lang="en-US" altLang="zh-CN" sz="1800" i="1" dirty="0" err="1">
                <a:latin typeface="Comic Sans MS" panose="030F0702030302020204" pitchFamily="66" charset="0"/>
                <a:cs typeface="Times New Roman" panose="02020603050405020304" pitchFamily="18" charset="0"/>
              </a:rPr>
              <a:t>borrower.loan_number</a:t>
            </a:r>
            <a:endParaRPr lang="en-US" altLang="zh-CN" sz="1800" i="1" dirty="0">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latin typeface="Comic Sans MS" panose="030F0702030302020204" pitchFamily="66" charset="0"/>
                <a:cs typeface="Times New Roman" panose="02020603050405020304" pitchFamily="18" charset="0"/>
              </a:rPr>
              <a:t>	</a:t>
            </a:r>
            <a:r>
              <a:rPr lang="en-US" altLang="zh-CN" sz="1800" i="1">
                <a:latin typeface="Comic Sans MS" panose="030F0702030302020204" pitchFamily="66" charset="0"/>
                <a:cs typeface="Times New Roman" panose="02020603050405020304" pitchFamily="18" charset="0"/>
              </a:rPr>
              <a:t>                </a:t>
            </a:r>
            <a:r>
              <a:rPr lang="en-US" altLang="zh-CN" sz="1800" b="1" i="1">
                <a:latin typeface="Comic Sans MS" panose="030F0702030302020204" pitchFamily="66" charset="0"/>
                <a:cs typeface="Times New Roman" panose="02020603050405020304" pitchFamily="18" charset="0"/>
              </a:rPr>
              <a:t>and</a:t>
            </a:r>
            <a:r>
              <a:rPr lang="en-US" altLang="zh-CN" sz="1800" i="1">
                <a:latin typeface="Comic Sans MS" panose="030F0702030302020204" pitchFamily="66" charset="0"/>
                <a:cs typeface="Times New Roman" panose="02020603050405020304" pitchFamily="18" charset="0"/>
              </a:rPr>
              <a:t> </a:t>
            </a:r>
            <a:r>
              <a:rPr lang="en-US" altLang="zh-CN" sz="1800" i="1" dirty="0" err="1">
                <a:latin typeface="Comic Sans MS" panose="030F0702030302020204" pitchFamily="66" charset="0"/>
                <a:cs typeface="Times New Roman" panose="02020603050405020304" pitchFamily="18" charset="0"/>
              </a:rPr>
              <a:t>branch_name</a:t>
            </a:r>
            <a:r>
              <a:rPr lang="en-US" altLang="zh-CN" sz="1800" i="1" dirty="0">
                <a:latin typeface="Comic Sans MS" panose="030F0702030302020204" pitchFamily="66" charset="0"/>
                <a:cs typeface="Times New Roman" panose="02020603050405020304" pitchFamily="18" charset="0"/>
              </a:rPr>
              <a:t> = ‘</a:t>
            </a:r>
            <a:r>
              <a:rPr lang="en-US" altLang="zh-CN" sz="1800" i="1" dirty="0" err="1">
                <a:latin typeface="Comic Sans MS" panose="030F0702030302020204" pitchFamily="66" charset="0"/>
                <a:cs typeface="Times New Roman" panose="02020603050405020304" pitchFamily="18" charset="0"/>
              </a:rPr>
              <a:t>Perryridge</a:t>
            </a:r>
            <a:r>
              <a:rPr lang="en-US" altLang="zh-CN" sz="1800" i="1" dirty="0">
                <a:latin typeface="Comic Sans MS" panose="030F0702030302020204" pitchFamily="66" charset="0"/>
                <a:cs typeface="Times New Roman" panose="02020603050405020304" pitchFamily="18" charset="0"/>
              </a:rPr>
              <a:t>’</a:t>
            </a:r>
            <a:endParaRPr lang="en-US" altLang="zh-CN" sz="1800" i="1" dirty="0">
              <a:latin typeface="Comic Sans MS" panose="030F0702030302020204" pitchFamily="66" charset="0"/>
              <a:cs typeface="Times New Roman" panose="02020603050405020304" pitchFamily="18" charset="0"/>
            </a:endParaRPr>
          </a:p>
          <a:p>
            <a:r>
              <a:rPr lang="en-US" altLang="zh-CN" sz="1800" dirty="0">
                <a:latin typeface="Comic Sans MS" panose="030F0702030302020204" pitchFamily="66" charset="0"/>
              </a:rPr>
              <a:t>The </a:t>
            </a:r>
            <a:r>
              <a:rPr lang="en-US" altLang="zh-CN" sz="1800" b="1" dirty="0">
                <a:solidFill>
                  <a:srgbClr val="3333FF"/>
                </a:solidFill>
                <a:latin typeface="Comic Sans MS" panose="030F0702030302020204" pitchFamily="66" charset="0"/>
              </a:rPr>
              <a:t>select from where </a:t>
            </a:r>
            <a:r>
              <a:rPr lang="en-US" altLang="zh-CN" sz="1800" dirty="0">
                <a:latin typeface="Comic Sans MS" panose="030F0702030302020204" pitchFamily="66" charset="0"/>
              </a:rPr>
              <a:t>statement is </a:t>
            </a:r>
            <a:r>
              <a:rPr lang="en-US" altLang="zh-CN" sz="1800" dirty="0">
                <a:solidFill>
                  <a:srgbClr val="3333FF"/>
                </a:solidFill>
                <a:latin typeface="Comic Sans MS" panose="030F0702030302020204" pitchFamily="66" charset="0"/>
              </a:rPr>
              <a:t>fully evaluated before</a:t>
            </a:r>
            <a:r>
              <a:rPr lang="en-US" altLang="zh-CN" sz="1800" dirty="0">
                <a:latin typeface="Comic Sans MS" panose="030F0702030302020204" pitchFamily="66" charset="0"/>
              </a:rPr>
              <a:t> any of its results are </a:t>
            </a:r>
            <a:r>
              <a:rPr lang="en-US" altLang="zh-CN" sz="1800" dirty="0">
                <a:solidFill>
                  <a:srgbClr val="3333FF"/>
                </a:solidFill>
                <a:latin typeface="Comic Sans MS" panose="030F0702030302020204" pitchFamily="66" charset="0"/>
              </a:rPr>
              <a:t>inserted</a:t>
            </a:r>
            <a:r>
              <a:rPr lang="en-US" altLang="zh-CN" sz="1800" dirty="0">
                <a:latin typeface="Comic Sans MS" panose="030F0702030302020204" pitchFamily="66" charset="0"/>
              </a:rPr>
              <a:t> into the relation. Otherwise, queries like </a:t>
            </a:r>
            <a:r>
              <a:rPr lang="en-US" altLang="zh-CN" sz="1800" i="1" dirty="0">
                <a:solidFill>
                  <a:srgbClr val="C00000"/>
                </a:solidFill>
                <a:latin typeface="Comic Sans MS" panose="030F0702030302020204" pitchFamily="66" charset="0"/>
                <a:cs typeface="Times New Roman" panose="02020603050405020304" pitchFamily="18" charset="0"/>
              </a:rPr>
              <a:t>insert into table1 select * from table2</a:t>
            </a:r>
            <a:r>
              <a:rPr lang="en-US" altLang="zh-CN" sz="1800" dirty="0">
                <a:latin typeface="Comic Sans MS" panose="030F0702030302020204" pitchFamily="66" charset="0"/>
              </a:rPr>
              <a:t> would cause problems</a:t>
            </a:r>
            <a:endParaRPr lang="en-US" altLang="zh-CN" sz="1800" dirty="0">
              <a:latin typeface="Comic Sans MS" panose="030F0702030302020204" pitchFamily="66" charset="0"/>
            </a:endParaRPr>
          </a:p>
          <a:p>
            <a:endParaRPr lang="zh-CN" altLang="en-US" sz="1800" dirty="0">
              <a:latin typeface="Comic Sans MS" panose="030F0702030302020204" pitchFamily="66" charset="0"/>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Modification of the Database – Updates</a:t>
            </a:r>
            <a:endParaRPr lang="zh-CN" altLang="en-US"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669215"/>
                <a:ext cx="8568952" cy="3805070"/>
              </a:xfrm>
            </p:spPr>
            <p:txBody>
              <a:bodyPr/>
              <a:lstStyle/>
              <a:p>
                <a:r>
                  <a:rPr lang="en-US" altLang="zh-CN" sz="2000" dirty="0">
                    <a:latin typeface="Comic Sans MS" panose="030F0702030302020204" pitchFamily="66" charset="0"/>
                  </a:rPr>
                  <a:t>Increase all accounts with balances over $10,000 by 6%, and all other accounts receive an increase of 5%.</a:t>
                </a:r>
                <a:endParaRPr lang="en-US" altLang="zh-CN" sz="2000" dirty="0">
                  <a:latin typeface="Comic Sans MS" panose="030F0702030302020204" pitchFamily="66" charset="0"/>
                </a:endParaRPr>
              </a:p>
              <a:p>
                <a:pPr lvl="1"/>
                <a:r>
                  <a:rPr lang="en-US" altLang="zh-CN" sz="1600" dirty="0">
                    <a:latin typeface="Comic Sans MS" panose="030F0702030302020204" pitchFamily="66" charset="0"/>
                  </a:rPr>
                  <a:t>Write two update statements:</a:t>
                </a:r>
                <a:endParaRPr lang="en-US" altLang="zh-CN" sz="1600" dirty="0">
                  <a:latin typeface="Comic Sans MS" panose="030F0702030302020204" pitchFamily="66" charset="0"/>
                </a:endParaRPr>
              </a:p>
              <a:p>
                <a:pPr marL="0" indent="0">
                  <a:spcBef>
                    <a:spcPts val="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update</a:t>
                </a:r>
                <a:r>
                  <a:rPr lang="en-US" altLang="zh-CN" sz="2000" i="1" dirty="0">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account</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set</a:t>
                </a:r>
                <a:r>
                  <a:rPr lang="en-US" altLang="zh-CN" sz="2000" i="1" dirty="0">
                    <a:latin typeface="Comic Sans MS" panose="030F0702030302020204" pitchFamily="66" charset="0"/>
                    <a:cs typeface="Times New Roman" panose="02020603050405020304" pitchFamily="18" charset="0"/>
                  </a:rPr>
                  <a:t> balance = balance </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1.06</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balance &gt; 10000</a:t>
                </a:r>
                <a:endParaRPr lang="en-US" altLang="zh-CN" sz="2000" i="1" dirty="0">
                  <a:latin typeface="Comic Sans MS" panose="030F0702030302020204" pitchFamily="66" charset="0"/>
                  <a:cs typeface="Times New Roman" panose="02020603050405020304" pitchFamily="18" charset="0"/>
                </a:endParaRPr>
              </a:p>
              <a:p>
                <a:pPr>
                  <a:spcBef>
                    <a:spcPts val="0"/>
                  </a:spcBef>
                </a:pPr>
                <a:endParaRPr lang="en-US" altLang="zh-CN" sz="2000" i="1" dirty="0">
                  <a:latin typeface="Comic Sans MS" panose="030F0702030302020204" pitchFamily="66" charset="0"/>
                  <a:cs typeface="Times New Roman" panose="02020603050405020304" pitchFamily="18" charset="0"/>
                </a:endParaRPr>
              </a:p>
              <a:p>
                <a:pPr marL="0" indent="0">
                  <a:spcBef>
                    <a:spcPts val="0"/>
                  </a:spcBef>
                  <a:buNone/>
                </a:pP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update</a:t>
                </a:r>
                <a:r>
                  <a:rPr lang="en-US" altLang="zh-CN" sz="2000" i="1" dirty="0">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account</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set</a:t>
                </a:r>
                <a:r>
                  <a:rPr lang="en-US" altLang="zh-CN" sz="2000" i="1" dirty="0">
                    <a:latin typeface="Comic Sans MS" panose="030F0702030302020204" pitchFamily="66" charset="0"/>
                    <a:cs typeface="Times New Roman" panose="02020603050405020304" pitchFamily="18" charset="0"/>
                  </a:rPr>
                  <a:t> balance = balance </a:t>
                </a:r>
                <a14:m>
                  <m:oMath xmlns:m="http://schemas.openxmlformats.org/officeDocument/2006/math">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1.05</a:t>
                </a:r>
                <a:br>
                  <a:rPr lang="en-US" altLang="zh-CN" sz="2000" i="1" dirty="0">
                    <a:latin typeface="Comic Sans MS" panose="030F0702030302020204" pitchFamily="66" charset="0"/>
                    <a:cs typeface="Times New Roman" panose="02020603050405020304" pitchFamily="18" charset="0"/>
                  </a:rPr>
                </a:br>
                <a:r>
                  <a:rPr lang="en-US" altLang="zh-CN" sz="2000" i="1" dirty="0">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where</a:t>
                </a:r>
                <a:r>
                  <a:rPr lang="en-US" altLang="zh-CN" sz="2000" i="1" dirty="0">
                    <a:latin typeface="Comic Sans MS" panose="030F0702030302020204" pitchFamily="66" charset="0"/>
                    <a:cs typeface="Times New Roman" panose="02020603050405020304" pitchFamily="18" charset="0"/>
                  </a:rPr>
                  <a:t> balance </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Comic Sans MS" panose="030F0702030302020204" pitchFamily="66" charset="0"/>
                    <a:cs typeface="Times New Roman" panose="02020603050405020304" pitchFamily="18" charset="0"/>
                  </a:rPr>
                  <a:t> 10000</a:t>
                </a:r>
                <a:endParaRPr lang="en-US" altLang="zh-CN" sz="2000" i="1" dirty="0">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The </a:t>
                </a:r>
                <a:r>
                  <a:rPr lang="en-US" altLang="zh-CN" sz="2000" dirty="0">
                    <a:solidFill>
                      <a:srgbClr val="FF0000"/>
                    </a:solidFill>
                    <a:latin typeface="Comic Sans MS" panose="030F0702030302020204" pitchFamily="66" charset="0"/>
                  </a:rPr>
                  <a:t>order</a:t>
                </a:r>
                <a:r>
                  <a:rPr lang="en-US" altLang="zh-CN" sz="2000" dirty="0">
                    <a:latin typeface="Comic Sans MS" panose="030F0702030302020204" pitchFamily="66" charset="0"/>
                  </a:rPr>
                  <a:t> is important</a:t>
                </a:r>
                <a:endParaRPr lang="en-US" altLang="zh-CN" sz="2000" dirty="0">
                  <a:latin typeface="Comic Sans MS" panose="030F0702030302020204" pitchFamily="66" charset="0"/>
                </a:endParaRPr>
              </a:p>
              <a:p>
                <a:r>
                  <a:rPr lang="en-US" altLang="zh-CN" sz="2000" dirty="0">
                    <a:latin typeface="Comic Sans MS" panose="030F0702030302020204" pitchFamily="66" charset="0"/>
                  </a:rPr>
                  <a:t>Can be done better using the case statement (next slide)</a:t>
                </a:r>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51520" y="669215"/>
                <a:ext cx="8568952" cy="3805070"/>
              </a:xfrm>
              <a:blipFill rotWithShape="1">
                <a:blip r:embed="rId1"/>
                <a:stretch>
                  <a:fillRect l="-1" t="-15" r="4" b="-9794"/>
                </a:stretch>
              </a:blipFill>
            </p:spPr>
            <p:txBody>
              <a:bodyPr/>
              <a:lstStyle/>
              <a:p>
                <a:r>
                  <a:rPr lang="zh-CN" altLang="en-US">
                    <a:noFill/>
                  </a:rPr>
                  <a:t> </a:t>
                </a:r>
              </a:p>
            </p:txBody>
          </p:sp>
        </mc:Fallback>
      </mc:AlternateContent>
      <p:sp>
        <p:nvSpPr>
          <p:cNvPr id="4" name="AutoShape 1029"/>
          <p:cNvSpPr>
            <a:spLocks noChangeArrowheads="1"/>
          </p:cNvSpPr>
          <p:nvPr/>
        </p:nvSpPr>
        <p:spPr bwMode="auto">
          <a:xfrm>
            <a:off x="683568" y="2283718"/>
            <a:ext cx="364331" cy="910829"/>
          </a:xfrm>
          <a:prstGeom prst="upDownArrow">
            <a:avLst>
              <a:gd name="adj1" fmla="val 50000"/>
              <a:gd name="adj2" fmla="val 50000"/>
            </a:avLst>
          </a:prstGeom>
          <a:solidFill>
            <a:schemeClr val="accent1"/>
          </a:solidFill>
          <a:ln w="9525">
            <a:solidFill>
              <a:schemeClr val="tx1"/>
            </a:solidFill>
            <a:miter lim="800000"/>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Case Statement for Conditional Updates</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dirty="0">
                <a:latin typeface="Comic Sans MS" panose="030F0702030302020204" pitchFamily="66" charset="0"/>
              </a:rPr>
              <a:t>Same query as before: Increase all accounts with balances over $10,000 by 6%, all other accounts receive 5%.</a:t>
            </a:r>
            <a:br>
              <a:rPr lang="en-US" altLang="zh-CN" sz="2000" dirty="0">
                <a:latin typeface="Comic Sans MS" panose="030F0702030302020204" pitchFamily="66" charset="0"/>
              </a:rPr>
            </a:br>
            <a:endParaRPr lang="en-US" altLang="zh-CN" sz="2000" dirty="0">
              <a:latin typeface="Comic Sans MS" panose="030F0702030302020204" pitchFamily="66" charset="0"/>
            </a:endParaRPr>
          </a:p>
          <a:p>
            <a:pPr marL="0" indent="0">
              <a:buNone/>
            </a:pPr>
            <a:r>
              <a:rPr lang="en-US" altLang="zh-CN" sz="2000">
                <a:latin typeface="Comic Sans MS" panose="030F0702030302020204" pitchFamily="66" charset="0"/>
              </a:rPr>
              <a:t>    </a:t>
            </a:r>
            <a:r>
              <a:rPr lang="en-US" altLang="zh-CN" sz="2000" b="1" i="1">
                <a:solidFill>
                  <a:srgbClr val="3333FF"/>
                </a:solidFill>
                <a:latin typeface="Comic Sans MS" panose="030F0702030302020204" pitchFamily="66" charset="0"/>
                <a:cs typeface="Times New Roman" panose="02020603050405020304" pitchFamily="18" charset="0"/>
              </a:rPr>
              <a:t>update</a:t>
            </a:r>
            <a:r>
              <a:rPr lang="en-US" altLang="zh-CN" sz="2000" i="1">
                <a:solidFill>
                  <a:srgbClr val="3333FF"/>
                </a:solidFill>
                <a:latin typeface="Comic Sans MS" panose="030F0702030302020204" pitchFamily="66" charset="0"/>
                <a:cs typeface="Times New Roman" panose="02020603050405020304" pitchFamily="18" charset="0"/>
              </a:rPr>
              <a:t> </a:t>
            </a:r>
            <a:r>
              <a:rPr lang="en-US" altLang="zh-CN" sz="2000" i="1" dirty="0">
                <a:latin typeface="Comic Sans MS" panose="030F0702030302020204" pitchFamily="66" charset="0"/>
                <a:cs typeface="Times New Roman" panose="02020603050405020304" pitchFamily="18" charset="0"/>
              </a:rPr>
              <a:t>account</a:t>
            </a:r>
            <a:br>
              <a:rPr lang="en-US" altLang="zh-CN" sz="2000" i="1" dirty="0">
                <a:latin typeface="Comic Sans MS" panose="030F0702030302020204" pitchFamily="66" charset="0"/>
                <a:cs typeface="Times New Roman" panose="02020603050405020304" pitchFamily="18" charset="0"/>
              </a:rPr>
            </a:br>
            <a:r>
              <a:rPr lang="en-US" altLang="zh-CN" sz="2000" i="1">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set</a:t>
            </a:r>
            <a:r>
              <a:rPr lang="en-US" altLang="zh-CN" sz="2000" i="1" dirty="0">
                <a:latin typeface="Comic Sans MS" panose="030F0702030302020204" pitchFamily="66" charset="0"/>
                <a:cs typeface="Times New Roman" panose="02020603050405020304" pitchFamily="18" charset="0"/>
              </a:rPr>
              <a:t> balance =  </a:t>
            </a:r>
            <a:r>
              <a:rPr lang="en-US" altLang="zh-CN" sz="2000" b="1" i="1" dirty="0">
                <a:solidFill>
                  <a:srgbClr val="FF0000"/>
                </a:solidFill>
                <a:latin typeface="Comic Sans MS" panose="030F0702030302020204" pitchFamily="66" charset="0"/>
                <a:cs typeface="Times New Roman" panose="02020603050405020304" pitchFamily="18" charset="0"/>
              </a:rPr>
              <a:t>case</a:t>
            </a:r>
            <a:r>
              <a:rPr lang="en-US" altLang="zh-CN" sz="2000" i="1" dirty="0">
                <a:solidFill>
                  <a:srgbClr val="FF0000"/>
                </a:solidFill>
                <a:latin typeface="Comic Sans MS" panose="030F0702030302020204" pitchFamily="66" charset="0"/>
                <a:cs typeface="Times New Roman" panose="02020603050405020304" pitchFamily="18" charset="0"/>
              </a:rPr>
              <a:t> </a:t>
            </a:r>
            <a:br>
              <a:rPr lang="en-US" altLang="zh-CN" sz="2000" i="1" dirty="0">
                <a:latin typeface="Comic Sans MS" panose="030F0702030302020204" pitchFamily="66" charset="0"/>
                <a:cs typeface="Times New Roman" panose="02020603050405020304" pitchFamily="18" charset="0"/>
              </a:rPr>
            </a:br>
            <a:r>
              <a:rPr lang="en-US" altLang="zh-CN" sz="2000" i="1">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when</a:t>
            </a:r>
            <a:r>
              <a:rPr lang="en-US" altLang="zh-CN" sz="2000" i="1" dirty="0">
                <a:latin typeface="Comic Sans MS" panose="030F0702030302020204" pitchFamily="66" charset="0"/>
                <a:cs typeface="Times New Roman" panose="02020603050405020304" pitchFamily="18" charset="0"/>
              </a:rPr>
              <a:t> balance &lt;= 10000 </a:t>
            </a:r>
            <a:r>
              <a:rPr lang="en-US" altLang="zh-CN" sz="2000" b="1" i="1" dirty="0">
                <a:solidFill>
                  <a:srgbClr val="3333FF"/>
                </a:solidFill>
                <a:latin typeface="Comic Sans MS" panose="030F0702030302020204" pitchFamily="66" charset="0"/>
                <a:cs typeface="Times New Roman" panose="02020603050405020304" pitchFamily="18" charset="0"/>
              </a:rPr>
              <a:t>then</a:t>
            </a:r>
            <a:r>
              <a:rPr lang="en-US" altLang="zh-CN" sz="2000" i="1" dirty="0">
                <a:latin typeface="Comic Sans MS" panose="030F0702030302020204" pitchFamily="66" charset="0"/>
                <a:cs typeface="Times New Roman" panose="02020603050405020304" pitchFamily="18" charset="0"/>
              </a:rPr>
              <a:t> balance *1.05</a:t>
            </a:r>
            <a:br>
              <a:rPr lang="en-US" altLang="zh-CN" sz="2000" i="1" dirty="0">
                <a:latin typeface="Comic Sans MS" panose="030F0702030302020204" pitchFamily="66" charset="0"/>
                <a:cs typeface="Times New Roman" panose="02020603050405020304" pitchFamily="18" charset="0"/>
              </a:rPr>
            </a:br>
            <a:r>
              <a:rPr lang="en-US" altLang="zh-CN" sz="2000" i="1">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else</a:t>
            </a:r>
            <a:r>
              <a:rPr lang="en-US" altLang="zh-CN" sz="2000" i="1">
                <a:latin typeface="Comic Sans MS" panose="030F0702030302020204" pitchFamily="66" charset="0"/>
                <a:cs typeface="Times New Roman" panose="02020603050405020304" pitchFamily="18" charset="0"/>
              </a:rPr>
              <a:t>  </a:t>
            </a:r>
            <a:r>
              <a:rPr lang="en-US" altLang="zh-CN" sz="2000" i="1" dirty="0">
                <a:latin typeface="Comic Sans MS" panose="030F0702030302020204" pitchFamily="66" charset="0"/>
                <a:cs typeface="Times New Roman" panose="02020603050405020304" pitchFamily="18" charset="0"/>
              </a:rPr>
              <a:t>balance * 1.06</a:t>
            </a:r>
            <a:br>
              <a:rPr lang="en-US" altLang="zh-CN" sz="2000" i="1" dirty="0">
                <a:latin typeface="Comic Sans MS" panose="030F0702030302020204" pitchFamily="66" charset="0"/>
                <a:cs typeface="Times New Roman" panose="02020603050405020304" pitchFamily="18" charset="0"/>
              </a:rPr>
            </a:br>
            <a:r>
              <a:rPr lang="en-US" altLang="zh-CN" sz="2000" i="1">
                <a:latin typeface="Comic Sans MS" panose="030F0702030302020204" pitchFamily="66" charset="0"/>
                <a:cs typeface="Times New Roman" panose="02020603050405020304" pitchFamily="18" charset="0"/>
              </a:rPr>
              <a:t>        </a:t>
            </a:r>
            <a:r>
              <a:rPr lang="en-US" altLang="zh-CN" sz="2000" b="1" i="1">
                <a:solidFill>
                  <a:srgbClr val="3333FF"/>
                </a:solidFill>
                <a:latin typeface="Comic Sans MS" panose="030F0702030302020204" pitchFamily="66" charset="0"/>
                <a:cs typeface="Times New Roman" panose="02020603050405020304" pitchFamily="18" charset="0"/>
              </a:rPr>
              <a:t>end</a:t>
            </a:r>
            <a:endParaRPr lang="en-US" altLang="zh-CN" sz="2000" b="1" i="1" dirty="0">
              <a:solidFill>
                <a:srgbClr val="3333FF"/>
              </a:solidFill>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pic>
        <p:nvPicPr>
          <p:cNvPr id="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176" y="1779662"/>
            <a:ext cx="2853341" cy="167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Comic Sans MS" panose="030F0702030302020204" pitchFamily="66" charset="0"/>
              </a:rPr>
              <a:t>Review Terms</a:t>
            </a:r>
            <a:endParaRPr lang="zh-CN" altLang="en-US" dirty="0">
              <a:latin typeface="Comic Sans MS" panose="030F0702030302020204" pitchFamily="66" charset="0"/>
            </a:endParaRPr>
          </a:p>
        </p:txBody>
      </p:sp>
      <p:sp>
        <p:nvSpPr>
          <p:cNvPr id="3" name="内容占位符 2"/>
          <p:cNvSpPr>
            <a:spLocks noGrp="1"/>
          </p:cNvSpPr>
          <p:nvPr>
            <p:ph idx="1"/>
          </p:nvPr>
        </p:nvSpPr>
        <p:spPr>
          <a:xfrm>
            <a:off x="179512" y="627534"/>
            <a:ext cx="3312368" cy="4392488"/>
          </a:xfrm>
        </p:spPr>
        <p:txBody>
          <a:bodyPr/>
          <a:lstStyle/>
          <a:p>
            <a:r>
              <a:rPr lang="en-US" altLang="zh-CN" sz="1400" b="1">
                <a:solidFill>
                  <a:srgbClr val="3333FF"/>
                </a:solidFill>
                <a:latin typeface="Comic Sans MS" panose="030F0702030302020204" pitchFamily="66" charset="0"/>
              </a:rPr>
              <a:t>DDL</a:t>
            </a:r>
            <a:r>
              <a:rPr lang="en-US" altLang="zh-CN" sz="1400">
                <a:latin typeface="Comic Sans MS" panose="030F0702030302020204" pitchFamily="66" charset="0"/>
              </a:rPr>
              <a:t>:Data </a:t>
            </a:r>
            <a:r>
              <a:rPr lang="en-US" altLang="zh-CN" sz="1400" dirty="0">
                <a:latin typeface="Comic Sans MS" panose="030F0702030302020204" pitchFamily="66" charset="0"/>
              </a:rPr>
              <a:t>definition language</a:t>
            </a:r>
            <a:endParaRPr lang="en-US" altLang="zh-CN" sz="1400" dirty="0">
              <a:latin typeface="Comic Sans MS" panose="030F0702030302020204" pitchFamily="66" charset="0"/>
            </a:endParaRPr>
          </a:p>
          <a:p>
            <a:r>
              <a:rPr lang="en-US" altLang="zh-CN" sz="1400" b="1">
                <a:solidFill>
                  <a:srgbClr val="3333FF"/>
                </a:solidFill>
                <a:latin typeface="Comic Sans MS" panose="030F0702030302020204" pitchFamily="66" charset="0"/>
              </a:rPr>
              <a:t>DML</a:t>
            </a:r>
            <a:r>
              <a:rPr lang="en-US" altLang="zh-CN" sz="1400">
                <a:latin typeface="Comic Sans MS" panose="030F0702030302020204" pitchFamily="66" charset="0"/>
              </a:rPr>
              <a:t>:Data </a:t>
            </a:r>
            <a:r>
              <a:rPr lang="en-US" altLang="zh-CN" sz="1400" dirty="0">
                <a:latin typeface="Comic Sans MS" panose="030F0702030302020204" pitchFamily="66" charset="0"/>
              </a:rPr>
              <a:t>manipulation language</a:t>
            </a:r>
            <a:endParaRPr lang="en-US" altLang="zh-CN" sz="1400" dirty="0">
              <a:latin typeface="Comic Sans MS" panose="030F0702030302020204" pitchFamily="66" charset="0"/>
            </a:endParaRPr>
          </a:p>
          <a:p>
            <a:r>
              <a:rPr lang="en-US" altLang="zh-CN" sz="1400" dirty="0">
                <a:latin typeface="Comic Sans MS" panose="030F0702030302020204" pitchFamily="66" charset="0"/>
              </a:rPr>
              <a:t>Database schema</a:t>
            </a:r>
            <a:endParaRPr lang="en-US" altLang="zh-CN" sz="1400" dirty="0">
              <a:latin typeface="Comic Sans MS" panose="030F0702030302020204" pitchFamily="66" charset="0"/>
            </a:endParaRPr>
          </a:p>
          <a:p>
            <a:r>
              <a:rPr lang="en-US" altLang="zh-CN" sz="1400" dirty="0">
                <a:latin typeface="Comic Sans MS" panose="030F0702030302020204" pitchFamily="66" charset="0"/>
              </a:rPr>
              <a:t>Database instance</a:t>
            </a:r>
            <a:endParaRPr lang="en-US" altLang="zh-CN" sz="1400" dirty="0">
              <a:latin typeface="Comic Sans MS" panose="030F0702030302020204" pitchFamily="66" charset="0"/>
            </a:endParaRPr>
          </a:p>
          <a:p>
            <a:r>
              <a:rPr lang="en-US" altLang="zh-CN" sz="1400" dirty="0">
                <a:latin typeface="Comic Sans MS" panose="030F0702030302020204" pitchFamily="66" charset="0"/>
              </a:rPr>
              <a:t>Relation schema</a:t>
            </a:r>
            <a:endParaRPr lang="en-US" altLang="zh-CN" sz="1400" dirty="0">
              <a:latin typeface="Comic Sans MS" panose="030F0702030302020204" pitchFamily="66" charset="0"/>
            </a:endParaRPr>
          </a:p>
          <a:p>
            <a:r>
              <a:rPr lang="en-US" altLang="zh-CN" sz="1400" dirty="0">
                <a:latin typeface="Comic Sans MS" panose="030F0702030302020204" pitchFamily="66" charset="0"/>
              </a:rPr>
              <a:t>Relation instance</a:t>
            </a:r>
            <a:endParaRPr lang="en-US" altLang="zh-CN" sz="1400" dirty="0">
              <a:latin typeface="Comic Sans MS" panose="030F0702030302020204" pitchFamily="66" charset="0"/>
            </a:endParaRPr>
          </a:p>
          <a:p>
            <a:r>
              <a:rPr lang="en-US" altLang="zh-CN" sz="1400" dirty="0">
                <a:latin typeface="Comic Sans MS" panose="030F0702030302020204" pitchFamily="66" charset="0"/>
              </a:rPr>
              <a:t>Primary key</a:t>
            </a:r>
            <a:endParaRPr lang="en-US" altLang="zh-CN" sz="1400" dirty="0">
              <a:latin typeface="Comic Sans MS" panose="030F0702030302020204" pitchFamily="66" charset="0"/>
            </a:endParaRPr>
          </a:p>
          <a:p>
            <a:r>
              <a:rPr lang="en-US" altLang="zh-CN" sz="1400" dirty="0">
                <a:latin typeface="Comic Sans MS" panose="030F0702030302020204" pitchFamily="66" charset="0"/>
              </a:rPr>
              <a:t>Foreign key</a:t>
            </a:r>
            <a:endParaRPr lang="en-US" altLang="zh-CN" sz="1400" dirty="0">
              <a:latin typeface="Comic Sans MS" panose="030F0702030302020204" pitchFamily="66" charset="0"/>
            </a:endParaRPr>
          </a:p>
          <a:p>
            <a:pPr lvl="1"/>
            <a:r>
              <a:rPr lang="en-US" altLang="zh-CN" sz="1100" dirty="0">
                <a:latin typeface="Comic Sans MS" panose="030F0702030302020204" pitchFamily="66" charset="0"/>
              </a:rPr>
              <a:t>Referencing relation</a:t>
            </a:r>
            <a:endParaRPr lang="en-US" altLang="zh-CN" sz="1100" dirty="0">
              <a:latin typeface="Comic Sans MS" panose="030F0702030302020204" pitchFamily="66" charset="0"/>
            </a:endParaRPr>
          </a:p>
          <a:p>
            <a:pPr lvl="1"/>
            <a:r>
              <a:rPr lang="en-US" altLang="zh-CN" sz="1100" dirty="0">
                <a:latin typeface="Comic Sans MS" panose="030F0702030302020204" pitchFamily="66" charset="0"/>
              </a:rPr>
              <a:t>Referenced relation</a:t>
            </a:r>
            <a:endParaRPr lang="en-US" altLang="zh-CN" sz="1100" dirty="0">
              <a:latin typeface="Comic Sans MS" panose="030F0702030302020204" pitchFamily="66" charset="0"/>
            </a:endParaRPr>
          </a:p>
          <a:p>
            <a:r>
              <a:rPr lang="en-US" altLang="zh-CN" sz="1400" dirty="0">
                <a:latin typeface="Comic Sans MS" panose="030F0702030302020204" pitchFamily="66" charset="0"/>
              </a:rPr>
              <a:t>Query language</a:t>
            </a:r>
            <a:endParaRPr lang="en-US" altLang="zh-CN" sz="1400" dirty="0">
              <a:latin typeface="Comic Sans MS" panose="030F0702030302020204" pitchFamily="66" charset="0"/>
            </a:endParaRPr>
          </a:p>
          <a:p>
            <a:r>
              <a:rPr lang="en-US" altLang="zh-CN" sz="1400" dirty="0">
                <a:latin typeface="Comic Sans MS" panose="030F0702030302020204" pitchFamily="66" charset="0"/>
              </a:rPr>
              <a:t>SQL query structure</a:t>
            </a:r>
            <a:endParaRPr lang="en-US" altLang="zh-CN" sz="1400" dirty="0">
              <a:latin typeface="Comic Sans MS" panose="030F0702030302020204" pitchFamily="66" charset="0"/>
            </a:endParaRPr>
          </a:p>
          <a:p>
            <a:pPr lvl="1"/>
            <a:r>
              <a:rPr lang="en-US" altLang="zh-CN" sz="1400" b="1" dirty="0">
                <a:solidFill>
                  <a:srgbClr val="FF0000"/>
                </a:solidFill>
                <a:latin typeface="Comic Sans MS" panose="030F0702030302020204" pitchFamily="66" charset="0"/>
              </a:rPr>
              <a:t>select</a:t>
            </a:r>
            <a:r>
              <a:rPr lang="en-US" altLang="zh-CN" sz="1400" dirty="0">
                <a:solidFill>
                  <a:srgbClr val="FF0000"/>
                </a:solidFill>
                <a:latin typeface="Comic Sans MS" panose="030F0702030302020204" pitchFamily="66" charset="0"/>
              </a:rPr>
              <a:t> clause</a:t>
            </a:r>
            <a:endParaRPr lang="en-US" altLang="zh-CN" sz="1400" dirty="0">
              <a:solidFill>
                <a:srgbClr val="FF0000"/>
              </a:solidFill>
              <a:latin typeface="Comic Sans MS" panose="030F0702030302020204" pitchFamily="66" charset="0"/>
            </a:endParaRPr>
          </a:p>
          <a:p>
            <a:pPr lvl="1"/>
            <a:r>
              <a:rPr lang="en-US" altLang="zh-CN" sz="1400" b="1" dirty="0">
                <a:solidFill>
                  <a:srgbClr val="FF0000"/>
                </a:solidFill>
                <a:latin typeface="Comic Sans MS" panose="030F0702030302020204" pitchFamily="66" charset="0"/>
              </a:rPr>
              <a:t>from</a:t>
            </a:r>
            <a:r>
              <a:rPr lang="en-US" altLang="zh-CN" sz="1400" dirty="0">
                <a:solidFill>
                  <a:srgbClr val="FF0000"/>
                </a:solidFill>
                <a:latin typeface="Comic Sans MS" panose="030F0702030302020204" pitchFamily="66" charset="0"/>
              </a:rPr>
              <a:t> clause</a:t>
            </a:r>
            <a:endParaRPr lang="en-US" altLang="zh-CN" sz="1400" dirty="0">
              <a:solidFill>
                <a:srgbClr val="FF0000"/>
              </a:solidFill>
              <a:latin typeface="Comic Sans MS" panose="030F0702030302020204" pitchFamily="66" charset="0"/>
            </a:endParaRPr>
          </a:p>
          <a:p>
            <a:pPr lvl="1"/>
            <a:r>
              <a:rPr lang="en-US" altLang="zh-CN" sz="1400" b="1" dirty="0">
                <a:solidFill>
                  <a:srgbClr val="FF0000"/>
                </a:solidFill>
                <a:latin typeface="Comic Sans MS" panose="030F0702030302020204" pitchFamily="66" charset="0"/>
              </a:rPr>
              <a:t>where</a:t>
            </a:r>
            <a:r>
              <a:rPr lang="en-US" altLang="zh-CN" sz="1400" dirty="0">
                <a:solidFill>
                  <a:srgbClr val="FF0000"/>
                </a:solidFill>
                <a:latin typeface="Comic Sans MS" panose="030F0702030302020204" pitchFamily="66" charset="0"/>
              </a:rPr>
              <a:t> clause</a:t>
            </a:r>
            <a:endParaRPr lang="en-US" altLang="zh-CN" sz="1400" dirty="0">
              <a:solidFill>
                <a:srgbClr val="FF0000"/>
              </a:solidFill>
              <a:latin typeface="Comic Sans MS" panose="030F0702030302020204" pitchFamily="66" charset="0"/>
            </a:endParaRPr>
          </a:p>
          <a:p>
            <a:pPr>
              <a:buFontTx/>
            </a:pPr>
            <a:r>
              <a:rPr lang="en-US" altLang="zh-CN" sz="1400" b="1" dirty="0">
                <a:solidFill>
                  <a:srgbClr val="3333FF"/>
                </a:solidFill>
                <a:latin typeface="Comic Sans MS" panose="030F0702030302020204" pitchFamily="66" charset="0"/>
              </a:rPr>
              <a:t>Natural </a:t>
            </a:r>
            <a:r>
              <a:rPr lang="en-US" altLang="zh-CN" sz="1400" b="1">
                <a:solidFill>
                  <a:srgbClr val="3333FF"/>
                </a:solidFill>
                <a:latin typeface="Comic Sans MS" panose="030F0702030302020204" pitchFamily="66" charset="0"/>
              </a:rPr>
              <a:t>join</a:t>
            </a:r>
            <a:r>
              <a:rPr lang="en-US" altLang="zh-CN" sz="1400">
                <a:latin typeface="Comic Sans MS" panose="030F0702030302020204" pitchFamily="66" charset="0"/>
              </a:rPr>
              <a:t> operation</a:t>
            </a:r>
            <a:endParaRPr lang="en-US" altLang="zh-CN" sz="1400" dirty="0">
              <a:latin typeface="Comic Sans MS" panose="030F0702030302020204" pitchFamily="66" charset="0"/>
            </a:endParaRPr>
          </a:p>
          <a:p>
            <a:endParaRPr lang="zh-CN" altLang="en-US" sz="1400"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6" name="内容占位符 2"/>
              <p:cNvSpPr txBox="1"/>
              <p:nvPr/>
            </p:nvSpPr>
            <p:spPr bwMode="auto">
              <a:xfrm>
                <a:off x="3491880" y="627534"/>
                <a:ext cx="3096344" cy="4515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buChar char="•"/>
                </a:pPr>
                <a:r>
                  <a:rPr lang="en-US" altLang="zh-CN" sz="1400" b="1" dirty="0">
                    <a:solidFill>
                      <a:srgbClr val="FF0000"/>
                    </a:solidFill>
                    <a:latin typeface="Comic Sans MS" panose="030F0702030302020204" pitchFamily="66" charset="0"/>
                  </a:rPr>
                  <a:t>as</a:t>
                </a:r>
                <a:r>
                  <a:rPr lang="en-US" altLang="zh-CN" sz="1400" dirty="0">
                    <a:solidFill>
                      <a:srgbClr val="FF0000"/>
                    </a:solidFill>
                    <a:latin typeface="Comic Sans MS" panose="030F0702030302020204" pitchFamily="66" charset="0"/>
                  </a:rPr>
                  <a:t> clause</a:t>
                </a:r>
                <a:endParaRPr lang="en-US" altLang="zh-CN" sz="1100" dirty="0">
                  <a:solidFill>
                    <a:srgbClr val="FF0000"/>
                  </a:solidFill>
                  <a:latin typeface="Comic Sans MS" panose="030F0702030302020204" pitchFamily="66" charset="0"/>
                </a:endParaRPr>
              </a:p>
              <a:p>
                <a:pPr>
                  <a:buFontTx/>
                </a:pPr>
                <a:r>
                  <a:rPr lang="en-US" altLang="zh-CN" sz="1400" b="1" kern="0" dirty="0">
                    <a:solidFill>
                      <a:srgbClr val="FF0000"/>
                    </a:solidFill>
                    <a:latin typeface="Comic Sans MS" panose="030F0702030302020204" pitchFamily="66" charset="0"/>
                  </a:rPr>
                  <a:t>order by</a:t>
                </a:r>
                <a:r>
                  <a:rPr lang="en-US" altLang="zh-CN" sz="1400" kern="0" dirty="0">
                    <a:solidFill>
                      <a:srgbClr val="FF0000"/>
                    </a:solidFill>
                    <a:latin typeface="Comic Sans MS" panose="030F0702030302020204" pitchFamily="66" charset="0"/>
                  </a:rPr>
                  <a:t> clause</a:t>
                </a:r>
                <a:endParaRPr lang="en-US" altLang="zh-CN" sz="1400" kern="0" dirty="0">
                  <a:solidFill>
                    <a:srgbClr val="FF0000"/>
                  </a:solidFill>
                  <a:latin typeface="Comic Sans MS" panose="030F0702030302020204" pitchFamily="66" charset="0"/>
                </a:endParaRPr>
              </a:p>
              <a:p>
                <a:pPr>
                  <a:buFontTx/>
                </a:pPr>
                <a:r>
                  <a:rPr lang="en-US" altLang="zh-CN" sz="1400" kern="0" dirty="0">
                    <a:latin typeface="Comic Sans MS" panose="030F0702030302020204" pitchFamily="66" charset="0"/>
                  </a:rPr>
                  <a:t>Tuple variable</a:t>
                </a:r>
                <a:endParaRPr lang="en-US" altLang="zh-CN" sz="1400" kern="0" dirty="0">
                  <a:latin typeface="Comic Sans MS" panose="030F0702030302020204" pitchFamily="66" charset="0"/>
                </a:endParaRPr>
              </a:p>
              <a:p>
                <a:pPr>
                  <a:buFontTx/>
                </a:pPr>
                <a:r>
                  <a:rPr lang="en-US" altLang="zh-CN" sz="1400" kern="0" dirty="0">
                    <a:latin typeface="Comic Sans MS" panose="030F0702030302020204" pitchFamily="66" charset="0"/>
                  </a:rPr>
                  <a:t>Set operations</a:t>
                </a:r>
                <a:endParaRPr lang="en-US" altLang="zh-CN" sz="1400" kern="0" dirty="0">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Union</a:t>
                </a:r>
                <a:endParaRPr lang="en-US" altLang="zh-CN" sz="1200" b="1" kern="0" dirty="0">
                  <a:solidFill>
                    <a:srgbClr val="FF0000"/>
                  </a:solidFill>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Intersect</a:t>
                </a:r>
                <a:endParaRPr lang="en-US" altLang="zh-CN" sz="1200" b="1" kern="0" dirty="0">
                  <a:solidFill>
                    <a:srgbClr val="FF0000"/>
                  </a:solidFill>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except</a:t>
                </a:r>
                <a:endParaRPr lang="en-US" altLang="zh-CN" sz="1200" b="1" kern="0" dirty="0">
                  <a:solidFill>
                    <a:srgbClr val="FF0000"/>
                  </a:solidFill>
                  <a:latin typeface="Comic Sans MS" panose="030F0702030302020204" pitchFamily="66" charset="0"/>
                </a:endParaRPr>
              </a:p>
              <a:p>
                <a:pPr>
                  <a:buFontTx/>
                </a:pPr>
                <a:r>
                  <a:rPr lang="en-US" altLang="zh-CN" sz="1400" b="1" kern="0" dirty="0">
                    <a:solidFill>
                      <a:srgbClr val="FF0000"/>
                    </a:solidFill>
                    <a:latin typeface="Comic Sans MS" panose="030F0702030302020204" pitchFamily="66" charset="0"/>
                  </a:rPr>
                  <a:t>Null</a:t>
                </a:r>
                <a:r>
                  <a:rPr lang="zh-CN" altLang="en-US" sz="1400" b="1" kern="0" dirty="0">
                    <a:solidFill>
                      <a:srgbClr val="FF0000"/>
                    </a:solidFill>
                    <a:latin typeface="Comic Sans MS" panose="030F0702030302020204" pitchFamily="66" charset="0"/>
                  </a:rPr>
                  <a:t> </a:t>
                </a:r>
                <a:r>
                  <a:rPr lang="en-US" altLang="zh-CN" sz="1400" kern="0" dirty="0">
                    <a:latin typeface="Comic Sans MS" panose="030F0702030302020204" pitchFamily="66" charset="0"/>
                  </a:rPr>
                  <a:t>values</a:t>
                </a:r>
                <a:endParaRPr lang="en-US" altLang="zh-CN" sz="1400" kern="0" dirty="0">
                  <a:latin typeface="Comic Sans MS" panose="030F0702030302020204" pitchFamily="66" charset="0"/>
                </a:endParaRPr>
              </a:p>
              <a:p>
                <a:pPr lvl="1">
                  <a:buFontTx/>
                </a:pPr>
                <a:r>
                  <a:rPr lang="en-US" altLang="zh-CN" sz="1100" kern="0" dirty="0">
                    <a:latin typeface="Comic Sans MS" panose="030F0702030302020204" pitchFamily="66" charset="0"/>
                  </a:rPr>
                  <a:t>Truth value “unknown”</a:t>
                </a:r>
                <a:endParaRPr lang="en-US" altLang="zh-CN" sz="1100" kern="0" dirty="0">
                  <a:latin typeface="Comic Sans MS" panose="030F0702030302020204" pitchFamily="66" charset="0"/>
                </a:endParaRPr>
              </a:p>
              <a:p>
                <a:pPr>
                  <a:buFontTx/>
                </a:pPr>
                <a:r>
                  <a:rPr lang="en-US" altLang="zh-CN" sz="1400" kern="0" dirty="0">
                    <a:latin typeface="Comic Sans MS" panose="030F0702030302020204" pitchFamily="66" charset="0"/>
                  </a:rPr>
                  <a:t>Aggregate functions</a:t>
                </a:r>
                <a:endParaRPr lang="en-US" altLang="zh-CN" sz="1400" kern="0" dirty="0">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avg, min, max, sum, count</a:t>
                </a:r>
                <a:endParaRPr lang="en-US" altLang="zh-CN" sz="1200" b="1" kern="0" dirty="0">
                  <a:solidFill>
                    <a:srgbClr val="FF0000"/>
                  </a:solidFill>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group by</a:t>
                </a:r>
                <a:endParaRPr lang="en-US" altLang="zh-CN" sz="1200" b="1" kern="0" dirty="0">
                  <a:solidFill>
                    <a:srgbClr val="FF0000"/>
                  </a:solidFill>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having </a:t>
                </a:r>
                <a:endParaRPr lang="en-US" altLang="zh-CN" sz="1200" b="1" kern="0" dirty="0">
                  <a:solidFill>
                    <a:srgbClr val="FF0000"/>
                  </a:solidFill>
                  <a:latin typeface="Comic Sans MS" panose="030F0702030302020204" pitchFamily="66" charset="0"/>
                </a:endParaRPr>
              </a:p>
              <a:p>
                <a:pPr>
                  <a:buFontTx/>
                </a:pPr>
                <a:r>
                  <a:rPr lang="en-US" altLang="zh-CN" sz="1400" b="1" kern="0" dirty="0">
                    <a:solidFill>
                      <a:srgbClr val="3333FF"/>
                    </a:solidFill>
                    <a:latin typeface="Comic Sans MS" panose="030F0702030302020204" pitchFamily="66" charset="0"/>
                  </a:rPr>
                  <a:t>Nested subqueries</a:t>
                </a:r>
                <a:endParaRPr lang="en-US" altLang="zh-CN" sz="1400" b="1" kern="0" dirty="0">
                  <a:solidFill>
                    <a:srgbClr val="3333FF"/>
                  </a:solidFill>
                  <a:latin typeface="Comic Sans MS" panose="030F0702030302020204" pitchFamily="66" charset="0"/>
                </a:endParaRPr>
              </a:p>
              <a:p>
                <a:pPr>
                  <a:buFontTx/>
                </a:pPr>
                <a:r>
                  <a:rPr lang="en-US" altLang="zh-CN" sz="1400" kern="0" dirty="0">
                    <a:latin typeface="Comic Sans MS" panose="030F0702030302020204" pitchFamily="66" charset="0"/>
                  </a:rPr>
                  <a:t>Set comparisons</a:t>
                </a:r>
                <a:endParaRPr lang="en-US" altLang="zh-CN" sz="1400" kern="0" dirty="0">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a:t>
                </a:r>
                <a14:m>
                  <m:oMath xmlns:m="http://schemas.openxmlformats.org/officeDocument/2006/math">
                    <m:r>
                      <a:rPr lang="en-US" altLang="zh-CN" sz="1200" b="1" i="1" kern="0" smtClean="0">
                        <a:solidFill>
                          <a:srgbClr val="FF0000"/>
                        </a:solidFill>
                        <a:latin typeface="Cambria Math" panose="02040503050406030204" pitchFamily="18" charset="0"/>
                        <a:ea typeface="Cambria Math" panose="02040503050406030204" pitchFamily="18" charset="0"/>
                      </a:rPr>
                      <m:t>&lt;,≤,&gt;,≥</m:t>
                    </m:r>
                  </m:oMath>
                </a14:m>
                <a:r>
                  <a:rPr lang="en-US" altLang="zh-CN" sz="1200" b="1" kern="0" dirty="0">
                    <a:solidFill>
                      <a:srgbClr val="FF0000"/>
                    </a:solidFill>
                    <a:latin typeface="Comic Sans MS" panose="030F0702030302020204" pitchFamily="66" charset="0"/>
                  </a:rPr>
                  <a:t>}{some, all}</a:t>
                </a:r>
                <a:endParaRPr lang="en-US" altLang="zh-CN" sz="1200" b="1" kern="0" dirty="0">
                  <a:solidFill>
                    <a:srgbClr val="FF0000"/>
                  </a:solidFill>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exists</a:t>
                </a:r>
                <a:endParaRPr lang="en-US" altLang="zh-CN" sz="1200" b="1" kern="0" dirty="0">
                  <a:solidFill>
                    <a:srgbClr val="FF0000"/>
                  </a:solidFill>
                  <a:latin typeface="Comic Sans MS" panose="030F0702030302020204" pitchFamily="66" charset="0"/>
                </a:endParaRPr>
              </a:p>
              <a:p>
                <a:pPr lvl="1">
                  <a:buFontTx/>
                </a:pPr>
                <a:r>
                  <a:rPr lang="en-US" altLang="zh-CN" sz="1200" b="1" kern="0">
                    <a:solidFill>
                      <a:srgbClr val="FF0000"/>
                    </a:solidFill>
                    <a:latin typeface="Comic Sans MS" panose="030F0702030302020204" pitchFamily="66" charset="0"/>
                  </a:rPr>
                  <a:t>unique</a:t>
                </a:r>
                <a:endParaRPr lang="en-US" altLang="zh-CN" sz="1200" b="1" kern="0" dirty="0">
                  <a:solidFill>
                    <a:srgbClr val="FF0000"/>
                  </a:solidFill>
                  <a:latin typeface="Comic Sans MS" panose="030F0702030302020204" pitchFamily="66" charset="0"/>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3491880" y="627534"/>
                <a:ext cx="3096344" cy="4515966"/>
              </a:xfrm>
              <a:prstGeom prst="rect">
                <a:avLst/>
              </a:prstGeom>
              <a:blipFill rotWithShape="1">
                <a:blip r:embed="rId1"/>
                <a:stretch>
                  <a:fillRect t="-3" r="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内容占位符 2"/>
          <p:cNvSpPr txBox="1"/>
          <p:nvPr/>
        </p:nvSpPr>
        <p:spPr bwMode="auto">
          <a:xfrm>
            <a:off x="6515060" y="696822"/>
            <a:ext cx="2628940"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pPr>
            <a:r>
              <a:rPr lang="en-US" altLang="zh-CN" sz="1400" b="1" kern="0" dirty="0">
                <a:solidFill>
                  <a:srgbClr val="FF0000"/>
                </a:solidFill>
                <a:latin typeface="Comic Sans MS" panose="030F0702030302020204" pitchFamily="66" charset="0"/>
              </a:rPr>
              <a:t>with</a:t>
            </a:r>
            <a:r>
              <a:rPr lang="en-US" altLang="zh-CN" sz="1400" kern="0" dirty="0">
                <a:solidFill>
                  <a:srgbClr val="FF0000"/>
                </a:solidFill>
                <a:latin typeface="Comic Sans MS" panose="030F0702030302020204" pitchFamily="66" charset="0"/>
              </a:rPr>
              <a:t> clause</a:t>
            </a:r>
            <a:endParaRPr lang="en-US" altLang="zh-CN" sz="1400" kern="0" dirty="0">
              <a:solidFill>
                <a:srgbClr val="FF0000"/>
              </a:solidFill>
              <a:latin typeface="Comic Sans MS" panose="030F0702030302020204" pitchFamily="66" charset="0"/>
            </a:endParaRPr>
          </a:p>
          <a:p>
            <a:pPr>
              <a:buFontTx/>
            </a:pPr>
            <a:r>
              <a:rPr lang="en-US" altLang="zh-CN" sz="1400" kern="0" dirty="0">
                <a:latin typeface="Comic Sans MS" panose="030F0702030302020204" pitchFamily="66" charset="0"/>
              </a:rPr>
              <a:t>Scalar subquery</a:t>
            </a:r>
            <a:endParaRPr lang="en-US" altLang="zh-CN" sz="1400" kern="0" dirty="0">
              <a:latin typeface="Comic Sans MS" panose="030F0702030302020204" pitchFamily="66" charset="0"/>
            </a:endParaRPr>
          </a:p>
          <a:p>
            <a:pPr>
              <a:buFontTx/>
            </a:pPr>
            <a:r>
              <a:rPr lang="en-US" altLang="zh-CN" sz="1400" kern="0" dirty="0">
                <a:latin typeface="Comic Sans MS" panose="030F0702030302020204" pitchFamily="66" charset="0"/>
              </a:rPr>
              <a:t>Database modification</a:t>
            </a:r>
            <a:endParaRPr lang="en-US" altLang="zh-CN" sz="1400" kern="0" dirty="0">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Deletion</a:t>
            </a:r>
            <a:endParaRPr lang="en-US" altLang="zh-CN" sz="1200" b="1" kern="0" dirty="0">
              <a:solidFill>
                <a:srgbClr val="FF0000"/>
              </a:solidFill>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Insertion</a:t>
            </a:r>
            <a:endParaRPr lang="en-US" altLang="zh-CN" sz="1200" b="1" kern="0" dirty="0">
              <a:solidFill>
                <a:srgbClr val="FF0000"/>
              </a:solidFill>
              <a:latin typeface="Comic Sans MS" panose="030F0702030302020204" pitchFamily="66" charset="0"/>
            </a:endParaRPr>
          </a:p>
          <a:p>
            <a:pPr lvl="1">
              <a:buFontTx/>
            </a:pPr>
            <a:r>
              <a:rPr lang="en-US" altLang="zh-CN" sz="1200" b="1" kern="0" dirty="0">
                <a:solidFill>
                  <a:srgbClr val="FF0000"/>
                </a:solidFill>
                <a:latin typeface="Comic Sans MS" panose="030F0702030302020204" pitchFamily="66" charset="0"/>
              </a:rPr>
              <a:t>Updating</a:t>
            </a:r>
            <a:endParaRPr lang="en-US" altLang="zh-CN" sz="1200" b="1" kern="0" dirty="0">
              <a:solidFill>
                <a:srgbClr val="FF0000"/>
              </a:solidFill>
              <a:latin typeface="Comic Sans MS" panose="030F0702030302020204" pitchFamily="66" charset="0"/>
            </a:endParaRPr>
          </a:p>
          <a:p>
            <a:pPr>
              <a:buFontTx/>
            </a:pPr>
            <a:endParaRPr lang="en-US" altLang="zh-CN" sz="1400" kern="0" dirty="0">
              <a:latin typeface="Comic Sans MS" panose="030F0702030302020204" pitchFamily="66" charset="0"/>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a:latin typeface="Comic Sans MS" panose="030F0702030302020204" pitchFamily="66" charset="0"/>
              </a:rPr>
              <a:t>Homework (Chapter 3)</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en-US" altLang="zh-CN" sz="2000" b="1" dirty="0">
                <a:latin typeface="Comic Sans MS" panose="030F0702030302020204" pitchFamily="66" charset="0"/>
              </a:rPr>
              <a:t>Further Reading</a:t>
            </a:r>
            <a:endParaRPr lang="en-US" altLang="zh-CN" sz="2000" b="1" dirty="0">
              <a:latin typeface="Comic Sans MS" panose="030F0702030302020204" pitchFamily="66" charset="0"/>
            </a:endParaRPr>
          </a:p>
          <a:p>
            <a:pPr lvl="1"/>
            <a:r>
              <a:rPr lang="en-US" altLang="zh-CN" sz="1800" dirty="0">
                <a:latin typeface="Comic Sans MS" panose="030F0702030302020204" pitchFamily="66" charset="0"/>
              </a:rPr>
              <a:t>Chapter 3</a:t>
            </a:r>
            <a:endParaRPr lang="en-US" altLang="zh-CN" sz="1800" dirty="0">
              <a:latin typeface="Comic Sans MS" panose="030F0702030302020204" pitchFamily="66" charset="0"/>
            </a:endParaRPr>
          </a:p>
          <a:p>
            <a:r>
              <a:rPr lang="en-US" altLang="zh-CN" sz="2000" b="1" dirty="0">
                <a:latin typeface="Comic Sans MS" panose="030F0702030302020204" pitchFamily="66" charset="0"/>
              </a:rPr>
              <a:t>Exercises</a:t>
            </a:r>
            <a:endParaRPr lang="en-US" altLang="zh-CN" sz="2000" b="1" dirty="0">
              <a:latin typeface="Comic Sans MS" panose="030F0702030302020204" pitchFamily="66" charset="0"/>
            </a:endParaRPr>
          </a:p>
          <a:p>
            <a:pPr lvl="1">
              <a:lnSpc>
                <a:spcPct val="150000"/>
              </a:lnSpc>
            </a:pPr>
            <a:r>
              <a:rPr lang="en-US" altLang="zh-CN" sz="1800" dirty="0">
                <a:solidFill>
                  <a:srgbClr val="FF0000"/>
                </a:solidFill>
                <a:highlight>
                  <a:srgbClr val="FFFF00"/>
                </a:highlight>
                <a:latin typeface="Comic Sans MS" panose="030F0702030302020204" pitchFamily="66" charset="0"/>
              </a:rPr>
              <a:t>3.8, 3.9 (</a:t>
            </a:r>
            <a:r>
              <a:rPr lang="zh-CN" altLang="en-US" sz="1800" dirty="0">
                <a:solidFill>
                  <a:srgbClr val="FF0000"/>
                </a:solidFill>
                <a:highlight>
                  <a:srgbClr val="FFFF00"/>
                </a:highlight>
                <a:latin typeface="Comic Sans MS" panose="030F0702030302020204" pitchFamily="66" charset="0"/>
              </a:rPr>
              <a:t>选择其中一个</a:t>
            </a:r>
            <a:r>
              <a:rPr lang="en-US" altLang="zh-CN" sz="1800" dirty="0">
                <a:solidFill>
                  <a:srgbClr val="FF0000"/>
                </a:solidFill>
                <a:highlight>
                  <a:srgbClr val="FFFF00"/>
                </a:highlight>
                <a:latin typeface="Comic Sans MS" panose="030F0702030302020204" pitchFamily="66" charset="0"/>
              </a:rPr>
              <a:t>)</a:t>
            </a:r>
            <a:endParaRPr lang="en-US" altLang="zh-CN" sz="1800" dirty="0">
              <a:solidFill>
                <a:srgbClr val="FF0000"/>
              </a:solidFill>
              <a:highlight>
                <a:srgbClr val="FFFF00"/>
              </a:highlight>
              <a:latin typeface="Comic Sans MS" panose="030F0702030302020204" pitchFamily="66" charset="0"/>
            </a:endParaRPr>
          </a:p>
          <a:p>
            <a:pPr lvl="1">
              <a:lnSpc>
                <a:spcPct val="150000"/>
              </a:lnSpc>
            </a:pPr>
            <a:r>
              <a:rPr lang="en-US" altLang="zh-CN" sz="1800" dirty="0">
                <a:solidFill>
                  <a:srgbClr val="FF0000"/>
                </a:solidFill>
                <a:highlight>
                  <a:srgbClr val="FFFF00"/>
                </a:highlight>
                <a:latin typeface="Comic Sans MS" panose="030F0702030302020204" pitchFamily="66" charset="0"/>
              </a:rPr>
              <a:t>3.15, 3.16, 3.17, 3.21 (</a:t>
            </a:r>
            <a:r>
              <a:rPr lang="zh-CN" altLang="en-US" sz="1800" dirty="0">
                <a:solidFill>
                  <a:srgbClr val="FF0000"/>
                </a:solidFill>
                <a:highlight>
                  <a:srgbClr val="FFFF00"/>
                </a:highlight>
                <a:latin typeface="Comic Sans MS" panose="030F0702030302020204" pitchFamily="66" charset="0"/>
              </a:rPr>
              <a:t>选择其中两个</a:t>
            </a:r>
            <a:r>
              <a:rPr lang="en-US" altLang="zh-CN" sz="1800" dirty="0">
                <a:solidFill>
                  <a:srgbClr val="FF0000"/>
                </a:solidFill>
                <a:highlight>
                  <a:srgbClr val="FFFF00"/>
                </a:highlight>
                <a:latin typeface="Comic Sans MS" panose="030F0702030302020204" pitchFamily="66" charset="0"/>
              </a:rPr>
              <a:t>)</a:t>
            </a:r>
            <a:endParaRPr lang="en-US" altLang="zh-CN" sz="1800" dirty="0">
              <a:solidFill>
                <a:srgbClr val="FF0000"/>
              </a:solidFill>
              <a:highlight>
                <a:srgbClr val="FFFF00"/>
              </a:highlight>
              <a:latin typeface="Comic Sans MS" panose="030F0702030302020204" pitchFamily="66" charset="0"/>
            </a:endParaRPr>
          </a:p>
          <a:p>
            <a:r>
              <a:rPr lang="en-US" altLang="zh-CN" sz="2200" b="1" dirty="0">
                <a:latin typeface="Comic Sans MS" panose="030F0702030302020204" pitchFamily="66" charset="0"/>
              </a:rPr>
              <a:t>Submission</a:t>
            </a:r>
            <a:endParaRPr lang="en-US" altLang="zh-CN" sz="2200" b="1" dirty="0">
              <a:latin typeface="Comic Sans MS" panose="030F0702030302020204" pitchFamily="66" charset="0"/>
            </a:endParaRPr>
          </a:p>
          <a:p>
            <a:pPr lvl="1">
              <a:lnSpc>
                <a:spcPct val="150000"/>
              </a:lnSpc>
            </a:pPr>
            <a:r>
              <a:rPr lang="en-US" altLang="zh-CN" sz="1800" dirty="0">
                <a:latin typeface="Comic Sans MS" panose="030F0702030302020204" pitchFamily="66" charset="0"/>
              </a:rPr>
              <a:t>Canvas</a:t>
            </a:r>
            <a:r>
              <a:rPr lang="zh-CN" altLang="en-US" sz="1800" dirty="0">
                <a:latin typeface="Comic Sans MS" panose="030F0702030302020204" pitchFamily="66" charset="0"/>
              </a:rPr>
              <a:t>上提交，上传单个</a:t>
            </a:r>
            <a:r>
              <a:rPr lang="en-US" altLang="zh-CN" sz="1800" dirty="0">
                <a:latin typeface="Comic Sans MS" panose="030F0702030302020204" pitchFamily="66" charset="0"/>
              </a:rPr>
              <a:t>PDF</a:t>
            </a:r>
            <a:r>
              <a:rPr lang="zh-CN" altLang="en-US" sz="1800" dirty="0">
                <a:latin typeface="Comic Sans MS" panose="030F0702030302020204" pitchFamily="66" charset="0"/>
              </a:rPr>
              <a:t>文件</a:t>
            </a:r>
            <a:endParaRPr lang="en-US" altLang="zh-CN" sz="1800" dirty="0">
              <a:latin typeface="Comic Sans MS" panose="030F0702030302020204" pitchFamily="66" charset="0"/>
            </a:endParaRPr>
          </a:p>
          <a:p>
            <a:pPr lvl="1">
              <a:lnSpc>
                <a:spcPct val="150000"/>
              </a:lnSpc>
            </a:pPr>
            <a:r>
              <a:rPr lang="en-US" altLang="zh-CN" sz="1800" dirty="0">
                <a:solidFill>
                  <a:srgbClr val="FF0000"/>
                </a:solidFill>
                <a:highlight>
                  <a:srgbClr val="FFFF00"/>
                </a:highlight>
                <a:latin typeface="Comic Sans MS" panose="030F0702030302020204" pitchFamily="66" charset="0"/>
              </a:rPr>
              <a:t>Deadline: Oct 13 , 2023</a:t>
            </a:r>
            <a:endParaRPr lang="en-US" altLang="zh-CN" sz="1800" dirty="0">
              <a:solidFill>
                <a:srgbClr val="FF0000"/>
              </a:solidFill>
              <a:latin typeface="Comic Sans MS" panose="030F0702030302020204" pitchFamily="66" charset="0"/>
            </a:endParaRPr>
          </a:p>
          <a:p>
            <a:endParaRPr lang="zh-CN" altLang="en-US" sz="2000" dirty="0">
              <a:latin typeface="Comic Sans MS" panose="030F0702030302020204" pitchFamily="66" charset="0"/>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995686"/>
            <a:ext cx="7386416" cy="519113"/>
          </a:xfrm>
        </p:spPr>
        <p:txBody>
          <a:bodyPr/>
          <a:lstStyle/>
          <a:p>
            <a:r>
              <a:rPr lang="en-US" altLang="zh-CN" sz="3600" dirty="0">
                <a:latin typeface="Comic Sans MS" panose="030F0702030302020204" pitchFamily="66" charset="0"/>
                <a:ea typeface="宋体" panose="02010600030101010101" pitchFamily="2" charset="-122"/>
              </a:rPr>
              <a:t>End of </a:t>
            </a:r>
            <a:r>
              <a:rPr lang="en-US" altLang="zh-CN" sz="3600">
                <a:latin typeface="Comic Sans MS" panose="030F0702030302020204" pitchFamily="66" charset="0"/>
                <a:ea typeface="宋体" panose="02010600030101010101" pitchFamily="2" charset="-122"/>
              </a:rPr>
              <a:t>Lecture 3</a:t>
            </a:r>
            <a:endParaRPr lang="zh-CN" altLang="en-US" sz="3600" dirty="0">
              <a:latin typeface="Comic Sans MS" panose="030F0702030302020204" pitchFamily="66"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spcBef>
                <a:spcPts val="0"/>
              </a:spcBef>
              <a:spcAft>
                <a:spcPts val="600"/>
              </a:spcAft>
            </a:pPr>
            <a:r>
              <a:rPr lang="en-US" altLang="zh-CN">
                <a:latin typeface="Comic Sans MS" panose="030F0702030302020204" pitchFamily="66" charset="0"/>
              </a:rPr>
              <a:t>Structured Query Language (SQL)</a:t>
            </a:r>
            <a:endParaRPr lang="en-US" altLang="zh-CN" dirty="0">
              <a:latin typeface="Comic Sans MS" panose="030F0702030302020204" pitchFamily="66" charset="0"/>
            </a:endParaRPr>
          </a:p>
        </p:txBody>
      </p:sp>
      <p:sp>
        <p:nvSpPr>
          <p:cNvPr id="3" name="内容占位符 2"/>
          <p:cNvSpPr>
            <a:spLocks noGrp="1"/>
          </p:cNvSpPr>
          <p:nvPr>
            <p:ph idx="1"/>
          </p:nvPr>
        </p:nvSpPr>
        <p:spPr>
          <a:xfrm>
            <a:off x="179512" y="699542"/>
            <a:ext cx="8568952" cy="3805070"/>
          </a:xfrm>
        </p:spPr>
        <p:txBody>
          <a:bodyPr/>
          <a:lstStyle/>
          <a:p>
            <a:pPr>
              <a:spcBef>
                <a:spcPts val="600"/>
              </a:spcBef>
            </a:pPr>
            <a:r>
              <a:rPr lang="en-US" altLang="zh-CN" b="1" dirty="0">
                <a:latin typeface="Comic Sans MS" panose="030F0702030302020204" pitchFamily="66" charset="0"/>
              </a:rPr>
              <a:t>SQL</a:t>
            </a:r>
            <a:r>
              <a:rPr lang="zh-CN" altLang="en-US" b="1" dirty="0">
                <a:latin typeface="Comic Sans MS" panose="030F0702030302020204" pitchFamily="66" charset="0"/>
              </a:rPr>
              <a:t>语言包含</a:t>
            </a:r>
            <a:endParaRPr lang="en-US" altLang="zh-CN" b="1" dirty="0">
              <a:latin typeface="Comic Sans MS" panose="030F0702030302020204" pitchFamily="66" charset="0"/>
            </a:endParaRPr>
          </a:p>
          <a:p>
            <a:pPr lvl="1">
              <a:spcBef>
                <a:spcPts val="600"/>
              </a:spcBef>
            </a:pPr>
            <a:r>
              <a:rPr lang="zh-CN" altLang="en-US" b="1" dirty="0">
                <a:solidFill>
                  <a:srgbClr val="FF0000"/>
                </a:solidFill>
                <a:latin typeface="Comic Sans MS" panose="030F0702030302020204" pitchFamily="66" charset="0"/>
              </a:rPr>
              <a:t>数据定义语言（</a:t>
            </a:r>
            <a:r>
              <a:rPr lang="en-US" altLang="zh-CN" b="1" dirty="0">
                <a:solidFill>
                  <a:srgbClr val="FF0000"/>
                </a:solidFill>
                <a:latin typeface="Comic Sans MS" panose="030F0702030302020204" pitchFamily="66" charset="0"/>
              </a:rPr>
              <a:t>Data definition language</a:t>
            </a:r>
            <a:r>
              <a:rPr lang="zh-CN" altLang="en-US" b="1" dirty="0">
                <a:solidFill>
                  <a:srgbClr val="FF0000"/>
                </a:solidFill>
                <a:latin typeface="Comic Sans MS" panose="030F0702030302020204" pitchFamily="66" charset="0"/>
              </a:rPr>
              <a:t>，</a:t>
            </a:r>
            <a:r>
              <a:rPr lang="en-US" altLang="zh-CN" b="1" dirty="0">
                <a:solidFill>
                  <a:srgbClr val="FF0000"/>
                </a:solidFill>
                <a:latin typeface="Comic Sans MS" panose="030F0702030302020204" pitchFamily="66" charset="0"/>
              </a:rPr>
              <a:t>DDL)</a:t>
            </a:r>
            <a:endParaRPr lang="en-US" altLang="zh-CN" b="1" dirty="0">
              <a:solidFill>
                <a:srgbClr val="FF0000"/>
              </a:solidFill>
              <a:latin typeface="Comic Sans MS" panose="030F0702030302020204" pitchFamily="66" charset="0"/>
            </a:endParaRPr>
          </a:p>
          <a:p>
            <a:pPr lvl="2">
              <a:spcBef>
                <a:spcPts val="600"/>
              </a:spcBef>
            </a:pPr>
            <a:r>
              <a:rPr lang="en-US" altLang="zh-CN" dirty="0">
                <a:latin typeface="Comic Sans MS" panose="030F0702030302020204" pitchFamily="66" charset="0"/>
              </a:rPr>
              <a:t>Relation schemas </a:t>
            </a:r>
            <a:endParaRPr lang="en-US" altLang="zh-CN" dirty="0">
              <a:latin typeface="Comic Sans MS" panose="030F0702030302020204" pitchFamily="66" charset="0"/>
            </a:endParaRPr>
          </a:p>
          <a:p>
            <a:pPr lvl="2">
              <a:spcBef>
                <a:spcPts val="600"/>
              </a:spcBef>
            </a:pPr>
            <a:r>
              <a:rPr lang="en-US" altLang="zh-CN" dirty="0">
                <a:latin typeface="Comic Sans MS" panose="030F0702030302020204" pitchFamily="66" charset="0"/>
              </a:rPr>
              <a:t>Integrity constraints</a:t>
            </a:r>
            <a:endParaRPr lang="en-US" altLang="zh-CN" dirty="0">
              <a:latin typeface="Comic Sans MS" panose="030F0702030302020204" pitchFamily="66" charset="0"/>
            </a:endParaRPr>
          </a:p>
          <a:p>
            <a:pPr lvl="2">
              <a:spcBef>
                <a:spcPts val="600"/>
              </a:spcBef>
            </a:pPr>
            <a:r>
              <a:rPr lang="en-US" altLang="zh-CN" dirty="0">
                <a:latin typeface="Comic Sans MS" panose="030F0702030302020204" pitchFamily="66" charset="0"/>
              </a:rPr>
              <a:t>View definition</a:t>
            </a:r>
            <a:endParaRPr lang="en-US" altLang="zh-CN" dirty="0">
              <a:latin typeface="Comic Sans MS" panose="030F0702030302020204" pitchFamily="66" charset="0"/>
            </a:endParaRPr>
          </a:p>
          <a:p>
            <a:pPr lvl="2">
              <a:spcBef>
                <a:spcPts val="600"/>
              </a:spcBef>
            </a:pPr>
            <a:r>
              <a:rPr lang="en-US" altLang="zh-CN" dirty="0">
                <a:latin typeface="Comic Sans MS" panose="030F0702030302020204" pitchFamily="66" charset="0"/>
              </a:rPr>
              <a:t>Authorization</a:t>
            </a:r>
            <a:endParaRPr lang="en-US" altLang="zh-CN" dirty="0">
              <a:latin typeface="Comic Sans MS" panose="030F0702030302020204" pitchFamily="66" charset="0"/>
            </a:endParaRPr>
          </a:p>
          <a:p>
            <a:pPr lvl="1">
              <a:spcBef>
                <a:spcPts val="600"/>
              </a:spcBef>
            </a:pPr>
            <a:r>
              <a:rPr lang="zh-CN" altLang="en-US" b="1" dirty="0">
                <a:solidFill>
                  <a:srgbClr val="FF0000"/>
                </a:solidFill>
                <a:latin typeface="Comic Sans MS" panose="030F0702030302020204" pitchFamily="66" charset="0"/>
              </a:rPr>
              <a:t>数据操纵语言（</a:t>
            </a:r>
            <a:r>
              <a:rPr lang="en-US" altLang="zh-CN" b="1" dirty="0">
                <a:solidFill>
                  <a:srgbClr val="FF0000"/>
                </a:solidFill>
                <a:latin typeface="Comic Sans MS" panose="030F0702030302020204" pitchFamily="66" charset="0"/>
              </a:rPr>
              <a:t>Data manipulation language</a:t>
            </a:r>
            <a:r>
              <a:rPr lang="zh-CN" altLang="en-US" b="1" dirty="0">
                <a:solidFill>
                  <a:srgbClr val="FF0000"/>
                </a:solidFill>
                <a:latin typeface="Comic Sans MS" panose="030F0702030302020204" pitchFamily="66" charset="0"/>
              </a:rPr>
              <a:t>，</a:t>
            </a:r>
            <a:r>
              <a:rPr lang="en-US" altLang="zh-CN" b="1" dirty="0">
                <a:solidFill>
                  <a:srgbClr val="FF0000"/>
                </a:solidFill>
                <a:latin typeface="Comic Sans MS" panose="030F0702030302020204" pitchFamily="66" charset="0"/>
              </a:rPr>
              <a:t>DML)</a:t>
            </a:r>
            <a:endParaRPr lang="en-US" altLang="zh-CN" b="1" dirty="0">
              <a:solidFill>
                <a:srgbClr val="FF0000"/>
              </a:solidFill>
              <a:latin typeface="Comic Sans MS" panose="030F0702030302020204" pitchFamily="66" charset="0"/>
            </a:endParaRPr>
          </a:p>
          <a:p>
            <a:pPr lvl="2">
              <a:spcBef>
                <a:spcPts val="600"/>
              </a:spcBef>
            </a:pPr>
            <a:r>
              <a:rPr lang="en-US" altLang="zh-CN" dirty="0">
                <a:latin typeface="Comic Sans MS" panose="030F0702030302020204" pitchFamily="66" charset="0"/>
              </a:rPr>
              <a:t>Queries</a:t>
            </a:r>
            <a:endParaRPr lang="en-US" altLang="zh-CN" dirty="0">
              <a:latin typeface="Comic Sans MS" panose="030F0702030302020204" pitchFamily="66" charset="0"/>
            </a:endParaRPr>
          </a:p>
          <a:p>
            <a:pPr lvl="2">
              <a:spcBef>
                <a:spcPts val="600"/>
              </a:spcBef>
            </a:pPr>
            <a:r>
              <a:rPr lang="en-US" altLang="zh-CN">
                <a:latin typeface="Comic Sans MS" panose="030F0702030302020204" pitchFamily="66" charset="0"/>
              </a:rPr>
              <a:t>Insertion, Deletion, Updates </a:t>
            </a:r>
            <a:endParaRPr lang="en-US" altLang="zh-CN" dirty="0">
              <a:latin typeface="Comic Sans MS" panose="030F0702030302020204" pitchFamily="66" charset="0"/>
            </a:endParaRPr>
          </a:p>
          <a:p>
            <a:pPr lvl="2">
              <a:spcBef>
                <a:spcPts val="600"/>
              </a:spcBef>
            </a:pPr>
            <a:r>
              <a:rPr lang="en-US" altLang="zh-CN" dirty="0">
                <a:latin typeface="Comic Sans MS" panose="030F0702030302020204" pitchFamily="66" charset="0"/>
              </a:rPr>
              <a:t>Transaction processing </a:t>
            </a:r>
            <a:endParaRPr lang="en-US" altLang="zh-CN" dirty="0">
              <a:latin typeface="Comic Sans MS" panose="030F0702030302020204" pitchFamily="66" charset="0"/>
            </a:endParaRPr>
          </a:p>
          <a:p>
            <a:pPr lvl="1">
              <a:spcBef>
                <a:spcPts val="600"/>
              </a:spcBef>
            </a:pPr>
            <a:endParaRPr lang="zh-CN" altLang="en-US" sz="1800" dirty="0">
              <a:latin typeface="Comic Sans MS" panose="030F0702030302020204" pitchFamily="66" charset="0"/>
            </a:endParaRPr>
          </a:p>
        </p:txBody>
      </p:sp>
    </p:spTree>
  </p:cSld>
  <p:clrMapOvr>
    <a:masterClrMapping/>
  </p:clrMapOvr>
  <p:transition>
    <p:fade/>
  </p:transition>
</p:sld>
</file>

<file path=ppt/tags/tag1.xml><?xml version="1.0" encoding="utf-8"?>
<p:tagLst xmlns:p="http://schemas.openxmlformats.org/presentationml/2006/main">
  <p:tag name="commondata" val="eyJoZGlkIjoiNmZmMjJkNTI5MzQwNmVjYjA3M2RkZjQzNmUwZmY2OTkifQ=="/>
</p:tagLst>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32027</Words>
  <Application>WPS 演示</Application>
  <PresentationFormat>全屏显示(16:9)</PresentationFormat>
  <Paragraphs>1008</Paragraphs>
  <Slides>85</Slides>
  <Notes>22</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85</vt:i4>
      </vt:variant>
    </vt:vector>
  </HeadingPairs>
  <TitlesOfParts>
    <vt:vector size="105" baseType="lpstr">
      <vt:lpstr>Arial</vt:lpstr>
      <vt:lpstr>宋体</vt:lpstr>
      <vt:lpstr>Wingdings</vt:lpstr>
      <vt:lpstr>Trebuchet MS</vt:lpstr>
      <vt:lpstr>Times New Roman</vt:lpstr>
      <vt:lpstr>微软雅黑</vt:lpstr>
      <vt:lpstr>Calibri</vt:lpstr>
      <vt:lpstr>Calibri</vt:lpstr>
      <vt:lpstr>黑体</vt:lpstr>
      <vt:lpstr>MS PGothic</vt:lpstr>
      <vt:lpstr>Comic Sans MS</vt:lpstr>
      <vt:lpstr>华文楷体</vt:lpstr>
      <vt:lpstr>Helvetica</vt:lpstr>
      <vt:lpstr>华文中宋</vt:lpstr>
      <vt:lpstr>Arial Unicode MS</vt:lpstr>
      <vt:lpstr>Cambria Math</vt:lpstr>
      <vt:lpstr>Symbol</vt:lpstr>
      <vt:lpstr>Constantia</vt:lpstr>
      <vt:lpstr>默认设计模板</vt:lpstr>
      <vt:lpstr>2_Office 主题</vt:lpstr>
      <vt:lpstr>PowerPoint 演示文稿</vt:lpstr>
      <vt:lpstr>Outline of the Course </vt:lpstr>
      <vt:lpstr>University Database</vt:lpstr>
      <vt:lpstr>University Database</vt:lpstr>
      <vt:lpstr>E-R Diagram for a Banking Enterprise</vt:lpstr>
      <vt:lpstr>The Banking Schema</vt:lpstr>
      <vt:lpstr>Outline (Chapter 3)</vt:lpstr>
      <vt:lpstr>Overview of the SQL Query Language </vt:lpstr>
      <vt:lpstr>Structured Query Language (SQL)</vt:lpstr>
      <vt:lpstr>Outline</vt:lpstr>
      <vt:lpstr>Data Definition Language (DDL)</vt:lpstr>
      <vt:lpstr>Domain Types in SQL</vt:lpstr>
      <vt:lpstr>Domain Types in SQL (Cont.)</vt:lpstr>
      <vt:lpstr>Date/Time Types in SQL (Cont.)</vt:lpstr>
      <vt:lpstr>Date/Time Types in SQL (Cont.)</vt:lpstr>
      <vt:lpstr>Basic Schema Definition </vt:lpstr>
      <vt:lpstr>Integrity Constraints in Creating Tables</vt:lpstr>
      <vt:lpstr>Basic Insertion and Deletion of Tuples</vt:lpstr>
      <vt:lpstr>Drop and Alter Table Constructs</vt:lpstr>
      <vt:lpstr>Schema Used in Examples</vt:lpstr>
      <vt:lpstr>Schema Used in Examples</vt:lpstr>
      <vt:lpstr>Outline</vt:lpstr>
      <vt:lpstr>Basic Structure of SQL Queries </vt:lpstr>
      <vt:lpstr>The Select Clause</vt:lpstr>
      <vt:lpstr>The select Clause (Cont.)</vt:lpstr>
      <vt:lpstr>The select Clause (Cont.)</vt:lpstr>
      <vt:lpstr>The where Clause</vt:lpstr>
      <vt:lpstr>The where Clause (Cont.)</vt:lpstr>
      <vt:lpstr>The from Clause</vt:lpstr>
      <vt:lpstr>The Natural Join </vt:lpstr>
      <vt:lpstr>join … using(…)</vt:lpstr>
      <vt:lpstr>Outline</vt:lpstr>
      <vt:lpstr>The Rename Operation</vt:lpstr>
      <vt:lpstr>Tuple Variables</vt:lpstr>
      <vt:lpstr>String Operations</vt:lpstr>
      <vt:lpstr>Order the Display of Tuples</vt:lpstr>
      <vt:lpstr>Where Clause Predicates </vt:lpstr>
      <vt:lpstr>Outline</vt:lpstr>
      <vt:lpstr>Set Operations</vt:lpstr>
      <vt:lpstr>Set Operations</vt:lpstr>
      <vt:lpstr>Duplicates</vt:lpstr>
      <vt:lpstr>Duplicates (Cont.)</vt:lpstr>
      <vt:lpstr>Outline</vt:lpstr>
      <vt:lpstr>Null Values</vt:lpstr>
      <vt:lpstr>Null Values and Three Valued Logic</vt:lpstr>
      <vt:lpstr>Null Values and Aggregates</vt:lpstr>
      <vt:lpstr>Outline</vt:lpstr>
      <vt:lpstr>Aggregate Functions</vt:lpstr>
      <vt:lpstr>Aggregate Functions (Cont.)</vt:lpstr>
      <vt:lpstr>Aggregate Functions – Group By</vt:lpstr>
      <vt:lpstr>Aggregate Functions – Having Clause</vt:lpstr>
      <vt:lpstr>Aggregate Functions – Having Clause</vt:lpstr>
      <vt:lpstr>Outline</vt:lpstr>
      <vt:lpstr>Nested Subqueries（嵌套子查询）</vt:lpstr>
      <vt:lpstr>Set Membership</vt:lpstr>
      <vt:lpstr>Set Membership (Cont.)</vt:lpstr>
      <vt:lpstr>Set Comparison</vt:lpstr>
      <vt:lpstr>Definition of Some Clause</vt:lpstr>
      <vt:lpstr>Definition of all Clause</vt:lpstr>
      <vt:lpstr>Example</vt:lpstr>
      <vt:lpstr>Test for Empty Relations</vt:lpstr>
      <vt:lpstr>Test for Empty Relations</vt:lpstr>
      <vt:lpstr>Test for Empty Relations (Cont.)</vt:lpstr>
      <vt:lpstr>Test for Empty Relations (Cont.)</vt:lpstr>
      <vt:lpstr>Test for Absence of Duplicate Tuples</vt:lpstr>
      <vt:lpstr>Examples</vt:lpstr>
      <vt:lpstr>Examples</vt:lpstr>
      <vt:lpstr>Views</vt:lpstr>
      <vt:lpstr>View Definition</vt:lpstr>
      <vt:lpstr>Example</vt:lpstr>
      <vt:lpstr>Derived Relations</vt:lpstr>
      <vt:lpstr>Derived Relations (Cont.)</vt:lpstr>
      <vt:lpstr>With Clause</vt:lpstr>
      <vt:lpstr>Complex Query using with Clause</vt:lpstr>
      <vt:lpstr>Scalar Subquery</vt:lpstr>
      <vt:lpstr>Outline</vt:lpstr>
      <vt:lpstr>Modification of the Database – Deletion</vt:lpstr>
      <vt:lpstr>Example</vt:lpstr>
      <vt:lpstr>Modification of the Database – Insertion</vt:lpstr>
      <vt:lpstr>Modification of the Database – Insertion</vt:lpstr>
      <vt:lpstr>Modification of the Database – Updates</vt:lpstr>
      <vt:lpstr>Case Statement for Conditional Updates</vt:lpstr>
      <vt:lpstr>Review Terms</vt:lpstr>
      <vt:lpstr>Homework (Chapter 3)</vt:lpstr>
      <vt:lpstr>End of Lecture 3</vt:lpstr>
    </vt:vector>
  </TitlesOfParts>
  <Company>Global Intelligence Alliance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微信用户</cp:lastModifiedBy>
  <cp:revision>1906</cp:revision>
  <dcterms:created xsi:type="dcterms:W3CDTF">2007-09-26T12:04:00Z</dcterms:created>
  <dcterms:modified xsi:type="dcterms:W3CDTF">2024-01-06T17:09:18Z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EB4D2CE9F762421085CFC9632D904105_12</vt:lpwstr>
  </property>
  <property fmtid="{D5CDD505-2E9C-101B-9397-08002B2CF9AE}" pid="3" name="KSOProductBuildVer">
    <vt:lpwstr>2052-12.1.0.16120</vt:lpwstr>
  </property>
</Properties>
</file>