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 id="2147483735" r:id="rId2"/>
  </p:sldMasterIdLst>
  <p:notesMasterIdLst>
    <p:notesMasterId r:id="rId79"/>
  </p:notesMasterIdLst>
  <p:handoutMasterIdLst>
    <p:handoutMasterId r:id="rId80"/>
  </p:handoutMasterIdLst>
  <p:sldIdLst>
    <p:sldId id="1587" r:id="rId3"/>
    <p:sldId id="1863" r:id="rId4"/>
    <p:sldId id="1865" r:id="rId5"/>
    <p:sldId id="1866" r:id="rId6"/>
    <p:sldId id="1799" r:id="rId7"/>
    <p:sldId id="1864" r:id="rId8"/>
    <p:sldId id="1666" r:id="rId9"/>
    <p:sldId id="1736" r:id="rId10"/>
    <p:sldId id="1737" r:id="rId11"/>
    <p:sldId id="1738" r:id="rId12"/>
    <p:sldId id="1739" r:id="rId13"/>
    <p:sldId id="1740" r:id="rId14"/>
    <p:sldId id="1800" r:id="rId15"/>
    <p:sldId id="1741" r:id="rId16"/>
    <p:sldId id="1742" r:id="rId17"/>
    <p:sldId id="1743" r:id="rId18"/>
    <p:sldId id="1801" r:id="rId19"/>
    <p:sldId id="1744" r:id="rId20"/>
    <p:sldId id="1745" r:id="rId21"/>
    <p:sldId id="1746" r:id="rId22"/>
    <p:sldId id="1802" r:id="rId23"/>
    <p:sldId id="1747" r:id="rId24"/>
    <p:sldId id="1748" r:id="rId25"/>
    <p:sldId id="1750" r:id="rId26"/>
    <p:sldId id="1751" r:id="rId27"/>
    <p:sldId id="1752" r:id="rId28"/>
    <p:sldId id="1754" r:id="rId29"/>
    <p:sldId id="1862" r:id="rId30"/>
    <p:sldId id="1756" r:id="rId31"/>
    <p:sldId id="1757" r:id="rId32"/>
    <p:sldId id="1758" r:id="rId33"/>
    <p:sldId id="1759" r:id="rId34"/>
    <p:sldId id="1760" r:id="rId35"/>
    <p:sldId id="1761" r:id="rId36"/>
    <p:sldId id="1755" r:id="rId37"/>
    <p:sldId id="1763" r:id="rId38"/>
    <p:sldId id="1764" r:id="rId39"/>
    <p:sldId id="1765" r:id="rId40"/>
    <p:sldId id="1766" r:id="rId41"/>
    <p:sldId id="1767" r:id="rId42"/>
    <p:sldId id="1803" r:id="rId43"/>
    <p:sldId id="1768" r:id="rId44"/>
    <p:sldId id="1769" r:id="rId45"/>
    <p:sldId id="1770" r:id="rId46"/>
    <p:sldId id="1772" r:id="rId47"/>
    <p:sldId id="1773" r:id="rId48"/>
    <p:sldId id="1804" r:id="rId49"/>
    <p:sldId id="1867" r:id="rId50"/>
    <p:sldId id="1771" r:id="rId51"/>
    <p:sldId id="1869" r:id="rId52"/>
    <p:sldId id="1774" r:id="rId53"/>
    <p:sldId id="1775" r:id="rId54"/>
    <p:sldId id="1776" r:id="rId55"/>
    <p:sldId id="1777" r:id="rId56"/>
    <p:sldId id="1778" r:id="rId57"/>
    <p:sldId id="1779" r:id="rId58"/>
    <p:sldId id="1780" r:id="rId59"/>
    <p:sldId id="1781" r:id="rId60"/>
    <p:sldId id="1782" r:id="rId61"/>
    <p:sldId id="1783" r:id="rId62"/>
    <p:sldId id="1784" r:id="rId63"/>
    <p:sldId id="1785" r:id="rId64"/>
    <p:sldId id="1786" r:id="rId65"/>
    <p:sldId id="1787" r:id="rId66"/>
    <p:sldId id="1788" r:id="rId67"/>
    <p:sldId id="1789" r:id="rId68"/>
    <p:sldId id="1790" r:id="rId69"/>
    <p:sldId id="1792" r:id="rId70"/>
    <p:sldId id="1793" r:id="rId71"/>
    <p:sldId id="1794" r:id="rId72"/>
    <p:sldId id="1795" r:id="rId73"/>
    <p:sldId id="1796" r:id="rId74"/>
    <p:sldId id="1797" r:id="rId75"/>
    <p:sldId id="1798" r:id="rId76"/>
    <p:sldId id="1854" r:id="rId77"/>
    <p:sldId id="1861" r:id="rId78"/>
  </p:sldIdLst>
  <p:sldSz cx="9144000" cy="5143500" type="screen16x9"/>
  <p:notesSz cx="6858000" cy="9144000"/>
  <p:defaultTextStyle>
    <a:defPPr>
      <a:defRPr lang="fi-FI"/>
    </a:defPPr>
    <a:lvl1pPr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1pPr>
    <a:lvl2pPr marL="4556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2pPr>
    <a:lvl3pPr marL="9128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3pPr>
    <a:lvl4pPr marL="13700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4pPr>
    <a:lvl5pPr marL="18272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5pPr>
    <a:lvl6pPr marL="2286000" algn="l" defTabSz="914400" rtl="0" eaLnBrk="1" latinLnBrk="0" hangingPunct="1">
      <a:defRPr sz="1400" kern="1200">
        <a:solidFill>
          <a:schemeClr val="tx1"/>
        </a:solidFill>
        <a:latin typeface="Trebuchet MS" pitchFamily="96" charset="0"/>
        <a:ea typeface="宋体" charset="-122"/>
        <a:cs typeface="+mn-cs"/>
      </a:defRPr>
    </a:lvl6pPr>
    <a:lvl7pPr marL="2743200" algn="l" defTabSz="914400" rtl="0" eaLnBrk="1" latinLnBrk="0" hangingPunct="1">
      <a:defRPr sz="1400" kern="1200">
        <a:solidFill>
          <a:schemeClr val="tx1"/>
        </a:solidFill>
        <a:latin typeface="Trebuchet MS" pitchFamily="96" charset="0"/>
        <a:ea typeface="宋体" charset="-122"/>
        <a:cs typeface="+mn-cs"/>
      </a:defRPr>
    </a:lvl7pPr>
    <a:lvl8pPr marL="3200400" algn="l" defTabSz="914400" rtl="0" eaLnBrk="1" latinLnBrk="0" hangingPunct="1">
      <a:defRPr sz="1400" kern="1200">
        <a:solidFill>
          <a:schemeClr val="tx1"/>
        </a:solidFill>
        <a:latin typeface="Trebuchet MS" pitchFamily="96" charset="0"/>
        <a:ea typeface="宋体" charset="-122"/>
        <a:cs typeface="+mn-cs"/>
      </a:defRPr>
    </a:lvl8pPr>
    <a:lvl9pPr marL="3657600" algn="l" defTabSz="914400" rtl="0" eaLnBrk="1" latinLnBrk="0" hangingPunct="1">
      <a:defRPr sz="1400" kern="1200">
        <a:solidFill>
          <a:schemeClr val="tx1"/>
        </a:solidFill>
        <a:latin typeface="Trebuchet MS" pitchFamily="96" charset="0"/>
        <a:ea typeface="宋体" charset="-122"/>
        <a:cs typeface="+mn-cs"/>
      </a:defRPr>
    </a:lvl9pPr>
  </p:defaultTextStyle>
  <p:extLst>
    <p:ext uri="{521415D9-36F7-43E2-AB2F-B90AF26B5E84}">
      <p14:sectionLst xmlns:p14="http://schemas.microsoft.com/office/powerpoint/2010/main">
        <p14:section name="标题" id="{EB83E03E-195F-4588-BA9C-87CAE50CC123}">
          <p14:sldIdLst>
            <p14:sldId id="1587"/>
            <p14:sldId id="1863"/>
            <p14:sldId id="1865"/>
            <p14:sldId id="1866"/>
            <p14:sldId id="1799"/>
            <p14:sldId id="1864"/>
            <p14:sldId id="1666"/>
            <p14:sldId id="1736"/>
            <p14:sldId id="1737"/>
            <p14:sldId id="1738"/>
            <p14:sldId id="1739"/>
            <p14:sldId id="1740"/>
            <p14:sldId id="1800"/>
            <p14:sldId id="1741"/>
            <p14:sldId id="1742"/>
            <p14:sldId id="1743"/>
            <p14:sldId id="1801"/>
            <p14:sldId id="1744"/>
            <p14:sldId id="1745"/>
            <p14:sldId id="1746"/>
            <p14:sldId id="1802"/>
            <p14:sldId id="1747"/>
            <p14:sldId id="1748"/>
            <p14:sldId id="1750"/>
            <p14:sldId id="1751"/>
            <p14:sldId id="1752"/>
            <p14:sldId id="1754"/>
            <p14:sldId id="1862"/>
            <p14:sldId id="1756"/>
            <p14:sldId id="1757"/>
            <p14:sldId id="1758"/>
            <p14:sldId id="1759"/>
            <p14:sldId id="1760"/>
            <p14:sldId id="1761"/>
            <p14:sldId id="1755"/>
            <p14:sldId id="1763"/>
            <p14:sldId id="1764"/>
            <p14:sldId id="1765"/>
            <p14:sldId id="1766"/>
            <p14:sldId id="1767"/>
            <p14:sldId id="1803"/>
            <p14:sldId id="1768"/>
            <p14:sldId id="1769"/>
            <p14:sldId id="1770"/>
            <p14:sldId id="1772"/>
            <p14:sldId id="1773"/>
            <p14:sldId id="1804"/>
            <p14:sldId id="1867"/>
            <p14:sldId id="1771"/>
            <p14:sldId id="1869"/>
            <p14:sldId id="1774"/>
            <p14:sldId id="1775"/>
            <p14:sldId id="1776"/>
            <p14:sldId id="1777"/>
            <p14:sldId id="1778"/>
            <p14:sldId id="1779"/>
            <p14:sldId id="1780"/>
            <p14:sldId id="1781"/>
            <p14:sldId id="1782"/>
            <p14:sldId id="1783"/>
            <p14:sldId id="1784"/>
            <p14:sldId id="1785"/>
            <p14:sldId id="1786"/>
            <p14:sldId id="1787"/>
            <p14:sldId id="1788"/>
            <p14:sldId id="1789"/>
            <p14:sldId id="1790"/>
            <p14:sldId id="1792"/>
            <p14:sldId id="1793"/>
            <p14:sldId id="1794"/>
            <p14:sldId id="1795"/>
            <p14:sldId id="1796"/>
            <p14:sldId id="1797"/>
            <p14:sldId id="1798"/>
            <p14:sldId id="1854"/>
            <p14:sldId id="1861"/>
          </p14:sldIdLst>
        </p14:section>
      </p14:sectionLst>
    </p:ext>
    <p:ext uri="{EFAFB233-063F-42B5-8137-9DF3F51BA10A}">
      <p15:sldGuideLst xmlns:p15="http://schemas.microsoft.com/office/powerpoint/2012/main">
        <p15:guide id="1" orient="horz" pos="3838" userDrawn="1">
          <p15:clr>
            <a:srgbClr val="A4A3A4"/>
          </p15:clr>
        </p15:guide>
        <p15:guide id="2" pos="295" userDrawn="1">
          <p15:clr>
            <a:srgbClr val="A4A3A4"/>
          </p15:clr>
        </p15:guide>
        <p15:guide id="4" pos="5193" userDrawn="1">
          <p15:clr>
            <a:srgbClr val="A4A3A4"/>
          </p15:clr>
        </p15:guide>
        <p15:guide id="5" pos="3152" userDrawn="1">
          <p15:clr>
            <a:srgbClr val="A4A3A4"/>
          </p15:clr>
        </p15:guide>
        <p15:guide id="6" orient="horz" pos="287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1B06BA"/>
    <a:srgbClr val="080808"/>
    <a:srgbClr val="339933"/>
    <a:srgbClr val="B5880B"/>
    <a:srgbClr val="E87071"/>
    <a:srgbClr val="00B3EE"/>
    <a:srgbClr val="93E5FF"/>
    <a:srgbClr val="F7FE9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16" autoAdjust="0"/>
    <p:restoredTop sz="82873" autoAdjust="0"/>
  </p:normalViewPr>
  <p:slideViewPr>
    <p:cSldViewPr>
      <p:cViewPr varScale="1">
        <p:scale>
          <a:sx n="86" d="100"/>
          <a:sy n="86" d="100"/>
        </p:scale>
        <p:origin x="696" y="39"/>
      </p:cViewPr>
      <p:guideLst>
        <p:guide orient="horz" pos="3838"/>
        <p:guide pos="295"/>
        <p:guide pos="5193"/>
        <p:guide pos="3152"/>
        <p:guide orient="horz" pos="2879"/>
      </p:guideLst>
    </p:cSldViewPr>
  </p:slideViewPr>
  <p:notesTextViewPr>
    <p:cViewPr>
      <p:scale>
        <a:sx n="200" d="100"/>
        <a:sy n="2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ea typeface="+mn-ea"/>
              </a:defRPr>
            </a:lvl1pPr>
          </a:lstStyle>
          <a:p>
            <a:pPr>
              <a:defRPr/>
            </a:pPr>
            <a:endParaRPr lang="en-GB" altLang="zh-CN"/>
          </a:p>
        </p:txBody>
      </p:sp>
      <p:sp>
        <p:nvSpPr>
          <p:cNvPr id="1751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ea typeface="+mn-ea"/>
              </a:defRPr>
            </a:lvl1pPr>
          </a:lstStyle>
          <a:p>
            <a:pPr>
              <a:defRPr/>
            </a:pPr>
            <a:endParaRPr lang="en-GB" altLang="zh-CN"/>
          </a:p>
        </p:txBody>
      </p:sp>
      <p:sp>
        <p:nvSpPr>
          <p:cNvPr id="1751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ea typeface="+mn-ea"/>
              </a:defRPr>
            </a:lvl1pPr>
          </a:lstStyle>
          <a:p>
            <a:pPr>
              <a:defRPr/>
            </a:pPr>
            <a:endParaRPr lang="en-GB" altLang="zh-CN"/>
          </a:p>
        </p:txBody>
      </p:sp>
      <p:sp>
        <p:nvSpPr>
          <p:cNvPr id="1751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charset="0"/>
                <a:ea typeface="+mn-ea"/>
              </a:defRPr>
            </a:lvl1pPr>
          </a:lstStyle>
          <a:p>
            <a:pPr>
              <a:defRPr/>
            </a:pPr>
            <a:fld id="{58CD87A4-0184-412C-A44A-3DA728178AFF}" type="slidenum">
              <a:rPr lang="en-GB" altLang="zh-CN"/>
              <a:pPr>
                <a:defRPr/>
              </a:pPr>
              <a:t>‹#›</a:t>
            </a:fld>
            <a:endParaRPr lang="en-GB" altLang="zh-CN"/>
          </a:p>
        </p:txBody>
      </p:sp>
    </p:spTree>
    <p:extLst>
      <p:ext uri="{BB962C8B-B14F-4D97-AF65-F5344CB8AC3E}">
        <p14:creationId xmlns:p14="http://schemas.microsoft.com/office/powerpoint/2010/main" val="2357266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ea typeface="+mn-ea"/>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ea typeface="+mn-ea"/>
              </a:defRPr>
            </a:lvl1pPr>
          </a:lstStyle>
          <a:p>
            <a:pPr>
              <a:defRPr/>
            </a:pPr>
            <a:endParaRPr lang="en-US" altLang="zh-CN"/>
          </a:p>
        </p:txBody>
      </p:sp>
      <p:sp>
        <p:nvSpPr>
          <p:cNvPr id="717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i-FI" noProof="0"/>
              <a:t>Muokkaa tekstin perustyylejä napsauttamalla</a:t>
            </a:r>
          </a:p>
          <a:p>
            <a:pPr lvl="1"/>
            <a:r>
              <a:rPr lang="fi-FI" noProof="0"/>
              <a:t>toinen taso</a:t>
            </a:r>
          </a:p>
          <a:p>
            <a:pPr lvl="2"/>
            <a:r>
              <a:rPr lang="fi-FI" noProof="0"/>
              <a:t>kolmas taso</a:t>
            </a:r>
          </a:p>
          <a:p>
            <a:pPr lvl="3"/>
            <a:r>
              <a:rPr lang="fi-FI" noProof="0"/>
              <a:t>neljäs taso</a:t>
            </a:r>
          </a:p>
          <a:p>
            <a:pPr lvl="4"/>
            <a:r>
              <a:rPr lang="fi-FI" noProof="0"/>
              <a:t>viides taso</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ea typeface="+mn-ea"/>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charset="0"/>
                <a:ea typeface="+mn-ea"/>
              </a:defRPr>
            </a:lvl1pPr>
          </a:lstStyle>
          <a:p>
            <a:pPr>
              <a:defRPr/>
            </a:pPr>
            <a:fld id="{BB8C311E-5859-4E0C-A0F3-4690A095D6BE}" type="slidenum">
              <a:rPr lang="fi-FI" altLang="zh-CN"/>
              <a:pPr>
                <a:defRPr/>
              </a:pPr>
              <a:t>‹#›</a:t>
            </a:fld>
            <a:endParaRPr lang="fi-FI" altLang="zh-CN"/>
          </a:p>
        </p:txBody>
      </p:sp>
    </p:spTree>
    <p:extLst>
      <p:ext uri="{BB962C8B-B14F-4D97-AF65-F5344CB8AC3E}">
        <p14:creationId xmlns:p14="http://schemas.microsoft.com/office/powerpoint/2010/main" val="17204162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5613" algn="l" rtl="0" eaLnBrk="0" fontAlgn="base" hangingPunct="0">
      <a:spcBef>
        <a:spcPct val="30000"/>
      </a:spcBef>
      <a:spcAft>
        <a:spcPct val="0"/>
      </a:spcAft>
      <a:defRPr sz="1200" kern="1200">
        <a:solidFill>
          <a:schemeClr val="tx1"/>
        </a:solidFill>
        <a:latin typeface="Arial" charset="0"/>
        <a:ea typeface="+mn-ea"/>
        <a:cs typeface="+mn-cs"/>
      </a:defRPr>
    </a:lvl2pPr>
    <a:lvl3pPr marL="912813" algn="l" rtl="0" eaLnBrk="0" fontAlgn="base" hangingPunct="0">
      <a:spcBef>
        <a:spcPct val="30000"/>
      </a:spcBef>
      <a:spcAft>
        <a:spcPct val="0"/>
      </a:spcAft>
      <a:defRPr sz="1200" kern="1200">
        <a:solidFill>
          <a:schemeClr val="tx1"/>
        </a:solidFill>
        <a:latin typeface="Arial" charset="0"/>
        <a:ea typeface="+mn-ea"/>
        <a:cs typeface="+mn-cs"/>
      </a:defRPr>
    </a:lvl3pPr>
    <a:lvl4pPr marL="1370013" algn="l" rtl="0" eaLnBrk="0" fontAlgn="base" hangingPunct="0">
      <a:spcBef>
        <a:spcPct val="30000"/>
      </a:spcBef>
      <a:spcAft>
        <a:spcPct val="0"/>
      </a:spcAft>
      <a:defRPr sz="1200" kern="1200">
        <a:solidFill>
          <a:schemeClr val="tx1"/>
        </a:solidFill>
        <a:latin typeface="Arial" charset="0"/>
        <a:ea typeface="+mn-ea"/>
        <a:cs typeface="+mn-cs"/>
      </a:defRPr>
    </a:lvl4pPr>
    <a:lvl5pPr marL="1827213" algn="l" rtl="0" eaLnBrk="0" fontAlgn="base" hangingPunct="0">
      <a:spcBef>
        <a:spcPct val="30000"/>
      </a:spcBef>
      <a:spcAft>
        <a:spcPct val="0"/>
      </a:spcAft>
      <a:defRPr sz="1200" kern="1200">
        <a:solidFill>
          <a:schemeClr val="tx1"/>
        </a:solidFill>
        <a:latin typeface="Arial" charset="0"/>
        <a:ea typeface="+mn-ea"/>
        <a:cs typeface="+mn-cs"/>
      </a:defRPr>
    </a:lvl5pPr>
    <a:lvl6pPr marL="2285726" algn="l" defTabSz="914290" rtl="0" eaLnBrk="1" latinLnBrk="0" hangingPunct="1">
      <a:defRPr sz="1200" kern="1200">
        <a:solidFill>
          <a:schemeClr val="tx1"/>
        </a:solidFill>
        <a:latin typeface="+mn-lt"/>
        <a:ea typeface="+mn-ea"/>
        <a:cs typeface="+mn-cs"/>
      </a:defRPr>
    </a:lvl6pPr>
    <a:lvl7pPr marL="2742871" algn="l" defTabSz="914290" rtl="0" eaLnBrk="1" latinLnBrk="0" hangingPunct="1">
      <a:defRPr sz="1200" kern="1200">
        <a:solidFill>
          <a:schemeClr val="tx1"/>
        </a:solidFill>
        <a:latin typeface="+mn-lt"/>
        <a:ea typeface="+mn-ea"/>
        <a:cs typeface="+mn-cs"/>
      </a:defRPr>
    </a:lvl7pPr>
    <a:lvl8pPr marL="3200016" algn="l" defTabSz="914290" rtl="0" eaLnBrk="1" latinLnBrk="0" hangingPunct="1">
      <a:defRPr sz="1200" kern="1200">
        <a:solidFill>
          <a:schemeClr val="tx1"/>
        </a:solidFill>
        <a:latin typeface="+mn-lt"/>
        <a:ea typeface="+mn-ea"/>
        <a:cs typeface="+mn-cs"/>
      </a:defRPr>
    </a:lvl8pPr>
    <a:lvl9pPr marL="3657161" algn="l" defTabSz="91429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B8C311E-5859-4E0C-A0F3-4690A095D6BE}" type="slidenum">
              <a:rPr lang="fi-FI" altLang="zh-CN" smtClean="0"/>
              <a:pPr>
                <a:defRPr/>
              </a:pPr>
              <a:t>1</a:t>
            </a:fld>
            <a:endParaRPr lang="fi-FI" altLang="zh-CN"/>
          </a:p>
        </p:txBody>
      </p:sp>
    </p:spTree>
    <p:extLst>
      <p:ext uri="{BB962C8B-B14F-4D97-AF65-F5344CB8AC3E}">
        <p14:creationId xmlns:p14="http://schemas.microsoft.com/office/powerpoint/2010/main" val="3768680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the aggregated result is likely to be much smaller than the large relations on which the view is defined; as a result</a:t>
            </a:r>
            <a:br>
              <a:rPr lang="en-US" altLang="zh-CN" dirty="0"/>
            </a:br>
            <a:r>
              <a:rPr lang="en-US" altLang="zh-CN" dirty="0"/>
              <a:t>the materialized view can be used to answer the query very quickly, avoiding</a:t>
            </a:r>
            <a:br>
              <a:rPr lang="en-US" altLang="zh-CN" dirty="0"/>
            </a:br>
            <a:r>
              <a:rPr lang="en-US" altLang="zh-CN" dirty="0"/>
              <a:t>reading the large underlying relations. Of course, the benefits to queries from</a:t>
            </a:r>
            <a:br>
              <a:rPr lang="en-US" altLang="zh-CN" dirty="0"/>
            </a:br>
            <a:r>
              <a:rPr lang="en-US" altLang="zh-CN" dirty="0"/>
              <a:t>the materialization of a view must be weighed against the storage costs and the</a:t>
            </a:r>
            <a:br>
              <a:rPr lang="en-US" altLang="zh-CN" dirty="0"/>
            </a:br>
            <a:r>
              <a:rPr lang="en-US" altLang="zh-CN" dirty="0"/>
              <a:t>added overhead for updates.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16</a:t>
            </a:fld>
            <a:endParaRPr lang="fi-FI" altLang="zh-CN"/>
          </a:p>
        </p:txBody>
      </p:sp>
    </p:spTree>
    <p:extLst>
      <p:ext uri="{BB962C8B-B14F-4D97-AF65-F5344CB8AC3E}">
        <p14:creationId xmlns:p14="http://schemas.microsoft.com/office/powerpoint/2010/main" val="2684540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However, candidate key attributes are permitted to be </a:t>
            </a:r>
            <a:r>
              <a:rPr lang="en-US" altLang="zh-CN" i="1" dirty="0"/>
              <a:t>null </a:t>
            </a:r>
            <a:r>
              <a:rPr lang="en-US" altLang="zh-CN" dirty="0"/>
              <a:t>unless they have explicitly been declared to be </a:t>
            </a:r>
            <a:r>
              <a:rPr lang="en-US" altLang="zh-CN" b="1" dirty="0"/>
              <a:t>not null</a:t>
            </a:r>
            <a:r>
              <a:rPr lang="en-US" altLang="zh-CN" dirty="0"/>
              <a:t>. Recall that a null value does not equal any other value</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25</a:t>
            </a:fld>
            <a:endParaRPr lang="fi-FI" altLang="zh-CN"/>
          </a:p>
        </p:txBody>
      </p:sp>
    </p:spTree>
    <p:extLst>
      <p:ext uri="{BB962C8B-B14F-4D97-AF65-F5344CB8AC3E}">
        <p14:creationId xmlns:p14="http://schemas.microsoft.com/office/powerpoint/2010/main" val="3434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suppose we have a relation </a:t>
            </a:r>
            <a:r>
              <a:rPr lang="en-US" altLang="zh-CN" i="1" dirty="0"/>
              <a:t>person </a:t>
            </a:r>
            <a:r>
              <a:rPr lang="en-US" altLang="zh-CN" dirty="0"/>
              <a:t>with primary key </a:t>
            </a:r>
            <a:r>
              <a:rPr lang="en-US" altLang="zh-CN" i="1" dirty="0"/>
              <a:t>name</a:t>
            </a:r>
            <a:r>
              <a:rPr lang="en-US" altLang="zh-CN" dirty="0"/>
              <a:t>, and an attribute </a:t>
            </a:r>
            <a:r>
              <a:rPr lang="en-US" altLang="zh-CN" i="1" dirty="0"/>
              <a:t>spouse</a:t>
            </a:r>
            <a:r>
              <a:rPr lang="en-US" altLang="zh-CN" dirty="0"/>
              <a:t>, and suppose that </a:t>
            </a:r>
            <a:r>
              <a:rPr lang="en-US" altLang="zh-CN" i="1" dirty="0"/>
              <a:t>spouse </a:t>
            </a:r>
            <a:r>
              <a:rPr lang="en-US" altLang="zh-CN" dirty="0"/>
              <a:t>is a foreign key on </a:t>
            </a:r>
            <a:r>
              <a:rPr lang="en-US" altLang="zh-CN" i="1" dirty="0"/>
              <a:t>person</a:t>
            </a:r>
            <a:r>
              <a:rPr lang="en-US" altLang="zh-CN" dirty="0"/>
              <a:t>. That is, the constraint says that the </a:t>
            </a:r>
            <a:r>
              <a:rPr lang="en-US" altLang="zh-CN" i="1" dirty="0"/>
              <a:t>spouse </a:t>
            </a:r>
            <a:r>
              <a:rPr lang="en-US" altLang="zh-CN" dirty="0"/>
              <a:t>attribute must contain a name that is present in the </a:t>
            </a:r>
            <a:r>
              <a:rPr lang="en-US" altLang="zh-CN" i="1" dirty="0"/>
              <a:t>person </a:t>
            </a:r>
            <a:r>
              <a:rPr lang="en-US" altLang="zh-CN" dirty="0"/>
              <a:t>table. Suppose we wish to note the fact that John and Mary are married to each other by inserting two tuples, one for John and one for Mary, in the above relation, with the spouse attributes set to Mary and John, respectively. The insertion of the first tuple would violate the foreign-key constraint, regardless of which of the two tuples is inserted first. After the second tuple is inserted the foreign-key constraint would hold again. To handle such situations, the SQL standard allows a clause </a:t>
            </a:r>
            <a:r>
              <a:rPr lang="en-US" altLang="zh-CN" b="1" dirty="0"/>
              <a:t>initially deferred </a:t>
            </a:r>
            <a:r>
              <a:rPr lang="en-US" altLang="zh-CN" dirty="0"/>
              <a:t>to be added to a constraint specification; the constraint would then be checked at the end of a transaction, and not at intermediate steps. A constraint can alternatively be specified as </a:t>
            </a:r>
            <a:r>
              <a:rPr lang="en-US" altLang="zh-CN" b="1" dirty="0"/>
              <a:t>deferrable</a:t>
            </a:r>
            <a:r>
              <a:rPr lang="en-US" altLang="zh-CN" dirty="0"/>
              <a:t>, which means it is checked immediately by default, but can be deferred when desired. For constraints declared as deferrable, executing a statement </a:t>
            </a:r>
            <a:r>
              <a:rPr lang="en-US" altLang="zh-CN" b="1" dirty="0"/>
              <a:t>set constraints </a:t>
            </a:r>
            <a:r>
              <a:rPr lang="en-US" altLang="zh-CN" i="1" dirty="0"/>
              <a:t>constraint-list </a:t>
            </a:r>
            <a:r>
              <a:rPr lang="en-US" altLang="zh-CN" b="1" dirty="0"/>
              <a:t>deferred </a:t>
            </a:r>
            <a:r>
              <a:rPr lang="en-US" altLang="zh-CN" dirty="0"/>
              <a:t>as part of a transaction causes the checking of the specified constraints to be deferred to the end of that transaction</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28</a:t>
            </a:fld>
            <a:endParaRPr lang="fi-FI" altLang="zh-CN"/>
          </a:p>
        </p:txBody>
      </p:sp>
    </p:spTree>
    <p:extLst>
      <p:ext uri="{BB962C8B-B14F-4D97-AF65-F5344CB8AC3E}">
        <p14:creationId xmlns:p14="http://schemas.microsoft.com/office/powerpoint/2010/main" val="3311276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suppose we have a relation </a:t>
            </a:r>
            <a:r>
              <a:rPr lang="en-US" altLang="zh-CN" i="1" dirty="0"/>
              <a:t>person </a:t>
            </a:r>
            <a:r>
              <a:rPr lang="en-US" altLang="zh-CN" dirty="0"/>
              <a:t>with primary key </a:t>
            </a:r>
            <a:r>
              <a:rPr lang="en-US" altLang="zh-CN" i="1" dirty="0"/>
              <a:t>name</a:t>
            </a:r>
            <a:r>
              <a:rPr lang="en-US" altLang="zh-CN" dirty="0"/>
              <a:t>, and an attribute </a:t>
            </a:r>
            <a:r>
              <a:rPr lang="en-US" altLang="zh-CN" i="1" dirty="0"/>
              <a:t>spouse</a:t>
            </a:r>
            <a:r>
              <a:rPr lang="en-US" altLang="zh-CN" dirty="0"/>
              <a:t>, and suppose that </a:t>
            </a:r>
            <a:r>
              <a:rPr lang="en-US" altLang="zh-CN" i="1" dirty="0"/>
              <a:t>spouse </a:t>
            </a:r>
            <a:r>
              <a:rPr lang="en-US" altLang="zh-CN" dirty="0"/>
              <a:t>is a foreign key on </a:t>
            </a:r>
            <a:r>
              <a:rPr lang="en-US" altLang="zh-CN" i="1" dirty="0"/>
              <a:t>person</a:t>
            </a:r>
            <a:r>
              <a:rPr lang="en-US" altLang="zh-CN" dirty="0"/>
              <a:t>. That is, the constraint says that the </a:t>
            </a:r>
            <a:r>
              <a:rPr lang="en-US" altLang="zh-CN" i="1" dirty="0"/>
              <a:t>spouse </a:t>
            </a:r>
            <a:r>
              <a:rPr lang="en-US" altLang="zh-CN" dirty="0"/>
              <a:t>attribute must contain a name that is present in the </a:t>
            </a:r>
            <a:r>
              <a:rPr lang="en-US" altLang="zh-CN" i="1" dirty="0"/>
              <a:t>person </a:t>
            </a:r>
            <a:r>
              <a:rPr lang="en-US" altLang="zh-CN" dirty="0"/>
              <a:t>table. Suppose we wish to note the fact that John and Mary are married to each other by inserting two tuples, one for John and one for Mary, in the above relation, with the spouse attributes set to Mary and John, respectively. The insertion of the first tuple would violate the foreign-key constraint, regardless of which of the two tuples is inserted first. After the second tuple is inserted the foreign-key constraint would hold again. To handle such situations, the SQL standard allows a clause </a:t>
            </a:r>
            <a:r>
              <a:rPr lang="en-US" altLang="zh-CN" b="1" dirty="0"/>
              <a:t>initially deferred </a:t>
            </a:r>
            <a:r>
              <a:rPr lang="en-US" altLang="zh-CN" dirty="0"/>
              <a:t>to be added to a constraint specification; the constraint would then be checked at the end of a transaction, and not at intermediate steps. A constraint can alternatively be specified as </a:t>
            </a:r>
            <a:r>
              <a:rPr lang="en-US" altLang="zh-CN" b="1" dirty="0"/>
              <a:t>deferrable</a:t>
            </a:r>
            <a:r>
              <a:rPr lang="en-US" altLang="zh-CN" dirty="0"/>
              <a:t>, which means it is checked immediately by default, but can be deferred when desired. For constraints declared as deferrable, executing a statement </a:t>
            </a:r>
            <a:r>
              <a:rPr lang="en-US" altLang="zh-CN" b="1" dirty="0"/>
              <a:t>set constraints </a:t>
            </a:r>
            <a:r>
              <a:rPr lang="en-US" altLang="zh-CN" i="1" dirty="0"/>
              <a:t>constraint-list </a:t>
            </a:r>
            <a:r>
              <a:rPr lang="en-US" altLang="zh-CN" b="1" dirty="0"/>
              <a:t>deferred </a:t>
            </a:r>
            <a:r>
              <a:rPr lang="en-US" altLang="zh-CN" dirty="0"/>
              <a:t>as part of a transaction causes the checking of the specified constraints to be deferred to the end of that transaction</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29</a:t>
            </a:fld>
            <a:endParaRPr lang="fi-FI" altLang="zh-CN"/>
          </a:p>
        </p:txBody>
      </p:sp>
    </p:spTree>
    <p:extLst>
      <p:ext uri="{BB962C8B-B14F-4D97-AF65-F5344CB8AC3E}">
        <p14:creationId xmlns:p14="http://schemas.microsoft.com/office/powerpoint/2010/main" val="3311276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Another natural constraint on our university schema would be to require that every section has at least one instructor teaching the section. In an attempt to enforce this, we may try to declare that the attributes (</a:t>
            </a:r>
            <a:r>
              <a:rPr lang="en-US" altLang="zh-CN" i="1" dirty="0"/>
              <a:t>course id</a:t>
            </a:r>
            <a:r>
              <a:rPr lang="en-US" altLang="zh-CN" dirty="0"/>
              <a:t>, </a:t>
            </a:r>
            <a:r>
              <a:rPr lang="en-US" altLang="zh-CN" i="1" dirty="0"/>
              <a:t>sec id</a:t>
            </a:r>
            <a:r>
              <a:rPr lang="en-US" altLang="zh-CN" dirty="0"/>
              <a:t>, </a:t>
            </a:r>
            <a:r>
              <a:rPr lang="en-US" altLang="zh-CN" i="1" dirty="0"/>
              <a:t>semester</a:t>
            </a:r>
            <a:r>
              <a:rPr lang="en-US" altLang="zh-CN" dirty="0"/>
              <a:t>, </a:t>
            </a:r>
            <a:r>
              <a:rPr lang="en-US" altLang="zh-CN" i="1" dirty="0"/>
              <a:t>year</a:t>
            </a:r>
            <a:r>
              <a:rPr lang="en-US" altLang="zh-CN" dirty="0"/>
              <a:t>) of the </a:t>
            </a:r>
            <a:r>
              <a:rPr lang="en-US" altLang="zh-CN" i="1" dirty="0"/>
              <a:t>section </a:t>
            </a:r>
            <a:r>
              <a:rPr lang="en-US" altLang="zh-CN" dirty="0"/>
              <a:t>relation form a foreign key referencing the corresponding attributes of the </a:t>
            </a:r>
            <a:r>
              <a:rPr lang="en-US" altLang="zh-CN" i="1" dirty="0"/>
              <a:t>teaches </a:t>
            </a:r>
            <a:r>
              <a:rPr lang="en-US" altLang="zh-CN" dirty="0"/>
              <a:t>relation. Unfortunately, these attributes do not form a</a:t>
            </a:r>
            <a:br>
              <a:rPr lang="en-US" altLang="zh-CN" dirty="0"/>
            </a:br>
            <a:r>
              <a:rPr lang="en-US" altLang="zh-CN" dirty="0"/>
              <a:t>candidate key of the relation </a:t>
            </a:r>
            <a:r>
              <a:rPr lang="en-US" altLang="zh-CN" i="1" dirty="0"/>
              <a:t>teaches</a:t>
            </a:r>
            <a:r>
              <a:rPr lang="en-US" altLang="zh-CN" dirty="0"/>
              <a:t>. A check constraint similar to that for the </a:t>
            </a:r>
            <a:r>
              <a:rPr lang="en-US" altLang="zh-CN" i="1" dirty="0"/>
              <a:t>time slot </a:t>
            </a:r>
            <a:r>
              <a:rPr lang="en-US" altLang="zh-CN" dirty="0"/>
              <a:t>attribute can be used to enforce this constraint, if check constraints with subqueries were supported by a database system. </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30</a:t>
            </a:fld>
            <a:endParaRPr lang="fi-FI" altLang="zh-CN"/>
          </a:p>
        </p:txBody>
      </p:sp>
    </p:spTree>
    <p:extLst>
      <p:ext uri="{BB962C8B-B14F-4D97-AF65-F5344CB8AC3E}">
        <p14:creationId xmlns:p14="http://schemas.microsoft.com/office/powerpoint/2010/main" val="3164477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Because of the clause </a:t>
            </a:r>
            <a:r>
              <a:rPr lang="en-US" altLang="zh-CN" b="1" dirty="0"/>
              <a:t>on delete cascade </a:t>
            </a:r>
            <a:r>
              <a:rPr lang="en-US" altLang="zh-CN" dirty="0"/>
              <a:t>associated with the foreign-key declaration, if a delete of a tuple in </a:t>
            </a:r>
            <a:r>
              <a:rPr lang="en-US" altLang="zh-CN" i="1" dirty="0"/>
              <a:t>department </a:t>
            </a:r>
            <a:r>
              <a:rPr lang="en-US" altLang="zh-CN" dirty="0"/>
              <a:t>results in this referential-integrity constraint being violated, the system does not reject the delete. Instead, the delete “cascades” to the </a:t>
            </a:r>
            <a:r>
              <a:rPr lang="en-US" altLang="zh-CN" i="1" dirty="0"/>
              <a:t>course </a:t>
            </a:r>
            <a:r>
              <a:rPr lang="en-US" altLang="zh-CN" dirty="0"/>
              <a:t>relation, deleting the tuple that refers to the department</a:t>
            </a:r>
            <a:br>
              <a:rPr lang="en-US" altLang="zh-CN" dirty="0"/>
            </a:br>
            <a:r>
              <a:rPr lang="en-US" altLang="zh-CN" dirty="0"/>
              <a:t>that was deleted. Similarly, the system does not reject an update to a field referenced by the constraint if it violates the constraint; instead, the system updates</a:t>
            </a:r>
            <a:br>
              <a:rPr lang="en-US" altLang="zh-CN" dirty="0"/>
            </a:br>
            <a:r>
              <a:rPr lang="en-US" altLang="zh-CN" dirty="0"/>
              <a:t>the field </a:t>
            </a:r>
            <a:r>
              <a:rPr lang="en-US" altLang="zh-CN" i="1" dirty="0"/>
              <a:t>dept name </a:t>
            </a:r>
            <a:r>
              <a:rPr lang="en-US" altLang="zh-CN" dirty="0"/>
              <a:t>in the referencing tuples in </a:t>
            </a:r>
            <a:r>
              <a:rPr lang="en-US" altLang="zh-CN" i="1" dirty="0"/>
              <a:t>course </a:t>
            </a:r>
            <a:r>
              <a:rPr lang="en-US" altLang="zh-CN" dirty="0"/>
              <a:t>to the new value as well.</a:t>
            </a:r>
            <a:br>
              <a:rPr lang="en-US" altLang="zh-CN" dirty="0"/>
            </a:br>
            <a:r>
              <a:rPr lang="en-US" altLang="zh-CN" dirty="0"/>
              <a:t>SQL also allows the </a:t>
            </a:r>
            <a:r>
              <a:rPr lang="en-US" altLang="zh-CN" b="1" dirty="0"/>
              <a:t>foreign key </a:t>
            </a:r>
            <a:r>
              <a:rPr lang="en-US" altLang="zh-CN" dirty="0"/>
              <a:t>clause to specify actions other than </a:t>
            </a:r>
            <a:r>
              <a:rPr lang="en-US" altLang="zh-CN" b="1" dirty="0"/>
              <a:t>cascade</a:t>
            </a:r>
            <a:r>
              <a:rPr lang="en-US" altLang="zh-CN" dirty="0"/>
              <a:t>, if</a:t>
            </a:r>
            <a:br>
              <a:rPr lang="en-US" altLang="zh-CN" dirty="0"/>
            </a:br>
            <a:r>
              <a:rPr lang="en-US" altLang="zh-CN" dirty="0"/>
              <a:t>the constraint is violated, the referencing field (here, </a:t>
            </a:r>
            <a:r>
              <a:rPr lang="en-US" altLang="zh-CN" i="1" dirty="0"/>
              <a:t>dept name</a:t>
            </a:r>
            <a:r>
              <a:rPr lang="en-US" altLang="zh-CN" dirty="0"/>
              <a:t>) can be set to </a:t>
            </a:r>
            <a:r>
              <a:rPr lang="en-US" altLang="zh-CN" i="1" dirty="0"/>
              <a:t>null</a:t>
            </a:r>
            <a:br>
              <a:rPr lang="en-US" altLang="zh-CN" i="1" dirty="0"/>
            </a:br>
            <a:r>
              <a:rPr lang="en-US" altLang="zh-CN" dirty="0"/>
              <a:t>(by using </a:t>
            </a:r>
            <a:r>
              <a:rPr lang="en-US" altLang="zh-CN" b="1" dirty="0"/>
              <a:t>set null </a:t>
            </a:r>
            <a:r>
              <a:rPr lang="en-US" altLang="zh-CN" dirty="0"/>
              <a:t>in place of </a:t>
            </a:r>
            <a:r>
              <a:rPr lang="en-US" altLang="zh-CN" b="1" dirty="0"/>
              <a:t>cascade</a:t>
            </a:r>
            <a:r>
              <a:rPr lang="en-US" altLang="zh-CN" dirty="0"/>
              <a:t>), or to the default value for the domain (by</a:t>
            </a:r>
            <a:br>
              <a:rPr lang="en-US" altLang="zh-CN" dirty="0"/>
            </a:br>
            <a:r>
              <a:rPr lang="en-US" altLang="zh-CN" dirty="0"/>
              <a:t>using </a:t>
            </a:r>
            <a:r>
              <a:rPr lang="en-US" altLang="zh-CN" b="1" dirty="0"/>
              <a:t>set default</a:t>
            </a:r>
            <a:r>
              <a:rPr lang="en-US" altLang="zh-CN" dirty="0"/>
              <a:t>). </a:t>
            </a:r>
            <a:br>
              <a:rPr lang="en-US" altLang="zh-CN" dirty="0"/>
            </a:br>
            <a:endParaRPr lang="zh-CN" altLang="zh-CN"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35</a:t>
            </a:fld>
            <a:endParaRPr lang="fi-FI" altLang="zh-CN"/>
          </a:p>
        </p:txBody>
      </p:sp>
    </p:spTree>
    <p:extLst>
      <p:ext uri="{BB962C8B-B14F-4D97-AF65-F5344CB8AC3E}">
        <p14:creationId xmlns:p14="http://schemas.microsoft.com/office/powerpoint/2010/main" val="3554843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外键属性中的 </a:t>
            </a:r>
            <a:r>
              <a:rPr lang="en-US" altLang="zh-CN" dirty="0"/>
              <a:t>Null </a:t>
            </a:r>
            <a:r>
              <a:rPr lang="zh-CN" altLang="en-US" dirty="0"/>
              <a:t>值会使 </a:t>
            </a:r>
            <a:r>
              <a:rPr lang="en-US" altLang="zh-CN" dirty="0"/>
              <a:t>SQL </a:t>
            </a:r>
            <a:r>
              <a:rPr lang="zh-CN" altLang="en-US" dirty="0"/>
              <a:t>引用完整性语义复杂化</a:t>
            </a:r>
            <a:r>
              <a:rPr lang="en-US" altLang="zh-CN" dirty="0"/>
              <a:t>, </a:t>
            </a:r>
            <a:r>
              <a:rPr lang="zh-CN" altLang="en-US" dirty="0"/>
              <a:t>最好避免使用</a:t>
            </a:r>
            <a:endParaRPr lang="en-US" altLang="zh-CN" dirty="0"/>
          </a:p>
          <a:p>
            <a:r>
              <a:rPr lang="zh-CN" altLang="en-US" dirty="0"/>
              <a:t>用 </a:t>
            </a:r>
            <a:r>
              <a:rPr lang="en-US" altLang="zh-CN" dirty="0"/>
              <a:t>not</a:t>
            </a:r>
            <a:r>
              <a:rPr lang="zh-CN" altLang="en-US" dirty="0"/>
              <a:t> </a:t>
            </a:r>
            <a:r>
              <a:rPr lang="en-US" altLang="zh-CN" dirty="0"/>
              <a:t>null </a:t>
            </a:r>
            <a:r>
              <a:rPr lang="zh-CN" altLang="en-US" dirty="0"/>
              <a:t>来限制</a:t>
            </a: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37</a:t>
            </a:fld>
            <a:endParaRPr lang="fi-FI" altLang="zh-CN"/>
          </a:p>
        </p:txBody>
      </p:sp>
    </p:spTree>
    <p:extLst>
      <p:ext uri="{BB962C8B-B14F-4D97-AF65-F5344CB8AC3E}">
        <p14:creationId xmlns:p14="http://schemas.microsoft.com/office/powerpoint/2010/main" val="3032025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B8C311E-5859-4E0C-A0F3-4690A095D6BE}" type="slidenum">
              <a:rPr lang="fi-FI" altLang="zh-CN" smtClean="0"/>
              <a:pPr>
                <a:defRPr/>
              </a:pPr>
              <a:t>40</a:t>
            </a:fld>
            <a:endParaRPr lang="fi-FI" altLang="zh-CN"/>
          </a:p>
        </p:txBody>
      </p:sp>
    </p:spTree>
    <p:extLst>
      <p:ext uri="{BB962C8B-B14F-4D97-AF65-F5344CB8AC3E}">
        <p14:creationId xmlns:p14="http://schemas.microsoft.com/office/powerpoint/2010/main" val="2512867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built-in data types supported in SQL, such as integer types, real types, and character types. There are additional built-in data</a:t>
            </a:r>
            <a:br>
              <a:rPr lang="en-US" altLang="zh-CN" dirty="0"/>
            </a:br>
            <a:r>
              <a:rPr lang="en-US" altLang="zh-CN" dirty="0"/>
              <a:t>types supported by SQL.</a:t>
            </a:r>
            <a:br>
              <a:rPr lang="en-US" altLang="zh-CN" dirty="0"/>
            </a:br>
            <a:r>
              <a:rPr lang="en-US" altLang="zh-CN" dirty="0"/>
              <a:t>75</a:t>
            </a:r>
            <a:r>
              <a:rPr lang="en-US" altLang="zh-CN" dirty="0">
                <a:latin typeface="Helvetica" panose="020B0604020202020204" pitchFamily="34" charset="0"/>
              </a:rPr>
              <a:t>’</a:t>
            </a:r>
            <a:r>
              <a:rPr lang="zh-CN" altLang="en-US" dirty="0">
                <a:latin typeface="Helvetica" panose="020B0604020202020204" pitchFamily="34" charset="0"/>
              </a:rPr>
              <a:t>为时区</a:t>
            </a:r>
            <a:r>
              <a:rPr lang="en-US" altLang="zh-CN" dirty="0" err="1">
                <a:latin typeface="Helvetica" panose="020B0604020202020204" pitchFamily="34" charset="0"/>
              </a:rPr>
              <a:t>timezone</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42</a:t>
            </a:fld>
            <a:endParaRPr lang="fi-FI" altLang="zh-CN"/>
          </a:p>
        </p:txBody>
      </p:sp>
    </p:spTree>
    <p:extLst>
      <p:ext uri="{BB962C8B-B14F-4D97-AF65-F5344CB8AC3E}">
        <p14:creationId xmlns:p14="http://schemas.microsoft.com/office/powerpoint/2010/main" val="2709571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12 digits, two of which are placed after the decimal point </a:t>
            </a:r>
            <a:br>
              <a:rPr lang="en-US" altLang="zh-CN" dirty="0"/>
            </a:br>
            <a:r>
              <a:rPr lang="en-US" altLang="zh-CN" b="1" dirty="0">
                <a:solidFill>
                  <a:srgbClr val="0000FF"/>
                </a:solidFill>
              </a:rPr>
              <a:t>Final</a:t>
            </a:r>
            <a:r>
              <a:rPr lang="zh-CN" altLang="en-US" b="1" dirty="0">
                <a:solidFill>
                  <a:srgbClr val="0000FF"/>
                </a:solidFill>
              </a:rPr>
              <a:t>表示变量类型不能改变。</a:t>
            </a:r>
            <a:endParaRPr lang="en-US" altLang="zh-CN" b="1" dirty="0">
              <a:solidFill>
                <a:srgbClr val="0000FF"/>
              </a:solidFill>
            </a:endParaRPr>
          </a:p>
          <a:p>
            <a:r>
              <a:rPr lang="en-US" altLang="zh-CN" dirty="0"/>
              <a:t>It is possible for several attributes to have the same data type. </a:t>
            </a:r>
            <a:br>
              <a:rPr lang="en-US" altLang="zh-CN" dirty="0"/>
            </a:br>
            <a:r>
              <a:rPr lang="en-US" altLang="zh-CN" dirty="0"/>
              <a:t>An attempt to assign a value of type </a:t>
            </a:r>
            <a:r>
              <a:rPr lang="en-US" altLang="zh-CN" i="1" dirty="0"/>
              <a:t>Dollars </a:t>
            </a:r>
            <a:r>
              <a:rPr lang="en-US" altLang="zh-CN" dirty="0"/>
              <a:t>to a variable of type </a:t>
            </a:r>
            <a:r>
              <a:rPr lang="en-US" altLang="zh-CN" i="1" dirty="0"/>
              <a:t>Pounds </a:t>
            </a:r>
            <a:r>
              <a:rPr lang="en-US" altLang="zh-CN" dirty="0"/>
              <a:t>results</a:t>
            </a:r>
            <a:br>
              <a:rPr lang="en-US" altLang="zh-CN" dirty="0"/>
            </a:br>
            <a:r>
              <a:rPr lang="en-US" altLang="zh-CN" dirty="0"/>
              <a:t>in a compile-time error, although both are of the same numeric type. Such an</a:t>
            </a:r>
            <a:br>
              <a:rPr lang="en-US" altLang="zh-CN" dirty="0"/>
            </a:br>
            <a:r>
              <a:rPr lang="en-US" altLang="zh-CN" dirty="0"/>
              <a:t>assignment is likely to be due to a programmer error, where the programmer</a:t>
            </a:r>
            <a:br>
              <a:rPr lang="en-US" altLang="zh-CN" dirty="0"/>
            </a:br>
            <a:r>
              <a:rPr lang="en-US" altLang="zh-CN" dirty="0"/>
              <a:t>forgot about the differences in currency. Declaring different types for different</a:t>
            </a:r>
            <a:br>
              <a:rPr lang="en-US" altLang="zh-CN" dirty="0"/>
            </a:br>
            <a:r>
              <a:rPr lang="en-US" altLang="zh-CN" dirty="0"/>
              <a:t>currencies helps catch such errors.</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46</a:t>
            </a:fld>
            <a:endParaRPr lang="fi-FI" altLang="zh-CN"/>
          </a:p>
        </p:txBody>
      </p:sp>
    </p:spTree>
    <p:extLst>
      <p:ext uri="{BB962C8B-B14F-4D97-AF65-F5344CB8AC3E}">
        <p14:creationId xmlns:p14="http://schemas.microsoft.com/office/powerpoint/2010/main" val="3750934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B8C311E-5859-4E0C-A0F3-4690A095D6BE}" type="slidenum">
              <a:rPr lang="fi-FI" altLang="zh-CN" smtClean="0"/>
              <a:pPr>
                <a:defRPr/>
              </a:pPr>
              <a:t>2</a:t>
            </a:fld>
            <a:endParaRPr lang="fi-FI" altLang="zh-CN"/>
          </a:p>
        </p:txBody>
      </p:sp>
    </p:spTree>
    <p:extLst>
      <p:ext uri="{BB962C8B-B14F-4D97-AF65-F5344CB8AC3E}">
        <p14:creationId xmlns:p14="http://schemas.microsoft.com/office/powerpoint/2010/main" val="3228853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49</a:t>
            </a:fld>
            <a:endParaRPr lang="fi-FI" altLang="zh-CN"/>
          </a:p>
        </p:txBody>
      </p:sp>
    </p:spTree>
    <p:extLst>
      <p:ext uri="{BB962C8B-B14F-4D97-AF65-F5344CB8AC3E}">
        <p14:creationId xmlns:p14="http://schemas.microsoft.com/office/powerpoint/2010/main" val="2263347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solidFill>
                  <a:srgbClr val="FF0000"/>
                </a:solidFill>
              </a:rPr>
              <a:t>Eavesdropping</a:t>
            </a:r>
            <a:r>
              <a:rPr lang="en-US" altLang="zh-CN" dirty="0"/>
              <a:t> ['</a:t>
            </a:r>
            <a:r>
              <a:rPr lang="en-US" altLang="zh-CN" dirty="0" err="1"/>
              <a:t>iːvz.drɒp</a:t>
            </a:r>
            <a:r>
              <a:rPr lang="en-US" altLang="zh-CN" dirty="0"/>
              <a:t>]</a:t>
            </a:r>
            <a:r>
              <a:rPr lang="zh-CN" altLang="en-US" b="1" dirty="0">
                <a:solidFill>
                  <a:srgbClr val="FF0000"/>
                </a:solidFill>
              </a:rPr>
              <a:t>：偷听。</a:t>
            </a:r>
            <a:endParaRPr lang="en-US" altLang="zh-CN" b="1" dirty="0">
              <a:solidFill>
                <a:srgbClr val="FF0000"/>
              </a:solidFill>
            </a:endParaRPr>
          </a:p>
          <a:p>
            <a:r>
              <a:rPr lang="en-US" altLang="zh-CN" b="1" dirty="0"/>
              <a:t>Supposedly </a:t>
            </a:r>
            <a:r>
              <a:rPr lang="zh-CN" altLang="en-US" b="1" dirty="0"/>
              <a:t>：假冒</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51</a:t>
            </a:fld>
            <a:endParaRPr lang="fi-FI" altLang="zh-CN"/>
          </a:p>
        </p:txBody>
      </p:sp>
    </p:spTree>
    <p:extLst>
      <p:ext uri="{BB962C8B-B14F-4D97-AF65-F5344CB8AC3E}">
        <p14:creationId xmlns:p14="http://schemas.microsoft.com/office/powerpoint/2010/main" val="944654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用户必须经过筛选</a:t>
            </a: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52</a:t>
            </a:fld>
            <a:endParaRPr lang="fi-FI" altLang="zh-CN"/>
          </a:p>
        </p:txBody>
      </p:sp>
    </p:spTree>
    <p:extLst>
      <p:ext uri="{BB962C8B-B14F-4D97-AF65-F5344CB8AC3E}">
        <p14:creationId xmlns:p14="http://schemas.microsoft.com/office/powerpoint/2010/main" val="2248661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57</a:t>
            </a:fld>
            <a:endParaRPr lang="fi-FI" altLang="zh-CN"/>
          </a:p>
        </p:txBody>
      </p:sp>
    </p:spTree>
    <p:extLst>
      <p:ext uri="{BB962C8B-B14F-4D97-AF65-F5344CB8AC3E}">
        <p14:creationId xmlns:p14="http://schemas.microsoft.com/office/powerpoint/2010/main" val="408989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64</a:t>
            </a:fld>
            <a:endParaRPr lang="fi-FI" altLang="zh-CN"/>
          </a:p>
        </p:txBody>
      </p:sp>
    </p:spTree>
    <p:extLst>
      <p:ext uri="{BB962C8B-B14F-4D97-AF65-F5344CB8AC3E}">
        <p14:creationId xmlns:p14="http://schemas.microsoft.com/office/powerpoint/2010/main" val="23721161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If &lt;</a:t>
            </a:r>
            <a:r>
              <a:rPr lang="en-US" altLang="zh-CN" b="1" dirty="0" err="1"/>
              <a:t>revokee</a:t>
            </a:r>
            <a:r>
              <a:rPr lang="en-US" altLang="zh-CN" b="1" dirty="0"/>
              <a:t>-list&gt; includes </a:t>
            </a:r>
            <a:r>
              <a:rPr lang="en-US" altLang="zh-CN" b="1" dirty="0">
                <a:solidFill>
                  <a:srgbClr val="0000FF"/>
                </a:solidFill>
              </a:rPr>
              <a:t>public</a:t>
            </a:r>
            <a:r>
              <a:rPr lang="en-US" altLang="zh-CN" b="1" dirty="0"/>
              <a:t> all users lose the privilege except those granted it explicitly</a:t>
            </a:r>
            <a:r>
              <a:rPr lang="zh-CN" altLang="en-US" b="1" dirty="0"/>
              <a:t>？</a:t>
            </a:r>
            <a:endParaRPr lang="en-US" altLang="zh-CN" b="1"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66</a:t>
            </a:fld>
            <a:endParaRPr lang="fi-FI" altLang="zh-CN"/>
          </a:p>
        </p:txBody>
      </p:sp>
    </p:spTree>
    <p:extLst>
      <p:ext uri="{BB962C8B-B14F-4D97-AF65-F5344CB8AC3E}">
        <p14:creationId xmlns:p14="http://schemas.microsoft.com/office/powerpoint/2010/main" val="31502897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dirty="0">
                <a:solidFill>
                  <a:srgbClr val="FF0000"/>
                </a:solidFill>
              </a:rPr>
              <a:t>Loophole</a:t>
            </a:r>
            <a:r>
              <a:rPr lang="zh-CN" altLang="en-US" b="1" dirty="0">
                <a:solidFill>
                  <a:srgbClr val="FF0000"/>
                </a:solidFill>
              </a:rPr>
              <a:t>：漏洞。</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67</a:t>
            </a:fld>
            <a:endParaRPr lang="fi-FI" altLang="zh-CN"/>
          </a:p>
        </p:txBody>
      </p:sp>
    </p:spTree>
    <p:extLst>
      <p:ext uri="{BB962C8B-B14F-4D97-AF65-F5344CB8AC3E}">
        <p14:creationId xmlns:p14="http://schemas.microsoft.com/office/powerpoint/2010/main" val="2096844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Audit Trails: </a:t>
            </a:r>
            <a:r>
              <a:rPr lang="zh-CN" altLang="en-US" dirty="0"/>
              <a:t>审计追踪</a:t>
            </a:r>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68</a:t>
            </a:fld>
            <a:endParaRPr lang="fi-FI" altLang="zh-CN"/>
          </a:p>
        </p:txBody>
      </p:sp>
    </p:spTree>
    <p:extLst>
      <p:ext uri="{BB962C8B-B14F-4D97-AF65-F5344CB8AC3E}">
        <p14:creationId xmlns:p14="http://schemas.microsoft.com/office/powerpoint/2010/main" val="2848458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Provisions: </a:t>
            </a:r>
            <a:r>
              <a:rPr lang="zh-CN" altLang="en-US" dirty="0"/>
              <a:t>规定</a:t>
            </a:r>
          </a:p>
          <a:p>
            <a:r>
              <a:rPr lang="en-US" altLang="zh-CN" dirty="0"/>
              <a:t>Encryption scheme: </a:t>
            </a:r>
            <a:r>
              <a:rPr lang="zh-CN" altLang="en-US" dirty="0"/>
              <a:t>加密策略</a:t>
            </a:r>
          </a:p>
          <a:p>
            <a:r>
              <a:rPr lang="en-US" altLang="zh-CN" dirty="0"/>
              <a:t>Secrecy: </a:t>
            </a:r>
            <a:r>
              <a:rPr lang="zh-CN" altLang="en-US" dirty="0"/>
              <a:t>保密性</a:t>
            </a: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69</a:t>
            </a:fld>
            <a:endParaRPr lang="fi-FI" altLang="zh-CN"/>
          </a:p>
        </p:txBody>
      </p:sp>
    </p:spTree>
    <p:extLst>
      <p:ext uri="{BB962C8B-B14F-4D97-AF65-F5344CB8AC3E}">
        <p14:creationId xmlns:p14="http://schemas.microsoft.com/office/powerpoint/2010/main" val="12614881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dirty="0" err="1"/>
              <a:t>Rijndael</a:t>
            </a:r>
            <a:r>
              <a:rPr lang="en-US" altLang="zh-CN" b="1" dirty="0"/>
              <a:t>: </a:t>
            </a:r>
            <a:r>
              <a:rPr lang="zh-CN" altLang="en-US" b="1" dirty="0"/>
              <a:t>分组密码</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70</a:t>
            </a:fld>
            <a:endParaRPr lang="fi-FI" altLang="zh-CN"/>
          </a:p>
        </p:txBody>
      </p:sp>
    </p:spTree>
    <p:extLst>
      <p:ext uri="{BB962C8B-B14F-4D97-AF65-F5344CB8AC3E}">
        <p14:creationId xmlns:p14="http://schemas.microsoft.com/office/powerpoint/2010/main" val="753437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B8C311E-5859-4E0C-A0F3-4690A095D6BE}" type="slidenum">
              <a:rPr lang="fi-FI" altLang="zh-CN" smtClean="0"/>
              <a:pPr>
                <a:defRPr/>
              </a:pPr>
              <a:t>3</a:t>
            </a:fld>
            <a:endParaRPr lang="fi-FI" altLang="zh-CN"/>
          </a:p>
        </p:txBody>
      </p:sp>
    </p:spTree>
    <p:extLst>
      <p:ext uri="{BB962C8B-B14F-4D97-AF65-F5344CB8AC3E}">
        <p14:creationId xmlns:p14="http://schemas.microsoft.com/office/powerpoint/2010/main" val="17437616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dirty="0">
                <a:solidFill>
                  <a:srgbClr val="FF0000"/>
                </a:solidFill>
              </a:rPr>
              <a:t>Nonrepudiation['</a:t>
            </a:r>
            <a:r>
              <a:rPr lang="en-US" altLang="zh-CN" b="1" dirty="0" err="1">
                <a:solidFill>
                  <a:srgbClr val="FF0000"/>
                </a:solidFill>
              </a:rPr>
              <a:t>nʌn'repjudɪeɪʃən</a:t>
            </a:r>
            <a:r>
              <a:rPr lang="en-US" altLang="zh-CN" b="1" dirty="0">
                <a:solidFill>
                  <a:srgbClr val="FF0000"/>
                </a:solidFill>
              </a:rPr>
              <a:t>]</a:t>
            </a:r>
            <a:r>
              <a:rPr lang="zh-CN" altLang="en-US" b="1" dirty="0">
                <a:solidFill>
                  <a:srgbClr val="FF0000"/>
                </a:solidFill>
              </a:rPr>
              <a:t>：</a:t>
            </a:r>
            <a:r>
              <a:rPr lang="zh-CN" altLang="en-US" b="1" dirty="0"/>
              <a:t>不可否认性</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73</a:t>
            </a:fld>
            <a:endParaRPr lang="fi-FI" altLang="zh-CN"/>
          </a:p>
        </p:txBody>
      </p:sp>
    </p:spTree>
    <p:extLst>
      <p:ext uri="{BB962C8B-B14F-4D97-AF65-F5344CB8AC3E}">
        <p14:creationId xmlns:p14="http://schemas.microsoft.com/office/powerpoint/2010/main" val="797029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Referential integrity constraints other than foreign key constraints are not shown explicitly in schema diagrams. We will study a different diagrammatic representation called the entity-relationship diagram later, in Chapter 7. </a:t>
            </a:r>
            <a:r>
              <a:rPr lang="en-US" altLang="zh-CN" dirty="0" err="1"/>
              <a:t>Entityrelationship</a:t>
            </a:r>
            <a:r>
              <a:rPr lang="en-US" altLang="zh-CN" dirty="0"/>
              <a:t> diagrams let us represent several kinds of constraints, including general referential integrity constraints. </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4</a:t>
            </a:fld>
            <a:endParaRPr lang="fi-FI" altLang="zh-CN"/>
          </a:p>
        </p:txBody>
      </p:sp>
    </p:spTree>
    <p:extLst>
      <p:ext uri="{BB962C8B-B14F-4D97-AF65-F5344CB8AC3E}">
        <p14:creationId xmlns:p14="http://schemas.microsoft.com/office/powerpoint/2010/main" val="1751306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Notice that we do not repeat those attributes that appear in the schemas of both relations; rather they appear only once. Notice also the order in which the attributes are listed: first the attributes common to the schemas of both relations, second those attributes unique to the schema of the first relation, and finally, those attributes unique to the schema of the second relation.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6</a:t>
            </a:fld>
            <a:endParaRPr lang="fi-FI" altLang="zh-CN"/>
          </a:p>
        </p:txBody>
      </p:sp>
    </p:spTree>
    <p:extLst>
      <p:ext uri="{BB962C8B-B14F-4D97-AF65-F5344CB8AC3E}">
        <p14:creationId xmlns:p14="http://schemas.microsoft.com/office/powerpoint/2010/main" val="4062121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In contrast, the join operations we studied earlier that don’t preserve nonmatched tuples are called </a:t>
            </a:r>
            <a:r>
              <a:rPr lang="en-US" altLang="zh-CN" b="1" dirty="0"/>
              <a:t>inner join </a:t>
            </a:r>
            <a:r>
              <a:rPr lang="en-US" altLang="zh-CN" dirty="0"/>
              <a:t>operations, to distinguish them from the outer-join operations. </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7</a:t>
            </a:fld>
            <a:endParaRPr lang="fi-FI" altLang="zh-CN"/>
          </a:p>
        </p:txBody>
      </p:sp>
    </p:spTree>
    <p:extLst>
      <p:ext uri="{BB962C8B-B14F-4D97-AF65-F5344CB8AC3E}">
        <p14:creationId xmlns:p14="http://schemas.microsoft.com/office/powerpoint/2010/main" val="617708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outer join</a:t>
            </a:r>
            <a:r>
              <a:rPr lang="zh-CN" altLang="en-US" dirty="0"/>
              <a:t>的用处就是显示那些暂时还没有值的记录。</a:t>
            </a:r>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8</a:t>
            </a:fld>
            <a:endParaRPr lang="fi-FI" altLang="zh-CN"/>
          </a:p>
        </p:txBody>
      </p:sp>
    </p:spTree>
    <p:extLst>
      <p:ext uri="{BB962C8B-B14F-4D97-AF65-F5344CB8AC3E}">
        <p14:creationId xmlns:p14="http://schemas.microsoft.com/office/powerpoint/2010/main" val="502136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这里删除了重复属性是因为</a:t>
            </a:r>
            <a:r>
              <a:rPr lang="en-US" altLang="zh-CN" dirty="0"/>
              <a:t>join-using</a:t>
            </a:r>
            <a:r>
              <a:rPr lang="zh-CN" altLang="en-US" dirty="0"/>
              <a:t>就是自然连接。</a:t>
            </a:r>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11</a:t>
            </a:fld>
            <a:endParaRPr lang="fi-FI" altLang="zh-CN"/>
          </a:p>
        </p:txBody>
      </p:sp>
    </p:spTree>
    <p:extLst>
      <p:ext uri="{BB962C8B-B14F-4D97-AF65-F5344CB8AC3E}">
        <p14:creationId xmlns:p14="http://schemas.microsoft.com/office/powerpoint/2010/main" val="4150738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join </a:t>
            </a:r>
            <a:r>
              <a:rPr lang="zh-CN" altLang="en-US" dirty="0"/>
              <a:t>也是自然连接，</a:t>
            </a:r>
            <a:r>
              <a:rPr lang="en-US" altLang="zh-CN" dirty="0"/>
              <a:t>using</a:t>
            </a:r>
            <a:r>
              <a:rPr lang="zh-CN" altLang="en-US" dirty="0"/>
              <a:t>用来指代其需要连接的属性，即使相同但不在里面的属性不用来连接。</a:t>
            </a:r>
            <a:endParaRPr lang="en-US" altLang="zh-CN" dirty="0"/>
          </a:p>
          <a:p>
            <a:r>
              <a:rPr lang="en-US" altLang="zh-CN" dirty="0"/>
              <a:t>Join on</a:t>
            </a:r>
            <a:r>
              <a:rPr lang="zh-CN" altLang="en-US" dirty="0"/>
              <a:t>：结果中会出现</a:t>
            </a:r>
            <a:r>
              <a:rPr lang="en-US" altLang="zh-CN" dirty="0"/>
              <a:t>ID</a:t>
            </a:r>
            <a:r>
              <a:rPr lang="zh-CN" altLang="en-US" dirty="0"/>
              <a:t>也为</a:t>
            </a:r>
            <a:r>
              <a:rPr lang="en-US" altLang="zh-CN" dirty="0"/>
              <a:t>NULL</a:t>
            </a:r>
            <a:r>
              <a:rPr lang="zh-CN" altLang="en-US" dirty="0"/>
              <a:t>的情况，比如学生没有选课，就没有课的</a:t>
            </a:r>
            <a:r>
              <a:rPr lang="en-US" altLang="zh-CN" dirty="0"/>
              <a:t>ID</a:t>
            </a:r>
            <a:r>
              <a:rPr lang="zh-CN" altLang="en-US" dirty="0"/>
              <a:t>。</a:t>
            </a:r>
            <a:r>
              <a:rPr lang="en-US" altLang="zh-CN" dirty="0"/>
              <a:t>on</a:t>
            </a:r>
            <a:r>
              <a:rPr lang="zh-CN" altLang="en-US" dirty="0"/>
              <a:t>为</a:t>
            </a:r>
            <a:r>
              <a:rPr lang="en-US" altLang="zh-CN" dirty="0"/>
              <a:t>join</a:t>
            </a:r>
            <a:r>
              <a:rPr lang="zh-CN" altLang="en-US" dirty="0"/>
              <a:t>的一部分，一旦连接不成自动生成</a:t>
            </a:r>
            <a:r>
              <a:rPr lang="en-US" altLang="zh-CN" dirty="0"/>
              <a:t>NULL</a:t>
            </a:r>
            <a:r>
              <a:rPr lang="zh-CN" altLang="en-US" dirty="0"/>
              <a:t>。</a:t>
            </a:r>
            <a:endParaRPr lang="en-US" altLang="zh-CN" dirty="0"/>
          </a:p>
          <a:p>
            <a:r>
              <a:rPr lang="en-US" altLang="zh-CN" dirty="0"/>
              <a:t>Where</a:t>
            </a:r>
            <a:r>
              <a:rPr lang="zh-CN" altLang="en-US" dirty="0"/>
              <a:t>：因为上面</a:t>
            </a:r>
            <a:r>
              <a:rPr lang="en-US" altLang="zh-CN" dirty="0"/>
              <a:t>join on true</a:t>
            </a:r>
            <a:r>
              <a:rPr lang="zh-CN" altLang="en-US" dirty="0"/>
              <a:t>，因为断言的结论一直为真（就是没有空集），实际上产生的是笛卡尔集合，因此不会出现</a:t>
            </a:r>
            <a:r>
              <a:rPr lang="en-US" altLang="zh-CN" dirty="0"/>
              <a:t>NULL</a:t>
            </a:r>
            <a:r>
              <a:rPr lang="zh-CN" altLang="en-US" dirty="0"/>
              <a:t>连接的情况，无法产生</a:t>
            </a:r>
            <a:r>
              <a:rPr lang="en-US" altLang="zh-CN" dirty="0"/>
              <a:t>outer join</a:t>
            </a:r>
            <a:r>
              <a:rPr lang="zh-CN" altLang="en-US" dirty="0"/>
              <a:t>的效果。</a:t>
            </a: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12</a:t>
            </a:fld>
            <a:endParaRPr lang="fi-FI" altLang="zh-CN"/>
          </a:p>
        </p:txBody>
      </p:sp>
    </p:spTree>
    <p:extLst>
      <p:ext uri="{BB962C8B-B14F-4D97-AF65-F5344CB8AC3E}">
        <p14:creationId xmlns:p14="http://schemas.microsoft.com/office/powerpoint/2010/main" val="3158851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0" y="-20538"/>
            <a:ext cx="9144000" cy="637580"/>
          </a:xfrm>
          <a:prstGeom prst="rect">
            <a:avLst/>
          </a:prstGeom>
          <a:solidFill>
            <a:srgbClr val="0070C0"/>
          </a:solidFill>
        </p:spPr>
        <p:txBody>
          <a:bodyPr rtlCol="0">
            <a:noAutofit/>
          </a:bodyPr>
          <a:lstStyle>
            <a:lvl1pPr algn="l">
              <a:defRPr sz="3200" b="1" baseline="0">
                <a:solidFill>
                  <a:schemeClr val="bg1"/>
                </a:solidFill>
                <a:latin typeface="Arial" panose="020B0604020202020204" pitchFamily="34" charset="0"/>
                <a:ea typeface="微软雅黑" pitchFamily="34" charset="-122"/>
                <a:cs typeface="Arial" panose="020B0604020202020204" pitchFamily="34" charset="0"/>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251520" y="789553"/>
            <a:ext cx="8568952" cy="3805070"/>
          </a:xfrm>
        </p:spPr>
        <p:txBody>
          <a:bodyPr/>
          <a:lstStyle>
            <a:lvl1pPr>
              <a:defRPr sz="2400">
                <a:latin typeface="Arial" panose="020B0604020202020204" pitchFamily="34" charset="0"/>
                <a:ea typeface="微软雅黑" pitchFamily="34" charset="-122"/>
                <a:cs typeface="Arial" panose="020B0604020202020204" pitchFamily="34" charset="0"/>
              </a:defRPr>
            </a:lvl1pPr>
            <a:lvl2pPr>
              <a:defRPr sz="2000">
                <a:latin typeface="Arial" panose="020B0604020202020204" pitchFamily="34" charset="0"/>
                <a:ea typeface="微软雅黑" pitchFamily="34" charset="-122"/>
                <a:cs typeface="Arial" panose="020B0604020202020204" pitchFamily="34" charset="0"/>
              </a:defRPr>
            </a:lvl2pPr>
            <a:lvl3pPr>
              <a:defRPr sz="1800">
                <a:latin typeface="Arial" panose="020B0604020202020204" pitchFamily="34" charset="0"/>
                <a:ea typeface="微软雅黑" pitchFamily="34" charset="-122"/>
                <a:cs typeface="Arial" panose="020B0604020202020204" pitchFamily="34" charset="0"/>
              </a:defRPr>
            </a:lvl3pPr>
            <a:lvl4pPr>
              <a:defRPr sz="1600">
                <a:latin typeface="Arial" panose="020B0604020202020204" pitchFamily="34" charset="0"/>
                <a:ea typeface="微软雅黑" pitchFamily="34" charset="-122"/>
                <a:cs typeface="Arial" panose="020B0604020202020204" pitchFamily="34" charset="0"/>
              </a:defRPr>
            </a:lvl4pPr>
            <a:lvl5pPr>
              <a:defRPr sz="1600">
                <a:latin typeface="Arial" panose="020B0604020202020204" pitchFamily="34" charset="0"/>
                <a:ea typeface="微软雅黑" pitchFamily="34" charset="-122"/>
                <a:cs typeface="Arial" panose="020B0604020202020204" pitchFamily="34" charset="0"/>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115569259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9525" y="3072"/>
            <a:ext cx="9144000" cy="583072"/>
          </a:xfrm>
          <a:prstGeom prst="rect">
            <a:avLst/>
          </a:prstGeom>
          <a:solidFill>
            <a:srgbClr val="0070C0"/>
          </a:solidFill>
        </p:spPr>
        <p:txBody>
          <a:bodyPr rtlCol="0">
            <a:noAutofit/>
          </a:bodyPr>
          <a:lstStyle>
            <a:lvl1pPr algn="l">
              <a:defRPr sz="3200" b="1">
                <a:solidFill>
                  <a:schemeClr val="bg1"/>
                </a:solidFill>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82717142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6454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1995686"/>
            <a:ext cx="8229600" cy="857250"/>
          </a:xfr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2" y="0"/>
            <a:ext cx="9217024"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04041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197C38C-D414-4266-B351-EA95CA0D0684}"/>
              </a:ext>
            </a:extLst>
          </p:cNvPr>
          <p:cNvSpPr>
            <a:spLocks noChangeArrowheads="1"/>
          </p:cNvSpPr>
          <p:nvPr/>
        </p:nvSpPr>
        <p:spPr bwMode="auto">
          <a:xfrm>
            <a:off x="0" y="1476375"/>
            <a:ext cx="9142810" cy="1626394"/>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buFontTx/>
              <a:buNone/>
              <a:defRPr/>
            </a:pPr>
            <a:endParaRPr lang="zh-CN" altLang="en-US" sz="713" dirty="0">
              <a:solidFill>
                <a:schemeClr val="bg1"/>
              </a:solidFill>
              <a:latin typeface="Calibri" panose="020F0502020204030204"/>
              <a:cs typeface="宋体" panose="02010600030101010101" pitchFamily="2" charset="-122"/>
            </a:endParaRPr>
          </a:p>
        </p:txBody>
      </p:sp>
      <p:sp>
        <p:nvSpPr>
          <p:cNvPr id="15" name="标题 14"/>
          <p:cNvSpPr>
            <a:spLocks noGrp="1"/>
          </p:cNvSpPr>
          <p:nvPr>
            <p:ph type="title"/>
          </p:nvPr>
        </p:nvSpPr>
        <p:spPr>
          <a:xfrm>
            <a:off x="4178105" y="2029612"/>
            <a:ext cx="4683967" cy="519113"/>
          </a:xfrm>
        </p:spPr>
        <p:txBody>
          <a:bodyPr/>
          <a:lstStyle>
            <a:lvl1pPr algn="ctr">
              <a:defRPr sz="2700" b="1" baseline="0">
                <a:solidFill>
                  <a:schemeClr val="bg1"/>
                </a:solidFill>
                <a:latin typeface="Times New Roman" panose="02020603050405020304" pitchFamily="18" charset="0"/>
              </a:defRPr>
            </a:lvl1pPr>
          </a:lstStyle>
          <a:p>
            <a:r>
              <a:rPr lang="zh-CN" altLang="en-US" noProof="1"/>
              <a:t>单击此处编辑母版标题样式</a:t>
            </a:r>
          </a:p>
        </p:txBody>
      </p:sp>
      <p:sp>
        <p:nvSpPr>
          <p:cNvPr id="4" name="日期占位符 29">
            <a:extLst>
              <a:ext uri="{FF2B5EF4-FFF2-40B4-BE49-F238E27FC236}">
                <a16:creationId xmlns:a16="http://schemas.microsoft.com/office/drawing/2014/main" id="{3CDAD826-20E7-4438-B5DD-D3AA4ED66200}"/>
              </a:ext>
            </a:extLst>
          </p:cNvPr>
          <p:cNvSpPr>
            <a:spLocks noGrp="1"/>
          </p:cNvSpPr>
          <p:nvPr>
            <p:ph type="dt" sz="half" idx="10"/>
          </p:nvPr>
        </p:nvSpPr>
        <p:spPr>
          <a:xfrm>
            <a:off x="5497116" y="2744391"/>
            <a:ext cx="1503759" cy="273844"/>
          </a:xfrm>
        </p:spPr>
        <p:txBody>
          <a:bodyPr/>
          <a:lstStyle>
            <a:lvl1pPr algn="r">
              <a:defRPr sz="1800" b="1">
                <a:solidFill>
                  <a:schemeClr val="bg1"/>
                </a:solidFill>
                <a:latin typeface="微软雅黑" panose="020B0503020204020204" pitchFamily="34" charset="-122"/>
                <a:ea typeface="微软雅黑" panose="020B0503020204020204" pitchFamily="34" charset="-122"/>
              </a:defRPr>
            </a:lvl1pPr>
          </a:lstStyle>
          <a:p>
            <a:pPr>
              <a:defRPr/>
            </a:pPr>
            <a:fld id="{C5EFD6F6-2F20-4B1A-A667-B95C1338A7FC}" type="datetime5">
              <a:rPr lang="zh-CN" altLang="en-US"/>
              <a:pPr>
                <a:defRPr/>
              </a:pPr>
              <a:t>2023/10/17</a:t>
            </a:fld>
            <a:endParaRPr lang="zh-CN" altLang="en-US" dirty="0"/>
          </a:p>
        </p:txBody>
      </p:sp>
      <p:sp>
        <p:nvSpPr>
          <p:cNvPr id="5" name="页脚占位符 1">
            <a:extLst>
              <a:ext uri="{FF2B5EF4-FFF2-40B4-BE49-F238E27FC236}">
                <a16:creationId xmlns:a16="http://schemas.microsoft.com/office/drawing/2014/main" id="{9AB88EAB-A34D-4476-93DF-3FF872F77EE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2">
            <a:extLst>
              <a:ext uri="{FF2B5EF4-FFF2-40B4-BE49-F238E27FC236}">
                <a16:creationId xmlns:a16="http://schemas.microsoft.com/office/drawing/2014/main" id="{A2800A24-BF08-446B-9251-F108E901EDFC}"/>
              </a:ext>
            </a:extLst>
          </p:cNvPr>
          <p:cNvSpPr>
            <a:spLocks noGrp="1"/>
          </p:cNvSpPr>
          <p:nvPr>
            <p:ph type="sldNum" sz="quarter" idx="12"/>
          </p:nvPr>
        </p:nvSpPr>
        <p:spPr/>
        <p:txBody>
          <a:bodyPr/>
          <a:lstStyle>
            <a:lvl1pPr>
              <a:defRPr/>
            </a:lvl1pPr>
          </a:lstStyle>
          <a:p>
            <a:fld id="{858CD63E-90B4-4137-BE3E-A082E383778B}" type="slidenum">
              <a:rPr lang="zh-CN" altLang="en-US"/>
              <a:pPr/>
              <a:t>‹#›</a:t>
            </a:fld>
            <a:endParaRPr lang="zh-CN" altLang="en-US"/>
          </a:p>
        </p:txBody>
      </p:sp>
    </p:spTree>
    <p:extLst>
      <p:ext uri="{BB962C8B-B14F-4D97-AF65-F5344CB8AC3E}">
        <p14:creationId xmlns:p14="http://schemas.microsoft.com/office/powerpoint/2010/main" val="2981667663"/>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197C38C-D414-4266-B351-EA95CA0D0684}"/>
              </a:ext>
            </a:extLst>
          </p:cNvPr>
          <p:cNvSpPr>
            <a:spLocks noChangeArrowheads="1"/>
          </p:cNvSpPr>
          <p:nvPr/>
        </p:nvSpPr>
        <p:spPr bwMode="auto">
          <a:xfrm>
            <a:off x="0" y="1476375"/>
            <a:ext cx="9142810" cy="1626394"/>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buFontTx/>
              <a:buNone/>
              <a:defRPr/>
            </a:pPr>
            <a:endParaRPr lang="zh-CN" altLang="en-US" sz="713" dirty="0">
              <a:solidFill>
                <a:schemeClr val="bg1"/>
              </a:solidFill>
              <a:latin typeface="Calibri" panose="020F0502020204030204"/>
              <a:cs typeface="宋体" panose="02010600030101010101" pitchFamily="2" charset="-122"/>
            </a:endParaRPr>
          </a:p>
        </p:txBody>
      </p:sp>
      <p:sp>
        <p:nvSpPr>
          <p:cNvPr id="15" name="标题 14"/>
          <p:cNvSpPr>
            <a:spLocks noGrp="1"/>
          </p:cNvSpPr>
          <p:nvPr>
            <p:ph type="title"/>
          </p:nvPr>
        </p:nvSpPr>
        <p:spPr>
          <a:xfrm>
            <a:off x="4178105" y="2029612"/>
            <a:ext cx="4683967" cy="519113"/>
          </a:xfrm>
        </p:spPr>
        <p:txBody>
          <a:bodyPr/>
          <a:lstStyle>
            <a:lvl1pPr algn="ctr">
              <a:defRPr sz="2700" b="1" baseline="0">
                <a:solidFill>
                  <a:schemeClr val="bg1"/>
                </a:solidFill>
                <a:latin typeface="Times New Roman" panose="02020603050405020304" pitchFamily="18" charset="0"/>
              </a:defRPr>
            </a:lvl1pPr>
          </a:lstStyle>
          <a:p>
            <a:r>
              <a:rPr lang="zh-CN" altLang="en-US" noProof="1"/>
              <a:t>单击此处编辑母版标题样式</a:t>
            </a:r>
          </a:p>
        </p:txBody>
      </p:sp>
      <p:sp>
        <p:nvSpPr>
          <p:cNvPr id="4" name="日期占位符 29">
            <a:extLst>
              <a:ext uri="{FF2B5EF4-FFF2-40B4-BE49-F238E27FC236}">
                <a16:creationId xmlns:a16="http://schemas.microsoft.com/office/drawing/2014/main" id="{3CDAD826-20E7-4438-B5DD-D3AA4ED66200}"/>
              </a:ext>
            </a:extLst>
          </p:cNvPr>
          <p:cNvSpPr>
            <a:spLocks noGrp="1"/>
          </p:cNvSpPr>
          <p:nvPr>
            <p:ph type="dt" sz="half" idx="10"/>
          </p:nvPr>
        </p:nvSpPr>
        <p:spPr>
          <a:xfrm>
            <a:off x="5497116" y="2744391"/>
            <a:ext cx="1503759" cy="273844"/>
          </a:xfrm>
        </p:spPr>
        <p:txBody>
          <a:bodyPr/>
          <a:lstStyle>
            <a:lvl1pPr algn="r">
              <a:defRPr sz="1800" b="1">
                <a:solidFill>
                  <a:schemeClr val="bg1"/>
                </a:solidFill>
                <a:latin typeface="微软雅黑" panose="020B0503020204020204" pitchFamily="34" charset="-122"/>
                <a:ea typeface="微软雅黑" panose="020B0503020204020204" pitchFamily="34" charset="-122"/>
              </a:defRPr>
            </a:lvl1pPr>
          </a:lstStyle>
          <a:p>
            <a:pPr>
              <a:defRPr/>
            </a:pPr>
            <a:fld id="{C5EFD6F6-2F20-4B1A-A667-B95C1338A7FC}" type="datetime5">
              <a:rPr lang="zh-CN" altLang="en-US"/>
              <a:pPr>
                <a:defRPr/>
              </a:pPr>
              <a:t>2023/10/17</a:t>
            </a:fld>
            <a:endParaRPr lang="zh-CN" altLang="en-US" dirty="0"/>
          </a:p>
        </p:txBody>
      </p:sp>
      <p:sp>
        <p:nvSpPr>
          <p:cNvPr id="5" name="页脚占位符 1">
            <a:extLst>
              <a:ext uri="{FF2B5EF4-FFF2-40B4-BE49-F238E27FC236}">
                <a16:creationId xmlns:a16="http://schemas.microsoft.com/office/drawing/2014/main" id="{9AB88EAB-A34D-4476-93DF-3FF872F77EE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2">
            <a:extLst>
              <a:ext uri="{FF2B5EF4-FFF2-40B4-BE49-F238E27FC236}">
                <a16:creationId xmlns:a16="http://schemas.microsoft.com/office/drawing/2014/main" id="{A2800A24-BF08-446B-9251-F108E901EDFC}"/>
              </a:ext>
            </a:extLst>
          </p:cNvPr>
          <p:cNvSpPr>
            <a:spLocks noGrp="1"/>
          </p:cNvSpPr>
          <p:nvPr>
            <p:ph type="sldNum" sz="quarter" idx="12"/>
          </p:nvPr>
        </p:nvSpPr>
        <p:spPr/>
        <p:txBody>
          <a:bodyPr/>
          <a:lstStyle>
            <a:lvl1pPr>
              <a:defRPr/>
            </a:lvl1pPr>
          </a:lstStyle>
          <a:p>
            <a:fld id="{858CD63E-90B4-4137-BE3E-A082E383778B}" type="slidenum">
              <a:rPr lang="zh-CN" altLang="en-US"/>
              <a:pPr/>
              <a:t>‹#›</a:t>
            </a:fld>
            <a:endParaRPr lang="zh-CN" altLang="en-US"/>
          </a:p>
        </p:txBody>
      </p:sp>
    </p:spTree>
    <p:extLst>
      <p:ext uri="{BB962C8B-B14F-4D97-AF65-F5344CB8AC3E}">
        <p14:creationId xmlns:p14="http://schemas.microsoft.com/office/powerpoint/2010/main" val="2671492431"/>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16752D73-FCE0-4C91-9046-B443BB0EE747}"/>
              </a:ext>
            </a:extLst>
          </p:cNvPr>
          <p:cNvSpPr>
            <a:spLocks noChangeArrowheads="1"/>
          </p:cNvSpPr>
          <p:nvPr/>
        </p:nvSpPr>
        <p:spPr bwMode="auto">
          <a:xfrm>
            <a:off x="7453313" y="4794648"/>
            <a:ext cx="428625" cy="17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750">
                <a:solidFill>
                  <a:srgbClr val="7F7F7F"/>
                </a:solidFill>
                <a:latin typeface="Arial" panose="020B0604020202020204" pitchFamily="34" charset="0"/>
              </a:rPr>
              <a:t> </a:t>
            </a:r>
            <a:fld id="{60AB1787-2FB0-4C6A-B98A-30C644A6BEF9}" type="slidenum">
              <a:rPr lang="en-US" altLang="zh-CN" sz="750">
                <a:latin typeface="Arial" panose="020B0604020202020204" pitchFamily="34" charset="0"/>
              </a:rPr>
              <a:pPr algn="ctr"/>
              <a:t>‹#›</a:t>
            </a:fld>
            <a:endParaRPr lang="en-US" altLang="zh-CN" sz="75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81265A1D-E753-4B73-A145-8601358CF94C}"/>
              </a:ext>
            </a:extLst>
          </p:cNvPr>
          <p:cNvCxnSpPr>
            <a:stCxn id="6" idx="3"/>
          </p:cNvCxnSpPr>
          <p:nvPr/>
        </p:nvCxnSpPr>
        <p:spPr>
          <a:xfrm>
            <a:off x="7881938" y="4881563"/>
            <a:ext cx="764381"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A2112050-F8FB-4C93-9752-2D3FE7B75F9C}"/>
              </a:ext>
            </a:extLst>
          </p:cNvPr>
          <p:cNvCxnSpPr>
            <a:stCxn id="6" idx="3"/>
          </p:cNvCxnSpPr>
          <p:nvPr/>
        </p:nvCxnSpPr>
        <p:spPr>
          <a:xfrm flipV="1">
            <a:off x="2789635" y="4881563"/>
            <a:ext cx="466367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5BBE3BC9-B6A4-42F2-9408-BD266AA06A16}"/>
              </a:ext>
            </a:extLst>
          </p:cNvPr>
          <p:cNvSpPr>
            <a:spLocks noChangeArrowheads="1"/>
          </p:cNvSpPr>
          <p:nvPr/>
        </p:nvSpPr>
        <p:spPr bwMode="auto">
          <a:xfrm>
            <a:off x="184548" y="686991"/>
            <a:ext cx="7197328" cy="3452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sp>
        <p:nvSpPr>
          <p:cNvPr id="9" name="AutoShape 23">
            <a:extLst>
              <a:ext uri="{FF2B5EF4-FFF2-40B4-BE49-F238E27FC236}">
                <a16:creationId xmlns:a16="http://schemas.microsoft.com/office/drawing/2014/main" id="{E2368EDB-C388-4E28-BBE5-4F255162B9FF}"/>
              </a:ext>
            </a:extLst>
          </p:cNvPr>
          <p:cNvSpPr>
            <a:spLocks noChangeArrowheads="1"/>
          </p:cNvSpPr>
          <p:nvPr/>
        </p:nvSpPr>
        <p:spPr bwMode="auto">
          <a:xfrm>
            <a:off x="7381875" y="686991"/>
            <a:ext cx="1491854" cy="3452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cxnSp>
        <p:nvCxnSpPr>
          <p:cNvPr id="10" name="直接连接符 9">
            <a:extLst>
              <a:ext uri="{FF2B5EF4-FFF2-40B4-BE49-F238E27FC236}">
                <a16:creationId xmlns:a16="http://schemas.microsoft.com/office/drawing/2014/main" id="{A9872EB7-0880-4D4B-AB94-8A492573263B}"/>
              </a:ext>
            </a:extLst>
          </p:cNvPr>
          <p:cNvCxnSpPr>
            <a:stCxn id="6" idx="3"/>
          </p:cNvCxnSpPr>
          <p:nvPr/>
        </p:nvCxnSpPr>
        <p:spPr>
          <a:xfrm>
            <a:off x="1788319" y="4786313"/>
            <a:ext cx="0" cy="20716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317865" y="1315256"/>
            <a:ext cx="8330701" cy="3254791"/>
          </a:xfrm>
        </p:spPr>
        <p:txBody>
          <a:bodyPr>
            <a:noAutofit/>
          </a:bodyPr>
          <a:lstStyle>
            <a:lvl1pPr marL="271939" indent="-271939">
              <a:lnSpc>
                <a:spcPct val="150000"/>
              </a:lnSpc>
              <a:spcBef>
                <a:spcPts val="750"/>
              </a:spcBef>
              <a:buClr>
                <a:srgbClr val="032089"/>
              </a:buClr>
              <a:buFont typeface="Wingdings" panose="05000000000000000000" pitchFamily="2" charset="2"/>
              <a:buChar char="Ø"/>
              <a:defRPr sz="135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1748" b="0">
                <a:latin typeface="微软雅黑" panose="020B0503020204020204" pitchFamily="34" charset="-122"/>
                <a:ea typeface="微软雅黑" panose="020B0503020204020204" pitchFamily="34" charset="-122"/>
              </a:defRPr>
            </a:lvl2pPr>
            <a:lvl3pPr>
              <a:defRPr sz="1429" b="0">
                <a:latin typeface="微软雅黑" panose="020B0503020204020204" pitchFamily="34" charset="-122"/>
                <a:ea typeface="微软雅黑" panose="020B0503020204020204" pitchFamily="34" charset="-122"/>
              </a:defRPr>
            </a:lvl3pPr>
            <a:lvl4pPr>
              <a:defRPr sz="1429" b="0">
                <a:latin typeface="微软雅黑" panose="020B0503020204020204" pitchFamily="34" charset="-122"/>
                <a:ea typeface="微软雅黑" panose="020B0503020204020204" pitchFamily="34" charset="-122"/>
              </a:defRPr>
            </a:lvl4pPr>
            <a:lvl5pPr>
              <a:defRPr sz="1429" b="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a:p>
            <a:pPr lvl="2"/>
            <a:r>
              <a:rPr lang="zh-CN" altLang="en-US" noProof="1"/>
              <a:t>第三级</a:t>
            </a:r>
          </a:p>
        </p:txBody>
      </p:sp>
      <p:sp>
        <p:nvSpPr>
          <p:cNvPr id="2" name="标题 1"/>
          <p:cNvSpPr>
            <a:spLocks noGrp="1"/>
          </p:cNvSpPr>
          <p:nvPr>
            <p:ph type="title"/>
          </p:nvPr>
        </p:nvSpPr>
        <p:spPr>
          <a:xfrm>
            <a:off x="191157" y="269309"/>
            <a:ext cx="8229601" cy="396132"/>
          </a:xfrm>
        </p:spPr>
        <p:txBody>
          <a:bodyPr/>
          <a:lstStyle>
            <a:lvl1pPr>
              <a:defRPr sz="18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317865" y="854235"/>
            <a:ext cx="8330701" cy="319852"/>
          </a:xfrm>
          <a:noFill/>
          <a:ln>
            <a:noFill/>
          </a:ln>
        </p:spPr>
        <p:txBody>
          <a:bodyPr anchor="ctr">
            <a:noAutofit/>
          </a:bodyPr>
          <a:lstStyle>
            <a:lvl1pPr marL="0" indent="0">
              <a:buNone/>
              <a:defRPr lang="zh-CN" altLang="en-US" sz="15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编辑母版文本样式</a:t>
            </a:r>
          </a:p>
        </p:txBody>
      </p:sp>
      <p:sp>
        <p:nvSpPr>
          <p:cNvPr id="11" name="日期占位符 2">
            <a:extLst>
              <a:ext uri="{FF2B5EF4-FFF2-40B4-BE49-F238E27FC236}">
                <a16:creationId xmlns:a16="http://schemas.microsoft.com/office/drawing/2014/main" id="{C8DF600F-69D6-4B54-9FE0-7418FD2F14F2}"/>
              </a:ext>
            </a:extLst>
          </p:cNvPr>
          <p:cNvSpPr>
            <a:spLocks noGrp="1"/>
          </p:cNvSpPr>
          <p:nvPr>
            <p:ph type="dt" sz="half" idx="11"/>
          </p:nvPr>
        </p:nvSpPr>
        <p:spPr/>
        <p:txBody>
          <a:bodyPr/>
          <a:lstStyle>
            <a:lvl1pPr>
              <a:defRPr/>
            </a:lvl1pPr>
          </a:lstStyle>
          <a:p>
            <a:pPr>
              <a:defRPr/>
            </a:pPr>
            <a:fld id="{961F0FCB-3C9B-43AF-9122-66CB9AF9BE1F}" type="datetimeFigureOut">
              <a:rPr lang="zh-CN" altLang="en-US"/>
              <a:pPr>
                <a:defRPr/>
              </a:pPr>
              <a:t>2023/10/17</a:t>
            </a:fld>
            <a:endParaRPr lang="zh-CN" altLang="en-US"/>
          </a:p>
        </p:txBody>
      </p:sp>
      <p:sp>
        <p:nvSpPr>
          <p:cNvPr id="12" name="页脚占位符 4">
            <a:extLst>
              <a:ext uri="{FF2B5EF4-FFF2-40B4-BE49-F238E27FC236}">
                <a16:creationId xmlns:a16="http://schemas.microsoft.com/office/drawing/2014/main" id="{9F403212-3DFD-47AC-9FCD-43C4135BB60D}"/>
              </a:ext>
            </a:extLst>
          </p:cNvPr>
          <p:cNvSpPr>
            <a:spLocks noGrp="1"/>
          </p:cNvSpPr>
          <p:nvPr>
            <p:ph type="ftr" sz="quarter" idx="12"/>
          </p:nvPr>
        </p:nvSpPr>
        <p:spPr/>
        <p:txBody>
          <a:bodyPr/>
          <a:lstStyle>
            <a:lvl1pPr>
              <a:defRPr/>
            </a:lvl1pPr>
          </a:lstStyle>
          <a:p>
            <a:pPr>
              <a:defRPr/>
            </a:pPr>
            <a:endParaRPr lang="zh-CN" altLang="en-US"/>
          </a:p>
        </p:txBody>
      </p:sp>
      <p:sp>
        <p:nvSpPr>
          <p:cNvPr id="13" name="灯片编号占位符 5">
            <a:extLst>
              <a:ext uri="{FF2B5EF4-FFF2-40B4-BE49-F238E27FC236}">
                <a16:creationId xmlns:a16="http://schemas.microsoft.com/office/drawing/2014/main" id="{07A37F3F-9709-495C-A02A-28A1719A3759}"/>
              </a:ext>
            </a:extLst>
          </p:cNvPr>
          <p:cNvSpPr>
            <a:spLocks noGrp="1"/>
          </p:cNvSpPr>
          <p:nvPr>
            <p:ph type="sldNum" sz="quarter" idx="13"/>
          </p:nvPr>
        </p:nvSpPr>
        <p:spPr/>
        <p:txBody>
          <a:bodyPr/>
          <a:lstStyle>
            <a:lvl1pPr>
              <a:defRPr/>
            </a:lvl1pPr>
          </a:lstStyle>
          <a:p>
            <a:fld id="{791A760A-A8F5-4109-B3A7-90E0284994A6}" type="slidenum">
              <a:rPr lang="zh-CN" altLang="en-US"/>
              <a:pPr/>
              <a:t>‹#›</a:t>
            </a:fld>
            <a:endParaRPr lang="zh-CN" altLang="en-US"/>
          </a:p>
        </p:txBody>
      </p:sp>
    </p:spTree>
    <p:extLst>
      <p:ext uri="{BB962C8B-B14F-4D97-AF65-F5344CB8AC3E}">
        <p14:creationId xmlns:p14="http://schemas.microsoft.com/office/powerpoint/2010/main" val="283940920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A5457454-CD41-4EC0-92FC-4BEB76B02395}"/>
              </a:ext>
            </a:extLst>
          </p:cNvPr>
          <p:cNvSpPr>
            <a:spLocks noChangeArrowheads="1"/>
          </p:cNvSpPr>
          <p:nvPr/>
        </p:nvSpPr>
        <p:spPr bwMode="auto">
          <a:xfrm>
            <a:off x="7453313" y="4794648"/>
            <a:ext cx="428625" cy="17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750">
                <a:solidFill>
                  <a:srgbClr val="7F7F7F"/>
                </a:solidFill>
                <a:latin typeface="Arial" panose="020B0604020202020204" pitchFamily="34" charset="0"/>
              </a:rPr>
              <a:t> </a:t>
            </a:r>
            <a:fld id="{69AB6661-0E74-4BEC-A242-46590437B53C}" type="slidenum">
              <a:rPr lang="en-US" altLang="zh-CN" sz="750">
                <a:latin typeface="Arial" panose="020B0604020202020204" pitchFamily="34" charset="0"/>
              </a:rPr>
              <a:pPr algn="ctr"/>
              <a:t>‹#›</a:t>
            </a:fld>
            <a:endParaRPr lang="en-US" altLang="zh-CN" sz="75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35396A89-02DC-47BF-A242-E77FB2856038}"/>
              </a:ext>
            </a:extLst>
          </p:cNvPr>
          <p:cNvCxnSpPr>
            <a:stCxn id="6" idx="3"/>
          </p:cNvCxnSpPr>
          <p:nvPr/>
        </p:nvCxnSpPr>
        <p:spPr>
          <a:xfrm>
            <a:off x="7881938" y="4881563"/>
            <a:ext cx="764381"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E84470B1-7E26-445E-8261-EF124C84FCBC}"/>
              </a:ext>
            </a:extLst>
          </p:cNvPr>
          <p:cNvCxnSpPr>
            <a:stCxn id="6" idx="3"/>
          </p:cNvCxnSpPr>
          <p:nvPr/>
        </p:nvCxnSpPr>
        <p:spPr>
          <a:xfrm flipV="1">
            <a:off x="2789635" y="4881563"/>
            <a:ext cx="466367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DC54CF8F-955A-4A75-ADB5-E00F1353FF6D}"/>
              </a:ext>
            </a:extLst>
          </p:cNvPr>
          <p:cNvSpPr>
            <a:spLocks noChangeArrowheads="1"/>
          </p:cNvSpPr>
          <p:nvPr/>
        </p:nvSpPr>
        <p:spPr bwMode="auto">
          <a:xfrm>
            <a:off x="184548" y="686991"/>
            <a:ext cx="7197328" cy="3452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sp>
        <p:nvSpPr>
          <p:cNvPr id="9" name="AutoShape 23">
            <a:extLst>
              <a:ext uri="{FF2B5EF4-FFF2-40B4-BE49-F238E27FC236}">
                <a16:creationId xmlns:a16="http://schemas.microsoft.com/office/drawing/2014/main" id="{8367A01C-6193-475C-8106-FED3AEAAA7ED}"/>
              </a:ext>
            </a:extLst>
          </p:cNvPr>
          <p:cNvSpPr>
            <a:spLocks noChangeArrowheads="1"/>
          </p:cNvSpPr>
          <p:nvPr/>
        </p:nvSpPr>
        <p:spPr bwMode="auto">
          <a:xfrm>
            <a:off x="7381875" y="686991"/>
            <a:ext cx="1491854" cy="3452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cxnSp>
        <p:nvCxnSpPr>
          <p:cNvPr id="10" name="直接连接符 9">
            <a:extLst>
              <a:ext uri="{FF2B5EF4-FFF2-40B4-BE49-F238E27FC236}">
                <a16:creationId xmlns:a16="http://schemas.microsoft.com/office/drawing/2014/main" id="{6FEFBF47-4E4E-4907-8B9A-381E7A293BE9}"/>
              </a:ext>
            </a:extLst>
          </p:cNvPr>
          <p:cNvCxnSpPr>
            <a:stCxn id="6" idx="3"/>
          </p:cNvCxnSpPr>
          <p:nvPr/>
        </p:nvCxnSpPr>
        <p:spPr>
          <a:xfrm>
            <a:off x="1788319" y="4786313"/>
            <a:ext cx="0" cy="20716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317865" y="1316002"/>
            <a:ext cx="8330701" cy="3276923"/>
          </a:xfrm>
        </p:spPr>
        <p:txBody>
          <a:bodyPr>
            <a:noAutofit/>
          </a:bodyPr>
          <a:lstStyle>
            <a:lvl1pPr marL="271939" indent="-271939">
              <a:lnSpc>
                <a:spcPct val="150000"/>
              </a:lnSpc>
              <a:spcBef>
                <a:spcPts val="750"/>
              </a:spcBef>
              <a:buClr>
                <a:srgbClr val="032089"/>
              </a:buClr>
              <a:buFont typeface="Wingdings" panose="05000000000000000000" pitchFamily="2" charset="2"/>
              <a:buChar char="Ø"/>
              <a:defRPr sz="135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1748" b="0">
                <a:latin typeface="微软雅黑" panose="020B0503020204020204" pitchFamily="34" charset="-122"/>
                <a:ea typeface="微软雅黑" panose="020B0503020204020204" pitchFamily="34" charset="-122"/>
              </a:defRPr>
            </a:lvl2pPr>
            <a:lvl3pPr>
              <a:defRPr sz="1429" b="0">
                <a:latin typeface="微软雅黑" panose="020B0503020204020204" pitchFamily="34" charset="-122"/>
                <a:ea typeface="微软雅黑" panose="020B0503020204020204" pitchFamily="34" charset="-122"/>
              </a:defRPr>
            </a:lvl3pPr>
            <a:lvl4pPr>
              <a:defRPr sz="1429" b="0">
                <a:latin typeface="微软雅黑" panose="020B0503020204020204" pitchFamily="34" charset="-122"/>
                <a:ea typeface="微软雅黑" panose="020B0503020204020204" pitchFamily="34" charset="-122"/>
              </a:defRPr>
            </a:lvl4pPr>
            <a:lvl5pPr>
              <a:defRPr sz="1429" b="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p:txBody>
      </p:sp>
      <p:sp>
        <p:nvSpPr>
          <p:cNvPr id="2" name="标题 1"/>
          <p:cNvSpPr>
            <a:spLocks noGrp="1"/>
          </p:cNvSpPr>
          <p:nvPr>
            <p:ph type="title"/>
          </p:nvPr>
        </p:nvSpPr>
        <p:spPr>
          <a:xfrm>
            <a:off x="191157" y="269309"/>
            <a:ext cx="8229601" cy="396132"/>
          </a:xfrm>
        </p:spPr>
        <p:txBody>
          <a:bodyPr/>
          <a:lstStyle>
            <a:lvl1pPr>
              <a:defRPr sz="18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317865" y="854235"/>
            <a:ext cx="8330701" cy="319852"/>
          </a:xfrm>
          <a:noFill/>
          <a:ln>
            <a:noFill/>
          </a:ln>
        </p:spPr>
        <p:txBody>
          <a:bodyPr anchor="ctr">
            <a:noAutofit/>
          </a:bodyPr>
          <a:lstStyle>
            <a:lvl1pPr marL="0" indent="0">
              <a:buNone/>
              <a:defRPr lang="zh-CN" altLang="en-US" sz="15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编辑母版文本样式</a:t>
            </a:r>
          </a:p>
        </p:txBody>
      </p:sp>
      <p:sp>
        <p:nvSpPr>
          <p:cNvPr id="11" name="日期占位符 2">
            <a:extLst>
              <a:ext uri="{FF2B5EF4-FFF2-40B4-BE49-F238E27FC236}">
                <a16:creationId xmlns:a16="http://schemas.microsoft.com/office/drawing/2014/main" id="{8C9D253A-10DE-481D-988E-6BEC0CDA20F6}"/>
              </a:ext>
            </a:extLst>
          </p:cNvPr>
          <p:cNvSpPr>
            <a:spLocks noGrp="1"/>
          </p:cNvSpPr>
          <p:nvPr>
            <p:ph type="dt" sz="half" idx="11"/>
          </p:nvPr>
        </p:nvSpPr>
        <p:spPr/>
        <p:txBody>
          <a:bodyPr/>
          <a:lstStyle>
            <a:lvl1pPr>
              <a:defRPr/>
            </a:lvl1pPr>
          </a:lstStyle>
          <a:p>
            <a:pPr>
              <a:defRPr/>
            </a:pPr>
            <a:fld id="{961F0FCB-3C9B-43AF-9122-66CB9AF9BE1F}" type="datetimeFigureOut">
              <a:rPr lang="zh-CN" altLang="en-US"/>
              <a:pPr>
                <a:defRPr/>
              </a:pPr>
              <a:t>2023/10/17</a:t>
            </a:fld>
            <a:endParaRPr lang="zh-CN" altLang="en-US"/>
          </a:p>
        </p:txBody>
      </p:sp>
      <p:sp>
        <p:nvSpPr>
          <p:cNvPr id="12" name="页脚占位符 4">
            <a:extLst>
              <a:ext uri="{FF2B5EF4-FFF2-40B4-BE49-F238E27FC236}">
                <a16:creationId xmlns:a16="http://schemas.microsoft.com/office/drawing/2014/main" id="{B2901E17-58DF-49C4-9DE2-A12586FCDAEF}"/>
              </a:ext>
            </a:extLst>
          </p:cNvPr>
          <p:cNvSpPr>
            <a:spLocks noGrp="1"/>
          </p:cNvSpPr>
          <p:nvPr>
            <p:ph type="ftr" sz="quarter" idx="12"/>
          </p:nvPr>
        </p:nvSpPr>
        <p:spPr/>
        <p:txBody>
          <a:bodyPr/>
          <a:lstStyle>
            <a:lvl1pPr>
              <a:defRPr/>
            </a:lvl1pPr>
          </a:lstStyle>
          <a:p>
            <a:pPr>
              <a:defRPr/>
            </a:pPr>
            <a:endParaRPr lang="zh-CN" altLang="en-US"/>
          </a:p>
        </p:txBody>
      </p:sp>
      <p:sp>
        <p:nvSpPr>
          <p:cNvPr id="13" name="灯片编号占位符 5">
            <a:extLst>
              <a:ext uri="{FF2B5EF4-FFF2-40B4-BE49-F238E27FC236}">
                <a16:creationId xmlns:a16="http://schemas.microsoft.com/office/drawing/2014/main" id="{27DC25B2-A5E5-4F2C-BA98-D1B72330E665}"/>
              </a:ext>
            </a:extLst>
          </p:cNvPr>
          <p:cNvSpPr>
            <a:spLocks noGrp="1"/>
          </p:cNvSpPr>
          <p:nvPr>
            <p:ph type="sldNum" sz="quarter" idx="13"/>
          </p:nvPr>
        </p:nvSpPr>
        <p:spPr/>
        <p:txBody>
          <a:bodyPr/>
          <a:lstStyle>
            <a:lvl1pPr>
              <a:defRPr/>
            </a:lvl1pPr>
          </a:lstStyle>
          <a:p>
            <a:fld id="{B22652B3-2E09-4BBA-A0D6-24503131B011}" type="slidenum">
              <a:rPr lang="zh-CN" altLang="en-US"/>
              <a:pPr/>
              <a:t>‹#›</a:t>
            </a:fld>
            <a:endParaRPr lang="zh-CN" altLang="en-US"/>
          </a:p>
        </p:txBody>
      </p:sp>
    </p:spTree>
    <p:extLst>
      <p:ext uri="{BB962C8B-B14F-4D97-AF65-F5344CB8AC3E}">
        <p14:creationId xmlns:p14="http://schemas.microsoft.com/office/powerpoint/2010/main" val="218772825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731A94-F931-4AAA-8DB5-6ED9F8502AA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188E0AB-1C0D-42C7-851F-DD65AD7BF302}"/>
              </a:ext>
            </a:extLst>
          </p:cNvPr>
          <p:cNvSpPr>
            <a:spLocks noGrp="1"/>
          </p:cNvSpPr>
          <p:nvPr>
            <p:ph type="dt" sz="half" idx="10"/>
          </p:nvPr>
        </p:nvSpPr>
        <p:spPr/>
        <p:txBody>
          <a:bodyPr/>
          <a:lstStyle/>
          <a:p>
            <a:pPr>
              <a:defRPr/>
            </a:pPr>
            <a:fld id="{961F0FCB-3C9B-43AF-9122-66CB9AF9BE1F}" type="datetimeFigureOut">
              <a:rPr lang="zh-CN" altLang="en-US" smtClean="0"/>
              <a:pPr>
                <a:defRPr/>
              </a:pPr>
              <a:t>2023/10/17</a:t>
            </a:fld>
            <a:endParaRPr lang="zh-CN" altLang="en-US"/>
          </a:p>
        </p:txBody>
      </p:sp>
      <p:sp>
        <p:nvSpPr>
          <p:cNvPr id="4" name="页脚占位符 3">
            <a:extLst>
              <a:ext uri="{FF2B5EF4-FFF2-40B4-BE49-F238E27FC236}">
                <a16:creationId xmlns:a16="http://schemas.microsoft.com/office/drawing/2014/main" id="{0D48D610-C3FB-43EF-84BB-9022A4747168}"/>
              </a:ext>
            </a:extLst>
          </p:cNvPr>
          <p:cNvSpPr>
            <a:spLocks noGrp="1"/>
          </p:cNvSpPr>
          <p:nvPr>
            <p:ph type="ftr" sz="quarter" idx="11"/>
          </p:nvPr>
        </p:nvSpPr>
        <p:spPr/>
        <p:txBody>
          <a:bodyPr/>
          <a:lstStyle/>
          <a:p>
            <a:pPr>
              <a:defRPr/>
            </a:pPr>
            <a:endParaRPr lang="zh-CN" altLang="en-US"/>
          </a:p>
        </p:txBody>
      </p:sp>
      <p:sp>
        <p:nvSpPr>
          <p:cNvPr id="5" name="灯片编号占位符 4">
            <a:extLst>
              <a:ext uri="{FF2B5EF4-FFF2-40B4-BE49-F238E27FC236}">
                <a16:creationId xmlns:a16="http://schemas.microsoft.com/office/drawing/2014/main" id="{D871D823-BC15-486B-873C-13E261F2D689}"/>
              </a:ext>
            </a:extLst>
          </p:cNvPr>
          <p:cNvSpPr>
            <a:spLocks noGrp="1"/>
          </p:cNvSpPr>
          <p:nvPr>
            <p:ph type="sldNum" sz="quarter" idx="12"/>
          </p:nvPr>
        </p:nvSpPr>
        <p:spPr/>
        <p:txBody>
          <a:bodyPr/>
          <a:lstStyle/>
          <a:p>
            <a:fld id="{BD211C93-5505-452B-8265-D50E35693F66}" type="slidenum">
              <a:rPr lang="zh-CN" altLang="en-US" smtClean="0"/>
              <a:pPr/>
              <a:t>‹#›</a:t>
            </a:fld>
            <a:endParaRPr lang="zh-CN" altLang="en-US"/>
          </a:p>
        </p:txBody>
      </p:sp>
    </p:spTree>
    <p:extLst>
      <p:ext uri="{BB962C8B-B14F-4D97-AF65-F5344CB8AC3E}">
        <p14:creationId xmlns:p14="http://schemas.microsoft.com/office/powerpoint/2010/main" val="28039126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文本框 1">
            <a:extLst>
              <a:ext uri="{FF2B5EF4-FFF2-40B4-BE49-F238E27FC236}">
                <a16:creationId xmlns:a16="http://schemas.microsoft.com/office/drawing/2014/main" id="{E0E5853F-F8D3-4201-B7D6-19EE6B4D4F23}"/>
              </a:ext>
            </a:extLst>
          </p:cNvPr>
          <p:cNvSpPr txBox="1"/>
          <p:nvPr userDrawn="1"/>
        </p:nvSpPr>
        <p:spPr>
          <a:xfrm>
            <a:off x="8460432" y="4803998"/>
            <a:ext cx="576064" cy="307777"/>
          </a:xfrm>
          <a:prstGeom prst="rect">
            <a:avLst/>
          </a:prstGeom>
          <a:noFill/>
        </p:spPr>
        <p:txBody>
          <a:bodyPr wrap="square" rtlCol="0">
            <a:spAutoFit/>
          </a:bodyPr>
          <a:lstStyle/>
          <a:p>
            <a:pPr algn="r"/>
            <a:fld id="{0C913308-F349-4B6D-A68A-DD1791B4A57B}" type="slidenum">
              <a:rPr lang="zh-CN" altLang="en-US" b="1" smtClean="0">
                <a:latin typeface="Times New Roman" panose="02020603050405020304" pitchFamily="18" charset="0"/>
                <a:cs typeface="Times New Roman" panose="02020603050405020304" pitchFamily="18" charset="0"/>
              </a:rPr>
              <a:pPr algn="r"/>
              <a:t>‹#›</a:t>
            </a:fld>
            <a:endParaRPr lang="zh-CN" altLang="en-US" b="1" dirty="0">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4" r:id="rId4"/>
    <p:sldLayoutId id="2147483741" r:id="rId5"/>
  </p:sldLayoutIdLst>
  <p:transition>
    <p:fade/>
  </p:transition>
  <p:hf hdr="0" ftr="0" dt="0"/>
  <p:txStyles>
    <p:titleStyle>
      <a:lvl1pPr algn="ctr" rtl="0" eaLnBrk="0" fontAlgn="base" hangingPunct="0">
        <a:spcBef>
          <a:spcPct val="0"/>
        </a:spcBef>
        <a:spcAft>
          <a:spcPct val="0"/>
        </a:spcAft>
        <a:defRPr sz="4400">
          <a:solidFill>
            <a:schemeClr val="tx2"/>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har char="–"/>
        <a:defRPr sz="28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4CABCC62-743F-4022-8159-B19A201B0BB8}"/>
              </a:ext>
            </a:extLst>
          </p:cNvPr>
          <p:cNvSpPr>
            <a:spLocks noGrp="1" noChangeArrowheads="1"/>
          </p:cNvSpPr>
          <p:nvPr>
            <p:ph type="title" idx="4294967295"/>
          </p:nvPr>
        </p:nvSpPr>
        <p:spPr bwMode="auto">
          <a:xfrm>
            <a:off x="191691" y="146447"/>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8EE9B879-BEBD-4844-945E-D696D6281BD4}"/>
              </a:ext>
            </a:extLst>
          </p:cNvPr>
          <p:cNvSpPr>
            <a:spLocks noGrp="1" noChangeArrowheads="1"/>
          </p:cNvSpPr>
          <p:nvPr>
            <p:ph type="body" idx="4294967295"/>
          </p:nvPr>
        </p:nvSpPr>
        <p:spPr bwMode="auto">
          <a:xfrm>
            <a:off x="316706" y="890588"/>
            <a:ext cx="8229600" cy="756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C95541F1-4DC5-4655-B057-934C72C6894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fontAlgn="auto">
              <a:spcBef>
                <a:spcPts val="0"/>
              </a:spcBef>
              <a:spcAft>
                <a:spcPts val="0"/>
              </a:spcAft>
              <a:buFontTx/>
              <a:buNone/>
              <a:defRPr sz="900">
                <a:solidFill>
                  <a:schemeClr val="tx1">
                    <a:tint val="75000"/>
                  </a:schemeClr>
                </a:solidFill>
                <a:latin typeface="+mn-lt"/>
                <a:ea typeface="+mn-ea"/>
              </a:defRPr>
            </a:lvl1pPr>
          </a:lstStyle>
          <a:p>
            <a:pPr>
              <a:defRPr/>
            </a:pPr>
            <a:fld id="{961F0FCB-3C9B-43AF-9122-66CB9AF9BE1F}" type="datetimeFigureOut">
              <a:rPr lang="zh-CN" altLang="en-US"/>
              <a:pPr>
                <a:defRPr/>
              </a:pPr>
              <a:t>2023/10/17</a:t>
            </a:fld>
            <a:endParaRPr lang="zh-CN" altLang="en-US"/>
          </a:p>
        </p:txBody>
      </p:sp>
      <p:sp>
        <p:nvSpPr>
          <p:cNvPr id="13" name="页脚占位符 12">
            <a:extLst>
              <a:ext uri="{FF2B5EF4-FFF2-40B4-BE49-F238E27FC236}">
                <a16:creationId xmlns:a16="http://schemas.microsoft.com/office/drawing/2014/main" id="{D41541A6-4A6E-4EAB-92E4-324E52AD6F4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fontAlgn="auto">
              <a:spcBef>
                <a:spcPts val="0"/>
              </a:spcBef>
              <a:spcAft>
                <a:spcPts val="0"/>
              </a:spcAft>
              <a:buFontTx/>
              <a:buNone/>
              <a:defRPr sz="900">
                <a:solidFill>
                  <a:schemeClr val="tx1">
                    <a:tint val="75000"/>
                  </a:scheme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00D96588-48D9-48F6-8566-84A7CB18ECD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noProof="1" dirty="0">
                <a:solidFill>
                  <a:srgbClr val="898989"/>
                </a:solidFill>
              </a:defRPr>
            </a:lvl1pPr>
          </a:lstStyle>
          <a:p>
            <a:fld id="{BD211C93-5505-452B-8265-D50E35693F66}" type="slidenum">
              <a:rPr lang="zh-CN" altLang="en-US"/>
              <a:pPr/>
              <a:t>‹#›</a:t>
            </a:fld>
            <a:endParaRPr lang="zh-CN" altLang="en-US"/>
          </a:p>
        </p:txBody>
      </p:sp>
    </p:spTree>
    <p:extLst>
      <p:ext uri="{BB962C8B-B14F-4D97-AF65-F5344CB8AC3E}">
        <p14:creationId xmlns:p14="http://schemas.microsoft.com/office/powerpoint/2010/main" val="101534131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40" r:id="rId4"/>
  </p:sldLayoutIdLst>
  <p:txStyles>
    <p:titleStyle>
      <a:lvl1pPr algn="l" rtl="0" eaLnBrk="1" fontAlgn="base" hangingPunct="1">
        <a:spcBef>
          <a:spcPct val="0"/>
        </a:spcBef>
        <a:spcAft>
          <a:spcPct val="0"/>
        </a:spcAft>
        <a:defRPr sz="1875">
          <a:solidFill>
            <a:schemeClr val="tx1"/>
          </a:solidFill>
          <a:latin typeface="+mj-lt"/>
          <a:ea typeface="微软雅黑" panose="020B0503020204020204" pitchFamily="34" charset="-122"/>
          <a:cs typeface="微软雅黑" panose="020B0503020204020204" pitchFamily="34" charset="-122"/>
        </a:defRPr>
      </a:lvl1pPr>
      <a:lvl2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362903"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6pPr>
      <a:lvl7pPr marL="725805"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7pPr>
      <a:lvl8pPr marL="1088231"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8pPr>
      <a:lvl9pPr marL="1451134"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9pPr>
    </p:titleStyle>
    <p:bodyStyle>
      <a:lvl1pPr marL="271463" indent="-271463" algn="l" rtl="0" eaLnBrk="1" fontAlgn="base" hangingPunct="1">
        <a:spcBef>
          <a:spcPct val="20000"/>
        </a:spcBef>
        <a:spcAft>
          <a:spcPct val="0"/>
        </a:spcAft>
        <a:buClr>
          <a:srgbClr val="000066"/>
        </a:buClr>
        <a:buFont typeface="Wingdings" panose="05000000000000000000" pitchFamily="2" charset="2"/>
        <a:buChar char="n"/>
        <a:defRPr sz="1575">
          <a:solidFill>
            <a:schemeClr val="tx1"/>
          </a:solidFill>
          <a:latin typeface="+mn-lt"/>
          <a:ea typeface="+mn-ea"/>
          <a:cs typeface="宋体" panose="02010600030101010101" pitchFamily="2" charset="-122"/>
        </a:defRPr>
      </a:lvl1pPr>
      <a:lvl2pPr marL="589360" indent="-226219" algn="l" rtl="0" eaLnBrk="1" fontAlgn="base" hangingPunct="1">
        <a:spcBef>
          <a:spcPct val="20000"/>
        </a:spcBef>
        <a:spcAft>
          <a:spcPct val="0"/>
        </a:spcAft>
        <a:buFont typeface="Arial" panose="020B0604020202020204" pitchFamily="34" charset="0"/>
        <a:buChar char="–"/>
        <a:defRPr sz="2175">
          <a:solidFill>
            <a:schemeClr val="tx1"/>
          </a:solidFill>
          <a:latin typeface="+mn-lt"/>
          <a:ea typeface="+mn-ea"/>
        </a:defRPr>
      </a:lvl2pPr>
      <a:lvl3pPr marL="906066" indent="-180975" algn="l" rtl="0" eaLnBrk="1" fontAlgn="base" hangingPunct="1">
        <a:spcBef>
          <a:spcPct val="20000"/>
        </a:spcBef>
        <a:spcAft>
          <a:spcPct val="0"/>
        </a:spcAft>
        <a:buFont typeface="Arial" panose="020B0604020202020204" pitchFamily="34" charset="0"/>
        <a:buChar char="•"/>
        <a:defRPr sz="1875">
          <a:solidFill>
            <a:schemeClr val="tx1"/>
          </a:solidFill>
          <a:latin typeface="+mn-lt"/>
          <a:ea typeface="+mn-ea"/>
        </a:defRPr>
      </a:lvl3pPr>
      <a:lvl4pPr marL="1269206" indent="-180975" algn="l" rtl="0" eaLnBrk="1" fontAlgn="base" hangingPunct="1">
        <a:spcBef>
          <a:spcPct val="20000"/>
        </a:spcBef>
        <a:spcAft>
          <a:spcPct val="0"/>
        </a:spcAft>
        <a:buFont typeface="Arial" panose="020B0604020202020204" pitchFamily="34" charset="0"/>
        <a:buChar char="–"/>
        <a:defRPr sz="1575">
          <a:solidFill>
            <a:schemeClr val="tx1"/>
          </a:solidFill>
          <a:latin typeface="+mn-lt"/>
          <a:ea typeface="+mn-ea"/>
        </a:defRPr>
      </a:lvl4pPr>
      <a:lvl5pPr marL="1632347" indent="-180975" algn="l" rtl="0" eaLnBrk="1" fontAlgn="base" hangingPunct="1">
        <a:spcBef>
          <a:spcPct val="20000"/>
        </a:spcBef>
        <a:spcAft>
          <a:spcPct val="0"/>
        </a:spcAft>
        <a:buFont typeface="Arial" panose="020B0604020202020204" pitchFamily="34" charset="0"/>
        <a:buChar char="»"/>
        <a:defRPr sz="1575">
          <a:solidFill>
            <a:schemeClr val="tx1"/>
          </a:solidFill>
          <a:latin typeface="+mn-lt"/>
          <a:ea typeface="+mn-ea"/>
        </a:defRPr>
      </a:lvl5pPr>
      <a:lvl6pPr marL="1995488"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6pPr>
      <a:lvl7pPr marL="2358390"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7pPr>
      <a:lvl8pPr marL="2721293"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8pPr>
      <a:lvl9pPr marL="3084195"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9pPr>
    </p:bodyStyle>
    <p:otherStyle>
      <a:defPPr>
        <a:defRPr lang="zh-CN"/>
      </a:defPPr>
      <a:lvl1pPr marL="0" algn="l" defTabSz="725329" rtl="0" eaLnBrk="1" latinLnBrk="0" hangingPunct="1">
        <a:defRPr sz="1429" kern="1200">
          <a:solidFill>
            <a:schemeClr val="tx1"/>
          </a:solidFill>
          <a:latin typeface="+mn-lt"/>
          <a:ea typeface="+mn-ea"/>
          <a:cs typeface="+mn-cs"/>
        </a:defRPr>
      </a:lvl1pPr>
      <a:lvl2pPr marL="362903" algn="l" defTabSz="725329" rtl="0" eaLnBrk="1" latinLnBrk="0" hangingPunct="1">
        <a:defRPr sz="1429" kern="1200">
          <a:solidFill>
            <a:schemeClr val="tx1"/>
          </a:solidFill>
          <a:latin typeface="+mn-lt"/>
          <a:ea typeface="+mn-ea"/>
          <a:cs typeface="+mn-cs"/>
        </a:defRPr>
      </a:lvl2pPr>
      <a:lvl3pPr marL="725805" algn="l" defTabSz="725329" rtl="0" eaLnBrk="1" latinLnBrk="0" hangingPunct="1">
        <a:defRPr sz="1429" kern="1200">
          <a:solidFill>
            <a:schemeClr val="tx1"/>
          </a:solidFill>
          <a:latin typeface="+mn-lt"/>
          <a:ea typeface="+mn-ea"/>
          <a:cs typeface="+mn-cs"/>
        </a:defRPr>
      </a:lvl3pPr>
      <a:lvl4pPr marL="1088231" algn="l" defTabSz="725329" rtl="0" eaLnBrk="1" latinLnBrk="0" hangingPunct="1">
        <a:defRPr sz="1429" kern="1200">
          <a:solidFill>
            <a:schemeClr val="tx1"/>
          </a:solidFill>
          <a:latin typeface="+mn-lt"/>
          <a:ea typeface="+mn-ea"/>
          <a:cs typeface="+mn-cs"/>
        </a:defRPr>
      </a:lvl4pPr>
      <a:lvl5pPr marL="1451134" algn="l" defTabSz="725329" rtl="0" eaLnBrk="1" latinLnBrk="0" hangingPunct="1">
        <a:defRPr sz="1429" kern="1200">
          <a:solidFill>
            <a:schemeClr val="tx1"/>
          </a:solidFill>
          <a:latin typeface="+mn-lt"/>
          <a:ea typeface="+mn-ea"/>
          <a:cs typeface="+mn-cs"/>
        </a:defRPr>
      </a:lvl5pPr>
      <a:lvl6pPr marL="1814036" algn="l" defTabSz="725329" rtl="0" eaLnBrk="1" latinLnBrk="0" hangingPunct="1">
        <a:defRPr sz="1429" kern="1200">
          <a:solidFill>
            <a:schemeClr val="tx1"/>
          </a:solidFill>
          <a:latin typeface="+mn-lt"/>
          <a:ea typeface="+mn-ea"/>
          <a:cs typeface="+mn-cs"/>
        </a:defRPr>
      </a:lvl6pPr>
      <a:lvl7pPr marL="2176939" algn="l" defTabSz="725329" rtl="0" eaLnBrk="1" latinLnBrk="0" hangingPunct="1">
        <a:defRPr sz="1429" kern="1200">
          <a:solidFill>
            <a:schemeClr val="tx1"/>
          </a:solidFill>
          <a:latin typeface="+mn-lt"/>
          <a:ea typeface="+mn-ea"/>
          <a:cs typeface="+mn-cs"/>
        </a:defRPr>
      </a:lvl7pPr>
      <a:lvl8pPr marL="2539841" algn="l" defTabSz="725329" rtl="0" eaLnBrk="1" latinLnBrk="0" hangingPunct="1">
        <a:defRPr sz="1429" kern="1200">
          <a:solidFill>
            <a:schemeClr val="tx1"/>
          </a:solidFill>
          <a:latin typeface="+mn-lt"/>
          <a:ea typeface="+mn-ea"/>
          <a:cs typeface="+mn-cs"/>
        </a:defRPr>
      </a:lvl8pPr>
      <a:lvl9pPr marL="2902744" algn="l" defTabSz="725329" rtl="0" eaLnBrk="1" latinLnBrk="0" hangingPunct="1">
        <a:defRPr sz="14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mailto:christy.au@polyu.edu.h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rcRect r="12088"/>
          <a:stretch>
            <a:fillRect/>
          </a:stretch>
        </p:blipFill>
        <p:spPr bwMode="auto">
          <a:xfrm>
            <a:off x="0" y="2"/>
            <a:ext cx="9144000" cy="1995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0" y="1"/>
            <a:ext cx="9144000" cy="199568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50"/>
          </a:p>
        </p:txBody>
      </p:sp>
      <p:sp>
        <p:nvSpPr>
          <p:cNvPr id="2" name="矩形 1"/>
          <p:cNvSpPr/>
          <p:nvPr/>
        </p:nvSpPr>
        <p:spPr>
          <a:xfrm>
            <a:off x="0" y="4586710"/>
            <a:ext cx="9144000" cy="533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itle 1">
            <a:extLst>
              <a:ext uri="{FF2B5EF4-FFF2-40B4-BE49-F238E27FC236}">
                <a16:creationId xmlns:a16="http://schemas.microsoft.com/office/drawing/2014/main" id="{FA77F71E-B605-4820-B913-56173A09A2E7}"/>
              </a:ext>
            </a:extLst>
          </p:cNvPr>
          <p:cNvSpPr txBox="1">
            <a:spLocks noChangeArrowheads="1"/>
          </p:cNvSpPr>
          <p:nvPr/>
        </p:nvSpPr>
        <p:spPr bwMode="auto">
          <a:xfrm>
            <a:off x="-12340" y="1995686"/>
            <a:ext cx="9156340" cy="1299018"/>
          </a:xfrm>
          <a:prstGeom prst="rect">
            <a:avLst/>
          </a:prstGeom>
          <a:noFill/>
          <a:ln>
            <a:noFill/>
          </a:ln>
        </p:spPr>
        <p:txBody>
          <a:bodyPr lIns="92075" tIns="46038" rIns="92075" bIns="46038" anchor="ctr"/>
          <a:lstStyle>
            <a:lvl1pPr>
              <a:defRPr kumimoji="1" sz="2400">
                <a:solidFill>
                  <a:schemeClr val="tx1"/>
                </a:solidFill>
                <a:latin typeface="Arial" charset="0"/>
                <a:ea typeface="MS PGothic" charset="0"/>
                <a:cs typeface="MS PGothic" charset="0"/>
              </a:defRPr>
            </a:lvl1pPr>
            <a:lvl2pPr marL="742950" indent="-285750">
              <a:defRPr kumimoji="1" sz="2400">
                <a:solidFill>
                  <a:schemeClr val="tx1"/>
                </a:solidFill>
                <a:latin typeface="Arial" charset="0"/>
                <a:ea typeface="MS PGothic" charset="0"/>
                <a:cs typeface="MS PGothic" charset="0"/>
              </a:defRPr>
            </a:lvl2pPr>
            <a:lvl3pPr marL="1143000" indent="-228600">
              <a:defRPr kumimoji="1" sz="2400">
                <a:solidFill>
                  <a:schemeClr val="tx1"/>
                </a:solidFill>
                <a:latin typeface="Arial" charset="0"/>
                <a:ea typeface="MS PGothic" charset="0"/>
                <a:cs typeface="MS PGothic" charset="0"/>
              </a:defRPr>
            </a:lvl3pPr>
            <a:lvl4pPr marL="1600200" indent="-228600">
              <a:defRPr kumimoji="1" sz="2400">
                <a:solidFill>
                  <a:schemeClr val="tx1"/>
                </a:solidFill>
                <a:latin typeface="Arial" charset="0"/>
                <a:ea typeface="MS PGothic" charset="0"/>
                <a:cs typeface="MS PGothic" charset="0"/>
              </a:defRPr>
            </a:lvl4pPr>
            <a:lvl5pPr marL="2057400" indent="-228600">
              <a:defRPr kumimoji="1"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9pPr>
          </a:lstStyle>
          <a:p>
            <a:pPr algn="ctr">
              <a:spcBef>
                <a:spcPts val="600"/>
              </a:spcBef>
              <a:defRPr/>
            </a:pPr>
            <a:r>
              <a:rPr lang="en-US" altLang="zh-CN" sz="3200" b="1" dirty="0">
                <a:solidFill>
                  <a:prstClr val="black"/>
                </a:solidFill>
                <a:latin typeface="Comic Sans MS" panose="030F0702030302020204" pitchFamily="66" charset="0"/>
                <a:ea typeface="华文楷体" panose="02010600040101010101" pitchFamily="2" charset="-122"/>
                <a:cs typeface="Arial" panose="020B0604020202020204" pitchFamily="34" charset="0"/>
              </a:rPr>
              <a:t>Lecture 4 Intermediate SQL</a:t>
            </a:r>
          </a:p>
          <a:p>
            <a:pPr algn="ctr">
              <a:spcBef>
                <a:spcPts val="600"/>
              </a:spcBef>
              <a:defRPr/>
            </a:pPr>
            <a:r>
              <a:rPr lang="en-US" altLang="zh-CN" dirty="0">
                <a:solidFill>
                  <a:prstClr val="black"/>
                </a:solidFill>
                <a:latin typeface="Comic Sans MS" panose="030F0702030302020204" pitchFamily="66" charset="0"/>
                <a:ea typeface="华文楷体" panose="02010600040101010101" pitchFamily="2" charset="-122"/>
                <a:cs typeface="Arial" panose="020B0604020202020204" pitchFamily="34" charset="0"/>
              </a:rPr>
              <a:t>(Chapter 4)</a:t>
            </a:r>
          </a:p>
        </p:txBody>
      </p:sp>
      <p:sp>
        <p:nvSpPr>
          <p:cNvPr id="18" name="Subtitle 2">
            <a:extLst>
              <a:ext uri="{FF2B5EF4-FFF2-40B4-BE49-F238E27FC236}">
                <a16:creationId xmlns:a16="http://schemas.microsoft.com/office/drawing/2014/main" id="{5B0D7027-3D69-4E35-939E-995F28B50482}"/>
              </a:ext>
            </a:extLst>
          </p:cNvPr>
          <p:cNvSpPr txBox="1">
            <a:spLocks noChangeArrowheads="1"/>
          </p:cNvSpPr>
          <p:nvPr/>
        </p:nvSpPr>
        <p:spPr bwMode="auto">
          <a:xfrm>
            <a:off x="-12340" y="3340507"/>
            <a:ext cx="9156340" cy="153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0"/>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0"/>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0"/>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0"/>
              </a:defRPr>
            </a:lvl9pPr>
          </a:lstStyle>
          <a:p>
            <a:pPr algn="ctr">
              <a:buClr>
                <a:srgbClr val="800080"/>
              </a:buClr>
              <a:buSzPct val="90000"/>
            </a:pPr>
            <a:r>
              <a:rPr lang="en-US" altLang="zh-CN" sz="2000" dirty="0">
                <a:latin typeface="Comic Sans MS" pitchFamily="66" charset="0"/>
                <a:ea typeface="华文楷体" panose="02010600040101010101" pitchFamily="2" charset="-122"/>
                <a:cs typeface="Times New Roman" panose="02020603050405020304" pitchFamily="18" charset="0"/>
              </a:rPr>
              <a:t>Prof. </a:t>
            </a:r>
            <a:r>
              <a:rPr lang="en-US" altLang="zh-CN" sz="2000" dirty="0" err="1">
                <a:latin typeface="Comic Sans MS" pitchFamily="66" charset="0"/>
                <a:ea typeface="华文楷体" panose="02010600040101010101" pitchFamily="2" charset="-122"/>
                <a:cs typeface="Times New Roman" panose="02020603050405020304" pitchFamily="18" charset="0"/>
              </a:rPr>
              <a:t>Jihong</a:t>
            </a:r>
            <a:r>
              <a:rPr lang="en-US" altLang="zh-CN" sz="2000" dirty="0">
                <a:latin typeface="Comic Sans MS" pitchFamily="66" charset="0"/>
                <a:ea typeface="华文楷体" panose="02010600040101010101" pitchFamily="2" charset="-122"/>
                <a:cs typeface="Times New Roman" panose="02020603050405020304" pitchFamily="18" charset="0"/>
              </a:rPr>
              <a:t> Guan </a:t>
            </a:r>
          </a:p>
          <a:p>
            <a:pPr algn="ctr">
              <a:buClr>
                <a:srgbClr val="800080"/>
              </a:buClr>
              <a:buSzPct val="90000"/>
            </a:pPr>
            <a:r>
              <a:rPr lang="en-GB" altLang="zh-CN" sz="2000" dirty="0">
                <a:latin typeface="Comic Sans MS" pitchFamily="66" charset="0"/>
                <a:ea typeface="华文楷体" panose="02010600040101010101" pitchFamily="2" charset="-122"/>
                <a:cs typeface="Times New Roman" panose="02020603050405020304" pitchFamily="18" charset="0"/>
              </a:rPr>
              <a:t>Email: </a:t>
            </a:r>
            <a:r>
              <a:rPr lang="en-GB" altLang="zh-CN" sz="2000" dirty="0">
                <a:latin typeface="Comic Sans MS" pitchFamily="66" charset="0"/>
                <a:ea typeface="华文楷体" panose="02010600040101010101" pitchFamily="2" charset="-122"/>
                <a:cs typeface="Times New Roman" panose="02020603050405020304" pitchFamily="18" charset="0"/>
                <a:hlinkClick r:id="rId4"/>
              </a:rPr>
              <a:t>jhguan@tongji.edu.cn</a:t>
            </a:r>
            <a:endParaRPr lang="en-GB" altLang="zh-CN" sz="2000" dirty="0">
              <a:latin typeface="Comic Sans MS" pitchFamily="66" charset="0"/>
              <a:ea typeface="华文楷体" panose="02010600040101010101" pitchFamily="2" charset="-122"/>
              <a:cs typeface="Times New Roman" panose="02020603050405020304" pitchFamily="18" charset="0"/>
            </a:endParaRPr>
          </a:p>
          <a:p>
            <a:pPr algn="ctr">
              <a:buClr>
                <a:srgbClr val="800080"/>
              </a:buClr>
              <a:buSzPct val="90000"/>
            </a:pPr>
            <a:r>
              <a:rPr lang="en-US" altLang="zh-CN" sz="2000" dirty="0">
                <a:solidFill>
                  <a:srgbClr val="000000"/>
                </a:solidFill>
                <a:latin typeface="Comic Sans MS" pitchFamily="66" charset="0"/>
                <a:ea typeface="华文楷体" panose="02010600040101010101" pitchFamily="2" charset="-122"/>
                <a:cs typeface="Times New Roman" panose="02020603050405020304" pitchFamily="18" charset="0"/>
              </a:rPr>
              <a:t>Department of Computer Science and Technology</a:t>
            </a:r>
          </a:p>
          <a:p>
            <a:pPr algn="ctr">
              <a:buClr>
                <a:srgbClr val="800080"/>
              </a:buClr>
              <a:buSzPct val="90000"/>
            </a:pPr>
            <a:r>
              <a:rPr lang="en-US" altLang="zh-CN" sz="2000" dirty="0">
                <a:solidFill>
                  <a:srgbClr val="000000"/>
                </a:solidFill>
                <a:latin typeface="Comic Sans MS" pitchFamily="66" charset="0"/>
                <a:ea typeface="华文楷体" panose="02010600040101010101" pitchFamily="2" charset="-122"/>
                <a:cs typeface="Times New Roman" panose="02020603050405020304" pitchFamily="18" charset="0"/>
              </a:rPr>
              <a:t>Tongji University</a:t>
            </a:r>
          </a:p>
        </p:txBody>
      </p:sp>
    </p:spTree>
    <p:extLst>
      <p:ext uri="{BB962C8B-B14F-4D97-AF65-F5344CB8AC3E}">
        <p14:creationId xmlns:p14="http://schemas.microsoft.com/office/powerpoint/2010/main" val="2092926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91FD75-340F-4CAF-878B-80BC68AEC948}"/>
              </a:ext>
            </a:extLst>
          </p:cNvPr>
          <p:cNvSpPr>
            <a:spLocks noGrp="1"/>
          </p:cNvSpPr>
          <p:nvPr>
            <p:ph type="title"/>
          </p:nvPr>
        </p:nvSpPr>
        <p:spPr/>
        <p:txBody>
          <a:bodyPr/>
          <a:lstStyle/>
          <a:p>
            <a:pPr algn="ctr"/>
            <a:r>
              <a:rPr lang="en-US" altLang="zh-CN" dirty="0">
                <a:latin typeface="Comic Sans MS" panose="030F0702030302020204" pitchFamily="66" charset="0"/>
              </a:rPr>
              <a:t>Joined Relations – Examples</a:t>
            </a:r>
            <a:endParaRPr lang="zh-CN" altLang="en-US" dirty="0">
              <a:latin typeface="Comic Sans MS" panose="030F0702030302020204" pitchFamily="66" charset="0"/>
            </a:endParaRPr>
          </a:p>
        </p:txBody>
      </p:sp>
      <p:grpSp>
        <p:nvGrpSpPr>
          <p:cNvPr id="4" name="Group 25">
            <a:extLst>
              <a:ext uri="{FF2B5EF4-FFF2-40B4-BE49-F238E27FC236}">
                <a16:creationId xmlns:a16="http://schemas.microsoft.com/office/drawing/2014/main" id="{2EC9A529-B211-4C80-B878-A8FC33D8F4C5}"/>
              </a:ext>
            </a:extLst>
          </p:cNvPr>
          <p:cNvGrpSpPr>
            <a:grpSpLocks/>
          </p:cNvGrpSpPr>
          <p:nvPr/>
        </p:nvGrpSpPr>
        <p:grpSpPr bwMode="auto">
          <a:xfrm>
            <a:off x="611560" y="1567776"/>
            <a:ext cx="5029200" cy="914400"/>
            <a:chOff x="912" y="1248"/>
            <a:chExt cx="4224" cy="768"/>
          </a:xfrm>
        </p:grpSpPr>
        <p:sp>
          <p:nvSpPr>
            <p:cNvPr id="5" name="Rectangle 4">
              <a:extLst>
                <a:ext uri="{FF2B5EF4-FFF2-40B4-BE49-F238E27FC236}">
                  <a16:creationId xmlns:a16="http://schemas.microsoft.com/office/drawing/2014/main" id="{393F2BDC-648F-4939-A40D-84A7164E9CCB}"/>
                </a:ext>
              </a:extLst>
            </p:cNvPr>
            <p:cNvSpPr>
              <a:spLocks noChangeArrowheads="1"/>
            </p:cNvSpPr>
            <p:nvPr/>
          </p:nvSpPr>
          <p:spPr bwMode="auto">
            <a:xfrm>
              <a:off x="2016" y="1248"/>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Branch_name</a:t>
              </a:r>
            </a:p>
          </p:txBody>
        </p:sp>
        <p:sp>
          <p:nvSpPr>
            <p:cNvPr id="6" name="Rectangle 6">
              <a:extLst>
                <a:ext uri="{FF2B5EF4-FFF2-40B4-BE49-F238E27FC236}">
                  <a16:creationId xmlns:a16="http://schemas.microsoft.com/office/drawing/2014/main" id="{DF2A71A3-FE14-4415-B1A9-BABE3F0B1270}"/>
                </a:ext>
              </a:extLst>
            </p:cNvPr>
            <p:cNvSpPr>
              <a:spLocks noChangeArrowheads="1"/>
            </p:cNvSpPr>
            <p:nvPr/>
          </p:nvSpPr>
          <p:spPr bwMode="auto">
            <a:xfrm>
              <a:off x="3120" y="1248"/>
              <a:ext cx="912"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amount</a:t>
              </a:r>
            </a:p>
          </p:txBody>
        </p:sp>
        <p:sp>
          <p:nvSpPr>
            <p:cNvPr id="7" name="Rectangle 7">
              <a:extLst>
                <a:ext uri="{FF2B5EF4-FFF2-40B4-BE49-F238E27FC236}">
                  <a16:creationId xmlns:a16="http://schemas.microsoft.com/office/drawing/2014/main" id="{153F0ABB-08AC-4BED-A6BC-0207AD59C582}"/>
                </a:ext>
              </a:extLst>
            </p:cNvPr>
            <p:cNvSpPr>
              <a:spLocks noChangeArrowheads="1"/>
            </p:cNvSpPr>
            <p:nvPr/>
          </p:nvSpPr>
          <p:spPr bwMode="auto">
            <a:xfrm>
              <a:off x="2016" y="1536"/>
              <a:ext cx="1104" cy="48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Downtown</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Redwood</a:t>
              </a:r>
            </a:p>
          </p:txBody>
        </p:sp>
        <p:sp>
          <p:nvSpPr>
            <p:cNvPr id="8" name="Rectangle 9">
              <a:extLst>
                <a:ext uri="{FF2B5EF4-FFF2-40B4-BE49-F238E27FC236}">
                  <a16:creationId xmlns:a16="http://schemas.microsoft.com/office/drawing/2014/main" id="{4464C65D-2942-4933-95DF-F5A5A6C3E570}"/>
                </a:ext>
              </a:extLst>
            </p:cNvPr>
            <p:cNvSpPr>
              <a:spLocks noChangeArrowheads="1"/>
            </p:cNvSpPr>
            <p:nvPr/>
          </p:nvSpPr>
          <p:spPr bwMode="auto">
            <a:xfrm>
              <a:off x="3120" y="1536"/>
              <a:ext cx="912" cy="48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3000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4000</a:t>
              </a:r>
            </a:p>
          </p:txBody>
        </p:sp>
        <p:sp>
          <p:nvSpPr>
            <p:cNvPr id="9" name="Rectangle 10">
              <a:extLst>
                <a:ext uri="{FF2B5EF4-FFF2-40B4-BE49-F238E27FC236}">
                  <a16:creationId xmlns:a16="http://schemas.microsoft.com/office/drawing/2014/main" id="{C84C2267-1F5E-48A1-A543-7B7E7E421773}"/>
                </a:ext>
              </a:extLst>
            </p:cNvPr>
            <p:cNvSpPr>
              <a:spLocks noChangeArrowheads="1"/>
            </p:cNvSpPr>
            <p:nvPr/>
          </p:nvSpPr>
          <p:spPr bwMode="auto">
            <a:xfrm>
              <a:off x="4032" y="1248"/>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Customer_name</a:t>
              </a:r>
            </a:p>
          </p:txBody>
        </p:sp>
        <p:sp>
          <p:nvSpPr>
            <p:cNvPr id="10" name="Rectangle 11">
              <a:extLst>
                <a:ext uri="{FF2B5EF4-FFF2-40B4-BE49-F238E27FC236}">
                  <a16:creationId xmlns:a16="http://schemas.microsoft.com/office/drawing/2014/main" id="{2A58AF73-A7C3-425A-9C98-359E3A25A0E7}"/>
                </a:ext>
              </a:extLst>
            </p:cNvPr>
            <p:cNvSpPr>
              <a:spLocks noChangeArrowheads="1"/>
            </p:cNvSpPr>
            <p:nvPr/>
          </p:nvSpPr>
          <p:spPr bwMode="auto">
            <a:xfrm>
              <a:off x="4032" y="1536"/>
              <a:ext cx="1104" cy="48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Jones</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Smith</a:t>
              </a:r>
            </a:p>
          </p:txBody>
        </p:sp>
        <p:sp>
          <p:nvSpPr>
            <p:cNvPr id="11" name="Rectangle 21">
              <a:extLst>
                <a:ext uri="{FF2B5EF4-FFF2-40B4-BE49-F238E27FC236}">
                  <a16:creationId xmlns:a16="http://schemas.microsoft.com/office/drawing/2014/main" id="{7A255A85-DCA8-44D8-A491-2D42AD5B467A}"/>
                </a:ext>
              </a:extLst>
            </p:cNvPr>
            <p:cNvSpPr>
              <a:spLocks noChangeArrowheads="1"/>
            </p:cNvSpPr>
            <p:nvPr/>
          </p:nvSpPr>
          <p:spPr bwMode="auto">
            <a:xfrm>
              <a:off x="912" y="1248"/>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Loan_number </a:t>
              </a:r>
            </a:p>
          </p:txBody>
        </p:sp>
        <p:sp>
          <p:nvSpPr>
            <p:cNvPr id="12" name="Rectangle 22">
              <a:extLst>
                <a:ext uri="{FF2B5EF4-FFF2-40B4-BE49-F238E27FC236}">
                  <a16:creationId xmlns:a16="http://schemas.microsoft.com/office/drawing/2014/main" id="{8BD956C3-1550-45C3-90A4-B1E9A0972EB2}"/>
                </a:ext>
              </a:extLst>
            </p:cNvPr>
            <p:cNvSpPr>
              <a:spLocks noChangeArrowheads="1"/>
            </p:cNvSpPr>
            <p:nvPr/>
          </p:nvSpPr>
          <p:spPr bwMode="auto">
            <a:xfrm>
              <a:off x="912" y="1536"/>
              <a:ext cx="1104" cy="48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L-170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L-230</a:t>
              </a:r>
            </a:p>
          </p:txBody>
        </p:sp>
      </p:grpSp>
      <p:grpSp>
        <p:nvGrpSpPr>
          <p:cNvPr id="13" name="Group 26">
            <a:extLst>
              <a:ext uri="{FF2B5EF4-FFF2-40B4-BE49-F238E27FC236}">
                <a16:creationId xmlns:a16="http://schemas.microsoft.com/office/drawing/2014/main" id="{2D235ED4-8C8D-4092-A153-E1F38A447EBE}"/>
              </a:ext>
            </a:extLst>
          </p:cNvPr>
          <p:cNvGrpSpPr>
            <a:grpSpLocks/>
          </p:cNvGrpSpPr>
          <p:nvPr/>
        </p:nvGrpSpPr>
        <p:grpSpPr bwMode="auto">
          <a:xfrm>
            <a:off x="611560" y="3435846"/>
            <a:ext cx="5029200" cy="1143000"/>
            <a:chOff x="912" y="2640"/>
            <a:chExt cx="4224" cy="960"/>
          </a:xfrm>
        </p:grpSpPr>
        <p:sp>
          <p:nvSpPr>
            <p:cNvPr id="14" name="Rectangle 13">
              <a:extLst>
                <a:ext uri="{FF2B5EF4-FFF2-40B4-BE49-F238E27FC236}">
                  <a16:creationId xmlns:a16="http://schemas.microsoft.com/office/drawing/2014/main" id="{32A12C00-5E97-47C7-B07E-08659680554E}"/>
                </a:ext>
              </a:extLst>
            </p:cNvPr>
            <p:cNvSpPr>
              <a:spLocks noChangeArrowheads="1"/>
            </p:cNvSpPr>
            <p:nvPr/>
          </p:nvSpPr>
          <p:spPr bwMode="auto">
            <a:xfrm>
              <a:off x="2016" y="2640"/>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Branch_name</a:t>
              </a:r>
            </a:p>
          </p:txBody>
        </p:sp>
        <p:sp>
          <p:nvSpPr>
            <p:cNvPr id="15" name="Rectangle 15">
              <a:extLst>
                <a:ext uri="{FF2B5EF4-FFF2-40B4-BE49-F238E27FC236}">
                  <a16:creationId xmlns:a16="http://schemas.microsoft.com/office/drawing/2014/main" id="{5EBC0B34-0592-440E-AF80-19371CCA4E41}"/>
                </a:ext>
              </a:extLst>
            </p:cNvPr>
            <p:cNvSpPr>
              <a:spLocks noChangeArrowheads="1"/>
            </p:cNvSpPr>
            <p:nvPr/>
          </p:nvSpPr>
          <p:spPr bwMode="auto">
            <a:xfrm>
              <a:off x="3120" y="2640"/>
              <a:ext cx="912"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amount</a:t>
              </a:r>
            </a:p>
          </p:txBody>
        </p:sp>
        <p:sp>
          <p:nvSpPr>
            <p:cNvPr id="16" name="Rectangle 16">
              <a:extLst>
                <a:ext uri="{FF2B5EF4-FFF2-40B4-BE49-F238E27FC236}">
                  <a16:creationId xmlns:a16="http://schemas.microsoft.com/office/drawing/2014/main" id="{DC82BD6E-A6C2-4916-B58B-FCBD87DBF49B}"/>
                </a:ext>
              </a:extLst>
            </p:cNvPr>
            <p:cNvSpPr>
              <a:spLocks noChangeArrowheads="1"/>
            </p:cNvSpPr>
            <p:nvPr/>
          </p:nvSpPr>
          <p:spPr bwMode="auto">
            <a:xfrm>
              <a:off x="2016" y="2928"/>
              <a:ext cx="1104"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Downtown</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Redwood</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null </a:t>
              </a:r>
            </a:p>
          </p:txBody>
        </p:sp>
        <p:sp>
          <p:nvSpPr>
            <p:cNvPr id="17" name="Rectangle 18">
              <a:extLst>
                <a:ext uri="{FF2B5EF4-FFF2-40B4-BE49-F238E27FC236}">
                  <a16:creationId xmlns:a16="http://schemas.microsoft.com/office/drawing/2014/main" id="{89065B6C-403B-4306-B20A-E9DD92E736E6}"/>
                </a:ext>
              </a:extLst>
            </p:cNvPr>
            <p:cNvSpPr>
              <a:spLocks noChangeArrowheads="1"/>
            </p:cNvSpPr>
            <p:nvPr/>
          </p:nvSpPr>
          <p:spPr bwMode="auto">
            <a:xfrm>
              <a:off x="3120" y="2928"/>
              <a:ext cx="912"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3000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4000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null</a:t>
              </a:r>
            </a:p>
          </p:txBody>
        </p:sp>
        <p:sp>
          <p:nvSpPr>
            <p:cNvPr id="18" name="Rectangle 19">
              <a:extLst>
                <a:ext uri="{FF2B5EF4-FFF2-40B4-BE49-F238E27FC236}">
                  <a16:creationId xmlns:a16="http://schemas.microsoft.com/office/drawing/2014/main" id="{C44E5FFA-D402-4083-84F4-B1ADA0DC2681}"/>
                </a:ext>
              </a:extLst>
            </p:cNvPr>
            <p:cNvSpPr>
              <a:spLocks noChangeArrowheads="1"/>
            </p:cNvSpPr>
            <p:nvPr/>
          </p:nvSpPr>
          <p:spPr bwMode="auto">
            <a:xfrm>
              <a:off x="4032" y="2640"/>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Customer_name</a:t>
              </a:r>
            </a:p>
          </p:txBody>
        </p:sp>
        <p:sp>
          <p:nvSpPr>
            <p:cNvPr id="19" name="Rectangle 20">
              <a:extLst>
                <a:ext uri="{FF2B5EF4-FFF2-40B4-BE49-F238E27FC236}">
                  <a16:creationId xmlns:a16="http://schemas.microsoft.com/office/drawing/2014/main" id="{4D94FCE0-F3DB-416F-8F0A-D89ACF0666A7}"/>
                </a:ext>
              </a:extLst>
            </p:cNvPr>
            <p:cNvSpPr>
              <a:spLocks noChangeArrowheads="1"/>
            </p:cNvSpPr>
            <p:nvPr/>
          </p:nvSpPr>
          <p:spPr bwMode="auto">
            <a:xfrm>
              <a:off x="4032" y="2928"/>
              <a:ext cx="1104"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Jones</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Smith</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Hayes</a:t>
              </a:r>
            </a:p>
          </p:txBody>
        </p:sp>
        <p:sp>
          <p:nvSpPr>
            <p:cNvPr id="20" name="Rectangle 23">
              <a:extLst>
                <a:ext uri="{FF2B5EF4-FFF2-40B4-BE49-F238E27FC236}">
                  <a16:creationId xmlns:a16="http://schemas.microsoft.com/office/drawing/2014/main" id="{B3A7200B-EF39-4C81-B4C6-1C2335901C8C}"/>
                </a:ext>
              </a:extLst>
            </p:cNvPr>
            <p:cNvSpPr>
              <a:spLocks noChangeArrowheads="1"/>
            </p:cNvSpPr>
            <p:nvPr/>
          </p:nvSpPr>
          <p:spPr bwMode="auto">
            <a:xfrm>
              <a:off x="912" y="2640"/>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Loan_number </a:t>
              </a:r>
            </a:p>
          </p:txBody>
        </p:sp>
        <p:sp>
          <p:nvSpPr>
            <p:cNvPr id="21" name="Rectangle 24">
              <a:extLst>
                <a:ext uri="{FF2B5EF4-FFF2-40B4-BE49-F238E27FC236}">
                  <a16:creationId xmlns:a16="http://schemas.microsoft.com/office/drawing/2014/main" id="{0F0FA3E3-70E3-4813-B7F2-5A60550E21D3}"/>
                </a:ext>
              </a:extLst>
            </p:cNvPr>
            <p:cNvSpPr>
              <a:spLocks noChangeArrowheads="1"/>
            </p:cNvSpPr>
            <p:nvPr/>
          </p:nvSpPr>
          <p:spPr bwMode="auto">
            <a:xfrm>
              <a:off x="912" y="2928"/>
              <a:ext cx="1104"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L-170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L-230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L-155</a:t>
              </a:r>
              <a:endParaRPr kumimoji="0" lang="en-US" altLang="zh-CN" sz="180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endParaRPr>
            </a:p>
          </p:txBody>
        </p:sp>
      </p:grpSp>
      <p:sp>
        <p:nvSpPr>
          <p:cNvPr id="22" name="Rectangle 3">
            <a:extLst>
              <a:ext uri="{FF2B5EF4-FFF2-40B4-BE49-F238E27FC236}">
                <a16:creationId xmlns:a16="http://schemas.microsoft.com/office/drawing/2014/main" id="{769CD903-FFD8-4117-A805-9BA9272E923A}"/>
              </a:ext>
            </a:extLst>
          </p:cNvPr>
          <p:cNvSpPr txBox="1">
            <a:spLocks noChangeArrowheads="1"/>
          </p:cNvSpPr>
          <p:nvPr/>
        </p:nvSpPr>
        <p:spPr bwMode="auto">
          <a:xfrm>
            <a:off x="522957" y="1059582"/>
            <a:ext cx="5100638" cy="370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spcBef>
                <a:spcPct val="35000"/>
              </a:spcBef>
              <a:buClr>
                <a:srgbClr val="FF0000"/>
              </a:buClr>
              <a:buSzPct val="80000"/>
              <a:buNone/>
            </a:pPr>
            <a:r>
              <a:rPr kumimoji="1" lang="en-US" altLang="zh-CN" sz="1800" i="1" kern="0" dirty="0">
                <a:latin typeface="Comic Sans MS" panose="030F0702030302020204" pitchFamily="66" charset="0"/>
                <a:ea typeface="宋体" panose="02010600030101010101" pitchFamily="2" charset="-122"/>
                <a:cs typeface="Times New Roman" panose="02020603050405020304" pitchFamily="18" charset="0"/>
              </a:rPr>
              <a:t>loan </a:t>
            </a:r>
            <a:r>
              <a:rPr kumimoji="1" lang="en-US" altLang="zh-CN" sz="1800" b="1" i="1" kern="0" dirty="0">
                <a:solidFill>
                  <a:srgbClr val="FF0000"/>
                </a:solidFill>
                <a:latin typeface="Comic Sans MS" panose="030F0702030302020204" pitchFamily="66" charset="0"/>
                <a:ea typeface="宋体" panose="02010600030101010101" pitchFamily="2" charset="-122"/>
                <a:cs typeface="Times New Roman" panose="02020603050405020304" pitchFamily="18" charset="0"/>
              </a:rPr>
              <a:t>natural inner join</a:t>
            </a:r>
            <a:r>
              <a:rPr kumimoji="1" lang="en-US" altLang="zh-CN" sz="1800" b="1" i="1" kern="0" dirty="0">
                <a:solidFill>
                  <a:srgbClr val="C00000"/>
                </a:solidFill>
                <a:latin typeface="Comic Sans MS" panose="030F0702030302020204" pitchFamily="66" charset="0"/>
                <a:ea typeface="宋体" panose="02010600030101010101" pitchFamily="2" charset="-122"/>
                <a:cs typeface="Times New Roman" panose="02020603050405020304" pitchFamily="18" charset="0"/>
              </a:rPr>
              <a:t> </a:t>
            </a:r>
            <a:r>
              <a:rPr kumimoji="1" lang="en-US" altLang="zh-CN" sz="1800" i="1" kern="0" dirty="0">
                <a:latin typeface="Comic Sans MS" panose="030F0702030302020204" pitchFamily="66" charset="0"/>
                <a:ea typeface="宋体" panose="02010600030101010101" pitchFamily="2" charset="-122"/>
                <a:cs typeface="Times New Roman" panose="02020603050405020304" pitchFamily="18" charset="0"/>
              </a:rPr>
              <a:t>borrower</a:t>
            </a:r>
          </a:p>
        </p:txBody>
      </p:sp>
      <p:sp>
        <p:nvSpPr>
          <p:cNvPr id="23" name="Rectangle 12">
            <a:extLst>
              <a:ext uri="{FF2B5EF4-FFF2-40B4-BE49-F238E27FC236}">
                <a16:creationId xmlns:a16="http://schemas.microsoft.com/office/drawing/2014/main" id="{2653409C-0B9A-4BD8-B1B1-E21F8823A43B}"/>
              </a:ext>
            </a:extLst>
          </p:cNvPr>
          <p:cNvSpPr>
            <a:spLocks noChangeArrowheads="1"/>
          </p:cNvSpPr>
          <p:nvPr/>
        </p:nvSpPr>
        <p:spPr bwMode="auto">
          <a:xfrm>
            <a:off x="540122" y="2925644"/>
            <a:ext cx="5100638" cy="364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indent="0" defTabSz="685800" eaLnBrk="0" hangingPunct="0">
              <a:buNone/>
            </a:pPr>
            <a:r>
              <a:rPr lang="en-US" altLang="zh-CN" sz="1800" i="1" kern="0" dirty="0">
                <a:ea typeface="宋体" panose="02010600030101010101" pitchFamily="2" charset="-122"/>
                <a:cs typeface="Times New Roman" panose="02020603050405020304" pitchFamily="18" charset="0"/>
              </a:rPr>
              <a:t>loan </a:t>
            </a:r>
            <a:r>
              <a:rPr lang="en-US" altLang="zh-CN" sz="1800" b="1" i="1" kern="0" dirty="0">
                <a:solidFill>
                  <a:srgbClr val="FF0000"/>
                </a:solidFill>
                <a:ea typeface="宋体" panose="02010600030101010101" pitchFamily="2" charset="-122"/>
                <a:cs typeface="Times New Roman" panose="02020603050405020304" pitchFamily="18" charset="0"/>
              </a:rPr>
              <a:t>natural right outer join</a:t>
            </a:r>
            <a:r>
              <a:rPr lang="en-US" altLang="zh-CN" sz="1800" b="1" i="1" kern="0" dirty="0">
                <a:ea typeface="宋体" panose="02010600030101010101" pitchFamily="2" charset="-122"/>
                <a:cs typeface="Times New Roman" panose="02020603050405020304" pitchFamily="18" charset="0"/>
              </a:rPr>
              <a:t> </a:t>
            </a:r>
            <a:r>
              <a:rPr lang="en-US" altLang="zh-CN" sz="1800" i="1" kern="0" dirty="0">
                <a:ea typeface="宋体" panose="02010600030101010101" pitchFamily="2" charset="-122"/>
                <a:cs typeface="Times New Roman" panose="02020603050405020304" pitchFamily="18" charset="0"/>
              </a:rPr>
              <a:t>borrower</a:t>
            </a:r>
          </a:p>
        </p:txBody>
      </p:sp>
    </p:spTree>
    <p:extLst>
      <p:ext uri="{BB962C8B-B14F-4D97-AF65-F5344CB8AC3E}">
        <p14:creationId xmlns:p14="http://schemas.microsoft.com/office/powerpoint/2010/main" val="10823919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D9C7A9-4D38-4596-9E0D-ED69550C7713}"/>
              </a:ext>
            </a:extLst>
          </p:cNvPr>
          <p:cNvSpPr>
            <a:spLocks noGrp="1"/>
          </p:cNvSpPr>
          <p:nvPr>
            <p:ph type="title"/>
          </p:nvPr>
        </p:nvSpPr>
        <p:spPr/>
        <p:txBody>
          <a:bodyPr/>
          <a:lstStyle/>
          <a:p>
            <a:pPr algn="ctr"/>
            <a:r>
              <a:rPr lang="en-US" altLang="zh-CN" dirty="0">
                <a:latin typeface="Comic Sans MS" pitchFamily="66" charset="0"/>
              </a:rPr>
              <a:t>Joined Relations – Examples</a:t>
            </a:r>
            <a:endParaRPr lang="zh-CN" altLang="en-US" dirty="0">
              <a:latin typeface="Comic Sans MS" pitchFamily="66" charset="0"/>
            </a:endParaRPr>
          </a:p>
        </p:txBody>
      </p:sp>
      <p:grpSp>
        <p:nvGrpSpPr>
          <p:cNvPr id="4" name="Group 15">
            <a:extLst>
              <a:ext uri="{FF2B5EF4-FFF2-40B4-BE49-F238E27FC236}">
                <a16:creationId xmlns:a16="http://schemas.microsoft.com/office/drawing/2014/main" id="{83D17ACB-FFFD-4348-828A-49AA3D9457CE}"/>
              </a:ext>
            </a:extLst>
          </p:cNvPr>
          <p:cNvGrpSpPr>
            <a:grpSpLocks/>
          </p:cNvGrpSpPr>
          <p:nvPr/>
        </p:nvGrpSpPr>
        <p:grpSpPr bwMode="auto">
          <a:xfrm>
            <a:off x="467544" y="1270988"/>
            <a:ext cx="5029200" cy="1485900"/>
            <a:chOff x="720" y="1056"/>
            <a:chExt cx="4224" cy="1248"/>
          </a:xfrm>
        </p:grpSpPr>
        <p:sp>
          <p:nvSpPr>
            <p:cNvPr id="5" name="Rectangle 4">
              <a:extLst>
                <a:ext uri="{FF2B5EF4-FFF2-40B4-BE49-F238E27FC236}">
                  <a16:creationId xmlns:a16="http://schemas.microsoft.com/office/drawing/2014/main" id="{5840D00E-A369-4AEE-858B-5B96846C09AD}"/>
                </a:ext>
              </a:extLst>
            </p:cNvPr>
            <p:cNvSpPr>
              <a:spLocks noChangeArrowheads="1"/>
            </p:cNvSpPr>
            <p:nvPr/>
          </p:nvSpPr>
          <p:spPr bwMode="auto">
            <a:xfrm>
              <a:off x="1824" y="1056"/>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Branch_name</a:t>
              </a:r>
            </a:p>
          </p:txBody>
        </p:sp>
        <p:sp>
          <p:nvSpPr>
            <p:cNvPr id="6" name="Rectangle 6">
              <a:extLst>
                <a:ext uri="{FF2B5EF4-FFF2-40B4-BE49-F238E27FC236}">
                  <a16:creationId xmlns:a16="http://schemas.microsoft.com/office/drawing/2014/main" id="{EC74EF62-B158-48B6-B8C9-5341886C662B}"/>
                </a:ext>
              </a:extLst>
            </p:cNvPr>
            <p:cNvSpPr>
              <a:spLocks noChangeArrowheads="1"/>
            </p:cNvSpPr>
            <p:nvPr/>
          </p:nvSpPr>
          <p:spPr bwMode="auto">
            <a:xfrm>
              <a:off x="2928" y="1056"/>
              <a:ext cx="912"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amount</a:t>
              </a:r>
            </a:p>
          </p:txBody>
        </p:sp>
        <p:sp>
          <p:nvSpPr>
            <p:cNvPr id="7" name="Rectangle 7">
              <a:extLst>
                <a:ext uri="{FF2B5EF4-FFF2-40B4-BE49-F238E27FC236}">
                  <a16:creationId xmlns:a16="http://schemas.microsoft.com/office/drawing/2014/main" id="{839EC4FA-6DB4-4AB5-95CA-288B1B898605}"/>
                </a:ext>
              </a:extLst>
            </p:cNvPr>
            <p:cNvSpPr>
              <a:spLocks noChangeArrowheads="1"/>
            </p:cNvSpPr>
            <p:nvPr/>
          </p:nvSpPr>
          <p:spPr bwMode="auto">
            <a:xfrm>
              <a:off x="1824" y="1344"/>
              <a:ext cx="1104" cy="96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Downtown</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Redwood</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Perryridge</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null</a:t>
              </a:r>
            </a:p>
          </p:txBody>
        </p:sp>
        <p:sp>
          <p:nvSpPr>
            <p:cNvPr id="8" name="Rectangle 9">
              <a:extLst>
                <a:ext uri="{FF2B5EF4-FFF2-40B4-BE49-F238E27FC236}">
                  <a16:creationId xmlns:a16="http://schemas.microsoft.com/office/drawing/2014/main" id="{454C339A-7473-4CAA-883C-B9139ACA9DC8}"/>
                </a:ext>
              </a:extLst>
            </p:cNvPr>
            <p:cNvSpPr>
              <a:spLocks noChangeArrowheads="1"/>
            </p:cNvSpPr>
            <p:nvPr/>
          </p:nvSpPr>
          <p:spPr bwMode="auto">
            <a:xfrm>
              <a:off x="2928" y="1344"/>
              <a:ext cx="912" cy="96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3000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4000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1700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null</a:t>
              </a:r>
            </a:p>
          </p:txBody>
        </p:sp>
        <p:sp>
          <p:nvSpPr>
            <p:cNvPr id="9" name="Rectangle 10">
              <a:extLst>
                <a:ext uri="{FF2B5EF4-FFF2-40B4-BE49-F238E27FC236}">
                  <a16:creationId xmlns:a16="http://schemas.microsoft.com/office/drawing/2014/main" id="{FCBA5F2A-B173-4BA5-992E-34D06DC2F4D8}"/>
                </a:ext>
              </a:extLst>
            </p:cNvPr>
            <p:cNvSpPr>
              <a:spLocks noChangeArrowheads="1"/>
            </p:cNvSpPr>
            <p:nvPr/>
          </p:nvSpPr>
          <p:spPr bwMode="auto">
            <a:xfrm>
              <a:off x="3840" y="1056"/>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Customer_name</a:t>
              </a:r>
            </a:p>
          </p:txBody>
        </p:sp>
        <p:sp>
          <p:nvSpPr>
            <p:cNvPr id="10" name="Rectangle 11">
              <a:extLst>
                <a:ext uri="{FF2B5EF4-FFF2-40B4-BE49-F238E27FC236}">
                  <a16:creationId xmlns:a16="http://schemas.microsoft.com/office/drawing/2014/main" id="{E00C573C-277D-45CA-9C9F-B77797D16B8A}"/>
                </a:ext>
              </a:extLst>
            </p:cNvPr>
            <p:cNvSpPr>
              <a:spLocks noChangeArrowheads="1"/>
            </p:cNvSpPr>
            <p:nvPr/>
          </p:nvSpPr>
          <p:spPr bwMode="auto">
            <a:xfrm>
              <a:off x="3840" y="1344"/>
              <a:ext cx="1104" cy="96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Jones</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Smith</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null</a:t>
              </a:r>
              <a:endParaRPr kumimoji="0" lang="en-US" altLang="zh-CN" sz="135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endParaRP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Hayes</a:t>
              </a:r>
              <a:endPar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1" name="Rectangle 13">
              <a:extLst>
                <a:ext uri="{FF2B5EF4-FFF2-40B4-BE49-F238E27FC236}">
                  <a16:creationId xmlns:a16="http://schemas.microsoft.com/office/drawing/2014/main" id="{290FDCBB-DF38-4287-A976-F5E07BD560CE}"/>
                </a:ext>
              </a:extLst>
            </p:cNvPr>
            <p:cNvSpPr>
              <a:spLocks noChangeArrowheads="1"/>
            </p:cNvSpPr>
            <p:nvPr/>
          </p:nvSpPr>
          <p:spPr bwMode="auto">
            <a:xfrm>
              <a:off x="720" y="1056"/>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dirty="0" err="1">
                  <a:ln>
                    <a:noFill/>
                  </a:ln>
                  <a:solidFill>
                    <a:srgbClr val="000000"/>
                  </a:solidFill>
                  <a:effectLst/>
                  <a:uLnTx/>
                  <a:uFillTx/>
                  <a:latin typeface="Comic Sans MS" panose="030F0702030302020204" pitchFamily="66" charset="0"/>
                  <a:ea typeface="宋体" panose="02010600030101010101" pitchFamily="2" charset="-122"/>
                </a:rPr>
                <a:t>Loan_number</a:t>
              </a:r>
              <a:r>
                <a:rPr kumimoji="0" lang="en-US" altLang="zh-CN" sz="1350" b="0"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a:t>
              </a:r>
            </a:p>
          </p:txBody>
        </p:sp>
        <p:sp>
          <p:nvSpPr>
            <p:cNvPr id="12" name="Rectangle 14">
              <a:extLst>
                <a:ext uri="{FF2B5EF4-FFF2-40B4-BE49-F238E27FC236}">
                  <a16:creationId xmlns:a16="http://schemas.microsoft.com/office/drawing/2014/main" id="{BA5BFDA9-2D66-4FF0-B01D-693F1F514BA5}"/>
                </a:ext>
              </a:extLst>
            </p:cNvPr>
            <p:cNvSpPr>
              <a:spLocks noChangeArrowheads="1"/>
            </p:cNvSpPr>
            <p:nvPr/>
          </p:nvSpPr>
          <p:spPr bwMode="auto">
            <a:xfrm>
              <a:off x="720" y="1344"/>
              <a:ext cx="1104" cy="96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L-170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L-230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L-260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L-155</a:t>
              </a:r>
              <a:endParaRPr kumimoji="0" lang="en-US" altLang="zh-CN" sz="180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endParaRPr>
            </a:p>
          </p:txBody>
        </p:sp>
      </p:grpSp>
      <p:sp>
        <p:nvSpPr>
          <p:cNvPr id="13" name="Rectangle 3">
            <a:extLst>
              <a:ext uri="{FF2B5EF4-FFF2-40B4-BE49-F238E27FC236}">
                <a16:creationId xmlns:a16="http://schemas.microsoft.com/office/drawing/2014/main" id="{657AB8EB-2A14-473C-BFCA-A454919226CE}"/>
              </a:ext>
            </a:extLst>
          </p:cNvPr>
          <p:cNvSpPr txBox="1">
            <a:spLocks noChangeArrowheads="1"/>
          </p:cNvSpPr>
          <p:nvPr/>
        </p:nvSpPr>
        <p:spPr bwMode="auto">
          <a:xfrm>
            <a:off x="396106" y="771550"/>
            <a:ext cx="568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685800">
              <a:spcBef>
                <a:spcPct val="35000"/>
              </a:spcBef>
              <a:buClr>
                <a:srgbClr val="FF0000"/>
              </a:buClr>
              <a:buSzPct val="80000"/>
              <a:buNone/>
            </a:pPr>
            <a:r>
              <a:rPr kumimoji="1" lang="en-US" altLang="zh-CN" sz="1800" i="1" kern="0" dirty="0">
                <a:latin typeface="Comic Sans MS" panose="030F0702030302020204" pitchFamily="66" charset="0"/>
                <a:ea typeface="宋体" panose="02010600030101010101" pitchFamily="2" charset="-122"/>
                <a:cs typeface="Times New Roman" panose="02020603050405020304" pitchFamily="18" charset="0"/>
              </a:rPr>
              <a:t>loan </a:t>
            </a:r>
            <a:r>
              <a:rPr kumimoji="1" lang="en-US" altLang="zh-CN" sz="1800" b="1" i="1" kern="0" dirty="0">
                <a:solidFill>
                  <a:srgbClr val="FF0000"/>
                </a:solidFill>
                <a:latin typeface="Comic Sans MS" panose="030F0702030302020204" pitchFamily="66" charset="0"/>
                <a:ea typeface="宋体" panose="02010600030101010101" pitchFamily="2" charset="-122"/>
                <a:cs typeface="Times New Roman" panose="02020603050405020304" pitchFamily="18" charset="0"/>
              </a:rPr>
              <a:t>full outer join </a:t>
            </a:r>
            <a:r>
              <a:rPr kumimoji="1" lang="en-US" altLang="zh-CN" sz="1800" i="1" kern="0" dirty="0">
                <a:latin typeface="Comic Sans MS" panose="030F0702030302020204" pitchFamily="66" charset="0"/>
                <a:ea typeface="宋体" panose="02010600030101010101" pitchFamily="2" charset="-122"/>
                <a:cs typeface="Times New Roman" panose="02020603050405020304" pitchFamily="18" charset="0"/>
              </a:rPr>
              <a:t>borrower </a:t>
            </a:r>
            <a:r>
              <a:rPr kumimoji="1" lang="en-US" altLang="zh-CN" sz="1800" b="1" i="1" kern="0" dirty="0">
                <a:solidFill>
                  <a:srgbClr val="FF0000"/>
                </a:solidFill>
                <a:latin typeface="Comic Sans MS" panose="030F0702030302020204" pitchFamily="66" charset="0"/>
                <a:ea typeface="宋体" panose="02010600030101010101" pitchFamily="2" charset="-122"/>
                <a:cs typeface="Times New Roman" panose="02020603050405020304" pitchFamily="18" charset="0"/>
              </a:rPr>
              <a:t>using</a:t>
            </a:r>
            <a:r>
              <a:rPr kumimoji="1" lang="en-US" altLang="zh-CN" sz="1800" i="1" kern="0" dirty="0">
                <a:latin typeface="Comic Sans MS" panose="030F0702030302020204" pitchFamily="66" charset="0"/>
                <a:ea typeface="宋体" panose="02010600030101010101" pitchFamily="2" charset="-122"/>
                <a:cs typeface="Times New Roman" panose="02020603050405020304" pitchFamily="18" charset="0"/>
              </a:rPr>
              <a:t> (</a:t>
            </a:r>
            <a:r>
              <a:rPr kumimoji="1" lang="en-US" altLang="zh-CN" sz="1800" i="1" kern="0" dirty="0" err="1">
                <a:latin typeface="Comic Sans MS" panose="030F0702030302020204" pitchFamily="66" charset="0"/>
                <a:ea typeface="宋体" panose="02010600030101010101" pitchFamily="2" charset="-122"/>
                <a:cs typeface="Times New Roman" panose="02020603050405020304" pitchFamily="18" charset="0"/>
              </a:rPr>
              <a:t>loan_number</a:t>
            </a:r>
            <a:r>
              <a:rPr kumimoji="1" lang="en-US" altLang="zh-CN" sz="1800" i="1" kern="0" dirty="0">
                <a:latin typeface="Comic Sans MS" panose="030F0702030302020204" pitchFamily="66" charset="0"/>
                <a:ea typeface="宋体" panose="02010600030101010101" pitchFamily="2" charset="-122"/>
                <a:cs typeface="Times New Roman" panose="02020603050405020304" pitchFamily="18" charset="0"/>
              </a:rPr>
              <a:t>)</a:t>
            </a:r>
          </a:p>
        </p:txBody>
      </p:sp>
      <p:sp>
        <p:nvSpPr>
          <p:cNvPr id="14" name="Rectangle 12">
            <a:extLst>
              <a:ext uri="{FF2B5EF4-FFF2-40B4-BE49-F238E27FC236}">
                <a16:creationId xmlns:a16="http://schemas.microsoft.com/office/drawing/2014/main" id="{9BCFDB6F-0684-4615-ACFD-F3961C8DAE96}"/>
              </a:ext>
            </a:extLst>
          </p:cNvPr>
          <p:cNvSpPr>
            <a:spLocks noChangeArrowheads="1"/>
          </p:cNvSpPr>
          <p:nvPr/>
        </p:nvSpPr>
        <p:spPr bwMode="auto">
          <a:xfrm>
            <a:off x="179512" y="3161904"/>
            <a:ext cx="871296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indent="0" defTabSz="685800" eaLnBrk="0" hangingPunct="0">
              <a:buNone/>
            </a:pPr>
            <a:r>
              <a:rPr lang="en-US" altLang="zh-CN" sz="1700" kern="0" dirty="0">
                <a:ea typeface="宋体" panose="02010600030101010101" pitchFamily="2" charset="-122"/>
                <a:cs typeface="Times New Roman" panose="02020603050405020304" pitchFamily="18" charset="0"/>
              </a:rPr>
              <a:t>Find all customers who have either an account or a loan (but not both) at the bank:</a:t>
            </a:r>
          </a:p>
        </p:txBody>
      </p:sp>
      <p:sp>
        <p:nvSpPr>
          <p:cNvPr id="15" name="Text Box 16">
            <a:extLst>
              <a:ext uri="{FF2B5EF4-FFF2-40B4-BE49-F238E27FC236}">
                <a16:creationId xmlns:a16="http://schemas.microsoft.com/office/drawing/2014/main" id="{E9F9A447-A4FE-4C5F-B08F-E27275CDACF3}"/>
              </a:ext>
            </a:extLst>
          </p:cNvPr>
          <p:cNvSpPr txBox="1">
            <a:spLocks noChangeArrowheads="1"/>
          </p:cNvSpPr>
          <p:nvPr/>
        </p:nvSpPr>
        <p:spPr bwMode="auto">
          <a:xfrm>
            <a:off x="396106" y="3723878"/>
            <a:ext cx="586250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lang="en-US" altLang="zh-CN" sz="1800" b="1" i="1" dirty="0">
                <a:solidFill>
                  <a:srgbClr val="3333FF"/>
                </a:solidFill>
                <a:ea typeface="宋体" panose="02010600030101010101" pitchFamily="2" charset="-122"/>
                <a:cs typeface="Times New Roman" panose="02020603050405020304" pitchFamily="18" charset="0"/>
              </a:rPr>
              <a:t>select</a:t>
            </a:r>
            <a:r>
              <a:rPr lang="en-US" altLang="zh-CN" sz="1800" i="1" dirty="0">
                <a:solidFill>
                  <a:srgbClr val="3333FF"/>
                </a:solidFill>
                <a:ea typeface="宋体" panose="02010600030101010101" pitchFamily="2" charset="-122"/>
                <a:cs typeface="Times New Roman" panose="02020603050405020304" pitchFamily="18" charset="0"/>
              </a:rPr>
              <a:t> </a:t>
            </a:r>
            <a:r>
              <a:rPr lang="en-US" altLang="zh-CN" sz="1800" i="1" dirty="0" err="1">
                <a:solidFill>
                  <a:srgbClr val="3333FF"/>
                </a:solidFill>
                <a:ea typeface="宋体" panose="02010600030101010101" pitchFamily="2" charset="-122"/>
                <a:cs typeface="Times New Roman" panose="02020603050405020304" pitchFamily="18" charset="0"/>
              </a:rPr>
              <a:t>customer_name</a:t>
            </a:r>
            <a:br>
              <a:rPr lang="en-US" altLang="zh-CN" sz="1800" i="1" dirty="0">
                <a:ea typeface="宋体" panose="02010600030101010101" pitchFamily="2" charset="-122"/>
                <a:cs typeface="Times New Roman" panose="02020603050405020304" pitchFamily="18" charset="0"/>
              </a:rPr>
            </a:br>
            <a:r>
              <a:rPr lang="en-US" altLang="zh-CN" sz="1800" b="1" i="1" dirty="0">
                <a:solidFill>
                  <a:srgbClr val="3333FF"/>
                </a:solidFill>
                <a:ea typeface="宋体" panose="02010600030101010101" pitchFamily="2" charset="-122"/>
                <a:cs typeface="Times New Roman" panose="02020603050405020304" pitchFamily="18" charset="0"/>
              </a:rPr>
              <a:t>from</a:t>
            </a:r>
            <a:r>
              <a:rPr lang="en-US" altLang="zh-CN" sz="1800" i="1" dirty="0">
                <a:solidFill>
                  <a:srgbClr val="3333FF"/>
                </a:solidFill>
                <a:ea typeface="宋体" panose="02010600030101010101" pitchFamily="2" charset="-122"/>
                <a:cs typeface="Times New Roman" panose="02020603050405020304" pitchFamily="18" charset="0"/>
              </a:rPr>
              <a:t> (depositor </a:t>
            </a:r>
            <a:r>
              <a:rPr lang="en-US" altLang="zh-CN" sz="1800" b="1" i="1" dirty="0">
                <a:solidFill>
                  <a:srgbClr val="FF0000"/>
                </a:solidFill>
                <a:ea typeface="宋体" panose="02010600030101010101" pitchFamily="2" charset="-122"/>
                <a:cs typeface="Times New Roman" panose="02020603050405020304" pitchFamily="18" charset="0"/>
              </a:rPr>
              <a:t>natural full outer join </a:t>
            </a:r>
            <a:r>
              <a:rPr lang="en-US" altLang="zh-CN" sz="1800" i="1" dirty="0">
                <a:solidFill>
                  <a:srgbClr val="3333FF"/>
                </a:solidFill>
                <a:ea typeface="宋体" panose="02010600030101010101" pitchFamily="2" charset="-122"/>
                <a:cs typeface="Times New Roman" panose="02020603050405020304" pitchFamily="18" charset="0"/>
              </a:rPr>
              <a:t>borrower)</a:t>
            </a:r>
            <a:br>
              <a:rPr lang="en-US" altLang="zh-CN" sz="1800" i="1" dirty="0">
                <a:ea typeface="宋体" panose="02010600030101010101" pitchFamily="2" charset="-122"/>
                <a:cs typeface="Times New Roman" panose="02020603050405020304" pitchFamily="18" charset="0"/>
              </a:rPr>
            </a:br>
            <a:r>
              <a:rPr lang="en-US" altLang="zh-CN" sz="1800" b="1" i="1" dirty="0">
                <a:solidFill>
                  <a:srgbClr val="3333FF"/>
                </a:solidFill>
                <a:ea typeface="宋体" panose="02010600030101010101" pitchFamily="2" charset="-122"/>
                <a:cs typeface="Times New Roman" panose="02020603050405020304" pitchFamily="18" charset="0"/>
              </a:rPr>
              <a:t>where</a:t>
            </a:r>
            <a:r>
              <a:rPr lang="en-US" altLang="zh-CN" sz="1800" i="1" dirty="0">
                <a:solidFill>
                  <a:srgbClr val="3333FF"/>
                </a:solidFill>
                <a:ea typeface="宋体" panose="02010600030101010101" pitchFamily="2" charset="-122"/>
                <a:cs typeface="Times New Roman" panose="02020603050405020304" pitchFamily="18" charset="0"/>
              </a:rPr>
              <a:t> </a:t>
            </a:r>
            <a:r>
              <a:rPr lang="en-US" altLang="zh-CN" sz="1800" i="1" dirty="0" err="1">
                <a:solidFill>
                  <a:srgbClr val="3333FF"/>
                </a:solidFill>
                <a:ea typeface="宋体" panose="02010600030101010101" pitchFamily="2" charset="-122"/>
                <a:cs typeface="Times New Roman" panose="02020603050405020304" pitchFamily="18" charset="0"/>
              </a:rPr>
              <a:t>account_number</a:t>
            </a:r>
            <a:r>
              <a:rPr lang="en-US" altLang="zh-CN" sz="1800" i="1" dirty="0">
                <a:solidFill>
                  <a:srgbClr val="3333FF"/>
                </a:solidFill>
                <a:ea typeface="宋体" panose="02010600030101010101" pitchFamily="2" charset="-122"/>
                <a:cs typeface="Times New Roman" panose="02020603050405020304" pitchFamily="18" charset="0"/>
              </a:rPr>
              <a:t> </a:t>
            </a:r>
            <a:r>
              <a:rPr lang="en-US" altLang="zh-CN" sz="1800" b="1" i="1" dirty="0">
                <a:solidFill>
                  <a:srgbClr val="FF0000"/>
                </a:solidFill>
                <a:ea typeface="宋体" panose="02010600030101010101" pitchFamily="2" charset="-122"/>
                <a:cs typeface="Times New Roman" panose="02020603050405020304" pitchFamily="18" charset="0"/>
              </a:rPr>
              <a:t>is null</a:t>
            </a:r>
            <a:r>
              <a:rPr lang="en-US" altLang="zh-CN" sz="1800" b="1" i="1" dirty="0">
                <a:ea typeface="宋体" panose="02010600030101010101" pitchFamily="2" charset="-122"/>
                <a:cs typeface="Times New Roman" panose="02020603050405020304" pitchFamily="18" charset="0"/>
              </a:rPr>
              <a:t> </a:t>
            </a:r>
            <a:r>
              <a:rPr lang="en-US" altLang="zh-CN" sz="1800" i="1" dirty="0">
                <a:solidFill>
                  <a:srgbClr val="3333FF"/>
                </a:solidFill>
                <a:ea typeface="宋体" panose="02010600030101010101" pitchFamily="2" charset="-122"/>
                <a:cs typeface="Times New Roman" panose="02020603050405020304" pitchFamily="18" charset="0"/>
              </a:rPr>
              <a:t>or </a:t>
            </a:r>
            <a:r>
              <a:rPr lang="en-US" altLang="zh-CN" sz="1800" i="1" dirty="0" err="1">
                <a:solidFill>
                  <a:srgbClr val="3333FF"/>
                </a:solidFill>
                <a:ea typeface="宋体" panose="02010600030101010101" pitchFamily="2" charset="-122"/>
                <a:cs typeface="Times New Roman" panose="02020603050405020304" pitchFamily="18" charset="0"/>
              </a:rPr>
              <a:t>loan_number</a:t>
            </a:r>
            <a:r>
              <a:rPr lang="en-US" altLang="zh-CN" sz="1800" i="1" dirty="0">
                <a:solidFill>
                  <a:srgbClr val="3333FF"/>
                </a:solidFill>
                <a:ea typeface="宋体" panose="02010600030101010101" pitchFamily="2" charset="-122"/>
                <a:cs typeface="Times New Roman" panose="02020603050405020304" pitchFamily="18" charset="0"/>
              </a:rPr>
              <a:t> </a:t>
            </a:r>
            <a:r>
              <a:rPr lang="en-US" altLang="zh-CN" sz="1800" b="1" i="1" dirty="0">
                <a:solidFill>
                  <a:srgbClr val="FF0000"/>
                </a:solidFill>
                <a:ea typeface="宋体" panose="02010600030101010101" pitchFamily="2" charset="-122"/>
                <a:cs typeface="Times New Roman" panose="02020603050405020304" pitchFamily="18" charset="0"/>
              </a:rPr>
              <a:t>is null</a:t>
            </a:r>
          </a:p>
        </p:txBody>
      </p:sp>
      <p:sp>
        <p:nvSpPr>
          <p:cNvPr id="3" name="TextBox 2"/>
          <p:cNvSpPr txBox="1"/>
          <p:nvPr/>
        </p:nvSpPr>
        <p:spPr>
          <a:xfrm>
            <a:off x="6156176" y="1255861"/>
            <a:ext cx="2736304" cy="307777"/>
          </a:xfrm>
          <a:prstGeom prst="rect">
            <a:avLst/>
          </a:prstGeom>
          <a:noFill/>
        </p:spPr>
        <p:txBody>
          <a:bodyPr wrap="square" rtlCol="0">
            <a:spAutoFit/>
          </a:bodyPr>
          <a:lstStyle/>
          <a:p>
            <a:r>
              <a:rPr lang="en-US" altLang="zh-CN" b="1">
                <a:solidFill>
                  <a:srgbClr val="FF0000"/>
                </a:solidFill>
                <a:latin typeface="Comic Sans MS" pitchFamily="66" charset="0"/>
              </a:rPr>
              <a:t>join-using = natural join</a:t>
            </a:r>
            <a:endParaRPr lang="zh-CN" altLang="en-US" b="1">
              <a:solidFill>
                <a:srgbClr val="FF0000"/>
              </a:solidFill>
              <a:latin typeface="Comic Sans MS" pitchFamily="66" charset="0"/>
            </a:endParaRPr>
          </a:p>
        </p:txBody>
      </p:sp>
    </p:spTree>
    <p:extLst>
      <p:ext uri="{BB962C8B-B14F-4D97-AF65-F5344CB8AC3E}">
        <p14:creationId xmlns:p14="http://schemas.microsoft.com/office/powerpoint/2010/main" val="36721249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9667A-8C7E-4D63-A829-ED3EDE11CFF5}"/>
              </a:ext>
            </a:extLst>
          </p:cNvPr>
          <p:cNvSpPr>
            <a:spLocks noGrp="1"/>
          </p:cNvSpPr>
          <p:nvPr>
            <p:ph type="title"/>
          </p:nvPr>
        </p:nvSpPr>
        <p:spPr/>
        <p:txBody>
          <a:bodyPr/>
          <a:lstStyle/>
          <a:p>
            <a:pPr algn="ctr"/>
            <a:r>
              <a:rPr lang="en-US" altLang="zh-CN" dirty="0">
                <a:latin typeface="Comic Sans MS" panose="030F0702030302020204" pitchFamily="66" charset="0"/>
              </a:rPr>
              <a:t>Differences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92BA6094-BF1C-429E-8138-4E8E5AF08B88}"/>
              </a:ext>
            </a:extLst>
          </p:cNvPr>
          <p:cNvSpPr>
            <a:spLocks noGrp="1"/>
          </p:cNvSpPr>
          <p:nvPr>
            <p:ph idx="1"/>
          </p:nvPr>
        </p:nvSpPr>
        <p:spPr>
          <a:xfrm>
            <a:off x="251520" y="638888"/>
            <a:ext cx="8568952" cy="3805070"/>
          </a:xfrm>
        </p:spPr>
        <p:txBody>
          <a:bodyPr/>
          <a:lstStyle/>
          <a:p>
            <a:r>
              <a:rPr lang="en-US" altLang="zh-CN" sz="2000" b="1" dirty="0">
                <a:solidFill>
                  <a:srgbClr val="FF0000"/>
                </a:solidFill>
                <a:latin typeface="Comic Sans MS" panose="030F0702030302020204" pitchFamily="66" charset="0"/>
              </a:rPr>
              <a:t>join on/join using</a:t>
            </a:r>
          </a:p>
          <a:p>
            <a:pPr lvl="1"/>
            <a:r>
              <a:rPr lang="en-US" altLang="zh-CN" sz="1800" dirty="0">
                <a:solidFill>
                  <a:srgbClr val="FF0000"/>
                </a:solidFill>
                <a:latin typeface="Comic Sans MS" panose="030F0702030302020204" pitchFamily="66" charset="0"/>
              </a:rPr>
              <a:t>on</a:t>
            </a:r>
            <a:r>
              <a:rPr lang="en-US" altLang="zh-CN" sz="1800" dirty="0">
                <a:latin typeface="Comic Sans MS" panose="030F0702030302020204" pitchFamily="66" charset="0"/>
              </a:rPr>
              <a:t> is predication</a:t>
            </a:r>
          </a:p>
          <a:p>
            <a:pPr lvl="1"/>
            <a:r>
              <a:rPr lang="en-US" altLang="zh-CN" sz="1800" dirty="0">
                <a:solidFill>
                  <a:srgbClr val="FF0000"/>
                </a:solidFill>
                <a:latin typeface="Comic Sans MS" panose="030F0702030302020204" pitchFamily="66" charset="0"/>
              </a:rPr>
              <a:t>using</a:t>
            </a:r>
            <a:r>
              <a:rPr lang="en-US" altLang="zh-CN" sz="1800" dirty="0">
                <a:latin typeface="Comic Sans MS" panose="030F0702030302020204" pitchFamily="66" charset="0"/>
              </a:rPr>
              <a:t> is to specify attributes for </a:t>
            </a:r>
            <a:r>
              <a:rPr lang="en-US" altLang="zh-CN" sz="1800" dirty="0">
                <a:solidFill>
                  <a:srgbClr val="FF0000"/>
                </a:solidFill>
                <a:latin typeface="Comic Sans MS" panose="030F0702030302020204" pitchFamily="66" charset="0"/>
              </a:rPr>
              <a:t>natural join</a:t>
            </a:r>
          </a:p>
          <a:p>
            <a:endParaRPr lang="en-US" altLang="zh-CN" sz="2000" dirty="0">
              <a:latin typeface="Comic Sans MS" panose="030F0702030302020204" pitchFamily="66" charset="0"/>
            </a:endParaRPr>
          </a:p>
          <a:p>
            <a:endParaRPr lang="en-US" altLang="zh-CN" sz="2000" dirty="0">
              <a:latin typeface="Comic Sans MS" panose="030F0702030302020204" pitchFamily="66" charset="0"/>
            </a:endParaRPr>
          </a:p>
          <a:p>
            <a:r>
              <a:rPr lang="en-US" altLang="zh-CN" sz="2000" b="1" dirty="0">
                <a:solidFill>
                  <a:srgbClr val="FF0000"/>
                </a:solidFill>
                <a:latin typeface="Comic Sans MS" panose="030F0702030302020204" pitchFamily="66" charset="0"/>
              </a:rPr>
              <a:t>join on/where</a:t>
            </a:r>
          </a:p>
          <a:p>
            <a:endParaRPr lang="zh-CN" altLang="en-US" sz="2000" dirty="0">
              <a:latin typeface="Comic Sans MS" panose="030F0702030302020204" pitchFamily="66" charset="0"/>
            </a:endParaRPr>
          </a:p>
        </p:txBody>
      </p:sp>
      <p:sp>
        <p:nvSpPr>
          <p:cNvPr id="7" name="文本框 6">
            <a:extLst>
              <a:ext uri="{FF2B5EF4-FFF2-40B4-BE49-F238E27FC236}">
                <a16:creationId xmlns:a16="http://schemas.microsoft.com/office/drawing/2014/main" id="{E454B8B1-885B-4C8D-8C42-D8C767739C6C}"/>
              </a:ext>
            </a:extLst>
          </p:cNvPr>
          <p:cNvSpPr txBox="1"/>
          <p:nvPr/>
        </p:nvSpPr>
        <p:spPr>
          <a:xfrm>
            <a:off x="824182" y="1707654"/>
            <a:ext cx="7708257" cy="646331"/>
          </a:xfrm>
          <a:prstGeom prst="rect">
            <a:avLst/>
          </a:prstGeom>
          <a:noFill/>
        </p:spPr>
        <p:txBody>
          <a:bodyPr wrap="square" rtlCol="0">
            <a:spAutoFit/>
          </a:bodyPr>
          <a:lstStyle/>
          <a:p>
            <a:pPr>
              <a:spcBef>
                <a:spcPts val="0"/>
              </a:spcBef>
            </a:pPr>
            <a:r>
              <a:rPr lang="en-US" altLang="zh-CN" sz="1800" b="1" i="1" dirty="0">
                <a:solidFill>
                  <a:srgbClr val="3333FF"/>
                </a:solidFill>
                <a:latin typeface="Comic Sans MS" panose="030F0702030302020204" pitchFamily="66" charset="0"/>
                <a:cs typeface="Times New Roman" panose="02020603050405020304" pitchFamily="18" charset="0"/>
              </a:rPr>
              <a:t>select</a:t>
            </a:r>
            <a:r>
              <a:rPr lang="en-US" altLang="zh-CN" sz="1800" i="1" dirty="0">
                <a:solidFill>
                  <a:srgbClr val="3333FF"/>
                </a:solidFill>
                <a:latin typeface="Comic Sans MS" panose="030F0702030302020204" pitchFamily="66" charset="0"/>
                <a:cs typeface="Times New Roman" panose="02020603050405020304" pitchFamily="18" charset="0"/>
              </a:rPr>
              <a:t> name, title</a:t>
            </a:r>
          </a:p>
          <a:p>
            <a:pPr>
              <a:spcBef>
                <a:spcPts val="0"/>
              </a:spcBef>
            </a:pPr>
            <a:r>
              <a:rPr lang="en-US" altLang="zh-CN" sz="1800" b="1" i="1" dirty="0">
                <a:solidFill>
                  <a:srgbClr val="3333FF"/>
                </a:solidFill>
                <a:latin typeface="Comic Sans MS" panose="030F0702030302020204" pitchFamily="66" charset="0"/>
                <a:cs typeface="Times New Roman" panose="02020603050405020304" pitchFamily="18" charset="0"/>
              </a:rPr>
              <a:t>from</a:t>
            </a:r>
            <a:r>
              <a:rPr lang="en-US" altLang="zh-CN" sz="1800" i="1" dirty="0">
                <a:solidFill>
                  <a:srgbClr val="3333FF"/>
                </a:solidFill>
                <a:latin typeface="Comic Sans MS" panose="030F0702030302020204" pitchFamily="66" charset="0"/>
                <a:cs typeface="Times New Roman" panose="02020603050405020304" pitchFamily="18" charset="0"/>
              </a:rPr>
              <a:t> (instructor </a:t>
            </a:r>
            <a:r>
              <a:rPr lang="en-US" altLang="zh-CN" sz="1800" b="1" i="1" dirty="0">
                <a:solidFill>
                  <a:srgbClr val="FF0000"/>
                </a:solidFill>
                <a:latin typeface="Comic Sans MS" panose="030F0702030302020204" pitchFamily="66" charset="0"/>
                <a:cs typeface="Times New Roman" panose="02020603050405020304" pitchFamily="18" charset="0"/>
              </a:rPr>
              <a:t>natural join </a:t>
            </a:r>
            <a:r>
              <a:rPr lang="en-US" altLang="zh-CN" sz="1800" i="1" dirty="0">
                <a:solidFill>
                  <a:srgbClr val="3333FF"/>
                </a:solidFill>
                <a:latin typeface="Comic Sans MS" panose="030F0702030302020204" pitchFamily="66" charset="0"/>
                <a:cs typeface="Times New Roman" panose="02020603050405020304" pitchFamily="18" charset="0"/>
              </a:rPr>
              <a:t>teaches) </a:t>
            </a:r>
            <a:r>
              <a:rPr lang="en-US" altLang="zh-CN" sz="1800" b="1" i="1" dirty="0">
                <a:solidFill>
                  <a:srgbClr val="FF0000"/>
                </a:solidFill>
                <a:latin typeface="Comic Sans MS" panose="030F0702030302020204" pitchFamily="66" charset="0"/>
                <a:cs typeface="Times New Roman" panose="02020603050405020304" pitchFamily="18" charset="0"/>
              </a:rPr>
              <a:t>join</a:t>
            </a:r>
            <a:r>
              <a:rPr lang="en-US" altLang="zh-CN" sz="1800" i="1" dirty="0">
                <a:latin typeface="Comic Sans MS" panose="030F0702030302020204" pitchFamily="66" charset="0"/>
                <a:cs typeface="Times New Roman" panose="02020603050405020304" pitchFamily="18" charset="0"/>
              </a:rPr>
              <a:t> </a:t>
            </a:r>
            <a:r>
              <a:rPr lang="en-US" altLang="zh-CN" sz="1800" i="1" dirty="0">
                <a:solidFill>
                  <a:srgbClr val="3333FF"/>
                </a:solidFill>
                <a:latin typeface="Comic Sans MS" panose="030F0702030302020204" pitchFamily="66" charset="0"/>
                <a:cs typeface="Times New Roman" panose="02020603050405020304" pitchFamily="18" charset="0"/>
              </a:rPr>
              <a:t>course</a:t>
            </a:r>
            <a:r>
              <a:rPr lang="en-US" altLang="zh-CN" sz="1800" i="1" dirty="0">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using</a:t>
            </a:r>
            <a:r>
              <a:rPr lang="en-US" altLang="zh-CN" sz="1800" i="1" dirty="0">
                <a:latin typeface="Comic Sans MS" panose="030F0702030302020204" pitchFamily="66" charset="0"/>
                <a:cs typeface="Times New Roman" panose="02020603050405020304" pitchFamily="18" charset="0"/>
              </a:rPr>
              <a:t> </a:t>
            </a:r>
            <a:r>
              <a:rPr lang="en-US" altLang="zh-CN" sz="1800" i="1" dirty="0">
                <a:solidFill>
                  <a:srgbClr val="3333FF"/>
                </a:solidFill>
                <a:latin typeface="Comic Sans MS" panose="030F0702030302020204" pitchFamily="66" charset="0"/>
                <a:cs typeface="Times New Roman" panose="02020603050405020304" pitchFamily="18" charset="0"/>
              </a:rPr>
              <a:t>(</a:t>
            </a:r>
            <a:r>
              <a:rPr lang="en-US" altLang="zh-CN" sz="1800" i="1" dirty="0" err="1">
                <a:solidFill>
                  <a:srgbClr val="3333FF"/>
                </a:solidFill>
                <a:latin typeface="Comic Sans MS" panose="030F0702030302020204" pitchFamily="66" charset="0"/>
                <a:cs typeface="Times New Roman" panose="02020603050405020304" pitchFamily="18" charset="0"/>
              </a:rPr>
              <a:t>course_id</a:t>
            </a:r>
            <a:r>
              <a:rPr lang="en-US" altLang="zh-CN" sz="1800" i="1" dirty="0">
                <a:solidFill>
                  <a:srgbClr val="3333FF"/>
                </a:solidFill>
                <a:latin typeface="Comic Sans MS" panose="030F0702030302020204" pitchFamily="66" charset="0"/>
                <a:cs typeface="Times New Roman" panose="02020603050405020304" pitchFamily="18" charset="0"/>
              </a:rPr>
              <a:t>);</a:t>
            </a:r>
            <a:endParaRPr lang="zh-CN" altLang="en-US" sz="1800" i="1" dirty="0">
              <a:solidFill>
                <a:srgbClr val="3333FF"/>
              </a:solidFill>
              <a:latin typeface="Comic Sans MS" panose="030F0702030302020204" pitchFamily="66" charset="0"/>
              <a:cs typeface="Times New Roman" panose="02020603050405020304" pitchFamily="18" charset="0"/>
            </a:endParaRPr>
          </a:p>
        </p:txBody>
      </p:sp>
      <p:sp>
        <p:nvSpPr>
          <p:cNvPr id="9" name="文本框 8">
            <a:extLst>
              <a:ext uri="{FF2B5EF4-FFF2-40B4-BE49-F238E27FC236}">
                <a16:creationId xmlns:a16="http://schemas.microsoft.com/office/drawing/2014/main" id="{F50D05D9-4B2C-4B49-9B81-2F2370BE4C52}"/>
              </a:ext>
            </a:extLst>
          </p:cNvPr>
          <p:cNvSpPr txBox="1"/>
          <p:nvPr/>
        </p:nvSpPr>
        <p:spPr>
          <a:xfrm>
            <a:off x="824182" y="2789516"/>
            <a:ext cx="7200800" cy="646331"/>
          </a:xfrm>
          <a:prstGeom prst="rect">
            <a:avLst/>
          </a:prstGeom>
          <a:noFill/>
        </p:spPr>
        <p:txBody>
          <a:bodyPr wrap="square" rtlCol="0">
            <a:spAutoFit/>
          </a:bodyPr>
          <a:lstStyle/>
          <a:p>
            <a:pPr>
              <a:spcBef>
                <a:spcPts val="0"/>
              </a:spcBef>
            </a:pPr>
            <a:r>
              <a:rPr lang="en-US" altLang="zh-CN" sz="1800" b="1" i="1" dirty="0">
                <a:solidFill>
                  <a:srgbClr val="3333FF"/>
                </a:solidFill>
                <a:latin typeface="Comic Sans MS" panose="030F0702030302020204" pitchFamily="66" charset="0"/>
                <a:cs typeface="Times New Roman" panose="02020603050405020304" pitchFamily="18" charset="0"/>
              </a:rPr>
              <a:t>select</a:t>
            </a:r>
            <a:r>
              <a:rPr lang="en-US" altLang="zh-CN" sz="1800" i="1" dirty="0">
                <a:solidFill>
                  <a:srgbClr val="3333FF"/>
                </a:solidFill>
                <a:latin typeface="Comic Sans MS" panose="030F0702030302020204" pitchFamily="66" charset="0"/>
                <a:cs typeface="Times New Roman" panose="02020603050405020304" pitchFamily="18" charset="0"/>
              </a:rPr>
              <a:t> *</a:t>
            </a:r>
          </a:p>
          <a:p>
            <a:pPr>
              <a:spcBef>
                <a:spcPts val="0"/>
              </a:spcBef>
            </a:pPr>
            <a:r>
              <a:rPr lang="en-US" altLang="zh-CN" sz="1800" b="1" i="1" dirty="0">
                <a:solidFill>
                  <a:srgbClr val="3333FF"/>
                </a:solidFill>
                <a:latin typeface="Comic Sans MS" panose="030F0702030302020204" pitchFamily="66" charset="0"/>
                <a:cs typeface="Times New Roman" panose="02020603050405020304" pitchFamily="18" charset="0"/>
              </a:rPr>
              <a:t>from</a:t>
            </a:r>
            <a:r>
              <a:rPr lang="en-US" altLang="zh-CN" sz="1800" i="1" dirty="0">
                <a:solidFill>
                  <a:srgbClr val="3333FF"/>
                </a:solidFill>
                <a:latin typeface="Comic Sans MS" panose="030F0702030302020204" pitchFamily="66" charset="0"/>
                <a:cs typeface="Times New Roman" panose="02020603050405020304" pitchFamily="18" charset="0"/>
              </a:rPr>
              <a:t> student</a:t>
            </a:r>
            <a:r>
              <a:rPr lang="en-US" altLang="zh-CN" sz="1800" i="1" dirty="0">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left outer join </a:t>
            </a:r>
            <a:r>
              <a:rPr lang="en-US" altLang="zh-CN" sz="1800" i="1" dirty="0">
                <a:solidFill>
                  <a:srgbClr val="3333FF"/>
                </a:solidFill>
                <a:latin typeface="Comic Sans MS" panose="030F0702030302020204" pitchFamily="66" charset="0"/>
                <a:cs typeface="Times New Roman" panose="02020603050405020304" pitchFamily="18" charset="0"/>
              </a:rPr>
              <a:t>takes</a:t>
            </a:r>
            <a:r>
              <a:rPr lang="en-US" altLang="zh-CN" sz="1800" i="1" dirty="0">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on</a:t>
            </a:r>
            <a:r>
              <a:rPr lang="en-US" altLang="zh-CN" sz="1800" i="1" dirty="0">
                <a:latin typeface="Comic Sans MS" panose="030F0702030302020204" pitchFamily="66" charset="0"/>
                <a:cs typeface="Times New Roman" panose="02020603050405020304" pitchFamily="18" charset="0"/>
              </a:rPr>
              <a:t> </a:t>
            </a:r>
            <a:r>
              <a:rPr lang="en-US" altLang="zh-CN" sz="1800" i="1" dirty="0">
                <a:solidFill>
                  <a:srgbClr val="3333FF"/>
                </a:solidFill>
                <a:latin typeface="Comic Sans MS" panose="030F0702030302020204" pitchFamily="66" charset="0"/>
                <a:cs typeface="Times New Roman" panose="02020603050405020304" pitchFamily="18" charset="0"/>
              </a:rPr>
              <a:t>student.ID=takes.ID</a:t>
            </a:r>
            <a:endParaRPr lang="zh-CN" altLang="en-US" sz="1800" i="1" dirty="0">
              <a:solidFill>
                <a:srgbClr val="3333FF"/>
              </a:solidFill>
              <a:latin typeface="Comic Sans MS" panose="030F0702030302020204" pitchFamily="66" charset="0"/>
              <a:cs typeface="Times New Roman" panose="02020603050405020304" pitchFamily="18" charset="0"/>
            </a:endParaRPr>
          </a:p>
        </p:txBody>
      </p:sp>
      <p:sp>
        <p:nvSpPr>
          <p:cNvPr id="10" name="文本框 9">
            <a:extLst>
              <a:ext uri="{FF2B5EF4-FFF2-40B4-BE49-F238E27FC236}">
                <a16:creationId xmlns:a16="http://schemas.microsoft.com/office/drawing/2014/main" id="{EFE24B70-3606-408C-94C2-ADDEADAF10C9}"/>
              </a:ext>
            </a:extLst>
          </p:cNvPr>
          <p:cNvSpPr txBox="1"/>
          <p:nvPr/>
        </p:nvSpPr>
        <p:spPr>
          <a:xfrm>
            <a:off x="467544" y="3528572"/>
            <a:ext cx="4032448" cy="1200329"/>
          </a:xfrm>
          <a:prstGeom prst="rect">
            <a:avLst/>
          </a:prstGeom>
          <a:noFill/>
        </p:spPr>
        <p:txBody>
          <a:bodyPr wrap="square" rtlCol="0">
            <a:spAutoFit/>
          </a:bodyPr>
          <a:lstStyle/>
          <a:p>
            <a:pPr>
              <a:spcBef>
                <a:spcPts val="0"/>
              </a:spcBef>
            </a:pPr>
            <a:r>
              <a:rPr lang="en-US" altLang="zh-CN" sz="1800" b="1" i="1" dirty="0">
                <a:solidFill>
                  <a:srgbClr val="3333FF"/>
                </a:solidFill>
                <a:latin typeface="Comic Sans MS" panose="030F0702030302020204" pitchFamily="66" charset="0"/>
                <a:cs typeface="Times New Roman" panose="02020603050405020304" pitchFamily="18" charset="0"/>
              </a:rPr>
              <a:t>select</a:t>
            </a:r>
            <a:r>
              <a:rPr lang="en-US" altLang="zh-CN" sz="1800" i="1" dirty="0">
                <a:solidFill>
                  <a:srgbClr val="3333FF"/>
                </a:solidFill>
                <a:latin typeface="Comic Sans MS" panose="030F0702030302020204" pitchFamily="66" charset="0"/>
                <a:cs typeface="Times New Roman" panose="02020603050405020304" pitchFamily="18" charset="0"/>
              </a:rPr>
              <a:t> *</a:t>
            </a:r>
          </a:p>
          <a:p>
            <a:pPr>
              <a:spcBef>
                <a:spcPts val="0"/>
              </a:spcBef>
            </a:pPr>
            <a:r>
              <a:rPr lang="en-US" altLang="zh-CN" sz="1800" b="1" i="1" dirty="0">
                <a:solidFill>
                  <a:srgbClr val="3333FF"/>
                </a:solidFill>
                <a:latin typeface="Comic Sans MS" panose="030F0702030302020204" pitchFamily="66" charset="0"/>
                <a:cs typeface="Times New Roman" panose="02020603050405020304" pitchFamily="18" charset="0"/>
              </a:rPr>
              <a:t>from</a:t>
            </a:r>
            <a:r>
              <a:rPr lang="en-US" altLang="zh-CN" sz="1800" i="1" dirty="0">
                <a:solidFill>
                  <a:srgbClr val="3333FF"/>
                </a:solidFill>
                <a:latin typeface="Comic Sans MS" panose="030F0702030302020204" pitchFamily="66" charset="0"/>
                <a:cs typeface="Times New Roman" panose="02020603050405020304" pitchFamily="18" charset="0"/>
              </a:rPr>
              <a:t> student</a:t>
            </a:r>
            <a:r>
              <a:rPr lang="en-US" altLang="zh-CN" sz="1800" i="1" dirty="0">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left outer join </a:t>
            </a:r>
            <a:r>
              <a:rPr lang="en-US" altLang="zh-CN" sz="1800" i="1" dirty="0">
                <a:solidFill>
                  <a:srgbClr val="3333FF"/>
                </a:solidFill>
                <a:latin typeface="Comic Sans MS" panose="030F0702030302020204" pitchFamily="66" charset="0"/>
                <a:cs typeface="Times New Roman" panose="02020603050405020304" pitchFamily="18" charset="0"/>
              </a:rPr>
              <a:t>takes </a:t>
            </a:r>
            <a:r>
              <a:rPr lang="en-US" altLang="zh-CN" sz="1800" b="1" i="1" dirty="0">
                <a:solidFill>
                  <a:srgbClr val="FF0000"/>
                </a:solidFill>
                <a:latin typeface="Comic Sans MS" panose="030F0702030302020204" pitchFamily="66" charset="0"/>
                <a:cs typeface="Times New Roman" panose="02020603050405020304" pitchFamily="18" charset="0"/>
              </a:rPr>
              <a:t>on</a:t>
            </a:r>
            <a:r>
              <a:rPr lang="en-US" altLang="zh-CN" sz="1800" i="1" dirty="0">
                <a:solidFill>
                  <a:srgbClr val="C00000"/>
                </a:solidFill>
                <a:latin typeface="Comic Sans MS" panose="030F0702030302020204" pitchFamily="66" charset="0"/>
                <a:cs typeface="Times New Roman" panose="02020603050405020304" pitchFamily="18" charset="0"/>
              </a:rPr>
              <a:t> </a:t>
            </a:r>
            <a:r>
              <a:rPr lang="en-US" altLang="zh-CN" sz="1800" i="1" dirty="0">
                <a:solidFill>
                  <a:srgbClr val="FF0000"/>
                </a:solidFill>
                <a:latin typeface="Comic Sans MS" panose="030F0702030302020204" pitchFamily="66" charset="0"/>
                <a:cs typeface="Times New Roman" panose="02020603050405020304" pitchFamily="18" charset="0"/>
              </a:rPr>
              <a:t>true</a:t>
            </a:r>
          </a:p>
          <a:p>
            <a:pPr>
              <a:spcBef>
                <a:spcPts val="0"/>
              </a:spcBef>
            </a:pPr>
            <a:r>
              <a:rPr lang="en-US" altLang="zh-CN" sz="1800" b="1" i="1" dirty="0">
                <a:solidFill>
                  <a:srgbClr val="3333FF"/>
                </a:solidFill>
                <a:latin typeface="Comic Sans MS" panose="030F0702030302020204" pitchFamily="66" charset="0"/>
                <a:cs typeface="Times New Roman" panose="02020603050405020304" pitchFamily="18" charset="0"/>
              </a:rPr>
              <a:t>where</a:t>
            </a:r>
            <a:r>
              <a:rPr lang="en-US" altLang="zh-CN" sz="1800" i="1" dirty="0">
                <a:solidFill>
                  <a:srgbClr val="3333FF"/>
                </a:solidFill>
                <a:latin typeface="Comic Sans MS" panose="030F0702030302020204" pitchFamily="66" charset="0"/>
                <a:cs typeface="Times New Roman" panose="02020603050405020304" pitchFamily="18" charset="0"/>
              </a:rPr>
              <a:t> student.ID=takes.ID</a:t>
            </a:r>
            <a:endParaRPr lang="zh-CN" altLang="en-US" sz="1800" i="1" dirty="0">
              <a:solidFill>
                <a:srgbClr val="3333FF"/>
              </a:solidFill>
              <a:latin typeface="Comic Sans MS" panose="030F0702030302020204" pitchFamily="66" charset="0"/>
              <a:cs typeface="Times New Roman" panose="02020603050405020304" pitchFamily="18" charset="0"/>
            </a:endParaRPr>
          </a:p>
        </p:txBody>
      </p:sp>
      <p:sp>
        <p:nvSpPr>
          <p:cNvPr id="4" name="TextBox 3"/>
          <p:cNvSpPr txBox="1"/>
          <p:nvPr/>
        </p:nvSpPr>
        <p:spPr>
          <a:xfrm>
            <a:off x="4572000" y="3585762"/>
            <a:ext cx="4464496" cy="1428083"/>
          </a:xfrm>
          <a:prstGeom prst="rect">
            <a:avLst/>
          </a:prstGeom>
          <a:noFill/>
        </p:spPr>
        <p:txBody>
          <a:bodyPr wrap="square" rtlCol="0">
            <a:spAutoFit/>
          </a:bodyPr>
          <a:lstStyle/>
          <a:p>
            <a:pPr marL="171450" indent="-171450">
              <a:buFont typeface="Wingdings" pitchFamily="2" charset="2"/>
              <a:buChar char="Ø"/>
            </a:pPr>
            <a:r>
              <a:rPr lang="en-US" altLang="zh-CN" b="1">
                <a:solidFill>
                  <a:srgbClr val="1B06BA"/>
                </a:solidFill>
                <a:latin typeface="Comic Sans MS" pitchFamily="66" charset="0"/>
              </a:rPr>
              <a:t>Join on</a:t>
            </a:r>
            <a:r>
              <a:rPr lang="zh-CN" altLang="en-US" b="1">
                <a:solidFill>
                  <a:srgbClr val="1B06BA"/>
                </a:solidFill>
                <a:latin typeface="Comic Sans MS" pitchFamily="66" charset="0"/>
              </a:rPr>
              <a:t>：</a:t>
            </a:r>
            <a:r>
              <a:rPr lang="zh-CN" altLang="en-US">
                <a:latin typeface="Comic Sans MS" pitchFamily="66" charset="0"/>
              </a:rPr>
              <a:t>结果中会出现</a:t>
            </a:r>
            <a:r>
              <a:rPr lang="en-US" altLang="zh-CN">
                <a:latin typeface="Comic Sans MS" pitchFamily="66" charset="0"/>
              </a:rPr>
              <a:t>ID</a:t>
            </a:r>
            <a:r>
              <a:rPr lang="zh-CN" altLang="en-US">
                <a:latin typeface="Comic Sans MS" pitchFamily="66" charset="0"/>
              </a:rPr>
              <a:t>也为</a:t>
            </a:r>
            <a:r>
              <a:rPr lang="en-US" altLang="zh-CN">
                <a:solidFill>
                  <a:srgbClr val="1B06BA"/>
                </a:solidFill>
                <a:latin typeface="Comic Sans MS" pitchFamily="66" charset="0"/>
              </a:rPr>
              <a:t>NULL</a:t>
            </a:r>
            <a:r>
              <a:rPr lang="zh-CN" altLang="en-US">
                <a:latin typeface="Comic Sans MS" pitchFamily="66" charset="0"/>
              </a:rPr>
              <a:t>情况，如学生没有选课，就没有课的</a:t>
            </a:r>
            <a:r>
              <a:rPr lang="en-US" altLang="zh-CN">
                <a:latin typeface="Comic Sans MS" pitchFamily="66" charset="0"/>
              </a:rPr>
              <a:t>ID</a:t>
            </a:r>
            <a:r>
              <a:rPr lang="zh-CN" altLang="en-US">
                <a:latin typeface="Comic Sans MS" pitchFamily="66" charset="0"/>
              </a:rPr>
              <a:t>；</a:t>
            </a:r>
            <a:r>
              <a:rPr lang="en-US" altLang="zh-CN">
                <a:latin typeface="Comic Sans MS" pitchFamily="66" charset="0"/>
              </a:rPr>
              <a:t>on</a:t>
            </a:r>
            <a:r>
              <a:rPr lang="zh-CN" altLang="en-US">
                <a:latin typeface="Comic Sans MS" pitchFamily="66" charset="0"/>
              </a:rPr>
              <a:t>为</a:t>
            </a:r>
            <a:r>
              <a:rPr lang="en-US" altLang="zh-CN">
                <a:latin typeface="Comic Sans MS" pitchFamily="66" charset="0"/>
              </a:rPr>
              <a:t>join</a:t>
            </a:r>
            <a:r>
              <a:rPr lang="zh-CN" altLang="en-US">
                <a:latin typeface="Comic Sans MS" pitchFamily="66" charset="0"/>
              </a:rPr>
              <a:t>的一部分，一旦连接不成自动生成</a:t>
            </a:r>
            <a:r>
              <a:rPr lang="en-US" altLang="zh-CN">
                <a:latin typeface="Comic Sans MS" pitchFamily="66" charset="0"/>
              </a:rPr>
              <a:t>NULL</a:t>
            </a:r>
          </a:p>
          <a:p>
            <a:pPr marL="171450" indent="-171450">
              <a:buFont typeface="Wingdings" pitchFamily="2" charset="2"/>
              <a:buChar char="Ø"/>
            </a:pPr>
            <a:r>
              <a:rPr lang="en-US" altLang="zh-CN">
                <a:solidFill>
                  <a:srgbClr val="1B06BA"/>
                </a:solidFill>
                <a:latin typeface="Comic Sans MS" pitchFamily="66" charset="0"/>
              </a:rPr>
              <a:t>Where</a:t>
            </a:r>
            <a:r>
              <a:rPr lang="zh-CN" altLang="en-US">
                <a:solidFill>
                  <a:srgbClr val="1B06BA"/>
                </a:solidFill>
                <a:latin typeface="Comic Sans MS" pitchFamily="66" charset="0"/>
              </a:rPr>
              <a:t>：</a:t>
            </a:r>
            <a:r>
              <a:rPr lang="zh-CN" altLang="en-US">
                <a:latin typeface="Comic Sans MS" pitchFamily="66" charset="0"/>
              </a:rPr>
              <a:t>因为</a:t>
            </a:r>
            <a:r>
              <a:rPr lang="en-US" altLang="zh-CN">
                <a:latin typeface="Comic Sans MS" pitchFamily="66" charset="0"/>
              </a:rPr>
              <a:t>join on </a:t>
            </a:r>
            <a:r>
              <a:rPr lang="en-US" altLang="zh-CN">
                <a:solidFill>
                  <a:srgbClr val="FF0000"/>
                </a:solidFill>
                <a:latin typeface="Comic Sans MS" pitchFamily="66" charset="0"/>
              </a:rPr>
              <a:t>true</a:t>
            </a:r>
            <a:r>
              <a:rPr lang="zh-CN" altLang="en-US">
                <a:latin typeface="Comic Sans MS" pitchFamily="66" charset="0"/>
              </a:rPr>
              <a:t>，断言的结论一直为真（没有空集），实际产生的是笛卡尔集合，不会出现</a:t>
            </a:r>
            <a:r>
              <a:rPr lang="en-US" altLang="zh-CN">
                <a:latin typeface="Comic Sans MS" pitchFamily="66" charset="0"/>
              </a:rPr>
              <a:t>NULL</a:t>
            </a:r>
            <a:r>
              <a:rPr lang="zh-CN" altLang="en-US">
                <a:latin typeface="Comic Sans MS" pitchFamily="66" charset="0"/>
              </a:rPr>
              <a:t>连接的情况，无法产生</a:t>
            </a:r>
            <a:r>
              <a:rPr lang="en-US" altLang="zh-CN">
                <a:latin typeface="Comic Sans MS" pitchFamily="66" charset="0"/>
              </a:rPr>
              <a:t>outer join</a:t>
            </a:r>
            <a:r>
              <a:rPr lang="zh-CN" altLang="en-US">
                <a:latin typeface="Comic Sans MS" pitchFamily="66" charset="0"/>
              </a:rPr>
              <a:t>的效果</a:t>
            </a:r>
          </a:p>
        </p:txBody>
      </p:sp>
    </p:spTree>
    <p:extLst>
      <p:ext uri="{BB962C8B-B14F-4D97-AF65-F5344CB8AC3E}">
        <p14:creationId xmlns:p14="http://schemas.microsoft.com/office/powerpoint/2010/main" val="293463404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994FF-3A8F-4B96-AC38-E68C8E025693}"/>
              </a:ext>
            </a:extLst>
          </p:cNvPr>
          <p:cNvSpPr>
            <a:spLocks noGrp="1"/>
          </p:cNvSpPr>
          <p:nvPr>
            <p:ph type="title"/>
          </p:nvPr>
        </p:nvSpPr>
        <p:spPr/>
        <p:txBody>
          <a:bodyPr/>
          <a:lstStyle/>
          <a:p>
            <a:pPr algn="ctr"/>
            <a:r>
              <a:rPr lang="en-US" altLang="zh-CN" dirty="0">
                <a:latin typeface="Comic Sans MS" panose="030F0702030302020204" pitchFamily="66" charset="0"/>
              </a:rPr>
              <a:t>Outline</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6833E702-3928-416F-AAD2-9DEFE6381E61}"/>
              </a:ext>
            </a:extLst>
          </p:cNvPr>
          <p:cNvSpPr>
            <a:spLocks noGrp="1"/>
          </p:cNvSpPr>
          <p:nvPr>
            <p:ph idx="1"/>
          </p:nvPr>
        </p:nvSpPr>
        <p:spPr/>
        <p:txBody>
          <a:bodyPr/>
          <a:lstStyle/>
          <a:p>
            <a:pPr>
              <a:spcBef>
                <a:spcPts val="1200"/>
              </a:spcBef>
            </a:pPr>
            <a:r>
              <a:rPr lang="en-US" altLang="zh-CN">
                <a:latin typeface="Comic Sans MS" panose="030F0702030302020204" pitchFamily="66" charset="0"/>
              </a:rPr>
              <a:t>Join </a:t>
            </a:r>
            <a:r>
              <a:rPr lang="en-US" altLang="zh-CN" dirty="0">
                <a:latin typeface="Comic Sans MS" panose="030F0702030302020204" pitchFamily="66" charset="0"/>
              </a:rPr>
              <a:t>Expressions</a:t>
            </a:r>
          </a:p>
          <a:p>
            <a:pPr marL="0" indent="0">
              <a:spcBef>
                <a:spcPts val="1200"/>
              </a:spcBef>
              <a:buNone/>
            </a:pPr>
            <a:r>
              <a:rPr lang="zh-CN" altLang="en-US" b="1">
                <a:solidFill>
                  <a:srgbClr val="FF0000"/>
                </a:solidFill>
                <a:latin typeface="Comic Sans MS" panose="030F0702030302020204" pitchFamily="66" charset="0"/>
                <a:ea typeface="华文中宋" pitchFamily="2" charset="-122"/>
                <a:sym typeface="Wingdings" pitchFamily="2" charset="2"/>
              </a:rPr>
              <a:t> </a:t>
            </a:r>
            <a:r>
              <a:rPr lang="en-US" altLang="zh-CN" b="1">
                <a:solidFill>
                  <a:srgbClr val="FF0000"/>
                </a:solidFill>
                <a:latin typeface="Comic Sans MS" panose="030F0702030302020204" pitchFamily="66" charset="0"/>
              </a:rPr>
              <a:t>Views</a:t>
            </a:r>
            <a:endParaRPr lang="en-US" altLang="zh-CN" b="1" dirty="0">
              <a:solidFill>
                <a:srgbClr val="FF0000"/>
              </a:solidFill>
              <a:latin typeface="Comic Sans MS" panose="030F0702030302020204" pitchFamily="66" charset="0"/>
            </a:endParaRPr>
          </a:p>
          <a:p>
            <a:pPr>
              <a:spcBef>
                <a:spcPts val="1200"/>
              </a:spcBef>
            </a:pPr>
            <a:r>
              <a:rPr lang="en-US" altLang="zh-CN">
                <a:latin typeface="Comic Sans MS" panose="030F0702030302020204" pitchFamily="66" charset="0"/>
              </a:rPr>
              <a:t>Transactions</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Integrity </a:t>
            </a:r>
            <a:r>
              <a:rPr lang="en-US" altLang="zh-CN" dirty="0">
                <a:latin typeface="Comic Sans MS" panose="030F0702030302020204" pitchFamily="66" charset="0"/>
              </a:rPr>
              <a:t>Constraints</a:t>
            </a:r>
          </a:p>
          <a:p>
            <a:pPr>
              <a:spcBef>
                <a:spcPts val="1200"/>
              </a:spcBef>
            </a:pPr>
            <a:r>
              <a:rPr lang="en-US" altLang="zh-CN">
                <a:latin typeface="Comic Sans MS" panose="030F0702030302020204" pitchFamily="66" charset="0"/>
              </a:rPr>
              <a:t>Data </a:t>
            </a:r>
            <a:r>
              <a:rPr lang="en-US" altLang="zh-CN" dirty="0">
                <a:latin typeface="Comic Sans MS" panose="030F0702030302020204" pitchFamily="66" charset="0"/>
              </a:rPr>
              <a:t>Types in SQL</a:t>
            </a:r>
          </a:p>
          <a:p>
            <a:pPr>
              <a:spcBef>
                <a:spcPts val="1200"/>
              </a:spcBef>
            </a:pPr>
            <a:r>
              <a:rPr lang="en-US" altLang="zh-CN">
                <a:latin typeface="Comic Sans MS" panose="030F0702030302020204" pitchFamily="66" charset="0"/>
              </a:rPr>
              <a:t>Authorization</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211912423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EE7E81-A211-4E3A-B2E8-F00ABFE9C0B8}"/>
              </a:ext>
            </a:extLst>
          </p:cNvPr>
          <p:cNvSpPr>
            <a:spLocks noGrp="1"/>
          </p:cNvSpPr>
          <p:nvPr>
            <p:ph type="title"/>
          </p:nvPr>
        </p:nvSpPr>
        <p:spPr/>
        <p:txBody>
          <a:bodyPr/>
          <a:lstStyle/>
          <a:p>
            <a:pPr algn="ctr"/>
            <a:r>
              <a:rPr lang="en-US" altLang="zh-CN" dirty="0">
                <a:latin typeface="Comic Sans MS" panose="030F0702030302020204" pitchFamily="66" charset="0"/>
              </a:rPr>
              <a:t>View and View Updates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64E63139-B3BE-4C15-914F-412E2B307036}"/>
              </a:ext>
            </a:extLst>
          </p:cNvPr>
          <p:cNvSpPr>
            <a:spLocks noGrp="1"/>
          </p:cNvSpPr>
          <p:nvPr>
            <p:ph idx="1"/>
          </p:nvPr>
        </p:nvSpPr>
        <p:spPr>
          <a:xfrm>
            <a:off x="179512" y="699542"/>
            <a:ext cx="8892480" cy="4014445"/>
          </a:xfrm>
        </p:spPr>
        <p:txBody>
          <a:bodyPr/>
          <a:lstStyle/>
          <a:p>
            <a:pPr>
              <a:spcBef>
                <a:spcPts val="600"/>
              </a:spcBef>
            </a:pPr>
            <a:r>
              <a:rPr lang="en-US" altLang="zh-CN" sz="2000" dirty="0">
                <a:latin typeface="Comic Sans MS" pitchFamily="66" charset="0"/>
              </a:rPr>
              <a:t>Create a view of all loan data in relation </a:t>
            </a:r>
            <a:r>
              <a:rPr lang="en-US" altLang="zh-CN" sz="2000" b="1" dirty="0">
                <a:latin typeface="Comic Sans MS" panose="030F0702030302020204" pitchFamily="66" charset="0"/>
              </a:rPr>
              <a:t>loan</a:t>
            </a:r>
            <a:r>
              <a:rPr lang="en-US" altLang="zh-CN" sz="2000" dirty="0">
                <a:latin typeface="Comic Sans MS" panose="030F0702030302020204" pitchFamily="66" charset="0"/>
              </a:rPr>
              <a:t>, hiding the amount attribute</a:t>
            </a:r>
          </a:p>
          <a:p>
            <a:pPr marL="0" indent="0">
              <a:spcBef>
                <a:spcPts val="600"/>
              </a:spcBef>
              <a:buNone/>
            </a:pPr>
            <a:r>
              <a:rPr lang="en-US" altLang="zh-CN" sz="2000"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create view </a:t>
            </a:r>
            <a:r>
              <a:rPr lang="en-US" altLang="zh-CN" sz="2000" i="1" dirty="0" err="1">
                <a:solidFill>
                  <a:srgbClr val="FF0000"/>
                </a:solidFill>
                <a:latin typeface="Comic Sans MS" panose="030F0702030302020204" pitchFamily="66" charset="0"/>
                <a:cs typeface="Times New Roman" panose="02020603050405020304" pitchFamily="18" charset="0"/>
              </a:rPr>
              <a:t>branch_loan</a:t>
            </a: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as</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branch_name</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loan_number</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from</a:t>
            </a:r>
            <a:r>
              <a:rPr lang="en-US" altLang="zh-CN" sz="2000" i="1" dirty="0">
                <a:solidFill>
                  <a:srgbClr val="3333FF"/>
                </a:solidFill>
                <a:latin typeface="Comic Sans MS" panose="030F0702030302020204" pitchFamily="66" charset="0"/>
                <a:cs typeface="Times New Roman" panose="02020603050405020304" pitchFamily="18" charset="0"/>
              </a:rPr>
              <a:t> loan</a:t>
            </a:r>
          </a:p>
          <a:p>
            <a:pPr>
              <a:spcBef>
                <a:spcPts val="600"/>
              </a:spcBef>
            </a:pPr>
            <a:r>
              <a:rPr lang="en-US" altLang="zh-CN" sz="2000" dirty="0">
                <a:latin typeface="Comic Sans MS" panose="030F0702030302020204" pitchFamily="66" charset="0"/>
              </a:rPr>
              <a:t>Add a new tuple to  relation </a:t>
            </a:r>
            <a:r>
              <a:rPr lang="en-US" altLang="zh-CN" sz="2000" b="1" dirty="0" err="1">
                <a:latin typeface="Comic Sans MS" panose="030F0702030302020204" pitchFamily="66" charset="0"/>
              </a:rPr>
              <a:t>branch_loan</a:t>
            </a:r>
            <a:endParaRPr lang="en-US" altLang="zh-CN" sz="2000" b="1" dirty="0">
              <a:latin typeface="Comic Sans MS" panose="030F0702030302020204" pitchFamily="66" charset="0"/>
            </a:endParaRPr>
          </a:p>
          <a:p>
            <a:pPr marL="0" indent="0">
              <a:spcBef>
                <a:spcPts val="600"/>
              </a:spcBef>
              <a:buNone/>
            </a:pPr>
            <a:r>
              <a:rPr lang="en-US" altLang="zh-CN" sz="2000"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insert into </a:t>
            </a:r>
            <a:r>
              <a:rPr lang="en-US" altLang="zh-CN" sz="2000" i="1" dirty="0" err="1">
                <a:solidFill>
                  <a:srgbClr val="FF0000"/>
                </a:solidFill>
                <a:latin typeface="Comic Sans MS" panose="030F0702030302020204" pitchFamily="66" charset="0"/>
                <a:cs typeface="Times New Roman" panose="02020603050405020304" pitchFamily="18" charset="0"/>
              </a:rPr>
              <a:t>branch_loan</a:t>
            </a:r>
            <a:br>
              <a:rPr lang="en-US" altLang="zh-CN" sz="2000" i="1" dirty="0">
                <a:solidFill>
                  <a:srgbClr val="1B06BA"/>
                </a:solidFill>
                <a:latin typeface="Comic Sans MS" panose="030F0702030302020204" pitchFamily="66" charset="0"/>
                <a:cs typeface="Times New Roman" panose="02020603050405020304" pitchFamily="18" charset="0"/>
              </a:rPr>
            </a:br>
            <a:r>
              <a:rPr lang="en-US" altLang="zh-CN" sz="2000" i="1" dirty="0">
                <a:solidFill>
                  <a:srgbClr val="1B06BA"/>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values</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Perryridge</a:t>
            </a:r>
            <a:r>
              <a:rPr lang="en-US" altLang="zh-CN" sz="2000" i="1" dirty="0">
                <a:solidFill>
                  <a:srgbClr val="3333FF"/>
                </a:solidFill>
                <a:latin typeface="Comic Sans MS" panose="030F0702030302020204" pitchFamily="66" charset="0"/>
                <a:cs typeface="Times New Roman" panose="02020603050405020304" pitchFamily="18" charset="0"/>
              </a:rPr>
              <a:t>’, ‘L-307’)</a:t>
            </a:r>
          </a:p>
          <a:p>
            <a:pPr marL="0" indent="0">
              <a:spcBef>
                <a:spcPts val="600"/>
              </a:spcBef>
              <a:buNone/>
            </a:pPr>
            <a:r>
              <a:rPr lang="en-US" altLang="zh-CN" sz="2000" dirty="0">
                <a:latin typeface="Comic Sans MS" panose="030F0702030302020204" pitchFamily="66" charset="0"/>
              </a:rPr>
              <a:t>    This insertion should be represented by the insertion of the tuple</a:t>
            </a:r>
          </a:p>
          <a:p>
            <a:pPr marL="0" indent="0">
              <a:spcBef>
                <a:spcPts val="600"/>
              </a:spcBef>
              <a:buNone/>
            </a:pPr>
            <a:r>
              <a:rPr lang="en-US" altLang="zh-CN" sz="2000" dirty="0">
                <a:latin typeface="Comic Sans MS" panose="030F0702030302020204" pitchFamily="66" charset="0"/>
              </a:rPr>
              <a:t>	</a:t>
            </a:r>
            <a:r>
              <a:rPr lang="en-US" altLang="zh-CN" sz="2000" i="1" dirty="0">
                <a:latin typeface="Comic Sans MS" panose="030F0702030302020204" pitchFamily="66" charset="0"/>
                <a:cs typeface="Times New Roman" panose="02020603050405020304" pitchFamily="18" charset="0"/>
              </a:rPr>
              <a:t>(‘L-307’, ‘</a:t>
            </a:r>
            <a:r>
              <a:rPr lang="en-US" altLang="zh-CN" sz="2000" i="1" dirty="0" err="1">
                <a:latin typeface="Comic Sans MS" panose="030F0702030302020204" pitchFamily="66" charset="0"/>
                <a:cs typeface="Times New Roman" panose="02020603050405020304" pitchFamily="18" charset="0"/>
              </a:rPr>
              <a:t>Perryridge</a:t>
            </a:r>
            <a:r>
              <a:rPr lang="en-US" altLang="zh-CN" sz="2000" i="1" dirty="0">
                <a:latin typeface="Comic Sans MS" panose="030F0702030302020204" pitchFamily="66" charset="0"/>
                <a:cs typeface="Times New Roman" panose="02020603050405020304" pitchFamily="18" charset="0"/>
              </a:rPr>
              <a:t>’, </a:t>
            </a:r>
            <a:r>
              <a:rPr lang="en-US" altLang="zh-CN" sz="2000" i="1" dirty="0">
                <a:solidFill>
                  <a:srgbClr val="FF0000"/>
                </a:solidFill>
                <a:latin typeface="Comic Sans MS" panose="030F0702030302020204" pitchFamily="66" charset="0"/>
                <a:cs typeface="Times New Roman" panose="02020603050405020304" pitchFamily="18" charset="0"/>
              </a:rPr>
              <a:t>null</a:t>
            </a:r>
            <a:r>
              <a:rPr lang="en-US" altLang="zh-CN" sz="2000" i="1" dirty="0">
                <a:latin typeface="Comic Sans MS" panose="030F0702030302020204" pitchFamily="66" charset="0"/>
                <a:cs typeface="Times New Roman" panose="02020603050405020304" pitchFamily="18" charset="0"/>
              </a:rPr>
              <a:t>)</a:t>
            </a:r>
          </a:p>
          <a:p>
            <a:pPr marL="0" indent="0">
              <a:spcBef>
                <a:spcPts val="600"/>
              </a:spcBef>
              <a:buNone/>
            </a:pPr>
            <a:r>
              <a:rPr lang="en-US" altLang="zh-CN" sz="2000" dirty="0">
                <a:latin typeface="Comic Sans MS" panose="030F0702030302020204" pitchFamily="66" charset="0"/>
              </a:rPr>
              <a:t>    into the relation </a:t>
            </a:r>
            <a:r>
              <a:rPr lang="en-US" altLang="zh-CN" sz="2000" b="1" dirty="0">
                <a:latin typeface="Comic Sans MS" panose="030F0702030302020204" pitchFamily="66" charset="0"/>
              </a:rPr>
              <a:t>loan, </a:t>
            </a:r>
            <a:r>
              <a:rPr kumimoji="1" lang="en-US" altLang="zh-CN" sz="2000" b="1" i="1" dirty="0">
                <a:solidFill>
                  <a:srgbClr val="0000FF"/>
                </a:solidFill>
                <a:latin typeface="Comic Sans MS" pitchFamily="66" charset="0"/>
              </a:rPr>
              <a:t>loan </a:t>
            </a:r>
            <a:r>
              <a:rPr kumimoji="1" lang="en-US" altLang="zh-CN" sz="2000" b="1" i="1" dirty="0">
                <a:latin typeface="Comic Sans MS" pitchFamily="66" charset="0"/>
              </a:rPr>
              <a:t>(</a:t>
            </a:r>
            <a:r>
              <a:rPr kumimoji="1" lang="en-US" altLang="zh-CN" sz="2000" b="1" i="1" dirty="0" err="1">
                <a:solidFill>
                  <a:srgbClr val="00CC00"/>
                </a:solidFill>
                <a:latin typeface="Comic Sans MS" pitchFamily="66" charset="0"/>
              </a:rPr>
              <a:t>l</a:t>
            </a:r>
            <a:r>
              <a:rPr kumimoji="1" lang="en-US" altLang="zh-CN" sz="2000" b="1" i="1" u="sng" dirty="0" err="1">
                <a:solidFill>
                  <a:srgbClr val="00CC00"/>
                </a:solidFill>
                <a:latin typeface="Comic Sans MS" pitchFamily="66" charset="0"/>
              </a:rPr>
              <a:t>oan_number</a:t>
            </a:r>
            <a:r>
              <a:rPr kumimoji="1" lang="en-US" altLang="zh-CN" sz="2000" b="1" i="1" dirty="0">
                <a:latin typeface="Comic Sans MS" pitchFamily="66" charset="0"/>
              </a:rPr>
              <a:t>, </a:t>
            </a:r>
            <a:r>
              <a:rPr kumimoji="1" lang="en-US" altLang="zh-CN" sz="2000" b="1" i="1" u="sng" dirty="0" err="1">
                <a:solidFill>
                  <a:srgbClr val="FF6600"/>
                </a:solidFill>
                <a:latin typeface="Comic Sans MS" pitchFamily="66" charset="0"/>
              </a:rPr>
              <a:t>branch_name</a:t>
            </a:r>
            <a:r>
              <a:rPr kumimoji="1" lang="en-US" altLang="zh-CN" sz="2000" b="1" i="1" dirty="0">
                <a:latin typeface="Comic Sans MS" pitchFamily="66" charset="0"/>
              </a:rPr>
              <a:t>, amount)</a:t>
            </a:r>
          </a:p>
        </p:txBody>
      </p:sp>
    </p:spTree>
    <p:extLst>
      <p:ext uri="{BB962C8B-B14F-4D97-AF65-F5344CB8AC3E}">
        <p14:creationId xmlns:p14="http://schemas.microsoft.com/office/powerpoint/2010/main" val="323266719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E26E0-8A2E-4122-87A9-188EE1365222}"/>
              </a:ext>
            </a:extLst>
          </p:cNvPr>
          <p:cNvSpPr>
            <a:spLocks noGrp="1"/>
          </p:cNvSpPr>
          <p:nvPr>
            <p:ph type="title"/>
          </p:nvPr>
        </p:nvSpPr>
        <p:spPr/>
        <p:txBody>
          <a:bodyPr/>
          <a:lstStyle/>
          <a:p>
            <a:pPr algn="ctr"/>
            <a:r>
              <a:rPr lang="en-US" altLang="zh-CN" dirty="0">
                <a:latin typeface="Comic Sans MS" panose="030F0702030302020204" pitchFamily="66" charset="0"/>
              </a:rPr>
              <a:t>Update of a View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5E0A8637-524A-4516-A9B6-6B92E2BDA94F}"/>
              </a:ext>
            </a:extLst>
          </p:cNvPr>
          <p:cNvSpPr>
            <a:spLocks noGrp="1"/>
          </p:cNvSpPr>
          <p:nvPr>
            <p:ph idx="1"/>
          </p:nvPr>
        </p:nvSpPr>
        <p:spPr>
          <a:xfrm>
            <a:off x="107504" y="699542"/>
            <a:ext cx="8928992" cy="3805070"/>
          </a:xfrm>
        </p:spPr>
        <p:txBody>
          <a:bodyPr/>
          <a:lstStyle/>
          <a:p>
            <a:r>
              <a:rPr lang="en-US" altLang="zh-CN" sz="2000" dirty="0">
                <a:solidFill>
                  <a:srgbClr val="FF0000"/>
                </a:solidFill>
                <a:latin typeface="Comic Sans MS" panose="030F0702030302020204" pitchFamily="66" charset="0"/>
              </a:rPr>
              <a:t>Updates on complex views </a:t>
            </a:r>
            <a:r>
              <a:rPr lang="en-US" altLang="zh-CN" sz="2000" dirty="0">
                <a:latin typeface="Comic Sans MS" panose="030F0702030302020204" pitchFamily="66" charset="0"/>
              </a:rPr>
              <a:t>are difficult or impossible to translate, and hence are </a:t>
            </a:r>
            <a:r>
              <a:rPr lang="en-US" altLang="zh-CN" sz="2000" dirty="0">
                <a:solidFill>
                  <a:srgbClr val="FF0000"/>
                </a:solidFill>
                <a:latin typeface="Comic Sans MS" panose="030F0702030302020204" pitchFamily="66" charset="0"/>
              </a:rPr>
              <a:t>disallowed</a:t>
            </a:r>
          </a:p>
          <a:p>
            <a:r>
              <a:rPr lang="en-US" altLang="zh-CN" sz="2000" dirty="0">
                <a:latin typeface="Comic Sans MS" panose="030F0702030302020204" pitchFamily="66" charset="0"/>
              </a:rPr>
              <a:t>Most SQL implementations allow updates </a:t>
            </a:r>
            <a:r>
              <a:rPr lang="en-US" altLang="zh-CN" sz="2000" dirty="0">
                <a:solidFill>
                  <a:srgbClr val="3333FF"/>
                </a:solidFill>
                <a:latin typeface="Comic Sans MS" panose="030F0702030302020204" pitchFamily="66" charset="0"/>
              </a:rPr>
              <a:t>only on simple views (without aggregates) defined on a single relation. </a:t>
            </a:r>
          </a:p>
          <a:p>
            <a:r>
              <a:rPr lang="en-US" altLang="zh-CN" sz="2000" dirty="0">
                <a:latin typeface="Comic Sans MS" panose="030F0702030302020204" pitchFamily="66" charset="0"/>
              </a:rPr>
              <a:t>In general, an SQL </a:t>
            </a:r>
            <a:r>
              <a:rPr lang="en-US" altLang="zh-CN" sz="2000" dirty="0">
                <a:solidFill>
                  <a:srgbClr val="FF0000"/>
                </a:solidFill>
                <a:latin typeface="Comic Sans MS" panose="030F0702030302020204" pitchFamily="66" charset="0"/>
              </a:rPr>
              <a:t>view</a:t>
            </a:r>
            <a:r>
              <a:rPr lang="en-US" altLang="zh-CN" sz="2000" dirty="0">
                <a:latin typeface="Comic Sans MS" panose="030F0702030302020204" pitchFamily="66" charset="0"/>
              </a:rPr>
              <a:t> is </a:t>
            </a:r>
            <a:r>
              <a:rPr lang="en-US" altLang="zh-CN" sz="2000" dirty="0">
                <a:solidFill>
                  <a:srgbClr val="FF0000"/>
                </a:solidFill>
                <a:latin typeface="Comic Sans MS" panose="030F0702030302020204" pitchFamily="66" charset="0"/>
              </a:rPr>
              <a:t>updatable</a:t>
            </a:r>
            <a:r>
              <a:rPr lang="en-US" altLang="zh-CN" sz="2000" dirty="0">
                <a:latin typeface="Comic Sans MS" panose="030F0702030302020204" pitchFamily="66" charset="0"/>
              </a:rPr>
              <a:t> if:</a:t>
            </a:r>
          </a:p>
          <a:p>
            <a:pPr lvl="1"/>
            <a:r>
              <a:rPr lang="en-US" altLang="zh-CN" sz="1800" dirty="0">
                <a:solidFill>
                  <a:srgbClr val="3333FF"/>
                </a:solidFill>
                <a:latin typeface="Comic Sans MS" panose="030F0702030302020204" pitchFamily="66" charset="0"/>
              </a:rPr>
              <a:t>The</a:t>
            </a:r>
            <a:r>
              <a:rPr lang="en-US" altLang="zh-CN" sz="1800" dirty="0">
                <a:solidFill>
                  <a:srgbClr val="1B06BA"/>
                </a:solidFill>
                <a:latin typeface="Comic Sans MS" panose="030F0702030302020204" pitchFamily="66" charset="0"/>
              </a:rPr>
              <a:t> </a:t>
            </a:r>
            <a:r>
              <a:rPr lang="en-US" altLang="zh-CN" sz="1800" dirty="0">
                <a:solidFill>
                  <a:srgbClr val="FF0000"/>
                </a:solidFill>
                <a:latin typeface="Comic Sans MS" panose="030F0702030302020204" pitchFamily="66" charset="0"/>
              </a:rPr>
              <a:t>select</a:t>
            </a:r>
            <a:r>
              <a:rPr lang="en-US" altLang="zh-CN" sz="1800" dirty="0">
                <a:solidFill>
                  <a:srgbClr val="1B06BA"/>
                </a:solidFill>
                <a:latin typeface="Comic Sans MS" panose="030F0702030302020204" pitchFamily="66" charset="0"/>
              </a:rPr>
              <a:t> </a:t>
            </a:r>
            <a:r>
              <a:rPr lang="en-US" altLang="zh-CN" sz="1800" dirty="0">
                <a:solidFill>
                  <a:srgbClr val="3333FF"/>
                </a:solidFill>
                <a:latin typeface="Comic Sans MS" panose="030F0702030302020204" pitchFamily="66" charset="0"/>
              </a:rPr>
              <a:t>clause contains only attribute names of the relation, and does not have any </a:t>
            </a:r>
            <a:r>
              <a:rPr lang="en-US" altLang="zh-CN" sz="1800" b="1" dirty="0">
                <a:solidFill>
                  <a:srgbClr val="3333FF"/>
                </a:solidFill>
                <a:latin typeface="Comic Sans MS" panose="030F0702030302020204" pitchFamily="66" charset="0"/>
              </a:rPr>
              <a:t>expressions</a:t>
            </a:r>
            <a:r>
              <a:rPr lang="en-US" altLang="zh-CN" sz="1800" dirty="0">
                <a:solidFill>
                  <a:srgbClr val="3333FF"/>
                </a:solidFill>
                <a:latin typeface="Comic Sans MS" panose="030F0702030302020204" pitchFamily="66" charset="0"/>
              </a:rPr>
              <a:t>, </a:t>
            </a:r>
            <a:r>
              <a:rPr lang="en-US" altLang="zh-CN" sz="1800" b="1" dirty="0">
                <a:solidFill>
                  <a:srgbClr val="3333FF"/>
                </a:solidFill>
                <a:latin typeface="Comic Sans MS" panose="030F0702030302020204" pitchFamily="66" charset="0"/>
              </a:rPr>
              <a:t>aggregates</a:t>
            </a:r>
            <a:r>
              <a:rPr lang="en-US" altLang="zh-CN" sz="1800" dirty="0">
                <a:solidFill>
                  <a:srgbClr val="3333FF"/>
                </a:solidFill>
                <a:latin typeface="Comic Sans MS" panose="030F0702030302020204" pitchFamily="66" charset="0"/>
              </a:rPr>
              <a:t>, or </a:t>
            </a:r>
            <a:r>
              <a:rPr lang="en-US" altLang="zh-CN" sz="1800" b="1" dirty="0">
                <a:solidFill>
                  <a:srgbClr val="3333FF"/>
                </a:solidFill>
                <a:latin typeface="Comic Sans MS" panose="030F0702030302020204" pitchFamily="66" charset="0"/>
              </a:rPr>
              <a:t>distinct specification</a:t>
            </a:r>
          </a:p>
          <a:p>
            <a:pPr lvl="1"/>
            <a:r>
              <a:rPr lang="en-US" altLang="zh-CN" sz="1800" dirty="0">
                <a:solidFill>
                  <a:srgbClr val="3333FF"/>
                </a:solidFill>
                <a:latin typeface="Comic Sans MS" panose="030F0702030302020204" pitchFamily="66" charset="0"/>
              </a:rPr>
              <a:t>Any</a:t>
            </a:r>
            <a:r>
              <a:rPr lang="en-US" altLang="zh-CN" sz="1800" dirty="0">
                <a:solidFill>
                  <a:srgbClr val="1B06BA"/>
                </a:solidFill>
                <a:latin typeface="Comic Sans MS" panose="030F0702030302020204" pitchFamily="66" charset="0"/>
              </a:rPr>
              <a:t> </a:t>
            </a:r>
            <a:r>
              <a:rPr lang="en-US" altLang="zh-CN" sz="1800" dirty="0">
                <a:solidFill>
                  <a:srgbClr val="FF0000"/>
                </a:solidFill>
                <a:latin typeface="Comic Sans MS" panose="030F0702030302020204" pitchFamily="66" charset="0"/>
              </a:rPr>
              <a:t>attributes</a:t>
            </a:r>
            <a:r>
              <a:rPr lang="en-US" altLang="zh-CN" sz="1800" dirty="0">
                <a:solidFill>
                  <a:srgbClr val="1B06BA"/>
                </a:solidFill>
                <a:latin typeface="Comic Sans MS" panose="030F0702030302020204" pitchFamily="66" charset="0"/>
              </a:rPr>
              <a:t> </a:t>
            </a:r>
            <a:r>
              <a:rPr lang="en-US" altLang="zh-CN" sz="1800" dirty="0">
                <a:solidFill>
                  <a:srgbClr val="3333FF"/>
                </a:solidFill>
                <a:latin typeface="Comic Sans MS" panose="030F0702030302020204" pitchFamily="66" charset="0"/>
              </a:rPr>
              <a:t>not listed in the select clause can be set to </a:t>
            </a:r>
            <a:r>
              <a:rPr lang="en-US" altLang="zh-CN" sz="1800" dirty="0">
                <a:solidFill>
                  <a:srgbClr val="FF0000"/>
                </a:solidFill>
                <a:latin typeface="Comic Sans MS" panose="030F0702030302020204" pitchFamily="66" charset="0"/>
              </a:rPr>
              <a:t>null</a:t>
            </a:r>
          </a:p>
          <a:p>
            <a:pPr lvl="1"/>
            <a:r>
              <a:rPr lang="en-US" altLang="zh-CN" sz="1800" dirty="0">
                <a:solidFill>
                  <a:srgbClr val="3333FF"/>
                </a:solidFill>
                <a:latin typeface="Comic Sans MS" panose="030F0702030302020204" pitchFamily="66" charset="0"/>
              </a:rPr>
              <a:t>The</a:t>
            </a:r>
            <a:r>
              <a:rPr lang="en-US" altLang="zh-CN" sz="1800" dirty="0">
                <a:solidFill>
                  <a:srgbClr val="1B06BA"/>
                </a:solidFill>
                <a:latin typeface="Comic Sans MS" panose="030F0702030302020204" pitchFamily="66" charset="0"/>
              </a:rPr>
              <a:t> </a:t>
            </a:r>
            <a:r>
              <a:rPr lang="en-US" altLang="zh-CN" sz="1800" dirty="0">
                <a:solidFill>
                  <a:srgbClr val="FF0000"/>
                </a:solidFill>
                <a:latin typeface="Comic Sans MS" panose="030F0702030302020204" pitchFamily="66" charset="0"/>
              </a:rPr>
              <a:t>from</a:t>
            </a:r>
            <a:r>
              <a:rPr lang="en-US" altLang="zh-CN" sz="1800" dirty="0">
                <a:solidFill>
                  <a:srgbClr val="1B06BA"/>
                </a:solidFill>
                <a:latin typeface="Comic Sans MS" panose="030F0702030302020204" pitchFamily="66" charset="0"/>
              </a:rPr>
              <a:t> </a:t>
            </a:r>
            <a:r>
              <a:rPr lang="en-US" altLang="zh-CN" sz="1800" dirty="0">
                <a:solidFill>
                  <a:srgbClr val="3333FF"/>
                </a:solidFill>
                <a:latin typeface="Comic Sans MS" panose="030F0702030302020204" pitchFamily="66" charset="0"/>
              </a:rPr>
              <a:t>clause has only one relation</a:t>
            </a:r>
          </a:p>
          <a:p>
            <a:pPr lvl="1"/>
            <a:r>
              <a:rPr lang="en-US" altLang="zh-CN" sz="1800" dirty="0">
                <a:solidFill>
                  <a:srgbClr val="3333FF"/>
                </a:solidFill>
                <a:latin typeface="Comic Sans MS" panose="030F0702030302020204" pitchFamily="66" charset="0"/>
              </a:rPr>
              <a:t>The query does </a:t>
            </a:r>
            <a:r>
              <a:rPr lang="en-US" altLang="zh-CN" sz="1800" dirty="0">
                <a:solidFill>
                  <a:srgbClr val="FF0000"/>
                </a:solidFill>
                <a:latin typeface="Comic Sans MS" panose="030F0702030302020204" pitchFamily="66" charset="0"/>
              </a:rPr>
              <a:t>not</a:t>
            </a:r>
            <a:r>
              <a:rPr lang="en-US" altLang="zh-CN" sz="1800" dirty="0">
                <a:solidFill>
                  <a:srgbClr val="1B06BA"/>
                </a:solidFill>
                <a:latin typeface="Comic Sans MS" panose="030F0702030302020204" pitchFamily="66" charset="0"/>
              </a:rPr>
              <a:t> </a:t>
            </a:r>
            <a:r>
              <a:rPr lang="en-US" altLang="zh-CN" sz="1800" dirty="0">
                <a:solidFill>
                  <a:srgbClr val="3333FF"/>
                </a:solidFill>
                <a:latin typeface="Comic Sans MS" panose="030F0702030302020204" pitchFamily="66" charset="0"/>
              </a:rPr>
              <a:t>have</a:t>
            </a:r>
            <a:r>
              <a:rPr lang="en-US" altLang="zh-CN" sz="1800" dirty="0">
                <a:solidFill>
                  <a:srgbClr val="1B06BA"/>
                </a:solidFill>
                <a:latin typeface="Comic Sans MS" panose="030F0702030302020204" pitchFamily="66" charset="0"/>
              </a:rPr>
              <a:t> </a:t>
            </a:r>
            <a:r>
              <a:rPr lang="en-US" altLang="zh-CN" sz="1800" dirty="0">
                <a:solidFill>
                  <a:srgbClr val="FF0000"/>
                </a:solidFill>
                <a:latin typeface="Comic Sans MS" panose="030F0702030302020204" pitchFamily="66" charset="0"/>
              </a:rPr>
              <a:t>a</a:t>
            </a:r>
            <a:r>
              <a:rPr lang="en-US" altLang="zh-CN" sz="1800" dirty="0">
                <a:solidFill>
                  <a:srgbClr val="1B06BA"/>
                </a:solidFill>
                <a:latin typeface="Comic Sans MS" panose="030F0702030302020204" pitchFamily="66" charset="0"/>
              </a:rPr>
              <a:t> </a:t>
            </a:r>
            <a:r>
              <a:rPr lang="en-US" altLang="zh-CN" sz="1800" b="1" dirty="0">
                <a:solidFill>
                  <a:srgbClr val="FF0000"/>
                </a:solidFill>
                <a:latin typeface="Comic Sans MS" panose="030F0702030302020204" pitchFamily="66" charset="0"/>
              </a:rPr>
              <a:t>group by </a:t>
            </a:r>
            <a:r>
              <a:rPr lang="en-US" altLang="zh-CN" sz="1800" dirty="0">
                <a:solidFill>
                  <a:srgbClr val="FF0000"/>
                </a:solidFill>
                <a:latin typeface="Comic Sans MS" panose="030F0702030302020204" pitchFamily="66" charset="0"/>
              </a:rPr>
              <a:t>or </a:t>
            </a:r>
            <a:r>
              <a:rPr lang="en-US" altLang="zh-CN" sz="1800" b="1" dirty="0">
                <a:solidFill>
                  <a:srgbClr val="FF0000"/>
                </a:solidFill>
                <a:latin typeface="Comic Sans MS" panose="030F0702030302020204" pitchFamily="66" charset="0"/>
              </a:rPr>
              <a:t>having</a:t>
            </a:r>
            <a:r>
              <a:rPr lang="en-US" altLang="zh-CN" sz="1800" dirty="0">
                <a:solidFill>
                  <a:srgbClr val="1B06BA"/>
                </a:solidFill>
                <a:latin typeface="Comic Sans MS" panose="030F0702030302020204" pitchFamily="66" charset="0"/>
              </a:rPr>
              <a:t> </a:t>
            </a:r>
            <a:r>
              <a:rPr lang="en-US" altLang="zh-CN" sz="1800" dirty="0">
                <a:solidFill>
                  <a:srgbClr val="3333FF"/>
                </a:solidFill>
                <a:latin typeface="Comic Sans MS" panose="030F0702030302020204" pitchFamily="66" charset="0"/>
              </a:rPr>
              <a:t>clause</a:t>
            </a:r>
            <a:endParaRPr lang="zh-CN" altLang="en-US" sz="1800" dirty="0">
              <a:solidFill>
                <a:srgbClr val="3333FF"/>
              </a:solidFill>
              <a:latin typeface="Comic Sans MS" panose="030F0702030302020204" pitchFamily="66" charset="0"/>
            </a:endParaRPr>
          </a:p>
        </p:txBody>
      </p:sp>
    </p:spTree>
    <p:extLst>
      <p:ext uri="{BB962C8B-B14F-4D97-AF65-F5344CB8AC3E}">
        <p14:creationId xmlns:p14="http://schemas.microsoft.com/office/powerpoint/2010/main" val="129051920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89E695-82CD-4BE6-912F-ED8A53C7B6CE}"/>
              </a:ext>
            </a:extLst>
          </p:cNvPr>
          <p:cNvSpPr>
            <a:spLocks noGrp="1"/>
          </p:cNvSpPr>
          <p:nvPr>
            <p:ph type="title"/>
          </p:nvPr>
        </p:nvSpPr>
        <p:spPr/>
        <p:txBody>
          <a:bodyPr/>
          <a:lstStyle/>
          <a:p>
            <a:pPr algn="ctr"/>
            <a:r>
              <a:rPr lang="en-US" altLang="zh-CN" dirty="0">
                <a:latin typeface="Comic Sans MS" panose="030F0702030302020204" pitchFamily="66" charset="0"/>
              </a:rPr>
              <a:t>Materialized Views (</a:t>
            </a:r>
            <a:r>
              <a:rPr lang="zh-CN" altLang="en-US" dirty="0">
                <a:latin typeface="Comic Sans MS" panose="030F0702030302020204" pitchFamily="66" charset="0"/>
              </a:rPr>
              <a:t>物化视图</a:t>
            </a:r>
            <a:r>
              <a:rPr lang="en-US" altLang="zh-CN" dirty="0">
                <a:latin typeface="Comic Sans MS" panose="030F0702030302020204" pitchFamily="66" charset="0"/>
              </a:rPr>
              <a:t>) </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BCF4BECB-5F23-4A4A-BA8E-364948683BE8}"/>
              </a:ext>
            </a:extLst>
          </p:cNvPr>
          <p:cNvSpPr>
            <a:spLocks noGrp="1"/>
          </p:cNvSpPr>
          <p:nvPr>
            <p:ph idx="1"/>
          </p:nvPr>
        </p:nvSpPr>
        <p:spPr>
          <a:xfrm>
            <a:off x="179512" y="669214"/>
            <a:ext cx="8568952" cy="3918759"/>
          </a:xfrm>
        </p:spPr>
        <p:txBody>
          <a:bodyPr/>
          <a:lstStyle/>
          <a:p>
            <a:r>
              <a:rPr lang="en-US" altLang="zh-CN" sz="2000" dirty="0">
                <a:latin typeface="Comic Sans MS" panose="030F0702030302020204" pitchFamily="66" charset="0"/>
              </a:rPr>
              <a:t>The relation of a view is </a:t>
            </a:r>
            <a:r>
              <a:rPr lang="en-US" altLang="zh-CN" sz="2000" dirty="0">
                <a:solidFill>
                  <a:srgbClr val="FF0000"/>
                </a:solidFill>
                <a:latin typeface="Comic Sans MS" panose="030F0702030302020204" pitchFamily="66" charset="0"/>
              </a:rPr>
              <a:t>stored</a:t>
            </a:r>
          </a:p>
          <a:p>
            <a:r>
              <a:rPr lang="en-US" altLang="zh-CN" sz="2000" dirty="0">
                <a:latin typeface="Comic Sans MS" panose="030F0702030302020204" pitchFamily="66" charset="0"/>
              </a:rPr>
              <a:t>Will change if the actual relations used in the view definition change. The view is kept </a:t>
            </a:r>
            <a:r>
              <a:rPr lang="en-US" altLang="zh-CN" sz="2000" dirty="0">
                <a:solidFill>
                  <a:srgbClr val="FF0000"/>
                </a:solidFill>
                <a:latin typeface="Comic Sans MS" panose="030F0702030302020204" pitchFamily="66" charset="0"/>
              </a:rPr>
              <a:t>up-to-date</a:t>
            </a:r>
          </a:p>
          <a:p>
            <a:r>
              <a:rPr lang="en-US" altLang="zh-CN" sz="2000" dirty="0">
                <a:latin typeface="Comic Sans MS" panose="030F0702030302020204" pitchFamily="66" charset="0"/>
              </a:rPr>
              <a:t>The aggregated result is likely to be much smaller than the large relations on which the view is defined; as a result </a:t>
            </a:r>
            <a:r>
              <a:rPr lang="en-US" altLang="zh-CN" sz="2000" dirty="0">
                <a:solidFill>
                  <a:srgbClr val="FF0000"/>
                </a:solidFill>
                <a:latin typeface="Comic Sans MS" pitchFamily="66" charset="0"/>
              </a:rPr>
              <a:t>the materialized view can be used to answer the query very quickly</a:t>
            </a:r>
            <a:r>
              <a:rPr lang="en-US" altLang="zh-CN" sz="2000" dirty="0">
                <a:latin typeface="Comic Sans MS" pitchFamily="66" charset="0"/>
              </a:rPr>
              <a:t>, avoiding reading the large underlying relations. Of course, the benefits to queries from the materialization of a view must be weighed against the </a:t>
            </a:r>
            <a:r>
              <a:rPr lang="en-US" altLang="zh-CN" sz="2000" dirty="0">
                <a:solidFill>
                  <a:srgbClr val="FF0000"/>
                </a:solidFill>
                <a:latin typeface="Comic Sans MS" pitchFamily="66" charset="0"/>
              </a:rPr>
              <a:t>storage costs </a:t>
            </a:r>
            <a:r>
              <a:rPr lang="en-US" altLang="zh-CN" sz="2000" dirty="0">
                <a:latin typeface="Comic Sans MS" pitchFamily="66" charset="0"/>
              </a:rPr>
              <a:t>and the </a:t>
            </a:r>
            <a:r>
              <a:rPr lang="en-US" altLang="zh-CN" sz="2000" dirty="0">
                <a:solidFill>
                  <a:srgbClr val="FF0000"/>
                </a:solidFill>
                <a:latin typeface="Comic Sans MS" pitchFamily="66" charset="0"/>
              </a:rPr>
              <a:t>added overhead for updates</a:t>
            </a:r>
            <a:r>
              <a:rPr lang="en-US" altLang="zh-CN" sz="2000" dirty="0">
                <a:latin typeface="Comic Sans MS" panose="030F0702030302020204" pitchFamily="66" charset="0"/>
              </a:rPr>
              <a:t>. </a:t>
            </a:r>
          </a:p>
          <a:p>
            <a:r>
              <a:rPr lang="en-US" altLang="zh-CN" sz="2000" dirty="0">
                <a:latin typeface="Comic Sans MS" panose="030F0702030302020204" pitchFamily="66" charset="0"/>
              </a:rPr>
              <a:t>Materialized view maintenance</a:t>
            </a:r>
          </a:p>
          <a:p>
            <a:pPr lvl="1"/>
            <a:r>
              <a:rPr lang="en-US" altLang="zh-CN" sz="1800" dirty="0">
                <a:solidFill>
                  <a:srgbClr val="1B06BA"/>
                </a:solidFill>
                <a:latin typeface="Comic Sans MS" panose="030F0702030302020204" pitchFamily="66" charset="0"/>
              </a:rPr>
              <a:t>Real-time updates vs. periodic updates</a:t>
            </a:r>
          </a:p>
          <a:p>
            <a:pPr lvl="1"/>
            <a:r>
              <a:rPr lang="en-US" altLang="zh-CN" sz="1600" dirty="0">
                <a:latin typeface="Comic Sans MS" panose="030F0702030302020204" pitchFamily="66" charset="0"/>
              </a:rPr>
              <a:t>Chapter 4 (Version 7)</a:t>
            </a:r>
            <a:endParaRPr lang="zh-CN" altLang="en-US" sz="1600" dirty="0">
              <a:latin typeface="Comic Sans MS" panose="030F0702030302020204" pitchFamily="66" charset="0"/>
            </a:endParaRPr>
          </a:p>
        </p:txBody>
      </p:sp>
    </p:spTree>
    <p:extLst>
      <p:ext uri="{BB962C8B-B14F-4D97-AF65-F5344CB8AC3E}">
        <p14:creationId xmlns:p14="http://schemas.microsoft.com/office/powerpoint/2010/main" val="286070510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994FF-3A8F-4B96-AC38-E68C8E025693}"/>
              </a:ext>
            </a:extLst>
          </p:cNvPr>
          <p:cNvSpPr>
            <a:spLocks noGrp="1"/>
          </p:cNvSpPr>
          <p:nvPr>
            <p:ph type="title"/>
          </p:nvPr>
        </p:nvSpPr>
        <p:spPr/>
        <p:txBody>
          <a:bodyPr/>
          <a:lstStyle/>
          <a:p>
            <a:pPr algn="ctr"/>
            <a:r>
              <a:rPr lang="en-US" altLang="zh-CN" dirty="0">
                <a:latin typeface="Comic Sans MS" panose="030F0702030302020204" pitchFamily="66" charset="0"/>
              </a:rPr>
              <a:t>Outline</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6833E702-3928-416F-AAD2-9DEFE6381E61}"/>
              </a:ext>
            </a:extLst>
          </p:cNvPr>
          <p:cNvSpPr>
            <a:spLocks noGrp="1"/>
          </p:cNvSpPr>
          <p:nvPr>
            <p:ph idx="1"/>
          </p:nvPr>
        </p:nvSpPr>
        <p:spPr/>
        <p:txBody>
          <a:bodyPr/>
          <a:lstStyle/>
          <a:p>
            <a:pPr>
              <a:spcBef>
                <a:spcPts val="1200"/>
              </a:spcBef>
            </a:pPr>
            <a:r>
              <a:rPr lang="en-US" altLang="zh-CN">
                <a:latin typeface="Comic Sans MS" panose="030F0702030302020204" pitchFamily="66" charset="0"/>
              </a:rPr>
              <a:t>Join </a:t>
            </a:r>
            <a:r>
              <a:rPr lang="en-US" altLang="zh-CN" dirty="0">
                <a:latin typeface="Comic Sans MS" panose="030F0702030302020204" pitchFamily="66" charset="0"/>
              </a:rPr>
              <a:t>Expressions</a:t>
            </a:r>
          </a:p>
          <a:p>
            <a:pPr>
              <a:spcBef>
                <a:spcPts val="1200"/>
              </a:spcBef>
            </a:pPr>
            <a:r>
              <a:rPr lang="en-US" altLang="zh-CN">
                <a:latin typeface="Comic Sans MS" panose="030F0702030302020204" pitchFamily="66" charset="0"/>
              </a:rPr>
              <a:t>Views</a:t>
            </a:r>
            <a:endParaRPr lang="en-US" altLang="zh-CN" dirty="0">
              <a:latin typeface="Comic Sans MS" panose="030F0702030302020204" pitchFamily="66" charset="0"/>
            </a:endParaRPr>
          </a:p>
          <a:p>
            <a:pPr marL="0" indent="0">
              <a:spcBef>
                <a:spcPts val="1200"/>
              </a:spcBef>
              <a:buNone/>
            </a:pPr>
            <a:r>
              <a:rPr lang="zh-CN" altLang="en-US" b="1">
                <a:solidFill>
                  <a:srgbClr val="FF0000"/>
                </a:solidFill>
                <a:latin typeface="Comic Sans MS" panose="030F0702030302020204" pitchFamily="66" charset="0"/>
                <a:ea typeface="华文中宋" pitchFamily="2" charset="-122"/>
                <a:sym typeface="Wingdings" pitchFamily="2" charset="2"/>
              </a:rPr>
              <a:t> </a:t>
            </a:r>
            <a:r>
              <a:rPr lang="en-US" altLang="zh-CN" b="1">
                <a:solidFill>
                  <a:srgbClr val="FF0000"/>
                </a:solidFill>
                <a:latin typeface="Comic Sans MS" panose="030F0702030302020204" pitchFamily="66" charset="0"/>
              </a:rPr>
              <a:t>Transactions</a:t>
            </a:r>
            <a:endParaRPr lang="en-US" altLang="zh-CN" b="1" dirty="0">
              <a:solidFill>
                <a:srgbClr val="FF0000"/>
              </a:solidFill>
              <a:latin typeface="Comic Sans MS" panose="030F0702030302020204" pitchFamily="66" charset="0"/>
            </a:endParaRPr>
          </a:p>
          <a:p>
            <a:pPr>
              <a:spcBef>
                <a:spcPts val="1200"/>
              </a:spcBef>
            </a:pPr>
            <a:r>
              <a:rPr lang="en-US" altLang="zh-CN">
                <a:latin typeface="Comic Sans MS" panose="030F0702030302020204" pitchFamily="66" charset="0"/>
              </a:rPr>
              <a:t>Integrity </a:t>
            </a:r>
            <a:r>
              <a:rPr lang="en-US" altLang="zh-CN" dirty="0">
                <a:latin typeface="Comic Sans MS" panose="030F0702030302020204" pitchFamily="66" charset="0"/>
              </a:rPr>
              <a:t>Constraints</a:t>
            </a:r>
          </a:p>
          <a:p>
            <a:pPr>
              <a:spcBef>
                <a:spcPts val="1200"/>
              </a:spcBef>
            </a:pPr>
            <a:r>
              <a:rPr lang="en-US" altLang="zh-CN">
                <a:latin typeface="Comic Sans MS" panose="030F0702030302020204" pitchFamily="66" charset="0"/>
              </a:rPr>
              <a:t>Data </a:t>
            </a:r>
            <a:r>
              <a:rPr lang="en-US" altLang="zh-CN" dirty="0">
                <a:latin typeface="Comic Sans MS" panose="030F0702030302020204" pitchFamily="66" charset="0"/>
              </a:rPr>
              <a:t>Types in SQL</a:t>
            </a:r>
          </a:p>
          <a:p>
            <a:pPr>
              <a:spcBef>
                <a:spcPts val="1200"/>
              </a:spcBef>
            </a:pPr>
            <a:r>
              <a:rPr lang="en-US" altLang="zh-CN">
                <a:latin typeface="Comic Sans MS" panose="030F0702030302020204" pitchFamily="66" charset="0"/>
              </a:rPr>
              <a:t>Authorization</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59720390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0ED2EB-D7D5-4B5F-A754-8E192289A0BD}"/>
              </a:ext>
            </a:extLst>
          </p:cNvPr>
          <p:cNvSpPr>
            <a:spLocks noGrp="1"/>
          </p:cNvSpPr>
          <p:nvPr>
            <p:ph type="title"/>
          </p:nvPr>
        </p:nvSpPr>
        <p:spPr/>
        <p:txBody>
          <a:bodyPr/>
          <a:lstStyle/>
          <a:p>
            <a:pPr algn="ctr"/>
            <a:r>
              <a:rPr lang="en-US" altLang="zh-CN" dirty="0">
                <a:latin typeface="Comic Sans MS" panose="030F0702030302020204" pitchFamily="66" charset="0"/>
              </a:rPr>
              <a:t>Transactions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314185D8-8B24-41BC-AEC6-53A464589F9E}"/>
              </a:ext>
            </a:extLst>
          </p:cNvPr>
          <p:cNvSpPr>
            <a:spLocks noGrp="1"/>
          </p:cNvSpPr>
          <p:nvPr>
            <p:ph idx="1"/>
          </p:nvPr>
        </p:nvSpPr>
        <p:spPr>
          <a:xfrm>
            <a:off x="107504" y="699542"/>
            <a:ext cx="8892480" cy="3805070"/>
          </a:xfrm>
        </p:spPr>
        <p:txBody>
          <a:bodyPr/>
          <a:lstStyle/>
          <a:p>
            <a:pPr>
              <a:lnSpc>
                <a:spcPct val="150000"/>
              </a:lnSpc>
            </a:pPr>
            <a:r>
              <a:rPr lang="en-US" altLang="zh-CN" sz="2000" dirty="0">
                <a:latin typeface="Comic Sans MS" panose="030F0702030302020204" pitchFamily="66" charset="0"/>
              </a:rPr>
              <a:t>A transaction is a sequence of queries and update statements executed as </a:t>
            </a:r>
            <a:r>
              <a:rPr lang="en-US" altLang="zh-CN" sz="2000" dirty="0">
                <a:solidFill>
                  <a:srgbClr val="FF0000"/>
                </a:solidFill>
                <a:latin typeface="Comic Sans MS" panose="030F0702030302020204" pitchFamily="66" charset="0"/>
              </a:rPr>
              <a:t>a single unit (atomicity,</a:t>
            </a:r>
            <a:r>
              <a:rPr lang="zh-CN" altLang="en-US" sz="2000" dirty="0">
                <a:solidFill>
                  <a:srgbClr val="FF0000"/>
                </a:solidFill>
                <a:latin typeface="Comic Sans MS" panose="030F0702030302020204" pitchFamily="66" charset="0"/>
              </a:rPr>
              <a:t> 原子性</a:t>
            </a:r>
            <a:r>
              <a:rPr lang="en-US" altLang="zh-CN" sz="2000" dirty="0">
                <a:solidFill>
                  <a:srgbClr val="FF0000"/>
                </a:solidFill>
                <a:latin typeface="Comic Sans MS" panose="030F0702030302020204" pitchFamily="66" charset="0"/>
              </a:rPr>
              <a:t>)</a:t>
            </a:r>
          </a:p>
          <a:p>
            <a:pPr>
              <a:lnSpc>
                <a:spcPct val="150000"/>
              </a:lnSpc>
            </a:pPr>
            <a:r>
              <a:rPr lang="en-US" altLang="zh-CN" sz="2000" dirty="0">
                <a:latin typeface="Comic Sans MS" panose="030F0702030302020204" pitchFamily="66" charset="0"/>
              </a:rPr>
              <a:t>Transactions are started implicitly and terminated by one of</a:t>
            </a:r>
          </a:p>
          <a:p>
            <a:pPr lvl="1">
              <a:lnSpc>
                <a:spcPct val="150000"/>
              </a:lnSpc>
            </a:pPr>
            <a:r>
              <a:rPr lang="en-US" altLang="zh-CN" b="1" dirty="0">
                <a:solidFill>
                  <a:srgbClr val="FF0000"/>
                </a:solidFill>
                <a:latin typeface="Comic Sans MS" panose="030F0702030302020204" pitchFamily="66" charset="0"/>
              </a:rPr>
              <a:t>commit</a:t>
            </a:r>
            <a:r>
              <a:rPr lang="en-US" altLang="zh-CN" b="1" dirty="0">
                <a:latin typeface="Comic Sans MS" panose="030F0702030302020204" pitchFamily="66" charset="0"/>
              </a:rPr>
              <a:t> [work]: </a:t>
            </a:r>
            <a:r>
              <a:rPr lang="en-US" altLang="zh-CN" dirty="0">
                <a:latin typeface="Comic Sans MS" panose="030F0702030302020204" pitchFamily="66" charset="0"/>
              </a:rPr>
              <a:t>makes all updates of the transaction permanent in the database</a:t>
            </a:r>
          </a:p>
          <a:p>
            <a:pPr lvl="1">
              <a:lnSpc>
                <a:spcPct val="150000"/>
              </a:lnSpc>
            </a:pPr>
            <a:r>
              <a:rPr lang="en-US" altLang="zh-CN" b="1" dirty="0">
                <a:solidFill>
                  <a:srgbClr val="FF0000"/>
                </a:solidFill>
                <a:latin typeface="Comic Sans MS" panose="030F0702030302020204" pitchFamily="66" charset="0"/>
              </a:rPr>
              <a:t>rollback</a:t>
            </a:r>
            <a:r>
              <a:rPr lang="en-US" altLang="zh-CN" b="1" dirty="0">
                <a:latin typeface="Comic Sans MS" panose="030F0702030302020204" pitchFamily="66" charset="0"/>
              </a:rPr>
              <a:t> [work]: </a:t>
            </a:r>
            <a:r>
              <a:rPr lang="en-US" altLang="zh-CN" dirty="0">
                <a:latin typeface="Comic Sans MS" panose="030F0702030302020204" pitchFamily="66" charset="0"/>
              </a:rPr>
              <a:t>undoes all updates performed by the transaction</a:t>
            </a:r>
          </a:p>
          <a:p>
            <a:pPr>
              <a:lnSpc>
                <a:spcPct val="150000"/>
              </a:lnSpc>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3475035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54D937-5A61-40BB-A01E-1F3EED79D130}"/>
              </a:ext>
            </a:extLst>
          </p:cNvPr>
          <p:cNvSpPr>
            <a:spLocks noGrp="1"/>
          </p:cNvSpPr>
          <p:nvPr>
            <p:ph type="title"/>
          </p:nvPr>
        </p:nvSpPr>
        <p:spPr/>
        <p:txBody>
          <a:bodyPr/>
          <a:lstStyle/>
          <a:p>
            <a:pPr algn="ctr"/>
            <a:r>
              <a:rPr lang="en-US" altLang="zh-CN" dirty="0">
                <a:latin typeface="Comic Sans MS" panose="030F0702030302020204" pitchFamily="66" charset="0"/>
              </a:rPr>
              <a:t>Transactions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A5D20FAB-16B8-4CA2-AD41-80A26E82198A}"/>
              </a:ext>
            </a:extLst>
          </p:cNvPr>
          <p:cNvSpPr>
            <a:spLocks noGrp="1"/>
          </p:cNvSpPr>
          <p:nvPr>
            <p:ph idx="1"/>
          </p:nvPr>
        </p:nvSpPr>
        <p:spPr>
          <a:xfrm>
            <a:off x="179512" y="627534"/>
            <a:ext cx="8964488" cy="3805070"/>
          </a:xfrm>
        </p:spPr>
        <p:txBody>
          <a:bodyPr/>
          <a:lstStyle/>
          <a:p>
            <a:pPr>
              <a:lnSpc>
                <a:spcPct val="150000"/>
              </a:lnSpc>
            </a:pPr>
            <a:r>
              <a:rPr lang="en-US" altLang="zh-CN" sz="2000" dirty="0">
                <a:latin typeface="Comic Sans MS" panose="030F0702030302020204" pitchFamily="66" charset="0"/>
              </a:rPr>
              <a:t>E.g., transfer of money from one account to another involves two steps:</a:t>
            </a:r>
            <a:r>
              <a:rPr lang="en-US" altLang="zh-CN" sz="1800" dirty="0">
                <a:latin typeface="Comic Sans MS" panose="030F0702030302020204" pitchFamily="66" charset="0"/>
              </a:rPr>
              <a:t> </a:t>
            </a:r>
            <a:r>
              <a:rPr lang="en-US" altLang="zh-CN" sz="2000" dirty="0">
                <a:solidFill>
                  <a:srgbClr val="FF0000"/>
                </a:solidFill>
                <a:latin typeface="Comic Sans MS" panose="030F0702030302020204" pitchFamily="66" charset="0"/>
              </a:rPr>
              <a:t>deduct</a:t>
            </a:r>
            <a:r>
              <a:rPr lang="en-US" altLang="zh-CN" sz="2000" dirty="0">
                <a:latin typeface="Comic Sans MS" panose="030F0702030302020204" pitchFamily="66" charset="0"/>
              </a:rPr>
              <a:t> from one account and </a:t>
            </a:r>
            <a:r>
              <a:rPr lang="en-US" altLang="zh-CN" sz="2000" dirty="0">
                <a:solidFill>
                  <a:srgbClr val="FF0000"/>
                </a:solidFill>
                <a:latin typeface="Comic Sans MS" panose="030F0702030302020204" pitchFamily="66" charset="0"/>
              </a:rPr>
              <a:t>credit </a:t>
            </a:r>
            <a:r>
              <a:rPr lang="en-US" altLang="zh-CN" sz="2000" dirty="0">
                <a:latin typeface="Comic Sans MS" panose="030F0702030302020204" pitchFamily="66" charset="0"/>
              </a:rPr>
              <a:t>to another</a:t>
            </a:r>
            <a:endParaRPr lang="en-US" altLang="zh-CN" sz="1600" dirty="0">
              <a:latin typeface="Comic Sans MS" panose="030F0702030302020204" pitchFamily="66" charset="0"/>
            </a:endParaRPr>
          </a:p>
          <a:p>
            <a:pPr lvl="1">
              <a:lnSpc>
                <a:spcPct val="150000"/>
              </a:lnSpc>
            </a:pPr>
            <a:r>
              <a:rPr lang="en-US" altLang="zh-CN" sz="1600" dirty="0">
                <a:latin typeface="Comic Sans MS" panose="030F0702030302020204" pitchFamily="66" charset="0"/>
              </a:rPr>
              <a:t>If one step succeeds and the other fails, database is in an </a:t>
            </a:r>
            <a:r>
              <a:rPr lang="en-US" altLang="zh-CN" sz="1600" dirty="0">
                <a:solidFill>
                  <a:srgbClr val="FF0000"/>
                </a:solidFill>
                <a:latin typeface="Comic Sans MS" panose="030F0702030302020204" pitchFamily="66" charset="0"/>
              </a:rPr>
              <a:t>inconsistent state</a:t>
            </a:r>
          </a:p>
          <a:p>
            <a:pPr lvl="1">
              <a:lnSpc>
                <a:spcPct val="150000"/>
              </a:lnSpc>
            </a:pPr>
            <a:r>
              <a:rPr lang="en-US" altLang="zh-CN" sz="1600" dirty="0">
                <a:latin typeface="Comic Sans MS" panose="030F0702030302020204" pitchFamily="66" charset="0"/>
              </a:rPr>
              <a:t>Either both steps should succeed or neither should</a:t>
            </a:r>
          </a:p>
          <a:p>
            <a:pPr>
              <a:lnSpc>
                <a:spcPct val="150000"/>
              </a:lnSpc>
            </a:pPr>
            <a:r>
              <a:rPr lang="en-US" altLang="zh-CN" sz="2000" dirty="0">
                <a:latin typeface="Comic Sans MS" panose="030F0702030302020204" pitchFamily="66" charset="0"/>
              </a:rPr>
              <a:t>If any step of a transaction fails, all work done by the transaction can be </a:t>
            </a:r>
            <a:r>
              <a:rPr lang="en-US" altLang="zh-CN" sz="2000" dirty="0">
                <a:solidFill>
                  <a:srgbClr val="FF0000"/>
                </a:solidFill>
                <a:latin typeface="Comic Sans MS" panose="030F0702030302020204" pitchFamily="66" charset="0"/>
              </a:rPr>
              <a:t>undone by rollback</a:t>
            </a:r>
            <a:r>
              <a:rPr lang="en-US" altLang="zh-CN" sz="2000" dirty="0">
                <a:latin typeface="Comic Sans MS" panose="030F0702030302020204" pitchFamily="66" charset="0"/>
              </a:rPr>
              <a:t> work</a:t>
            </a:r>
          </a:p>
          <a:p>
            <a:pPr>
              <a:lnSpc>
                <a:spcPct val="150000"/>
              </a:lnSpc>
            </a:pPr>
            <a:r>
              <a:rPr lang="en-US" altLang="zh-CN" sz="2000" dirty="0">
                <a:latin typeface="Comic Sans MS" panose="030F0702030302020204" pitchFamily="66" charset="0"/>
              </a:rPr>
              <a:t>Rollback of incomplete transactions is </a:t>
            </a:r>
            <a:r>
              <a:rPr lang="en-US" altLang="zh-CN" sz="2000" dirty="0">
                <a:solidFill>
                  <a:srgbClr val="FF0000"/>
                </a:solidFill>
                <a:latin typeface="Comic Sans MS" panose="030F0702030302020204" pitchFamily="66" charset="0"/>
              </a:rPr>
              <a:t>done automatically</a:t>
            </a:r>
            <a:r>
              <a:rPr lang="en-US" altLang="zh-CN" sz="2000" dirty="0">
                <a:latin typeface="Comic Sans MS" panose="030F0702030302020204" pitchFamily="66" charset="0"/>
              </a:rPr>
              <a:t>, in case of system failures </a:t>
            </a:r>
          </a:p>
          <a:p>
            <a:pPr>
              <a:lnSpc>
                <a:spcPct val="150000"/>
              </a:lnSpc>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198443986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AB89E-2D26-4C74-A0BE-6E93B97B1619}"/>
              </a:ext>
            </a:extLst>
          </p:cNvPr>
          <p:cNvSpPr>
            <a:spLocks noGrp="1"/>
          </p:cNvSpPr>
          <p:nvPr>
            <p:ph type="title"/>
          </p:nvPr>
        </p:nvSpPr>
        <p:spPr/>
        <p:txBody>
          <a:bodyPr/>
          <a:lstStyle/>
          <a:p>
            <a:pPr algn="ctr"/>
            <a:r>
              <a:rPr lang="en-US" altLang="zh-CN" dirty="0">
                <a:latin typeface="Comic Sans MS" pitchFamily="66" charset="0"/>
              </a:rPr>
              <a:t>Outline of the Course </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87E0A217-5479-4367-BD9D-B9F1AA5474D2}"/>
              </a:ext>
            </a:extLst>
          </p:cNvPr>
          <p:cNvSpPr>
            <a:spLocks noGrp="1"/>
          </p:cNvSpPr>
          <p:nvPr>
            <p:ph idx="1"/>
          </p:nvPr>
        </p:nvSpPr>
        <p:spPr>
          <a:xfrm>
            <a:off x="0" y="721128"/>
            <a:ext cx="4572000" cy="3938853"/>
          </a:xfrm>
        </p:spPr>
        <p:txBody>
          <a:bodyPr/>
          <a:lstStyle/>
          <a:p>
            <a:pPr>
              <a:lnSpc>
                <a:spcPct val="150000"/>
              </a:lnSpc>
              <a:spcBef>
                <a:spcPts val="0"/>
              </a:spcBef>
              <a:spcAft>
                <a:spcPts val="0"/>
              </a:spcAft>
              <a:buFont typeface="Arial" pitchFamily="34" charset="0"/>
              <a:buChar char="•"/>
            </a:pPr>
            <a:r>
              <a:rPr lang="en-US" altLang="zh-CN" sz="1600" b="1">
                <a:solidFill>
                  <a:srgbClr val="2408F2"/>
                </a:solidFill>
                <a:latin typeface="Comic Sans MS" pitchFamily="66" charset="0"/>
              </a:rPr>
              <a:t>Part </a:t>
            </a:r>
            <a:r>
              <a:rPr lang="en-US" altLang="zh-CN" sz="1600" b="1" dirty="0">
                <a:solidFill>
                  <a:srgbClr val="2408F2"/>
                </a:solidFill>
                <a:latin typeface="Comic Sans MS" pitchFamily="66" charset="0"/>
              </a:rPr>
              <a:t>0: Overview</a:t>
            </a:r>
          </a:p>
          <a:p>
            <a:pPr lvl="1">
              <a:lnSpc>
                <a:spcPct val="150000"/>
              </a:lnSpc>
              <a:spcBef>
                <a:spcPts val="0"/>
              </a:spcBef>
              <a:spcAft>
                <a:spcPts val="0"/>
              </a:spcAft>
            </a:pPr>
            <a:r>
              <a:rPr lang="en-US" altLang="zh-CN" sz="1400" dirty="0">
                <a:latin typeface="Comic Sans MS" pitchFamily="66" charset="0"/>
              </a:rPr>
              <a:t>Ch1: Introduction </a:t>
            </a:r>
          </a:p>
          <a:p>
            <a:pPr marL="0" indent="0">
              <a:lnSpc>
                <a:spcPts val="1500"/>
              </a:lnSpc>
              <a:spcBef>
                <a:spcPts val="600"/>
              </a:spcBef>
              <a:spcAft>
                <a:spcPts val="0"/>
              </a:spcAft>
              <a:buNone/>
            </a:pPr>
            <a:r>
              <a:rPr lang="zh-CN" altLang="en-US" sz="1600" b="1">
                <a:solidFill>
                  <a:srgbClr val="FF0000"/>
                </a:solidFill>
                <a:latin typeface="Comic Sans MS" pitchFamily="66" charset="0"/>
                <a:ea typeface="宋体" pitchFamily="2" charset="-122"/>
                <a:cs typeface="Times New Roman" pitchFamily="18" charset="0"/>
                <a:sym typeface="Wingdings" pitchFamily="2" charset="2"/>
              </a:rPr>
              <a:t></a:t>
            </a:r>
            <a:r>
              <a:rPr lang="zh-CN" altLang="en-US" sz="1600" b="1">
                <a:solidFill>
                  <a:srgbClr val="FF0000"/>
                </a:solidFill>
                <a:latin typeface="Comic Sans MS" pitchFamily="66" charset="0"/>
                <a:ea typeface="宋体" pitchFamily="2" charset="-122"/>
                <a:sym typeface="Wingdings" pitchFamily="2" charset="2"/>
              </a:rPr>
              <a:t> </a:t>
            </a:r>
            <a:r>
              <a:rPr lang="en-US" altLang="zh-CN" sz="1800" b="1">
                <a:solidFill>
                  <a:srgbClr val="FF0000"/>
                </a:solidFill>
                <a:latin typeface="Comic Sans MS" pitchFamily="66" charset="0"/>
              </a:rPr>
              <a:t>Part </a:t>
            </a:r>
            <a:r>
              <a:rPr lang="en-US" altLang="zh-CN" sz="1800" b="1" dirty="0">
                <a:solidFill>
                  <a:srgbClr val="FF0000"/>
                </a:solidFill>
                <a:latin typeface="Comic Sans MS" pitchFamily="66" charset="0"/>
              </a:rPr>
              <a:t>1  Relational Databases</a:t>
            </a:r>
          </a:p>
          <a:p>
            <a:pPr lvl="1">
              <a:lnSpc>
                <a:spcPts val="1500"/>
              </a:lnSpc>
              <a:spcBef>
                <a:spcPts val="0"/>
              </a:spcBef>
              <a:spcAft>
                <a:spcPts val="300"/>
              </a:spcAft>
            </a:pPr>
            <a:r>
              <a:rPr lang="en-US" altLang="zh-CN" sz="1400" dirty="0">
                <a:latin typeface="Comic Sans MS" pitchFamily="66" charset="0"/>
              </a:rPr>
              <a:t>Ch2: Relational model (data model, relational algebra) </a:t>
            </a:r>
          </a:p>
          <a:p>
            <a:pPr lvl="1">
              <a:lnSpc>
                <a:spcPts val="1500"/>
              </a:lnSpc>
              <a:spcBef>
                <a:spcPts val="0"/>
              </a:spcBef>
              <a:spcAft>
                <a:spcPts val="300"/>
              </a:spcAft>
            </a:pPr>
            <a:r>
              <a:rPr lang="en-US" altLang="zh-CN" sz="1400" b="1" dirty="0">
                <a:solidFill>
                  <a:srgbClr val="FF0000"/>
                </a:solidFill>
                <a:latin typeface="Comic Sans MS" pitchFamily="66" charset="0"/>
              </a:rPr>
              <a:t>Ch3&amp;4: SQL(Structured Query Language)</a:t>
            </a:r>
          </a:p>
          <a:p>
            <a:pPr lvl="1">
              <a:lnSpc>
                <a:spcPts val="1500"/>
              </a:lnSpc>
              <a:spcBef>
                <a:spcPts val="0"/>
              </a:spcBef>
              <a:spcAft>
                <a:spcPts val="300"/>
              </a:spcAft>
            </a:pPr>
            <a:r>
              <a:rPr lang="en-US" altLang="zh-CN" sz="1400" dirty="0">
                <a:latin typeface="Comic Sans MS" pitchFamily="66" charset="0"/>
              </a:rPr>
              <a:t>Ch5: Advanced SQL </a:t>
            </a:r>
          </a:p>
          <a:p>
            <a:pPr marL="252000" indent="-252000">
              <a:lnSpc>
                <a:spcPts val="1500"/>
              </a:lnSpc>
              <a:spcBef>
                <a:spcPts val="600"/>
              </a:spcBef>
              <a:spcAft>
                <a:spcPts val="0"/>
              </a:spcAft>
            </a:pPr>
            <a:r>
              <a:rPr lang="en-US" altLang="zh-CN" sz="1600" b="1" dirty="0">
                <a:solidFill>
                  <a:srgbClr val="2408F2"/>
                </a:solidFill>
                <a:latin typeface="Comic Sans MS" pitchFamily="66" charset="0"/>
              </a:rPr>
              <a:t>Part 2  Database Design</a:t>
            </a:r>
          </a:p>
          <a:p>
            <a:pPr lvl="1">
              <a:lnSpc>
                <a:spcPts val="1500"/>
              </a:lnSpc>
              <a:spcBef>
                <a:spcPts val="0"/>
              </a:spcBef>
              <a:spcAft>
                <a:spcPts val="300"/>
              </a:spcAft>
            </a:pPr>
            <a:r>
              <a:rPr lang="en-US" altLang="zh-CN" sz="1400" dirty="0">
                <a:latin typeface="Comic Sans MS" pitchFamily="66" charset="0"/>
              </a:rPr>
              <a:t>Ch6: Database design based on E-R model </a:t>
            </a:r>
          </a:p>
          <a:p>
            <a:pPr lvl="1">
              <a:lnSpc>
                <a:spcPts val="1500"/>
              </a:lnSpc>
              <a:spcBef>
                <a:spcPts val="0"/>
              </a:spcBef>
              <a:spcAft>
                <a:spcPts val="300"/>
              </a:spcAft>
            </a:pPr>
            <a:r>
              <a:rPr lang="en-US" altLang="zh-CN" sz="1400" dirty="0">
                <a:latin typeface="Comic Sans MS" pitchFamily="66" charset="0"/>
              </a:rPr>
              <a:t>Ch7: Relational database design </a:t>
            </a:r>
          </a:p>
          <a:p>
            <a:pPr marL="252000" indent="-252000">
              <a:lnSpc>
                <a:spcPts val="1500"/>
              </a:lnSpc>
              <a:spcBef>
                <a:spcPts val="600"/>
              </a:spcBef>
              <a:spcAft>
                <a:spcPts val="0"/>
              </a:spcAft>
            </a:pPr>
            <a:r>
              <a:rPr lang="en-US" altLang="zh-CN" sz="1600" b="1" dirty="0">
                <a:solidFill>
                  <a:schemeClr val="bg1">
                    <a:lumMod val="50000"/>
                  </a:schemeClr>
                </a:solidFill>
                <a:latin typeface="Comic Sans MS" pitchFamily="66" charset="0"/>
              </a:rPr>
              <a:t>Part 3  Application Design &amp; Development </a:t>
            </a:r>
          </a:p>
          <a:p>
            <a:pPr lvl="1">
              <a:lnSpc>
                <a:spcPts val="1500"/>
              </a:lnSpc>
              <a:spcBef>
                <a:spcPts val="0"/>
              </a:spcBef>
              <a:spcAft>
                <a:spcPts val="300"/>
              </a:spcAft>
            </a:pPr>
            <a:r>
              <a:rPr lang="en-US" altLang="zh-CN" sz="1400" dirty="0">
                <a:solidFill>
                  <a:schemeClr val="bg1">
                    <a:lumMod val="50000"/>
                  </a:schemeClr>
                </a:solidFill>
                <a:latin typeface="Comic Sans MS" pitchFamily="66" charset="0"/>
              </a:rPr>
              <a:t>Ch8: Complex data types</a:t>
            </a:r>
          </a:p>
          <a:p>
            <a:pPr lvl="1">
              <a:lnSpc>
                <a:spcPts val="1500"/>
              </a:lnSpc>
              <a:spcBef>
                <a:spcPts val="0"/>
              </a:spcBef>
              <a:spcAft>
                <a:spcPts val="300"/>
              </a:spcAft>
            </a:pPr>
            <a:r>
              <a:rPr lang="en-US" altLang="zh-CN" sz="1400" dirty="0">
                <a:solidFill>
                  <a:schemeClr val="bg1">
                    <a:lumMod val="50000"/>
                  </a:schemeClr>
                </a:solidFill>
                <a:latin typeface="Comic Sans MS" pitchFamily="66" charset="0"/>
              </a:rPr>
              <a:t>Ch9: Application development</a:t>
            </a:r>
          </a:p>
          <a:p>
            <a:pPr marL="252000" indent="-252000">
              <a:lnSpc>
                <a:spcPts val="1500"/>
              </a:lnSpc>
              <a:spcBef>
                <a:spcPts val="600"/>
              </a:spcBef>
              <a:spcAft>
                <a:spcPts val="0"/>
              </a:spcAft>
            </a:pPr>
            <a:r>
              <a:rPr lang="en-US" altLang="zh-CN" sz="1600" b="1" dirty="0">
                <a:solidFill>
                  <a:schemeClr val="bg1">
                    <a:lumMod val="50000"/>
                  </a:schemeClr>
                </a:solidFill>
                <a:latin typeface="Comic Sans MS" pitchFamily="66" charset="0"/>
              </a:rPr>
              <a:t>Part 4  Big data analytics </a:t>
            </a:r>
          </a:p>
          <a:p>
            <a:pPr lvl="1">
              <a:lnSpc>
                <a:spcPts val="1500"/>
              </a:lnSpc>
              <a:spcBef>
                <a:spcPts val="0"/>
              </a:spcBef>
              <a:spcAft>
                <a:spcPts val="300"/>
              </a:spcAft>
            </a:pPr>
            <a:r>
              <a:rPr lang="en-US" altLang="zh-CN" sz="1400" dirty="0">
                <a:solidFill>
                  <a:schemeClr val="bg1">
                    <a:lumMod val="50000"/>
                  </a:schemeClr>
                </a:solidFill>
                <a:latin typeface="Comic Sans MS" pitchFamily="66" charset="0"/>
              </a:rPr>
              <a:t>Ch10: Big data</a:t>
            </a:r>
          </a:p>
          <a:p>
            <a:pPr lvl="1">
              <a:lnSpc>
                <a:spcPts val="1500"/>
              </a:lnSpc>
              <a:spcBef>
                <a:spcPts val="0"/>
              </a:spcBef>
              <a:spcAft>
                <a:spcPts val="300"/>
              </a:spcAft>
            </a:pPr>
            <a:r>
              <a:rPr lang="en-US" altLang="zh-CN" sz="1400" dirty="0">
                <a:solidFill>
                  <a:schemeClr val="bg1">
                    <a:lumMod val="50000"/>
                  </a:schemeClr>
                </a:solidFill>
                <a:latin typeface="Comic Sans MS" pitchFamily="66" charset="0"/>
              </a:rPr>
              <a:t>Ch11: Data analytics </a:t>
            </a:r>
          </a:p>
          <a:p>
            <a:pPr>
              <a:lnSpc>
                <a:spcPts val="1500"/>
              </a:lnSpc>
              <a:spcBef>
                <a:spcPts val="0"/>
              </a:spcBef>
              <a:spcAft>
                <a:spcPts val="600"/>
              </a:spcAft>
            </a:pPr>
            <a:endParaRPr lang="en-US" altLang="zh-CN" sz="1800" dirty="0">
              <a:latin typeface="Comic Sans MS" pitchFamily="66" charset="0"/>
            </a:endParaRPr>
          </a:p>
        </p:txBody>
      </p:sp>
      <p:sp>
        <p:nvSpPr>
          <p:cNvPr id="4" name="内容占位符 2">
            <a:extLst>
              <a:ext uri="{FF2B5EF4-FFF2-40B4-BE49-F238E27FC236}">
                <a16:creationId xmlns:a16="http://schemas.microsoft.com/office/drawing/2014/main" id="{438F0E64-ECE5-4568-B0CE-78B87C216AB5}"/>
              </a:ext>
            </a:extLst>
          </p:cNvPr>
          <p:cNvSpPr txBox="1">
            <a:spLocks/>
          </p:cNvSpPr>
          <p:nvPr/>
        </p:nvSpPr>
        <p:spPr bwMode="auto">
          <a:xfrm>
            <a:off x="4572000" y="710896"/>
            <a:ext cx="4572000" cy="416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252000" indent="-252000">
              <a:lnSpc>
                <a:spcPts val="1500"/>
              </a:lnSpc>
              <a:spcBef>
                <a:spcPts val="600"/>
              </a:spcBef>
              <a:spcAft>
                <a:spcPts val="0"/>
              </a:spcAft>
              <a:buFontTx/>
              <a:buChar char="•"/>
            </a:pPr>
            <a:r>
              <a:rPr lang="en-US" altLang="zh-CN" sz="1600" b="1" dirty="0">
                <a:solidFill>
                  <a:srgbClr val="2408F2"/>
                </a:solidFill>
                <a:latin typeface="Comic Sans MS" pitchFamily="66" charset="0"/>
              </a:rPr>
              <a:t>Part 5  Data Storage &amp; Indexing </a:t>
            </a:r>
          </a:p>
          <a:p>
            <a:pPr lvl="1">
              <a:lnSpc>
                <a:spcPts val="1500"/>
              </a:lnSpc>
              <a:spcBef>
                <a:spcPts val="0"/>
              </a:spcBef>
              <a:spcAft>
                <a:spcPts val="300"/>
              </a:spcAft>
              <a:buFontTx/>
            </a:pPr>
            <a:r>
              <a:rPr lang="en-US" altLang="zh-CN" sz="1400" kern="0" dirty="0">
                <a:latin typeface="Comic Sans MS" pitchFamily="66" charset="0"/>
              </a:rPr>
              <a:t>Ch12: Physical storage system</a:t>
            </a:r>
          </a:p>
          <a:p>
            <a:pPr lvl="1">
              <a:lnSpc>
                <a:spcPts val="1500"/>
              </a:lnSpc>
              <a:spcBef>
                <a:spcPts val="0"/>
              </a:spcBef>
              <a:spcAft>
                <a:spcPts val="300"/>
              </a:spcAft>
              <a:buFontTx/>
            </a:pPr>
            <a:r>
              <a:rPr lang="en-US" altLang="zh-CN" sz="1400" kern="0" dirty="0">
                <a:latin typeface="Comic Sans MS" pitchFamily="66" charset="0"/>
              </a:rPr>
              <a:t>Ch13: Data storage structure</a:t>
            </a:r>
          </a:p>
          <a:p>
            <a:pPr lvl="1">
              <a:lnSpc>
                <a:spcPts val="1500"/>
              </a:lnSpc>
              <a:spcBef>
                <a:spcPts val="0"/>
              </a:spcBef>
              <a:spcAft>
                <a:spcPts val="300"/>
              </a:spcAft>
              <a:buFontTx/>
            </a:pPr>
            <a:r>
              <a:rPr lang="en-US" altLang="zh-CN" sz="1400" kern="0" dirty="0">
                <a:latin typeface="Comic Sans MS" pitchFamily="66" charset="0"/>
              </a:rPr>
              <a:t>Ch14: Indexing</a:t>
            </a:r>
            <a:endParaRPr lang="en-US" altLang="zh-CN" sz="1600" b="1" kern="0" dirty="0">
              <a:latin typeface="Comic Sans MS" pitchFamily="66" charset="0"/>
            </a:endParaRPr>
          </a:p>
          <a:p>
            <a:pPr marL="252000" indent="-252000">
              <a:lnSpc>
                <a:spcPts val="1500"/>
              </a:lnSpc>
              <a:spcBef>
                <a:spcPts val="600"/>
              </a:spcBef>
              <a:spcAft>
                <a:spcPts val="0"/>
              </a:spcAft>
              <a:buFontTx/>
              <a:buChar char="•"/>
            </a:pPr>
            <a:r>
              <a:rPr lang="en-US" altLang="zh-CN" sz="1600" b="1" dirty="0">
                <a:solidFill>
                  <a:srgbClr val="2408F2"/>
                </a:solidFill>
                <a:latin typeface="Comic Sans MS" pitchFamily="66" charset="0"/>
              </a:rPr>
              <a:t>Part 6  Query Processing &amp; Optimization </a:t>
            </a:r>
          </a:p>
          <a:p>
            <a:pPr lvl="1">
              <a:lnSpc>
                <a:spcPts val="1500"/>
              </a:lnSpc>
              <a:spcBef>
                <a:spcPts val="0"/>
              </a:spcBef>
              <a:spcAft>
                <a:spcPts val="300"/>
              </a:spcAft>
              <a:buFontTx/>
            </a:pPr>
            <a:r>
              <a:rPr lang="en-US" altLang="zh-CN" sz="1400" kern="0" dirty="0">
                <a:latin typeface="Comic Sans MS" pitchFamily="66" charset="0"/>
              </a:rPr>
              <a:t>Ch15: Query processing</a:t>
            </a:r>
          </a:p>
          <a:p>
            <a:pPr lvl="1">
              <a:lnSpc>
                <a:spcPts val="1500"/>
              </a:lnSpc>
              <a:spcBef>
                <a:spcPts val="0"/>
              </a:spcBef>
              <a:spcAft>
                <a:spcPts val="300"/>
              </a:spcAft>
              <a:buFontTx/>
            </a:pPr>
            <a:r>
              <a:rPr lang="en-US" altLang="zh-CN" sz="1400" kern="0" dirty="0">
                <a:latin typeface="Comic Sans MS" pitchFamily="66" charset="0"/>
              </a:rPr>
              <a:t>Ch16: Query optimization </a:t>
            </a:r>
            <a:endParaRPr lang="en-US" altLang="zh-CN" sz="1600" b="1" kern="0" dirty="0">
              <a:latin typeface="Comic Sans MS" pitchFamily="66" charset="0"/>
            </a:endParaRPr>
          </a:p>
          <a:p>
            <a:pPr marL="252000" indent="-252000">
              <a:lnSpc>
                <a:spcPts val="1500"/>
              </a:lnSpc>
              <a:spcBef>
                <a:spcPts val="600"/>
              </a:spcBef>
              <a:spcAft>
                <a:spcPts val="0"/>
              </a:spcAft>
              <a:buFontTx/>
              <a:buChar char="•"/>
            </a:pPr>
            <a:r>
              <a:rPr lang="en-US" altLang="zh-CN" sz="1600" b="1" dirty="0">
                <a:solidFill>
                  <a:srgbClr val="2408F2"/>
                </a:solidFill>
                <a:latin typeface="Comic Sans MS" pitchFamily="66" charset="0"/>
              </a:rPr>
              <a:t>Part 7 Transaction Management</a:t>
            </a:r>
          </a:p>
          <a:p>
            <a:pPr lvl="1">
              <a:lnSpc>
                <a:spcPts val="1500"/>
              </a:lnSpc>
              <a:spcBef>
                <a:spcPts val="0"/>
              </a:spcBef>
              <a:spcAft>
                <a:spcPts val="600"/>
              </a:spcAft>
              <a:buFontTx/>
            </a:pPr>
            <a:r>
              <a:rPr lang="en-US" altLang="zh-CN" sz="1400" kern="0" dirty="0">
                <a:latin typeface="Comic Sans MS" pitchFamily="66" charset="0"/>
              </a:rPr>
              <a:t>Ch17: Transactions  </a:t>
            </a:r>
          </a:p>
          <a:p>
            <a:pPr lvl="1">
              <a:lnSpc>
                <a:spcPts val="1500"/>
              </a:lnSpc>
              <a:spcBef>
                <a:spcPts val="0"/>
              </a:spcBef>
              <a:spcAft>
                <a:spcPts val="600"/>
              </a:spcAft>
              <a:buFontTx/>
            </a:pPr>
            <a:r>
              <a:rPr lang="en-US" altLang="zh-CN" sz="1400" kern="0" dirty="0">
                <a:latin typeface="Comic Sans MS" pitchFamily="66" charset="0"/>
              </a:rPr>
              <a:t>Ch18: Concurrency control</a:t>
            </a:r>
          </a:p>
          <a:p>
            <a:pPr lvl="1">
              <a:lnSpc>
                <a:spcPts val="1500"/>
              </a:lnSpc>
              <a:spcBef>
                <a:spcPts val="0"/>
              </a:spcBef>
              <a:spcAft>
                <a:spcPts val="600"/>
              </a:spcAft>
              <a:buFontTx/>
            </a:pPr>
            <a:r>
              <a:rPr lang="en-US" altLang="zh-CN" sz="1400" kern="0" dirty="0">
                <a:latin typeface="Comic Sans MS" pitchFamily="66" charset="0"/>
              </a:rPr>
              <a:t>Ch19: Recovery system</a:t>
            </a:r>
          </a:p>
          <a:p>
            <a:pPr marL="252000" indent="-252000">
              <a:lnSpc>
                <a:spcPts val="1500"/>
              </a:lnSpc>
              <a:spcBef>
                <a:spcPts val="600"/>
              </a:spcBef>
              <a:spcAft>
                <a:spcPts val="0"/>
              </a:spcAft>
              <a:buFontTx/>
              <a:buChar char="•"/>
            </a:pPr>
            <a:r>
              <a:rPr lang="en-US" altLang="zh-CN" sz="1600" b="1" dirty="0">
                <a:solidFill>
                  <a:schemeClr val="bg1">
                    <a:lumMod val="50000"/>
                  </a:schemeClr>
                </a:solidFill>
                <a:latin typeface="Comic Sans MS" pitchFamily="66" charset="0"/>
              </a:rPr>
              <a:t>Part 8 Parallel &amp; Distributed Database </a:t>
            </a:r>
          </a:p>
          <a:p>
            <a:pPr lvl="1">
              <a:lnSpc>
                <a:spcPts val="1500"/>
              </a:lnSpc>
              <a:spcBef>
                <a:spcPts val="0"/>
              </a:spcBef>
              <a:spcAft>
                <a:spcPts val="600"/>
              </a:spcAft>
              <a:buFontTx/>
            </a:pPr>
            <a:r>
              <a:rPr lang="en-US" altLang="zh-CN" sz="1400" kern="0" dirty="0">
                <a:solidFill>
                  <a:schemeClr val="bg1">
                    <a:lumMod val="50000"/>
                  </a:schemeClr>
                </a:solidFill>
                <a:latin typeface="Comic Sans MS" pitchFamily="66" charset="0"/>
              </a:rPr>
              <a:t>Ch20: Database system architecture</a:t>
            </a:r>
          </a:p>
          <a:p>
            <a:pPr lvl="1">
              <a:lnSpc>
                <a:spcPts val="1500"/>
              </a:lnSpc>
              <a:spcBef>
                <a:spcPts val="0"/>
              </a:spcBef>
              <a:spcAft>
                <a:spcPts val="600"/>
              </a:spcAft>
              <a:buFontTx/>
            </a:pPr>
            <a:r>
              <a:rPr lang="en-US" altLang="zh-CN" sz="1400" kern="0" dirty="0">
                <a:solidFill>
                  <a:schemeClr val="bg1">
                    <a:lumMod val="50000"/>
                  </a:schemeClr>
                </a:solidFill>
                <a:latin typeface="Comic Sans MS" pitchFamily="66" charset="0"/>
              </a:rPr>
              <a:t>Ch21-23: Parallel &amp; distributed storage, query processing &amp; transaction processing  </a:t>
            </a:r>
          </a:p>
          <a:p>
            <a:pPr marL="252000" indent="-252000">
              <a:lnSpc>
                <a:spcPts val="1500"/>
              </a:lnSpc>
              <a:spcBef>
                <a:spcPts val="600"/>
              </a:spcBef>
              <a:spcAft>
                <a:spcPts val="0"/>
              </a:spcAft>
              <a:buFontTx/>
              <a:buChar char="•"/>
            </a:pPr>
            <a:r>
              <a:rPr lang="en-US" altLang="zh-CN" sz="1600" b="1" dirty="0">
                <a:solidFill>
                  <a:srgbClr val="2408F2"/>
                </a:solidFill>
                <a:latin typeface="Comic Sans MS" pitchFamily="66" charset="0"/>
              </a:rPr>
              <a:t>Part 9</a:t>
            </a:r>
          </a:p>
          <a:p>
            <a:pPr lvl="1">
              <a:lnSpc>
                <a:spcPts val="1500"/>
              </a:lnSpc>
              <a:spcBef>
                <a:spcPts val="0"/>
              </a:spcBef>
              <a:spcAft>
                <a:spcPts val="600"/>
              </a:spcAft>
              <a:buFontTx/>
            </a:pPr>
            <a:r>
              <a:rPr lang="en-US" altLang="zh-CN" sz="1400" b="1" kern="0">
                <a:solidFill>
                  <a:srgbClr val="2408F2"/>
                </a:solidFill>
                <a:latin typeface="Comic Sans MS" pitchFamily="66" charset="0"/>
              </a:rPr>
              <a:t>DB Platform:</a:t>
            </a:r>
            <a:r>
              <a:rPr lang="en-US" altLang="zh-CN" sz="1400" kern="0">
                <a:latin typeface="Comic Sans MS" pitchFamily="66" charset="0"/>
              </a:rPr>
              <a:t>OceanBase</a:t>
            </a:r>
            <a:r>
              <a:rPr lang="en-US" altLang="zh-CN" sz="1400" kern="0" dirty="0">
                <a:latin typeface="Comic Sans MS" pitchFamily="66" charset="0"/>
              </a:rPr>
              <a:t>, MongoDB, Neo4J</a:t>
            </a:r>
          </a:p>
        </p:txBody>
      </p:sp>
    </p:spTree>
    <p:extLst>
      <p:ext uri="{BB962C8B-B14F-4D97-AF65-F5344CB8AC3E}">
        <p14:creationId xmlns:p14="http://schemas.microsoft.com/office/powerpoint/2010/main" val="307725784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84FB0-93AA-4582-9716-F4E5DC7831D9}"/>
              </a:ext>
            </a:extLst>
          </p:cNvPr>
          <p:cNvSpPr>
            <a:spLocks noGrp="1"/>
          </p:cNvSpPr>
          <p:nvPr>
            <p:ph type="title"/>
          </p:nvPr>
        </p:nvSpPr>
        <p:spPr/>
        <p:txBody>
          <a:bodyPr/>
          <a:lstStyle/>
          <a:p>
            <a:pPr algn="ctr"/>
            <a:r>
              <a:rPr lang="en-US" altLang="zh-CN" dirty="0">
                <a:latin typeface="Comic Sans MS" panose="030F0702030302020204" pitchFamily="66" charset="0"/>
              </a:rPr>
              <a:t>Transactions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F274D234-A9C2-4B15-B171-2FAE9015B099}"/>
              </a:ext>
            </a:extLst>
          </p:cNvPr>
          <p:cNvSpPr>
            <a:spLocks noGrp="1"/>
          </p:cNvSpPr>
          <p:nvPr>
            <p:ph idx="1"/>
          </p:nvPr>
        </p:nvSpPr>
        <p:spPr>
          <a:xfrm>
            <a:off x="251520" y="699542"/>
            <a:ext cx="8712968" cy="3805070"/>
          </a:xfrm>
        </p:spPr>
        <p:txBody>
          <a:bodyPr/>
          <a:lstStyle/>
          <a:p>
            <a:pPr>
              <a:lnSpc>
                <a:spcPct val="150000"/>
              </a:lnSpc>
            </a:pPr>
            <a:r>
              <a:rPr lang="en-US" altLang="zh-CN" sz="2000" dirty="0">
                <a:latin typeface="Comic Sans MS" panose="030F0702030302020204" pitchFamily="66" charset="0"/>
              </a:rPr>
              <a:t>In most database systems, </a:t>
            </a:r>
            <a:r>
              <a:rPr lang="en-US" altLang="zh-CN" sz="2000" dirty="0">
                <a:solidFill>
                  <a:srgbClr val="3333FF"/>
                </a:solidFill>
                <a:latin typeface="Comic Sans MS" panose="030F0702030302020204" pitchFamily="66" charset="0"/>
              </a:rPr>
              <a:t>each SQL statement that executes successfully is automatically committed</a:t>
            </a:r>
          </a:p>
          <a:p>
            <a:pPr lvl="1">
              <a:lnSpc>
                <a:spcPct val="150000"/>
              </a:lnSpc>
            </a:pPr>
            <a:r>
              <a:rPr lang="en-US" altLang="zh-CN" sz="1800" dirty="0">
                <a:latin typeface="Comic Sans MS" panose="030F0702030302020204" pitchFamily="66" charset="0"/>
              </a:rPr>
              <a:t>Each transaction consists of only a single statement</a:t>
            </a:r>
          </a:p>
          <a:p>
            <a:pPr lvl="1">
              <a:lnSpc>
                <a:spcPct val="150000"/>
              </a:lnSpc>
            </a:pPr>
            <a:r>
              <a:rPr lang="en-US" altLang="zh-CN" sz="1800" dirty="0">
                <a:latin typeface="Comic Sans MS" panose="030F0702030302020204" pitchFamily="66" charset="0"/>
              </a:rPr>
              <a:t>Automatic commit can be turned off, allowing multi-statement transactions,  but depends on the database system</a:t>
            </a:r>
          </a:p>
          <a:p>
            <a:pPr lvl="1">
              <a:lnSpc>
                <a:spcPct val="150000"/>
              </a:lnSpc>
            </a:pPr>
            <a:r>
              <a:rPr lang="en-US" altLang="zh-CN" sz="1800" dirty="0">
                <a:latin typeface="Comic Sans MS" panose="030F0702030302020204" pitchFamily="66" charset="0"/>
              </a:rPr>
              <a:t>Another option in SQL:1999:  enclose statements within  </a:t>
            </a:r>
          </a:p>
          <a:p>
            <a:pPr marL="857250" lvl="2" indent="0">
              <a:lnSpc>
                <a:spcPct val="150000"/>
              </a:lnSpc>
              <a:buNone/>
            </a:pPr>
            <a:r>
              <a:rPr lang="en-US" altLang="zh-CN" b="1" i="1" dirty="0">
                <a:solidFill>
                  <a:srgbClr val="FF0000"/>
                </a:solidFill>
                <a:latin typeface="Comic Sans MS" panose="030F0702030302020204" pitchFamily="66" charset="0"/>
                <a:cs typeface="Times New Roman" panose="02020603050405020304" pitchFamily="18" charset="0"/>
              </a:rPr>
              <a:t>begin atomic</a:t>
            </a:r>
            <a:br>
              <a:rPr lang="en-US" altLang="zh-CN" b="1" i="1" dirty="0">
                <a:solidFill>
                  <a:srgbClr val="FF0000"/>
                </a:solidFill>
                <a:latin typeface="Comic Sans MS" panose="030F0702030302020204" pitchFamily="66" charset="0"/>
                <a:cs typeface="Times New Roman" panose="02020603050405020304" pitchFamily="18" charset="0"/>
              </a:rPr>
            </a:br>
            <a:r>
              <a:rPr lang="en-US" altLang="zh-CN" b="1" i="1" dirty="0">
                <a:solidFill>
                  <a:srgbClr val="FF0000"/>
                </a:solidFill>
                <a:latin typeface="Comic Sans MS" panose="030F0702030302020204" pitchFamily="66" charset="0"/>
                <a:cs typeface="Times New Roman" panose="02020603050405020304" pitchFamily="18" charset="0"/>
              </a:rPr>
              <a:t>… </a:t>
            </a:r>
            <a:br>
              <a:rPr lang="en-US" altLang="zh-CN" b="1" i="1" dirty="0">
                <a:solidFill>
                  <a:srgbClr val="FF0000"/>
                </a:solidFill>
                <a:latin typeface="Comic Sans MS" panose="030F0702030302020204" pitchFamily="66" charset="0"/>
                <a:cs typeface="Times New Roman" panose="02020603050405020304" pitchFamily="18" charset="0"/>
              </a:rPr>
            </a:br>
            <a:r>
              <a:rPr lang="en-US" altLang="zh-CN" b="1" i="1" dirty="0">
                <a:solidFill>
                  <a:srgbClr val="FF0000"/>
                </a:solidFill>
                <a:latin typeface="Comic Sans MS" panose="030F0702030302020204" pitchFamily="66" charset="0"/>
                <a:cs typeface="Times New Roman" panose="02020603050405020304" pitchFamily="18" charset="0"/>
              </a:rPr>
              <a:t>end</a:t>
            </a:r>
          </a:p>
        </p:txBody>
      </p:sp>
    </p:spTree>
    <p:extLst>
      <p:ext uri="{BB962C8B-B14F-4D97-AF65-F5344CB8AC3E}">
        <p14:creationId xmlns:p14="http://schemas.microsoft.com/office/powerpoint/2010/main" val="33782806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994FF-3A8F-4B96-AC38-E68C8E025693}"/>
              </a:ext>
            </a:extLst>
          </p:cNvPr>
          <p:cNvSpPr>
            <a:spLocks noGrp="1"/>
          </p:cNvSpPr>
          <p:nvPr>
            <p:ph type="title"/>
          </p:nvPr>
        </p:nvSpPr>
        <p:spPr/>
        <p:txBody>
          <a:bodyPr/>
          <a:lstStyle/>
          <a:p>
            <a:pPr algn="ctr"/>
            <a:r>
              <a:rPr lang="en-US" altLang="zh-CN" dirty="0">
                <a:latin typeface="Comic Sans MS" panose="030F0702030302020204" pitchFamily="66" charset="0"/>
              </a:rPr>
              <a:t>Outline</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6833E702-3928-416F-AAD2-9DEFE6381E61}"/>
              </a:ext>
            </a:extLst>
          </p:cNvPr>
          <p:cNvSpPr>
            <a:spLocks noGrp="1"/>
          </p:cNvSpPr>
          <p:nvPr>
            <p:ph idx="1"/>
          </p:nvPr>
        </p:nvSpPr>
        <p:spPr/>
        <p:txBody>
          <a:bodyPr/>
          <a:lstStyle/>
          <a:p>
            <a:pPr>
              <a:spcBef>
                <a:spcPts val="1200"/>
              </a:spcBef>
            </a:pPr>
            <a:r>
              <a:rPr lang="en-US" altLang="zh-CN">
                <a:latin typeface="Comic Sans MS" panose="030F0702030302020204" pitchFamily="66" charset="0"/>
              </a:rPr>
              <a:t>Join </a:t>
            </a:r>
            <a:r>
              <a:rPr lang="en-US" altLang="zh-CN" dirty="0">
                <a:latin typeface="Comic Sans MS" panose="030F0702030302020204" pitchFamily="66" charset="0"/>
              </a:rPr>
              <a:t>Expressions</a:t>
            </a:r>
          </a:p>
          <a:p>
            <a:pPr>
              <a:spcBef>
                <a:spcPts val="1200"/>
              </a:spcBef>
            </a:pPr>
            <a:r>
              <a:rPr lang="en-US" altLang="zh-CN">
                <a:latin typeface="Comic Sans MS" panose="030F0702030302020204" pitchFamily="66" charset="0"/>
              </a:rPr>
              <a:t>Views</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Transactions</a:t>
            </a:r>
            <a:endParaRPr lang="en-US" altLang="zh-CN" dirty="0">
              <a:latin typeface="Comic Sans MS" panose="030F0702030302020204" pitchFamily="66" charset="0"/>
            </a:endParaRPr>
          </a:p>
          <a:p>
            <a:pPr marL="0" indent="0">
              <a:spcBef>
                <a:spcPts val="1200"/>
              </a:spcBef>
              <a:buNone/>
            </a:pPr>
            <a:r>
              <a:rPr lang="zh-CN" altLang="en-US" b="1">
                <a:solidFill>
                  <a:srgbClr val="FF0000"/>
                </a:solidFill>
                <a:latin typeface="Comic Sans MS" pitchFamily="66" charset="0"/>
                <a:ea typeface="华文中宋" pitchFamily="2" charset="-122"/>
                <a:sym typeface="Wingdings" pitchFamily="2" charset="2"/>
              </a:rPr>
              <a:t> </a:t>
            </a:r>
            <a:r>
              <a:rPr lang="en-US" altLang="zh-CN" b="1">
                <a:solidFill>
                  <a:srgbClr val="FF0000"/>
                </a:solidFill>
                <a:latin typeface="Comic Sans MS" panose="030F0702030302020204" pitchFamily="66" charset="0"/>
              </a:rPr>
              <a:t>Integrity </a:t>
            </a:r>
            <a:r>
              <a:rPr lang="en-US" altLang="zh-CN" b="1" dirty="0">
                <a:solidFill>
                  <a:srgbClr val="FF0000"/>
                </a:solidFill>
                <a:latin typeface="Comic Sans MS" panose="030F0702030302020204" pitchFamily="66" charset="0"/>
              </a:rPr>
              <a:t>Constraints</a:t>
            </a:r>
          </a:p>
          <a:p>
            <a:pPr>
              <a:spcBef>
                <a:spcPts val="1200"/>
              </a:spcBef>
            </a:pPr>
            <a:r>
              <a:rPr lang="en-US" altLang="zh-CN">
                <a:latin typeface="Comic Sans MS" panose="030F0702030302020204" pitchFamily="66" charset="0"/>
              </a:rPr>
              <a:t>Data </a:t>
            </a:r>
            <a:r>
              <a:rPr lang="en-US" altLang="zh-CN" dirty="0">
                <a:latin typeface="Comic Sans MS" panose="030F0702030302020204" pitchFamily="66" charset="0"/>
              </a:rPr>
              <a:t>Types </a:t>
            </a:r>
            <a:r>
              <a:rPr lang="en-US" altLang="zh-CN">
                <a:latin typeface="Comic Sans MS" panose="030F0702030302020204" pitchFamily="66" charset="0"/>
              </a:rPr>
              <a:t>in SQL</a:t>
            </a:r>
          </a:p>
          <a:p>
            <a:pPr>
              <a:spcBef>
                <a:spcPts val="1200"/>
              </a:spcBef>
            </a:pPr>
            <a:r>
              <a:rPr lang="en-US" altLang="zh-CN">
                <a:latin typeface="Comic Sans MS" panose="030F0702030302020204" pitchFamily="66" charset="0"/>
              </a:rPr>
              <a:t>Index Definition in SQL</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Authorization</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64306737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5E323-682A-46D5-8957-705B2BED7DF4}"/>
              </a:ext>
            </a:extLst>
          </p:cNvPr>
          <p:cNvSpPr>
            <a:spLocks noGrp="1"/>
          </p:cNvSpPr>
          <p:nvPr>
            <p:ph type="title"/>
          </p:nvPr>
        </p:nvSpPr>
        <p:spPr/>
        <p:txBody>
          <a:bodyPr/>
          <a:lstStyle/>
          <a:p>
            <a:pPr algn="ctr"/>
            <a:r>
              <a:rPr lang="en-US" altLang="zh-CN" dirty="0">
                <a:latin typeface="Comic Sans MS" panose="030F0702030302020204" pitchFamily="66" charset="0"/>
              </a:rPr>
              <a:t>Integrity Constraints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799D87D9-B69B-4D9B-8B2C-C4E7AD9EA2DE}"/>
              </a:ext>
            </a:extLst>
          </p:cNvPr>
          <p:cNvSpPr>
            <a:spLocks noGrp="1"/>
          </p:cNvSpPr>
          <p:nvPr>
            <p:ph idx="1"/>
          </p:nvPr>
        </p:nvSpPr>
        <p:spPr>
          <a:xfrm>
            <a:off x="107504" y="627534"/>
            <a:ext cx="9036496" cy="4248472"/>
          </a:xfrm>
        </p:spPr>
        <p:txBody>
          <a:bodyPr/>
          <a:lstStyle/>
          <a:p>
            <a:pPr>
              <a:lnSpc>
                <a:spcPct val="150000"/>
              </a:lnSpc>
            </a:pPr>
            <a:r>
              <a:rPr lang="en-US" altLang="zh-CN" sz="2000" dirty="0">
                <a:latin typeface="Comic Sans MS" panose="030F0702030302020204" pitchFamily="66" charset="0"/>
              </a:rPr>
              <a:t>Integrity constraints guard against accidental damage to the database</a:t>
            </a:r>
          </a:p>
          <a:p>
            <a:pPr lvl="1">
              <a:lnSpc>
                <a:spcPct val="150000"/>
              </a:lnSpc>
            </a:pPr>
            <a:r>
              <a:rPr lang="en-US" altLang="zh-CN" sz="1800" dirty="0">
                <a:latin typeface="Comic Sans MS" panose="030F0702030302020204" pitchFamily="66" charset="0"/>
              </a:rPr>
              <a:t>by ensuring that </a:t>
            </a:r>
            <a:r>
              <a:rPr lang="en-US" altLang="zh-CN" sz="1800" b="1" dirty="0">
                <a:solidFill>
                  <a:srgbClr val="FF0000"/>
                </a:solidFill>
                <a:latin typeface="Comic Sans MS" panose="030F0702030302020204" pitchFamily="66" charset="0"/>
              </a:rPr>
              <a:t>authorized changes </a:t>
            </a:r>
            <a:r>
              <a:rPr lang="en-US" altLang="zh-CN" sz="1800" dirty="0">
                <a:latin typeface="Comic Sans MS" panose="030F0702030302020204" pitchFamily="66" charset="0"/>
              </a:rPr>
              <a:t>to the database do not result in a loss of </a:t>
            </a:r>
            <a:r>
              <a:rPr lang="en-US" altLang="zh-CN" sz="1800" b="1" dirty="0">
                <a:solidFill>
                  <a:srgbClr val="FF0000"/>
                </a:solidFill>
                <a:latin typeface="Comic Sans MS" panose="030F0702030302020204" pitchFamily="66" charset="0"/>
              </a:rPr>
              <a:t>data consistency</a:t>
            </a:r>
          </a:p>
          <a:p>
            <a:pPr>
              <a:lnSpc>
                <a:spcPct val="150000"/>
              </a:lnSpc>
            </a:pPr>
            <a:r>
              <a:rPr lang="en-US" altLang="zh-CN" sz="2000" b="1" dirty="0">
                <a:latin typeface="Comic Sans MS" panose="030F0702030302020204" pitchFamily="66" charset="0"/>
              </a:rPr>
              <a:t>Types</a:t>
            </a:r>
          </a:p>
          <a:p>
            <a:pPr lvl="1">
              <a:lnSpc>
                <a:spcPct val="150000"/>
              </a:lnSpc>
            </a:pPr>
            <a:r>
              <a:rPr lang="en-US" altLang="zh-CN" sz="1800" b="1" dirty="0">
                <a:solidFill>
                  <a:srgbClr val="3333FF"/>
                </a:solidFill>
                <a:latin typeface="Comic Sans MS" panose="030F0702030302020204" pitchFamily="66" charset="0"/>
              </a:rPr>
              <a:t>Domain constraints</a:t>
            </a:r>
          </a:p>
          <a:p>
            <a:pPr lvl="1">
              <a:lnSpc>
                <a:spcPct val="150000"/>
              </a:lnSpc>
            </a:pPr>
            <a:r>
              <a:rPr lang="en-US" altLang="zh-CN" sz="1800" b="1" dirty="0">
                <a:solidFill>
                  <a:srgbClr val="3333FF"/>
                </a:solidFill>
                <a:latin typeface="Comic Sans MS" panose="030F0702030302020204" pitchFamily="66" charset="0"/>
              </a:rPr>
              <a:t>Not null constraint </a:t>
            </a:r>
          </a:p>
          <a:p>
            <a:pPr lvl="1">
              <a:lnSpc>
                <a:spcPct val="150000"/>
              </a:lnSpc>
            </a:pPr>
            <a:r>
              <a:rPr lang="en-US" altLang="zh-CN" sz="1800" b="1" dirty="0">
                <a:solidFill>
                  <a:srgbClr val="3333FF"/>
                </a:solidFill>
                <a:latin typeface="Comic Sans MS" panose="030F0702030302020204" pitchFamily="66" charset="0"/>
              </a:rPr>
              <a:t>Unique constraint</a:t>
            </a:r>
          </a:p>
          <a:p>
            <a:pPr lvl="1">
              <a:lnSpc>
                <a:spcPct val="150000"/>
              </a:lnSpc>
            </a:pPr>
            <a:r>
              <a:rPr lang="en-US" altLang="zh-CN" sz="1800" b="1" dirty="0">
                <a:solidFill>
                  <a:srgbClr val="3333FF"/>
                </a:solidFill>
                <a:latin typeface="Comic Sans MS" panose="030F0702030302020204" pitchFamily="66" charset="0"/>
              </a:rPr>
              <a:t>Referential integrity</a:t>
            </a:r>
          </a:p>
          <a:p>
            <a:pPr lvl="1">
              <a:lnSpc>
                <a:spcPct val="150000"/>
              </a:lnSpc>
            </a:pPr>
            <a:r>
              <a:rPr lang="en-US" altLang="zh-CN" sz="1800" b="1" dirty="0">
                <a:solidFill>
                  <a:srgbClr val="1B06BA"/>
                </a:solidFill>
                <a:latin typeface="Comic Sans MS" panose="030F0702030302020204" pitchFamily="66" charset="0"/>
              </a:rPr>
              <a:t>…</a:t>
            </a:r>
          </a:p>
        </p:txBody>
      </p:sp>
    </p:spTree>
    <p:extLst>
      <p:ext uri="{BB962C8B-B14F-4D97-AF65-F5344CB8AC3E}">
        <p14:creationId xmlns:p14="http://schemas.microsoft.com/office/powerpoint/2010/main" val="395944490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B5C4A-A352-4AA8-8FEC-3B34FF283B88}"/>
              </a:ext>
            </a:extLst>
          </p:cNvPr>
          <p:cNvSpPr>
            <a:spLocks noGrp="1"/>
          </p:cNvSpPr>
          <p:nvPr>
            <p:ph type="title"/>
          </p:nvPr>
        </p:nvSpPr>
        <p:spPr/>
        <p:txBody>
          <a:bodyPr/>
          <a:lstStyle/>
          <a:p>
            <a:pPr algn="ctr"/>
            <a:r>
              <a:rPr lang="en-US" altLang="zh-CN" dirty="0">
                <a:latin typeface="Comic Sans MS" panose="030F0702030302020204" pitchFamily="66" charset="0"/>
              </a:rPr>
              <a:t>Domain Constraints (</a:t>
            </a:r>
            <a:r>
              <a:rPr lang="zh-CN" altLang="en-US" dirty="0">
                <a:latin typeface="Comic Sans MS" panose="030F0702030302020204" pitchFamily="66" charset="0"/>
              </a:rPr>
              <a:t>域约束</a:t>
            </a:r>
            <a:r>
              <a:rPr lang="en-US" altLang="zh-CN" dirty="0">
                <a:latin typeface="Comic Sans MS" panose="030F0702030302020204" pitchFamily="66" charset="0"/>
              </a:rPr>
              <a: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38267A0D-DA27-4ECF-BBAF-79FBB35737A3}"/>
              </a:ext>
            </a:extLst>
          </p:cNvPr>
          <p:cNvSpPr>
            <a:spLocks noGrp="1"/>
          </p:cNvSpPr>
          <p:nvPr>
            <p:ph idx="1"/>
          </p:nvPr>
        </p:nvSpPr>
        <p:spPr>
          <a:xfrm>
            <a:off x="107504" y="699542"/>
            <a:ext cx="8928992" cy="4176464"/>
          </a:xfrm>
        </p:spPr>
        <p:txBody>
          <a:bodyPr/>
          <a:lstStyle/>
          <a:p>
            <a:pPr>
              <a:spcBef>
                <a:spcPts val="600"/>
              </a:spcBef>
            </a:pPr>
            <a:r>
              <a:rPr lang="en-US" altLang="zh-CN" sz="2000" dirty="0">
                <a:latin typeface="Comic Sans MS" panose="030F0702030302020204" pitchFamily="66" charset="0"/>
              </a:rPr>
              <a:t>Domain constraints are the most elementary form of integrity constraint</a:t>
            </a:r>
          </a:p>
          <a:p>
            <a:pPr>
              <a:spcBef>
                <a:spcPts val="600"/>
              </a:spcBef>
            </a:pPr>
            <a:r>
              <a:rPr lang="en-US" altLang="zh-CN" sz="2000" dirty="0">
                <a:latin typeface="Comic Sans MS" panose="030F0702030302020204" pitchFamily="66" charset="0"/>
              </a:rPr>
              <a:t>New domains can be created from existing data types, e.g.,</a:t>
            </a:r>
          </a:p>
          <a:p>
            <a:pPr marL="0" indent="0">
              <a:spcBef>
                <a:spcPts val="600"/>
              </a:spcBef>
              <a:buNone/>
            </a:pPr>
            <a:r>
              <a:rPr lang="en-US" altLang="zh-CN" sz="2000"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create domain Dollars numeric(12, 2)</a:t>
            </a:r>
            <a:br>
              <a:rPr lang="en-US" altLang="zh-CN" sz="2000" b="1" i="1" dirty="0">
                <a:solidFill>
                  <a:srgbClr val="3333FF"/>
                </a:solidFill>
                <a:latin typeface="Comic Sans MS" panose="030F0702030302020204" pitchFamily="66" charset="0"/>
                <a:cs typeface="Times New Roman" panose="02020603050405020304" pitchFamily="18" charset="0"/>
              </a:rPr>
            </a:br>
            <a:r>
              <a:rPr lang="en-US" altLang="zh-CN" sz="2000" b="1" i="1" dirty="0">
                <a:solidFill>
                  <a:srgbClr val="3333FF"/>
                </a:solidFill>
                <a:latin typeface="Comic Sans MS" panose="030F0702030302020204" pitchFamily="66" charset="0"/>
                <a:cs typeface="Times New Roman" panose="02020603050405020304" pitchFamily="18" charset="0"/>
              </a:rPr>
              <a:t>       	create domain Pounds numeric(12, 2)</a:t>
            </a:r>
          </a:p>
          <a:p>
            <a:pPr lvl="1">
              <a:spcBef>
                <a:spcPts val="600"/>
              </a:spcBef>
            </a:pPr>
            <a:r>
              <a:rPr lang="en-US" altLang="zh-CN" sz="1600" dirty="0">
                <a:latin typeface="Comic Sans MS" panose="030F0702030302020204" pitchFamily="66" charset="0"/>
              </a:rPr>
              <a:t>We cannot assign or compare a value of type Dollars to a value of type Pounds</a:t>
            </a:r>
          </a:p>
          <a:p>
            <a:pPr>
              <a:spcBef>
                <a:spcPts val="600"/>
              </a:spcBef>
            </a:pPr>
            <a:r>
              <a:rPr lang="en-US" altLang="zh-CN" sz="2000" dirty="0">
                <a:latin typeface="Comic Sans MS" panose="030F0702030302020204" pitchFamily="66" charset="0"/>
              </a:rPr>
              <a:t>The check clause in SQL-92 permits domains to be restricted</a:t>
            </a:r>
          </a:p>
          <a:p>
            <a:pPr marL="0" indent="0">
              <a:spcBef>
                <a:spcPts val="600"/>
              </a:spcBef>
              <a:buNone/>
            </a:pPr>
            <a:r>
              <a:rPr lang="en-US" altLang="zh-CN" sz="2000"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create domain </a:t>
            </a:r>
            <a:r>
              <a:rPr lang="en-US" altLang="zh-CN" sz="2000" b="1" i="1" dirty="0" err="1">
                <a:solidFill>
                  <a:srgbClr val="3333FF"/>
                </a:solidFill>
                <a:latin typeface="Comic Sans MS" panose="030F0702030302020204" pitchFamily="66" charset="0"/>
                <a:cs typeface="Times New Roman" panose="02020603050405020304" pitchFamily="18" charset="0"/>
              </a:rPr>
              <a:t>hourly_wage</a:t>
            </a:r>
            <a:r>
              <a:rPr lang="en-US" altLang="zh-CN" sz="2000" b="1" i="1" dirty="0">
                <a:solidFill>
                  <a:srgbClr val="3333FF"/>
                </a:solidFill>
                <a:latin typeface="Comic Sans MS" panose="030F0702030302020204" pitchFamily="66" charset="0"/>
                <a:cs typeface="Times New Roman" panose="02020603050405020304" pitchFamily="18" charset="0"/>
              </a:rPr>
              <a:t> numeric(5,2)</a:t>
            </a:r>
            <a:br>
              <a:rPr lang="en-US" altLang="zh-CN" sz="2000" b="1" i="1" dirty="0">
                <a:solidFill>
                  <a:srgbClr val="3333FF"/>
                </a:solidFill>
                <a:latin typeface="Comic Sans MS" panose="030F0702030302020204" pitchFamily="66" charset="0"/>
                <a:cs typeface="Times New Roman" panose="02020603050405020304" pitchFamily="18" charset="0"/>
              </a:rPr>
            </a:br>
            <a:r>
              <a:rPr lang="en-US" altLang="zh-CN" sz="2000" b="1" i="1" dirty="0">
                <a:solidFill>
                  <a:srgbClr val="1B06BA"/>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constraint </a:t>
            </a:r>
            <a:r>
              <a:rPr lang="en-US" altLang="zh-CN" sz="2000" b="1" i="1" dirty="0" err="1">
                <a:solidFill>
                  <a:srgbClr val="FF0000"/>
                </a:solidFill>
                <a:latin typeface="Comic Sans MS" panose="030F0702030302020204" pitchFamily="66" charset="0"/>
                <a:cs typeface="Times New Roman" panose="02020603050405020304" pitchFamily="18" charset="0"/>
              </a:rPr>
              <a:t>value_test</a:t>
            </a:r>
            <a:r>
              <a:rPr lang="en-US" altLang="zh-CN" sz="2000" b="1" i="1" dirty="0">
                <a:solidFill>
                  <a:srgbClr val="FF0000"/>
                </a:solidFill>
                <a:latin typeface="Comic Sans MS" panose="030F0702030302020204" pitchFamily="66" charset="0"/>
                <a:cs typeface="Times New Roman" panose="02020603050405020304" pitchFamily="18" charset="0"/>
              </a:rPr>
              <a:t> check</a:t>
            </a:r>
            <a:r>
              <a:rPr lang="en-US" altLang="zh-CN" sz="2000" b="1" i="1" dirty="0">
                <a:solidFill>
                  <a:srgbClr val="3333FF"/>
                </a:solidFill>
                <a:latin typeface="Comic Sans MS" panose="030F0702030302020204" pitchFamily="66" charset="0"/>
                <a:cs typeface="Times New Roman" panose="02020603050405020304" pitchFamily="18" charset="0"/>
              </a:rPr>
              <a:t>(value &gt;= 6.00)</a:t>
            </a:r>
          </a:p>
          <a:p>
            <a:pPr lvl="1"/>
            <a:r>
              <a:rPr lang="en-US" altLang="zh-CN" sz="1600" dirty="0">
                <a:latin typeface="Comic Sans MS" panose="030F0702030302020204" pitchFamily="66" charset="0"/>
              </a:rPr>
              <a:t>The domain has a constraint to ensure that the </a:t>
            </a:r>
            <a:r>
              <a:rPr lang="en-US" altLang="zh-CN" sz="1600" dirty="0" err="1">
                <a:latin typeface="Comic Sans MS" panose="030F0702030302020204" pitchFamily="66" charset="0"/>
              </a:rPr>
              <a:t>hourly_wage</a:t>
            </a:r>
            <a:r>
              <a:rPr lang="en-US" altLang="zh-CN" sz="1600" dirty="0">
                <a:latin typeface="Comic Sans MS" panose="030F0702030302020204" pitchFamily="66" charset="0"/>
              </a:rPr>
              <a:t> is greater than 6.00</a:t>
            </a:r>
          </a:p>
          <a:p>
            <a:pPr lvl="1"/>
            <a:r>
              <a:rPr lang="en-US" altLang="zh-CN" sz="1600" dirty="0">
                <a:latin typeface="Comic Sans MS" panose="030F0702030302020204" pitchFamily="66" charset="0"/>
              </a:rPr>
              <a:t>The clause constraint </a:t>
            </a:r>
            <a:r>
              <a:rPr lang="en-US" altLang="zh-CN" sz="1600" dirty="0" err="1">
                <a:latin typeface="Comic Sans MS" panose="030F0702030302020204" pitchFamily="66" charset="0"/>
              </a:rPr>
              <a:t>value_test</a:t>
            </a:r>
            <a:r>
              <a:rPr lang="en-US" altLang="zh-CN" sz="1600" dirty="0">
                <a:latin typeface="Comic Sans MS" panose="030F0702030302020204" pitchFamily="66" charset="0"/>
              </a:rPr>
              <a:t> is optional but useful to indicate which constraint an update violates</a:t>
            </a:r>
          </a:p>
        </p:txBody>
      </p:sp>
    </p:spTree>
    <p:extLst>
      <p:ext uri="{BB962C8B-B14F-4D97-AF65-F5344CB8AC3E}">
        <p14:creationId xmlns:p14="http://schemas.microsoft.com/office/powerpoint/2010/main" val="63219867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29A0E6-FFF8-452F-A160-1A36616A4FA4}"/>
              </a:ext>
            </a:extLst>
          </p:cNvPr>
          <p:cNvSpPr>
            <a:spLocks noGrp="1"/>
          </p:cNvSpPr>
          <p:nvPr>
            <p:ph type="title"/>
          </p:nvPr>
        </p:nvSpPr>
        <p:spPr/>
        <p:txBody>
          <a:bodyPr/>
          <a:lstStyle/>
          <a:p>
            <a:pPr algn="ctr"/>
            <a:r>
              <a:rPr lang="en-US" altLang="zh-CN" dirty="0">
                <a:latin typeface="Comic Sans MS" panose="030F0702030302020204" pitchFamily="66" charset="0"/>
              </a:rPr>
              <a:t>Not Null Constraint </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FE82FB33-2C0A-44BF-A027-18C10FE6C49F}"/>
              </a:ext>
            </a:extLst>
          </p:cNvPr>
          <p:cNvSpPr>
            <a:spLocks noGrp="1"/>
          </p:cNvSpPr>
          <p:nvPr>
            <p:ph idx="1"/>
          </p:nvPr>
        </p:nvSpPr>
        <p:spPr/>
        <p:txBody>
          <a:bodyPr/>
          <a:lstStyle/>
          <a:p>
            <a:r>
              <a:rPr lang="en-US" altLang="zh-CN" sz="2000" dirty="0">
                <a:latin typeface="Comic Sans MS" panose="030F0702030302020204" pitchFamily="66" charset="0"/>
              </a:rPr>
              <a:t>Declare </a:t>
            </a:r>
            <a:r>
              <a:rPr lang="en-US" altLang="zh-CN" sz="2000" dirty="0" err="1">
                <a:latin typeface="Comic Sans MS" panose="030F0702030302020204" pitchFamily="66" charset="0"/>
              </a:rPr>
              <a:t>branch_name</a:t>
            </a:r>
            <a:r>
              <a:rPr lang="en-US" altLang="zh-CN" sz="2000" dirty="0">
                <a:latin typeface="Comic Sans MS" panose="030F0702030302020204" pitchFamily="66" charset="0"/>
              </a:rPr>
              <a:t> for relation branch to</a:t>
            </a:r>
            <a:r>
              <a:rPr lang="zh-CN" altLang="en-US" sz="2000" dirty="0">
                <a:latin typeface="Comic Sans MS" panose="030F0702030302020204" pitchFamily="66" charset="0"/>
              </a:rPr>
              <a:t> </a:t>
            </a:r>
            <a:r>
              <a:rPr lang="en-US" altLang="zh-CN" sz="2000" dirty="0">
                <a:latin typeface="Comic Sans MS" panose="030F0702030302020204" pitchFamily="66" charset="0"/>
              </a:rPr>
              <a:t>be not null	     	</a:t>
            </a:r>
          </a:p>
          <a:p>
            <a:pPr marL="0" indent="0">
              <a:buNone/>
            </a:pPr>
            <a:r>
              <a:rPr lang="en-US" altLang="zh-CN" sz="2000" dirty="0">
                <a:latin typeface="Comic Sans MS" panose="030F0702030302020204" pitchFamily="66"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branch_name</a:t>
            </a:r>
            <a:r>
              <a:rPr lang="en-US" altLang="zh-CN" sz="2000" i="1" dirty="0">
                <a:solidFill>
                  <a:srgbClr val="3333FF"/>
                </a:solidFill>
                <a:latin typeface="Comic Sans MS" panose="030F0702030302020204" pitchFamily="66" charset="0"/>
                <a:cs typeface="Times New Roman" panose="02020603050405020304" pitchFamily="18" charset="0"/>
              </a:rPr>
              <a:t>  char(15) </a:t>
            </a:r>
            <a:r>
              <a:rPr lang="en-US" altLang="zh-CN" sz="2000" b="1" i="1" dirty="0">
                <a:solidFill>
                  <a:srgbClr val="FF0000"/>
                </a:solidFill>
                <a:latin typeface="Comic Sans MS" panose="030F0702030302020204" pitchFamily="66" charset="0"/>
                <a:cs typeface="Times New Roman" panose="02020603050405020304" pitchFamily="18" charset="0"/>
              </a:rPr>
              <a:t>not null</a:t>
            </a:r>
          </a:p>
          <a:p>
            <a:pPr marL="0" indent="0">
              <a:buNone/>
            </a:pPr>
            <a:r>
              <a:rPr lang="en-US" altLang="zh-CN" sz="2000" dirty="0">
                <a:latin typeface="Comic Sans MS" panose="030F0702030302020204" pitchFamily="66" charset="0"/>
              </a:rPr>
              <a:t>	</a:t>
            </a:r>
          </a:p>
          <a:p>
            <a:r>
              <a:rPr lang="en-US" altLang="zh-CN" sz="2000" dirty="0">
                <a:latin typeface="Comic Sans MS" panose="030F0702030302020204" pitchFamily="66" charset="0"/>
              </a:rPr>
              <a:t>Declare the domain Dollars to be not null	      </a:t>
            </a:r>
          </a:p>
          <a:p>
            <a:pPr marL="0" indent="0">
              <a:buNone/>
            </a:pPr>
            <a:r>
              <a:rPr lang="en-US" altLang="zh-CN" sz="2000" dirty="0">
                <a:latin typeface="Comic Sans MS" panose="030F0702030302020204" pitchFamily="66" charset="0"/>
              </a:rPr>
              <a:t>	</a:t>
            </a:r>
            <a:r>
              <a:rPr lang="en-US" altLang="zh-CN" sz="2000" i="1" dirty="0">
                <a:solidFill>
                  <a:srgbClr val="3333FF"/>
                </a:solidFill>
                <a:latin typeface="Comic Sans MS" panose="030F0702030302020204" pitchFamily="66" charset="0"/>
                <a:cs typeface="Times New Roman" panose="02020603050405020304" pitchFamily="18" charset="0"/>
              </a:rPr>
              <a:t>create domain Dollars numeric(12,2) </a:t>
            </a:r>
            <a:r>
              <a:rPr lang="en-US" altLang="zh-CN" sz="2000" b="1" i="1" dirty="0">
                <a:solidFill>
                  <a:srgbClr val="FF0000"/>
                </a:solidFill>
                <a:latin typeface="Comic Sans MS" panose="030F0702030302020204" pitchFamily="66" charset="0"/>
                <a:cs typeface="Times New Roman" panose="02020603050405020304" pitchFamily="18" charset="0"/>
              </a:rPr>
              <a:t>not null</a:t>
            </a:r>
          </a:p>
          <a:p>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238987388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3A6E22-FCEA-4EBD-8810-27C8DC42900B}"/>
              </a:ext>
            </a:extLst>
          </p:cNvPr>
          <p:cNvSpPr>
            <a:spLocks noGrp="1"/>
          </p:cNvSpPr>
          <p:nvPr>
            <p:ph type="title"/>
          </p:nvPr>
        </p:nvSpPr>
        <p:spPr/>
        <p:txBody>
          <a:bodyPr/>
          <a:lstStyle/>
          <a:p>
            <a:pPr algn="ctr"/>
            <a:r>
              <a:rPr lang="en-US" altLang="zh-CN" dirty="0">
                <a:latin typeface="Comic Sans MS" panose="030F0702030302020204" pitchFamily="66" charset="0"/>
              </a:rPr>
              <a:t>Unique Constraint</a:t>
            </a:r>
            <a:endParaRPr lang="zh-CN"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D1CE424-8132-457B-BE50-8D3AB51445EB}"/>
                  </a:ext>
                </a:extLst>
              </p:cNvPr>
              <p:cNvSpPr>
                <a:spLocks noGrp="1"/>
              </p:cNvSpPr>
              <p:nvPr>
                <p:ph idx="1"/>
              </p:nvPr>
            </p:nvSpPr>
            <p:spPr>
              <a:xfrm>
                <a:off x="251520" y="699542"/>
                <a:ext cx="8640960" cy="3960440"/>
              </a:xfrm>
            </p:spPr>
            <p:txBody>
              <a:bodyPr/>
              <a:lstStyle/>
              <a:p>
                <a:pPr>
                  <a:lnSpc>
                    <a:spcPct val="150000"/>
                  </a:lnSpc>
                  <a:spcBef>
                    <a:spcPts val="600"/>
                  </a:spcBef>
                </a:pPr>
                <a:r>
                  <a:rPr lang="en-US" altLang="zh-CN" sz="2000" b="1" dirty="0">
                    <a:solidFill>
                      <a:srgbClr val="FF0000"/>
                    </a:solidFill>
                    <a:latin typeface="Comic Sans MS" pitchFamily="66" charset="0"/>
                  </a:rPr>
                  <a:t>unique (</a:t>
                </a:r>
                <a14:m>
                  <m:oMath xmlns:m="http://schemas.openxmlformats.org/officeDocument/2006/math">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𝟏</m:t>
                        </m:r>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𝟐</m:t>
                        </m:r>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𝒎</m:t>
                        </m:r>
                      </m:sub>
                    </m:sSub>
                  </m:oMath>
                </a14:m>
                <a:r>
                  <a:rPr lang="en-US" altLang="zh-CN" sz="2000" b="1" dirty="0">
                    <a:solidFill>
                      <a:srgbClr val="FF0000"/>
                    </a:solidFill>
                    <a:latin typeface="Comic Sans MS" panose="030F0702030302020204" pitchFamily="66" charset="0"/>
                  </a:rPr>
                  <a:t>)</a:t>
                </a:r>
              </a:p>
              <a:p>
                <a:pPr lvl="1">
                  <a:lnSpc>
                    <a:spcPct val="150000"/>
                  </a:lnSpc>
                  <a:spcBef>
                    <a:spcPts val="600"/>
                  </a:spcBef>
                </a:pPr>
                <a:r>
                  <a:rPr lang="en-US" altLang="zh-CN" dirty="0">
                    <a:latin typeface="Comic Sans MS" panose="030F0702030302020204" pitchFamily="66" charset="0"/>
                  </a:rPr>
                  <a:t>The unique specification states that the attributes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𝑚</m:t>
                        </m:r>
                      </m:sub>
                    </m:sSub>
                  </m:oMath>
                </a14:m>
                <a:r>
                  <a:rPr lang="en-US" altLang="zh-CN" dirty="0">
                    <a:latin typeface="Comic Sans MS" panose="030F0702030302020204" pitchFamily="66" charset="0"/>
                  </a:rPr>
                  <a:t> form a </a:t>
                </a:r>
                <a:r>
                  <a:rPr lang="en-US" altLang="zh-CN" b="1" dirty="0">
                    <a:solidFill>
                      <a:srgbClr val="3333FF"/>
                    </a:solidFill>
                    <a:latin typeface="Comic Sans MS" panose="030F0702030302020204" pitchFamily="66" charset="0"/>
                  </a:rPr>
                  <a:t>candidate key</a:t>
                </a:r>
              </a:p>
              <a:p>
                <a:pPr lvl="1">
                  <a:lnSpc>
                    <a:spcPct val="150000"/>
                  </a:lnSpc>
                  <a:spcBef>
                    <a:spcPts val="600"/>
                  </a:spcBef>
                </a:pPr>
                <a:r>
                  <a:rPr lang="en-US" altLang="zh-CN" dirty="0">
                    <a:latin typeface="Comic Sans MS" panose="030F0702030302020204" pitchFamily="66" charset="0"/>
                  </a:rPr>
                  <a:t>Candidate keys are </a:t>
                </a:r>
                <a:r>
                  <a:rPr lang="en-US" altLang="zh-CN" b="1" dirty="0">
                    <a:solidFill>
                      <a:srgbClr val="3333FF"/>
                    </a:solidFill>
                    <a:latin typeface="Comic Sans MS" panose="030F0702030302020204" pitchFamily="66" charset="0"/>
                  </a:rPr>
                  <a:t>permitted to be null </a:t>
                </a:r>
                <a:r>
                  <a:rPr lang="en-US" altLang="zh-CN" dirty="0">
                    <a:latin typeface="Comic Sans MS" panose="030F0702030302020204" pitchFamily="66" charset="0"/>
                  </a:rPr>
                  <a:t>(in contrast to primary keys)</a:t>
                </a:r>
              </a:p>
              <a:p>
                <a:pPr lvl="1">
                  <a:lnSpc>
                    <a:spcPct val="150000"/>
                  </a:lnSpc>
                  <a:spcBef>
                    <a:spcPts val="600"/>
                  </a:spcBef>
                </a:pPr>
                <a:r>
                  <a:rPr lang="en-US" altLang="zh-CN" dirty="0">
                    <a:latin typeface="Comic Sans MS" panose="030F0702030302020204" pitchFamily="66" charset="0"/>
                  </a:rPr>
                  <a:t>However, candidate key attributes are permitted to be </a:t>
                </a:r>
                <a:r>
                  <a:rPr lang="en-US" altLang="zh-CN" i="1" dirty="0">
                    <a:solidFill>
                      <a:srgbClr val="FF0000"/>
                    </a:solidFill>
                    <a:latin typeface="Comic Sans MS" pitchFamily="66" charset="0"/>
                  </a:rPr>
                  <a:t>null </a:t>
                </a:r>
                <a:r>
                  <a:rPr lang="en-US" altLang="zh-CN" dirty="0">
                    <a:latin typeface="Comic Sans MS" pitchFamily="66" charset="0"/>
                  </a:rPr>
                  <a:t>unless they have explicitly been declared to be </a:t>
                </a:r>
                <a:r>
                  <a:rPr lang="en-US" altLang="zh-CN" b="1" i="1" dirty="0">
                    <a:solidFill>
                      <a:srgbClr val="FF0000"/>
                    </a:solidFill>
                    <a:latin typeface="Comic Sans MS" pitchFamily="66" charset="0"/>
                  </a:rPr>
                  <a:t>not null</a:t>
                </a:r>
                <a:r>
                  <a:rPr lang="en-US" altLang="zh-CN" dirty="0">
                    <a:latin typeface="Comic Sans MS" pitchFamily="66" charset="0"/>
                  </a:rPr>
                  <a:t>. Recall that a null value does not equal any other value</a:t>
                </a:r>
              </a:p>
              <a:p>
                <a:pPr>
                  <a:lnSpc>
                    <a:spcPct val="150000"/>
                  </a:lnSpc>
                  <a:spcBef>
                    <a:spcPts val="600"/>
                  </a:spcBef>
                </a:pPr>
                <a:endParaRPr lang="zh-CN" altLang="en-US" sz="2000" dirty="0">
                  <a:latin typeface="Comic Sans MS" panose="030F0702030302020204" pitchFamily="66" charset="0"/>
                </a:endParaRPr>
              </a:p>
            </p:txBody>
          </p:sp>
        </mc:Choice>
        <mc:Fallback xmlns="">
          <p:sp>
            <p:nvSpPr>
              <p:cNvPr id="3" name="内容占位符 2">
                <a:extLst>
                  <a:ext uri="{FF2B5EF4-FFF2-40B4-BE49-F238E27FC236}">
                    <a16:creationId xmlns:a16="http://schemas.microsoft.com/office/drawing/2014/main" id="{5D1CE424-8132-457B-BE50-8D3AB51445EB}"/>
                  </a:ext>
                </a:extLst>
              </p:cNvPr>
              <p:cNvSpPr>
                <a:spLocks noGrp="1" noRot="1" noChangeAspect="1" noMove="1" noResize="1" noEditPoints="1" noAdjustHandles="1" noChangeArrowheads="1" noChangeShapeType="1" noTextEdit="1"/>
              </p:cNvSpPr>
              <p:nvPr>
                <p:ph idx="1"/>
              </p:nvPr>
            </p:nvSpPr>
            <p:spPr>
              <a:xfrm>
                <a:off x="251520" y="699542"/>
                <a:ext cx="8640960" cy="3960440"/>
              </a:xfrm>
              <a:blipFill>
                <a:blip r:embed="rId3"/>
                <a:stretch>
                  <a:fillRect l="-987" r="-423" b="-20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026979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862310-7CA3-45F7-B820-99074E9660E8}"/>
              </a:ext>
            </a:extLst>
          </p:cNvPr>
          <p:cNvSpPr>
            <a:spLocks noGrp="1"/>
          </p:cNvSpPr>
          <p:nvPr>
            <p:ph type="title"/>
          </p:nvPr>
        </p:nvSpPr>
        <p:spPr/>
        <p:txBody>
          <a:bodyPr/>
          <a:lstStyle/>
          <a:p>
            <a:pPr algn="ctr"/>
            <a:r>
              <a:rPr lang="en-US" altLang="zh-CN" dirty="0">
                <a:latin typeface="Comic Sans MS" panose="030F0702030302020204" pitchFamily="66" charset="0"/>
              </a:rPr>
              <a:t>The check Clause</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797B2BE7-61EE-457A-B51E-E2DE757F46B3}"/>
              </a:ext>
            </a:extLst>
          </p:cNvPr>
          <p:cNvSpPr>
            <a:spLocks noGrp="1"/>
          </p:cNvSpPr>
          <p:nvPr>
            <p:ph idx="1"/>
          </p:nvPr>
        </p:nvSpPr>
        <p:spPr/>
        <p:txBody>
          <a:bodyPr/>
          <a:lstStyle/>
          <a:p>
            <a:r>
              <a:rPr lang="en-US" altLang="zh-CN" sz="2000" b="1" dirty="0">
                <a:solidFill>
                  <a:srgbClr val="FF0000"/>
                </a:solidFill>
                <a:latin typeface="Comic Sans MS" panose="030F0702030302020204" pitchFamily="66" charset="0"/>
              </a:rPr>
              <a:t>check (P)</a:t>
            </a:r>
            <a:r>
              <a:rPr lang="en-US" altLang="zh-CN" sz="2000" dirty="0">
                <a:latin typeface="Comic Sans MS" panose="030F0702030302020204" pitchFamily="66" charset="0"/>
              </a:rPr>
              <a:t>, where P is a predicate</a:t>
            </a:r>
          </a:p>
          <a:p>
            <a:pPr lvl="1"/>
            <a:r>
              <a:rPr lang="en-US" altLang="zh-CN" dirty="0">
                <a:latin typeface="Comic Sans MS" panose="030F0702030302020204" pitchFamily="66" charset="0"/>
              </a:rPr>
              <a:t>E.g., declare </a:t>
            </a:r>
            <a:r>
              <a:rPr lang="en-US" altLang="zh-CN" dirty="0" err="1">
                <a:solidFill>
                  <a:srgbClr val="3333FF"/>
                </a:solidFill>
                <a:latin typeface="Comic Sans MS" panose="030F0702030302020204" pitchFamily="66" charset="0"/>
              </a:rPr>
              <a:t>branch_name</a:t>
            </a:r>
            <a:r>
              <a:rPr lang="en-US" altLang="zh-CN" dirty="0">
                <a:solidFill>
                  <a:srgbClr val="3333FF"/>
                </a:solidFill>
                <a:latin typeface="Comic Sans MS" panose="030F0702030302020204" pitchFamily="66" charset="0"/>
              </a:rPr>
              <a:t> </a:t>
            </a:r>
            <a:r>
              <a:rPr lang="en-US" altLang="zh-CN" dirty="0">
                <a:latin typeface="Comic Sans MS" panose="030F0702030302020204" pitchFamily="66" charset="0"/>
              </a:rPr>
              <a:t>as the </a:t>
            </a:r>
            <a:r>
              <a:rPr lang="en-US" altLang="zh-CN" b="1" dirty="0">
                <a:solidFill>
                  <a:srgbClr val="FF0000"/>
                </a:solidFill>
                <a:latin typeface="Comic Sans MS" panose="030F0702030302020204" pitchFamily="66" charset="0"/>
              </a:rPr>
              <a:t>primary key </a:t>
            </a:r>
            <a:r>
              <a:rPr lang="en-US" altLang="zh-CN" dirty="0">
                <a:latin typeface="Comic Sans MS" panose="030F0702030302020204" pitchFamily="66" charset="0"/>
              </a:rPr>
              <a:t>for relation </a:t>
            </a:r>
            <a:r>
              <a:rPr lang="en-US" altLang="zh-CN" b="1" dirty="0">
                <a:solidFill>
                  <a:srgbClr val="3333FF"/>
                </a:solidFill>
                <a:latin typeface="Comic Sans MS" panose="030F0702030302020204" pitchFamily="66" charset="0"/>
              </a:rPr>
              <a:t>branch</a:t>
            </a:r>
            <a:r>
              <a:rPr lang="en-US" altLang="zh-CN" dirty="0">
                <a:latin typeface="Comic Sans MS" panose="030F0702030302020204" pitchFamily="66" charset="0"/>
              </a:rPr>
              <a:t> and ensure that the values of </a:t>
            </a:r>
            <a:r>
              <a:rPr lang="en-US" altLang="zh-CN" dirty="0">
                <a:solidFill>
                  <a:srgbClr val="3333FF"/>
                </a:solidFill>
                <a:latin typeface="Comic Sans MS" panose="030F0702030302020204" pitchFamily="66" charset="0"/>
              </a:rPr>
              <a:t>assets</a:t>
            </a:r>
            <a:r>
              <a:rPr lang="en-US" altLang="zh-CN" dirty="0">
                <a:latin typeface="Comic Sans MS" panose="030F0702030302020204" pitchFamily="66" charset="0"/>
              </a:rPr>
              <a:t> are </a:t>
            </a:r>
            <a:r>
              <a:rPr lang="en-US" altLang="zh-CN" dirty="0">
                <a:solidFill>
                  <a:srgbClr val="FF0000"/>
                </a:solidFill>
                <a:latin typeface="Comic Sans MS" panose="030F0702030302020204" pitchFamily="66" charset="0"/>
              </a:rPr>
              <a:t>non-negative</a:t>
            </a:r>
          </a:p>
          <a:p>
            <a:endParaRPr lang="en-US" altLang="zh-CN" sz="2000" dirty="0">
              <a:latin typeface="Comic Sans MS" panose="030F0702030302020204" pitchFamily="66" charset="0"/>
            </a:endParaRPr>
          </a:p>
          <a:p>
            <a:pPr marL="0" indent="0">
              <a:buNone/>
            </a:pPr>
            <a:r>
              <a:rPr lang="en-US" altLang="zh-CN" sz="2000"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create table </a:t>
            </a:r>
            <a:r>
              <a:rPr lang="en-US" altLang="zh-CN" sz="2000" i="1" dirty="0">
                <a:solidFill>
                  <a:srgbClr val="3333FF"/>
                </a:solidFill>
                <a:latin typeface="Comic Sans MS" panose="030F0702030302020204" pitchFamily="66" charset="0"/>
                <a:cs typeface="Times New Roman" panose="02020603050405020304" pitchFamily="18" charset="0"/>
              </a:rPr>
              <a:t>branch</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branch_name</a:t>
            </a:r>
            <a:r>
              <a:rPr lang="en-US" altLang="zh-CN" sz="2000" i="1" dirty="0">
                <a:solidFill>
                  <a:srgbClr val="3333FF"/>
                </a:solidFill>
                <a:latin typeface="Comic Sans MS" panose="030F0702030302020204" pitchFamily="66" charset="0"/>
                <a:cs typeface="Times New Roman" panose="02020603050405020304" pitchFamily="18" charset="0"/>
              </a:rPr>
              <a:t>     char(15),</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branch_city</a:t>
            </a:r>
            <a:r>
              <a:rPr lang="en-US" altLang="zh-CN" sz="2000" i="1" dirty="0">
                <a:solidFill>
                  <a:srgbClr val="3333FF"/>
                </a:solidFill>
                <a:latin typeface="Comic Sans MS" panose="030F0702030302020204" pitchFamily="66" charset="0"/>
                <a:cs typeface="Times New Roman" panose="02020603050405020304" pitchFamily="18" charset="0"/>
              </a:rPr>
              <a:t>       char(30),</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assets	        integer,</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1B06BA"/>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primary key </a:t>
            </a:r>
            <a:r>
              <a:rPr lang="en-US" altLang="zh-CN" sz="2000" i="1" dirty="0">
                <a:solidFill>
                  <a:srgbClr val="FF0000"/>
                </a:solidFill>
                <a:latin typeface="Comic Sans MS" panose="030F0702030302020204" pitchFamily="66" charset="0"/>
                <a:cs typeface="Times New Roman" panose="02020603050405020304" pitchFamily="18" charset="0"/>
              </a:rPr>
              <a:t>(</a:t>
            </a:r>
            <a:r>
              <a:rPr lang="en-US" altLang="zh-CN" sz="2000" i="1" dirty="0" err="1">
                <a:solidFill>
                  <a:srgbClr val="FF0000"/>
                </a:solidFill>
                <a:latin typeface="Comic Sans MS" panose="030F0702030302020204" pitchFamily="66" charset="0"/>
                <a:cs typeface="Times New Roman" panose="02020603050405020304" pitchFamily="18" charset="0"/>
              </a:rPr>
              <a:t>branch_name</a:t>
            </a:r>
            <a:r>
              <a:rPr lang="en-US" altLang="zh-CN" sz="2000" i="1" dirty="0">
                <a:solidFill>
                  <a:srgbClr val="FF0000"/>
                </a:solidFill>
                <a:latin typeface="Comic Sans MS" panose="030F0702030302020204" pitchFamily="66" charset="0"/>
                <a:cs typeface="Times New Roman" panose="02020603050405020304" pitchFamily="18" charset="0"/>
              </a:rPr>
              <a:t>),</a:t>
            </a:r>
            <a:br>
              <a:rPr lang="en-US" altLang="zh-CN" sz="2000" i="1" dirty="0">
                <a:solidFill>
                  <a:srgbClr val="FF0000"/>
                </a:solidFill>
                <a:latin typeface="Comic Sans MS" panose="030F0702030302020204" pitchFamily="66" charset="0"/>
                <a:cs typeface="Times New Roman" panose="02020603050405020304" pitchFamily="18" charset="0"/>
              </a:rPr>
            </a:b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check</a:t>
            </a:r>
            <a:r>
              <a:rPr lang="en-US" altLang="zh-CN" sz="2000" i="1" dirty="0">
                <a:solidFill>
                  <a:srgbClr val="FF0000"/>
                </a:solidFill>
                <a:latin typeface="Comic Sans MS" panose="030F0702030302020204" pitchFamily="66" charset="0"/>
                <a:cs typeface="Times New Roman" panose="02020603050405020304" pitchFamily="18" charset="0"/>
              </a:rPr>
              <a:t> (assets &gt;= 0)</a:t>
            </a:r>
            <a:r>
              <a:rPr lang="en-US" altLang="zh-CN" sz="2000" i="1" dirty="0">
                <a:solidFill>
                  <a:srgbClr val="3333FF"/>
                </a:solidFill>
                <a:latin typeface="Comic Sans MS" panose="030F0702030302020204" pitchFamily="66" charset="0"/>
                <a:cs typeface="Times New Roman" panose="02020603050405020304" pitchFamily="18" charset="0"/>
              </a:rPr>
              <a:t>)</a:t>
            </a:r>
          </a:p>
          <a:p>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207127719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930992-AF02-428C-92E8-DF59838A8B0A}"/>
              </a:ext>
            </a:extLst>
          </p:cNvPr>
          <p:cNvSpPr>
            <a:spLocks noGrp="1"/>
          </p:cNvSpPr>
          <p:nvPr>
            <p:ph type="title"/>
          </p:nvPr>
        </p:nvSpPr>
        <p:spPr/>
        <p:txBody>
          <a:bodyPr/>
          <a:lstStyle/>
          <a:p>
            <a:pPr algn="ctr"/>
            <a:r>
              <a:rPr lang="en-US" altLang="zh-CN" dirty="0">
                <a:latin typeface="Comic Sans MS" panose="030F0702030302020204" pitchFamily="66" charset="0"/>
              </a:rPr>
              <a:t>Referential Integrity (</a:t>
            </a:r>
            <a:r>
              <a:rPr lang="zh-CN" altLang="en-US" dirty="0">
                <a:latin typeface="Comic Sans MS" panose="030F0702030302020204" pitchFamily="66" charset="0"/>
              </a:rPr>
              <a:t>参照完整性</a:t>
            </a:r>
            <a:r>
              <a:rPr lang="en-US" altLang="zh-CN" dirty="0">
                <a:latin typeface="Comic Sans MS" panose="030F0702030302020204" pitchFamily="66" charset="0"/>
              </a:rPr>
              <a:t>)</a:t>
            </a:r>
            <a:endParaRPr lang="zh-CN"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F99D1CC-7566-4EB2-8EC2-C09202BD22FC}"/>
                  </a:ext>
                </a:extLst>
              </p:cNvPr>
              <p:cNvSpPr>
                <a:spLocks noGrp="1"/>
              </p:cNvSpPr>
              <p:nvPr>
                <p:ph idx="1"/>
              </p:nvPr>
            </p:nvSpPr>
            <p:spPr>
              <a:xfrm>
                <a:off x="0" y="789553"/>
                <a:ext cx="9144000" cy="3805070"/>
              </a:xfrm>
            </p:spPr>
            <p:txBody>
              <a:bodyPr/>
              <a:lstStyle/>
              <a:p>
                <a:r>
                  <a:rPr lang="en-US" altLang="zh-CN" sz="2000" dirty="0">
                    <a:latin typeface="Comic Sans MS" panose="030F0702030302020204" pitchFamily="66" charset="0"/>
                  </a:rPr>
                  <a:t>Ensures that a value that appears in one relation for a given set of attributes also appears for a certain set of attributes in another relation</a:t>
                </a:r>
              </a:p>
              <a:p>
                <a:r>
                  <a:rPr lang="en-US" altLang="zh-CN" sz="2000" dirty="0">
                    <a:latin typeface="Comic Sans MS" panose="030F0702030302020204" pitchFamily="66" charset="0"/>
                  </a:rPr>
                  <a:t>Formal definition</a:t>
                </a:r>
              </a:p>
              <a:p>
                <a:pPr lvl="1"/>
                <a:r>
                  <a:rPr lang="en-US" altLang="zh-CN" sz="1800" dirty="0">
                    <a:latin typeface="Comic Sans MS" panose="030F0702030302020204" pitchFamily="66" charset="0"/>
                  </a:rPr>
                  <a:t>Let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𝒓</m:t>
                        </m:r>
                      </m:e>
                      <m:sub>
                        <m:r>
                          <a:rPr lang="en-US" altLang="zh-CN" sz="1800" b="1" i="1" smtClean="0">
                            <a:solidFill>
                              <a:srgbClr val="3333FF"/>
                            </a:solidFill>
                            <a:latin typeface="Cambria Math" panose="02040503050406030204" pitchFamily="18" charset="0"/>
                          </a:rPr>
                          <m:t>𝟏</m:t>
                        </m:r>
                      </m:sub>
                    </m:sSub>
                    <m:r>
                      <a:rPr lang="en-US" altLang="zh-CN" sz="1800" b="1" i="1" smtClean="0">
                        <a:solidFill>
                          <a:srgbClr val="3333FF"/>
                        </a:solidFill>
                        <a:latin typeface="Cambria Math" panose="02040503050406030204" pitchFamily="18" charset="0"/>
                      </a:rPr>
                      <m:t>(</m:t>
                    </m:r>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𝑹</m:t>
                        </m:r>
                      </m:e>
                      <m:sub>
                        <m:r>
                          <a:rPr lang="en-US" altLang="zh-CN" sz="1800" b="1" i="1" smtClean="0">
                            <a:solidFill>
                              <a:srgbClr val="3333FF"/>
                            </a:solidFill>
                            <a:latin typeface="Cambria Math" panose="02040503050406030204" pitchFamily="18" charset="0"/>
                          </a:rPr>
                          <m:t>𝟏</m:t>
                        </m:r>
                      </m:sub>
                    </m:sSub>
                    <m:r>
                      <a:rPr lang="en-US" altLang="zh-CN" sz="1800" b="1" i="1" smtClean="0">
                        <a:solidFill>
                          <a:srgbClr val="3333FF"/>
                        </a:solidFill>
                        <a:latin typeface="Cambria Math" panose="02040503050406030204" pitchFamily="18" charset="0"/>
                      </a:rPr>
                      <m:t>)</m:t>
                    </m:r>
                  </m:oMath>
                </a14:m>
                <a:r>
                  <a:rPr lang="en-US" altLang="zh-CN" sz="1800" b="1" dirty="0">
                    <a:solidFill>
                      <a:srgbClr val="3333FF"/>
                    </a:solidFill>
                    <a:latin typeface="Comic Sans MS" panose="030F0702030302020204" pitchFamily="66" charset="0"/>
                  </a:rPr>
                  <a:t> </a:t>
                </a:r>
                <a:r>
                  <a:rPr lang="en-US" altLang="zh-CN" sz="1800" dirty="0">
                    <a:latin typeface="Comic Sans MS" panose="030F0702030302020204" pitchFamily="66" charset="0"/>
                  </a:rPr>
                  <a:t>and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𝒓</m:t>
                        </m:r>
                      </m:e>
                      <m:sub>
                        <m:r>
                          <a:rPr lang="en-US" altLang="zh-CN" sz="1800" b="1" i="1" smtClean="0">
                            <a:solidFill>
                              <a:srgbClr val="3333FF"/>
                            </a:solidFill>
                            <a:latin typeface="Cambria Math" panose="02040503050406030204" pitchFamily="18" charset="0"/>
                          </a:rPr>
                          <m:t>𝟐</m:t>
                        </m:r>
                      </m:sub>
                    </m:sSub>
                    <m:r>
                      <a:rPr lang="en-US" altLang="zh-CN" sz="1800" b="1" i="1">
                        <a:solidFill>
                          <a:srgbClr val="3333FF"/>
                        </a:solidFill>
                        <a:latin typeface="Cambria Math" panose="02040503050406030204" pitchFamily="18" charset="0"/>
                      </a:rPr>
                      <m:t>(</m:t>
                    </m:r>
                    <m:sSub>
                      <m:sSubPr>
                        <m:ctrlPr>
                          <a:rPr lang="en-US" altLang="zh-CN" sz="1800" b="1" i="1">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𝑹</m:t>
                        </m:r>
                      </m:e>
                      <m:sub>
                        <m:r>
                          <a:rPr lang="en-US" altLang="zh-CN" sz="1800" b="1" i="1" smtClean="0">
                            <a:solidFill>
                              <a:srgbClr val="3333FF"/>
                            </a:solidFill>
                            <a:latin typeface="Cambria Math" panose="02040503050406030204" pitchFamily="18" charset="0"/>
                          </a:rPr>
                          <m:t>𝟐</m:t>
                        </m:r>
                      </m:sub>
                    </m:sSub>
                    <m:r>
                      <a:rPr lang="en-US" altLang="zh-CN" sz="1800" b="1" i="1">
                        <a:solidFill>
                          <a:srgbClr val="3333FF"/>
                        </a:solidFill>
                        <a:latin typeface="Cambria Math" panose="02040503050406030204" pitchFamily="18" charset="0"/>
                      </a:rPr>
                      <m:t>)</m:t>
                    </m:r>
                  </m:oMath>
                </a14:m>
                <a:r>
                  <a:rPr lang="en-US" altLang="zh-CN" sz="1800" b="1" dirty="0">
                    <a:solidFill>
                      <a:srgbClr val="3333FF"/>
                    </a:solidFill>
                    <a:latin typeface="Comic Sans MS" panose="030F0702030302020204" pitchFamily="66" charset="0"/>
                  </a:rPr>
                  <a:t> </a:t>
                </a:r>
                <a:r>
                  <a:rPr lang="en-US" altLang="zh-CN" sz="1800" dirty="0">
                    <a:latin typeface="Comic Sans MS" panose="030F0702030302020204" pitchFamily="66" charset="0"/>
                  </a:rPr>
                  <a:t>be relations with primary keys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𝑲</m:t>
                        </m:r>
                      </m:e>
                      <m:sub>
                        <m:r>
                          <a:rPr lang="en-US" altLang="zh-CN" sz="1800" b="1" i="1" smtClean="0">
                            <a:solidFill>
                              <a:srgbClr val="3333FF"/>
                            </a:solidFill>
                            <a:latin typeface="Cambria Math" panose="02040503050406030204" pitchFamily="18" charset="0"/>
                          </a:rPr>
                          <m:t>𝟏</m:t>
                        </m:r>
                      </m:sub>
                    </m:sSub>
                  </m:oMath>
                </a14:m>
                <a:r>
                  <a:rPr lang="en-US" altLang="zh-CN" sz="1800" dirty="0">
                    <a:solidFill>
                      <a:srgbClr val="3333FF"/>
                    </a:solidFill>
                    <a:latin typeface="Comic Sans MS" panose="030F0702030302020204" pitchFamily="66" charset="0"/>
                  </a:rPr>
                  <a:t> </a:t>
                </a:r>
                <a:r>
                  <a:rPr lang="en-US" altLang="zh-CN" sz="1800" dirty="0">
                    <a:latin typeface="Comic Sans MS" panose="030F0702030302020204" pitchFamily="66" charset="0"/>
                  </a:rPr>
                  <a:t>and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𝑲</m:t>
                        </m:r>
                      </m:e>
                      <m:sub>
                        <m:r>
                          <a:rPr lang="en-US" altLang="zh-CN" sz="1800" b="1" i="1" smtClean="0">
                            <a:solidFill>
                              <a:srgbClr val="3333FF"/>
                            </a:solidFill>
                            <a:latin typeface="Cambria Math" panose="02040503050406030204" pitchFamily="18" charset="0"/>
                          </a:rPr>
                          <m:t>𝟐</m:t>
                        </m:r>
                      </m:sub>
                    </m:sSub>
                  </m:oMath>
                </a14:m>
                <a:r>
                  <a:rPr lang="en-US" altLang="zh-CN" sz="1800" dirty="0">
                    <a:solidFill>
                      <a:srgbClr val="3333FF"/>
                    </a:solidFill>
                    <a:latin typeface="Comic Sans MS" panose="030F0702030302020204" pitchFamily="66" charset="0"/>
                  </a:rPr>
                  <a:t> </a:t>
                </a:r>
                <a:r>
                  <a:rPr lang="en-US" altLang="zh-CN" sz="1800" dirty="0">
                    <a:latin typeface="Comic Sans MS" panose="030F0702030302020204" pitchFamily="66" charset="0"/>
                  </a:rPr>
                  <a:t>respectively</a:t>
                </a:r>
              </a:p>
              <a:p>
                <a:pPr lvl="1"/>
                <a:r>
                  <a:rPr lang="en-US" altLang="zh-CN" sz="1800" dirty="0">
                    <a:latin typeface="Comic Sans MS" panose="030F0702030302020204" pitchFamily="66" charset="0"/>
                  </a:rPr>
                  <a:t>If the subset </a:t>
                </a:r>
                <a14:m>
                  <m:oMath xmlns:m="http://schemas.openxmlformats.org/officeDocument/2006/math">
                    <m:r>
                      <a:rPr lang="zh-CN" altLang="en-US" sz="1800" b="1" i="1" smtClean="0">
                        <a:solidFill>
                          <a:srgbClr val="3333FF"/>
                        </a:solidFill>
                        <a:latin typeface="Cambria Math" panose="02040503050406030204" pitchFamily="18" charset="0"/>
                      </a:rPr>
                      <m:t>𝜶</m:t>
                    </m:r>
                  </m:oMath>
                </a14:m>
                <a:r>
                  <a:rPr lang="en-US" altLang="zh-CN" sz="1800" dirty="0">
                    <a:latin typeface="Comic Sans MS" panose="030F0702030302020204" pitchFamily="66" charset="0"/>
                  </a:rPr>
                  <a:t> of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𝑹</m:t>
                        </m:r>
                      </m:e>
                      <m:sub>
                        <m:r>
                          <a:rPr lang="en-US" altLang="zh-CN" sz="1800" b="1" i="1">
                            <a:solidFill>
                              <a:srgbClr val="3333FF"/>
                            </a:solidFill>
                            <a:latin typeface="Cambria Math" panose="02040503050406030204" pitchFamily="18" charset="0"/>
                          </a:rPr>
                          <m:t>𝟐</m:t>
                        </m:r>
                      </m:sub>
                    </m:sSub>
                  </m:oMath>
                </a14:m>
                <a:r>
                  <a:rPr lang="en-US" altLang="zh-CN" sz="1800" b="1" dirty="0">
                    <a:solidFill>
                      <a:srgbClr val="3333FF"/>
                    </a:solidFill>
                    <a:latin typeface="Comic Sans MS" panose="030F0702030302020204" pitchFamily="66" charset="0"/>
                  </a:rPr>
                  <a:t> </a:t>
                </a:r>
                <a:r>
                  <a:rPr lang="en-US" altLang="zh-CN" sz="1800" dirty="0">
                    <a:latin typeface="Comic Sans MS" panose="030F0702030302020204" pitchFamily="66" charset="0"/>
                  </a:rPr>
                  <a:t>is a </a:t>
                </a:r>
                <a:r>
                  <a:rPr lang="en-US" altLang="zh-CN" sz="1800" dirty="0">
                    <a:solidFill>
                      <a:srgbClr val="FF0000"/>
                    </a:solidFill>
                    <a:latin typeface="Comic Sans MS" panose="030F0702030302020204" pitchFamily="66" charset="0"/>
                  </a:rPr>
                  <a:t>foreign key </a:t>
                </a:r>
                <a:r>
                  <a:rPr lang="en-US" altLang="zh-CN" sz="1800" dirty="0">
                    <a:latin typeface="Comic Sans MS" panose="030F0702030302020204" pitchFamily="66" charset="0"/>
                  </a:rPr>
                  <a:t>referencing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𝑲</m:t>
                        </m:r>
                      </m:e>
                      <m:sub>
                        <m:r>
                          <a:rPr lang="en-US" altLang="zh-CN" sz="1800" b="1" i="1">
                            <a:solidFill>
                              <a:srgbClr val="3333FF"/>
                            </a:solidFill>
                            <a:latin typeface="Cambria Math" panose="02040503050406030204" pitchFamily="18" charset="0"/>
                          </a:rPr>
                          <m:t>𝟏</m:t>
                        </m:r>
                      </m:sub>
                    </m:sSub>
                  </m:oMath>
                </a14:m>
                <a:r>
                  <a:rPr lang="en-US" altLang="zh-CN" sz="1800" dirty="0">
                    <a:solidFill>
                      <a:srgbClr val="3333FF"/>
                    </a:solidFill>
                    <a:latin typeface="Comic Sans MS" panose="030F0702030302020204" pitchFamily="66" charset="0"/>
                  </a:rPr>
                  <a:t> </a:t>
                </a:r>
                <a:r>
                  <a:rPr lang="en-US" altLang="zh-CN" sz="1800" dirty="0">
                    <a:latin typeface="Comic Sans MS" panose="030F0702030302020204" pitchFamily="66" charset="0"/>
                  </a:rPr>
                  <a:t>in relation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𝒓</m:t>
                        </m:r>
                      </m:e>
                      <m:sub>
                        <m:r>
                          <a:rPr lang="en-US" altLang="zh-CN" sz="1800" b="1" i="1">
                            <a:solidFill>
                              <a:srgbClr val="3333FF"/>
                            </a:solidFill>
                            <a:latin typeface="Cambria Math" panose="02040503050406030204" pitchFamily="18" charset="0"/>
                          </a:rPr>
                          <m:t>𝟏</m:t>
                        </m:r>
                      </m:sub>
                    </m:sSub>
                  </m:oMath>
                </a14:m>
                <a:r>
                  <a:rPr lang="en-US" altLang="zh-CN" sz="1800" dirty="0">
                    <a:latin typeface="Comic Sans MS" panose="030F0702030302020204" pitchFamily="66" charset="0"/>
                  </a:rPr>
                  <a:t>, for every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𝒕</m:t>
                        </m:r>
                      </m:e>
                      <m:sub>
                        <m:r>
                          <a:rPr lang="en-US" altLang="zh-CN" sz="1800" b="1" i="1" smtClean="0">
                            <a:solidFill>
                              <a:srgbClr val="3333FF"/>
                            </a:solidFill>
                            <a:latin typeface="Cambria Math" panose="02040503050406030204" pitchFamily="18" charset="0"/>
                          </a:rPr>
                          <m:t>𝟐</m:t>
                        </m:r>
                      </m:sub>
                    </m:sSub>
                  </m:oMath>
                </a14:m>
                <a:r>
                  <a:rPr lang="en-US" altLang="zh-CN" sz="1800" dirty="0">
                    <a:solidFill>
                      <a:srgbClr val="3333FF"/>
                    </a:solidFill>
                    <a:latin typeface="Comic Sans MS" panose="030F0702030302020204" pitchFamily="66" charset="0"/>
                  </a:rPr>
                  <a:t> </a:t>
                </a:r>
                <a:r>
                  <a:rPr lang="en-US" altLang="zh-CN" sz="1800" dirty="0">
                    <a:latin typeface="Comic Sans MS" panose="030F0702030302020204" pitchFamily="66" charset="0"/>
                  </a:rPr>
                  <a:t>in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𝒓</m:t>
                        </m:r>
                      </m:e>
                      <m:sub>
                        <m:r>
                          <a:rPr lang="en-US" altLang="zh-CN" sz="1800" b="1" i="1" smtClean="0">
                            <a:solidFill>
                              <a:srgbClr val="3333FF"/>
                            </a:solidFill>
                            <a:latin typeface="Cambria Math" panose="02040503050406030204" pitchFamily="18" charset="0"/>
                          </a:rPr>
                          <m:t>𝟐</m:t>
                        </m:r>
                      </m:sub>
                    </m:sSub>
                  </m:oMath>
                </a14:m>
                <a:r>
                  <a:rPr lang="en-US" altLang="zh-CN" sz="1800" dirty="0">
                    <a:latin typeface="Comic Sans MS" panose="030F0702030302020204" pitchFamily="66" charset="0"/>
                  </a:rPr>
                  <a:t>, there must be a tuple</a:t>
                </a:r>
                <a:r>
                  <a:rPr lang="en-US" altLang="zh-CN" sz="1800" b="1" dirty="0">
                    <a:solidFill>
                      <a:srgbClr val="1B06BA"/>
                    </a:solidFill>
                    <a:latin typeface="Comic Sans MS" panose="030F0702030302020204" pitchFamily="66" charset="0"/>
                  </a:rPr>
                  <a:t>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𝒕</m:t>
                        </m:r>
                      </m:e>
                      <m:sub>
                        <m:r>
                          <a:rPr lang="en-US" altLang="zh-CN" sz="1800" b="1" i="1">
                            <a:solidFill>
                              <a:srgbClr val="3333FF"/>
                            </a:solidFill>
                            <a:latin typeface="Cambria Math" panose="02040503050406030204" pitchFamily="18" charset="0"/>
                          </a:rPr>
                          <m:t>𝟏</m:t>
                        </m:r>
                      </m:sub>
                    </m:sSub>
                  </m:oMath>
                </a14:m>
                <a:r>
                  <a:rPr lang="en-US" altLang="zh-CN" sz="1800" dirty="0">
                    <a:latin typeface="Comic Sans MS" panose="030F0702030302020204" pitchFamily="66" charset="0"/>
                  </a:rPr>
                  <a:t> in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𝒓</m:t>
                        </m:r>
                      </m:e>
                      <m:sub>
                        <m:r>
                          <a:rPr lang="en-US" altLang="zh-CN" sz="1800" b="1" i="1">
                            <a:solidFill>
                              <a:srgbClr val="3333FF"/>
                            </a:solidFill>
                            <a:latin typeface="Cambria Math" panose="02040503050406030204" pitchFamily="18" charset="0"/>
                          </a:rPr>
                          <m:t>𝟏</m:t>
                        </m:r>
                      </m:sub>
                    </m:sSub>
                  </m:oMath>
                </a14:m>
                <a:r>
                  <a:rPr lang="en-US" altLang="zh-CN" sz="1800" b="1" dirty="0">
                    <a:solidFill>
                      <a:srgbClr val="1B06BA"/>
                    </a:solidFill>
                    <a:latin typeface="Comic Sans MS" panose="030F0702030302020204" pitchFamily="66" charset="0"/>
                  </a:rPr>
                  <a:t> </a:t>
                </a:r>
                <a:r>
                  <a:rPr lang="en-US" altLang="zh-CN" sz="1800" dirty="0">
                    <a:latin typeface="Comic Sans MS" panose="030F0702030302020204" pitchFamily="66" charset="0"/>
                  </a:rPr>
                  <a:t>such that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𝒕</m:t>
                        </m:r>
                      </m:e>
                      <m:sub>
                        <m:r>
                          <a:rPr lang="en-US" altLang="zh-CN" sz="1800" b="1" i="1">
                            <a:solidFill>
                              <a:srgbClr val="FF0000"/>
                            </a:solidFill>
                            <a:latin typeface="Cambria Math" panose="02040503050406030204" pitchFamily="18" charset="0"/>
                          </a:rPr>
                          <m:t>𝟏</m:t>
                        </m:r>
                      </m:sub>
                    </m:sSub>
                    <m:d>
                      <m:dPr>
                        <m:begChr m:val="["/>
                        <m:endChr m:val="]"/>
                        <m:ctrlPr>
                          <a:rPr lang="en-US" altLang="zh-CN" sz="1800" b="1" i="1" smtClean="0">
                            <a:solidFill>
                              <a:srgbClr val="FF0000"/>
                            </a:solidFill>
                            <a:latin typeface="Cambria Math" panose="02040503050406030204" pitchFamily="18" charset="0"/>
                          </a:rPr>
                        </m:ctrlPr>
                      </m:dPr>
                      <m:e>
                        <m:sSub>
                          <m:sSubPr>
                            <m:ctrlPr>
                              <a:rPr lang="en-US" altLang="zh-CN" sz="1800" b="1" i="1">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𝑲</m:t>
                            </m:r>
                          </m:e>
                          <m:sub>
                            <m:r>
                              <a:rPr lang="en-US" altLang="zh-CN" sz="1800" b="1" i="1">
                                <a:solidFill>
                                  <a:srgbClr val="FF0000"/>
                                </a:solidFill>
                                <a:latin typeface="Cambria Math" panose="02040503050406030204" pitchFamily="18" charset="0"/>
                              </a:rPr>
                              <m:t>𝟏</m:t>
                            </m:r>
                          </m:sub>
                        </m:sSub>
                      </m:e>
                    </m:d>
                    <m:r>
                      <a:rPr lang="en-US" altLang="zh-CN" sz="1800" b="1" i="1" smtClean="0">
                        <a:solidFill>
                          <a:srgbClr val="FF0000"/>
                        </a:solidFill>
                        <a:latin typeface="Cambria Math" panose="02040503050406030204" pitchFamily="18" charset="0"/>
                      </a:rPr>
                      <m:t>=</m:t>
                    </m:r>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𝒕</m:t>
                        </m:r>
                      </m:e>
                      <m:sub>
                        <m:r>
                          <a:rPr lang="en-US" altLang="zh-CN" sz="1800" b="1" i="1" smtClean="0">
                            <a:solidFill>
                              <a:srgbClr val="FF0000"/>
                            </a:solidFill>
                            <a:latin typeface="Cambria Math" panose="02040503050406030204" pitchFamily="18" charset="0"/>
                          </a:rPr>
                          <m:t>𝟐</m:t>
                        </m:r>
                      </m:sub>
                    </m:sSub>
                    <m:r>
                      <a:rPr lang="en-US" altLang="zh-CN" sz="1800" b="1" i="1" smtClean="0">
                        <a:solidFill>
                          <a:srgbClr val="FF0000"/>
                        </a:solidFill>
                        <a:latin typeface="Cambria Math" panose="02040503050406030204" pitchFamily="18" charset="0"/>
                      </a:rPr>
                      <m:t>[</m:t>
                    </m:r>
                    <m:r>
                      <a:rPr lang="zh-CN" altLang="en-US" sz="1800" b="1" i="1" smtClean="0">
                        <a:solidFill>
                          <a:srgbClr val="FF0000"/>
                        </a:solidFill>
                        <a:latin typeface="Cambria Math" panose="02040503050406030204" pitchFamily="18" charset="0"/>
                      </a:rPr>
                      <m:t>𝜶</m:t>
                    </m:r>
                    <m:r>
                      <a:rPr lang="en-US" altLang="zh-CN" sz="1800" b="1" i="1" smtClean="0">
                        <a:solidFill>
                          <a:srgbClr val="FF0000"/>
                        </a:solidFill>
                        <a:latin typeface="Cambria Math" panose="02040503050406030204" pitchFamily="18" charset="0"/>
                      </a:rPr>
                      <m:t>]</m:t>
                    </m:r>
                  </m:oMath>
                </a14:m>
                <a:endParaRPr lang="en-US" altLang="zh-CN" sz="1800" b="1" dirty="0">
                  <a:latin typeface="Comic Sans MS" panose="030F0702030302020204" pitchFamily="66" charset="0"/>
                </a:endParaRPr>
              </a:p>
              <a:p>
                <a:pPr lvl="1"/>
                <a:r>
                  <a:rPr lang="en-US" altLang="zh-CN" sz="1800" dirty="0">
                    <a:solidFill>
                      <a:srgbClr val="FF0000"/>
                    </a:solidFill>
                    <a:latin typeface="Comic Sans MS" panose="030F0702030302020204" pitchFamily="66" charset="0"/>
                  </a:rPr>
                  <a:t>Referential integrity </a:t>
                </a:r>
                <a:r>
                  <a:rPr lang="en-US" altLang="zh-CN" sz="1800" dirty="0">
                    <a:latin typeface="Comic Sans MS" panose="030F0702030302020204" pitchFamily="66" charset="0"/>
                  </a:rPr>
                  <a:t>constraint also called </a:t>
                </a:r>
                <a:r>
                  <a:rPr lang="en-US" altLang="zh-CN" sz="1800" b="1" dirty="0">
                    <a:solidFill>
                      <a:srgbClr val="FF0000"/>
                    </a:solidFill>
                    <a:latin typeface="Comic Sans MS" panose="030F0702030302020204" pitchFamily="66" charset="0"/>
                  </a:rPr>
                  <a:t>subset dependency</a:t>
                </a:r>
                <a:r>
                  <a:rPr lang="en-US" altLang="zh-CN" sz="1800" dirty="0">
                    <a:solidFill>
                      <a:srgbClr val="C00000"/>
                    </a:solidFill>
                    <a:latin typeface="Comic Sans MS" panose="030F0702030302020204" pitchFamily="66" charset="0"/>
                  </a:rPr>
                  <a:t> </a:t>
                </a:r>
                <a:r>
                  <a:rPr lang="en-US" altLang="zh-CN" sz="1800" dirty="0">
                    <a:latin typeface="Comic Sans MS" panose="030F0702030302020204" pitchFamily="66" charset="0"/>
                  </a:rPr>
                  <a:t>since its can be written as</a:t>
                </a:r>
                <a:br>
                  <a:rPr lang="en-US" altLang="zh-CN" sz="1800" dirty="0">
                    <a:latin typeface="Comic Sans MS" panose="030F0702030302020204" pitchFamily="66" charset="0"/>
                  </a:rPr>
                </a:b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l-GR" altLang="zh-CN" sz="1800" b="1" i="1" smtClean="0">
                            <a:solidFill>
                              <a:srgbClr val="FF0000"/>
                            </a:solidFill>
                            <a:latin typeface="Cambria Math" panose="02040503050406030204" pitchFamily="18" charset="0"/>
                            <a:ea typeface="Cambria Math" panose="02040503050406030204" pitchFamily="18" charset="0"/>
                          </a:rPr>
                          <m:t>𝜫</m:t>
                        </m:r>
                      </m:e>
                      <m:sub>
                        <m:r>
                          <a:rPr lang="zh-CN" altLang="en-US" sz="1800" b="1" i="1" smtClean="0">
                            <a:solidFill>
                              <a:srgbClr val="FF0000"/>
                            </a:solidFill>
                            <a:latin typeface="Cambria Math" panose="02040503050406030204" pitchFamily="18" charset="0"/>
                          </a:rPr>
                          <m:t>𝜶</m:t>
                        </m:r>
                      </m:sub>
                    </m:sSub>
                    <m:r>
                      <a:rPr lang="en-US" altLang="zh-CN" sz="1800" b="1" i="1" smtClean="0">
                        <a:solidFill>
                          <a:srgbClr val="FF0000"/>
                        </a:solidFill>
                        <a:latin typeface="Cambria Math" panose="02040503050406030204" pitchFamily="18" charset="0"/>
                      </a:rPr>
                      <m:t>(</m:t>
                    </m:r>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𝒓</m:t>
                        </m:r>
                      </m:e>
                      <m:sub>
                        <m:r>
                          <a:rPr lang="en-US" altLang="zh-CN" sz="1800" b="1" i="1" smtClean="0">
                            <a:solidFill>
                              <a:srgbClr val="FF0000"/>
                            </a:solidFill>
                            <a:latin typeface="Cambria Math" panose="02040503050406030204" pitchFamily="18" charset="0"/>
                          </a:rPr>
                          <m:t>𝟐</m:t>
                        </m:r>
                      </m:sub>
                    </m:sSub>
                    <m:r>
                      <a:rPr lang="en-US" altLang="zh-CN" sz="1800" b="1" i="1" smtClean="0">
                        <a:solidFill>
                          <a:srgbClr val="FF0000"/>
                        </a:solidFill>
                        <a:latin typeface="Cambria Math" panose="02040503050406030204" pitchFamily="18" charset="0"/>
                      </a:rPr>
                      <m:t>)</m:t>
                    </m:r>
                    <m:r>
                      <a:rPr lang="en-US" altLang="zh-CN" sz="1800" b="1" i="1" smtClean="0">
                        <a:solidFill>
                          <a:srgbClr val="FF0000"/>
                        </a:solidFill>
                        <a:latin typeface="Cambria Math" panose="02040503050406030204" pitchFamily="18" charset="0"/>
                        <a:ea typeface="Cambria Math" panose="02040503050406030204" pitchFamily="18" charset="0"/>
                      </a:rPr>
                      <m:t>⊆</m:t>
                    </m:r>
                    <m:sSub>
                      <m:sSubPr>
                        <m:ctrlPr>
                          <a:rPr lang="en-US" altLang="zh-CN" sz="1800" b="1" i="1" smtClean="0">
                            <a:solidFill>
                              <a:srgbClr val="FF0000"/>
                            </a:solidFill>
                            <a:latin typeface="Cambria Math" panose="02040503050406030204" pitchFamily="18" charset="0"/>
                            <a:ea typeface="Cambria Math" panose="02040503050406030204" pitchFamily="18" charset="0"/>
                          </a:rPr>
                        </m:ctrlPr>
                      </m:sSubPr>
                      <m:e>
                        <m:r>
                          <a:rPr lang="el-GR" altLang="zh-CN" sz="1800" b="1" i="1" smtClean="0">
                            <a:solidFill>
                              <a:srgbClr val="FF0000"/>
                            </a:solidFill>
                            <a:latin typeface="Cambria Math" panose="02040503050406030204" pitchFamily="18" charset="0"/>
                            <a:ea typeface="Cambria Math" panose="02040503050406030204" pitchFamily="18" charset="0"/>
                          </a:rPr>
                          <m:t>𝜫</m:t>
                        </m:r>
                      </m:e>
                      <m:sub>
                        <m:sSub>
                          <m:sSubPr>
                            <m:ctrlPr>
                              <a:rPr lang="en-US" altLang="zh-CN" sz="1800" b="1" i="1" smtClean="0">
                                <a:solidFill>
                                  <a:srgbClr val="FF0000"/>
                                </a:solidFill>
                                <a:latin typeface="Cambria Math" panose="02040503050406030204" pitchFamily="18" charset="0"/>
                                <a:ea typeface="Cambria Math" panose="02040503050406030204" pitchFamily="18" charset="0"/>
                              </a:rPr>
                            </m:ctrlPr>
                          </m:sSubPr>
                          <m:e>
                            <m:r>
                              <a:rPr lang="en-US" altLang="zh-CN" sz="1800" b="1" i="1" smtClean="0">
                                <a:solidFill>
                                  <a:srgbClr val="FF0000"/>
                                </a:solidFill>
                                <a:latin typeface="Cambria Math" panose="02040503050406030204" pitchFamily="18" charset="0"/>
                                <a:ea typeface="Cambria Math" panose="02040503050406030204" pitchFamily="18" charset="0"/>
                              </a:rPr>
                              <m:t>𝑲</m:t>
                            </m:r>
                          </m:e>
                          <m:sub>
                            <m:r>
                              <a:rPr lang="en-US" altLang="zh-CN" sz="1800" b="1" i="1" smtClean="0">
                                <a:solidFill>
                                  <a:srgbClr val="FF0000"/>
                                </a:solidFill>
                                <a:latin typeface="Cambria Math" panose="02040503050406030204" pitchFamily="18" charset="0"/>
                                <a:ea typeface="Cambria Math" panose="02040503050406030204" pitchFamily="18" charset="0"/>
                              </a:rPr>
                              <m:t>𝟏</m:t>
                            </m:r>
                          </m:sub>
                        </m:sSub>
                      </m:sub>
                    </m:sSub>
                    <m:r>
                      <a:rPr lang="en-US" altLang="zh-CN" sz="1800" b="1" i="1" smtClean="0">
                        <a:solidFill>
                          <a:srgbClr val="FF0000"/>
                        </a:solidFill>
                        <a:latin typeface="Cambria Math" panose="02040503050406030204" pitchFamily="18" charset="0"/>
                        <a:ea typeface="Cambria Math" panose="02040503050406030204" pitchFamily="18" charset="0"/>
                      </a:rPr>
                      <m:t>(</m:t>
                    </m:r>
                    <m:sSub>
                      <m:sSubPr>
                        <m:ctrlPr>
                          <a:rPr lang="en-US" altLang="zh-CN" sz="1800" b="1" i="1" smtClean="0">
                            <a:solidFill>
                              <a:srgbClr val="FF0000"/>
                            </a:solidFill>
                            <a:latin typeface="Cambria Math" panose="02040503050406030204" pitchFamily="18" charset="0"/>
                            <a:ea typeface="Cambria Math" panose="02040503050406030204" pitchFamily="18" charset="0"/>
                          </a:rPr>
                        </m:ctrlPr>
                      </m:sSubPr>
                      <m:e>
                        <m:r>
                          <a:rPr lang="en-US" altLang="zh-CN" sz="1800" b="1" i="1" smtClean="0">
                            <a:solidFill>
                              <a:srgbClr val="FF0000"/>
                            </a:solidFill>
                            <a:latin typeface="Cambria Math" panose="02040503050406030204" pitchFamily="18" charset="0"/>
                            <a:ea typeface="Cambria Math" panose="02040503050406030204" pitchFamily="18" charset="0"/>
                          </a:rPr>
                          <m:t>𝒓</m:t>
                        </m:r>
                      </m:e>
                      <m:sub>
                        <m:r>
                          <a:rPr lang="en-US" altLang="zh-CN" sz="1800" b="1" i="1" smtClean="0">
                            <a:solidFill>
                              <a:srgbClr val="FF0000"/>
                            </a:solidFill>
                            <a:latin typeface="Cambria Math" panose="02040503050406030204" pitchFamily="18" charset="0"/>
                            <a:ea typeface="Cambria Math" panose="02040503050406030204" pitchFamily="18" charset="0"/>
                          </a:rPr>
                          <m:t>𝟏</m:t>
                        </m:r>
                      </m:sub>
                    </m:sSub>
                    <m:r>
                      <a:rPr lang="en-US" altLang="zh-CN" sz="1800" b="1" i="1" smtClean="0">
                        <a:solidFill>
                          <a:srgbClr val="FF0000"/>
                        </a:solidFill>
                        <a:latin typeface="Cambria Math" panose="02040503050406030204" pitchFamily="18" charset="0"/>
                        <a:ea typeface="Cambria Math" panose="02040503050406030204" pitchFamily="18" charset="0"/>
                      </a:rPr>
                      <m:t>)</m:t>
                    </m:r>
                  </m:oMath>
                </a14:m>
                <a:endParaRPr lang="zh-CN" altLang="en-US" sz="2000" b="1" dirty="0">
                  <a:solidFill>
                    <a:srgbClr val="FF0000"/>
                  </a:solidFill>
                  <a:latin typeface="Comic Sans MS" panose="030F0702030302020204" pitchFamily="66" charset="0"/>
                </a:endParaRPr>
              </a:p>
            </p:txBody>
          </p:sp>
        </mc:Choice>
        <mc:Fallback xmlns="">
          <p:sp>
            <p:nvSpPr>
              <p:cNvPr id="3" name="内容占位符 2">
                <a:extLst>
                  <a:ext uri="{FF2B5EF4-FFF2-40B4-BE49-F238E27FC236}">
                    <a16:creationId xmlns:a16="http://schemas.microsoft.com/office/drawing/2014/main" id="{8F99D1CC-7566-4EB2-8EC2-C09202BD22FC}"/>
                  </a:ext>
                </a:extLst>
              </p:cNvPr>
              <p:cNvSpPr>
                <a:spLocks noGrp="1" noRot="1" noChangeAspect="1" noMove="1" noResize="1" noEditPoints="1" noAdjustHandles="1" noChangeArrowheads="1" noChangeShapeType="1" noTextEdit="1"/>
              </p:cNvSpPr>
              <p:nvPr>
                <p:ph idx="1"/>
              </p:nvPr>
            </p:nvSpPr>
            <p:spPr>
              <a:xfrm>
                <a:off x="0" y="789553"/>
                <a:ext cx="9144000" cy="3805070"/>
              </a:xfrm>
              <a:blipFill>
                <a:blip r:embed="rId2"/>
                <a:stretch>
                  <a:fillRect l="-933" t="-2244" r="-4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719880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84B583-F80F-4516-883E-7AB9AE34B171}"/>
              </a:ext>
            </a:extLst>
          </p:cNvPr>
          <p:cNvSpPr>
            <a:spLocks noGrp="1"/>
          </p:cNvSpPr>
          <p:nvPr>
            <p:ph type="title"/>
          </p:nvPr>
        </p:nvSpPr>
        <p:spPr/>
        <p:txBody>
          <a:bodyPr/>
          <a:lstStyle/>
          <a:p>
            <a:pPr algn="ctr"/>
            <a:r>
              <a:rPr lang="en-US" altLang="zh-CN" sz="2800" dirty="0">
                <a:latin typeface="Comic Sans MS" panose="030F0702030302020204" pitchFamily="66" charset="0"/>
              </a:rPr>
              <a:t>Integrity Constraint Violation in Transactions</a:t>
            </a:r>
            <a:endParaRPr lang="zh-CN" altLang="en-US" sz="2800" dirty="0">
              <a:latin typeface="Comic Sans MS" panose="030F0702030302020204" pitchFamily="66" charset="0"/>
            </a:endParaRPr>
          </a:p>
        </p:txBody>
      </p:sp>
      <p:sp>
        <p:nvSpPr>
          <p:cNvPr id="3" name="内容占位符 2">
            <a:extLst>
              <a:ext uri="{FF2B5EF4-FFF2-40B4-BE49-F238E27FC236}">
                <a16:creationId xmlns:a16="http://schemas.microsoft.com/office/drawing/2014/main" id="{399B725F-E00A-4727-9950-E77CDE598C19}"/>
              </a:ext>
            </a:extLst>
          </p:cNvPr>
          <p:cNvSpPr>
            <a:spLocks noGrp="1"/>
          </p:cNvSpPr>
          <p:nvPr>
            <p:ph idx="1"/>
          </p:nvPr>
        </p:nvSpPr>
        <p:spPr>
          <a:xfrm>
            <a:off x="251520" y="699542"/>
            <a:ext cx="8568952" cy="4176464"/>
          </a:xfrm>
        </p:spPr>
        <p:txBody>
          <a:bodyPr/>
          <a:lstStyle/>
          <a:p>
            <a:pPr marL="400050" lvl="1" indent="0">
              <a:buNone/>
            </a:pPr>
            <a:r>
              <a:rPr lang="en-US" altLang="zh-CN" sz="1600" b="1" i="1" dirty="0">
                <a:solidFill>
                  <a:srgbClr val="3333FF"/>
                </a:solidFill>
                <a:latin typeface="Comic Sans MS" panose="030F0702030302020204" pitchFamily="66" charset="0"/>
                <a:cs typeface="Times New Roman" panose="02020603050405020304" pitchFamily="18" charset="0"/>
              </a:rPr>
              <a:t>create table </a:t>
            </a:r>
            <a:r>
              <a:rPr lang="en-US" altLang="zh-CN" sz="1600" i="1" dirty="0">
                <a:solidFill>
                  <a:srgbClr val="3333FF"/>
                </a:solidFill>
                <a:latin typeface="Comic Sans MS" panose="030F0702030302020204" pitchFamily="66" charset="0"/>
                <a:cs typeface="Times New Roman" panose="02020603050405020304" pitchFamily="18" charset="0"/>
              </a:rPr>
              <a:t>person (</a:t>
            </a:r>
            <a:br>
              <a:rPr lang="en-US" altLang="zh-CN" sz="1600" i="1" dirty="0">
                <a:solidFill>
                  <a:srgbClr val="3333FF"/>
                </a:solidFill>
                <a:latin typeface="Comic Sans MS" panose="030F0702030302020204" pitchFamily="66" charset="0"/>
                <a:cs typeface="Times New Roman" panose="02020603050405020304" pitchFamily="18" charset="0"/>
              </a:rPr>
            </a:br>
            <a:r>
              <a:rPr lang="en-US" altLang="zh-CN" sz="1600" i="1" dirty="0">
                <a:solidFill>
                  <a:srgbClr val="3333FF"/>
                </a:solidFill>
                <a:latin typeface="Comic Sans MS" panose="030F0702030302020204" pitchFamily="66" charset="0"/>
                <a:cs typeface="Times New Roman" panose="02020603050405020304" pitchFamily="18" charset="0"/>
              </a:rPr>
              <a:t>	ID  char(10),</a:t>
            </a:r>
            <a:br>
              <a:rPr lang="en-US" altLang="zh-CN" sz="1600" i="1" dirty="0">
                <a:solidFill>
                  <a:srgbClr val="3333FF"/>
                </a:solidFill>
                <a:latin typeface="Comic Sans MS" panose="030F0702030302020204" pitchFamily="66" charset="0"/>
                <a:cs typeface="Times New Roman" panose="02020603050405020304" pitchFamily="18" charset="0"/>
              </a:rPr>
            </a:br>
            <a:r>
              <a:rPr lang="en-US" altLang="zh-CN" sz="1600" i="1" dirty="0">
                <a:solidFill>
                  <a:srgbClr val="3333FF"/>
                </a:solidFill>
                <a:latin typeface="Comic Sans MS" panose="030F0702030302020204" pitchFamily="66" charset="0"/>
                <a:cs typeface="Times New Roman" panose="02020603050405020304" pitchFamily="18" charset="0"/>
              </a:rPr>
              <a:t>	name char(40),</a:t>
            </a:r>
            <a:br>
              <a:rPr lang="en-US" altLang="zh-CN" sz="1600" i="1" dirty="0">
                <a:solidFill>
                  <a:srgbClr val="3333FF"/>
                </a:solidFill>
                <a:latin typeface="Comic Sans MS" panose="030F0702030302020204" pitchFamily="66" charset="0"/>
                <a:cs typeface="Times New Roman" panose="02020603050405020304" pitchFamily="18" charset="0"/>
              </a:rPr>
            </a:br>
            <a:r>
              <a:rPr lang="en-US" altLang="zh-CN" sz="1600" i="1" dirty="0">
                <a:solidFill>
                  <a:srgbClr val="3333FF"/>
                </a:solidFill>
                <a:latin typeface="Comic Sans MS" panose="030F0702030302020204" pitchFamily="66" charset="0"/>
                <a:cs typeface="Times New Roman" panose="02020603050405020304" pitchFamily="18" charset="0"/>
              </a:rPr>
              <a:t>	spouse char(10),</a:t>
            </a:r>
            <a:br>
              <a:rPr lang="en-US" altLang="zh-CN" sz="1600" i="1" dirty="0">
                <a:solidFill>
                  <a:srgbClr val="3333FF"/>
                </a:solidFill>
                <a:latin typeface="Comic Sans MS" panose="030F0702030302020204" pitchFamily="66" charset="0"/>
                <a:cs typeface="Times New Roman" panose="02020603050405020304" pitchFamily="18" charset="0"/>
              </a:rPr>
            </a:br>
            <a:r>
              <a:rPr lang="en-US" altLang="zh-CN" sz="1600" i="1" dirty="0">
                <a:solidFill>
                  <a:srgbClr val="1B06BA"/>
                </a:solidFill>
                <a:latin typeface="Comic Sans MS" panose="030F0702030302020204" pitchFamily="66" charset="0"/>
                <a:cs typeface="Times New Roman" panose="02020603050405020304" pitchFamily="18" charset="0"/>
              </a:rPr>
              <a:t>	</a:t>
            </a:r>
            <a:r>
              <a:rPr lang="en-US" altLang="zh-CN" sz="1600" b="1" i="1" dirty="0">
                <a:solidFill>
                  <a:srgbClr val="FF0000"/>
                </a:solidFill>
                <a:latin typeface="Comic Sans MS" panose="030F0702030302020204" pitchFamily="66" charset="0"/>
                <a:cs typeface="Times New Roman" panose="02020603050405020304" pitchFamily="18" charset="0"/>
              </a:rPr>
              <a:t>primary key </a:t>
            </a:r>
            <a:r>
              <a:rPr lang="en-US" altLang="zh-CN" sz="1600" i="1" dirty="0">
                <a:solidFill>
                  <a:srgbClr val="FF0000"/>
                </a:solidFill>
                <a:latin typeface="Comic Sans MS" panose="030F0702030302020204" pitchFamily="66" charset="0"/>
                <a:cs typeface="Times New Roman" panose="02020603050405020304" pitchFamily="18" charset="0"/>
              </a:rPr>
              <a:t>ID,</a:t>
            </a:r>
            <a:br>
              <a:rPr lang="en-US" altLang="zh-CN" sz="1600" i="1" dirty="0">
                <a:solidFill>
                  <a:srgbClr val="FF0000"/>
                </a:solidFill>
                <a:latin typeface="Comic Sans MS" panose="030F0702030302020204" pitchFamily="66" charset="0"/>
                <a:cs typeface="Times New Roman" panose="02020603050405020304" pitchFamily="18" charset="0"/>
              </a:rPr>
            </a:br>
            <a:r>
              <a:rPr lang="en-US" altLang="zh-CN" sz="1600" i="1" dirty="0">
                <a:solidFill>
                  <a:srgbClr val="FF0000"/>
                </a:solidFill>
                <a:latin typeface="Comic Sans MS" panose="030F0702030302020204" pitchFamily="66" charset="0"/>
                <a:cs typeface="Times New Roman" panose="02020603050405020304" pitchFamily="18" charset="0"/>
              </a:rPr>
              <a:t>	</a:t>
            </a:r>
            <a:r>
              <a:rPr lang="en-US" altLang="zh-CN" sz="1600" b="1" i="1" dirty="0">
                <a:solidFill>
                  <a:srgbClr val="FF0000"/>
                </a:solidFill>
                <a:latin typeface="Comic Sans MS" panose="030F0702030302020204" pitchFamily="66" charset="0"/>
                <a:cs typeface="Times New Roman" panose="02020603050405020304" pitchFamily="18" charset="0"/>
              </a:rPr>
              <a:t>foreign key </a:t>
            </a:r>
            <a:r>
              <a:rPr lang="en-US" altLang="zh-CN" sz="1600" i="1" dirty="0">
                <a:solidFill>
                  <a:srgbClr val="FF0000"/>
                </a:solidFill>
                <a:latin typeface="Comic Sans MS" panose="030F0702030302020204" pitchFamily="66" charset="0"/>
                <a:cs typeface="Times New Roman" panose="02020603050405020304" pitchFamily="18" charset="0"/>
              </a:rPr>
              <a:t>spouse </a:t>
            </a:r>
            <a:r>
              <a:rPr lang="en-US" altLang="zh-CN" sz="1600" b="1" i="1" dirty="0">
                <a:solidFill>
                  <a:srgbClr val="FF0000"/>
                </a:solidFill>
                <a:latin typeface="Comic Sans MS" panose="030F0702030302020204" pitchFamily="66" charset="0"/>
                <a:cs typeface="Times New Roman" panose="02020603050405020304" pitchFamily="18" charset="0"/>
              </a:rPr>
              <a:t>references</a:t>
            </a:r>
            <a:r>
              <a:rPr lang="en-US" altLang="zh-CN" sz="1600" i="1" dirty="0">
                <a:solidFill>
                  <a:srgbClr val="FF0000"/>
                </a:solidFill>
                <a:latin typeface="Comic Sans MS" panose="030F0702030302020204" pitchFamily="66" charset="0"/>
                <a:cs typeface="Times New Roman" panose="02020603050405020304" pitchFamily="18" charset="0"/>
              </a:rPr>
              <a:t> person</a:t>
            </a:r>
            <a:r>
              <a:rPr lang="en-US" altLang="zh-CN" sz="1600" i="1" dirty="0">
                <a:solidFill>
                  <a:srgbClr val="1B06BA"/>
                </a:solidFill>
                <a:latin typeface="Comic Sans MS" panose="030F0702030302020204" pitchFamily="66" charset="0"/>
                <a:cs typeface="Times New Roman" panose="02020603050405020304" pitchFamily="18" charset="0"/>
              </a:rPr>
              <a:t>)</a:t>
            </a:r>
          </a:p>
          <a:p>
            <a:pPr lvl="0"/>
            <a:r>
              <a:rPr lang="en-US" altLang="zh-CN" sz="1600" dirty="0">
                <a:latin typeface="Comic Sans MS" pitchFamily="66" charset="0"/>
              </a:rPr>
              <a:t>That is, the constraint says that the </a:t>
            </a:r>
            <a:r>
              <a:rPr lang="en-US" altLang="zh-CN" sz="1600" i="1" dirty="0">
                <a:latin typeface="Comic Sans MS" pitchFamily="66" charset="0"/>
              </a:rPr>
              <a:t>spouse  </a:t>
            </a:r>
            <a:r>
              <a:rPr lang="en-US" altLang="zh-CN" sz="1600" dirty="0">
                <a:latin typeface="Comic Sans MS" pitchFamily="66" charset="0"/>
              </a:rPr>
              <a:t>attribute must contain a name that is present in the </a:t>
            </a:r>
            <a:r>
              <a:rPr lang="en-US" altLang="zh-CN" sz="1600" i="1" dirty="0">
                <a:latin typeface="Comic Sans MS" pitchFamily="66" charset="0"/>
              </a:rPr>
              <a:t>person </a:t>
            </a:r>
            <a:r>
              <a:rPr lang="en-US" altLang="zh-CN" sz="1600" dirty="0">
                <a:latin typeface="Comic Sans MS" pitchFamily="66" charset="0"/>
              </a:rPr>
              <a:t>table. </a:t>
            </a:r>
          </a:p>
          <a:p>
            <a:pPr lvl="0"/>
            <a:r>
              <a:rPr lang="en-US" altLang="zh-CN" sz="1600" dirty="0">
                <a:latin typeface="Comic Sans MS" pitchFamily="66" charset="0"/>
              </a:rPr>
              <a:t>Suppose we wish to note the fact that John and Mary are married to each other by inserting two tuples, one for John and one for Mary, in the above relation, with the spouse attributes set to Mary and John, respectively. </a:t>
            </a:r>
            <a:r>
              <a:rPr lang="en-US" altLang="zh-CN" sz="1600" dirty="0">
                <a:solidFill>
                  <a:srgbClr val="3333FF"/>
                </a:solidFill>
                <a:latin typeface="Comic Sans MS" pitchFamily="66" charset="0"/>
              </a:rPr>
              <a:t>The insertion of the first tuple would violate the foreign-key constraint, regardless of which of the two tuples is inserted first. </a:t>
            </a:r>
            <a:r>
              <a:rPr lang="en-US" altLang="zh-CN" sz="1600" dirty="0">
                <a:latin typeface="Comic Sans MS" pitchFamily="66" charset="0"/>
              </a:rPr>
              <a:t>After the second tuple is inserted the foreign-key constraint would hold again. </a:t>
            </a:r>
          </a:p>
          <a:p>
            <a:pPr lvl="0"/>
            <a:r>
              <a:rPr lang="en-US" altLang="zh-CN" sz="1600" b="1" dirty="0">
                <a:solidFill>
                  <a:srgbClr val="FF0000"/>
                </a:solidFill>
                <a:latin typeface="Comic Sans MS" pitchFamily="66" charset="0"/>
              </a:rPr>
              <a:t>How to handle such situations</a:t>
            </a:r>
            <a:r>
              <a:rPr lang="zh-CN" altLang="en-US" sz="1600" b="1" dirty="0">
                <a:solidFill>
                  <a:srgbClr val="FF0000"/>
                </a:solidFill>
                <a:latin typeface="Comic Sans MS" panose="030F0702030302020204" pitchFamily="66" charset="0"/>
              </a:rPr>
              <a:t>？</a:t>
            </a:r>
          </a:p>
        </p:txBody>
      </p:sp>
    </p:spTree>
    <p:extLst>
      <p:ext uri="{BB962C8B-B14F-4D97-AF65-F5344CB8AC3E}">
        <p14:creationId xmlns:p14="http://schemas.microsoft.com/office/powerpoint/2010/main" val="278178743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84B583-F80F-4516-883E-7AB9AE34B171}"/>
              </a:ext>
            </a:extLst>
          </p:cNvPr>
          <p:cNvSpPr>
            <a:spLocks noGrp="1"/>
          </p:cNvSpPr>
          <p:nvPr>
            <p:ph type="title"/>
          </p:nvPr>
        </p:nvSpPr>
        <p:spPr/>
        <p:txBody>
          <a:bodyPr/>
          <a:lstStyle/>
          <a:p>
            <a:pPr algn="ctr"/>
            <a:r>
              <a:rPr lang="en-US" altLang="zh-CN" sz="2800" dirty="0">
                <a:latin typeface="Comic Sans MS" panose="030F0702030302020204" pitchFamily="66" charset="0"/>
              </a:rPr>
              <a:t>Integrity Constraint Violation in Transactions</a:t>
            </a:r>
            <a:endParaRPr lang="zh-CN" altLang="en-US" sz="2800" dirty="0">
              <a:latin typeface="Comic Sans MS" panose="030F0702030302020204" pitchFamily="66" charset="0"/>
            </a:endParaRPr>
          </a:p>
        </p:txBody>
      </p:sp>
      <p:sp>
        <p:nvSpPr>
          <p:cNvPr id="3" name="内容占位符 2">
            <a:extLst>
              <a:ext uri="{FF2B5EF4-FFF2-40B4-BE49-F238E27FC236}">
                <a16:creationId xmlns:a16="http://schemas.microsoft.com/office/drawing/2014/main" id="{399B725F-E00A-4727-9950-E77CDE598C19}"/>
              </a:ext>
            </a:extLst>
          </p:cNvPr>
          <p:cNvSpPr>
            <a:spLocks noGrp="1"/>
          </p:cNvSpPr>
          <p:nvPr>
            <p:ph idx="1"/>
          </p:nvPr>
        </p:nvSpPr>
        <p:spPr>
          <a:xfrm>
            <a:off x="179512" y="710896"/>
            <a:ext cx="8856984" cy="4021094"/>
          </a:xfrm>
        </p:spPr>
        <p:txBody>
          <a:bodyPr/>
          <a:lstStyle/>
          <a:p>
            <a:pPr lvl="0"/>
            <a:r>
              <a:rPr lang="en-US" altLang="zh-CN" sz="1800" dirty="0">
                <a:latin typeface="Comic Sans MS" pitchFamily="66" charset="0"/>
              </a:rPr>
              <a:t>To handle such situations, the SQL standard allows a clause </a:t>
            </a:r>
            <a:r>
              <a:rPr lang="en-US" altLang="zh-CN" sz="1800" b="1" dirty="0">
                <a:solidFill>
                  <a:srgbClr val="FF0000"/>
                </a:solidFill>
                <a:latin typeface="Comic Sans MS" pitchFamily="66" charset="0"/>
              </a:rPr>
              <a:t>initially deferred </a:t>
            </a:r>
            <a:r>
              <a:rPr lang="en-US" altLang="zh-CN" sz="1800" dirty="0">
                <a:latin typeface="Comic Sans MS" pitchFamily="66" charset="0"/>
              </a:rPr>
              <a:t>to be added to a constraint specification; </a:t>
            </a:r>
            <a:r>
              <a:rPr lang="en-US" altLang="zh-CN" sz="1800" dirty="0">
                <a:solidFill>
                  <a:srgbClr val="3333FF"/>
                </a:solidFill>
                <a:latin typeface="Comic Sans MS" pitchFamily="66" charset="0"/>
              </a:rPr>
              <a:t>the constraint would then be checked at the end of a transaction</a:t>
            </a:r>
            <a:r>
              <a:rPr lang="en-US" altLang="zh-CN" sz="1800" dirty="0">
                <a:latin typeface="Comic Sans MS" pitchFamily="66" charset="0"/>
              </a:rPr>
              <a:t>, and not at intermediate steps. </a:t>
            </a:r>
          </a:p>
          <a:p>
            <a:pPr lvl="0"/>
            <a:r>
              <a:rPr lang="en-US" altLang="zh-CN" sz="1800" dirty="0">
                <a:latin typeface="Comic Sans MS" pitchFamily="66" charset="0"/>
              </a:rPr>
              <a:t>A constraint can alternatively be specified as </a:t>
            </a:r>
            <a:r>
              <a:rPr lang="en-US" altLang="zh-CN" sz="1800" b="1" dirty="0">
                <a:solidFill>
                  <a:srgbClr val="FF0000"/>
                </a:solidFill>
                <a:latin typeface="Comic Sans MS" pitchFamily="66" charset="0"/>
              </a:rPr>
              <a:t>deferrable</a:t>
            </a:r>
            <a:r>
              <a:rPr lang="en-US" altLang="zh-CN" sz="1800" dirty="0">
                <a:latin typeface="Comic Sans MS" pitchFamily="66" charset="0"/>
              </a:rPr>
              <a:t>, which means it is checked immediately by default, but can be deferred when desired. For constraints declared as deferrable, executing a statement </a:t>
            </a:r>
            <a:r>
              <a:rPr lang="en-US" altLang="zh-CN" sz="1800" b="1" dirty="0">
                <a:solidFill>
                  <a:srgbClr val="FF0000"/>
                </a:solidFill>
                <a:latin typeface="Comic Sans MS" pitchFamily="66" charset="0"/>
              </a:rPr>
              <a:t>set constraints </a:t>
            </a:r>
            <a:r>
              <a:rPr lang="en-US" altLang="zh-CN" sz="1800" i="1" dirty="0">
                <a:solidFill>
                  <a:srgbClr val="FF0000"/>
                </a:solidFill>
                <a:latin typeface="Comic Sans MS" pitchFamily="66" charset="0"/>
              </a:rPr>
              <a:t>constraint-list </a:t>
            </a:r>
            <a:r>
              <a:rPr lang="en-US" altLang="zh-CN" sz="1800" b="1" dirty="0">
                <a:solidFill>
                  <a:srgbClr val="FF0000"/>
                </a:solidFill>
                <a:latin typeface="Comic Sans MS" pitchFamily="66" charset="0"/>
              </a:rPr>
              <a:t>deferred</a:t>
            </a:r>
            <a:r>
              <a:rPr lang="en-US" altLang="zh-CN" sz="1800" b="1" dirty="0">
                <a:latin typeface="Comic Sans MS" pitchFamily="66" charset="0"/>
              </a:rPr>
              <a:t> </a:t>
            </a:r>
            <a:r>
              <a:rPr lang="en-US" altLang="zh-CN" sz="1800" dirty="0">
                <a:latin typeface="Comic Sans MS" pitchFamily="66" charset="0"/>
              </a:rPr>
              <a:t>as part of a transaction causes </a:t>
            </a:r>
            <a:r>
              <a:rPr lang="en-US" altLang="zh-CN" sz="1800" dirty="0">
                <a:solidFill>
                  <a:srgbClr val="3333FF"/>
                </a:solidFill>
                <a:latin typeface="Comic Sans MS" pitchFamily="66" charset="0"/>
              </a:rPr>
              <a:t>the checking of the specified constraints to be deferred to the end of that transaction</a:t>
            </a:r>
          </a:p>
          <a:p>
            <a:r>
              <a:rPr lang="en-US" altLang="zh-CN" sz="1800" dirty="0">
                <a:solidFill>
                  <a:srgbClr val="FF0000"/>
                </a:solidFill>
                <a:latin typeface="Comic Sans MS" pitchFamily="66" charset="0"/>
              </a:rPr>
              <a:t>How to insert a tuple without causing constraint violation?</a:t>
            </a:r>
          </a:p>
          <a:p>
            <a:pPr lvl="1"/>
            <a:r>
              <a:rPr lang="en-US" altLang="zh-CN" sz="1800" dirty="0">
                <a:latin typeface="Comic Sans MS" pitchFamily="66" charset="0"/>
              </a:rPr>
              <a:t>Set spouse to </a:t>
            </a:r>
            <a:r>
              <a:rPr lang="en-US" altLang="zh-CN" sz="1800" dirty="0">
                <a:solidFill>
                  <a:srgbClr val="3333FF"/>
                </a:solidFill>
                <a:latin typeface="Comic Sans MS" panose="030F0702030302020204" pitchFamily="66" charset="0"/>
              </a:rPr>
              <a:t>null </a:t>
            </a:r>
            <a:r>
              <a:rPr lang="en-US" altLang="zh-CN" sz="1800" dirty="0">
                <a:latin typeface="Comic Sans MS" panose="030F0702030302020204" pitchFamily="66" charset="0"/>
              </a:rPr>
              <a:t>initially, </a:t>
            </a:r>
            <a:r>
              <a:rPr lang="en-US" altLang="zh-CN" sz="1800" dirty="0">
                <a:solidFill>
                  <a:srgbClr val="3333FF"/>
                </a:solidFill>
                <a:latin typeface="Comic Sans MS" panose="030F0702030302020204" pitchFamily="66" charset="0"/>
              </a:rPr>
              <a:t>update after inserting all persons </a:t>
            </a:r>
            <a:r>
              <a:rPr lang="en-US" altLang="zh-CN" sz="1800" dirty="0">
                <a:latin typeface="Comic Sans MS" panose="030F0702030302020204" pitchFamily="66" charset="0"/>
              </a:rPr>
              <a:t>(not possible if spouse attributes declared to be not null) </a:t>
            </a:r>
          </a:p>
          <a:p>
            <a:pPr lvl="1"/>
            <a:r>
              <a:rPr lang="en-US" altLang="zh-CN" sz="1800" dirty="0">
                <a:latin typeface="Comic Sans MS" panose="030F0702030302020204" pitchFamily="66" charset="0"/>
              </a:rPr>
              <a:t>OR </a:t>
            </a:r>
            <a:r>
              <a:rPr lang="en-US" altLang="zh-CN" sz="1800" b="1" dirty="0">
                <a:solidFill>
                  <a:srgbClr val="3333FF"/>
                </a:solidFill>
                <a:latin typeface="Comic Sans MS" panose="030F0702030302020204" pitchFamily="66" charset="0"/>
              </a:rPr>
              <a:t>defer constraint checking</a:t>
            </a:r>
          </a:p>
          <a:p>
            <a:pPr marL="914400" lvl="2" indent="0">
              <a:buNone/>
            </a:pPr>
            <a:r>
              <a:rPr lang="en-US" altLang="zh-CN" b="1" i="1" dirty="0">
                <a:solidFill>
                  <a:srgbClr val="FF0000"/>
                </a:solidFill>
                <a:latin typeface="Comic Sans MS" panose="030F0702030302020204" pitchFamily="66" charset="0"/>
                <a:cs typeface="Times New Roman" panose="02020603050405020304" pitchFamily="18" charset="0"/>
              </a:rPr>
              <a:t>set constraints </a:t>
            </a:r>
            <a:r>
              <a:rPr lang="en-US" altLang="zh-CN" i="1" dirty="0" err="1">
                <a:solidFill>
                  <a:srgbClr val="FF0000"/>
                </a:solidFill>
                <a:latin typeface="Comic Sans MS" panose="030F0702030302020204" pitchFamily="66" charset="0"/>
                <a:cs typeface="Times New Roman" panose="02020603050405020304" pitchFamily="18" charset="0"/>
              </a:rPr>
              <a:t>constraint_list</a:t>
            </a:r>
            <a:r>
              <a:rPr lang="en-US" altLang="zh-CN" i="1" dirty="0">
                <a:solidFill>
                  <a:srgbClr val="FF0000"/>
                </a:solidFill>
                <a:latin typeface="Comic Sans MS" panose="030F0702030302020204" pitchFamily="66" charset="0"/>
                <a:cs typeface="Times New Roman" panose="02020603050405020304" pitchFamily="18" charset="0"/>
              </a:rPr>
              <a:t> </a:t>
            </a:r>
            <a:r>
              <a:rPr lang="en-US" altLang="zh-CN" b="1" i="1" dirty="0">
                <a:solidFill>
                  <a:srgbClr val="FF0000"/>
                </a:solidFill>
                <a:latin typeface="Comic Sans MS" panose="030F0702030302020204" pitchFamily="66" charset="0"/>
                <a:cs typeface="Times New Roman" panose="02020603050405020304" pitchFamily="18" charset="0"/>
              </a:rPr>
              <a:t>deferred</a:t>
            </a:r>
          </a:p>
          <a:p>
            <a:endParaRPr lang="zh-CN" altLang="en-US" sz="1800" dirty="0">
              <a:latin typeface="Comic Sans MS" panose="030F0702030302020204" pitchFamily="66" charset="0"/>
            </a:endParaRPr>
          </a:p>
        </p:txBody>
      </p:sp>
    </p:spTree>
    <p:extLst>
      <p:ext uri="{BB962C8B-B14F-4D97-AF65-F5344CB8AC3E}">
        <p14:creationId xmlns:p14="http://schemas.microsoft.com/office/powerpoint/2010/main" val="9465564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0538"/>
            <a:ext cx="9144000" cy="637580"/>
          </a:xfrm>
        </p:spPr>
        <p:txBody>
          <a:bodyPr/>
          <a:lstStyle/>
          <a:p>
            <a:pPr algn="ctr"/>
            <a:r>
              <a:rPr lang="en-US" altLang="zh-CN" dirty="0">
                <a:latin typeface="Comic Sans MS" panose="030F0702030302020204" pitchFamily="66" charset="0"/>
              </a:rPr>
              <a:t>Schema Diagrams </a:t>
            </a: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l="887" t="23056" r="722" b="23056"/>
          <a:stretch>
            <a:fillRect/>
          </a:stretch>
        </p:blipFill>
        <p:spPr bwMode="auto">
          <a:xfrm>
            <a:off x="4355976" y="2850084"/>
            <a:ext cx="3816424" cy="21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ckThin">
                <a:solidFill>
                  <a:srgbClr val="000000"/>
                </a:solidFill>
                <a:miter lim="800000"/>
                <a:headEnd/>
                <a:tailEnd/>
              </a14:hiddenLine>
            </a:ext>
          </a:extLst>
        </p:spPr>
      </p:pic>
      <p:sp>
        <p:nvSpPr>
          <p:cNvPr id="6" name="Rectangle 6">
            <a:extLst>
              <a:ext uri="{FF2B5EF4-FFF2-40B4-BE49-F238E27FC236}">
                <a16:creationId xmlns:a16="http://schemas.microsoft.com/office/drawing/2014/main" id="{EF4777C7-CFC0-4B3C-BA95-6C5E941751D6}"/>
              </a:ext>
            </a:extLst>
          </p:cNvPr>
          <p:cNvSpPr>
            <a:spLocks noChangeArrowheads="1"/>
          </p:cNvSpPr>
          <p:nvPr/>
        </p:nvSpPr>
        <p:spPr bwMode="auto">
          <a:xfrm>
            <a:off x="1403648" y="4011910"/>
            <a:ext cx="2808312" cy="830997"/>
          </a:xfrm>
          <a:prstGeom prst="rect">
            <a:avLst/>
          </a:prstGeom>
          <a:noFill/>
          <a:ln w="9525">
            <a:noFill/>
            <a:miter lim="800000"/>
            <a:headEnd/>
            <a:tailEnd/>
          </a:ln>
        </p:spPr>
        <p:txBody>
          <a:bodyPr wrap="square">
            <a:spAutoFit/>
          </a:bodyPr>
          <a:lstStyle/>
          <a:p>
            <a:pPr algn="ctr" defTabSz="685800">
              <a:spcBef>
                <a:spcPct val="0"/>
              </a:spcBef>
            </a:pPr>
            <a:r>
              <a:rPr kumimoji="1" lang="en-US" altLang="en-US" sz="1600" b="1" dirty="0">
                <a:solidFill>
                  <a:srgbClr val="FF0000"/>
                </a:solidFill>
                <a:latin typeface="Comic Sans MS" panose="030F0702030302020204" pitchFamily="66" charset="0"/>
                <a:ea typeface="宋体" pitchFamily="2" charset="-122"/>
              </a:rPr>
              <a:t>Schema Diagram </a:t>
            </a:r>
            <a:r>
              <a:rPr kumimoji="1" lang="en-US" altLang="zh-CN" sz="1600" b="1" dirty="0">
                <a:solidFill>
                  <a:srgbClr val="FF0000"/>
                </a:solidFill>
                <a:latin typeface="Comic Sans MS" panose="030F0702030302020204" pitchFamily="66" charset="0"/>
                <a:ea typeface="宋体" pitchFamily="2" charset="-122"/>
              </a:rPr>
              <a:t>(</a:t>
            </a:r>
            <a:r>
              <a:rPr kumimoji="1" lang="zh-CN" altLang="en-US" sz="1600" b="1" dirty="0">
                <a:solidFill>
                  <a:srgbClr val="FF0000"/>
                </a:solidFill>
                <a:latin typeface="Comic Sans MS" panose="030F0702030302020204" pitchFamily="66" charset="0"/>
                <a:ea typeface="宋体" pitchFamily="2" charset="-122"/>
              </a:rPr>
              <a:t>模式图</a:t>
            </a:r>
            <a:r>
              <a:rPr kumimoji="1" lang="en-US" altLang="zh-CN" sz="1600" b="1" dirty="0">
                <a:solidFill>
                  <a:srgbClr val="FF0000"/>
                </a:solidFill>
                <a:latin typeface="Comic Sans MS" panose="030F0702030302020204" pitchFamily="66" charset="0"/>
                <a:ea typeface="宋体" pitchFamily="2" charset="-122"/>
              </a:rPr>
              <a:t>) </a:t>
            </a:r>
            <a:r>
              <a:rPr kumimoji="1" lang="en-US" altLang="en-US" sz="1600" b="1" dirty="0">
                <a:solidFill>
                  <a:srgbClr val="000000"/>
                </a:solidFill>
                <a:latin typeface="Comic Sans MS" panose="030F0702030302020204" pitchFamily="66" charset="0"/>
                <a:ea typeface="宋体" pitchFamily="2" charset="-122"/>
              </a:rPr>
              <a:t>for the banking enterprise</a:t>
            </a:r>
            <a:endParaRPr kumimoji="1" lang="en-US" altLang="zh-CN" sz="1600" b="1" dirty="0">
              <a:solidFill>
                <a:srgbClr val="000000"/>
              </a:solidFill>
              <a:latin typeface="Comic Sans MS" panose="030F0702030302020204" pitchFamily="66" charset="0"/>
              <a:ea typeface="宋体" pitchFamily="2" charset="-122"/>
            </a:endParaRPr>
          </a:p>
        </p:txBody>
      </p:sp>
      <p:sp>
        <p:nvSpPr>
          <p:cNvPr id="7" name="Rectangle 6">
            <a:extLst>
              <a:ext uri="{FF2B5EF4-FFF2-40B4-BE49-F238E27FC236}">
                <a16:creationId xmlns:a16="http://schemas.microsoft.com/office/drawing/2014/main" id="{A0B10020-7C88-44A0-B1C6-EA7E61DE20B9}"/>
              </a:ext>
            </a:extLst>
          </p:cNvPr>
          <p:cNvSpPr>
            <a:spLocks noChangeArrowheads="1"/>
          </p:cNvSpPr>
          <p:nvPr/>
        </p:nvSpPr>
        <p:spPr bwMode="auto">
          <a:xfrm>
            <a:off x="611560" y="3154191"/>
            <a:ext cx="2808312" cy="338554"/>
          </a:xfrm>
          <a:prstGeom prst="rect">
            <a:avLst/>
          </a:prstGeom>
          <a:noFill/>
          <a:ln w="9525">
            <a:noFill/>
            <a:miter lim="800000"/>
            <a:headEnd/>
            <a:tailEnd/>
          </a:ln>
        </p:spPr>
        <p:txBody>
          <a:bodyPr wrap="square">
            <a:spAutoFit/>
          </a:bodyPr>
          <a:lstStyle/>
          <a:p>
            <a:pPr algn="ctr" defTabSz="685800">
              <a:spcBef>
                <a:spcPct val="0"/>
              </a:spcBef>
            </a:pPr>
            <a:r>
              <a:rPr kumimoji="1" lang="en-US" altLang="en-US" sz="1600" b="1" dirty="0">
                <a:latin typeface="Comic Sans MS" panose="030F0702030302020204" pitchFamily="66" charset="0"/>
                <a:ea typeface="宋体" pitchFamily="2" charset="-122"/>
              </a:rPr>
              <a:t>Banking database</a:t>
            </a:r>
            <a:endParaRPr kumimoji="1" lang="en-US" altLang="zh-CN" sz="1600" b="1" dirty="0">
              <a:latin typeface="Comic Sans MS" panose="030F0702030302020204" pitchFamily="66" charset="0"/>
              <a:ea typeface="宋体" pitchFamily="2" charset="-122"/>
            </a:endParaRPr>
          </a:p>
        </p:txBody>
      </p:sp>
      <p:sp>
        <p:nvSpPr>
          <p:cNvPr id="8" name="Rectangle 5"/>
          <p:cNvSpPr>
            <a:spLocks noChangeArrowheads="1"/>
          </p:cNvSpPr>
          <p:nvPr/>
        </p:nvSpPr>
        <p:spPr bwMode="auto">
          <a:xfrm>
            <a:off x="100533" y="627534"/>
            <a:ext cx="8143875" cy="2246769"/>
          </a:xfrm>
          <a:prstGeom prst="rect">
            <a:avLst/>
          </a:prstGeom>
          <a:noFill/>
          <a:ln w="9525">
            <a:noFill/>
            <a:miter lim="800000"/>
            <a:headEnd/>
            <a:tailEnd/>
          </a:ln>
        </p:spPr>
        <p:txBody>
          <a:bodyPr>
            <a:spAutoFit/>
          </a:bodyPr>
          <a:lstStyle/>
          <a:p>
            <a:pPr marL="1431925" indent="-1431925" eaLnBrk="1" hangingPunct="1"/>
            <a:r>
              <a:rPr kumimoji="1" lang="en-US" altLang="zh-CN" sz="2000" b="1" i="1" dirty="0">
                <a:solidFill>
                  <a:srgbClr val="0000FF"/>
                </a:solidFill>
                <a:latin typeface="Comic Sans MS" panose="030F0702030302020204" pitchFamily="66" charset="0"/>
              </a:rPr>
              <a:t>branch</a:t>
            </a:r>
            <a:r>
              <a:rPr kumimoji="1" lang="en-US" altLang="zh-CN" sz="2000" b="1" i="1" dirty="0">
                <a:solidFill>
                  <a:schemeClr val="tx1"/>
                </a:solidFill>
                <a:latin typeface="Comic Sans MS" panose="030F0702030302020204" pitchFamily="66" charset="0"/>
              </a:rPr>
              <a:t> (</a:t>
            </a:r>
            <a:r>
              <a:rPr kumimoji="1" lang="en-US" altLang="zh-CN" sz="2000" b="1" i="1" u="sng" dirty="0" err="1">
                <a:solidFill>
                  <a:srgbClr val="FF6600"/>
                </a:solidFill>
                <a:latin typeface="Comic Sans MS" panose="030F0702030302020204" pitchFamily="66" charset="0"/>
              </a:rPr>
              <a:t>branch_name</a:t>
            </a:r>
            <a:r>
              <a:rPr kumimoji="1" lang="en-US" altLang="zh-CN" sz="2000" b="1" i="1" dirty="0">
                <a:solidFill>
                  <a:schemeClr val="tx1"/>
                </a:solidFill>
                <a:latin typeface="Comic Sans MS" panose="030F0702030302020204" pitchFamily="66" charset="0"/>
              </a:rPr>
              <a:t>, </a:t>
            </a:r>
            <a:r>
              <a:rPr kumimoji="1" lang="en-US" altLang="zh-CN" sz="2000" b="1" i="1" dirty="0" err="1">
                <a:solidFill>
                  <a:schemeClr val="tx1"/>
                </a:solidFill>
                <a:latin typeface="Comic Sans MS" panose="030F0702030302020204" pitchFamily="66" charset="0"/>
              </a:rPr>
              <a:t>branch_city</a:t>
            </a:r>
            <a:r>
              <a:rPr kumimoji="1" lang="en-US" altLang="zh-CN" sz="2000" b="1" i="1" dirty="0">
                <a:solidFill>
                  <a:schemeClr val="tx1"/>
                </a:solidFill>
                <a:latin typeface="Comic Sans MS" panose="030F0702030302020204" pitchFamily="66" charset="0"/>
              </a:rPr>
              <a:t>, assets)</a:t>
            </a:r>
          </a:p>
          <a:p>
            <a:pPr marL="1431925" indent="-1431925" eaLnBrk="1" hangingPunct="1"/>
            <a:r>
              <a:rPr kumimoji="1" lang="en-US" altLang="zh-CN" sz="2000" b="1" i="1" dirty="0">
                <a:solidFill>
                  <a:srgbClr val="0000FF"/>
                </a:solidFill>
                <a:latin typeface="Comic Sans MS" panose="030F0702030302020204" pitchFamily="66" charset="0"/>
              </a:rPr>
              <a:t>customer</a:t>
            </a:r>
            <a:r>
              <a:rPr kumimoji="1" lang="en-US" altLang="zh-CN" sz="2000" b="1" i="1" dirty="0">
                <a:solidFill>
                  <a:schemeClr val="tx1"/>
                </a:solidFill>
                <a:latin typeface="Comic Sans MS" panose="030F0702030302020204" pitchFamily="66" charset="0"/>
              </a:rPr>
              <a:t> (</a:t>
            </a:r>
            <a:r>
              <a:rPr kumimoji="1" lang="en-US" altLang="zh-CN" sz="2000" b="1" i="1" u="sng" dirty="0" err="1">
                <a:solidFill>
                  <a:srgbClr val="7030A0"/>
                </a:solidFill>
                <a:latin typeface="Comic Sans MS" panose="030F0702030302020204" pitchFamily="66" charset="0"/>
              </a:rPr>
              <a:t>customer_name</a:t>
            </a:r>
            <a:r>
              <a:rPr kumimoji="1" lang="en-US" altLang="zh-CN" sz="2000" b="1" i="1" dirty="0">
                <a:solidFill>
                  <a:schemeClr val="tx1"/>
                </a:solidFill>
                <a:latin typeface="Comic Sans MS" panose="030F0702030302020204" pitchFamily="66" charset="0"/>
              </a:rPr>
              <a:t>, </a:t>
            </a:r>
            <a:r>
              <a:rPr kumimoji="1" lang="en-US" altLang="zh-CN" sz="2000" b="1" i="1" dirty="0" err="1">
                <a:solidFill>
                  <a:schemeClr val="tx1"/>
                </a:solidFill>
                <a:latin typeface="Comic Sans MS" panose="030F0702030302020204" pitchFamily="66" charset="0"/>
              </a:rPr>
              <a:t>customer_street</a:t>
            </a:r>
            <a:r>
              <a:rPr kumimoji="1" lang="en-US" altLang="zh-CN" sz="2000" b="1" i="1" dirty="0">
                <a:solidFill>
                  <a:schemeClr val="tx1"/>
                </a:solidFill>
                <a:latin typeface="Comic Sans MS" panose="030F0702030302020204" pitchFamily="66" charset="0"/>
              </a:rPr>
              <a:t>, </a:t>
            </a:r>
            <a:r>
              <a:rPr kumimoji="1" lang="en-US" altLang="zh-CN" sz="2000" b="1" i="1" dirty="0" err="1">
                <a:solidFill>
                  <a:schemeClr val="tx1"/>
                </a:solidFill>
                <a:latin typeface="Comic Sans MS" panose="030F0702030302020204" pitchFamily="66" charset="0"/>
              </a:rPr>
              <a:t>customer_city</a:t>
            </a:r>
            <a:r>
              <a:rPr kumimoji="1" lang="en-US" altLang="zh-CN" sz="2000" b="1" i="1" dirty="0">
                <a:solidFill>
                  <a:schemeClr val="tx1"/>
                </a:solidFill>
                <a:latin typeface="Comic Sans MS" panose="030F0702030302020204" pitchFamily="66" charset="0"/>
              </a:rPr>
              <a:t>)</a:t>
            </a:r>
          </a:p>
          <a:p>
            <a:pPr marL="1431925" indent="-1431925" eaLnBrk="1" hangingPunct="1"/>
            <a:r>
              <a:rPr kumimoji="1" lang="en-US" altLang="zh-CN" sz="2000" b="1" i="1" dirty="0">
                <a:solidFill>
                  <a:srgbClr val="0000FF"/>
                </a:solidFill>
                <a:latin typeface="Comic Sans MS" panose="030F0702030302020204" pitchFamily="66" charset="0"/>
              </a:rPr>
              <a:t>account </a:t>
            </a:r>
            <a:r>
              <a:rPr kumimoji="1" lang="en-US" altLang="zh-CN" sz="2000" b="1" i="1" dirty="0">
                <a:solidFill>
                  <a:schemeClr val="tx1"/>
                </a:solidFill>
                <a:latin typeface="Comic Sans MS" panose="030F0702030302020204" pitchFamily="66" charset="0"/>
              </a:rPr>
              <a:t>(</a:t>
            </a:r>
            <a:r>
              <a:rPr kumimoji="1" lang="en-US" altLang="zh-CN" sz="2000" b="1" i="1" u="sng" dirty="0" err="1">
                <a:solidFill>
                  <a:srgbClr val="FF0000"/>
                </a:solidFill>
                <a:latin typeface="Comic Sans MS" panose="030F0702030302020204" pitchFamily="66" charset="0"/>
              </a:rPr>
              <a:t>account_number</a:t>
            </a:r>
            <a:r>
              <a:rPr kumimoji="1" lang="en-US" altLang="zh-CN" sz="2000" b="1" i="1" dirty="0">
                <a:solidFill>
                  <a:schemeClr val="tx1"/>
                </a:solidFill>
                <a:latin typeface="Comic Sans MS" panose="030F0702030302020204" pitchFamily="66" charset="0"/>
              </a:rPr>
              <a:t>, </a:t>
            </a:r>
            <a:r>
              <a:rPr kumimoji="1" lang="en-US" altLang="zh-CN" sz="2000" b="1" i="1" u="sng" dirty="0" err="1">
                <a:solidFill>
                  <a:srgbClr val="FF6600"/>
                </a:solidFill>
                <a:latin typeface="Comic Sans MS" panose="030F0702030302020204" pitchFamily="66" charset="0"/>
              </a:rPr>
              <a:t>branch_name</a:t>
            </a:r>
            <a:r>
              <a:rPr kumimoji="1" lang="en-US" altLang="zh-CN" sz="2000" b="1" i="1" dirty="0">
                <a:solidFill>
                  <a:schemeClr val="tx1"/>
                </a:solidFill>
                <a:latin typeface="Comic Sans MS" panose="030F0702030302020204" pitchFamily="66" charset="0"/>
              </a:rPr>
              <a:t>, balance)</a:t>
            </a:r>
          </a:p>
          <a:p>
            <a:pPr marL="1431925" indent="-1431925" eaLnBrk="1" hangingPunct="1"/>
            <a:r>
              <a:rPr kumimoji="1" lang="en-US" altLang="zh-CN" sz="2000" b="1" i="1" dirty="0">
                <a:solidFill>
                  <a:srgbClr val="0000FF"/>
                </a:solidFill>
                <a:latin typeface="Comic Sans MS" panose="030F0702030302020204" pitchFamily="66" charset="0"/>
              </a:rPr>
              <a:t>loan </a:t>
            </a:r>
            <a:r>
              <a:rPr kumimoji="1" lang="en-US" altLang="zh-CN" sz="2000" b="1" i="1" dirty="0">
                <a:solidFill>
                  <a:schemeClr val="tx1"/>
                </a:solidFill>
                <a:latin typeface="Comic Sans MS" panose="030F0702030302020204" pitchFamily="66" charset="0"/>
              </a:rPr>
              <a:t>(</a:t>
            </a:r>
            <a:r>
              <a:rPr kumimoji="1" lang="en-US" altLang="zh-CN" sz="2000" b="1" i="1" dirty="0" err="1">
                <a:solidFill>
                  <a:srgbClr val="00CC00"/>
                </a:solidFill>
                <a:latin typeface="Comic Sans MS" panose="030F0702030302020204" pitchFamily="66" charset="0"/>
              </a:rPr>
              <a:t>l</a:t>
            </a:r>
            <a:r>
              <a:rPr kumimoji="1" lang="en-US" altLang="zh-CN" sz="2000" b="1" i="1" u="sng" dirty="0" err="1">
                <a:solidFill>
                  <a:srgbClr val="00CC00"/>
                </a:solidFill>
                <a:latin typeface="Comic Sans MS" panose="030F0702030302020204" pitchFamily="66" charset="0"/>
              </a:rPr>
              <a:t>oan_number</a:t>
            </a:r>
            <a:r>
              <a:rPr kumimoji="1" lang="en-US" altLang="zh-CN" sz="2000" b="1" i="1" dirty="0">
                <a:solidFill>
                  <a:schemeClr val="tx1"/>
                </a:solidFill>
                <a:latin typeface="Comic Sans MS" panose="030F0702030302020204" pitchFamily="66" charset="0"/>
              </a:rPr>
              <a:t>, </a:t>
            </a:r>
            <a:r>
              <a:rPr kumimoji="1" lang="en-US" altLang="zh-CN" sz="2000" b="1" i="1" u="sng" dirty="0" err="1">
                <a:solidFill>
                  <a:srgbClr val="FF6600"/>
                </a:solidFill>
                <a:latin typeface="Comic Sans MS" panose="030F0702030302020204" pitchFamily="66" charset="0"/>
              </a:rPr>
              <a:t>branch_name</a:t>
            </a:r>
            <a:r>
              <a:rPr kumimoji="1" lang="en-US" altLang="zh-CN" sz="2000" b="1" i="1" dirty="0">
                <a:solidFill>
                  <a:schemeClr val="tx1"/>
                </a:solidFill>
                <a:latin typeface="Comic Sans MS" panose="030F0702030302020204" pitchFamily="66" charset="0"/>
              </a:rPr>
              <a:t>, amount)</a:t>
            </a:r>
          </a:p>
          <a:p>
            <a:pPr marL="1431925" indent="-1431925" eaLnBrk="1" hangingPunct="1"/>
            <a:r>
              <a:rPr kumimoji="1" lang="en-US" altLang="zh-CN" sz="2000" b="1" i="1" dirty="0">
                <a:solidFill>
                  <a:srgbClr val="FF0000"/>
                </a:solidFill>
                <a:latin typeface="Comic Sans MS" panose="030F0702030302020204" pitchFamily="66" charset="0"/>
              </a:rPr>
              <a:t>depositor</a:t>
            </a:r>
            <a:r>
              <a:rPr kumimoji="1" lang="en-US" altLang="zh-CN" sz="2000" b="1" i="1" dirty="0">
                <a:solidFill>
                  <a:schemeClr val="tx1"/>
                </a:solidFill>
                <a:latin typeface="Comic Sans MS" panose="030F0702030302020204" pitchFamily="66" charset="0"/>
              </a:rPr>
              <a:t> (</a:t>
            </a:r>
            <a:r>
              <a:rPr kumimoji="1" lang="en-US" altLang="zh-CN" sz="2000" b="1" i="1" u="sng" dirty="0" err="1">
                <a:solidFill>
                  <a:srgbClr val="7030A0"/>
                </a:solidFill>
                <a:latin typeface="Comic Sans MS" panose="030F0702030302020204" pitchFamily="66" charset="0"/>
              </a:rPr>
              <a:t>customer_name</a:t>
            </a:r>
            <a:r>
              <a:rPr kumimoji="1" lang="en-US" altLang="zh-CN" sz="2000" b="1" i="1" u="sng" dirty="0">
                <a:solidFill>
                  <a:schemeClr val="tx1"/>
                </a:solidFill>
                <a:latin typeface="Comic Sans MS" panose="030F0702030302020204" pitchFamily="66" charset="0"/>
              </a:rPr>
              <a:t>, </a:t>
            </a:r>
            <a:r>
              <a:rPr kumimoji="1" lang="en-US" altLang="zh-CN" sz="2000" b="1" i="1" u="sng" dirty="0" err="1">
                <a:solidFill>
                  <a:srgbClr val="FF0000"/>
                </a:solidFill>
                <a:latin typeface="Comic Sans MS" panose="030F0702030302020204" pitchFamily="66" charset="0"/>
              </a:rPr>
              <a:t>account_number</a:t>
            </a:r>
            <a:r>
              <a:rPr kumimoji="1" lang="en-US" altLang="zh-CN" sz="2000" b="1" i="1" dirty="0">
                <a:solidFill>
                  <a:schemeClr val="tx1"/>
                </a:solidFill>
                <a:latin typeface="Comic Sans MS" panose="030F0702030302020204" pitchFamily="66" charset="0"/>
              </a:rPr>
              <a:t>)</a:t>
            </a:r>
          </a:p>
          <a:p>
            <a:pPr marL="1431925" indent="-1431925" eaLnBrk="1" hangingPunct="1"/>
            <a:r>
              <a:rPr kumimoji="1" lang="en-US" altLang="zh-CN" sz="2000" b="1" i="1" dirty="0">
                <a:solidFill>
                  <a:srgbClr val="FF0000"/>
                </a:solidFill>
                <a:latin typeface="Comic Sans MS" panose="030F0702030302020204" pitchFamily="66" charset="0"/>
              </a:rPr>
              <a:t>borrower</a:t>
            </a:r>
            <a:r>
              <a:rPr kumimoji="1" lang="en-US" altLang="zh-CN" sz="2000" b="1" i="1" dirty="0">
                <a:solidFill>
                  <a:schemeClr val="tx1"/>
                </a:solidFill>
                <a:latin typeface="Comic Sans MS" panose="030F0702030302020204" pitchFamily="66" charset="0"/>
              </a:rPr>
              <a:t> (</a:t>
            </a:r>
            <a:r>
              <a:rPr kumimoji="1" lang="en-US" altLang="zh-CN" sz="2000" b="1" i="1" u="sng" dirty="0" err="1">
                <a:solidFill>
                  <a:srgbClr val="6600CC"/>
                </a:solidFill>
                <a:latin typeface="Comic Sans MS" panose="030F0702030302020204" pitchFamily="66" charset="0"/>
              </a:rPr>
              <a:t>customer_name</a:t>
            </a:r>
            <a:r>
              <a:rPr kumimoji="1" lang="en-US" altLang="zh-CN" sz="2000" b="1" i="1" u="sng" dirty="0">
                <a:solidFill>
                  <a:schemeClr val="tx1"/>
                </a:solidFill>
                <a:latin typeface="Comic Sans MS" panose="030F0702030302020204" pitchFamily="66" charset="0"/>
              </a:rPr>
              <a:t>, </a:t>
            </a:r>
            <a:r>
              <a:rPr kumimoji="1" lang="en-US" altLang="zh-CN" sz="2000" b="1" i="1" u="sng" dirty="0" err="1">
                <a:solidFill>
                  <a:srgbClr val="00CC00"/>
                </a:solidFill>
                <a:latin typeface="Comic Sans MS" panose="030F0702030302020204" pitchFamily="66" charset="0"/>
              </a:rPr>
              <a:t>loan_number</a:t>
            </a:r>
            <a:r>
              <a:rPr kumimoji="1" lang="en-US" altLang="zh-CN" sz="2000" b="1" i="1" dirty="0">
                <a:solidFill>
                  <a:schemeClr val="tx1"/>
                </a:solidFill>
                <a:latin typeface="Comic Sans MS" panose="030F0702030302020204" pitchFamily="66" charset="0"/>
              </a:rPr>
              <a:t>)</a:t>
            </a:r>
          </a:p>
        </p:txBody>
      </p:sp>
    </p:spTree>
    <p:extLst>
      <p:ext uri="{BB962C8B-B14F-4D97-AF65-F5344CB8AC3E}">
        <p14:creationId xmlns:p14="http://schemas.microsoft.com/office/powerpoint/2010/main" val="147724385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65F49-AAB4-47A2-A286-E847922FF57F}"/>
              </a:ext>
            </a:extLst>
          </p:cNvPr>
          <p:cNvSpPr>
            <a:spLocks noGrp="1"/>
          </p:cNvSpPr>
          <p:nvPr>
            <p:ph type="title"/>
          </p:nvPr>
        </p:nvSpPr>
        <p:spPr/>
        <p:txBody>
          <a:bodyPr/>
          <a:lstStyle/>
          <a:p>
            <a:pPr algn="ctr"/>
            <a:r>
              <a:rPr lang="en-US" altLang="zh-CN" dirty="0">
                <a:latin typeface="Comic Sans MS" panose="030F0702030302020204" pitchFamily="66" charset="0"/>
              </a:rPr>
              <a:t>Complex Check Clauses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8A62378C-8480-4917-B298-0962EEE8DD60}"/>
              </a:ext>
            </a:extLst>
          </p:cNvPr>
          <p:cNvSpPr>
            <a:spLocks noGrp="1"/>
          </p:cNvSpPr>
          <p:nvPr>
            <p:ph idx="1"/>
          </p:nvPr>
        </p:nvSpPr>
        <p:spPr/>
        <p:txBody>
          <a:bodyPr/>
          <a:lstStyle/>
          <a:p>
            <a:pPr>
              <a:spcBef>
                <a:spcPts val="600"/>
              </a:spcBef>
            </a:pPr>
            <a:r>
              <a:rPr lang="en-US" altLang="zh-CN" sz="2000" b="1" i="1" dirty="0">
                <a:solidFill>
                  <a:srgbClr val="3333FF"/>
                </a:solidFill>
                <a:latin typeface="Comic Sans MS" panose="030F0702030302020204" pitchFamily="66" charset="0"/>
                <a:cs typeface="Times New Roman" panose="02020603050405020304" pitchFamily="18" charset="0"/>
              </a:rPr>
              <a:t>check</a:t>
            </a:r>
            <a:r>
              <a:rPr lang="en-US" altLang="zh-CN" sz="2000" i="1" dirty="0">
                <a:solidFill>
                  <a:srgbClr val="3333FF"/>
                </a:solidFill>
                <a:latin typeface="Comic Sans MS" panose="030F0702030302020204" pitchFamily="66" charset="0"/>
                <a:cs typeface="Times New Roman" panose="02020603050405020304" pitchFamily="18" charset="0"/>
              </a:rPr>
              <a:t> (time_slot_id </a:t>
            </a:r>
            <a:r>
              <a:rPr lang="en-US" altLang="zh-CN" sz="2000" b="1" i="1" dirty="0">
                <a:solidFill>
                  <a:srgbClr val="3333FF"/>
                </a:solidFill>
                <a:latin typeface="Comic Sans MS" panose="030F0702030302020204" pitchFamily="66" charset="0"/>
                <a:cs typeface="Times New Roman" panose="02020603050405020304" pitchFamily="18" charset="0"/>
              </a:rPr>
              <a:t>in</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time_slot_id </a:t>
            </a:r>
            <a:r>
              <a:rPr lang="en-US" altLang="zh-CN" sz="2000" b="1" i="1" dirty="0">
                <a:solidFill>
                  <a:srgbClr val="3333FF"/>
                </a:solidFill>
                <a:latin typeface="Comic Sans MS" panose="030F0702030302020204" pitchFamily="66" charset="0"/>
                <a:cs typeface="Times New Roman" panose="02020603050405020304" pitchFamily="18" charset="0"/>
              </a:rPr>
              <a:t>from</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time_slot</a:t>
            </a:r>
            <a:r>
              <a:rPr lang="en-US" altLang="zh-CN" sz="2000" i="1" dirty="0">
                <a:solidFill>
                  <a:srgbClr val="3333FF"/>
                </a:solidFill>
                <a:latin typeface="Comic Sans MS" panose="030F0702030302020204" pitchFamily="66" charset="0"/>
                <a:cs typeface="Times New Roman" panose="02020603050405020304" pitchFamily="18" charset="0"/>
              </a:rPr>
              <a:t>))</a:t>
            </a:r>
          </a:p>
          <a:p>
            <a:pPr lvl="1">
              <a:spcBef>
                <a:spcPts val="600"/>
              </a:spcBef>
            </a:pPr>
            <a:r>
              <a:rPr lang="en-US" altLang="zh-CN" sz="1800" dirty="0">
                <a:solidFill>
                  <a:srgbClr val="FF0000"/>
                </a:solidFill>
                <a:latin typeface="Comic Sans MS" panose="030F0702030302020204" pitchFamily="66" charset="0"/>
              </a:rPr>
              <a:t>Can we use a foreign key here? </a:t>
            </a:r>
          </a:p>
          <a:p>
            <a:pPr>
              <a:spcBef>
                <a:spcPts val="600"/>
              </a:spcBef>
            </a:pPr>
            <a:r>
              <a:rPr lang="en-US" altLang="zh-CN" sz="2000" dirty="0">
                <a:latin typeface="Comic Sans MS" panose="030F0702030302020204" pitchFamily="66" charset="0"/>
              </a:rPr>
              <a:t>Every section has at least one instructor teaching the section</a:t>
            </a:r>
          </a:p>
          <a:p>
            <a:pPr lvl="1">
              <a:spcBef>
                <a:spcPts val="600"/>
              </a:spcBef>
            </a:pPr>
            <a:r>
              <a:rPr lang="en-US" altLang="zh-CN" sz="1800" dirty="0">
                <a:latin typeface="Comic Sans MS" panose="030F0702030302020204" pitchFamily="66" charset="0"/>
              </a:rPr>
              <a:t>how to write this?</a:t>
            </a:r>
          </a:p>
          <a:p>
            <a:pPr lvl="1">
              <a:spcBef>
                <a:spcPts val="600"/>
              </a:spcBef>
            </a:pPr>
            <a:r>
              <a:rPr lang="en-US" altLang="zh-CN" sz="1800" b="1" i="1" dirty="0">
                <a:solidFill>
                  <a:srgbClr val="3333FF"/>
                </a:solidFill>
                <a:latin typeface="Comic Sans MS" panose="030F0702030302020204" pitchFamily="66" charset="0"/>
                <a:cs typeface="Times New Roman" panose="02020603050405020304" pitchFamily="18" charset="0"/>
              </a:rPr>
              <a:t>check</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course_id</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sec_id</a:t>
            </a:r>
            <a:r>
              <a:rPr lang="en-US" altLang="zh-CN" sz="1800" i="1" dirty="0">
                <a:solidFill>
                  <a:srgbClr val="3333FF"/>
                </a:solidFill>
                <a:latin typeface="Comic Sans MS" panose="030F0702030302020204" pitchFamily="66" charset="0"/>
                <a:cs typeface="Times New Roman" panose="02020603050405020304" pitchFamily="18" charset="0"/>
              </a:rPr>
              <a:t>, semester, year) </a:t>
            </a:r>
            <a:r>
              <a:rPr lang="en-US" altLang="zh-CN" sz="1800" b="1" i="1" dirty="0">
                <a:solidFill>
                  <a:srgbClr val="3333FF"/>
                </a:solidFill>
                <a:latin typeface="Comic Sans MS" panose="030F0702030302020204" pitchFamily="66" charset="0"/>
                <a:cs typeface="Times New Roman" panose="02020603050405020304" pitchFamily="18" charset="0"/>
              </a:rPr>
              <a:t>in</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select</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course_id</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sec_id</a:t>
            </a:r>
            <a:r>
              <a:rPr lang="en-US" altLang="zh-CN" sz="1800" i="1" dirty="0">
                <a:solidFill>
                  <a:srgbClr val="3333FF"/>
                </a:solidFill>
                <a:latin typeface="Comic Sans MS" panose="030F0702030302020204" pitchFamily="66" charset="0"/>
                <a:cs typeface="Times New Roman" panose="02020603050405020304" pitchFamily="18" charset="0"/>
              </a:rPr>
              <a:t>, semester, year </a:t>
            </a:r>
            <a:r>
              <a:rPr lang="en-US" altLang="zh-CN" sz="1800" b="1" i="1" dirty="0">
                <a:solidFill>
                  <a:srgbClr val="3333FF"/>
                </a:solidFill>
                <a:latin typeface="Comic Sans MS" panose="030F0702030302020204" pitchFamily="66" charset="0"/>
                <a:cs typeface="Times New Roman" panose="02020603050405020304" pitchFamily="18" charset="0"/>
              </a:rPr>
              <a:t>from</a:t>
            </a:r>
            <a:r>
              <a:rPr lang="en-US" altLang="zh-CN" sz="1800" i="1" dirty="0">
                <a:solidFill>
                  <a:srgbClr val="3333FF"/>
                </a:solidFill>
                <a:latin typeface="Comic Sans MS" panose="030F0702030302020204" pitchFamily="66" charset="0"/>
                <a:cs typeface="Times New Roman" panose="02020603050405020304" pitchFamily="18" charset="0"/>
              </a:rPr>
              <a:t> takes))</a:t>
            </a:r>
          </a:p>
          <a:p>
            <a:pPr>
              <a:spcBef>
                <a:spcPts val="600"/>
              </a:spcBef>
            </a:pPr>
            <a:r>
              <a:rPr lang="en-US" altLang="zh-CN" sz="2000" dirty="0">
                <a:latin typeface="Comic Sans MS" panose="030F0702030302020204" pitchFamily="66" charset="0"/>
              </a:rPr>
              <a:t>Unfortunately:  </a:t>
            </a:r>
            <a:r>
              <a:rPr lang="en-US" altLang="zh-CN" sz="2000" dirty="0">
                <a:solidFill>
                  <a:srgbClr val="FF0000"/>
                </a:solidFill>
                <a:latin typeface="Comic Sans MS" panose="030F0702030302020204" pitchFamily="66" charset="0"/>
              </a:rPr>
              <a:t>subquery in check clause</a:t>
            </a:r>
            <a:r>
              <a:rPr lang="en-US" altLang="zh-CN" sz="2000" dirty="0">
                <a:latin typeface="Comic Sans MS" panose="030F0702030302020204" pitchFamily="66" charset="0"/>
              </a:rPr>
              <a:t> or create </a:t>
            </a:r>
            <a:r>
              <a:rPr lang="en-US" altLang="zh-CN" sz="2000" dirty="0">
                <a:solidFill>
                  <a:srgbClr val="FF0000"/>
                </a:solidFill>
                <a:latin typeface="Comic Sans MS" panose="030F0702030302020204" pitchFamily="66" charset="0"/>
              </a:rPr>
              <a:t>assertion (</a:t>
            </a:r>
            <a:r>
              <a:rPr lang="zh-CN" altLang="en-US" sz="2000" dirty="0">
                <a:solidFill>
                  <a:srgbClr val="FF0000"/>
                </a:solidFill>
                <a:latin typeface="Comic Sans MS" panose="030F0702030302020204" pitchFamily="66" charset="0"/>
              </a:rPr>
              <a:t>断言</a:t>
            </a:r>
            <a:r>
              <a:rPr lang="en-US" altLang="zh-CN" sz="2000" dirty="0">
                <a:solidFill>
                  <a:srgbClr val="FF0000"/>
                </a:solidFill>
                <a:latin typeface="Comic Sans MS" panose="030F0702030302020204" pitchFamily="66" charset="0"/>
              </a:rPr>
              <a:t>) </a:t>
            </a:r>
            <a:r>
              <a:rPr lang="en-US" altLang="zh-CN" sz="2000" dirty="0">
                <a:latin typeface="Comic Sans MS" panose="030F0702030302020204" pitchFamily="66" charset="0"/>
              </a:rPr>
              <a:t>is </a:t>
            </a:r>
            <a:r>
              <a:rPr lang="en-US" altLang="zh-CN" sz="2000" dirty="0">
                <a:solidFill>
                  <a:srgbClr val="FF0000"/>
                </a:solidFill>
                <a:latin typeface="Comic Sans MS" panose="030F0702030302020204" pitchFamily="66" charset="0"/>
              </a:rPr>
              <a:t>not supported </a:t>
            </a:r>
            <a:r>
              <a:rPr lang="en-US" altLang="zh-CN" sz="2000" dirty="0">
                <a:latin typeface="Comic Sans MS" panose="030F0702030302020204" pitchFamily="66" charset="0"/>
              </a:rPr>
              <a:t>by many database systems</a:t>
            </a:r>
          </a:p>
          <a:p>
            <a:pPr lvl="1">
              <a:spcBef>
                <a:spcPts val="600"/>
              </a:spcBef>
            </a:pPr>
            <a:r>
              <a:rPr lang="en-US" altLang="zh-CN" sz="1800" dirty="0">
                <a:latin typeface="Comic Sans MS" panose="030F0702030302020204" pitchFamily="66" charset="0"/>
              </a:rPr>
              <a:t>Alternative: </a:t>
            </a:r>
            <a:r>
              <a:rPr lang="en-US" altLang="zh-CN" sz="1800" b="1" dirty="0">
                <a:solidFill>
                  <a:srgbClr val="FF0000"/>
                </a:solidFill>
                <a:latin typeface="Comic Sans MS" panose="030F0702030302020204" pitchFamily="66" charset="0"/>
              </a:rPr>
              <a:t>triggers</a:t>
            </a:r>
            <a:r>
              <a:rPr lang="en-US" altLang="zh-CN" sz="1800" dirty="0">
                <a:latin typeface="Comic Sans MS" panose="030F0702030302020204" pitchFamily="66" charset="0"/>
              </a:rPr>
              <a:t> (later)</a:t>
            </a:r>
          </a:p>
        </p:txBody>
      </p:sp>
    </p:spTree>
    <p:extLst>
      <p:ext uri="{BB962C8B-B14F-4D97-AF65-F5344CB8AC3E}">
        <p14:creationId xmlns:p14="http://schemas.microsoft.com/office/powerpoint/2010/main" val="200171209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B506F-F3AC-4015-A051-4070C393FD01}"/>
              </a:ext>
            </a:extLst>
          </p:cNvPr>
          <p:cNvSpPr>
            <a:spLocks noGrp="1"/>
          </p:cNvSpPr>
          <p:nvPr>
            <p:ph type="title"/>
          </p:nvPr>
        </p:nvSpPr>
        <p:spPr/>
        <p:txBody>
          <a:bodyPr/>
          <a:lstStyle/>
          <a:p>
            <a:pPr algn="ctr"/>
            <a:r>
              <a:rPr lang="en-US" altLang="zh-CN" dirty="0">
                <a:latin typeface="Comic Sans MS" panose="030F0702030302020204" pitchFamily="66" charset="0"/>
              </a:rPr>
              <a:t>Database Modification</a:t>
            </a:r>
            <a:endParaRPr lang="zh-CN" altLang="en-US" dirty="0">
              <a:latin typeface="Comic Sans MS" panose="030F0702030302020204" pitchFamily="66" charset="0"/>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AF94CAF-8587-49A8-989D-611E9A2F51FC}"/>
                  </a:ext>
                </a:extLst>
              </p:cNvPr>
              <p:cNvSpPr>
                <a:spLocks noGrp="1"/>
              </p:cNvSpPr>
              <p:nvPr>
                <p:ph idx="1"/>
              </p:nvPr>
            </p:nvSpPr>
            <p:spPr/>
            <p:txBody>
              <a:bodyPr/>
              <a:lstStyle/>
              <a:p>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𝒓</m:t>
                        </m:r>
                      </m:e>
                      <m:sub>
                        <m:r>
                          <a:rPr lang="en-US" altLang="zh-CN" sz="1800" b="1" i="1">
                            <a:solidFill>
                              <a:srgbClr val="FF0000"/>
                            </a:solidFill>
                            <a:latin typeface="Cambria Math" panose="02040503050406030204" pitchFamily="18" charset="0"/>
                          </a:rPr>
                          <m:t>𝟐</m:t>
                        </m:r>
                      </m:sub>
                    </m:sSub>
                  </m:oMath>
                </a14:m>
                <a:r>
                  <a:rPr lang="en-US" altLang="zh-CN" sz="1800" b="1" dirty="0">
                    <a:solidFill>
                      <a:srgbClr val="FF0000"/>
                    </a:solidFill>
                    <a:latin typeface="Comic Sans MS" panose="030F0702030302020204" pitchFamily="66" charset="0"/>
                  </a:rPr>
                  <a:t>’s attribute set </a:t>
                </a:r>
                <a14:m>
                  <m:oMath xmlns:m="http://schemas.openxmlformats.org/officeDocument/2006/math">
                    <m:r>
                      <a:rPr lang="zh-CN" altLang="en-US" sz="1800" b="1" i="1">
                        <a:solidFill>
                          <a:srgbClr val="FF0000"/>
                        </a:solidFill>
                        <a:latin typeface="Cambria Math" panose="02040503050406030204" pitchFamily="18" charset="0"/>
                      </a:rPr>
                      <m:t>𝜶</m:t>
                    </m:r>
                  </m:oMath>
                </a14:m>
                <a:r>
                  <a:rPr lang="en-US" altLang="zh-CN" sz="1800" b="1" dirty="0">
                    <a:solidFill>
                      <a:srgbClr val="FF0000"/>
                    </a:solidFill>
                    <a:latin typeface="Comic Sans MS" panose="030F0702030302020204" pitchFamily="66" charset="0"/>
                  </a:rPr>
                  <a:t> reference </a:t>
                </a:r>
                <a14:m>
                  <m:oMath xmlns:m="http://schemas.openxmlformats.org/officeDocument/2006/math">
                    <m:sSub>
                      <m:sSubPr>
                        <m:ctrlPr>
                          <a:rPr lang="en-US" altLang="zh-CN" sz="1800" b="1" i="1">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𝒓</m:t>
                        </m:r>
                      </m:e>
                      <m:sub>
                        <m:r>
                          <a:rPr lang="en-US" altLang="zh-CN" sz="1800" b="1" i="1" smtClean="0">
                            <a:solidFill>
                              <a:srgbClr val="FF0000"/>
                            </a:solidFill>
                            <a:latin typeface="Cambria Math" panose="02040503050406030204" pitchFamily="18" charset="0"/>
                          </a:rPr>
                          <m:t>𝟏</m:t>
                        </m:r>
                      </m:sub>
                    </m:sSub>
                  </m:oMath>
                </a14:m>
                <a:r>
                  <a:rPr lang="en-US" altLang="zh-CN" sz="1800" b="1" dirty="0">
                    <a:solidFill>
                      <a:srgbClr val="FF0000"/>
                    </a:solidFill>
                    <a:latin typeface="Comic Sans MS" panose="030F0702030302020204" pitchFamily="66" charset="0"/>
                  </a:rPr>
                  <a:t> on attributes </a:t>
                </a:r>
                <a14:m>
                  <m:oMath xmlns:m="http://schemas.openxmlformats.org/officeDocument/2006/math">
                    <m:r>
                      <a:rPr lang="en-US" altLang="zh-CN" sz="1800" b="1" i="1">
                        <a:solidFill>
                          <a:srgbClr val="FF0000"/>
                        </a:solidFill>
                        <a:latin typeface="Cambria Math" panose="02040503050406030204" pitchFamily="18" charset="0"/>
                      </a:rPr>
                      <m:t>𝑲</m:t>
                    </m:r>
                  </m:oMath>
                </a14:m>
                <a:r>
                  <a:rPr lang="en-US" altLang="zh-CN" sz="1800" b="1" dirty="0">
                    <a:solidFill>
                      <a:srgbClr val="FF0000"/>
                    </a:solidFill>
                    <a:latin typeface="Comic Sans MS" panose="030F0702030302020204" pitchFamily="66" charset="0"/>
                  </a:rPr>
                  <a:t>  </a:t>
                </a:r>
              </a:p>
              <a:p>
                <a:r>
                  <a:rPr lang="en-US" altLang="zh-CN" sz="1800" b="1" dirty="0">
                    <a:solidFill>
                      <a:srgbClr val="3333FF"/>
                    </a:solidFill>
                    <a:latin typeface="Comic Sans MS" panose="030F0702030302020204" pitchFamily="66" charset="0"/>
                  </a:rPr>
                  <a:t>Insert</a:t>
                </a:r>
              </a:p>
              <a:p>
                <a:pPr lvl="1"/>
                <a:r>
                  <a:rPr lang="en-US" altLang="zh-CN" sz="1800" dirty="0">
                    <a:latin typeface="Comic Sans MS" panose="030F0702030302020204" pitchFamily="66" charset="0"/>
                  </a:rPr>
                  <a:t>If a tuple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𝒕</m:t>
                        </m:r>
                      </m:e>
                      <m:sub>
                        <m:r>
                          <a:rPr lang="en-US" altLang="zh-CN" sz="1800" b="1" i="1" smtClean="0">
                            <a:solidFill>
                              <a:srgbClr val="3333FF"/>
                            </a:solidFill>
                            <a:latin typeface="Cambria Math" panose="02040503050406030204" pitchFamily="18" charset="0"/>
                          </a:rPr>
                          <m:t>𝟐</m:t>
                        </m:r>
                      </m:sub>
                    </m:sSub>
                  </m:oMath>
                </a14:m>
                <a:r>
                  <a:rPr lang="en-US" altLang="zh-CN" sz="1800" b="1" dirty="0">
                    <a:solidFill>
                      <a:srgbClr val="1B06BA"/>
                    </a:solidFill>
                    <a:latin typeface="Comic Sans MS" panose="030F0702030302020204" pitchFamily="66" charset="0"/>
                  </a:rPr>
                  <a:t> </a:t>
                </a:r>
                <a:r>
                  <a:rPr lang="en-US" altLang="zh-CN" sz="1800" dirty="0">
                    <a:latin typeface="Comic Sans MS" panose="030F0702030302020204" pitchFamily="66" charset="0"/>
                  </a:rPr>
                  <a:t>is inserted into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𝒓</m:t>
                        </m:r>
                      </m:e>
                      <m:sub>
                        <m:r>
                          <a:rPr lang="en-US" altLang="zh-CN" sz="1800" b="1" i="1" smtClean="0">
                            <a:solidFill>
                              <a:srgbClr val="3333FF"/>
                            </a:solidFill>
                            <a:latin typeface="Cambria Math" panose="02040503050406030204" pitchFamily="18" charset="0"/>
                          </a:rPr>
                          <m:t>𝟐</m:t>
                        </m:r>
                      </m:sub>
                    </m:sSub>
                  </m:oMath>
                </a14:m>
                <a:r>
                  <a:rPr lang="en-US" altLang="zh-CN" sz="1800" dirty="0">
                    <a:latin typeface="Comic Sans MS" panose="030F0702030302020204" pitchFamily="66" charset="0"/>
                  </a:rPr>
                  <a:t>, the system must ensure that there is a tuple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𝒕</m:t>
                        </m:r>
                      </m:e>
                      <m:sub>
                        <m:r>
                          <a:rPr lang="en-US" altLang="zh-CN" sz="1800" b="1" i="1" smtClean="0">
                            <a:solidFill>
                              <a:srgbClr val="3333FF"/>
                            </a:solidFill>
                            <a:latin typeface="Cambria Math" panose="02040503050406030204" pitchFamily="18" charset="0"/>
                          </a:rPr>
                          <m:t>𝟏</m:t>
                        </m:r>
                      </m:sub>
                    </m:sSub>
                  </m:oMath>
                </a14:m>
                <a:r>
                  <a:rPr lang="en-US" altLang="zh-CN" sz="1800" dirty="0">
                    <a:solidFill>
                      <a:srgbClr val="3333FF"/>
                    </a:solidFill>
                    <a:latin typeface="Comic Sans MS" panose="030F0702030302020204" pitchFamily="66" charset="0"/>
                  </a:rPr>
                  <a:t> </a:t>
                </a:r>
                <a:r>
                  <a:rPr lang="en-US" altLang="zh-CN" sz="1800" dirty="0">
                    <a:latin typeface="Comic Sans MS" panose="030F0702030302020204" pitchFamily="66" charset="0"/>
                  </a:rPr>
                  <a:t>in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𝒓</m:t>
                        </m:r>
                      </m:e>
                      <m:sub>
                        <m:r>
                          <a:rPr lang="en-US" altLang="zh-CN" sz="1800" b="1" i="1" smtClean="0">
                            <a:solidFill>
                              <a:srgbClr val="3333FF"/>
                            </a:solidFill>
                            <a:latin typeface="Cambria Math" panose="02040503050406030204" pitchFamily="18" charset="0"/>
                          </a:rPr>
                          <m:t>𝟏</m:t>
                        </m:r>
                      </m:sub>
                    </m:sSub>
                  </m:oMath>
                </a14:m>
                <a:r>
                  <a:rPr lang="en-US" altLang="zh-CN" sz="1800" b="1" dirty="0">
                    <a:solidFill>
                      <a:srgbClr val="3333FF"/>
                    </a:solidFill>
                    <a:latin typeface="Comic Sans MS" panose="030F0702030302020204" pitchFamily="66" charset="0"/>
                  </a:rPr>
                  <a:t> </a:t>
                </a:r>
                <a:r>
                  <a:rPr lang="en-US" altLang="zh-CN" sz="1800" dirty="0">
                    <a:latin typeface="Comic Sans MS" panose="030F0702030302020204" pitchFamily="66" charset="0"/>
                  </a:rPr>
                  <a:t>such that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𝒕</m:t>
                        </m:r>
                      </m:e>
                      <m:sub>
                        <m:r>
                          <a:rPr lang="en-US" altLang="zh-CN" sz="1800" b="1" i="1" smtClean="0">
                            <a:solidFill>
                              <a:srgbClr val="3333FF"/>
                            </a:solidFill>
                            <a:latin typeface="Cambria Math" panose="02040503050406030204" pitchFamily="18" charset="0"/>
                          </a:rPr>
                          <m:t>𝟏</m:t>
                        </m:r>
                      </m:sub>
                    </m:sSub>
                    <m:d>
                      <m:dPr>
                        <m:begChr m:val="["/>
                        <m:endChr m:val="]"/>
                        <m:ctrlPr>
                          <a:rPr lang="en-US" altLang="zh-CN" sz="1800" b="1" i="1" smtClean="0">
                            <a:solidFill>
                              <a:srgbClr val="3333FF"/>
                            </a:solidFill>
                            <a:latin typeface="Cambria Math" panose="02040503050406030204" pitchFamily="18" charset="0"/>
                          </a:rPr>
                        </m:ctrlPr>
                      </m:dPr>
                      <m:e>
                        <m:r>
                          <a:rPr lang="en-US" altLang="zh-CN" sz="1800" b="1" i="1" smtClean="0">
                            <a:solidFill>
                              <a:srgbClr val="3333FF"/>
                            </a:solidFill>
                            <a:latin typeface="Cambria Math" panose="02040503050406030204" pitchFamily="18" charset="0"/>
                          </a:rPr>
                          <m:t>𝑲</m:t>
                        </m:r>
                      </m:e>
                    </m:d>
                    <m:r>
                      <a:rPr lang="en-US" altLang="zh-CN" sz="1800" b="1" i="1" smtClean="0">
                        <a:solidFill>
                          <a:srgbClr val="3333FF"/>
                        </a:solidFill>
                        <a:latin typeface="Cambria Math" panose="02040503050406030204" pitchFamily="18" charset="0"/>
                      </a:rPr>
                      <m:t>=</m:t>
                    </m:r>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𝒕</m:t>
                        </m:r>
                      </m:e>
                      <m:sub>
                        <m:r>
                          <a:rPr lang="en-US" altLang="zh-CN" sz="1800" b="1" i="1" smtClean="0">
                            <a:solidFill>
                              <a:srgbClr val="3333FF"/>
                            </a:solidFill>
                            <a:latin typeface="Cambria Math" panose="02040503050406030204" pitchFamily="18" charset="0"/>
                          </a:rPr>
                          <m:t>𝟐</m:t>
                        </m:r>
                      </m:sub>
                    </m:sSub>
                    <m:r>
                      <a:rPr lang="en-US" altLang="zh-CN" sz="1800" b="1" i="1" smtClean="0">
                        <a:solidFill>
                          <a:srgbClr val="3333FF"/>
                        </a:solidFill>
                        <a:latin typeface="Cambria Math" panose="02040503050406030204" pitchFamily="18" charset="0"/>
                      </a:rPr>
                      <m:t>[</m:t>
                    </m:r>
                    <m:r>
                      <a:rPr lang="zh-CN" altLang="en-US" sz="1800" b="1" i="1" smtClean="0">
                        <a:solidFill>
                          <a:srgbClr val="3333FF"/>
                        </a:solidFill>
                        <a:latin typeface="Cambria Math" panose="02040503050406030204" pitchFamily="18" charset="0"/>
                      </a:rPr>
                      <m:t>𝜶</m:t>
                    </m:r>
                    <m:r>
                      <a:rPr lang="en-US" altLang="zh-CN" sz="1800" b="1" i="1" smtClean="0">
                        <a:solidFill>
                          <a:srgbClr val="3333FF"/>
                        </a:solidFill>
                        <a:latin typeface="Cambria Math" panose="02040503050406030204" pitchFamily="18" charset="0"/>
                      </a:rPr>
                      <m:t>]</m:t>
                    </m:r>
                  </m:oMath>
                </a14:m>
                <a:r>
                  <a:rPr lang="en-US" altLang="zh-CN" sz="1800" dirty="0">
                    <a:latin typeface="Comic Sans MS" panose="030F0702030302020204" pitchFamily="66" charset="0"/>
                  </a:rPr>
                  <a:t>. That is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𝒕</m:t>
                        </m:r>
                      </m:e>
                      <m:sub>
                        <m:r>
                          <a:rPr lang="en-US" altLang="zh-CN" sz="1800" b="1" i="1">
                            <a:solidFill>
                              <a:srgbClr val="FF0000"/>
                            </a:solidFill>
                            <a:latin typeface="Cambria Math" panose="02040503050406030204" pitchFamily="18" charset="0"/>
                          </a:rPr>
                          <m:t>𝟐</m:t>
                        </m:r>
                      </m:sub>
                    </m:sSub>
                    <m:r>
                      <a:rPr lang="en-US" altLang="zh-CN" sz="1800" b="1" i="1">
                        <a:solidFill>
                          <a:srgbClr val="FF0000"/>
                        </a:solidFill>
                        <a:latin typeface="Cambria Math" panose="02040503050406030204" pitchFamily="18" charset="0"/>
                      </a:rPr>
                      <m:t>[</m:t>
                    </m:r>
                    <m:r>
                      <a:rPr lang="zh-CN" altLang="en-US" sz="1800" b="1" i="1">
                        <a:solidFill>
                          <a:srgbClr val="FF0000"/>
                        </a:solidFill>
                        <a:latin typeface="Cambria Math" panose="02040503050406030204" pitchFamily="18" charset="0"/>
                      </a:rPr>
                      <m:t>𝜶</m:t>
                    </m:r>
                    <m:r>
                      <a:rPr lang="en-US" altLang="zh-CN" sz="1800" b="1" i="1">
                        <a:solidFill>
                          <a:srgbClr val="FF0000"/>
                        </a:solidFill>
                        <a:latin typeface="Cambria Math" panose="02040503050406030204" pitchFamily="18" charset="0"/>
                      </a:rPr>
                      <m:t>]</m:t>
                    </m:r>
                    <m:r>
                      <a:rPr lang="en-US" altLang="zh-CN" sz="1800" b="1" i="1" smtClean="0">
                        <a:solidFill>
                          <a:srgbClr val="FF0000"/>
                        </a:solidFill>
                        <a:latin typeface="Cambria Math" panose="02040503050406030204" pitchFamily="18" charset="0"/>
                        <a:ea typeface="Cambria Math" panose="02040503050406030204" pitchFamily="18" charset="0"/>
                      </a:rPr>
                      <m:t>∈</m:t>
                    </m:r>
                    <m:sSub>
                      <m:sSubPr>
                        <m:ctrlPr>
                          <a:rPr lang="en-US" altLang="zh-CN" sz="1800" b="1" i="1" smtClean="0">
                            <a:solidFill>
                              <a:srgbClr val="FF0000"/>
                            </a:solidFill>
                            <a:latin typeface="Cambria Math" panose="02040503050406030204" pitchFamily="18" charset="0"/>
                            <a:ea typeface="Cambria Math" panose="02040503050406030204" pitchFamily="18" charset="0"/>
                          </a:rPr>
                        </m:ctrlPr>
                      </m:sSubPr>
                      <m:e>
                        <m:r>
                          <a:rPr lang="el-GR" altLang="zh-CN" sz="1800" b="1" i="1" smtClean="0">
                            <a:solidFill>
                              <a:srgbClr val="FF0000"/>
                            </a:solidFill>
                            <a:latin typeface="Cambria Math" panose="02040503050406030204" pitchFamily="18" charset="0"/>
                            <a:ea typeface="Cambria Math" panose="02040503050406030204" pitchFamily="18" charset="0"/>
                          </a:rPr>
                          <m:t>𝜫</m:t>
                        </m:r>
                      </m:e>
                      <m:sub>
                        <m:r>
                          <a:rPr lang="en-US" altLang="zh-CN" sz="1800" b="1" i="1" smtClean="0">
                            <a:solidFill>
                              <a:srgbClr val="FF0000"/>
                            </a:solidFill>
                            <a:latin typeface="Cambria Math" panose="02040503050406030204" pitchFamily="18" charset="0"/>
                            <a:ea typeface="Cambria Math" panose="02040503050406030204" pitchFamily="18" charset="0"/>
                          </a:rPr>
                          <m:t>𝑲</m:t>
                        </m:r>
                      </m:sub>
                    </m:sSub>
                    <m:r>
                      <a:rPr lang="en-US" altLang="zh-CN" sz="1800" b="1" i="1" smtClean="0">
                        <a:solidFill>
                          <a:srgbClr val="FF0000"/>
                        </a:solidFill>
                        <a:latin typeface="Cambria Math" panose="02040503050406030204" pitchFamily="18" charset="0"/>
                        <a:ea typeface="Cambria Math" panose="02040503050406030204" pitchFamily="18" charset="0"/>
                      </a:rPr>
                      <m:t>(</m:t>
                    </m:r>
                    <m:sSub>
                      <m:sSubPr>
                        <m:ctrlPr>
                          <a:rPr lang="en-US" altLang="zh-CN" sz="1800" b="1" i="1" smtClean="0">
                            <a:solidFill>
                              <a:srgbClr val="FF0000"/>
                            </a:solidFill>
                            <a:latin typeface="Cambria Math" panose="02040503050406030204" pitchFamily="18" charset="0"/>
                            <a:ea typeface="Cambria Math" panose="02040503050406030204" pitchFamily="18" charset="0"/>
                          </a:rPr>
                        </m:ctrlPr>
                      </m:sSubPr>
                      <m:e>
                        <m:r>
                          <a:rPr lang="en-US" altLang="zh-CN" sz="1800" b="1" i="1" smtClean="0">
                            <a:solidFill>
                              <a:srgbClr val="FF0000"/>
                            </a:solidFill>
                            <a:latin typeface="Cambria Math" panose="02040503050406030204" pitchFamily="18" charset="0"/>
                            <a:ea typeface="Cambria Math" panose="02040503050406030204" pitchFamily="18" charset="0"/>
                          </a:rPr>
                          <m:t>𝒓</m:t>
                        </m:r>
                      </m:e>
                      <m:sub>
                        <m:r>
                          <a:rPr lang="en-US" altLang="zh-CN" sz="1800" b="1" i="1" smtClean="0">
                            <a:solidFill>
                              <a:srgbClr val="FF0000"/>
                            </a:solidFill>
                            <a:latin typeface="Cambria Math" panose="02040503050406030204" pitchFamily="18" charset="0"/>
                            <a:ea typeface="Cambria Math" panose="02040503050406030204" pitchFamily="18" charset="0"/>
                          </a:rPr>
                          <m:t>𝟏</m:t>
                        </m:r>
                      </m:sub>
                    </m:sSub>
                    <m:r>
                      <a:rPr lang="en-US" altLang="zh-CN" sz="1800" b="1" i="1" smtClean="0">
                        <a:solidFill>
                          <a:srgbClr val="FF0000"/>
                        </a:solidFill>
                        <a:latin typeface="Cambria Math" panose="02040503050406030204" pitchFamily="18" charset="0"/>
                        <a:ea typeface="Cambria Math" panose="02040503050406030204" pitchFamily="18" charset="0"/>
                      </a:rPr>
                      <m:t>)</m:t>
                    </m:r>
                  </m:oMath>
                </a14:m>
                <a:endParaRPr lang="en-US" altLang="zh-CN" sz="1800" b="1" dirty="0">
                  <a:solidFill>
                    <a:srgbClr val="FF0000"/>
                  </a:solidFill>
                  <a:latin typeface="Comic Sans MS" panose="030F0702030302020204" pitchFamily="66" charset="0"/>
                </a:endParaRPr>
              </a:p>
              <a:p>
                <a:r>
                  <a:rPr lang="en-US" altLang="zh-CN" sz="1800" b="1" dirty="0">
                    <a:solidFill>
                      <a:srgbClr val="3333FF"/>
                    </a:solidFill>
                    <a:latin typeface="Comic Sans MS" panose="030F0702030302020204" pitchFamily="66" charset="0"/>
                  </a:rPr>
                  <a:t>Delete</a:t>
                </a:r>
              </a:p>
              <a:p>
                <a:pPr lvl="1"/>
                <a:r>
                  <a:rPr lang="en-US" altLang="zh-CN" sz="1800" dirty="0">
                    <a:latin typeface="Comic Sans MS" panose="030F0702030302020204" pitchFamily="66" charset="0"/>
                  </a:rPr>
                  <a:t>If a tuple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𝒕</m:t>
                        </m:r>
                      </m:e>
                      <m:sub>
                        <m:r>
                          <a:rPr lang="en-US" altLang="zh-CN" sz="1800" b="1" i="1">
                            <a:solidFill>
                              <a:srgbClr val="3333FF"/>
                            </a:solidFill>
                            <a:latin typeface="Cambria Math" panose="02040503050406030204" pitchFamily="18" charset="0"/>
                          </a:rPr>
                          <m:t>𝟏</m:t>
                        </m:r>
                      </m:sub>
                    </m:sSub>
                  </m:oMath>
                </a14:m>
                <a:r>
                  <a:rPr lang="en-US" altLang="zh-CN" sz="1800" dirty="0">
                    <a:latin typeface="Comic Sans MS" panose="030F0702030302020204" pitchFamily="66" charset="0"/>
                  </a:rPr>
                  <a:t> is deleted from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𝒓</m:t>
                        </m:r>
                      </m:e>
                      <m:sub>
                        <m:r>
                          <a:rPr lang="en-US" altLang="zh-CN" sz="1800" b="1" i="1">
                            <a:solidFill>
                              <a:srgbClr val="3333FF"/>
                            </a:solidFill>
                            <a:latin typeface="Cambria Math" panose="02040503050406030204" pitchFamily="18" charset="0"/>
                          </a:rPr>
                          <m:t>𝟏</m:t>
                        </m:r>
                      </m:sub>
                    </m:sSub>
                  </m:oMath>
                </a14:m>
                <a:r>
                  <a:rPr lang="en-US" altLang="zh-CN" sz="1800" dirty="0">
                    <a:latin typeface="Comic Sans MS" panose="030F0702030302020204" pitchFamily="66" charset="0"/>
                  </a:rPr>
                  <a:t>, the database system must compute the set of tuples in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𝒓</m:t>
                        </m:r>
                      </m:e>
                      <m:sub>
                        <m:r>
                          <a:rPr lang="en-US" altLang="zh-CN" sz="1800" b="1" i="1" smtClean="0">
                            <a:solidFill>
                              <a:srgbClr val="3333FF"/>
                            </a:solidFill>
                            <a:latin typeface="Cambria Math" panose="02040503050406030204" pitchFamily="18" charset="0"/>
                          </a:rPr>
                          <m:t>𝟐</m:t>
                        </m:r>
                      </m:sub>
                    </m:sSub>
                  </m:oMath>
                </a14:m>
                <a:r>
                  <a:rPr lang="en-US" altLang="zh-CN" sz="1800" b="1" dirty="0">
                    <a:solidFill>
                      <a:srgbClr val="3333FF"/>
                    </a:solidFill>
                    <a:latin typeface="Comic Sans MS" panose="030F0702030302020204" pitchFamily="66" charset="0"/>
                  </a:rPr>
                  <a:t> </a:t>
                </a:r>
                <a:r>
                  <a:rPr lang="en-US" altLang="zh-CN" sz="1800" dirty="0">
                    <a:latin typeface="Comic Sans MS" panose="030F0702030302020204" pitchFamily="66" charset="0"/>
                  </a:rPr>
                  <a:t>that reference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𝒕</m:t>
                        </m:r>
                      </m:e>
                      <m:sub>
                        <m:r>
                          <a:rPr lang="en-US" altLang="zh-CN" sz="1800" b="1" i="1">
                            <a:solidFill>
                              <a:srgbClr val="3333FF"/>
                            </a:solidFill>
                            <a:latin typeface="Cambria Math" panose="02040503050406030204" pitchFamily="18" charset="0"/>
                          </a:rPr>
                          <m:t>𝟏</m:t>
                        </m:r>
                      </m:sub>
                    </m:sSub>
                  </m:oMath>
                </a14:m>
                <a:r>
                  <a:rPr lang="en-US" altLang="zh-CN" sz="1800" dirty="0">
                    <a:latin typeface="Comic Sans MS" panose="030F0702030302020204" pitchFamily="66" charset="0"/>
                  </a:rPr>
                  <a:t>: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zh-CN" altLang="en-US" sz="1800" b="1" i="1" smtClean="0">
                            <a:solidFill>
                              <a:srgbClr val="FF0000"/>
                            </a:solidFill>
                            <a:latin typeface="Cambria Math" panose="02040503050406030204" pitchFamily="18" charset="0"/>
                          </a:rPr>
                          <m:t>𝝈</m:t>
                        </m:r>
                      </m:e>
                      <m:sub>
                        <m:r>
                          <a:rPr lang="zh-CN" altLang="en-US" sz="1800" b="1" i="1" smtClean="0">
                            <a:solidFill>
                              <a:srgbClr val="FF0000"/>
                            </a:solidFill>
                            <a:latin typeface="Cambria Math" panose="02040503050406030204" pitchFamily="18" charset="0"/>
                          </a:rPr>
                          <m:t>𝜶</m:t>
                        </m:r>
                        <m:r>
                          <a:rPr lang="en-US" altLang="zh-CN" sz="1800" b="1" i="1" smtClean="0">
                            <a:solidFill>
                              <a:srgbClr val="FF0000"/>
                            </a:solidFill>
                            <a:latin typeface="Cambria Math" panose="02040503050406030204" pitchFamily="18" charset="0"/>
                          </a:rPr>
                          <m:t>=</m:t>
                        </m:r>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𝒕</m:t>
                            </m:r>
                          </m:e>
                          <m:sub>
                            <m:r>
                              <a:rPr lang="en-US" altLang="zh-CN" sz="1800" b="1" i="1" smtClean="0">
                                <a:solidFill>
                                  <a:srgbClr val="FF0000"/>
                                </a:solidFill>
                                <a:latin typeface="Cambria Math" panose="02040503050406030204" pitchFamily="18" charset="0"/>
                              </a:rPr>
                              <m:t>𝟏</m:t>
                            </m:r>
                          </m:sub>
                        </m:sSub>
                        <m:d>
                          <m:dPr>
                            <m:begChr m:val="["/>
                            <m:endChr m:val="]"/>
                            <m:ctrlPr>
                              <a:rPr lang="en-US" altLang="zh-CN" sz="1800" b="1" i="1" smtClean="0">
                                <a:solidFill>
                                  <a:srgbClr val="FF0000"/>
                                </a:solidFill>
                                <a:latin typeface="Cambria Math" panose="02040503050406030204" pitchFamily="18" charset="0"/>
                              </a:rPr>
                            </m:ctrlPr>
                          </m:dPr>
                          <m:e>
                            <m:r>
                              <a:rPr lang="en-US" altLang="zh-CN" sz="1800" b="1" i="1" smtClean="0">
                                <a:solidFill>
                                  <a:srgbClr val="FF0000"/>
                                </a:solidFill>
                                <a:latin typeface="Cambria Math" panose="02040503050406030204" pitchFamily="18" charset="0"/>
                              </a:rPr>
                              <m:t>𝑲</m:t>
                            </m:r>
                          </m:e>
                        </m:d>
                      </m:sub>
                    </m:sSub>
                    <m:r>
                      <a:rPr lang="en-US" altLang="zh-CN" sz="1800" b="1" i="1" smtClean="0">
                        <a:solidFill>
                          <a:srgbClr val="FF0000"/>
                        </a:solidFill>
                        <a:latin typeface="Cambria Math" panose="02040503050406030204" pitchFamily="18" charset="0"/>
                      </a:rPr>
                      <m:t>(</m:t>
                    </m:r>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𝒓</m:t>
                        </m:r>
                      </m:e>
                      <m:sub>
                        <m:r>
                          <a:rPr lang="en-US" altLang="zh-CN" sz="1800" b="1" i="1" smtClean="0">
                            <a:solidFill>
                              <a:srgbClr val="FF0000"/>
                            </a:solidFill>
                            <a:latin typeface="Cambria Math" panose="02040503050406030204" pitchFamily="18" charset="0"/>
                          </a:rPr>
                          <m:t>𝟐</m:t>
                        </m:r>
                      </m:sub>
                    </m:sSub>
                    <m:r>
                      <a:rPr lang="en-US" altLang="zh-CN" sz="1800" b="1" i="1" smtClean="0">
                        <a:solidFill>
                          <a:srgbClr val="FF0000"/>
                        </a:solidFill>
                        <a:latin typeface="Cambria Math" panose="02040503050406030204" pitchFamily="18" charset="0"/>
                      </a:rPr>
                      <m:t>)</m:t>
                    </m:r>
                  </m:oMath>
                </a14:m>
                <a:endParaRPr lang="en-US" altLang="zh-CN" sz="1800" b="1" dirty="0">
                  <a:solidFill>
                    <a:srgbClr val="FF0000"/>
                  </a:solidFill>
                  <a:latin typeface="Comic Sans MS" panose="030F0702030302020204" pitchFamily="66" charset="0"/>
                </a:endParaRPr>
              </a:p>
              <a:p>
                <a:pPr lvl="1"/>
                <a:r>
                  <a:rPr lang="en-US" altLang="zh-CN" sz="1800" dirty="0">
                    <a:solidFill>
                      <a:srgbClr val="3333FF"/>
                    </a:solidFill>
                    <a:latin typeface="Comic Sans MS" panose="030F0702030302020204" pitchFamily="66" charset="0"/>
                  </a:rPr>
                  <a:t>If this set is not empty</a:t>
                </a:r>
              </a:p>
              <a:p>
                <a:pPr lvl="2"/>
                <a:r>
                  <a:rPr lang="en-US" altLang="zh-CN" dirty="0">
                    <a:latin typeface="Comic Sans MS" panose="030F0702030302020204" pitchFamily="66" charset="0"/>
                  </a:rPr>
                  <a:t>either the delete command is </a:t>
                </a:r>
                <a:r>
                  <a:rPr lang="en-US" altLang="zh-CN" dirty="0">
                    <a:solidFill>
                      <a:srgbClr val="FF0000"/>
                    </a:solidFill>
                    <a:latin typeface="Comic Sans MS" panose="030F0702030302020204" pitchFamily="66" charset="0"/>
                  </a:rPr>
                  <a:t>rejected</a:t>
                </a:r>
                <a:r>
                  <a:rPr lang="en-US" altLang="zh-CN" dirty="0">
                    <a:latin typeface="Comic Sans MS" panose="030F0702030302020204" pitchFamily="66" charset="0"/>
                  </a:rPr>
                  <a:t> as an error, or </a:t>
                </a:r>
              </a:p>
              <a:p>
                <a:pPr lvl="2"/>
                <a:r>
                  <a:rPr lang="en-US" altLang="zh-CN" dirty="0">
                    <a:latin typeface="Comic Sans MS" panose="030F0702030302020204" pitchFamily="66" charset="0"/>
                  </a:rPr>
                  <a:t>the tuples that reference </a:t>
                </a:r>
                <a14:m>
                  <m:oMath xmlns:m="http://schemas.openxmlformats.org/officeDocument/2006/math">
                    <m:sSub>
                      <m:sSubPr>
                        <m:ctrlPr>
                          <a:rPr lang="en-US" altLang="zh-CN" b="1" i="1" smtClean="0">
                            <a:solidFill>
                              <a:srgbClr val="3333FF"/>
                            </a:solidFill>
                            <a:latin typeface="Cambria Math" panose="02040503050406030204" pitchFamily="18" charset="0"/>
                          </a:rPr>
                        </m:ctrlPr>
                      </m:sSubPr>
                      <m:e>
                        <m:r>
                          <a:rPr lang="en-US" altLang="zh-CN" b="1" i="1" smtClean="0">
                            <a:solidFill>
                              <a:srgbClr val="3333FF"/>
                            </a:solidFill>
                            <a:latin typeface="Cambria Math" panose="02040503050406030204" pitchFamily="18" charset="0"/>
                          </a:rPr>
                          <m:t>𝒕</m:t>
                        </m:r>
                      </m:e>
                      <m:sub>
                        <m:r>
                          <a:rPr lang="en-US" altLang="zh-CN" b="1" i="1" smtClean="0">
                            <a:solidFill>
                              <a:srgbClr val="3333FF"/>
                            </a:solidFill>
                            <a:latin typeface="Cambria Math" panose="02040503050406030204" pitchFamily="18" charset="0"/>
                          </a:rPr>
                          <m:t>𝟏</m:t>
                        </m:r>
                      </m:sub>
                    </m:sSub>
                  </m:oMath>
                </a14:m>
                <a:r>
                  <a:rPr lang="en-US" altLang="zh-CN" b="1" dirty="0">
                    <a:solidFill>
                      <a:srgbClr val="3333FF"/>
                    </a:solidFill>
                    <a:latin typeface="Comic Sans MS" panose="030F0702030302020204" pitchFamily="66" charset="0"/>
                  </a:rPr>
                  <a:t> </a:t>
                </a:r>
                <a:r>
                  <a:rPr lang="en-US" altLang="zh-CN" dirty="0">
                    <a:latin typeface="Comic Sans MS" panose="030F0702030302020204" pitchFamily="66" charset="0"/>
                  </a:rPr>
                  <a:t>must be </a:t>
                </a:r>
                <a:r>
                  <a:rPr lang="en-US" altLang="zh-CN" dirty="0">
                    <a:solidFill>
                      <a:srgbClr val="FF0000"/>
                    </a:solidFill>
                    <a:latin typeface="Comic Sans MS" panose="030F0702030302020204" pitchFamily="66" charset="0"/>
                  </a:rPr>
                  <a:t>deleted (cascading deletions </a:t>
                </a:r>
                <a:r>
                  <a:rPr lang="en-US" altLang="zh-CN" dirty="0">
                    <a:latin typeface="Comic Sans MS" panose="030F0702030302020204" pitchFamily="66" charset="0"/>
                  </a:rPr>
                  <a:t>are possible)</a:t>
                </a:r>
              </a:p>
              <a:p>
                <a:endParaRPr lang="zh-CN" altLang="en-US" sz="1800" dirty="0">
                  <a:latin typeface="Comic Sans MS" panose="030F0702030302020204" pitchFamily="66" charset="0"/>
                </a:endParaRPr>
              </a:p>
            </p:txBody>
          </p:sp>
        </mc:Choice>
        <mc:Fallback>
          <p:sp>
            <p:nvSpPr>
              <p:cNvPr id="3" name="内容占位符 2">
                <a:extLst>
                  <a:ext uri="{FF2B5EF4-FFF2-40B4-BE49-F238E27FC236}">
                    <a16:creationId xmlns:a16="http://schemas.microsoft.com/office/drawing/2014/main" id="{DAF94CAF-8587-49A8-989D-611E9A2F51FC}"/>
                  </a:ext>
                </a:extLst>
              </p:cNvPr>
              <p:cNvSpPr>
                <a:spLocks noGrp="1" noRot="1" noChangeAspect="1" noMove="1" noResize="1" noEditPoints="1" noAdjustHandles="1" noChangeArrowheads="1" noChangeShapeType="1" noTextEdit="1"/>
              </p:cNvSpPr>
              <p:nvPr>
                <p:ph idx="1"/>
              </p:nvPr>
            </p:nvSpPr>
            <p:spPr>
              <a:blipFill>
                <a:blip r:embed="rId2"/>
                <a:stretch>
                  <a:fillRect l="-853" t="-801" r="-13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118084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09D36-8EBA-4C89-8383-35FA03DD3489}"/>
              </a:ext>
            </a:extLst>
          </p:cNvPr>
          <p:cNvSpPr>
            <a:spLocks noGrp="1"/>
          </p:cNvSpPr>
          <p:nvPr>
            <p:ph type="title"/>
          </p:nvPr>
        </p:nvSpPr>
        <p:spPr/>
        <p:txBody>
          <a:bodyPr/>
          <a:lstStyle/>
          <a:p>
            <a:pPr algn="ctr"/>
            <a:r>
              <a:rPr lang="en-US" altLang="zh-CN" dirty="0">
                <a:latin typeface="Comic Sans MS" panose="030F0702030302020204" pitchFamily="66" charset="0"/>
              </a:rPr>
              <a:t>Database Modification (Cont.)</a:t>
            </a:r>
            <a:endParaRPr lang="zh-CN" altLang="en-US" dirty="0">
              <a:latin typeface="Comic Sans MS" panose="030F0702030302020204" pitchFamily="66" charset="0"/>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EC405DE-D12A-4118-AF64-28E5DCD42C12}"/>
                  </a:ext>
                </a:extLst>
              </p:cNvPr>
              <p:cNvSpPr>
                <a:spLocks noGrp="1"/>
              </p:cNvSpPr>
              <p:nvPr>
                <p:ph idx="1"/>
              </p:nvPr>
            </p:nvSpPr>
            <p:spPr/>
            <p:txBody>
              <a:bodyPr/>
              <a:lstStyle/>
              <a:p>
                <a:r>
                  <a:rPr lang="en-US" altLang="zh-CN" sz="1800" b="1" dirty="0">
                    <a:solidFill>
                      <a:srgbClr val="3333FF"/>
                    </a:solidFill>
                    <a:latin typeface="Comic Sans MS" panose="030F0702030302020204" pitchFamily="66" charset="0"/>
                  </a:rPr>
                  <a:t>Update</a:t>
                </a:r>
              </a:p>
              <a:p>
                <a:pPr lvl="1"/>
                <a:r>
                  <a:rPr lang="en-US" altLang="zh-CN" sz="1800" dirty="0">
                    <a:latin typeface="Comic Sans MS" panose="030F0702030302020204" pitchFamily="66" charset="0"/>
                  </a:rPr>
                  <a:t>If a tuple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𝒕</m:t>
                        </m:r>
                      </m:e>
                      <m:sub>
                        <m:r>
                          <a:rPr lang="en-US" altLang="zh-CN" sz="1800" b="1" i="1" smtClean="0">
                            <a:solidFill>
                              <a:srgbClr val="3333FF"/>
                            </a:solidFill>
                            <a:latin typeface="Cambria Math" panose="02040503050406030204" pitchFamily="18" charset="0"/>
                          </a:rPr>
                          <m:t>𝟐</m:t>
                        </m:r>
                      </m:sub>
                    </m:sSub>
                  </m:oMath>
                </a14:m>
                <a:r>
                  <a:rPr lang="en-US" altLang="zh-CN" sz="1800" b="1" dirty="0">
                    <a:solidFill>
                      <a:srgbClr val="3333FF"/>
                    </a:solidFill>
                    <a:latin typeface="Comic Sans MS" panose="030F0702030302020204" pitchFamily="66" charset="0"/>
                  </a:rPr>
                  <a:t> </a:t>
                </a:r>
                <a:r>
                  <a:rPr lang="en-US" altLang="zh-CN" sz="1800" dirty="0">
                    <a:latin typeface="Comic Sans MS" panose="030F0702030302020204" pitchFamily="66" charset="0"/>
                  </a:rPr>
                  <a:t>is updated in relation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𝒓</m:t>
                        </m:r>
                      </m:e>
                      <m:sub>
                        <m:r>
                          <a:rPr lang="en-US" altLang="zh-CN" sz="1800" b="1" i="1" smtClean="0">
                            <a:solidFill>
                              <a:srgbClr val="3333FF"/>
                            </a:solidFill>
                            <a:latin typeface="Cambria Math" panose="02040503050406030204" pitchFamily="18" charset="0"/>
                          </a:rPr>
                          <m:t>𝟐</m:t>
                        </m:r>
                      </m:sub>
                    </m:sSub>
                  </m:oMath>
                </a14:m>
                <a:r>
                  <a:rPr lang="en-US" altLang="zh-CN" sz="1800" dirty="0">
                    <a:solidFill>
                      <a:srgbClr val="3333FF"/>
                    </a:solidFill>
                    <a:latin typeface="Comic Sans MS" panose="030F0702030302020204" pitchFamily="66" charset="0"/>
                  </a:rPr>
                  <a:t> </a:t>
                </a:r>
                <a:r>
                  <a:rPr lang="en-US" altLang="zh-CN" sz="1800" dirty="0">
                    <a:latin typeface="Comic Sans MS" panose="030F0702030302020204" pitchFamily="66" charset="0"/>
                  </a:rPr>
                  <a:t>and the update modifies values for foreign key</a:t>
                </a:r>
                <a:r>
                  <a:rPr lang="en-US" altLang="zh-CN" sz="1800" b="1" dirty="0">
                    <a:solidFill>
                      <a:srgbClr val="1B06BA"/>
                    </a:solidFill>
                    <a:latin typeface="Comic Sans MS" panose="030F0702030302020204" pitchFamily="66" charset="0"/>
                  </a:rPr>
                  <a:t> </a:t>
                </a:r>
                <a14:m>
                  <m:oMath xmlns:m="http://schemas.openxmlformats.org/officeDocument/2006/math">
                    <m:r>
                      <a:rPr lang="zh-CN" altLang="en-US" sz="1800" b="1" i="1" smtClean="0">
                        <a:solidFill>
                          <a:srgbClr val="3333FF"/>
                        </a:solidFill>
                        <a:latin typeface="Cambria Math" panose="02040503050406030204" pitchFamily="18" charset="0"/>
                      </a:rPr>
                      <m:t>𝜶</m:t>
                    </m:r>
                  </m:oMath>
                </a14:m>
                <a:r>
                  <a:rPr lang="en-US" altLang="zh-CN" sz="1800" dirty="0">
                    <a:latin typeface="Comic Sans MS" panose="030F0702030302020204" pitchFamily="66" charset="0"/>
                  </a:rPr>
                  <a:t>, then a test </a:t>
                </a:r>
                <a:r>
                  <a:rPr lang="en-US" altLang="zh-CN" sz="1800" dirty="0">
                    <a:solidFill>
                      <a:srgbClr val="FF0000"/>
                    </a:solidFill>
                    <a:latin typeface="Comic Sans MS" panose="030F0702030302020204" pitchFamily="66" charset="0"/>
                  </a:rPr>
                  <a:t>similar to the insert</a:t>
                </a:r>
                <a:r>
                  <a:rPr lang="en-US" altLang="zh-CN" sz="1800" dirty="0">
                    <a:latin typeface="Comic Sans MS" panose="030F0702030302020204" pitchFamily="66" charset="0"/>
                  </a:rPr>
                  <a:t> case is made</a:t>
                </a:r>
              </a:p>
              <a:p>
                <a:pPr lvl="1"/>
                <a:r>
                  <a:rPr lang="en-US" altLang="zh-CN" sz="1800" dirty="0">
                    <a:latin typeface="Comic Sans MS" panose="030F0702030302020204" pitchFamily="66" charset="0"/>
                  </a:rPr>
                  <a:t>If a tuple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𝒕</m:t>
                        </m:r>
                      </m:e>
                      <m:sub>
                        <m:r>
                          <a:rPr lang="en-US" altLang="zh-CN" sz="1800" b="1" i="1" smtClean="0">
                            <a:solidFill>
                              <a:srgbClr val="3333FF"/>
                            </a:solidFill>
                            <a:latin typeface="Cambria Math" panose="02040503050406030204" pitchFamily="18" charset="0"/>
                          </a:rPr>
                          <m:t>𝟏</m:t>
                        </m:r>
                      </m:sub>
                    </m:sSub>
                  </m:oMath>
                </a14:m>
                <a:r>
                  <a:rPr lang="en-US" altLang="zh-CN" sz="1800" b="1" dirty="0">
                    <a:solidFill>
                      <a:srgbClr val="1B06BA"/>
                    </a:solidFill>
                    <a:latin typeface="Comic Sans MS" panose="030F0702030302020204" pitchFamily="66" charset="0"/>
                  </a:rPr>
                  <a:t> </a:t>
                </a:r>
                <a:r>
                  <a:rPr lang="en-US" altLang="zh-CN" sz="1800" dirty="0">
                    <a:latin typeface="Comic Sans MS" panose="030F0702030302020204" pitchFamily="66" charset="0"/>
                  </a:rPr>
                  <a:t>is updated in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𝒓</m:t>
                        </m:r>
                      </m:e>
                      <m:sub>
                        <m:r>
                          <a:rPr lang="en-US" altLang="zh-CN" sz="1800" b="1" i="1" smtClean="0">
                            <a:solidFill>
                              <a:srgbClr val="3333FF"/>
                            </a:solidFill>
                            <a:latin typeface="Cambria Math" panose="02040503050406030204" pitchFamily="18" charset="0"/>
                          </a:rPr>
                          <m:t>𝟏</m:t>
                        </m:r>
                      </m:sub>
                    </m:sSub>
                  </m:oMath>
                </a14:m>
                <a:r>
                  <a:rPr lang="en-US" altLang="zh-CN" sz="1800" dirty="0">
                    <a:latin typeface="Comic Sans MS" panose="030F0702030302020204" pitchFamily="66" charset="0"/>
                  </a:rPr>
                  <a:t>, and the update modifies values for the </a:t>
                </a:r>
                <a:r>
                  <a:rPr lang="en-US" altLang="zh-CN" sz="1800" b="1" dirty="0">
                    <a:solidFill>
                      <a:srgbClr val="3333FF"/>
                    </a:solidFill>
                    <a:latin typeface="Comic Sans MS" panose="030F0702030302020204" pitchFamily="66" charset="0"/>
                  </a:rPr>
                  <a:t>primary key(</a:t>
                </a:r>
                <a:r>
                  <a:rPr lang="en-US" altLang="zh-CN" sz="1800" b="1" i="1" dirty="0">
                    <a:solidFill>
                      <a:srgbClr val="3333FF"/>
                    </a:solidFill>
                    <a:latin typeface="Comic Sans MS" panose="030F0702030302020204" pitchFamily="66" charset="0"/>
                  </a:rPr>
                  <a:t>K</a:t>
                </a:r>
                <a:r>
                  <a:rPr lang="en-US" altLang="zh-CN" sz="1800" b="1" dirty="0">
                    <a:solidFill>
                      <a:srgbClr val="3333FF"/>
                    </a:solidFill>
                    <a:latin typeface="Comic Sans MS" panose="030F0702030302020204" pitchFamily="66" charset="0"/>
                  </a:rPr>
                  <a:t>), </a:t>
                </a:r>
                <a:r>
                  <a:rPr lang="en-US" altLang="zh-CN" sz="1800" dirty="0">
                    <a:latin typeface="Comic Sans MS" panose="030F0702030302020204" pitchFamily="66" charset="0"/>
                  </a:rPr>
                  <a:t>then a test </a:t>
                </a:r>
                <a:r>
                  <a:rPr lang="en-US" altLang="zh-CN" sz="1800" dirty="0">
                    <a:solidFill>
                      <a:srgbClr val="FF0000"/>
                    </a:solidFill>
                    <a:latin typeface="Comic Sans MS" panose="030F0702030302020204" pitchFamily="66" charset="0"/>
                  </a:rPr>
                  <a:t>similar to the delete</a:t>
                </a:r>
                <a:r>
                  <a:rPr lang="en-US" altLang="zh-CN" sz="1800" dirty="0">
                    <a:latin typeface="Comic Sans MS" panose="030F0702030302020204" pitchFamily="66" charset="0"/>
                  </a:rPr>
                  <a:t> case is made: </a:t>
                </a:r>
              </a:p>
              <a:p>
                <a:pPr lvl="2"/>
                <a:r>
                  <a:rPr lang="en-US" altLang="zh-CN" dirty="0">
                    <a:latin typeface="Comic Sans MS" panose="030F0702030302020204" pitchFamily="66" charset="0"/>
                  </a:rPr>
                  <a:t>The system must compute </a:t>
                </a:r>
                <a14:m>
                  <m:oMath xmlns:m="http://schemas.openxmlformats.org/officeDocument/2006/math">
                    <m:sSub>
                      <m:sSubPr>
                        <m:ctrlPr>
                          <a:rPr lang="en-US" altLang="zh-CN" b="1" i="1" smtClean="0">
                            <a:solidFill>
                              <a:srgbClr val="3333FF"/>
                            </a:solidFill>
                            <a:latin typeface="Cambria Math" panose="02040503050406030204" pitchFamily="18" charset="0"/>
                          </a:rPr>
                        </m:ctrlPr>
                      </m:sSubPr>
                      <m:e>
                        <m:r>
                          <a:rPr lang="zh-CN" altLang="en-US" b="1" i="1" smtClean="0">
                            <a:solidFill>
                              <a:srgbClr val="3333FF"/>
                            </a:solidFill>
                            <a:latin typeface="Cambria Math" panose="02040503050406030204" pitchFamily="18" charset="0"/>
                          </a:rPr>
                          <m:t>𝝈</m:t>
                        </m:r>
                      </m:e>
                      <m:sub>
                        <m:r>
                          <a:rPr lang="zh-CN" altLang="en-US" b="1" i="1" smtClean="0">
                            <a:solidFill>
                              <a:srgbClr val="3333FF"/>
                            </a:solidFill>
                            <a:latin typeface="Cambria Math" panose="02040503050406030204" pitchFamily="18" charset="0"/>
                          </a:rPr>
                          <m:t>𝜶</m:t>
                        </m:r>
                        <m:r>
                          <a:rPr lang="en-US" altLang="zh-CN" b="1" i="1" smtClean="0">
                            <a:solidFill>
                              <a:srgbClr val="3333FF"/>
                            </a:solidFill>
                            <a:latin typeface="Cambria Math" panose="02040503050406030204" pitchFamily="18" charset="0"/>
                          </a:rPr>
                          <m:t>=</m:t>
                        </m:r>
                        <m:sSub>
                          <m:sSubPr>
                            <m:ctrlPr>
                              <a:rPr lang="en-US" altLang="zh-CN" b="1" i="1" smtClean="0">
                                <a:solidFill>
                                  <a:srgbClr val="3333FF"/>
                                </a:solidFill>
                                <a:latin typeface="Cambria Math" panose="02040503050406030204" pitchFamily="18" charset="0"/>
                              </a:rPr>
                            </m:ctrlPr>
                          </m:sSubPr>
                          <m:e>
                            <m:r>
                              <a:rPr lang="en-US" altLang="zh-CN" b="1" i="1" smtClean="0">
                                <a:solidFill>
                                  <a:srgbClr val="3333FF"/>
                                </a:solidFill>
                                <a:latin typeface="Cambria Math" panose="02040503050406030204" pitchFamily="18" charset="0"/>
                              </a:rPr>
                              <m:t>𝒕</m:t>
                            </m:r>
                          </m:e>
                          <m:sub>
                            <m:r>
                              <a:rPr lang="en-US" altLang="zh-CN" b="1" i="1" smtClean="0">
                                <a:solidFill>
                                  <a:srgbClr val="3333FF"/>
                                </a:solidFill>
                                <a:latin typeface="Cambria Math" panose="02040503050406030204" pitchFamily="18" charset="0"/>
                              </a:rPr>
                              <m:t>𝟏</m:t>
                            </m:r>
                          </m:sub>
                        </m:sSub>
                        <m:d>
                          <m:dPr>
                            <m:begChr m:val="["/>
                            <m:endChr m:val="]"/>
                            <m:ctrlPr>
                              <a:rPr lang="en-US" altLang="zh-CN" b="1" i="1" smtClean="0">
                                <a:solidFill>
                                  <a:srgbClr val="3333FF"/>
                                </a:solidFill>
                                <a:latin typeface="Cambria Math" panose="02040503050406030204" pitchFamily="18" charset="0"/>
                              </a:rPr>
                            </m:ctrlPr>
                          </m:dPr>
                          <m:e>
                            <m:r>
                              <a:rPr lang="en-US" altLang="zh-CN" b="1" i="1" smtClean="0">
                                <a:solidFill>
                                  <a:srgbClr val="3333FF"/>
                                </a:solidFill>
                                <a:latin typeface="Cambria Math" panose="02040503050406030204" pitchFamily="18" charset="0"/>
                              </a:rPr>
                              <m:t>𝑲</m:t>
                            </m:r>
                          </m:e>
                        </m:d>
                      </m:sub>
                    </m:sSub>
                    <m:r>
                      <a:rPr lang="en-US" altLang="zh-CN" b="1" i="1" smtClean="0">
                        <a:solidFill>
                          <a:srgbClr val="3333FF"/>
                        </a:solidFill>
                        <a:latin typeface="Cambria Math" panose="02040503050406030204" pitchFamily="18" charset="0"/>
                      </a:rPr>
                      <m:t>(</m:t>
                    </m:r>
                    <m:sSub>
                      <m:sSubPr>
                        <m:ctrlPr>
                          <a:rPr lang="en-US" altLang="zh-CN" b="1" i="1" smtClean="0">
                            <a:solidFill>
                              <a:srgbClr val="3333FF"/>
                            </a:solidFill>
                            <a:latin typeface="Cambria Math" panose="02040503050406030204" pitchFamily="18" charset="0"/>
                          </a:rPr>
                        </m:ctrlPr>
                      </m:sSubPr>
                      <m:e>
                        <m:r>
                          <a:rPr lang="en-US" altLang="zh-CN" b="1" i="1" smtClean="0">
                            <a:solidFill>
                              <a:srgbClr val="3333FF"/>
                            </a:solidFill>
                            <a:latin typeface="Cambria Math" panose="02040503050406030204" pitchFamily="18" charset="0"/>
                          </a:rPr>
                          <m:t>𝒓</m:t>
                        </m:r>
                      </m:e>
                      <m:sub>
                        <m:r>
                          <a:rPr lang="en-US" altLang="zh-CN" b="1" i="1" smtClean="0">
                            <a:solidFill>
                              <a:srgbClr val="3333FF"/>
                            </a:solidFill>
                            <a:latin typeface="Cambria Math" panose="02040503050406030204" pitchFamily="18" charset="0"/>
                          </a:rPr>
                          <m:t>𝟐</m:t>
                        </m:r>
                      </m:sub>
                    </m:sSub>
                    <m:r>
                      <a:rPr lang="en-US" altLang="zh-CN" b="1" i="1" smtClean="0">
                        <a:solidFill>
                          <a:srgbClr val="3333FF"/>
                        </a:solidFill>
                        <a:latin typeface="Cambria Math" panose="02040503050406030204" pitchFamily="18" charset="0"/>
                      </a:rPr>
                      <m:t>)</m:t>
                    </m:r>
                  </m:oMath>
                </a14:m>
                <a:r>
                  <a:rPr lang="en-US" altLang="zh-CN" b="1" dirty="0">
                    <a:solidFill>
                      <a:srgbClr val="3333FF"/>
                    </a:solidFill>
                    <a:latin typeface="Comic Sans MS" panose="030F0702030302020204" pitchFamily="66" charset="0"/>
                  </a:rPr>
                  <a:t> </a:t>
                </a:r>
                <a:r>
                  <a:rPr lang="en-US" altLang="zh-CN" dirty="0">
                    <a:latin typeface="Comic Sans MS" panose="030F0702030302020204" pitchFamily="66" charset="0"/>
                  </a:rPr>
                  <a:t>using the old value of </a:t>
                </a:r>
                <a14:m>
                  <m:oMath xmlns:m="http://schemas.openxmlformats.org/officeDocument/2006/math">
                    <m:sSub>
                      <m:sSubPr>
                        <m:ctrlPr>
                          <a:rPr lang="en-US" altLang="zh-CN" b="1" i="1" smtClean="0">
                            <a:solidFill>
                              <a:srgbClr val="3333FF"/>
                            </a:solidFill>
                            <a:latin typeface="Cambria Math" panose="02040503050406030204" pitchFamily="18" charset="0"/>
                          </a:rPr>
                        </m:ctrlPr>
                      </m:sSubPr>
                      <m:e>
                        <m:r>
                          <a:rPr lang="en-US" altLang="zh-CN" b="1" i="1" smtClean="0">
                            <a:solidFill>
                              <a:srgbClr val="3333FF"/>
                            </a:solidFill>
                            <a:latin typeface="Cambria Math" panose="02040503050406030204" pitchFamily="18" charset="0"/>
                          </a:rPr>
                          <m:t>𝒕</m:t>
                        </m:r>
                      </m:e>
                      <m:sub>
                        <m:r>
                          <a:rPr lang="en-US" altLang="zh-CN" b="1" i="1" smtClean="0">
                            <a:solidFill>
                              <a:srgbClr val="3333FF"/>
                            </a:solidFill>
                            <a:latin typeface="Cambria Math" panose="02040503050406030204" pitchFamily="18" charset="0"/>
                          </a:rPr>
                          <m:t>𝟏</m:t>
                        </m:r>
                      </m:sub>
                    </m:sSub>
                  </m:oMath>
                </a14:m>
                <a:endParaRPr lang="en-US" altLang="zh-CN" b="1" dirty="0">
                  <a:latin typeface="Comic Sans MS" panose="030F0702030302020204" pitchFamily="66" charset="0"/>
                </a:endParaRPr>
              </a:p>
              <a:p>
                <a:pPr lvl="2"/>
                <a:r>
                  <a:rPr lang="en-US" altLang="zh-CN" dirty="0">
                    <a:latin typeface="Comic Sans MS" panose="030F0702030302020204" pitchFamily="66" charset="0"/>
                  </a:rPr>
                  <a:t>If </a:t>
                </a:r>
                <a:r>
                  <a:rPr lang="en-US" altLang="zh-CN" dirty="0">
                    <a:solidFill>
                      <a:srgbClr val="3333FF"/>
                    </a:solidFill>
                    <a:latin typeface="Comic Sans MS" panose="030F0702030302020204" pitchFamily="66" charset="0"/>
                  </a:rPr>
                  <a:t>this set is not empty</a:t>
                </a:r>
              </a:p>
              <a:p>
                <a:pPr lvl="3"/>
                <a:r>
                  <a:rPr lang="en-US" altLang="zh-CN" sz="1800" dirty="0">
                    <a:latin typeface="Comic Sans MS" panose="030F0702030302020204" pitchFamily="66" charset="0"/>
                  </a:rPr>
                  <a:t>the update may be </a:t>
                </a:r>
                <a:r>
                  <a:rPr lang="en-US" altLang="zh-CN" sz="1800" dirty="0">
                    <a:solidFill>
                      <a:srgbClr val="FF0000"/>
                    </a:solidFill>
                    <a:latin typeface="Comic Sans MS" panose="030F0702030302020204" pitchFamily="66" charset="0"/>
                  </a:rPr>
                  <a:t>rejected</a:t>
                </a:r>
                <a:r>
                  <a:rPr lang="en-US" altLang="zh-CN" sz="1800" dirty="0">
                    <a:latin typeface="Comic Sans MS" panose="030F0702030302020204" pitchFamily="66" charset="0"/>
                  </a:rPr>
                  <a:t> as an error, or </a:t>
                </a:r>
              </a:p>
              <a:p>
                <a:pPr lvl="3"/>
                <a:r>
                  <a:rPr lang="en-US" altLang="zh-CN" sz="1800" dirty="0">
                    <a:latin typeface="Comic Sans MS" panose="030F0702030302020204" pitchFamily="66" charset="0"/>
                  </a:rPr>
                  <a:t>the update may be </a:t>
                </a:r>
                <a:r>
                  <a:rPr lang="en-US" altLang="zh-CN" sz="1800" dirty="0">
                    <a:solidFill>
                      <a:srgbClr val="FF0000"/>
                    </a:solidFill>
                    <a:latin typeface="Comic Sans MS" panose="030F0702030302020204" pitchFamily="66" charset="0"/>
                  </a:rPr>
                  <a:t>cascaded </a:t>
                </a:r>
                <a:r>
                  <a:rPr lang="en-US" altLang="zh-CN" sz="1800" dirty="0">
                    <a:latin typeface="Comic Sans MS" panose="030F0702030302020204" pitchFamily="66" charset="0"/>
                  </a:rPr>
                  <a:t>to the tuples in the set, or</a:t>
                </a:r>
              </a:p>
              <a:p>
                <a:pPr lvl="3"/>
                <a:r>
                  <a:rPr lang="en-US" altLang="zh-CN" sz="1800" dirty="0">
                    <a:latin typeface="Comic Sans MS" panose="030F0702030302020204" pitchFamily="66" charset="0"/>
                  </a:rPr>
                  <a:t>the tuples in the set may be </a:t>
                </a:r>
                <a:r>
                  <a:rPr lang="en-US" altLang="zh-CN" sz="1800" dirty="0">
                    <a:solidFill>
                      <a:srgbClr val="FF0000"/>
                    </a:solidFill>
                    <a:latin typeface="Comic Sans MS" panose="030F0702030302020204" pitchFamily="66" charset="0"/>
                  </a:rPr>
                  <a:t>deleted</a:t>
                </a:r>
                <a:r>
                  <a:rPr lang="en-US" altLang="zh-CN" sz="1800" dirty="0">
                    <a:latin typeface="Comic Sans MS" panose="030F0702030302020204" pitchFamily="66" charset="0"/>
                  </a:rPr>
                  <a:t>. </a:t>
                </a:r>
              </a:p>
              <a:p>
                <a:endParaRPr lang="zh-CN" altLang="en-US" sz="1800" dirty="0">
                  <a:latin typeface="Comic Sans MS" panose="030F0702030302020204" pitchFamily="66" charset="0"/>
                </a:endParaRPr>
              </a:p>
            </p:txBody>
          </p:sp>
        </mc:Choice>
        <mc:Fallback>
          <p:sp>
            <p:nvSpPr>
              <p:cNvPr id="3" name="内容占位符 2">
                <a:extLst>
                  <a:ext uri="{FF2B5EF4-FFF2-40B4-BE49-F238E27FC236}">
                    <a16:creationId xmlns:a16="http://schemas.microsoft.com/office/drawing/2014/main" id="{EEC405DE-D12A-4118-AF64-28E5DCD42C12}"/>
                  </a:ext>
                </a:extLst>
              </p:cNvPr>
              <p:cNvSpPr>
                <a:spLocks noGrp="1" noRot="1" noChangeAspect="1" noMove="1" noResize="1" noEditPoints="1" noAdjustHandles="1" noChangeArrowheads="1" noChangeShapeType="1" noTextEdit="1"/>
              </p:cNvSpPr>
              <p:nvPr>
                <p:ph idx="1"/>
              </p:nvPr>
            </p:nvSpPr>
            <p:spPr>
              <a:blipFill>
                <a:blip r:embed="rId2"/>
                <a:stretch>
                  <a:fillRect l="-853" t="-20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2796657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41E92D-BB46-48CA-9E96-D210FECA3F3E}"/>
              </a:ext>
            </a:extLst>
          </p:cNvPr>
          <p:cNvSpPr>
            <a:spLocks noGrp="1"/>
          </p:cNvSpPr>
          <p:nvPr>
            <p:ph type="title"/>
          </p:nvPr>
        </p:nvSpPr>
        <p:spPr/>
        <p:txBody>
          <a:bodyPr/>
          <a:lstStyle/>
          <a:p>
            <a:pPr algn="ctr"/>
            <a:r>
              <a:rPr lang="en-US" altLang="zh-CN" dirty="0">
                <a:latin typeface="Comic Sans MS" panose="030F0702030302020204" pitchFamily="66" charset="0"/>
              </a:rPr>
              <a:t>Referential Integrity in SQL</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BE1BE535-77D4-445F-A235-1F9C26960352}"/>
              </a:ext>
            </a:extLst>
          </p:cNvPr>
          <p:cNvSpPr>
            <a:spLocks noGrp="1"/>
          </p:cNvSpPr>
          <p:nvPr>
            <p:ph idx="1"/>
          </p:nvPr>
        </p:nvSpPr>
        <p:spPr/>
        <p:txBody>
          <a:bodyPr/>
          <a:lstStyle/>
          <a:p>
            <a:r>
              <a:rPr lang="en-US" altLang="zh-CN" sz="2000" dirty="0">
                <a:solidFill>
                  <a:srgbClr val="FF0000"/>
                </a:solidFill>
                <a:latin typeface="Comic Sans MS" panose="030F0702030302020204" pitchFamily="66" charset="0"/>
              </a:rPr>
              <a:t>Primary, candidate, foreign keys</a:t>
            </a:r>
            <a:r>
              <a:rPr lang="en-US" altLang="zh-CN" sz="2000" dirty="0">
                <a:latin typeface="Comic Sans MS" panose="030F0702030302020204" pitchFamily="66" charset="0"/>
              </a:rPr>
              <a:t> can be specified as part of the SQL create table statement:</a:t>
            </a:r>
          </a:p>
          <a:p>
            <a:pPr lvl="1"/>
            <a:r>
              <a:rPr lang="en-US" altLang="zh-CN" sz="1800" b="1" dirty="0">
                <a:solidFill>
                  <a:srgbClr val="FF0000"/>
                </a:solidFill>
                <a:latin typeface="Comic Sans MS" panose="030F0702030302020204" pitchFamily="66" charset="0"/>
              </a:rPr>
              <a:t>The primary key clause</a:t>
            </a:r>
          </a:p>
          <a:p>
            <a:pPr lvl="1"/>
            <a:r>
              <a:rPr lang="en-US" altLang="zh-CN" sz="1800" b="1" dirty="0">
                <a:solidFill>
                  <a:srgbClr val="FF0000"/>
                </a:solidFill>
                <a:latin typeface="Comic Sans MS" panose="030F0702030302020204" pitchFamily="66" charset="0"/>
              </a:rPr>
              <a:t>The unique key clause</a:t>
            </a:r>
          </a:p>
          <a:p>
            <a:pPr lvl="1"/>
            <a:r>
              <a:rPr lang="en-US" altLang="zh-CN" sz="1800" b="1" dirty="0">
                <a:solidFill>
                  <a:srgbClr val="FF0000"/>
                </a:solidFill>
                <a:latin typeface="Comic Sans MS" panose="030F0702030302020204" pitchFamily="66" charset="0"/>
              </a:rPr>
              <a:t>The foreign key clause</a:t>
            </a:r>
          </a:p>
          <a:p>
            <a:r>
              <a:rPr lang="en-US" altLang="zh-CN" sz="2000" dirty="0">
                <a:latin typeface="Comic Sans MS" panose="030F0702030302020204" pitchFamily="66" charset="0"/>
              </a:rPr>
              <a:t>By default, a foreign key references the primary key attributes of the referenced table</a:t>
            </a:r>
          </a:p>
          <a:p>
            <a:pPr marL="457200" lvl="1" indent="0">
              <a:buNone/>
            </a:pPr>
            <a:r>
              <a:rPr lang="en-US" altLang="zh-CN" sz="1800" b="1" i="1" dirty="0">
                <a:solidFill>
                  <a:srgbClr val="FF0000"/>
                </a:solidFill>
                <a:latin typeface="Comic Sans MS" panose="030F0702030302020204" pitchFamily="66" charset="0"/>
                <a:cs typeface="Times New Roman" panose="02020603050405020304" pitchFamily="18" charset="0"/>
              </a:rPr>
              <a:t>foreign key </a:t>
            </a:r>
            <a:r>
              <a:rPr lang="en-US" altLang="zh-CN" sz="1800" b="1" i="1" dirty="0">
                <a:solidFill>
                  <a:srgbClr val="3333FF"/>
                </a:solidFill>
                <a:latin typeface="Comic Sans MS" panose="030F0702030302020204" pitchFamily="66" charset="0"/>
                <a:cs typeface="Times New Roman" panose="02020603050405020304" pitchFamily="18" charset="0"/>
              </a:rPr>
              <a:t>(</a:t>
            </a:r>
            <a:r>
              <a:rPr lang="en-US" altLang="zh-CN" sz="1800" b="1" i="1" dirty="0" err="1">
                <a:solidFill>
                  <a:srgbClr val="3333FF"/>
                </a:solidFill>
                <a:latin typeface="Comic Sans MS" panose="030F0702030302020204" pitchFamily="66" charset="0"/>
                <a:cs typeface="Times New Roman" panose="02020603050405020304" pitchFamily="18" charset="0"/>
              </a:rPr>
              <a:t>account_number</a:t>
            </a:r>
            <a:r>
              <a:rPr lang="en-US" altLang="zh-CN" sz="1800" b="1"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references </a:t>
            </a:r>
            <a:r>
              <a:rPr lang="en-US" altLang="zh-CN" sz="1800" b="1" i="1" dirty="0">
                <a:solidFill>
                  <a:srgbClr val="3333FF"/>
                </a:solidFill>
                <a:latin typeface="Comic Sans MS" panose="030F0702030302020204" pitchFamily="66" charset="0"/>
                <a:cs typeface="Times New Roman" panose="02020603050405020304" pitchFamily="18" charset="0"/>
              </a:rPr>
              <a:t>account</a:t>
            </a:r>
          </a:p>
          <a:p>
            <a:r>
              <a:rPr lang="en-US" altLang="zh-CN" sz="2000" dirty="0">
                <a:latin typeface="Comic Sans MS" panose="030F0702030302020204" pitchFamily="66" charset="0"/>
              </a:rPr>
              <a:t>Short form for specifying a single column as foreign key</a:t>
            </a:r>
          </a:p>
          <a:p>
            <a:pPr marL="457200" lvl="1" indent="0">
              <a:buNone/>
            </a:pPr>
            <a:r>
              <a:rPr lang="en-US" altLang="zh-CN" sz="1800" b="1" i="1" dirty="0" err="1">
                <a:solidFill>
                  <a:srgbClr val="3333FF"/>
                </a:solidFill>
                <a:latin typeface="Comic Sans MS" panose="030F0702030302020204" pitchFamily="66" charset="0"/>
                <a:cs typeface="Times New Roman" panose="02020603050405020304" pitchFamily="18" charset="0"/>
              </a:rPr>
              <a:t>account_number</a:t>
            </a:r>
            <a:r>
              <a:rPr lang="en-US" altLang="zh-CN" sz="1800" b="1" i="1" dirty="0">
                <a:solidFill>
                  <a:srgbClr val="3333FF"/>
                </a:solidFill>
                <a:latin typeface="Comic Sans MS" panose="030F0702030302020204" pitchFamily="66" charset="0"/>
                <a:cs typeface="Times New Roman" panose="02020603050405020304" pitchFamily="18" charset="0"/>
              </a:rPr>
              <a:t> char (10) </a:t>
            </a:r>
            <a:r>
              <a:rPr lang="en-US" altLang="zh-CN" sz="1800" b="1" i="1" dirty="0">
                <a:solidFill>
                  <a:srgbClr val="FF0000"/>
                </a:solidFill>
                <a:latin typeface="Comic Sans MS" panose="030F0702030302020204" pitchFamily="66" charset="0"/>
                <a:cs typeface="Times New Roman" panose="02020603050405020304" pitchFamily="18" charset="0"/>
              </a:rPr>
              <a:t>references </a:t>
            </a:r>
            <a:r>
              <a:rPr lang="en-US" altLang="zh-CN" sz="1800" b="1" i="1" dirty="0">
                <a:solidFill>
                  <a:srgbClr val="3333FF"/>
                </a:solidFill>
                <a:latin typeface="Comic Sans MS" panose="030F0702030302020204" pitchFamily="66" charset="0"/>
                <a:cs typeface="Times New Roman" panose="02020603050405020304" pitchFamily="18" charset="0"/>
              </a:rPr>
              <a:t>account</a:t>
            </a:r>
          </a:p>
        </p:txBody>
      </p:sp>
    </p:spTree>
    <p:extLst>
      <p:ext uri="{BB962C8B-B14F-4D97-AF65-F5344CB8AC3E}">
        <p14:creationId xmlns:p14="http://schemas.microsoft.com/office/powerpoint/2010/main" val="316188877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359FFE-72A5-478E-A7F0-88E5D6FF40B4}"/>
              </a:ext>
            </a:extLst>
          </p:cNvPr>
          <p:cNvSpPr>
            <a:spLocks noGrp="1"/>
          </p:cNvSpPr>
          <p:nvPr>
            <p:ph type="title"/>
          </p:nvPr>
        </p:nvSpPr>
        <p:spPr/>
        <p:txBody>
          <a:bodyPr/>
          <a:lstStyle/>
          <a:p>
            <a:pPr algn="ctr"/>
            <a:r>
              <a:rPr lang="en-US" altLang="zh-CN" dirty="0">
                <a:latin typeface="Comic Sans MS" panose="030F0702030302020204" pitchFamily="66" charset="0"/>
              </a:rPr>
              <a:t>Referential Integrity in SQL – Example</a:t>
            </a:r>
            <a:endParaRPr lang="zh-CN" altLang="en-US" dirty="0">
              <a:latin typeface="Comic Sans MS" panose="030F0702030302020204" pitchFamily="66" charset="0"/>
            </a:endParaRPr>
          </a:p>
        </p:txBody>
      </p:sp>
      <p:sp>
        <p:nvSpPr>
          <p:cNvPr id="4" name="Rectangle 3">
            <a:extLst>
              <a:ext uri="{FF2B5EF4-FFF2-40B4-BE49-F238E27FC236}">
                <a16:creationId xmlns:a16="http://schemas.microsoft.com/office/drawing/2014/main" id="{409213EA-8114-4A68-97BB-1CBCDF090442}"/>
              </a:ext>
            </a:extLst>
          </p:cNvPr>
          <p:cNvSpPr txBox="1">
            <a:spLocks noChangeArrowheads="1"/>
          </p:cNvSpPr>
          <p:nvPr/>
        </p:nvSpPr>
        <p:spPr bwMode="auto">
          <a:xfrm>
            <a:off x="179512" y="987574"/>
            <a:ext cx="3456384" cy="2448272"/>
          </a:xfrm>
          <a:prstGeom prst="rect">
            <a:avLst/>
          </a:prstGeom>
          <a:solidFill>
            <a:schemeClr val="accent5">
              <a:lumMod val="20000"/>
              <a:lumOff val="80000"/>
            </a:schemeClr>
          </a:solidFill>
          <a:ln>
            <a:solidFill>
              <a:srgbClr val="000000"/>
            </a:solidFill>
          </a:ln>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35000"/>
              </a:spcBef>
              <a:spcAft>
                <a:spcPct val="0"/>
              </a:spcAft>
              <a:buClr>
                <a:srgbClr val="FF0000"/>
              </a:buClr>
              <a:buSzPct val="80000"/>
              <a:buFont typeface="Wingdings" panose="05000000000000000000" pitchFamily="2" charset="2"/>
              <a:buChar char="p"/>
              <a:defRPr kumimoji="1" sz="2100">
                <a:solidFill>
                  <a:schemeClr val="tx1"/>
                </a:solidFill>
                <a:latin typeface="+mn-lt"/>
                <a:ea typeface="+mn-ea"/>
                <a:cs typeface="+mn-cs"/>
              </a:defRPr>
            </a:lvl1pPr>
            <a:lvl2pPr marL="557213" indent="-214313" algn="l" rtl="0" eaLnBrk="0" fontAlgn="base" hangingPunct="0">
              <a:spcBef>
                <a:spcPct val="35000"/>
              </a:spcBef>
              <a:spcAft>
                <a:spcPct val="0"/>
              </a:spcAft>
              <a:buClr>
                <a:srgbClr val="0000FF"/>
              </a:buClr>
              <a:buSzPct val="80000"/>
              <a:buFont typeface="Wingdings" panose="05000000000000000000" pitchFamily="2" charset="2"/>
              <a:buChar char="n"/>
              <a:defRPr kumimoji="1" sz="1800">
                <a:solidFill>
                  <a:schemeClr val="tx1"/>
                </a:solidFill>
                <a:latin typeface="+mn-lt"/>
              </a:defRPr>
            </a:lvl2pPr>
            <a:lvl3pPr marL="814388" indent="-171450" algn="l" rtl="0" eaLnBrk="0" fontAlgn="base" hangingPunct="0">
              <a:spcBef>
                <a:spcPct val="35000"/>
              </a:spcBef>
              <a:spcAft>
                <a:spcPct val="0"/>
              </a:spcAft>
              <a:buClr>
                <a:srgbClr val="FFFF00"/>
              </a:buClr>
              <a:buSzPct val="80000"/>
              <a:buFont typeface="Wingdings" panose="05000000000000000000" pitchFamily="2" charset="2"/>
              <a:buChar char="l"/>
              <a:defRPr kumimoji="1" sz="1800">
                <a:solidFill>
                  <a:schemeClr val="tx1"/>
                </a:solidFill>
                <a:latin typeface="+mn-lt"/>
              </a:defRPr>
            </a:lvl3pPr>
            <a:lvl4pPr marL="1071563" indent="-171450" algn="l" rtl="0" eaLnBrk="0" fontAlgn="base" hangingPunct="0">
              <a:spcBef>
                <a:spcPct val="35000"/>
              </a:spcBef>
              <a:spcAft>
                <a:spcPct val="0"/>
              </a:spcAft>
              <a:buClr>
                <a:srgbClr val="00CC00"/>
              </a:buClr>
              <a:buSzPct val="80000"/>
              <a:buFont typeface="Times New Roman" panose="02020603050405020304" pitchFamily="18" charset="0"/>
              <a:buChar char="–"/>
              <a:defRPr kumimoji="1" sz="1800">
                <a:solidFill>
                  <a:schemeClr val="tx1"/>
                </a:solidFill>
                <a:latin typeface="+mn-lt"/>
              </a:defRPr>
            </a:lvl4pPr>
            <a:lvl5pPr marL="1328738" indent="-171450" algn="l" rtl="0" eaLnBrk="0" fontAlgn="base" hangingPunct="0">
              <a:spcBef>
                <a:spcPct val="35000"/>
              </a:spcBef>
              <a:spcAft>
                <a:spcPct val="0"/>
              </a:spcAft>
              <a:buClr>
                <a:schemeClr val="tx2"/>
              </a:buClr>
              <a:buSzPct val="80000"/>
              <a:buChar char="»"/>
              <a:defRPr kumimoji="1" sz="1800">
                <a:solidFill>
                  <a:schemeClr val="tx1"/>
                </a:solidFill>
                <a:latin typeface="+mn-lt"/>
              </a:defRPr>
            </a:lvl5pPr>
            <a:lvl6pPr marL="1671638" indent="-171450" algn="l" rtl="0" eaLnBrk="0" fontAlgn="base" hangingPunct="0">
              <a:spcBef>
                <a:spcPct val="35000"/>
              </a:spcBef>
              <a:spcAft>
                <a:spcPct val="0"/>
              </a:spcAft>
              <a:buClr>
                <a:schemeClr val="tx2"/>
              </a:buClr>
              <a:buSzPct val="80000"/>
              <a:buChar char="»"/>
              <a:defRPr kumimoji="1" sz="1800">
                <a:solidFill>
                  <a:schemeClr val="tx1"/>
                </a:solidFill>
                <a:latin typeface="+mn-lt"/>
              </a:defRPr>
            </a:lvl6pPr>
            <a:lvl7pPr marL="2014538" indent="-171450" algn="l" rtl="0" eaLnBrk="0" fontAlgn="base" hangingPunct="0">
              <a:spcBef>
                <a:spcPct val="35000"/>
              </a:spcBef>
              <a:spcAft>
                <a:spcPct val="0"/>
              </a:spcAft>
              <a:buClr>
                <a:schemeClr val="tx2"/>
              </a:buClr>
              <a:buSzPct val="80000"/>
              <a:buChar char="»"/>
              <a:defRPr kumimoji="1" sz="1800">
                <a:solidFill>
                  <a:schemeClr val="tx1"/>
                </a:solidFill>
                <a:latin typeface="+mn-lt"/>
              </a:defRPr>
            </a:lvl7pPr>
            <a:lvl8pPr marL="2357438" indent="-171450" algn="l" rtl="0" eaLnBrk="0" fontAlgn="base" hangingPunct="0">
              <a:spcBef>
                <a:spcPct val="35000"/>
              </a:spcBef>
              <a:spcAft>
                <a:spcPct val="0"/>
              </a:spcAft>
              <a:buClr>
                <a:schemeClr val="tx2"/>
              </a:buClr>
              <a:buSzPct val="80000"/>
              <a:buChar char="»"/>
              <a:defRPr kumimoji="1" sz="1800">
                <a:solidFill>
                  <a:schemeClr val="tx1"/>
                </a:solidFill>
                <a:latin typeface="+mn-lt"/>
              </a:defRPr>
            </a:lvl8pPr>
            <a:lvl9pPr marL="2700338" indent="-171450" algn="l" rtl="0" eaLnBrk="0" fontAlgn="base" hangingPunct="0">
              <a:spcBef>
                <a:spcPct val="35000"/>
              </a:spcBef>
              <a:spcAft>
                <a:spcPct val="0"/>
              </a:spcAft>
              <a:buClr>
                <a:schemeClr val="tx2"/>
              </a:buClr>
              <a:buSzPct val="80000"/>
              <a:buChar char="»"/>
              <a:defRPr kumimoji="1" sz="1800">
                <a:solidFill>
                  <a:schemeClr val="tx1"/>
                </a:solidFill>
                <a:latin typeface="+mn-lt"/>
              </a:defRPr>
            </a:lvl9pPr>
          </a:lstStyle>
          <a:p>
            <a:pPr marL="257175" marR="0" lvl="0" indent="-257175" algn="l" defTabSz="914400" rtl="0" eaLnBrk="0" fontAlgn="base" latinLnBrk="0" hangingPunct="0">
              <a:lnSpc>
                <a:spcPct val="100000"/>
              </a:lnSpc>
              <a:spcBef>
                <a:spcPts val="0"/>
              </a:spcBef>
              <a:spcAft>
                <a:spcPct val="0"/>
              </a:spcAft>
              <a:buClr>
                <a:srgbClr val="FF0000"/>
              </a:buClr>
              <a:buSzPct val="80000"/>
              <a:buFont typeface="Wingdings" panose="05000000000000000000" pitchFamily="2" charset="2"/>
              <a:buNone/>
              <a:tabLst>
                <a:tab pos="1796654" algn="l"/>
              </a:tabLst>
              <a:defRPr/>
            </a:pPr>
            <a:r>
              <a:rPr kumimoji="1" lang="en-US" altLang="zh-CN" sz="1400" b="1" i="0" u="none" strike="noStrike" kern="0" cap="none" spc="0" normalizeH="0" baseline="0" noProof="0" dirty="0">
                <a:ln>
                  <a:noFill/>
                </a:ln>
                <a:solidFill>
                  <a:srgbClr val="000000"/>
                </a:solidFill>
                <a:effectLst/>
                <a:uLnTx/>
                <a:uFillTx/>
                <a:latin typeface="Comic Sans MS"/>
                <a:ea typeface="宋体" charset="-122"/>
                <a:cs typeface="+mn-cs"/>
              </a:rPr>
              <a:t>create table </a:t>
            </a:r>
            <a:r>
              <a:rPr kumimoji="1" lang="en-US" altLang="zh-CN" sz="1400" b="1" i="1" u="none" strike="noStrike" kern="0" cap="none" spc="0" normalizeH="0" baseline="0" noProof="0" dirty="0">
                <a:ln>
                  <a:noFill/>
                </a:ln>
                <a:solidFill>
                  <a:srgbClr val="000000"/>
                </a:solidFill>
                <a:effectLst/>
                <a:uLnTx/>
                <a:uFillTx/>
                <a:latin typeface="Comic Sans MS"/>
                <a:ea typeface="宋体" charset="-122"/>
                <a:cs typeface="+mn-cs"/>
              </a:rPr>
              <a:t>customer</a:t>
            </a:r>
            <a:br>
              <a:rPr kumimoji="1" lang="en-US" altLang="zh-CN" sz="1400" b="1" i="1" u="none" strike="noStrike" kern="0" cap="none" spc="0" normalizeH="0" baseline="0" noProof="0" dirty="0">
                <a:ln>
                  <a:noFill/>
                </a:ln>
                <a:solidFill>
                  <a:srgbClr val="000000"/>
                </a:solidFill>
                <a:effectLst/>
                <a:uLnTx/>
                <a:uFillTx/>
                <a:latin typeface="Comic Sans MS"/>
                <a:ea typeface="宋体" charset="-122"/>
                <a:cs typeface="+mn-cs"/>
              </a:rPr>
            </a:br>
            <a:r>
              <a:rPr kumimoji="1" lang="en-US" altLang="zh-CN" sz="1400" b="1" i="1" u="none" strike="noStrike" kern="0" cap="none" spc="0" normalizeH="0" baseline="0" noProof="0" dirty="0">
                <a:ln>
                  <a:noFill/>
                </a:ln>
                <a:solidFill>
                  <a:srgbClr val="000000"/>
                </a:solidFill>
                <a:effectLst/>
                <a:uLnTx/>
                <a:uFillTx/>
                <a:latin typeface="Comic Sans MS"/>
                <a:ea typeface="宋体" charset="-122"/>
                <a:cs typeface="+mn-cs"/>
              </a:rPr>
              <a:t>(</a:t>
            </a:r>
            <a:r>
              <a:rPr kumimoji="1" lang="en-US" altLang="zh-CN" sz="1400" b="1" i="1" u="none" strike="noStrike" kern="0" cap="none" spc="0" normalizeH="0" baseline="0" noProof="0" dirty="0" err="1">
                <a:ln>
                  <a:noFill/>
                </a:ln>
                <a:solidFill>
                  <a:srgbClr val="000000"/>
                </a:solidFill>
                <a:effectLst/>
                <a:uLnTx/>
                <a:uFillTx/>
                <a:latin typeface="Comic Sans MS"/>
                <a:ea typeface="宋体" charset="-122"/>
                <a:cs typeface="+mn-cs"/>
              </a:rPr>
              <a:t>customer_name</a:t>
            </a:r>
            <a:r>
              <a:rPr kumimoji="1" lang="en-US" altLang="zh-CN" sz="1400" b="1" i="1" u="none" strike="noStrike" kern="0" cap="none" spc="0" normalizeH="0" baseline="0" noProof="0" dirty="0">
                <a:ln>
                  <a:noFill/>
                </a:ln>
                <a:solidFill>
                  <a:srgbClr val="000000"/>
                </a:solidFill>
                <a:effectLst/>
                <a:uLnTx/>
                <a:uFillTx/>
                <a:latin typeface="Comic Sans MS"/>
                <a:ea typeface="宋体" charset="-122"/>
                <a:cs typeface="+mn-cs"/>
              </a:rPr>
              <a:t>	</a:t>
            </a:r>
            <a:r>
              <a:rPr kumimoji="1" lang="en-US" altLang="zh-CN" sz="1400" b="1" i="0" u="none" strike="noStrike" kern="0" cap="none" spc="0" normalizeH="0" baseline="0" noProof="0" dirty="0">
                <a:ln>
                  <a:noFill/>
                </a:ln>
                <a:solidFill>
                  <a:srgbClr val="000000"/>
                </a:solidFill>
                <a:effectLst/>
                <a:uLnTx/>
                <a:uFillTx/>
                <a:latin typeface="Comic Sans MS"/>
                <a:ea typeface="宋体" charset="-122"/>
                <a:cs typeface="+mn-cs"/>
              </a:rPr>
              <a:t>char(20),</a:t>
            </a:r>
            <a:br>
              <a:rPr kumimoji="1" lang="en-US" altLang="zh-CN" sz="1400" b="1" i="0" u="none" strike="noStrike" kern="0" cap="none" spc="0" normalizeH="0" baseline="0" noProof="0" dirty="0">
                <a:ln>
                  <a:noFill/>
                </a:ln>
                <a:solidFill>
                  <a:srgbClr val="000000"/>
                </a:solidFill>
                <a:effectLst/>
                <a:uLnTx/>
                <a:uFillTx/>
                <a:latin typeface="Comic Sans MS"/>
                <a:ea typeface="宋体" charset="-122"/>
                <a:cs typeface="+mn-cs"/>
              </a:rPr>
            </a:br>
            <a:r>
              <a:rPr kumimoji="1" lang="en-US" altLang="zh-CN" sz="1400" b="1" i="1" u="none" strike="noStrike" kern="0" cap="none" spc="0" normalizeH="0" baseline="0" noProof="0" dirty="0" err="1">
                <a:ln>
                  <a:noFill/>
                </a:ln>
                <a:solidFill>
                  <a:srgbClr val="000000"/>
                </a:solidFill>
                <a:effectLst/>
                <a:uLnTx/>
                <a:uFillTx/>
                <a:latin typeface="Comic Sans MS"/>
                <a:ea typeface="宋体" charset="-122"/>
                <a:cs typeface="+mn-cs"/>
              </a:rPr>
              <a:t>customer_street</a:t>
            </a:r>
            <a:r>
              <a:rPr kumimoji="1" lang="en-US" altLang="zh-CN" sz="1400" b="1" i="1" u="none" strike="noStrike" kern="0" cap="none" spc="0" normalizeH="0" baseline="0" noProof="0" dirty="0">
                <a:ln>
                  <a:noFill/>
                </a:ln>
                <a:solidFill>
                  <a:srgbClr val="000000"/>
                </a:solidFill>
                <a:effectLst/>
                <a:uLnTx/>
                <a:uFillTx/>
                <a:latin typeface="Comic Sans MS"/>
                <a:ea typeface="宋体" charset="-122"/>
                <a:cs typeface="+mn-cs"/>
              </a:rPr>
              <a:t>	</a:t>
            </a:r>
            <a:r>
              <a:rPr kumimoji="1" lang="en-US" altLang="zh-CN" sz="1400" b="1" i="0" u="none" strike="noStrike" kern="0" cap="none" spc="0" normalizeH="0" baseline="0" noProof="0" dirty="0">
                <a:ln>
                  <a:noFill/>
                </a:ln>
                <a:solidFill>
                  <a:srgbClr val="000000"/>
                </a:solidFill>
                <a:effectLst/>
                <a:uLnTx/>
                <a:uFillTx/>
                <a:latin typeface="Comic Sans MS"/>
                <a:ea typeface="宋体" charset="-122"/>
                <a:cs typeface="+mn-cs"/>
              </a:rPr>
              <a:t>char(30),</a:t>
            </a:r>
            <a:br>
              <a:rPr kumimoji="1" lang="en-US" altLang="zh-CN" sz="1400" b="1" i="0" u="none" strike="noStrike" kern="0" cap="none" spc="0" normalizeH="0" baseline="0" noProof="0" dirty="0">
                <a:ln>
                  <a:noFill/>
                </a:ln>
                <a:solidFill>
                  <a:srgbClr val="000000"/>
                </a:solidFill>
                <a:effectLst/>
                <a:uLnTx/>
                <a:uFillTx/>
                <a:latin typeface="Comic Sans MS"/>
                <a:ea typeface="宋体" charset="-122"/>
                <a:cs typeface="+mn-cs"/>
              </a:rPr>
            </a:br>
            <a:r>
              <a:rPr kumimoji="1" lang="en-US" altLang="zh-CN" sz="1400" b="1" i="1" u="none" strike="noStrike" kern="0" cap="none" spc="0" normalizeH="0" baseline="0" noProof="0" dirty="0" err="1">
                <a:ln>
                  <a:noFill/>
                </a:ln>
                <a:solidFill>
                  <a:srgbClr val="000000"/>
                </a:solidFill>
                <a:effectLst/>
                <a:uLnTx/>
                <a:uFillTx/>
                <a:latin typeface="Comic Sans MS"/>
                <a:ea typeface="宋体" charset="-122"/>
                <a:cs typeface="+mn-cs"/>
              </a:rPr>
              <a:t>customer_city</a:t>
            </a:r>
            <a:r>
              <a:rPr kumimoji="1" lang="en-US" altLang="zh-CN" sz="1400" b="1" i="1" u="none" strike="noStrike" kern="0" cap="none" spc="0" normalizeH="0" baseline="0" noProof="0" dirty="0">
                <a:ln>
                  <a:noFill/>
                </a:ln>
                <a:solidFill>
                  <a:srgbClr val="000000"/>
                </a:solidFill>
                <a:effectLst/>
                <a:uLnTx/>
                <a:uFillTx/>
                <a:latin typeface="Comic Sans MS"/>
                <a:ea typeface="宋体" charset="-122"/>
                <a:cs typeface="+mn-cs"/>
              </a:rPr>
              <a:t>	</a:t>
            </a:r>
            <a:r>
              <a:rPr kumimoji="1" lang="en-US" altLang="zh-CN" sz="1400" b="1" i="0" u="none" strike="noStrike" kern="0" cap="none" spc="0" normalizeH="0" baseline="0" noProof="0" dirty="0">
                <a:ln>
                  <a:noFill/>
                </a:ln>
                <a:solidFill>
                  <a:srgbClr val="000000"/>
                </a:solidFill>
                <a:effectLst/>
                <a:uLnTx/>
                <a:uFillTx/>
                <a:latin typeface="Comic Sans MS"/>
                <a:ea typeface="宋体" charset="-122"/>
                <a:cs typeface="+mn-cs"/>
              </a:rPr>
              <a:t>char(30),</a:t>
            </a:r>
            <a:br>
              <a:rPr kumimoji="1" lang="en-US" altLang="zh-CN" sz="1400" b="1" i="0" u="none" strike="noStrike" kern="0" cap="none" spc="0" normalizeH="0" baseline="0" noProof="0" dirty="0">
                <a:ln>
                  <a:noFill/>
                </a:ln>
                <a:solidFill>
                  <a:srgbClr val="000000"/>
                </a:solidFill>
                <a:effectLst/>
                <a:uLnTx/>
                <a:uFillTx/>
                <a:latin typeface="Comic Sans MS"/>
                <a:ea typeface="宋体" charset="-122"/>
                <a:cs typeface="+mn-cs"/>
              </a:rPr>
            </a:br>
            <a:r>
              <a:rPr kumimoji="1" lang="en-US" altLang="zh-CN" sz="1400" b="1" i="0" u="none" strike="noStrike" kern="0" cap="none" spc="0" normalizeH="0" baseline="0" noProof="0" dirty="0">
                <a:ln>
                  <a:noFill/>
                </a:ln>
                <a:solidFill>
                  <a:srgbClr val="0000FF"/>
                </a:solidFill>
                <a:effectLst/>
                <a:uLnTx/>
                <a:uFillTx/>
                <a:latin typeface="Comic Sans MS"/>
                <a:ea typeface="宋体" charset="-122"/>
                <a:cs typeface="+mn-cs"/>
              </a:rPr>
              <a:t>primary key (</a:t>
            </a:r>
            <a:r>
              <a:rPr kumimoji="1" lang="en-US" altLang="zh-CN" sz="1400" b="1" i="1" u="none" strike="noStrike" kern="0" cap="none" spc="0" normalizeH="0" baseline="0" noProof="0" dirty="0" err="1">
                <a:ln>
                  <a:noFill/>
                </a:ln>
                <a:solidFill>
                  <a:srgbClr val="0000FF"/>
                </a:solidFill>
                <a:effectLst/>
                <a:uLnTx/>
                <a:uFillTx/>
                <a:latin typeface="Comic Sans MS"/>
                <a:ea typeface="宋体" charset="-122"/>
                <a:cs typeface="+mn-cs"/>
              </a:rPr>
              <a:t>customer_name</a:t>
            </a:r>
            <a:r>
              <a:rPr kumimoji="1" lang="en-US" altLang="zh-CN" sz="1400" b="1" i="1" u="none" strike="noStrike" kern="0" cap="none" spc="0" normalizeH="0" baseline="0" noProof="0" dirty="0">
                <a:ln>
                  <a:noFill/>
                </a:ln>
                <a:solidFill>
                  <a:srgbClr val="0000FF"/>
                </a:solidFill>
                <a:effectLst/>
                <a:uLnTx/>
                <a:uFillTx/>
                <a:latin typeface="Comic Sans MS"/>
                <a:ea typeface="宋体" charset="-122"/>
                <a:cs typeface="+mn-cs"/>
              </a:rPr>
              <a:t>))</a:t>
            </a:r>
            <a:r>
              <a:rPr kumimoji="1" lang="zh-CN" altLang="en-US" sz="1400" b="1" i="1" u="none" strike="noStrike" kern="0" cap="none" spc="0" normalizeH="0" baseline="0" noProof="0" dirty="0">
                <a:ln>
                  <a:noFill/>
                </a:ln>
                <a:solidFill>
                  <a:srgbClr val="0000FF"/>
                </a:solidFill>
                <a:effectLst/>
                <a:uLnTx/>
                <a:uFillTx/>
                <a:latin typeface="Comic Sans MS"/>
                <a:ea typeface="宋体" charset="-122"/>
                <a:cs typeface="+mn-cs"/>
              </a:rPr>
              <a:t>；</a:t>
            </a:r>
            <a:endParaRPr kumimoji="1" lang="en-US" altLang="zh-CN" sz="1400" b="1" i="1" u="none" strike="noStrike" kern="0" cap="none" spc="0" normalizeH="0" baseline="0" noProof="0" dirty="0">
              <a:ln>
                <a:noFill/>
              </a:ln>
              <a:solidFill>
                <a:srgbClr val="0000FF"/>
              </a:solidFill>
              <a:effectLst/>
              <a:uLnTx/>
              <a:uFillTx/>
              <a:latin typeface="Comic Sans MS"/>
              <a:ea typeface="宋体" charset="-122"/>
              <a:cs typeface="+mn-cs"/>
            </a:endParaRPr>
          </a:p>
          <a:p>
            <a:pPr marL="257175" marR="0" lvl="0" indent="-257175" algn="l" defTabSz="914400" rtl="0" eaLnBrk="0" fontAlgn="base" latinLnBrk="0" hangingPunct="0">
              <a:lnSpc>
                <a:spcPct val="100000"/>
              </a:lnSpc>
              <a:spcBef>
                <a:spcPts val="0"/>
              </a:spcBef>
              <a:spcAft>
                <a:spcPct val="0"/>
              </a:spcAft>
              <a:buClr>
                <a:srgbClr val="FF0000"/>
              </a:buClr>
              <a:buSzPct val="80000"/>
              <a:buFont typeface="Wingdings" panose="05000000000000000000" pitchFamily="2" charset="2"/>
              <a:buNone/>
              <a:tabLst>
                <a:tab pos="1796654" algn="l"/>
              </a:tabLst>
              <a:defRPr/>
            </a:pPr>
            <a:endParaRPr kumimoji="1" lang="en-US" altLang="zh-CN" sz="1400" b="1" i="0" u="none" strike="noStrike" kern="0" cap="none" spc="0" normalizeH="0" baseline="0" noProof="0" dirty="0">
              <a:ln>
                <a:noFill/>
              </a:ln>
              <a:solidFill>
                <a:srgbClr val="0000FF"/>
              </a:solidFill>
              <a:effectLst/>
              <a:uLnTx/>
              <a:uFillTx/>
              <a:latin typeface="Comic Sans MS"/>
              <a:ea typeface="宋体" charset="-122"/>
              <a:cs typeface="+mn-cs"/>
            </a:endParaRPr>
          </a:p>
          <a:p>
            <a:pPr marL="257175" marR="0" lvl="0" indent="-257175" algn="l" defTabSz="914400" rtl="0" eaLnBrk="0" fontAlgn="base" latinLnBrk="0" hangingPunct="0">
              <a:lnSpc>
                <a:spcPct val="100000"/>
              </a:lnSpc>
              <a:spcBef>
                <a:spcPts val="0"/>
              </a:spcBef>
              <a:spcAft>
                <a:spcPct val="0"/>
              </a:spcAft>
              <a:buClr>
                <a:srgbClr val="FF0000"/>
              </a:buClr>
              <a:buSzPct val="80000"/>
              <a:buFont typeface="Wingdings" panose="05000000000000000000" pitchFamily="2" charset="2"/>
              <a:buNone/>
              <a:tabLst>
                <a:tab pos="1796654" algn="l"/>
              </a:tabLst>
              <a:defRPr/>
            </a:pPr>
            <a:r>
              <a:rPr kumimoji="1" lang="en-US" altLang="zh-CN" sz="1400" b="1" i="0" u="none" strike="noStrike" kern="0" cap="none" spc="0" normalizeH="0" baseline="0" noProof="0" dirty="0">
                <a:ln>
                  <a:noFill/>
                </a:ln>
                <a:solidFill>
                  <a:srgbClr val="000000"/>
                </a:solidFill>
                <a:effectLst/>
                <a:uLnTx/>
                <a:uFillTx/>
                <a:latin typeface="Comic Sans MS"/>
                <a:ea typeface="宋体" charset="-122"/>
                <a:cs typeface="+mn-cs"/>
              </a:rPr>
              <a:t>create table </a:t>
            </a:r>
            <a:r>
              <a:rPr kumimoji="1" lang="en-US" altLang="zh-CN" sz="1400" b="1" i="1" u="none" strike="noStrike" kern="0" cap="none" spc="0" normalizeH="0" baseline="0" noProof="0" dirty="0">
                <a:ln>
                  <a:noFill/>
                </a:ln>
                <a:solidFill>
                  <a:srgbClr val="000000"/>
                </a:solidFill>
                <a:effectLst/>
                <a:uLnTx/>
                <a:uFillTx/>
                <a:latin typeface="Comic Sans MS"/>
                <a:ea typeface="宋体" charset="-122"/>
                <a:cs typeface="+mn-cs"/>
              </a:rPr>
              <a:t>branch</a:t>
            </a:r>
            <a:br>
              <a:rPr kumimoji="1" lang="en-US" altLang="zh-CN" sz="1400" b="1" i="1" u="none" strike="noStrike" kern="0" cap="none" spc="0" normalizeH="0" baseline="0" noProof="0" dirty="0">
                <a:ln>
                  <a:noFill/>
                </a:ln>
                <a:solidFill>
                  <a:srgbClr val="000000"/>
                </a:solidFill>
                <a:effectLst/>
                <a:uLnTx/>
                <a:uFillTx/>
                <a:latin typeface="Comic Sans MS"/>
                <a:ea typeface="宋体" charset="-122"/>
                <a:cs typeface="+mn-cs"/>
              </a:rPr>
            </a:br>
            <a:r>
              <a:rPr kumimoji="1" lang="en-US" altLang="zh-CN" sz="1400" b="1" i="0" u="none" strike="noStrike" kern="0" cap="none" spc="0" normalizeH="0" baseline="0" noProof="0" dirty="0">
                <a:ln>
                  <a:noFill/>
                </a:ln>
                <a:solidFill>
                  <a:srgbClr val="000000"/>
                </a:solidFill>
                <a:effectLst/>
                <a:uLnTx/>
                <a:uFillTx/>
                <a:latin typeface="Comic Sans MS"/>
                <a:ea typeface="宋体" charset="-122"/>
                <a:cs typeface="+mn-cs"/>
              </a:rPr>
              <a:t>(</a:t>
            </a:r>
            <a:r>
              <a:rPr kumimoji="1" lang="en-US" altLang="zh-CN" sz="1400" b="1" i="0" u="none" strike="noStrike" kern="0" cap="none" spc="0" normalizeH="0" baseline="0" noProof="0" dirty="0" err="1">
                <a:ln>
                  <a:noFill/>
                </a:ln>
                <a:solidFill>
                  <a:srgbClr val="000000"/>
                </a:solidFill>
                <a:effectLst/>
                <a:uLnTx/>
                <a:uFillTx/>
                <a:latin typeface="Comic Sans MS"/>
                <a:ea typeface="宋体" charset="-122"/>
                <a:cs typeface="+mn-cs"/>
              </a:rPr>
              <a:t>branch_name</a:t>
            </a:r>
            <a:r>
              <a:rPr kumimoji="1" lang="en-US" altLang="zh-CN" sz="1400" b="1" i="0" u="none" strike="noStrike" kern="0" cap="none" spc="0" normalizeH="0" baseline="0" noProof="0" dirty="0">
                <a:ln>
                  <a:noFill/>
                </a:ln>
                <a:solidFill>
                  <a:srgbClr val="000000"/>
                </a:solidFill>
                <a:effectLst/>
                <a:uLnTx/>
                <a:uFillTx/>
                <a:latin typeface="Comic Sans MS"/>
                <a:ea typeface="宋体" charset="-122"/>
                <a:cs typeface="+mn-cs"/>
              </a:rPr>
              <a:t>	char(15),</a:t>
            </a:r>
            <a:br>
              <a:rPr kumimoji="1" lang="en-US" altLang="zh-CN" sz="1400" b="1" i="0" u="none" strike="noStrike" kern="0" cap="none" spc="0" normalizeH="0" baseline="0" noProof="0" dirty="0">
                <a:ln>
                  <a:noFill/>
                </a:ln>
                <a:solidFill>
                  <a:srgbClr val="000000"/>
                </a:solidFill>
                <a:effectLst/>
                <a:uLnTx/>
                <a:uFillTx/>
                <a:latin typeface="Comic Sans MS"/>
                <a:ea typeface="宋体" charset="-122"/>
                <a:cs typeface="+mn-cs"/>
              </a:rPr>
            </a:br>
            <a:r>
              <a:rPr kumimoji="1" lang="en-US" altLang="zh-CN" sz="1400" b="1" i="1" u="none" strike="noStrike" kern="0" cap="none" spc="0" normalizeH="0" baseline="0" noProof="0" dirty="0" err="1">
                <a:ln>
                  <a:noFill/>
                </a:ln>
                <a:solidFill>
                  <a:srgbClr val="000000"/>
                </a:solidFill>
                <a:effectLst/>
                <a:uLnTx/>
                <a:uFillTx/>
                <a:latin typeface="Comic Sans MS"/>
                <a:ea typeface="宋体" charset="-122"/>
                <a:cs typeface="+mn-cs"/>
              </a:rPr>
              <a:t>branch_city</a:t>
            </a:r>
            <a:r>
              <a:rPr kumimoji="1" lang="en-US" altLang="zh-CN" sz="1400" b="1" i="1" u="none" strike="noStrike" kern="0" cap="none" spc="0" normalizeH="0" baseline="0" noProof="0" dirty="0">
                <a:ln>
                  <a:noFill/>
                </a:ln>
                <a:solidFill>
                  <a:srgbClr val="000000"/>
                </a:solidFill>
                <a:effectLst/>
                <a:uLnTx/>
                <a:uFillTx/>
                <a:latin typeface="Comic Sans MS"/>
                <a:ea typeface="宋体" charset="-122"/>
                <a:cs typeface="+mn-cs"/>
              </a:rPr>
              <a:t>	</a:t>
            </a:r>
            <a:r>
              <a:rPr kumimoji="1" lang="en-US" altLang="zh-CN" sz="1400" b="1" i="0" u="none" strike="noStrike" kern="0" cap="none" spc="0" normalizeH="0" baseline="0" noProof="0" dirty="0">
                <a:ln>
                  <a:noFill/>
                </a:ln>
                <a:solidFill>
                  <a:srgbClr val="000000"/>
                </a:solidFill>
                <a:effectLst/>
                <a:uLnTx/>
                <a:uFillTx/>
                <a:latin typeface="Comic Sans MS"/>
                <a:ea typeface="宋体" charset="-122"/>
                <a:cs typeface="+mn-cs"/>
              </a:rPr>
              <a:t>char(30),</a:t>
            </a:r>
            <a:br>
              <a:rPr kumimoji="1" lang="en-US" altLang="zh-CN" sz="1400" b="1" i="0" u="none" strike="noStrike" kern="0" cap="none" spc="0" normalizeH="0" baseline="0" noProof="0" dirty="0">
                <a:ln>
                  <a:noFill/>
                </a:ln>
                <a:solidFill>
                  <a:srgbClr val="000000"/>
                </a:solidFill>
                <a:effectLst/>
                <a:uLnTx/>
                <a:uFillTx/>
                <a:latin typeface="Comic Sans MS"/>
                <a:ea typeface="宋体" charset="-122"/>
                <a:cs typeface="+mn-cs"/>
              </a:rPr>
            </a:br>
            <a:r>
              <a:rPr kumimoji="1" lang="en-US" altLang="zh-CN" sz="1400" b="1" i="1" u="none" strike="noStrike" kern="0" cap="none" spc="0" normalizeH="0" baseline="0" noProof="0" dirty="0">
                <a:ln>
                  <a:noFill/>
                </a:ln>
                <a:solidFill>
                  <a:srgbClr val="000000"/>
                </a:solidFill>
                <a:effectLst/>
                <a:uLnTx/>
                <a:uFillTx/>
                <a:latin typeface="Comic Sans MS"/>
                <a:ea typeface="宋体" charset="-122"/>
                <a:cs typeface="+mn-cs"/>
              </a:rPr>
              <a:t>assets	</a:t>
            </a:r>
            <a:r>
              <a:rPr kumimoji="1" lang="en-US" altLang="zh-CN" sz="1400" b="1" i="0" u="none" strike="noStrike" kern="0" cap="none" spc="0" normalizeH="0" baseline="0" noProof="0" dirty="0">
                <a:ln>
                  <a:noFill/>
                </a:ln>
                <a:solidFill>
                  <a:srgbClr val="000000"/>
                </a:solidFill>
                <a:effectLst/>
                <a:uLnTx/>
                <a:uFillTx/>
                <a:latin typeface="Comic Sans MS"/>
                <a:ea typeface="宋体" charset="-122"/>
                <a:cs typeface="+mn-cs"/>
              </a:rPr>
              <a:t>integer,</a:t>
            </a:r>
            <a:br>
              <a:rPr kumimoji="1" lang="en-US" altLang="zh-CN" sz="1400" b="1" i="0" u="none" strike="noStrike" kern="0" cap="none" spc="0" normalizeH="0" baseline="0" noProof="0" dirty="0">
                <a:ln>
                  <a:noFill/>
                </a:ln>
                <a:solidFill>
                  <a:srgbClr val="000000"/>
                </a:solidFill>
                <a:effectLst/>
                <a:uLnTx/>
                <a:uFillTx/>
                <a:latin typeface="Comic Sans MS"/>
                <a:ea typeface="宋体" charset="-122"/>
                <a:cs typeface="+mn-cs"/>
              </a:rPr>
            </a:br>
            <a:r>
              <a:rPr kumimoji="1" lang="en-US" altLang="zh-CN" sz="1400" b="1" i="0" u="none" strike="noStrike" kern="0" cap="none" spc="0" normalizeH="0" baseline="0" noProof="0" dirty="0">
                <a:ln>
                  <a:noFill/>
                </a:ln>
                <a:solidFill>
                  <a:srgbClr val="0000FF"/>
                </a:solidFill>
                <a:effectLst/>
                <a:uLnTx/>
                <a:uFillTx/>
                <a:latin typeface="Comic Sans MS"/>
                <a:ea typeface="宋体" charset="-122"/>
                <a:cs typeface="+mn-cs"/>
              </a:rPr>
              <a:t>primary key</a:t>
            </a:r>
            <a:r>
              <a:rPr kumimoji="1" lang="en-US" altLang="zh-CN" sz="1400" b="1" i="1" u="none" strike="noStrike" kern="0" cap="none" spc="0" normalizeH="0" baseline="0" noProof="0" dirty="0">
                <a:ln>
                  <a:noFill/>
                </a:ln>
                <a:solidFill>
                  <a:srgbClr val="0000FF"/>
                </a:solidFill>
                <a:effectLst/>
                <a:uLnTx/>
                <a:uFillTx/>
                <a:latin typeface="Comic Sans MS"/>
                <a:ea typeface="宋体" charset="-122"/>
                <a:cs typeface="+mn-cs"/>
              </a:rPr>
              <a:t> (</a:t>
            </a:r>
            <a:r>
              <a:rPr kumimoji="1" lang="en-US" altLang="zh-CN" sz="1400" b="1" i="1" u="none" strike="noStrike" kern="0" cap="none" spc="0" normalizeH="0" baseline="0" noProof="0" dirty="0" err="1">
                <a:ln>
                  <a:noFill/>
                </a:ln>
                <a:solidFill>
                  <a:srgbClr val="0000FF"/>
                </a:solidFill>
                <a:effectLst/>
                <a:uLnTx/>
                <a:uFillTx/>
                <a:latin typeface="Comic Sans MS"/>
                <a:ea typeface="宋体" charset="-122"/>
                <a:cs typeface="+mn-cs"/>
              </a:rPr>
              <a:t>branch_name</a:t>
            </a:r>
            <a:r>
              <a:rPr kumimoji="1" lang="en-US" altLang="zh-CN" sz="1400" b="1" i="1" u="none" strike="noStrike" kern="0" cap="none" spc="0" normalizeH="0" baseline="0" noProof="0" dirty="0">
                <a:ln>
                  <a:noFill/>
                </a:ln>
                <a:solidFill>
                  <a:srgbClr val="0000FF"/>
                </a:solidFill>
                <a:effectLst/>
                <a:uLnTx/>
                <a:uFillTx/>
                <a:latin typeface="Comic Sans MS"/>
                <a:ea typeface="宋体" charset="-122"/>
                <a:cs typeface="+mn-cs"/>
              </a:rPr>
              <a:t>))</a:t>
            </a:r>
            <a:r>
              <a:rPr kumimoji="1" lang="zh-CN" altLang="en-US" sz="1400" b="1" i="1" u="none" strike="noStrike" kern="0" cap="none" spc="0" normalizeH="0" baseline="0" noProof="0" dirty="0">
                <a:ln>
                  <a:noFill/>
                </a:ln>
                <a:solidFill>
                  <a:srgbClr val="0000FF"/>
                </a:solidFill>
                <a:effectLst/>
                <a:uLnTx/>
                <a:uFillTx/>
                <a:latin typeface="Comic Sans MS"/>
                <a:ea typeface="宋体" charset="-122"/>
                <a:cs typeface="+mn-cs"/>
              </a:rPr>
              <a:t>；</a:t>
            </a:r>
            <a:endParaRPr kumimoji="1" lang="en-US" altLang="zh-CN" sz="1400" b="1" i="0" u="none" strike="noStrike" kern="0" cap="none" spc="0" normalizeH="0" baseline="0" noProof="0" dirty="0">
              <a:ln>
                <a:noFill/>
              </a:ln>
              <a:solidFill>
                <a:srgbClr val="0000FF"/>
              </a:solidFill>
              <a:effectLst/>
              <a:uLnTx/>
              <a:uFillTx/>
              <a:latin typeface="Comic Sans MS"/>
              <a:ea typeface="宋体" charset="-122"/>
              <a:cs typeface="+mn-cs"/>
            </a:endParaRPr>
          </a:p>
        </p:txBody>
      </p:sp>
      <p:sp>
        <p:nvSpPr>
          <p:cNvPr id="5" name="Rectangle 4">
            <a:extLst>
              <a:ext uri="{FF2B5EF4-FFF2-40B4-BE49-F238E27FC236}">
                <a16:creationId xmlns:a16="http://schemas.microsoft.com/office/drawing/2014/main" id="{3EAA4E8E-2767-4ACC-A52F-AF25C77CE22E}"/>
              </a:ext>
            </a:extLst>
          </p:cNvPr>
          <p:cNvSpPr>
            <a:spLocks noChangeArrowheads="1"/>
          </p:cNvSpPr>
          <p:nvPr/>
        </p:nvSpPr>
        <p:spPr bwMode="auto">
          <a:xfrm>
            <a:off x="3851920" y="987574"/>
            <a:ext cx="5112568" cy="3381375"/>
          </a:xfrm>
          <a:prstGeom prst="rect">
            <a:avLst/>
          </a:prstGeom>
          <a:solidFill>
            <a:schemeClr val="accent2">
              <a:lumMod val="20000"/>
              <a:lumOff val="80000"/>
            </a:schemeClr>
          </a:solidFill>
          <a:ln w="9525">
            <a:solidFill>
              <a:srgbClr val="000000"/>
            </a:solidFill>
            <a:miter lim="800000"/>
            <a:headEnd/>
            <a:tailEnd/>
          </a:ln>
        </p:spPr>
        <p:txBody>
          <a:bodyPr/>
          <a:lstStyle>
            <a:lvl1pPr marL="342900" indent="-342900">
              <a:spcBef>
                <a:spcPct val="35000"/>
              </a:spcBef>
              <a:buClr>
                <a:srgbClr val="FF0000"/>
              </a:buClr>
              <a:buSzPct val="80000"/>
              <a:buFont typeface="Wingdings" panose="05000000000000000000" pitchFamily="2" charset="2"/>
              <a:buChar char="p"/>
              <a:tabLst>
                <a:tab pos="2173288" algn="l"/>
              </a:tabLst>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tabLst>
                <a:tab pos="2173288" algn="l"/>
              </a:tabLst>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tabLst>
                <a:tab pos="2173288" algn="l"/>
              </a:tabLst>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tabLst>
                <a:tab pos="2173288" algn="l"/>
              </a:tabLst>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tabLst>
                <a:tab pos="2173288" algn="l"/>
              </a:tabLst>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tabLst>
                <a:tab pos="2173288" algn="l"/>
              </a:tabLst>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tabLst>
                <a:tab pos="2173288" algn="l"/>
              </a:tabLst>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tabLst>
                <a:tab pos="2173288" algn="l"/>
              </a:tabLst>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tabLst>
                <a:tab pos="2173288" algn="l"/>
              </a:tabLst>
              <a:defRPr kumimoji="1" sz="2400">
                <a:solidFill>
                  <a:schemeClr val="tx1"/>
                </a:solidFill>
                <a:latin typeface="Comic Sans MS" panose="030F0702030302020204" pitchFamily="66" charset="0"/>
              </a:defRPr>
            </a:lvl9pPr>
          </a:lstStyle>
          <a:p>
            <a:pPr marL="257175" marR="0" lvl="0" indent="-257175" defTabSz="685800" eaLnBrk="0" fontAlgn="auto" latinLnBrk="0" hangingPunct="0">
              <a:lnSpc>
                <a:spcPct val="100000"/>
              </a:lnSpc>
              <a:spcBef>
                <a:spcPct val="35000"/>
              </a:spcBef>
              <a:spcAft>
                <a:spcPts val="0"/>
              </a:spcAft>
              <a:buClr>
                <a:srgbClr val="FF0000"/>
              </a:buClr>
              <a:buSzPct val="80000"/>
              <a:buFont typeface="Wingdings" panose="05000000000000000000" pitchFamily="2" charset="2"/>
              <a:buNone/>
              <a:tabLst>
                <a:tab pos="1629966" algn="l"/>
              </a:tabLst>
              <a:defRPr/>
            </a:pPr>
            <a: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create table</a:t>
            </a:r>
            <a:r>
              <a:rPr kumimoji="1" lang="en-US" altLang="zh-CN" sz="1400" b="1"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account</a:t>
            </a:r>
            <a:br>
              <a:rPr kumimoji="1" lang="en-US" altLang="zh-CN" sz="1400" b="1"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br>
            <a:r>
              <a:rPr kumimoji="1" lang="en-US" altLang="zh-CN" sz="1400" b="1"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a:t>
            </a:r>
            <a:r>
              <a:rPr kumimoji="1" lang="en-US" altLang="zh-CN" sz="1400" b="1" i="1" u="none" strike="noStrike" kern="0" cap="none" spc="0" normalizeH="0" baseline="0" noProof="0" dirty="0" err="1">
                <a:ln>
                  <a:noFill/>
                </a:ln>
                <a:solidFill>
                  <a:srgbClr val="000000"/>
                </a:solidFill>
                <a:effectLst/>
                <a:uLnTx/>
                <a:uFillTx/>
                <a:latin typeface="Comic Sans MS" panose="030F0702030302020204" pitchFamily="66" charset="0"/>
                <a:ea typeface="宋体" panose="02010600030101010101" pitchFamily="2" charset="-122"/>
              </a:rPr>
              <a:t>account_number</a:t>
            </a:r>
            <a:r>
              <a:rPr kumimoji="1" lang="en-US" altLang="zh-CN" sz="1400" b="1"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a:t>
            </a:r>
            <a: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char(10),</a:t>
            </a:r>
            <a:b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br>
            <a:r>
              <a:rPr kumimoji="1" lang="en-US" altLang="zh-CN" sz="1400" b="1" i="1" u="none" strike="noStrike" kern="0" cap="none" spc="0" normalizeH="0" baseline="0" noProof="0" dirty="0" err="1">
                <a:ln>
                  <a:noFill/>
                </a:ln>
                <a:solidFill>
                  <a:srgbClr val="000000"/>
                </a:solidFill>
                <a:effectLst/>
                <a:uLnTx/>
                <a:uFillTx/>
                <a:latin typeface="Comic Sans MS" panose="030F0702030302020204" pitchFamily="66" charset="0"/>
                <a:ea typeface="宋体" panose="02010600030101010101" pitchFamily="2" charset="-122"/>
              </a:rPr>
              <a:t>branch_name</a:t>
            </a:r>
            <a:r>
              <a:rPr kumimoji="1" lang="en-US" altLang="zh-CN" sz="1400" b="1"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a:t>
            </a:r>
            <a: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char(15),</a:t>
            </a:r>
            <a:b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br>
            <a:r>
              <a:rPr kumimoji="1" lang="en-US" altLang="zh-CN" sz="1400" b="1"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balance	</a:t>
            </a:r>
            <a: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integer,</a:t>
            </a:r>
            <a:b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br>
            <a:r>
              <a:rPr kumimoji="1" lang="en-US" altLang="zh-CN" sz="1400" b="1" i="0" u="none" strike="noStrike" kern="0" cap="none" spc="0" normalizeH="0" baseline="0" noProof="0" dirty="0">
                <a:ln>
                  <a:noFill/>
                </a:ln>
                <a:solidFill>
                  <a:srgbClr val="0000FF"/>
                </a:solidFill>
                <a:effectLst/>
                <a:uLnTx/>
                <a:uFillTx/>
                <a:latin typeface="Comic Sans MS" panose="030F0702030302020204" pitchFamily="66" charset="0"/>
                <a:ea typeface="宋体" panose="02010600030101010101" pitchFamily="2" charset="-122"/>
              </a:rPr>
              <a:t>primary key (</a:t>
            </a:r>
            <a:r>
              <a:rPr kumimoji="1" lang="en-US" altLang="zh-CN" sz="1400" b="1" i="1" u="none" strike="noStrike" kern="0" cap="none" spc="0" normalizeH="0" baseline="0" noProof="0" dirty="0" err="1">
                <a:ln>
                  <a:noFill/>
                </a:ln>
                <a:solidFill>
                  <a:srgbClr val="0000FF"/>
                </a:solidFill>
                <a:effectLst/>
                <a:uLnTx/>
                <a:uFillTx/>
                <a:latin typeface="Comic Sans MS" panose="030F0702030302020204" pitchFamily="66" charset="0"/>
                <a:ea typeface="宋体" panose="02010600030101010101" pitchFamily="2" charset="-122"/>
              </a:rPr>
              <a:t>account_number</a:t>
            </a:r>
            <a:r>
              <a:rPr kumimoji="1" lang="en-US" altLang="zh-CN" sz="1400" b="1" i="1" u="none" strike="noStrike" kern="0" cap="none" spc="0" normalizeH="0" baseline="0" noProof="0" dirty="0">
                <a:ln>
                  <a:noFill/>
                </a:ln>
                <a:solidFill>
                  <a:srgbClr val="0000FF"/>
                </a:solidFill>
                <a:effectLst/>
                <a:uLnTx/>
                <a:uFillTx/>
                <a:latin typeface="Comic Sans MS" panose="030F0702030302020204" pitchFamily="66" charset="0"/>
                <a:ea typeface="宋体" panose="02010600030101010101" pitchFamily="2" charset="-122"/>
              </a:rPr>
              <a:t>), </a:t>
            </a:r>
            <a:br>
              <a:rPr kumimoji="1" lang="en-US" altLang="zh-CN" sz="1400" b="1" i="1" u="none" strike="noStrike" kern="0" cap="none" spc="0" normalizeH="0" baseline="0" noProof="0" dirty="0">
                <a:ln>
                  <a:noFill/>
                </a:ln>
                <a:solidFill>
                  <a:srgbClr val="00CC00"/>
                </a:solidFill>
                <a:effectLst/>
                <a:uLnTx/>
                <a:uFillTx/>
                <a:latin typeface="Comic Sans MS" panose="030F0702030302020204" pitchFamily="66" charset="0"/>
                <a:ea typeface="宋体" panose="02010600030101010101" pitchFamily="2" charset="-122"/>
              </a:rPr>
            </a:br>
            <a:r>
              <a:rPr kumimoji="1" lang="en-US" altLang="zh-CN" sz="1400" b="1" i="0"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foreign key (</a:t>
            </a:r>
            <a:r>
              <a:rPr kumimoji="1" lang="en-US" altLang="zh-CN" sz="1400" b="1" i="1" u="none" strike="noStrike" kern="0" cap="none" spc="0" normalizeH="0" baseline="0" noProof="0" dirty="0" err="1">
                <a:ln>
                  <a:noFill/>
                </a:ln>
                <a:solidFill>
                  <a:srgbClr val="FF0000"/>
                </a:solidFill>
                <a:effectLst/>
                <a:uLnTx/>
                <a:uFillTx/>
                <a:latin typeface="Comic Sans MS" panose="030F0702030302020204" pitchFamily="66" charset="0"/>
                <a:ea typeface="宋体" panose="02010600030101010101" pitchFamily="2" charset="-122"/>
              </a:rPr>
              <a:t>branch_name</a:t>
            </a:r>
            <a:r>
              <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 </a:t>
            </a:r>
            <a:r>
              <a:rPr kumimoji="1" lang="en-US" altLang="zh-CN" sz="1400" b="1" i="0"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references </a:t>
            </a:r>
            <a:r>
              <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branch)</a:t>
            </a:r>
            <a:r>
              <a:rPr kumimoji="1" lang="zh-CN" altLang="en-US"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a:t>
            </a:r>
            <a:endPar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endParaRPr>
          </a:p>
          <a:p>
            <a:pPr marL="257175" marR="0" lvl="0" indent="-257175" defTabSz="685800" eaLnBrk="0" fontAlgn="auto" latinLnBrk="0" hangingPunct="0">
              <a:lnSpc>
                <a:spcPct val="100000"/>
              </a:lnSpc>
              <a:spcBef>
                <a:spcPct val="35000"/>
              </a:spcBef>
              <a:spcAft>
                <a:spcPts val="0"/>
              </a:spcAft>
              <a:buClr>
                <a:srgbClr val="FF0000"/>
              </a:buClr>
              <a:buSzPct val="80000"/>
              <a:buFont typeface="Wingdings" panose="05000000000000000000" pitchFamily="2" charset="2"/>
              <a:buNone/>
              <a:tabLst>
                <a:tab pos="1629966" algn="l"/>
              </a:tabLst>
              <a:defRPr/>
            </a:pPr>
            <a:endPar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endParaRPr>
          </a:p>
          <a:p>
            <a:pPr marL="257175" marR="0" lvl="0" indent="-257175" defTabSz="685800" eaLnBrk="0" fontAlgn="auto" latinLnBrk="0" hangingPunct="0">
              <a:lnSpc>
                <a:spcPct val="100000"/>
              </a:lnSpc>
              <a:spcBef>
                <a:spcPct val="35000"/>
              </a:spcBef>
              <a:spcAft>
                <a:spcPts val="0"/>
              </a:spcAft>
              <a:buClr>
                <a:srgbClr val="FF0000"/>
              </a:buClr>
              <a:buSzPct val="80000"/>
              <a:buFont typeface="Wingdings" panose="05000000000000000000" pitchFamily="2" charset="2"/>
              <a:buNone/>
              <a:tabLst>
                <a:tab pos="1629966" algn="l"/>
              </a:tabLst>
              <a:defRPr/>
            </a:pPr>
            <a: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create table </a:t>
            </a:r>
            <a:r>
              <a:rPr kumimoji="1" lang="en-US" altLang="zh-CN" sz="1400" b="1"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depositor</a:t>
            </a:r>
            <a:br>
              <a:rPr kumimoji="1" lang="en-US" altLang="zh-CN" sz="1400" b="1"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br>
            <a:r>
              <a:rPr kumimoji="1" lang="en-US" altLang="zh-CN" sz="1400" b="1"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a:t>
            </a:r>
            <a:r>
              <a:rPr kumimoji="1" lang="en-US" altLang="zh-CN" sz="1400" b="1" i="1" u="none" strike="noStrike" kern="0" cap="none" spc="0" normalizeH="0" baseline="0" noProof="0" dirty="0" err="1">
                <a:ln>
                  <a:noFill/>
                </a:ln>
                <a:solidFill>
                  <a:srgbClr val="000000"/>
                </a:solidFill>
                <a:effectLst/>
                <a:uLnTx/>
                <a:uFillTx/>
                <a:latin typeface="Comic Sans MS" panose="030F0702030302020204" pitchFamily="66" charset="0"/>
                <a:ea typeface="宋体" panose="02010600030101010101" pitchFamily="2" charset="-122"/>
              </a:rPr>
              <a:t>customer_name</a:t>
            </a:r>
            <a: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char(20),</a:t>
            </a:r>
            <a:b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br>
            <a:r>
              <a:rPr kumimoji="1" lang="en-US" altLang="zh-CN" sz="1400" b="1" i="1" u="none" strike="noStrike" kern="0" cap="none" spc="0" normalizeH="0" baseline="0" noProof="0" dirty="0" err="1">
                <a:ln>
                  <a:noFill/>
                </a:ln>
                <a:solidFill>
                  <a:srgbClr val="000000"/>
                </a:solidFill>
                <a:effectLst/>
                <a:uLnTx/>
                <a:uFillTx/>
                <a:latin typeface="Comic Sans MS" panose="030F0702030302020204" pitchFamily="66" charset="0"/>
                <a:ea typeface="宋体" panose="02010600030101010101" pitchFamily="2" charset="-122"/>
              </a:rPr>
              <a:t>account_number</a:t>
            </a:r>
            <a:r>
              <a:rPr kumimoji="1" lang="en-US" altLang="zh-CN" sz="1400" b="1"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a:t>
            </a:r>
            <a: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char(10),</a:t>
            </a:r>
            <a:b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br>
            <a:r>
              <a:rPr kumimoji="1" lang="en-US" altLang="zh-CN" sz="1400" b="1" i="0" u="none" strike="noStrike" kern="0" cap="none" spc="0" normalizeH="0" baseline="0" noProof="0" dirty="0">
                <a:ln>
                  <a:noFill/>
                </a:ln>
                <a:solidFill>
                  <a:srgbClr val="0000FF"/>
                </a:solidFill>
                <a:effectLst/>
                <a:uLnTx/>
                <a:uFillTx/>
                <a:latin typeface="Comic Sans MS" panose="030F0702030302020204" pitchFamily="66" charset="0"/>
                <a:ea typeface="宋体" panose="02010600030101010101" pitchFamily="2" charset="-122"/>
              </a:rPr>
              <a:t>primary key</a:t>
            </a:r>
            <a:r>
              <a:rPr kumimoji="1" lang="en-US" altLang="zh-CN" sz="1400" b="1" i="1" u="none" strike="noStrike" kern="0" cap="none" spc="0" normalizeH="0" baseline="0" noProof="0" dirty="0">
                <a:ln>
                  <a:noFill/>
                </a:ln>
                <a:solidFill>
                  <a:srgbClr val="0000FF"/>
                </a:solidFill>
                <a:effectLst/>
                <a:uLnTx/>
                <a:uFillTx/>
                <a:latin typeface="Comic Sans MS" panose="030F0702030302020204" pitchFamily="66" charset="0"/>
                <a:ea typeface="宋体" panose="02010600030101010101" pitchFamily="2" charset="-122"/>
              </a:rPr>
              <a:t> (</a:t>
            </a:r>
            <a:r>
              <a:rPr kumimoji="1" lang="en-US" altLang="zh-CN" sz="1400" b="1" i="1" u="none" strike="noStrike" kern="0" cap="none" spc="0" normalizeH="0" baseline="0" noProof="0" dirty="0" err="1">
                <a:ln>
                  <a:noFill/>
                </a:ln>
                <a:solidFill>
                  <a:srgbClr val="0000FF"/>
                </a:solidFill>
                <a:effectLst/>
                <a:uLnTx/>
                <a:uFillTx/>
                <a:latin typeface="Comic Sans MS" panose="030F0702030302020204" pitchFamily="66" charset="0"/>
                <a:ea typeface="宋体" panose="02010600030101010101" pitchFamily="2" charset="-122"/>
              </a:rPr>
              <a:t>customer_name</a:t>
            </a:r>
            <a:r>
              <a:rPr kumimoji="1" lang="en-US" altLang="zh-CN" sz="1400" b="1" i="1" u="none" strike="noStrike" kern="0" cap="none" spc="0" normalizeH="0" baseline="0" noProof="0" dirty="0">
                <a:ln>
                  <a:noFill/>
                </a:ln>
                <a:solidFill>
                  <a:srgbClr val="0000FF"/>
                </a:solidFill>
                <a:effectLst/>
                <a:uLnTx/>
                <a:uFillTx/>
                <a:latin typeface="Comic Sans MS" panose="030F0702030302020204" pitchFamily="66" charset="0"/>
                <a:ea typeface="宋体" panose="02010600030101010101" pitchFamily="2" charset="-122"/>
              </a:rPr>
              <a:t>, </a:t>
            </a:r>
            <a:r>
              <a:rPr kumimoji="1" lang="en-US" altLang="zh-CN" sz="1400" b="1" i="1" u="none" strike="noStrike" kern="0" cap="none" spc="0" normalizeH="0" baseline="0" noProof="0" dirty="0" err="1">
                <a:ln>
                  <a:noFill/>
                </a:ln>
                <a:solidFill>
                  <a:srgbClr val="0000FF"/>
                </a:solidFill>
                <a:effectLst/>
                <a:uLnTx/>
                <a:uFillTx/>
                <a:latin typeface="Comic Sans MS" panose="030F0702030302020204" pitchFamily="66" charset="0"/>
                <a:ea typeface="宋体" panose="02010600030101010101" pitchFamily="2" charset="-122"/>
              </a:rPr>
              <a:t>account_number</a:t>
            </a:r>
            <a:r>
              <a:rPr kumimoji="1" lang="en-US" altLang="zh-CN" sz="1400" b="1" i="1" u="none" strike="noStrike" kern="0" cap="none" spc="0" normalizeH="0" baseline="0" noProof="0" dirty="0">
                <a:ln>
                  <a:noFill/>
                </a:ln>
                <a:solidFill>
                  <a:srgbClr val="0000FF"/>
                </a:solidFill>
                <a:effectLst/>
                <a:uLnTx/>
                <a:uFillTx/>
                <a:latin typeface="Comic Sans MS" panose="030F0702030302020204" pitchFamily="66" charset="0"/>
                <a:ea typeface="宋体" panose="02010600030101010101" pitchFamily="2" charset="-122"/>
              </a:rPr>
              <a:t>),</a:t>
            </a:r>
            <a:br>
              <a:rPr kumimoji="1" lang="en-US" altLang="zh-CN" sz="1400" b="1" i="1" u="none" strike="noStrike" kern="0" cap="none" spc="0" normalizeH="0" baseline="0" noProof="0" dirty="0">
                <a:ln>
                  <a:noFill/>
                </a:ln>
                <a:solidFill>
                  <a:srgbClr val="00CC00"/>
                </a:solidFill>
                <a:effectLst/>
                <a:uLnTx/>
                <a:uFillTx/>
                <a:latin typeface="Comic Sans MS" panose="030F0702030302020204" pitchFamily="66" charset="0"/>
                <a:ea typeface="宋体" panose="02010600030101010101" pitchFamily="2" charset="-122"/>
              </a:rPr>
            </a:br>
            <a:r>
              <a:rPr kumimoji="1" lang="en-US" altLang="zh-CN" sz="1400" b="1" i="0"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foreign key</a:t>
            </a:r>
            <a:r>
              <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 (</a:t>
            </a:r>
            <a:r>
              <a:rPr kumimoji="1" lang="en-US" altLang="zh-CN" sz="1400" b="1" i="1" u="none" strike="noStrike" kern="0" cap="none" spc="0" normalizeH="0" baseline="0" noProof="0" dirty="0" err="1">
                <a:ln>
                  <a:noFill/>
                </a:ln>
                <a:solidFill>
                  <a:srgbClr val="FF0000"/>
                </a:solidFill>
                <a:effectLst/>
                <a:uLnTx/>
                <a:uFillTx/>
                <a:latin typeface="Comic Sans MS" panose="030F0702030302020204" pitchFamily="66" charset="0"/>
                <a:ea typeface="宋体" panose="02010600030101010101" pitchFamily="2" charset="-122"/>
              </a:rPr>
              <a:t>account_number</a:t>
            </a:r>
            <a:r>
              <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a:t>
            </a:r>
            <a:r>
              <a:rPr kumimoji="1" lang="en-US" altLang="zh-CN" sz="1400" b="1" i="0"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 references </a:t>
            </a:r>
            <a:r>
              <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account,</a:t>
            </a:r>
            <a:br>
              <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br>
            <a:r>
              <a:rPr kumimoji="1" lang="en-US" altLang="zh-CN" sz="1400" b="1" i="0"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foreign key</a:t>
            </a:r>
            <a:r>
              <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 (</a:t>
            </a:r>
            <a:r>
              <a:rPr kumimoji="1" lang="en-US" altLang="zh-CN" sz="1400" b="1" i="1" u="none" strike="noStrike" kern="0" cap="none" spc="0" normalizeH="0" baseline="0" noProof="0" dirty="0" err="1">
                <a:ln>
                  <a:noFill/>
                </a:ln>
                <a:solidFill>
                  <a:srgbClr val="FF0000"/>
                </a:solidFill>
                <a:effectLst/>
                <a:uLnTx/>
                <a:uFillTx/>
                <a:latin typeface="Comic Sans MS" panose="030F0702030302020204" pitchFamily="66" charset="0"/>
                <a:ea typeface="宋体" panose="02010600030101010101" pitchFamily="2" charset="-122"/>
              </a:rPr>
              <a:t>customer_name</a:t>
            </a:r>
            <a:r>
              <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 </a:t>
            </a:r>
            <a:r>
              <a:rPr kumimoji="1" lang="en-US" altLang="zh-CN" sz="1400" b="1" i="0"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references </a:t>
            </a:r>
            <a:r>
              <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customer)</a:t>
            </a:r>
            <a:r>
              <a:rPr kumimoji="1" lang="zh-CN" altLang="en-US"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a:t>
            </a:r>
            <a:endPar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endParaRPr>
          </a:p>
        </p:txBody>
      </p:sp>
    </p:spTree>
    <p:extLst>
      <p:ext uri="{BB962C8B-B14F-4D97-AF65-F5344CB8AC3E}">
        <p14:creationId xmlns:p14="http://schemas.microsoft.com/office/powerpoint/2010/main" val="28072268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20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20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20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bg/>
                                          </p:spTgt>
                                        </p:tgtEl>
                                        <p:attrNameLst>
                                          <p:attrName>style.visibility</p:attrName>
                                        </p:attrNameLst>
                                      </p:cBhvr>
                                      <p:to>
                                        <p:strVal val="visible"/>
                                      </p:to>
                                    </p:set>
                                    <p:animEffect transition="in" filter="fade">
                                      <p:cBhvr>
                                        <p:cTn id="18" dur="2000"/>
                                        <p:tgtEl>
                                          <p:spTgt spid="5">
                                            <p:bg/>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2000"/>
                                        <p:tgtEl>
                                          <p:spTgt spid="5">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5" grpId="0" build="allAtOnce"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BD7806-9935-4CA0-9C24-AF2BE8AAD22C}"/>
              </a:ext>
            </a:extLst>
          </p:cNvPr>
          <p:cNvSpPr>
            <a:spLocks noGrp="1"/>
          </p:cNvSpPr>
          <p:nvPr>
            <p:ph type="title"/>
          </p:nvPr>
        </p:nvSpPr>
        <p:spPr/>
        <p:txBody>
          <a:bodyPr/>
          <a:lstStyle/>
          <a:p>
            <a:pPr algn="ctr"/>
            <a:r>
              <a:rPr lang="en-US" altLang="zh-CN" sz="2800" dirty="0">
                <a:latin typeface="Comic Sans MS" panose="030F0702030302020204" pitchFamily="66" charset="0"/>
              </a:rPr>
              <a:t>Cascading Actions in Referential Integrity</a:t>
            </a:r>
            <a:endParaRPr lang="zh-CN" altLang="en-US" sz="2800" dirty="0">
              <a:latin typeface="Comic Sans MS" panose="030F0702030302020204" pitchFamily="66" charset="0"/>
            </a:endParaRPr>
          </a:p>
        </p:txBody>
      </p:sp>
      <p:sp>
        <p:nvSpPr>
          <p:cNvPr id="3" name="内容占位符 2">
            <a:extLst>
              <a:ext uri="{FF2B5EF4-FFF2-40B4-BE49-F238E27FC236}">
                <a16:creationId xmlns:a16="http://schemas.microsoft.com/office/drawing/2014/main" id="{5EDE30FA-D944-4CFE-BF36-43AB67B49CBA}"/>
              </a:ext>
            </a:extLst>
          </p:cNvPr>
          <p:cNvSpPr>
            <a:spLocks noGrp="1"/>
          </p:cNvSpPr>
          <p:nvPr>
            <p:ph idx="1"/>
          </p:nvPr>
        </p:nvSpPr>
        <p:spPr>
          <a:xfrm>
            <a:off x="179512" y="710896"/>
            <a:ext cx="5184576" cy="3805070"/>
          </a:xfrm>
        </p:spPr>
        <p:txBody>
          <a:bodyPr/>
          <a:lstStyle/>
          <a:p>
            <a:pPr marL="0" indent="0">
              <a:spcBef>
                <a:spcPts val="0"/>
              </a:spcBef>
              <a:buNone/>
            </a:pPr>
            <a:r>
              <a:rPr lang="en-US" altLang="zh-CN" sz="1600" b="1" i="1" dirty="0">
                <a:solidFill>
                  <a:srgbClr val="3333FF"/>
                </a:solidFill>
                <a:latin typeface="Comic Sans MS" panose="030F0702030302020204" pitchFamily="66" charset="0"/>
                <a:cs typeface="Times New Roman" panose="02020603050405020304" pitchFamily="18" charset="0"/>
              </a:rPr>
              <a:t>create table </a:t>
            </a:r>
            <a:r>
              <a:rPr lang="en-US" altLang="zh-CN" sz="1600" i="1" dirty="0">
                <a:latin typeface="Comic Sans MS" panose="030F0702030302020204" pitchFamily="66" charset="0"/>
                <a:cs typeface="Times New Roman" panose="02020603050405020304" pitchFamily="18" charset="0"/>
              </a:rPr>
              <a:t>course (</a:t>
            </a:r>
            <a:br>
              <a:rPr lang="en-US" altLang="zh-CN" sz="1600" i="1" dirty="0">
                <a:latin typeface="Comic Sans MS" panose="030F0702030302020204" pitchFamily="66" charset="0"/>
                <a:cs typeface="Times New Roman" panose="02020603050405020304" pitchFamily="18" charset="0"/>
              </a:rPr>
            </a:br>
            <a:r>
              <a:rPr lang="en-US" altLang="zh-CN" sz="1600" i="1" dirty="0">
                <a:latin typeface="Comic Sans MS" panose="030F0702030302020204" pitchFamily="66" charset="0"/>
                <a:cs typeface="Times New Roman" panose="02020603050405020304" pitchFamily="18" charset="0"/>
              </a:rPr>
              <a:t>    </a:t>
            </a:r>
            <a:r>
              <a:rPr lang="en-US" altLang="zh-CN" sz="1600" i="1" dirty="0" err="1">
                <a:latin typeface="Comic Sans MS" panose="030F0702030302020204" pitchFamily="66" charset="0"/>
                <a:cs typeface="Times New Roman" panose="02020603050405020304" pitchFamily="18" charset="0"/>
              </a:rPr>
              <a:t>course_id</a:t>
            </a:r>
            <a:r>
              <a:rPr lang="en-US" altLang="zh-CN" sz="1600" i="1" dirty="0">
                <a:latin typeface="Comic Sans MS" panose="030F0702030302020204" pitchFamily="66" charset="0"/>
                <a:cs typeface="Times New Roman" panose="02020603050405020304" pitchFamily="18" charset="0"/>
              </a:rPr>
              <a:t>   char(5) </a:t>
            </a:r>
            <a:r>
              <a:rPr lang="en-US" altLang="zh-CN" sz="1600" b="1" i="1" dirty="0">
                <a:solidFill>
                  <a:srgbClr val="FF0000"/>
                </a:solidFill>
                <a:latin typeface="Comic Sans MS" panose="030F0702030302020204" pitchFamily="66" charset="0"/>
                <a:cs typeface="Times New Roman" panose="02020603050405020304" pitchFamily="18" charset="0"/>
              </a:rPr>
              <a:t>primary key</a:t>
            </a:r>
            <a:r>
              <a:rPr lang="en-US" altLang="zh-CN" sz="1600" i="1" dirty="0">
                <a:latin typeface="Comic Sans MS" panose="030F0702030302020204" pitchFamily="66" charset="0"/>
                <a:cs typeface="Times New Roman" panose="02020603050405020304" pitchFamily="18" charset="0"/>
              </a:rPr>
              <a:t>,</a:t>
            </a:r>
            <a:br>
              <a:rPr lang="en-US" altLang="zh-CN" sz="1600" i="1" dirty="0">
                <a:latin typeface="Comic Sans MS" panose="030F0702030302020204" pitchFamily="66" charset="0"/>
                <a:cs typeface="Times New Roman" panose="02020603050405020304" pitchFamily="18" charset="0"/>
              </a:rPr>
            </a:br>
            <a:r>
              <a:rPr lang="en-US" altLang="zh-CN" sz="1600" i="1" dirty="0">
                <a:latin typeface="Comic Sans MS" panose="030F0702030302020204" pitchFamily="66" charset="0"/>
                <a:cs typeface="Times New Roman" panose="02020603050405020304" pitchFamily="18" charset="0"/>
              </a:rPr>
              <a:t>    title           varchar(20),</a:t>
            </a:r>
            <a:br>
              <a:rPr lang="en-US" altLang="zh-CN" sz="1600" i="1" dirty="0">
                <a:latin typeface="Comic Sans MS" panose="030F0702030302020204" pitchFamily="66" charset="0"/>
                <a:cs typeface="Times New Roman" panose="02020603050405020304" pitchFamily="18" charset="0"/>
              </a:rPr>
            </a:br>
            <a:r>
              <a:rPr lang="en-US" altLang="zh-CN" sz="1600" i="1" dirty="0">
                <a:latin typeface="Comic Sans MS" panose="030F0702030302020204" pitchFamily="66" charset="0"/>
                <a:cs typeface="Times New Roman" panose="02020603050405020304" pitchFamily="18" charset="0"/>
              </a:rPr>
              <a:t>    </a:t>
            </a:r>
            <a:r>
              <a:rPr lang="en-US" altLang="zh-CN" sz="1600" i="1" dirty="0" err="1">
                <a:latin typeface="Comic Sans MS" panose="030F0702030302020204" pitchFamily="66" charset="0"/>
                <a:cs typeface="Times New Roman" panose="02020603050405020304" pitchFamily="18" charset="0"/>
              </a:rPr>
              <a:t>dept_name</a:t>
            </a:r>
            <a:r>
              <a:rPr lang="en-US" altLang="zh-CN" sz="1600" i="1" dirty="0">
                <a:latin typeface="Comic Sans MS" panose="030F0702030302020204" pitchFamily="66" charset="0"/>
                <a:cs typeface="Times New Roman" panose="02020603050405020304" pitchFamily="18" charset="0"/>
              </a:rPr>
              <a:t> varchar(20) </a:t>
            </a:r>
            <a:r>
              <a:rPr lang="en-US" altLang="zh-CN" sz="1600" b="1" i="1" dirty="0">
                <a:solidFill>
                  <a:srgbClr val="FF0000"/>
                </a:solidFill>
                <a:latin typeface="Comic Sans MS" panose="030F0702030302020204" pitchFamily="66" charset="0"/>
                <a:cs typeface="Times New Roman" panose="02020603050405020304" pitchFamily="18" charset="0"/>
              </a:rPr>
              <a:t>references</a:t>
            </a:r>
            <a:r>
              <a:rPr lang="en-US" altLang="zh-CN" sz="1600" i="1" dirty="0">
                <a:solidFill>
                  <a:srgbClr val="FF0000"/>
                </a:solidFill>
                <a:latin typeface="Comic Sans MS" panose="030F0702030302020204" pitchFamily="66" charset="0"/>
                <a:cs typeface="Times New Roman" panose="02020603050405020304" pitchFamily="18" charset="0"/>
              </a:rPr>
              <a:t> department</a:t>
            </a:r>
            <a:br>
              <a:rPr lang="en-US" altLang="zh-CN" sz="1600" i="1" dirty="0">
                <a:latin typeface="Comic Sans MS" panose="030F0702030302020204" pitchFamily="66" charset="0"/>
                <a:cs typeface="Times New Roman" panose="02020603050405020304" pitchFamily="18" charset="0"/>
              </a:rPr>
            </a:br>
            <a:r>
              <a:rPr lang="en-US" altLang="zh-CN" sz="1600" i="1" dirty="0">
                <a:latin typeface="Comic Sans MS" panose="030F0702030302020204" pitchFamily="66" charset="0"/>
                <a:cs typeface="Times New Roman" panose="02020603050405020304" pitchFamily="18" charset="0"/>
              </a:rPr>
              <a:t>)</a:t>
            </a:r>
            <a:r>
              <a:rPr lang="zh-CN" altLang="en-US" sz="1600" i="1" dirty="0">
                <a:latin typeface="Comic Sans MS" panose="030F0702030302020204" pitchFamily="66" charset="0"/>
                <a:cs typeface="Times New Roman" panose="02020603050405020304" pitchFamily="18" charset="0"/>
              </a:rPr>
              <a:t>；</a:t>
            </a:r>
            <a:endParaRPr lang="en-US" altLang="zh-CN" sz="1600" i="1" dirty="0">
              <a:latin typeface="Comic Sans MS" panose="030F0702030302020204" pitchFamily="66" charset="0"/>
              <a:cs typeface="Times New Roman" panose="02020603050405020304" pitchFamily="18" charset="0"/>
            </a:endParaRPr>
          </a:p>
          <a:p>
            <a:pPr marL="0" indent="0">
              <a:spcBef>
                <a:spcPts val="0"/>
              </a:spcBef>
              <a:buNone/>
            </a:pPr>
            <a:endParaRPr lang="en-US" altLang="zh-CN" sz="1600" i="1" dirty="0">
              <a:latin typeface="Comic Sans MS" panose="030F0702030302020204" pitchFamily="66" charset="0"/>
              <a:cs typeface="Times New Roman" panose="02020603050405020304" pitchFamily="18" charset="0"/>
            </a:endParaRPr>
          </a:p>
          <a:p>
            <a:pPr marL="0" indent="0">
              <a:spcBef>
                <a:spcPts val="0"/>
              </a:spcBef>
              <a:buNone/>
            </a:pPr>
            <a:r>
              <a:rPr lang="en-US" altLang="zh-CN" sz="1600" b="1" i="1" dirty="0">
                <a:solidFill>
                  <a:srgbClr val="3333FF"/>
                </a:solidFill>
                <a:latin typeface="Comic Sans MS" panose="030F0702030302020204" pitchFamily="66" charset="0"/>
                <a:cs typeface="Times New Roman" panose="02020603050405020304" pitchFamily="18" charset="0"/>
              </a:rPr>
              <a:t>create table </a:t>
            </a:r>
            <a:r>
              <a:rPr lang="en-US" altLang="zh-CN" sz="1600" i="1" dirty="0">
                <a:latin typeface="Comic Sans MS" panose="030F0702030302020204" pitchFamily="66" charset="0"/>
                <a:cs typeface="Times New Roman" panose="02020603050405020304" pitchFamily="18" charset="0"/>
              </a:rPr>
              <a:t>course (</a:t>
            </a:r>
            <a:br>
              <a:rPr lang="en-US" altLang="zh-CN" sz="1600" i="1" dirty="0">
                <a:latin typeface="Comic Sans MS" panose="030F0702030302020204" pitchFamily="66" charset="0"/>
                <a:cs typeface="Times New Roman" panose="02020603050405020304" pitchFamily="18" charset="0"/>
              </a:rPr>
            </a:br>
            <a:r>
              <a:rPr lang="en-US" altLang="zh-CN" sz="1600" i="1" dirty="0">
                <a:latin typeface="Comic Sans MS" panose="030F0702030302020204" pitchFamily="66" charset="0"/>
                <a:cs typeface="Times New Roman" panose="02020603050405020304" pitchFamily="18" charset="0"/>
              </a:rPr>
              <a:t>    …</a:t>
            </a:r>
            <a:br>
              <a:rPr lang="en-US" altLang="zh-CN" sz="1600" i="1" dirty="0">
                <a:latin typeface="Comic Sans MS" panose="030F0702030302020204" pitchFamily="66" charset="0"/>
                <a:cs typeface="Times New Roman" panose="02020603050405020304" pitchFamily="18" charset="0"/>
              </a:rPr>
            </a:br>
            <a:r>
              <a:rPr lang="en-US" altLang="zh-CN" sz="1600" i="1" dirty="0">
                <a:latin typeface="Comic Sans MS" panose="030F0702030302020204" pitchFamily="66" charset="0"/>
                <a:cs typeface="Times New Roman" panose="02020603050405020304" pitchFamily="18" charset="0"/>
              </a:rPr>
              <a:t>    </a:t>
            </a:r>
            <a:r>
              <a:rPr lang="en-US" altLang="zh-CN" sz="1600" i="1" dirty="0" err="1">
                <a:latin typeface="Comic Sans MS" panose="030F0702030302020204" pitchFamily="66" charset="0"/>
                <a:cs typeface="Times New Roman" panose="02020603050405020304" pitchFamily="18" charset="0"/>
              </a:rPr>
              <a:t>dept_name</a:t>
            </a:r>
            <a:r>
              <a:rPr lang="en-US" altLang="zh-CN" sz="1600" i="1" dirty="0">
                <a:latin typeface="Comic Sans MS" panose="030F0702030302020204" pitchFamily="66" charset="0"/>
                <a:cs typeface="Times New Roman" panose="02020603050405020304" pitchFamily="18" charset="0"/>
              </a:rPr>
              <a:t> varchar(20),</a:t>
            </a:r>
            <a:br>
              <a:rPr lang="en-US" altLang="zh-CN" sz="1600" i="1" dirty="0">
                <a:latin typeface="Comic Sans MS" panose="030F0702030302020204" pitchFamily="66" charset="0"/>
                <a:cs typeface="Times New Roman" panose="02020603050405020304" pitchFamily="18" charset="0"/>
              </a:rPr>
            </a:br>
            <a:r>
              <a:rPr lang="en-US" altLang="zh-CN" sz="1600" i="1" dirty="0">
                <a:latin typeface="Comic Sans MS" panose="030F0702030302020204" pitchFamily="66" charset="0"/>
                <a:cs typeface="Times New Roman" panose="02020603050405020304" pitchFamily="18" charset="0"/>
              </a:rPr>
              <a:t>    </a:t>
            </a:r>
            <a:r>
              <a:rPr lang="en-US" altLang="zh-CN" sz="1600" b="1" i="1" dirty="0">
                <a:solidFill>
                  <a:srgbClr val="3333FF"/>
                </a:solidFill>
                <a:latin typeface="Comic Sans MS" panose="030F0702030302020204" pitchFamily="66" charset="0"/>
                <a:cs typeface="Times New Roman" panose="02020603050405020304" pitchFamily="18" charset="0"/>
              </a:rPr>
              <a:t>foreign key </a:t>
            </a:r>
            <a:r>
              <a:rPr lang="en-US" altLang="zh-CN" sz="1600" i="1" dirty="0">
                <a:solidFill>
                  <a:srgbClr val="3333FF"/>
                </a:solidFill>
                <a:latin typeface="Comic Sans MS" panose="030F0702030302020204" pitchFamily="66" charset="0"/>
                <a:cs typeface="Times New Roman" panose="02020603050405020304" pitchFamily="18" charset="0"/>
              </a:rPr>
              <a:t>(</a:t>
            </a:r>
            <a:r>
              <a:rPr lang="en-US" altLang="zh-CN" sz="1600" i="1" dirty="0" err="1">
                <a:solidFill>
                  <a:srgbClr val="3333FF"/>
                </a:solidFill>
                <a:latin typeface="Comic Sans MS" panose="030F0702030302020204" pitchFamily="66" charset="0"/>
                <a:cs typeface="Times New Roman" panose="02020603050405020304" pitchFamily="18" charset="0"/>
              </a:rPr>
              <a:t>dept_name</a:t>
            </a:r>
            <a:r>
              <a:rPr lang="en-US" altLang="zh-CN" sz="1600" i="1" dirty="0">
                <a:solidFill>
                  <a:srgbClr val="3333FF"/>
                </a:solidFill>
                <a:latin typeface="Comic Sans MS" panose="030F0702030302020204" pitchFamily="66" charset="0"/>
                <a:cs typeface="Times New Roman" panose="02020603050405020304" pitchFamily="18" charset="0"/>
              </a:rPr>
              <a:t>) </a:t>
            </a:r>
            <a:r>
              <a:rPr lang="en-US" altLang="zh-CN" sz="1600" b="1" i="1" dirty="0">
                <a:solidFill>
                  <a:srgbClr val="3333FF"/>
                </a:solidFill>
                <a:latin typeface="Comic Sans MS" panose="030F0702030302020204" pitchFamily="66" charset="0"/>
                <a:cs typeface="Times New Roman" panose="02020603050405020304" pitchFamily="18" charset="0"/>
              </a:rPr>
              <a:t>references</a:t>
            </a:r>
            <a:r>
              <a:rPr lang="en-US" altLang="zh-CN" sz="1600" i="1" dirty="0">
                <a:solidFill>
                  <a:srgbClr val="3333FF"/>
                </a:solidFill>
                <a:latin typeface="Comic Sans MS" panose="030F0702030302020204" pitchFamily="66" charset="0"/>
                <a:cs typeface="Times New Roman" panose="02020603050405020304" pitchFamily="18" charset="0"/>
              </a:rPr>
              <a:t> department</a:t>
            </a:r>
            <a:br>
              <a:rPr lang="en-US" altLang="zh-CN" sz="1600" i="1" dirty="0">
                <a:latin typeface="Comic Sans MS" panose="030F0702030302020204" pitchFamily="66" charset="0"/>
                <a:cs typeface="Times New Roman" panose="02020603050405020304" pitchFamily="18" charset="0"/>
              </a:rPr>
            </a:br>
            <a:r>
              <a:rPr lang="en-US" altLang="zh-CN" sz="1600" b="1" i="1" dirty="0">
                <a:solidFill>
                  <a:srgbClr val="FF0000"/>
                </a:solidFill>
                <a:latin typeface="Comic Sans MS" panose="030F0702030302020204" pitchFamily="66" charset="0"/>
                <a:cs typeface="Times New Roman" panose="02020603050405020304" pitchFamily="18" charset="0"/>
              </a:rPr>
              <a:t>           on delete cascade</a:t>
            </a:r>
            <a:br>
              <a:rPr lang="en-US" altLang="zh-CN" sz="1600" b="1" i="1" dirty="0">
                <a:solidFill>
                  <a:srgbClr val="FF0000"/>
                </a:solidFill>
                <a:latin typeface="Comic Sans MS" panose="030F0702030302020204" pitchFamily="66" charset="0"/>
                <a:cs typeface="Times New Roman" panose="02020603050405020304" pitchFamily="18" charset="0"/>
              </a:rPr>
            </a:br>
            <a:r>
              <a:rPr lang="en-US" altLang="zh-CN" sz="1600" b="1" i="1" dirty="0">
                <a:solidFill>
                  <a:srgbClr val="FF0000"/>
                </a:solidFill>
                <a:latin typeface="Comic Sans MS" panose="030F0702030302020204" pitchFamily="66" charset="0"/>
                <a:cs typeface="Times New Roman" panose="02020603050405020304" pitchFamily="18" charset="0"/>
              </a:rPr>
              <a:t>           on update cascade,</a:t>
            </a:r>
            <a:br>
              <a:rPr lang="en-US" altLang="zh-CN" sz="1600" b="1" i="1" dirty="0">
                <a:solidFill>
                  <a:srgbClr val="FF0000"/>
                </a:solidFill>
                <a:latin typeface="Comic Sans MS" panose="030F0702030302020204" pitchFamily="66" charset="0"/>
                <a:cs typeface="Times New Roman" panose="02020603050405020304" pitchFamily="18" charset="0"/>
              </a:rPr>
            </a:br>
            <a:r>
              <a:rPr lang="en-US" altLang="zh-CN" sz="1600" i="1" dirty="0">
                <a:latin typeface="Comic Sans MS" panose="030F0702030302020204" pitchFamily="66" charset="0"/>
                <a:cs typeface="Times New Roman" panose="02020603050405020304" pitchFamily="18" charset="0"/>
              </a:rPr>
              <a:t>     …</a:t>
            </a:r>
            <a:br>
              <a:rPr lang="en-US" altLang="zh-CN" sz="1600" i="1" dirty="0">
                <a:latin typeface="Comic Sans MS" panose="030F0702030302020204" pitchFamily="66" charset="0"/>
                <a:cs typeface="Times New Roman" panose="02020603050405020304" pitchFamily="18" charset="0"/>
              </a:rPr>
            </a:br>
            <a:r>
              <a:rPr lang="en-US" altLang="zh-CN" sz="1600" i="1" dirty="0">
                <a:latin typeface="Comic Sans MS" panose="030F0702030302020204" pitchFamily="66" charset="0"/>
                <a:cs typeface="Times New Roman" panose="02020603050405020304" pitchFamily="18" charset="0"/>
              </a:rPr>
              <a:t>)</a:t>
            </a:r>
            <a:r>
              <a:rPr lang="zh-CN" altLang="en-US" sz="1600" i="1" dirty="0">
                <a:latin typeface="Comic Sans MS" panose="030F0702030302020204" pitchFamily="66" charset="0"/>
                <a:cs typeface="Times New Roman" panose="02020603050405020304" pitchFamily="18" charset="0"/>
              </a:rPr>
              <a:t>；</a:t>
            </a:r>
            <a:endParaRPr lang="en-US" altLang="zh-CN" sz="1600" i="1" dirty="0">
              <a:latin typeface="Comic Sans MS" panose="030F0702030302020204" pitchFamily="66" charset="0"/>
              <a:cs typeface="Times New Roman" panose="02020603050405020304" pitchFamily="18" charset="0"/>
            </a:endParaRPr>
          </a:p>
          <a:p>
            <a:pPr marL="0" indent="0">
              <a:spcBef>
                <a:spcPts val="0"/>
              </a:spcBef>
              <a:buNone/>
            </a:pPr>
            <a:endParaRPr lang="en-US" altLang="zh-CN" sz="1600" i="1" dirty="0">
              <a:latin typeface="Comic Sans MS" panose="030F0702030302020204" pitchFamily="66" charset="0"/>
              <a:cs typeface="Times New Roman" panose="02020603050405020304" pitchFamily="18" charset="0"/>
            </a:endParaRPr>
          </a:p>
        </p:txBody>
      </p:sp>
      <p:sp>
        <p:nvSpPr>
          <p:cNvPr id="4" name="内容占位符 2">
            <a:extLst>
              <a:ext uri="{FF2B5EF4-FFF2-40B4-BE49-F238E27FC236}">
                <a16:creationId xmlns:a16="http://schemas.microsoft.com/office/drawing/2014/main" id="{5A1B3104-DEA6-4FC6-9FB4-17E9D4172A72}"/>
              </a:ext>
            </a:extLst>
          </p:cNvPr>
          <p:cNvSpPr txBox="1">
            <a:spLocks/>
          </p:cNvSpPr>
          <p:nvPr/>
        </p:nvSpPr>
        <p:spPr bwMode="auto">
          <a:xfrm>
            <a:off x="5004048" y="771550"/>
            <a:ext cx="4067944" cy="3805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r>
              <a:rPr lang="en-US" altLang="zh-CN" sz="1800" kern="0" dirty="0">
                <a:latin typeface="Comic Sans MS" panose="030F0702030302020204" pitchFamily="66" charset="0"/>
              </a:rPr>
              <a:t>Due to the </a:t>
            </a:r>
            <a:r>
              <a:rPr lang="en-US" altLang="zh-CN" sz="1800" b="1" kern="0" dirty="0">
                <a:solidFill>
                  <a:srgbClr val="FF0000"/>
                </a:solidFill>
                <a:latin typeface="Comic Sans MS" panose="030F0702030302020204" pitchFamily="66" charset="0"/>
              </a:rPr>
              <a:t>on delete cascade </a:t>
            </a:r>
            <a:r>
              <a:rPr lang="en-US" altLang="zh-CN" sz="1800" kern="0" dirty="0">
                <a:solidFill>
                  <a:srgbClr val="3333FF"/>
                </a:solidFill>
                <a:latin typeface="Comic Sans MS" panose="030F0702030302020204" pitchFamily="66" charset="0"/>
              </a:rPr>
              <a:t>clauses</a:t>
            </a:r>
            <a:r>
              <a:rPr lang="en-US" altLang="zh-CN" sz="1800" kern="0" dirty="0">
                <a:latin typeface="Comic Sans MS" panose="030F0702030302020204" pitchFamily="66" charset="0"/>
              </a:rPr>
              <a:t>, if a delete of a tuple in </a:t>
            </a:r>
            <a:r>
              <a:rPr lang="en-US" altLang="zh-CN" sz="1800" kern="0" dirty="0">
                <a:solidFill>
                  <a:srgbClr val="FF0000"/>
                </a:solidFill>
                <a:latin typeface="Comic Sans MS" panose="030F0702030302020204" pitchFamily="66" charset="0"/>
              </a:rPr>
              <a:t>department</a:t>
            </a:r>
            <a:r>
              <a:rPr lang="en-US" altLang="zh-CN" sz="1800" kern="0" dirty="0">
                <a:latin typeface="Comic Sans MS" panose="030F0702030302020204" pitchFamily="66" charset="0"/>
              </a:rPr>
              <a:t> results in referential-integrity constraint violation, the delete “cascades” to the </a:t>
            </a:r>
            <a:r>
              <a:rPr lang="en-US" altLang="zh-CN" sz="1800" kern="0" dirty="0">
                <a:solidFill>
                  <a:srgbClr val="FF0000"/>
                </a:solidFill>
                <a:latin typeface="Comic Sans MS" panose="030F0702030302020204" pitchFamily="66" charset="0"/>
              </a:rPr>
              <a:t>course</a:t>
            </a:r>
            <a:r>
              <a:rPr lang="en-US" altLang="zh-CN" sz="1800" kern="0" dirty="0">
                <a:latin typeface="Comic Sans MS" panose="030F0702030302020204" pitchFamily="66" charset="0"/>
              </a:rPr>
              <a:t> relation, the tuples that refer to the </a:t>
            </a:r>
            <a:r>
              <a:rPr lang="en-US" altLang="zh-CN" sz="1800" kern="0" dirty="0">
                <a:solidFill>
                  <a:srgbClr val="FF0000"/>
                </a:solidFill>
                <a:latin typeface="Comic Sans MS" panose="030F0702030302020204" pitchFamily="66" charset="0"/>
              </a:rPr>
              <a:t>department</a:t>
            </a:r>
            <a:r>
              <a:rPr lang="en-US" altLang="zh-CN" sz="1800" kern="0" dirty="0">
                <a:latin typeface="Comic Sans MS" panose="030F0702030302020204" pitchFamily="66" charset="0"/>
              </a:rPr>
              <a:t> that should be deleted</a:t>
            </a:r>
          </a:p>
          <a:p>
            <a:endParaRPr lang="en-US" altLang="zh-CN" sz="1800" kern="0" dirty="0">
              <a:latin typeface="Comic Sans MS" panose="030F0702030302020204" pitchFamily="66" charset="0"/>
            </a:endParaRPr>
          </a:p>
          <a:p>
            <a:pPr>
              <a:buFontTx/>
            </a:pPr>
            <a:r>
              <a:rPr lang="en-US" altLang="zh-CN" sz="1800" kern="0" dirty="0">
                <a:latin typeface="Comic Sans MS" panose="030F0702030302020204" pitchFamily="66" charset="0"/>
              </a:rPr>
              <a:t>Cascading </a:t>
            </a:r>
            <a:r>
              <a:rPr lang="en-US" altLang="zh-CN" sz="1800" kern="0" dirty="0">
                <a:solidFill>
                  <a:srgbClr val="FF0000"/>
                </a:solidFill>
                <a:latin typeface="Comic Sans MS" panose="030F0702030302020204" pitchFamily="66" charset="0"/>
              </a:rPr>
              <a:t>updates</a:t>
            </a:r>
            <a:r>
              <a:rPr lang="en-US" altLang="zh-CN" sz="1800" kern="0" dirty="0">
                <a:latin typeface="Comic Sans MS" panose="030F0702030302020204" pitchFamily="66" charset="0"/>
              </a:rPr>
              <a:t> are similar</a:t>
            </a:r>
          </a:p>
          <a:p>
            <a:pPr>
              <a:buFontTx/>
            </a:pPr>
            <a:endParaRPr lang="zh-CN" altLang="en-US" sz="1800" kern="0" dirty="0">
              <a:latin typeface="Comic Sans MS" panose="030F0702030302020204" pitchFamily="66" charset="0"/>
            </a:endParaRPr>
          </a:p>
        </p:txBody>
      </p:sp>
    </p:spTree>
    <p:extLst>
      <p:ext uri="{BB962C8B-B14F-4D97-AF65-F5344CB8AC3E}">
        <p14:creationId xmlns:p14="http://schemas.microsoft.com/office/powerpoint/2010/main" val="224953781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17E05E-9579-4BD5-B56D-7418C4BFF1E7}"/>
              </a:ext>
            </a:extLst>
          </p:cNvPr>
          <p:cNvSpPr>
            <a:spLocks noGrp="1"/>
          </p:cNvSpPr>
          <p:nvPr>
            <p:ph type="title"/>
          </p:nvPr>
        </p:nvSpPr>
        <p:spPr/>
        <p:txBody>
          <a:bodyPr/>
          <a:lstStyle/>
          <a:p>
            <a:pPr algn="ctr"/>
            <a:r>
              <a:rPr lang="en-US" altLang="zh-CN" sz="2800" dirty="0">
                <a:latin typeface="Comic Sans MS" panose="030F0702030302020204" pitchFamily="66" charset="0"/>
              </a:rPr>
              <a:t>Cascading Actions in SQL (Cont.)</a:t>
            </a:r>
            <a:endParaRPr lang="zh-CN" altLang="en-US" sz="2800" dirty="0">
              <a:latin typeface="Comic Sans MS" panose="030F0702030302020204" pitchFamily="66" charset="0"/>
            </a:endParaRPr>
          </a:p>
        </p:txBody>
      </p:sp>
      <p:sp>
        <p:nvSpPr>
          <p:cNvPr id="3" name="内容占位符 2">
            <a:extLst>
              <a:ext uri="{FF2B5EF4-FFF2-40B4-BE49-F238E27FC236}">
                <a16:creationId xmlns:a16="http://schemas.microsoft.com/office/drawing/2014/main" id="{C347480D-27E3-4415-A3DE-80F83544586E}"/>
              </a:ext>
            </a:extLst>
          </p:cNvPr>
          <p:cNvSpPr>
            <a:spLocks noGrp="1"/>
          </p:cNvSpPr>
          <p:nvPr>
            <p:ph idx="1"/>
          </p:nvPr>
        </p:nvSpPr>
        <p:spPr>
          <a:xfrm>
            <a:off x="251520" y="699542"/>
            <a:ext cx="8712968" cy="4086453"/>
          </a:xfrm>
        </p:spPr>
        <p:txBody>
          <a:bodyPr/>
          <a:lstStyle/>
          <a:p>
            <a:r>
              <a:rPr lang="en-US" altLang="zh-CN" sz="2000" dirty="0">
                <a:latin typeface="Comic Sans MS" panose="030F0702030302020204" pitchFamily="66" charset="0"/>
              </a:rPr>
              <a:t>If there is </a:t>
            </a:r>
            <a:r>
              <a:rPr lang="en-US" altLang="zh-CN" sz="2000" b="1" dirty="0">
                <a:solidFill>
                  <a:srgbClr val="3333FF"/>
                </a:solidFill>
                <a:latin typeface="Comic Sans MS" panose="030F0702030302020204" pitchFamily="66" charset="0"/>
              </a:rPr>
              <a:t>a chain of foreign-key dependencies </a:t>
            </a:r>
            <a:r>
              <a:rPr lang="en-US" altLang="zh-CN" sz="2000" dirty="0">
                <a:latin typeface="Comic Sans MS" panose="030F0702030302020204" pitchFamily="66" charset="0"/>
              </a:rPr>
              <a:t>across multiple relations, with </a:t>
            </a:r>
            <a:r>
              <a:rPr lang="en-US" altLang="zh-CN" sz="2000" b="1" dirty="0">
                <a:solidFill>
                  <a:srgbClr val="FF0000"/>
                </a:solidFill>
                <a:latin typeface="Comic Sans MS" panose="030F0702030302020204" pitchFamily="66" charset="0"/>
              </a:rPr>
              <a:t>on delete cascade </a:t>
            </a:r>
            <a:r>
              <a:rPr lang="en-US" altLang="zh-CN" sz="2000" dirty="0">
                <a:latin typeface="Comic Sans MS" panose="030F0702030302020204" pitchFamily="66" charset="0"/>
              </a:rPr>
              <a:t>specified for each dependency, a deletion or update at one end of the chain can </a:t>
            </a:r>
            <a:r>
              <a:rPr lang="en-US" altLang="zh-CN" sz="2000" dirty="0">
                <a:solidFill>
                  <a:srgbClr val="3333FF"/>
                </a:solidFill>
                <a:latin typeface="Comic Sans MS" panose="030F0702030302020204" pitchFamily="66" charset="0"/>
              </a:rPr>
              <a:t>propagate across the entire chain</a:t>
            </a:r>
          </a:p>
          <a:p>
            <a:endParaRPr lang="en-US" altLang="zh-CN" sz="2000" dirty="0">
              <a:solidFill>
                <a:srgbClr val="1B06BA"/>
              </a:solidFill>
              <a:latin typeface="Comic Sans MS" panose="030F0702030302020204" pitchFamily="66" charset="0"/>
            </a:endParaRPr>
          </a:p>
          <a:p>
            <a:endParaRPr lang="en-US" altLang="zh-CN" sz="2000" dirty="0">
              <a:solidFill>
                <a:srgbClr val="1B06BA"/>
              </a:solidFill>
              <a:latin typeface="Comic Sans MS" panose="030F0702030302020204" pitchFamily="66" charset="0"/>
            </a:endParaRPr>
          </a:p>
          <a:p>
            <a:r>
              <a:rPr lang="en-US" altLang="zh-CN" sz="2000" b="1" dirty="0">
                <a:solidFill>
                  <a:srgbClr val="FF0000"/>
                </a:solidFill>
                <a:latin typeface="Comic Sans MS" panose="030F0702030302020204" pitchFamily="66" charset="0"/>
              </a:rPr>
              <a:t>Referential integrity is only checked at the end of a transaction</a:t>
            </a:r>
          </a:p>
          <a:p>
            <a:pPr lvl="1"/>
            <a:r>
              <a:rPr lang="en-US" altLang="zh-CN" sz="1800" dirty="0">
                <a:latin typeface="Comic Sans MS" panose="030F0702030302020204" pitchFamily="66" charset="0"/>
              </a:rPr>
              <a:t>Intermediate steps are allowed to violate referential integrity provided later steps remove the violation</a:t>
            </a:r>
          </a:p>
          <a:p>
            <a:pPr lvl="1"/>
            <a:r>
              <a:rPr lang="en-US" altLang="zh-CN" sz="1800" dirty="0">
                <a:latin typeface="Comic Sans MS" panose="030F0702030302020204" pitchFamily="66" charset="0"/>
              </a:rPr>
              <a:t>Otherwise it would be impossible to create some database states, e.g. insert two tuples whose foreign keys point to each other</a:t>
            </a:r>
          </a:p>
          <a:p>
            <a:pPr lvl="2"/>
            <a:r>
              <a:rPr lang="en-US" altLang="zh-CN" sz="1600" dirty="0">
                <a:latin typeface="Comic Sans MS" panose="030F0702030302020204" pitchFamily="66" charset="0"/>
              </a:rPr>
              <a:t>E.g. spouse attribute of relation </a:t>
            </a:r>
            <a:r>
              <a:rPr lang="en-US" altLang="zh-CN" sz="1600" dirty="0" err="1">
                <a:latin typeface="Comic Sans MS" panose="030F0702030302020204" pitchFamily="66" charset="0"/>
              </a:rPr>
              <a:t>married_person</a:t>
            </a:r>
            <a:r>
              <a:rPr lang="en-US" altLang="zh-CN" sz="1600" dirty="0">
                <a:latin typeface="Comic Sans MS" panose="030F0702030302020204" pitchFamily="66" charset="0"/>
              </a:rPr>
              <a:t>(name, address, spouse)</a:t>
            </a:r>
          </a:p>
          <a:p>
            <a:endParaRPr lang="zh-CN" altLang="en-US" sz="2000" dirty="0">
              <a:latin typeface="Comic Sans MS" panose="030F0702030302020204" pitchFamily="66" charset="0"/>
            </a:endParaRPr>
          </a:p>
        </p:txBody>
      </p:sp>
      <p:sp>
        <p:nvSpPr>
          <p:cNvPr id="4" name="椭圆 3">
            <a:extLst>
              <a:ext uri="{FF2B5EF4-FFF2-40B4-BE49-F238E27FC236}">
                <a16:creationId xmlns:a16="http://schemas.microsoft.com/office/drawing/2014/main" id="{D0FA1FBF-5852-4AED-B021-A7300B1C0B1E}"/>
              </a:ext>
            </a:extLst>
          </p:cNvPr>
          <p:cNvSpPr/>
          <p:nvPr/>
        </p:nvSpPr>
        <p:spPr>
          <a:xfrm>
            <a:off x="1547664" y="2296044"/>
            <a:ext cx="72008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9BAB00CD-E611-4943-A3E9-C9F4A0B9B28B}"/>
              </a:ext>
            </a:extLst>
          </p:cNvPr>
          <p:cNvSpPr/>
          <p:nvPr/>
        </p:nvSpPr>
        <p:spPr>
          <a:xfrm>
            <a:off x="2862289" y="2296044"/>
            <a:ext cx="72008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a:extLst>
              <a:ext uri="{FF2B5EF4-FFF2-40B4-BE49-F238E27FC236}">
                <a16:creationId xmlns:a16="http://schemas.microsoft.com/office/drawing/2014/main" id="{0935C517-5AAD-4354-8027-0AB2CA16423B}"/>
              </a:ext>
            </a:extLst>
          </p:cNvPr>
          <p:cNvSpPr/>
          <p:nvPr/>
        </p:nvSpPr>
        <p:spPr>
          <a:xfrm>
            <a:off x="5570874" y="2296044"/>
            <a:ext cx="72008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7" name="直接箭头连接符 6">
            <a:extLst>
              <a:ext uri="{FF2B5EF4-FFF2-40B4-BE49-F238E27FC236}">
                <a16:creationId xmlns:a16="http://schemas.microsoft.com/office/drawing/2014/main" id="{8628A6DF-71EE-4E98-87B0-375409CC4D38}"/>
              </a:ext>
            </a:extLst>
          </p:cNvPr>
          <p:cNvCxnSpPr>
            <a:stCxn id="4" idx="6"/>
            <a:endCxn id="5" idx="2"/>
          </p:cNvCxnSpPr>
          <p:nvPr/>
        </p:nvCxnSpPr>
        <p:spPr>
          <a:xfrm>
            <a:off x="2267744" y="2476064"/>
            <a:ext cx="594545"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220F6759-D7FC-45D6-B458-995FC637D4E8}"/>
              </a:ext>
            </a:extLst>
          </p:cNvPr>
          <p:cNvCxnSpPr>
            <a:cxnSpLocks/>
            <a:stCxn id="5" idx="6"/>
          </p:cNvCxnSpPr>
          <p:nvPr/>
        </p:nvCxnSpPr>
        <p:spPr>
          <a:xfrm>
            <a:off x="3582369" y="2476064"/>
            <a:ext cx="594545"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A9D75AF3-EC8E-46D3-868B-B7BA3E9214BE}"/>
              </a:ext>
            </a:extLst>
          </p:cNvPr>
          <p:cNvCxnSpPr>
            <a:cxnSpLocks/>
          </p:cNvCxnSpPr>
          <p:nvPr/>
        </p:nvCxnSpPr>
        <p:spPr>
          <a:xfrm>
            <a:off x="4976329" y="2476064"/>
            <a:ext cx="594545"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11">
            <a:extLst>
              <a:ext uri="{FF2B5EF4-FFF2-40B4-BE49-F238E27FC236}">
                <a16:creationId xmlns:a16="http://schemas.microsoft.com/office/drawing/2014/main" id="{B4D830F7-A138-4CD7-9EE9-7B2B52AD9B25}"/>
              </a:ext>
            </a:extLst>
          </p:cNvPr>
          <p:cNvSpPr txBox="1"/>
          <p:nvPr/>
        </p:nvSpPr>
        <p:spPr>
          <a:xfrm>
            <a:off x="4427984" y="2211710"/>
            <a:ext cx="504056" cy="400110"/>
          </a:xfrm>
          <a:prstGeom prst="rect">
            <a:avLst/>
          </a:prstGeom>
          <a:noFill/>
        </p:spPr>
        <p:txBody>
          <a:bodyPr wrap="square" rtlCol="0">
            <a:spAutoFit/>
          </a:bodyPr>
          <a:lstStyle/>
          <a:p>
            <a:r>
              <a:rPr lang="en-US" altLang="zh-CN" sz="2000" dirty="0"/>
              <a:t>…</a:t>
            </a:r>
            <a:endParaRPr lang="zh-CN" altLang="en-US" sz="2000" dirty="0"/>
          </a:p>
        </p:txBody>
      </p:sp>
    </p:spTree>
    <p:extLst>
      <p:ext uri="{BB962C8B-B14F-4D97-AF65-F5344CB8AC3E}">
        <p14:creationId xmlns:p14="http://schemas.microsoft.com/office/powerpoint/2010/main" val="86010355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F8EE04-DEB4-46AD-BC20-F82CB584354E}"/>
              </a:ext>
            </a:extLst>
          </p:cNvPr>
          <p:cNvSpPr>
            <a:spLocks noGrp="1"/>
          </p:cNvSpPr>
          <p:nvPr>
            <p:ph type="title"/>
          </p:nvPr>
        </p:nvSpPr>
        <p:spPr/>
        <p:txBody>
          <a:bodyPr/>
          <a:lstStyle/>
          <a:p>
            <a:pPr algn="ctr"/>
            <a:r>
              <a:rPr lang="en-US" altLang="zh-CN" dirty="0">
                <a:latin typeface="Comic Sans MS" panose="030F0702030302020204" pitchFamily="66" charset="0"/>
              </a:rPr>
              <a:t>Referential Integrity in SQL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754312B5-C25F-4862-BEB3-3DCB626E796C}"/>
              </a:ext>
            </a:extLst>
          </p:cNvPr>
          <p:cNvSpPr>
            <a:spLocks noGrp="1"/>
          </p:cNvSpPr>
          <p:nvPr>
            <p:ph idx="1"/>
          </p:nvPr>
        </p:nvSpPr>
        <p:spPr>
          <a:xfrm>
            <a:off x="251520" y="789553"/>
            <a:ext cx="8568952" cy="3805070"/>
          </a:xfrm>
        </p:spPr>
        <p:txBody>
          <a:bodyPr/>
          <a:lstStyle/>
          <a:p>
            <a:r>
              <a:rPr lang="en-US" altLang="zh-CN" sz="2000" dirty="0">
                <a:latin typeface="Comic Sans MS" panose="030F0702030302020204" pitchFamily="66" charset="0"/>
              </a:rPr>
              <a:t>Alternative to cascading</a:t>
            </a:r>
          </a:p>
          <a:p>
            <a:pPr lvl="1"/>
            <a:r>
              <a:rPr lang="en-US" altLang="zh-CN" sz="1800" b="1" dirty="0">
                <a:solidFill>
                  <a:srgbClr val="FF0000"/>
                </a:solidFill>
                <a:latin typeface="Comic Sans MS" panose="030F0702030302020204" pitchFamily="66" charset="0"/>
              </a:rPr>
              <a:t>on delete set null</a:t>
            </a:r>
          </a:p>
          <a:p>
            <a:pPr lvl="1"/>
            <a:r>
              <a:rPr lang="en-US" altLang="zh-CN" sz="1800" b="1" dirty="0">
                <a:solidFill>
                  <a:srgbClr val="FF0000"/>
                </a:solidFill>
                <a:latin typeface="Comic Sans MS" panose="030F0702030302020204" pitchFamily="66" charset="0"/>
              </a:rPr>
              <a:t>on delete </a:t>
            </a:r>
            <a:r>
              <a:rPr lang="en-US" altLang="zh-CN" sz="1800" b="1">
                <a:solidFill>
                  <a:srgbClr val="FF0000"/>
                </a:solidFill>
                <a:latin typeface="Comic Sans MS" panose="030F0702030302020204" pitchFamily="66" charset="0"/>
              </a:rPr>
              <a:t>set default</a:t>
            </a:r>
          </a:p>
          <a:p>
            <a:pPr lvl="1"/>
            <a:endParaRPr lang="en-US" altLang="zh-CN" sz="1800" b="1" dirty="0">
              <a:solidFill>
                <a:srgbClr val="FF0000"/>
              </a:solidFill>
              <a:latin typeface="Comic Sans MS" panose="030F0702030302020204" pitchFamily="66" charset="0"/>
            </a:endParaRPr>
          </a:p>
          <a:p>
            <a:r>
              <a:rPr lang="en-US" altLang="zh-CN" sz="2000" b="1" dirty="0">
                <a:solidFill>
                  <a:srgbClr val="FF0000"/>
                </a:solidFill>
                <a:latin typeface="Comic Sans MS" panose="030F0702030302020204" pitchFamily="66" charset="0"/>
              </a:rPr>
              <a:t>Null </a:t>
            </a:r>
            <a:r>
              <a:rPr lang="en-US" altLang="zh-CN" sz="2000" dirty="0">
                <a:latin typeface="Comic Sans MS" panose="030F0702030302020204" pitchFamily="66" charset="0"/>
              </a:rPr>
              <a:t>values in foreign key attributes complicate SQL referential integrity semantics</a:t>
            </a:r>
          </a:p>
          <a:p>
            <a:pPr lvl="1"/>
            <a:r>
              <a:rPr lang="en-US" altLang="zh-CN" sz="1800" dirty="0">
                <a:latin typeface="Comic Sans MS" panose="030F0702030302020204" pitchFamily="66" charset="0"/>
              </a:rPr>
              <a:t>if any attribute of a foreign key is null, the tuple is defined to satisfy the foreign </a:t>
            </a:r>
            <a:r>
              <a:rPr lang="en-US" altLang="zh-CN" sz="1800">
                <a:latin typeface="Comic Sans MS" panose="030F0702030302020204" pitchFamily="66" charset="0"/>
              </a:rPr>
              <a:t>key constraint</a:t>
            </a:r>
            <a:endParaRPr lang="en-US" altLang="zh-CN" sz="1800" dirty="0">
              <a:latin typeface="Comic Sans MS" panose="030F0702030302020204" pitchFamily="66" charset="0"/>
            </a:endParaRPr>
          </a:p>
        </p:txBody>
      </p:sp>
    </p:spTree>
    <p:extLst>
      <p:ext uri="{BB962C8B-B14F-4D97-AF65-F5344CB8AC3E}">
        <p14:creationId xmlns:p14="http://schemas.microsoft.com/office/powerpoint/2010/main" val="400475313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DD2ED-1FD0-4014-BF5F-DA538DA2807E}"/>
              </a:ext>
            </a:extLst>
          </p:cNvPr>
          <p:cNvSpPr>
            <a:spLocks noGrp="1"/>
          </p:cNvSpPr>
          <p:nvPr>
            <p:ph type="title"/>
          </p:nvPr>
        </p:nvSpPr>
        <p:spPr/>
        <p:txBody>
          <a:bodyPr/>
          <a:lstStyle/>
          <a:p>
            <a:pPr algn="ctr"/>
            <a:r>
              <a:rPr lang="en-US" altLang="zh-CN" dirty="0">
                <a:latin typeface="Comic Sans MS" panose="030F0702030302020204" pitchFamily="66" charset="0"/>
              </a:rPr>
              <a:t>Assertions (</a:t>
            </a:r>
            <a:r>
              <a:rPr lang="zh-CN" altLang="en-US" dirty="0">
                <a:latin typeface="Comic Sans MS" panose="030F0702030302020204" pitchFamily="66" charset="0"/>
              </a:rPr>
              <a:t>断言</a:t>
            </a:r>
            <a:r>
              <a:rPr lang="en-US" altLang="zh-CN" dirty="0">
                <a:latin typeface="Comic Sans MS" panose="030F0702030302020204" pitchFamily="66" charset="0"/>
              </a:rPr>
              <a: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E5A8C3F4-C967-4278-8603-6D99AF5E191F}"/>
              </a:ext>
            </a:extLst>
          </p:cNvPr>
          <p:cNvSpPr>
            <a:spLocks noGrp="1"/>
          </p:cNvSpPr>
          <p:nvPr>
            <p:ph idx="1"/>
          </p:nvPr>
        </p:nvSpPr>
        <p:spPr>
          <a:xfrm>
            <a:off x="251520" y="627534"/>
            <a:ext cx="8568952" cy="3805070"/>
          </a:xfrm>
        </p:spPr>
        <p:txBody>
          <a:bodyPr/>
          <a:lstStyle/>
          <a:p>
            <a:pPr>
              <a:lnSpc>
                <a:spcPct val="150000"/>
              </a:lnSpc>
            </a:pPr>
            <a:r>
              <a:rPr lang="en-US" altLang="zh-CN" sz="2000" dirty="0">
                <a:latin typeface="Comic Sans MS" panose="030F0702030302020204" pitchFamily="66" charset="0"/>
              </a:rPr>
              <a:t>An </a:t>
            </a:r>
            <a:r>
              <a:rPr lang="en-US" altLang="zh-CN" sz="2000" b="1" dirty="0">
                <a:solidFill>
                  <a:srgbClr val="3333FF"/>
                </a:solidFill>
                <a:latin typeface="Comic Sans MS" panose="030F0702030302020204" pitchFamily="66" charset="0"/>
              </a:rPr>
              <a:t>assertion</a:t>
            </a:r>
            <a:r>
              <a:rPr lang="en-US" altLang="zh-CN" sz="2000" dirty="0">
                <a:latin typeface="Comic Sans MS" panose="030F0702030302020204" pitchFamily="66" charset="0"/>
              </a:rPr>
              <a:t> is a predicate expressing a condition that we wish the database always to satisfy</a:t>
            </a:r>
          </a:p>
          <a:p>
            <a:pPr>
              <a:lnSpc>
                <a:spcPct val="150000"/>
              </a:lnSpc>
            </a:pPr>
            <a:r>
              <a:rPr lang="en-US" altLang="zh-CN" sz="2000" dirty="0">
                <a:latin typeface="Comic Sans MS" panose="030F0702030302020204" pitchFamily="66" charset="0"/>
              </a:rPr>
              <a:t>An assertion in SQL takes the form</a:t>
            </a:r>
          </a:p>
          <a:p>
            <a:pPr marL="0" indent="0">
              <a:lnSpc>
                <a:spcPct val="150000"/>
              </a:lnSpc>
              <a:buNone/>
            </a:pPr>
            <a:r>
              <a:rPr lang="en-US" altLang="zh-CN" sz="2000" dirty="0">
                <a:latin typeface="Comic Sans MS" panose="030F0702030302020204" pitchFamily="66" charset="0"/>
              </a:rPr>
              <a:t>	</a:t>
            </a:r>
            <a:r>
              <a:rPr lang="en-US" altLang="zh-CN" sz="2000" b="1" i="1" dirty="0">
                <a:solidFill>
                  <a:srgbClr val="FF0000"/>
                </a:solidFill>
                <a:latin typeface="Comic Sans MS" panose="030F0702030302020204" pitchFamily="66" charset="0"/>
                <a:cs typeface="Times New Roman" panose="02020603050405020304" pitchFamily="18" charset="0"/>
              </a:rPr>
              <a:t>create assertion &lt;assertion-name&gt; check &lt;predicate&gt;</a:t>
            </a:r>
          </a:p>
          <a:p>
            <a:pPr>
              <a:lnSpc>
                <a:spcPct val="150000"/>
              </a:lnSpc>
            </a:pPr>
            <a:r>
              <a:rPr lang="en-US" altLang="zh-CN" sz="2000" dirty="0">
                <a:latin typeface="Comic Sans MS" panose="030F0702030302020204" pitchFamily="66" charset="0"/>
              </a:rPr>
              <a:t>When an assertion is made, the system tests it for validity, and </a:t>
            </a:r>
            <a:r>
              <a:rPr lang="en-US" altLang="zh-CN" sz="2000" dirty="0">
                <a:solidFill>
                  <a:srgbClr val="3333FF"/>
                </a:solidFill>
                <a:latin typeface="Comic Sans MS" panose="030F0702030302020204" pitchFamily="66" charset="0"/>
              </a:rPr>
              <a:t>tests</a:t>
            </a:r>
            <a:r>
              <a:rPr lang="en-US" altLang="zh-CN" sz="2000" dirty="0">
                <a:latin typeface="Comic Sans MS" panose="030F0702030302020204" pitchFamily="66" charset="0"/>
              </a:rPr>
              <a:t> it again </a:t>
            </a:r>
            <a:r>
              <a:rPr lang="en-US" altLang="zh-CN" sz="2000" dirty="0">
                <a:solidFill>
                  <a:srgbClr val="FF0000"/>
                </a:solidFill>
                <a:latin typeface="Comic Sans MS" panose="030F0702030302020204" pitchFamily="66" charset="0"/>
              </a:rPr>
              <a:t>on every update</a:t>
            </a:r>
            <a:r>
              <a:rPr lang="en-US" altLang="zh-CN" sz="2000" dirty="0">
                <a:latin typeface="Comic Sans MS" panose="030F0702030302020204" pitchFamily="66" charset="0"/>
              </a:rPr>
              <a:t> that may violate the assertion</a:t>
            </a:r>
          </a:p>
          <a:p>
            <a:pPr lvl="1">
              <a:lnSpc>
                <a:spcPct val="150000"/>
              </a:lnSpc>
            </a:pPr>
            <a:r>
              <a:rPr lang="en-US" altLang="zh-CN" sz="1800" dirty="0">
                <a:latin typeface="Comic Sans MS" panose="030F0702030302020204" pitchFamily="66" charset="0"/>
              </a:rPr>
              <a:t>This testing may introduce </a:t>
            </a:r>
            <a:r>
              <a:rPr lang="en-US" altLang="zh-CN" sz="1800" dirty="0">
                <a:solidFill>
                  <a:srgbClr val="3333FF"/>
                </a:solidFill>
                <a:latin typeface="Comic Sans MS" panose="030F0702030302020204" pitchFamily="66" charset="0"/>
              </a:rPr>
              <a:t>a significant amount of overhead</a:t>
            </a:r>
            <a:r>
              <a:rPr lang="en-US" altLang="zh-CN" sz="1800" dirty="0">
                <a:latin typeface="Comic Sans MS" panose="030F0702030302020204" pitchFamily="66" charset="0"/>
              </a:rPr>
              <a:t>; hence assertions should be used </a:t>
            </a:r>
            <a:r>
              <a:rPr lang="en-US" altLang="zh-CN" sz="1800" b="1" dirty="0">
                <a:solidFill>
                  <a:srgbClr val="FF0000"/>
                </a:solidFill>
                <a:latin typeface="Comic Sans MS" panose="030F0702030302020204" pitchFamily="66" charset="0"/>
              </a:rPr>
              <a:t>with great care</a:t>
            </a:r>
          </a:p>
        </p:txBody>
      </p:sp>
    </p:spTree>
    <p:extLst>
      <p:ext uri="{BB962C8B-B14F-4D97-AF65-F5344CB8AC3E}">
        <p14:creationId xmlns:p14="http://schemas.microsoft.com/office/powerpoint/2010/main" val="376587383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0DC25-77CF-4619-9F23-96A7B894120A}"/>
              </a:ext>
            </a:extLst>
          </p:cNvPr>
          <p:cNvSpPr>
            <a:spLocks noGrp="1"/>
          </p:cNvSpPr>
          <p:nvPr>
            <p:ph type="title"/>
          </p:nvPr>
        </p:nvSpPr>
        <p:spPr/>
        <p:txBody>
          <a:bodyPr/>
          <a:lstStyle/>
          <a:p>
            <a:pPr algn="ctr"/>
            <a:r>
              <a:rPr lang="en-US" altLang="zh-CN" dirty="0">
                <a:latin typeface="Comic Sans MS" panose="030F0702030302020204" pitchFamily="66" charset="0"/>
              </a:rPr>
              <a:t>Example</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89DDB9C5-B522-4336-AA24-39B1964474A9}"/>
              </a:ext>
            </a:extLst>
          </p:cNvPr>
          <p:cNvSpPr>
            <a:spLocks noGrp="1"/>
          </p:cNvSpPr>
          <p:nvPr>
            <p:ph idx="1"/>
          </p:nvPr>
        </p:nvSpPr>
        <p:spPr>
          <a:xfrm>
            <a:off x="107504" y="710896"/>
            <a:ext cx="8928992" cy="4165110"/>
          </a:xfrm>
        </p:spPr>
        <p:txBody>
          <a:bodyPr/>
          <a:lstStyle/>
          <a:p>
            <a:r>
              <a:rPr lang="en-US" altLang="zh-CN" sz="2000" dirty="0">
                <a:latin typeface="Comic Sans MS" panose="030F0702030302020204" pitchFamily="66" charset="0"/>
              </a:rPr>
              <a:t>The sum of all loan amounts for each branch must be less than the sum of all account balances at the branch</a:t>
            </a:r>
          </a:p>
          <a:p>
            <a:pPr marL="0" indent="0">
              <a:buNone/>
            </a:pPr>
            <a:r>
              <a:rPr lang="en-US" altLang="zh-CN" sz="2000" dirty="0">
                <a:latin typeface="Comic Sans MS" panose="030F0702030302020204" pitchFamily="66" charset="0"/>
              </a:rPr>
              <a:t>  </a:t>
            </a:r>
            <a:r>
              <a:rPr lang="en-US" altLang="zh-CN" sz="2000" b="1" i="1" dirty="0">
                <a:solidFill>
                  <a:srgbClr val="FF0000"/>
                </a:solidFill>
                <a:latin typeface="Comic Sans MS" panose="030F0702030302020204" pitchFamily="66" charset="0"/>
                <a:cs typeface="Times New Roman" panose="02020603050405020304" pitchFamily="18" charset="0"/>
              </a:rPr>
              <a:t>create assertion </a:t>
            </a:r>
            <a:r>
              <a:rPr lang="en-US" altLang="zh-CN" sz="2000" i="1" dirty="0" err="1">
                <a:solidFill>
                  <a:srgbClr val="3333FF"/>
                </a:solidFill>
                <a:latin typeface="Comic Sans MS" panose="030F0702030302020204" pitchFamily="66" charset="0"/>
                <a:cs typeface="Times New Roman" panose="02020603050405020304" pitchFamily="18" charset="0"/>
              </a:rPr>
              <a:t>sum_constraint</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check</a:t>
            </a:r>
            <a:br>
              <a:rPr lang="en-US" altLang="zh-CN" sz="2000" i="1" dirty="0">
                <a:solidFill>
                  <a:srgbClr val="1B06BA"/>
                </a:solidFill>
                <a:latin typeface="Comic Sans MS" panose="030F0702030302020204" pitchFamily="66" charset="0"/>
                <a:cs typeface="Times New Roman" panose="02020603050405020304" pitchFamily="18" charset="0"/>
              </a:rPr>
            </a:br>
            <a:r>
              <a:rPr lang="en-US" altLang="zh-CN" sz="2000" i="1" dirty="0">
                <a:solidFill>
                  <a:srgbClr val="1B06BA"/>
                </a:solidFill>
                <a:latin typeface="Comic Sans MS" panose="030F0702030302020204" pitchFamily="66" charset="0"/>
                <a:cs typeface="Times New Roman" panose="02020603050405020304" pitchFamily="18" charset="0"/>
              </a:rPr>
              <a:t>      </a:t>
            </a:r>
            <a:r>
              <a:rPr lang="en-US" altLang="zh-CN" sz="2000" i="1" dirty="0">
                <a:solidFill>
                  <a:srgbClr val="3333FF"/>
                </a:solidFill>
                <a:latin typeface="Comic Sans MS" panose="030F0702030302020204" pitchFamily="66" charset="0"/>
                <a:cs typeface="Times New Roman" panose="02020603050405020304" pitchFamily="18" charset="0"/>
              </a:rPr>
              <a:t>(</a:t>
            </a:r>
            <a:r>
              <a:rPr lang="en-US" altLang="zh-CN" sz="2000" b="1" i="1" dirty="0">
                <a:solidFill>
                  <a:srgbClr val="FF0000"/>
                </a:solidFill>
                <a:latin typeface="Comic Sans MS" panose="030F0702030302020204" pitchFamily="66" charset="0"/>
                <a:cs typeface="Times New Roman" panose="02020603050405020304" pitchFamily="18" charset="0"/>
              </a:rPr>
              <a:t>not exists</a:t>
            </a:r>
          </a:p>
          <a:p>
            <a:pPr marL="0" indent="0">
              <a:buNone/>
            </a:pP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a:solidFill>
                  <a:srgbClr val="FF0000"/>
                </a:solidFill>
                <a:latin typeface="Comic Sans MS" panose="030F0702030302020204" pitchFamily="66" charset="0"/>
                <a:cs typeface="Times New Roman" panose="02020603050405020304" pitchFamily="18" charset="0"/>
              </a:rPr>
              <a:t>*</a:t>
            </a:r>
            <a:r>
              <a:rPr lang="en-US" altLang="zh-CN" sz="2000" i="1" dirty="0">
                <a:solidFill>
                  <a:srgbClr val="1B06BA"/>
                </a:solidFill>
                <a:latin typeface="Comic Sans MS" panose="030F0702030302020204" pitchFamily="66" charset="0"/>
                <a:cs typeface="Times New Roman" panose="02020603050405020304" pitchFamily="18" charset="0"/>
              </a:rPr>
              <a:t> </a:t>
            </a:r>
          </a:p>
          <a:p>
            <a:pPr marL="0" indent="0">
              <a:buNone/>
            </a:pPr>
            <a:r>
              <a:rPr lang="en-US" altLang="zh-CN" sz="2000" b="1" i="1" dirty="0">
                <a:solidFill>
                  <a:srgbClr val="1B06BA"/>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from</a:t>
            </a:r>
            <a:r>
              <a:rPr lang="en-US" altLang="zh-CN" sz="2000" i="1" dirty="0">
                <a:solidFill>
                  <a:srgbClr val="3333FF"/>
                </a:solidFill>
                <a:latin typeface="Comic Sans MS" panose="030F0702030302020204" pitchFamily="66" charset="0"/>
                <a:cs typeface="Times New Roman" panose="02020603050405020304" pitchFamily="18" charset="0"/>
              </a:rPr>
              <a:t> branch</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where</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sum(amount) </a:t>
            </a:r>
          </a:p>
          <a:p>
            <a:pPr marL="0" indent="0">
              <a:buNone/>
            </a:pPr>
            <a:r>
              <a:rPr lang="en-US" altLang="zh-CN" sz="2000" b="1" i="1" dirty="0">
                <a:solidFill>
                  <a:srgbClr val="3333FF"/>
                </a:solidFill>
                <a:latin typeface="Comic Sans MS" panose="030F0702030302020204" pitchFamily="66" charset="0"/>
                <a:cs typeface="Times New Roman" panose="02020603050405020304" pitchFamily="18" charset="0"/>
              </a:rPr>
              <a:t>               from</a:t>
            </a:r>
            <a:r>
              <a:rPr lang="en-US" altLang="zh-CN" sz="2000" i="1" dirty="0">
                <a:solidFill>
                  <a:srgbClr val="3333FF"/>
                </a:solidFill>
                <a:latin typeface="Comic Sans MS" panose="030F0702030302020204" pitchFamily="66" charset="0"/>
                <a:cs typeface="Times New Roman" panose="02020603050405020304" pitchFamily="18" charset="0"/>
              </a:rPr>
              <a:t>   loan</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where</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loan.branch_name</a:t>
            </a:r>
            <a:r>
              <a:rPr lang="en-US" altLang="zh-CN" sz="2000" i="1" dirty="0">
                <a:solidFill>
                  <a:srgbClr val="3333FF"/>
                </a:solidFill>
                <a:latin typeface="Comic Sans MS" panose="030F0702030302020204" pitchFamily="66" charset="0"/>
                <a:cs typeface="Times New Roman" panose="02020603050405020304" pitchFamily="18" charset="0"/>
              </a:rPr>
              <a:t> = </a:t>
            </a:r>
            <a:r>
              <a:rPr lang="en-US" altLang="zh-CN" sz="2000" i="1" dirty="0" err="1">
                <a:solidFill>
                  <a:srgbClr val="3333FF"/>
                </a:solidFill>
                <a:latin typeface="Comic Sans MS" panose="030F0702030302020204" pitchFamily="66" charset="0"/>
                <a:cs typeface="Times New Roman" panose="02020603050405020304" pitchFamily="18" charset="0"/>
              </a:rPr>
              <a:t>branch.branch_name</a:t>
            </a:r>
            <a:r>
              <a:rPr lang="en-US" altLang="zh-CN" sz="2000" i="1" dirty="0">
                <a:solidFill>
                  <a:srgbClr val="3333FF"/>
                </a:solidFill>
                <a:latin typeface="Comic Sans MS" panose="030F0702030302020204" pitchFamily="66" charset="0"/>
                <a:cs typeface="Times New Roman" panose="02020603050405020304" pitchFamily="18" charset="0"/>
              </a:rPr>
              <a:t>)</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1B06BA"/>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&gt;=</a:t>
            </a:r>
            <a:r>
              <a:rPr lang="en-US" altLang="zh-CN" sz="2000" i="1" dirty="0">
                <a:solidFill>
                  <a:srgbClr val="1B06BA"/>
                </a:solidFill>
                <a:latin typeface="Comic Sans MS" panose="030F0702030302020204" pitchFamily="66" charset="0"/>
                <a:cs typeface="Times New Roman" panose="02020603050405020304" pitchFamily="18" charset="0"/>
              </a:rPr>
              <a:t> </a:t>
            </a:r>
            <a:r>
              <a:rPr lang="en-US" altLang="zh-CN" sz="2000" i="1" dirty="0">
                <a:solidFill>
                  <a:srgbClr val="3333FF"/>
                </a:solidFill>
                <a:latin typeface="Comic Sans MS" panose="030F0702030302020204" pitchFamily="66" charset="0"/>
                <a:cs typeface="Times New Roman" panose="02020603050405020304" pitchFamily="18" charset="0"/>
              </a:rPr>
              <a:t>(</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sum(balance) </a:t>
            </a:r>
          </a:p>
          <a:p>
            <a:pPr marL="0" indent="0">
              <a:buNone/>
            </a:pPr>
            <a:r>
              <a:rPr lang="en-US" altLang="zh-CN" sz="2000" b="1" i="1" dirty="0">
                <a:solidFill>
                  <a:srgbClr val="3333FF"/>
                </a:solidFill>
                <a:latin typeface="Comic Sans MS" panose="030F0702030302020204" pitchFamily="66" charset="0"/>
                <a:cs typeface="Times New Roman" panose="02020603050405020304" pitchFamily="18" charset="0"/>
              </a:rPr>
              <a:t>                     from</a:t>
            </a:r>
            <a:r>
              <a:rPr lang="en-US" altLang="zh-CN" sz="2000" i="1" dirty="0">
                <a:solidFill>
                  <a:srgbClr val="3333FF"/>
                </a:solidFill>
                <a:latin typeface="Comic Sans MS" panose="030F0702030302020204" pitchFamily="66" charset="0"/>
                <a:cs typeface="Times New Roman" panose="02020603050405020304" pitchFamily="18" charset="0"/>
              </a:rPr>
              <a:t>   account</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where</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loan.branch_name</a:t>
            </a:r>
            <a:r>
              <a:rPr lang="en-US" altLang="zh-CN" sz="2000" i="1" dirty="0">
                <a:solidFill>
                  <a:srgbClr val="3333FF"/>
                </a:solidFill>
                <a:latin typeface="Comic Sans MS" panose="030F0702030302020204" pitchFamily="66" charset="0"/>
                <a:cs typeface="Times New Roman" panose="02020603050405020304" pitchFamily="18" charset="0"/>
              </a:rPr>
              <a:t> = </a:t>
            </a:r>
            <a:r>
              <a:rPr lang="en-US" altLang="zh-CN" sz="2000" i="1" dirty="0" err="1">
                <a:solidFill>
                  <a:srgbClr val="3333FF"/>
                </a:solidFill>
                <a:latin typeface="Comic Sans MS" panose="030F0702030302020204" pitchFamily="66" charset="0"/>
                <a:cs typeface="Times New Roman" panose="02020603050405020304" pitchFamily="18" charset="0"/>
              </a:rPr>
              <a:t>branch.branch_name</a:t>
            </a:r>
            <a:r>
              <a:rPr lang="en-US" altLang="zh-CN" sz="2000" i="1" dirty="0">
                <a:solidFill>
                  <a:srgbClr val="3333FF"/>
                </a:solidFill>
                <a:latin typeface="Comic Sans MS" panose="030F0702030302020204" pitchFamily="66" charset="0"/>
                <a:cs typeface="Times New Roman" panose="02020603050405020304" pitchFamily="18" charset="0"/>
              </a:rPr>
              <a:t>)))</a:t>
            </a:r>
          </a:p>
        </p:txBody>
      </p:sp>
    </p:spTree>
    <p:extLst>
      <p:ext uri="{BB962C8B-B14F-4D97-AF65-F5344CB8AC3E}">
        <p14:creationId xmlns:p14="http://schemas.microsoft.com/office/powerpoint/2010/main" val="13598914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348049A-7FE0-47D5-B8D2-C283ADCDB10C}"/>
              </a:ext>
            </a:extLst>
          </p:cNvPr>
          <p:cNvPicPr>
            <a:picLocks noChangeAspect="1" noChangeArrowheads="1"/>
          </p:cNvPicPr>
          <p:nvPr/>
        </p:nvPicPr>
        <p:blipFill rotWithShape="1">
          <a:blip r:embed="rId3" cstate="print"/>
          <a:srcRect b="9440"/>
          <a:stretch/>
        </p:blipFill>
        <p:spPr bwMode="auto">
          <a:xfrm>
            <a:off x="1043608" y="195486"/>
            <a:ext cx="6858000" cy="4124201"/>
          </a:xfrm>
          <a:prstGeom prst="rect">
            <a:avLst/>
          </a:prstGeom>
          <a:noFill/>
          <a:ln w="9525" algn="ctr">
            <a:noFill/>
            <a:miter lim="800000"/>
            <a:headEnd/>
            <a:tailEnd/>
          </a:ln>
        </p:spPr>
      </p:pic>
      <p:sp>
        <p:nvSpPr>
          <p:cNvPr id="3" name="文本框 2">
            <a:extLst>
              <a:ext uri="{FF2B5EF4-FFF2-40B4-BE49-F238E27FC236}">
                <a16:creationId xmlns:a16="http://schemas.microsoft.com/office/drawing/2014/main" id="{E91B01E0-9919-4E82-B14D-45CD71BCA5D1}"/>
              </a:ext>
            </a:extLst>
          </p:cNvPr>
          <p:cNvSpPr txBox="1"/>
          <p:nvPr/>
        </p:nvSpPr>
        <p:spPr>
          <a:xfrm>
            <a:off x="2195736" y="4443958"/>
            <a:ext cx="5112568" cy="338554"/>
          </a:xfrm>
          <a:prstGeom prst="rect">
            <a:avLst/>
          </a:prstGeom>
          <a:noFill/>
        </p:spPr>
        <p:txBody>
          <a:bodyPr wrap="square" rtlCol="0">
            <a:spAutoFit/>
          </a:bodyPr>
          <a:lstStyle/>
          <a:p>
            <a:pPr algn="ctr"/>
            <a:r>
              <a:rPr lang="en-US" altLang="zh-CN" sz="1600" b="1" dirty="0">
                <a:latin typeface="Comic Sans MS" panose="030F0702030302020204" pitchFamily="66" charset="0"/>
              </a:rPr>
              <a:t>Schema diagram for the university database</a:t>
            </a:r>
            <a:endParaRPr lang="zh-CN" altLang="en-US" sz="1600" b="1" dirty="0">
              <a:latin typeface="Comic Sans MS" panose="030F0702030302020204" pitchFamily="66" charset="0"/>
            </a:endParaRPr>
          </a:p>
        </p:txBody>
      </p:sp>
    </p:spTree>
    <p:extLst>
      <p:ext uri="{BB962C8B-B14F-4D97-AF65-F5344CB8AC3E}">
        <p14:creationId xmlns:p14="http://schemas.microsoft.com/office/powerpoint/2010/main" val="367173752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B00A98-5C08-403D-A916-99E0C3CAB2E9}"/>
              </a:ext>
            </a:extLst>
          </p:cNvPr>
          <p:cNvSpPr>
            <a:spLocks noGrp="1"/>
          </p:cNvSpPr>
          <p:nvPr>
            <p:ph type="title"/>
          </p:nvPr>
        </p:nvSpPr>
        <p:spPr/>
        <p:txBody>
          <a:bodyPr/>
          <a:lstStyle/>
          <a:p>
            <a:pPr algn="ctr"/>
            <a:r>
              <a:rPr lang="en-US" altLang="zh-CN" dirty="0">
                <a:latin typeface="Comic Sans MS" panose="030F0702030302020204" pitchFamily="66" charset="0"/>
              </a:rPr>
              <a:t>Example</a:t>
            </a:r>
            <a:endParaRPr lang="zh-CN"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66D55D5-48B8-4FCB-8815-9CA3F3817CF8}"/>
                  </a:ext>
                </a:extLst>
              </p:cNvPr>
              <p:cNvSpPr>
                <a:spLocks noGrp="1"/>
              </p:cNvSpPr>
              <p:nvPr>
                <p:ph idx="1"/>
              </p:nvPr>
            </p:nvSpPr>
            <p:spPr>
              <a:xfrm>
                <a:off x="179512" y="627534"/>
                <a:ext cx="8856984" cy="4320480"/>
              </a:xfrm>
            </p:spPr>
            <p:txBody>
              <a:bodyPr/>
              <a:lstStyle/>
              <a:p>
                <a:r>
                  <a:rPr lang="en-US" altLang="zh-CN" sz="2000" dirty="0">
                    <a:latin typeface="Comic Sans MS" panose="030F0702030302020204" pitchFamily="66" charset="0"/>
                  </a:rPr>
                  <a:t>Every loan has at least one borrower who maintains an account with a minimum balance at least $1000</a:t>
                </a:r>
              </a:p>
              <a:p>
                <a:pPr marL="400050" lvl="1" indent="0">
                  <a:spcBef>
                    <a:spcPts val="0"/>
                  </a:spcBef>
                  <a:buNone/>
                </a:pPr>
                <a:r>
                  <a:rPr lang="en-US" altLang="zh-CN" sz="1800" b="1" i="1" dirty="0">
                    <a:solidFill>
                      <a:srgbClr val="FF0000"/>
                    </a:solidFill>
                    <a:latin typeface="Comic Sans MS" panose="030F0702030302020204" pitchFamily="66" charset="0"/>
                    <a:cs typeface="Times New Roman" panose="02020603050405020304" pitchFamily="18" charset="0"/>
                  </a:rPr>
                  <a:t>create assertion </a:t>
                </a:r>
                <a:r>
                  <a:rPr lang="en-US" altLang="zh-CN" sz="1800" i="1" dirty="0" err="1">
                    <a:solidFill>
                      <a:srgbClr val="3333FF"/>
                    </a:solidFill>
                    <a:latin typeface="Comic Sans MS" panose="030F0702030302020204" pitchFamily="66" charset="0"/>
                    <a:cs typeface="Times New Roman" panose="02020603050405020304" pitchFamily="18" charset="0"/>
                  </a:rPr>
                  <a:t>balance_constraint</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check</a:t>
                </a:r>
                <a:br>
                  <a:rPr lang="en-US" altLang="zh-CN" sz="1800" i="1" dirty="0">
                    <a:solidFill>
                      <a:srgbClr val="1B06BA"/>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a:t>
                </a:r>
                <a:r>
                  <a:rPr lang="en-US" altLang="zh-CN" sz="1800" b="1" i="1" dirty="0">
                    <a:solidFill>
                      <a:srgbClr val="FF0000"/>
                    </a:solidFill>
                    <a:latin typeface="Comic Sans MS" panose="030F0702030302020204" pitchFamily="66" charset="0"/>
                    <a:cs typeface="Times New Roman" panose="02020603050405020304" pitchFamily="18" charset="0"/>
                  </a:rPr>
                  <a:t>not exists </a:t>
                </a:r>
                <a:r>
                  <a:rPr lang="en-US" altLang="zh-CN" sz="1800" i="1" dirty="0">
                    <a:solidFill>
                      <a:srgbClr val="3333FF"/>
                    </a:solidFill>
                    <a:latin typeface="Comic Sans MS" panose="030F0702030302020204" pitchFamily="66" charset="0"/>
                    <a:cs typeface="Times New Roman" panose="02020603050405020304" pitchFamily="18" charset="0"/>
                  </a:rPr>
                  <a:t>(</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select</a:t>
                </a:r>
                <a:r>
                  <a:rPr lang="en-US" altLang="zh-CN" sz="1800" i="1" dirty="0">
                    <a:solidFill>
                      <a:srgbClr val="1B06BA"/>
                    </a:solidFill>
                    <a:latin typeface="Comic Sans MS" panose="030F0702030302020204" pitchFamily="66" charset="0"/>
                    <a:cs typeface="Times New Roman" panose="02020603050405020304" pitchFamily="18" charset="0"/>
                  </a:rPr>
                  <a:t> </a:t>
                </a:r>
                <a:r>
                  <a:rPr lang="en-US" altLang="zh-CN" sz="1800" i="1" dirty="0">
                    <a:solidFill>
                      <a:srgbClr val="FF0000"/>
                    </a:solidFill>
                    <a:latin typeface="Comic Sans MS" panose="030F0702030302020204" pitchFamily="66" charset="0"/>
                    <a:cs typeface="Times New Roman" panose="02020603050405020304" pitchFamily="18" charset="0"/>
                  </a:rPr>
                  <a:t>*</a:t>
                </a:r>
                <a:r>
                  <a:rPr lang="en-US" altLang="zh-CN" sz="1800" i="1" dirty="0">
                    <a:solidFill>
                      <a:srgbClr val="1B06BA"/>
                    </a:solidFill>
                    <a:latin typeface="Comic Sans MS" panose="030F0702030302020204" pitchFamily="66" charset="0"/>
                    <a:cs typeface="Times New Roman" panose="02020603050405020304" pitchFamily="18" charset="0"/>
                  </a:rPr>
                  <a:t> </a:t>
                </a:r>
              </a:p>
              <a:p>
                <a:pPr marL="400050" lvl="1" indent="0">
                  <a:spcBef>
                    <a:spcPts val="0"/>
                  </a:spcBef>
                  <a:buNone/>
                </a:pPr>
                <a:r>
                  <a:rPr lang="en-US" altLang="zh-CN" sz="1800" b="1" i="1" dirty="0">
                    <a:solidFill>
                      <a:srgbClr val="1B06BA"/>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from</a:t>
                </a:r>
                <a:r>
                  <a:rPr lang="en-US" altLang="zh-CN" sz="1800" i="1" dirty="0">
                    <a:solidFill>
                      <a:srgbClr val="3333FF"/>
                    </a:solidFill>
                    <a:latin typeface="Comic Sans MS" panose="030F0702030302020204" pitchFamily="66" charset="0"/>
                    <a:cs typeface="Times New Roman" panose="02020603050405020304" pitchFamily="18" charset="0"/>
                  </a:rPr>
                  <a:t>   loan</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where</a:t>
                </a:r>
                <a:r>
                  <a:rPr lang="en-US" altLang="zh-CN" sz="1800" i="1" dirty="0">
                    <a:solidFill>
                      <a:srgbClr val="1B06BA"/>
                    </a:solidFill>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not exists </a:t>
                </a:r>
                <a:r>
                  <a:rPr lang="en-US" altLang="zh-CN" sz="1800" i="1" dirty="0">
                    <a:solidFill>
                      <a:srgbClr val="3333FF"/>
                    </a:solidFill>
                    <a:latin typeface="Comic Sans MS" panose="030F0702030302020204" pitchFamily="66" charset="0"/>
                    <a:cs typeface="Times New Roman" panose="02020603050405020304" pitchFamily="18" charset="0"/>
                  </a:rPr>
                  <a:t>( </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select</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a:solidFill>
                      <a:srgbClr val="FF0000"/>
                    </a:solidFill>
                    <a:latin typeface="Comic Sans MS" panose="030F0702030302020204" pitchFamily="66" charset="0"/>
                    <a:cs typeface="Times New Roman" panose="02020603050405020304" pitchFamily="18" charset="0"/>
                  </a:rPr>
                  <a:t>*</a:t>
                </a:r>
                <a:br>
                  <a:rPr lang="en-US" altLang="zh-CN" sz="1800" i="1" dirty="0">
                    <a:solidFill>
                      <a:srgbClr val="1B06BA"/>
                    </a:solidFill>
                    <a:latin typeface="Comic Sans MS" panose="030F0702030302020204" pitchFamily="66" charset="0"/>
                    <a:cs typeface="Times New Roman" panose="02020603050405020304" pitchFamily="18" charset="0"/>
                  </a:rPr>
                </a:br>
                <a:r>
                  <a:rPr lang="en-US" altLang="zh-CN" sz="1800" i="1" dirty="0">
                    <a:solidFill>
                      <a:srgbClr val="1B06BA"/>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from  </a:t>
                </a:r>
                <a:r>
                  <a:rPr lang="en-US" altLang="zh-CN" sz="1800" i="1" dirty="0">
                    <a:solidFill>
                      <a:srgbClr val="3333FF"/>
                    </a:solidFill>
                    <a:latin typeface="Comic Sans MS" panose="030F0702030302020204" pitchFamily="66" charset="0"/>
                    <a:cs typeface="Times New Roman" panose="02020603050405020304" pitchFamily="18" charset="0"/>
                  </a:rPr>
                  <a:t>borrower, depositor, account</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where</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loan.loan_number</a:t>
                </a:r>
                <a:r>
                  <a:rPr lang="en-US" altLang="zh-CN" sz="1800" i="1" dirty="0">
                    <a:solidFill>
                      <a:srgbClr val="3333FF"/>
                    </a:solidFill>
                    <a:latin typeface="Comic Sans MS" panose="030F0702030302020204" pitchFamily="66" charset="0"/>
                    <a:cs typeface="Times New Roman" panose="02020603050405020304" pitchFamily="18" charset="0"/>
                  </a:rPr>
                  <a:t> = </a:t>
                </a:r>
                <a:r>
                  <a:rPr lang="en-US" altLang="zh-CN" sz="1800" i="1" dirty="0" err="1">
                    <a:solidFill>
                      <a:srgbClr val="3333FF"/>
                    </a:solidFill>
                    <a:latin typeface="Comic Sans MS" panose="030F0702030302020204" pitchFamily="66" charset="0"/>
                    <a:cs typeface="Times New Roman" panose="02020603050405020304" pitchFamily="18" charset="0"/>
                  </a:rPr>
                  <a:t>borrower.loan_number</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and  </a:t>
                </a:r>
                <a:r>
                  <a:rPr lang="en-US" altLang="zh-CN" sz="1800" i="1" dirty="0" err="1">
                    <a:solidFill>
                      <a:srgbClr val="3333FF"/>
                    </a:solidFill>
                    <a:latin typeface="Comic Sans MS" panose="030F0702030302020204" pitchFamily="66" charset="0"/>
                    <a:cs typeface="Times New Roman" panose="02020603050405020304" pitchFamily="18" charset="0"/>
                  </a:rPr>
                  <a:t>borrower.customer_name</a:t>
                </a:r>
                <a:r>
                  <a:rPr lang="en-US" altLang="zh-CN" sz="1800" i="1" dirty="0">
                    <a:solidFill>
                      <a:srgbClr val="3333FF"/>
                    </a:solidFill>
                    <a:latin typeface="Comic Sans MS" panose="030F0702030302020204" pitchFamily="66" charset="0"/>
                    <a:cs typeface="Times New Roman" panose="02020603050405020304" pitchFamily="18" charset="0"/>
                  </a:rPr>
                  <a:t> = </a:t>
                </a:r>
                <a:r>
                  <a:rPr lang="en-US" altLang="zh-CN" sz="1800" i="1" dirty="0" err="1">
                    <a:solidFill>
                      <a:srgbClr val="3333FF"/>
                    </a:solidFill>
                    <a:latin typeface="Comic Sans MS" panose="030F0702030302020204" pitchFamily="66" charset="0"/>
                    <a:cs typeface="Times New Roman" panose="02020603050405020304" pitchFamily="18" charset="0"/>
                  </a:rPr>
                  <a:t>depositor.customer_name</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and  </a:t>
                </a:r>
                <a:r>
                  <a:rPr lang="en-US" altLang="zh-CN" sz="1800" i="1" dirty="0" err="1">
                    <a:solidFill>
                      <a:srgbClr val="3333FF"/>
                    </a:solidFill>
                    <a:latin typeface="Comic Sans MS" panose="030F0702030302020204" pitchFamily="66" charset="0"/>
                    <a:cs typeface="Times New Roman" panose="02020603050405020304" pitchFamily="18" charset="0"/>
                  </a:rPr>
                  <a:t>depositor.account_number</a:t>
                </a:r>
                <a:r>
                  <a:rPr lang="en-US" altLang="zh-CN" sz="1800" i="1" dirty="0">
                    <a:solidFill>
                      <a:srgbClr val="3333FF"/>
                    </a:solidFill>
                    <a:latin typeface="Comic Sans MS" panose="030F0702030302020204" pitchFamily="66" charset="0"/>
                    <a:cs typeface="Times New Roman" panose="02020603050405020304" pitchFamily="18" charset="0"/>
                  </a:rPr>
                  <a:t> = </a:t>
                </a:r>
                <a:r>
                  <a:rPr lang="en-US" altLang="zh-CN" sz="1800" i="1" dirty="0" err="1">
                    <a:solidFill>
                      <a:srgbClr val="3333FF"/>
                    </a:solidFill>
                    <a:latin typeface="Comic Sans MS" panose="030F0702030302020204" pitchFamily="66" charset="0"/>
                    <a:cs typeface="Times New Roman" panose="02020603050405020304" pitchFamily="18" charset="0"/>
                  </a:rPr>
                  <a:t>account.account_number</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and  </a:t>
                </a:r>
                <a:r>
                  <a:rPr lang="en-US" altLang="zh-CN" sz="1800" i="1" dirty="0" err="1">
                    <a:solidFill>
                      <a:srgbClr val="3333FF"/>
                    </a:solidFill>
                    <a:latin typeface="Comic Sans MS" panose="030F0702030302020204" pitchFamily="66" charset="0"/>
                    <a:cs typeface="Times New Roman" panose="02020603050405020304" pitchFamily="18" charset="0"/>
                  </a:rPr>
                  <a:t>account.balance</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&gt;=</a:t>
                </a:r>
                <a:r>
                  <a:rPr lang="en-US" altLang="zh-CN" sz="1800" i="1" dirty="0">
                    <a:solidFill>
                      <a:srgbClr val="3333FF"/>
                    </a:solidFill>
                    <a:latin typeface="Comic Sans MS" panose="030F0702030302020204" pitchFamily="66" charset="0"/>
                    <a:cs typeface="Times New Roman" panose="02020603050405020304" pitchFamily="18" charset="0"/>
                  </a:rPr>
                  <a:t> 1000)))</a:t>
                </a:r>
              </a:p>
              <a:p>
                <a:pPr marL="400050" lvl="1" indent="0">
                  <a:spcBef>
                    <a:spcPts val="0"/>
                  </a:spcBef>
                  <a:buNone/>
                </a:pPr>
                <a:endParaRPr lang="en-US" altLang="zh-CN" sz="1800" i="1" dirty="0">
                  <a:latin typeface="Comic Sans MS" panose="030F0702030302020204" pitchFamily="66" charset="0"/>
                  <a:cs typeface="Times New Roman" panose="02020603050405020304" pitchFamily="18" charset="0"/>
                </a:endParaRPr>
              </a:p>
              <a:p>
                <a:pPr marL="0" indent="0">
                  <a:buNone/>
                </a:pPr>
                <a:r>
                  <a:rPr lang="en-US" altLang="zh-CN" sz="2000" b="1" dirty="0">
                    <a:solidFill>
                      <a:srgbClr val="FF0000"/>
                    </a:solidFill>
                    <a:latin typeface="Comic Sans MS" panose="030F0702030302020204" pitchFamily="66" charset="0"/>
                  </a:rPr>
                  <a:t>Note:</a:t>
                </a:r>
                <a:r>
                  <a:rPr lang="en-US" altLang="zh-CN" sz="2000" dirty="0">
                    <a:solidFill>
                      <a:srgbClr val="FF0000"/>
                    </a:solidFill>
                    <a:latin typeface="Comic Sans MS" panose="030F0702030302020204" pitchFamily="66" charset="0"/>
                  </a:rPr>
                  <a:t> </a:t>
                </a:r>
                <a:r>
                  <a:rPr lang="en-US" altLang="zh-CN" sz="2000" dirty="0">
                    <a:latin typeface="Comic Sans MS" panose="030F0702030302020204" pitchFamily="66" charset="0"/>
                  </a:rPr>
                  <a:t>SQL has no (</a:t>
                </a:r>
                <a:r>
                  <a:rPr lang="en-US" altLang="zh-CN" sz="2000" b="1" dirty="0">
                    <a:solidFill>
                      <a:srgbClr val="FF0000"/>
                    </a:solidFill>
                    <a:latin typeface="Comic Sans MS" panose="030F0702030302020204" pitchFamily="66" charset="0"/>
                  </a:rPr>
                  <a:t>for all</a:t>
                </a:r>
                <a:r>
                  <a:rPr lang="en-US" altLang="zh-CN" sz="2000" dirty="0">
                    <a:latin typeface="Comic Sans MS" panose="030F0702030302020204" pitchFamily="66" charset="0"/>
                  </a:rPr>
                  <a:t>) predicate, so </a:t>
                </a:r>
                <a14:m>
                  <m:oMath xmlns:m="http://schemas.openxmlformats.org/officeDocument/2006/math">
                    <m:d>
                      <m:dPr>
                        <m:ctrlPr>
                          <a:rPr lang="en-US" altLang="zh-CN" sz="2000" b="1" i="1" dirty="0" smtClean="0">
                            <a:solidFill>
                              <a:srgbClr val="FF0000"/>
                            </a:solidFill>
                            <a:latin typeface="Cambria Math" panose="02040503050406030204" pitchFamily="18" charset="0"/>
                            <a:ea typeface="Cambria Math" panose="02040503050406030204" pitchFamily="18" charset="0"/>
                          </a:rPr>
                        </m:ctrlPr>
                      </m:dPr>
                      <m:e>
                        <m:r>
                          <a:rPr lang="en-US" altLang="zh-CN" sz="2000" b="1" i="1" dirty="0" smtClean="0">
                            <a:solidFill>
                              <a:srgbClr val="FF0000"/>
                            </a:solidFill>
                            <a:latin typeface="Cambria Math" panose="02040503050406030204" pitchFamily="18" charset="0"/>
                            <a:ea typeface="Cambria Math" panose="02040503050406030204" pitchFamily="18" charset="0"/>
                          </a:rPr>
                          <m:t>∀</m:t>
                        </m:r>
                        <m:r>
                          <a:rPr lang="en-US" altLang="zh-CN" sz="2000" b="1" i="1" dirty="0" smtClean="0">
                            <a:solidFill>
                              <a:srgbClr val="FF0000"/>
                            </a:solidFill>
                            <a:latin typeface="Cambria Math" panose="02040503050406030204" pitchFamily="18" charset="0"/>
                            <a:ea typeface="Cambria Math" panose="02040503050406030204" pitchFamily="18" charset="0"/>
                          </a:rPr>
                          <m:t>𝒙</m:t>
                        </m:r>
                      </m:e>
                    </m:d>
                    <m:r>
                      <a:rPr lang="en-US" altLang="zh-CN" sz="2000" b="1" i="1" dirty="0" smtClean="0">
                        <a:solidFill>
                          <a:srgbClr val="FF0000"/>
                        </a:solidFill>
                        <a:latin typeface="Cambria Math" panose="02040503050406030204" pitchFamily="18" charset="0"/>
                        <a:ea typeface="Cambria Math" panose="02040503050406030204" pitchFamily="18" charset="0"/>
                      </a:rPr>
                      <m:t>𝑷</m:t>
                    </m:r>
                    <m:r>
                      <a:rPr lang="en-US" altLang="zh-CN" sz="2000" b="1" i="1" dirty="0" smtClean="0">
                        <a:solidFill>
                          <a:srgbClr val="FF0000"/>
                        </a:solidFill>
                        <a:latin typeface="Cambria Math" panose="02040503050406030204" pitchFamily="18" charset="0"/>
                        <a:ea typeface="Cambria Math" panose="02040503050406030204" pitchFamily="18" charset="0"/>
                      </a:rPr>
                      <m:t>≡¬(∃</m:t>
                    </m:r>
                    <m:r>
                      <a:rPr lang="en-US" altLang="zh-CN" sz="2000" b="1" i="1" dirty="0" smtClean="0">
                        <a:solidFill>
                          <a:srgbClr val="FF0000"/>
                        </a:solidFill>
                        <a:latin typeface="Cambria Math" panose="02040503050406030204" pitchFamily="18" charset="0"/>
                        <a:ea typeface="Cambria Math" panose="02040503050406030204" pitchFamily="18" charset="0"/>
                      </a:rPr>
                      <m:t>𝒙</m:t>
                    </m:r>
                    <m:r>
                      <a:rPr lang="en-US" altLang="zh-CN" sz="2000" b="1" i="1" dirty="0" smtClean="0">
                        <a:solidFill>
                          <a:srgbClr val="FF0000"/>
                        </a:solidFill>
                        <a:latin typeface="Cambria Math" panose="02040503050406030204" pitchFamily="18" charset="0"/>
                        <a:ea typeface="Cambria Math" panose="02040503050406030204" pitchFamily="18" charset="0"/>
                      </a:rPr>
                      <m:t>(¬</m:t>
                    </m:r>
                    <m:r>
                      <a:rPr lang="en-US" altLang="zh-CN" sz="2000" b="1" i="1" dirty="0" smtClean="0">
                        <a:solidFill>
                          <a:srgbClr val="FF0000"/>
                        </a:solidFill>
                        <a:latin typeface="Cambria Math" panose="02040503050406030204" pitchFamily="18" charset="0"/>
                        <a:ea typeface="Cambria Math" panose="02040503050406030204" pitchFamily="18" charset="0"/>
                      </a:rPr>
                      <m:t>𝑷</m:t>
                    </m:r>
                    <m:r>
                      <a:rPr lang="en-US" altLang="zh-CN" sz="2000" b="1" i="1" dirty="0" smtClean="0">
                        <a:solidFill>
                          <a:srgbClr val="FF0000"/>
                        </a:solidFill>
                        <a:latin typeface="Cambria Math" panose="02040503050406030204" pitchFamily="18" charset="0"/>
                        <a:ea typeface="Cambria Math" panose="02040503050406030204" pitchFamily="18" charset="0"/>
                      </a:rPr>
                      <m:t>))</m:t>
                    </m:r>
                  </m:oMath>
                </a14:m>
                <a:endParaRPr lang="zh-CN" altLang="en-US" sz="2000" b="1" dirty="0">
                  <a:latin typeface="Comic Sans MS" panose="030F0702030302020204" pitchFamily="66" charset="0"/>
                </a:endParaRPr>
              </a:p>
            </p:txBody>
          </p:sp>
        </mc:Choice>
        <mc:Fallback xmlns="">
          <p:sp>
            <p:nvSpPr>
              <p:cNvPr id="3" name="内容占位符 2">
                <a:extLst>
                  <a:ext uri="{FF2B5EF4-FFF2-40B4-BE49-F238E27FC236}">
                    <a16:creationId xmlns:a16="http://schemas.microsoft.com/office/drawing/2014/main" id="{B66D55D5-48B8-4FCB-8815-9CA3F3817CF8}"/>
                  </a:ext>
                </a:extLst>
              </p:cNvPr>
              <p:cNvSpPr>
                <a:spLocks noGrp="1" noRot="1" noChangeAspect="1" noMove="1" noResize="1" noEditPoints="1" noAdjustHandles="1" noChangeArrowheads="1" noChangeShapeType="1" noTextEdit="1"/>
              </p:cNvSpPr>
              <p:nvPr>
                <p:ph idx="1"/>
              </p:nvPr>
            </p:nvSpPr>
            <p:spPr>
              <a:xfrm>
                <a:off x="179512" y="627534"/>
                <a:ext cx="8856984" cy="4320480"/>
              </a:xfrm>
              <a:blipFill>
                <a:blip r:embed="rId3"/>
                <a:stretch>
                  <a:fillRect l="-964" t="-1975" b="-33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0654432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994FF-3A8F-4B96-AC38-E68C8E025693}"/>
              </a:ext>
            </a:extLst>
          </p:cNvPr>
          <p:cNvSpPr>
            <a:spLocks noGrp="1"/>
          </p:cNvSpPr>
          <p:nvPr>
            <p:ph type="title"/>
          </p:nvPr>
        </p:nvSpPr>
        <p:spPr/>
        <p:txBody>
          <a:bodyPr/>
          <a:lstStyle/>
          <a:p>
            <a:pPr algn="ctr"/>
            <a:r>
              <a:rPr lang="en-US" altLang="zh-CN" dirty="0">
                <a:latin typeface="Comic Sans MS" panose="030F0702030302020204" pitchFamily="66" charset="0"/>
              </a:rPr>
              <a:t>Outline</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6833E702-3928-416F-AAD2-9DEFE6381E61}"/>
              </a:ext>
            </a:extLst>
          </p:cNvPr>
          <p:cNvSpPr>
            <a:spLocks noGrp="1"/>
          </p:cNvSpPr>
          <p:nvPr>
            <p:ph idx="1"/>
          </p:nvPr>
        </p:nvSpPr>
        <p:spPr/>
        <p:txBody>
          <a:bodyPr/>
          <a:lstStyle/>
          <a:p>
            <a:pPr>
              <a:spcBef>
                <a:spcPts val="1200"/>
              </a:spcBef>
            </a:pPr>
            <a:r>
              <a:rPr lang="en-US" altLang="zh-CN">
                <a:latin typeface="Comic Sans MS" panose="030F0702030302020204" pitchFamily="66" charset="0"/>
              </a:rPr>
              <a:t>Join </a:t>
            </a:r>
            <a:r>
              <a:rPr lang="en-US" altLang="zh-CN" dirty="0">
                <a:latin typeface="Comic Sans MS" panose="030F0702030302020204" pitchFamily="66" charset="0"/>
              </a:rPr>
              <a:t>Expressions</a:t>
            </a:r>
          </a:p>
          <a:p>
            <a:pPr>
              <a:spcBef>
                <a:spcPts val="1200"/>
              </a:spcBef>
            </a:pPr>
            <a:r>
              <a:rPr lang="en-US" altLang="zh-CN">
                <a:latin typeface="Comic Sans MS" panose="030F0702030302020204" pitchFamily="66" charset="0"/>
              </a:rPr>
              <a:t>Views</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Transactions</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Integrity </a:t>
            </a:r>
            <a:r>
              <a:rPr lang="en-US" altLang="zh-CN" dirty="0">
                <a:latin typeface="Comic Sans MS" panose="030F0702030302020204" pitchFamily="66" charset="0"/>
              </a:rPr>
              <a:t>Constraints</a:t>
            </a:r>
          </a:p>
          <a:p>
            <a:pPr marL="0" indent="0">
              <a:spcBef>
                <a:spcPts val="1200"/>
              </a:spcBef>
              <a:buNone/>
            </a:pPr>
            <a:r>
              <a:rPr lang="zh-CN" altLang="en-US" b="1">
                <a:solidFill>
                  <a:srgbClr val="FF0000"/>
                </a:solidFill>
                <a:latin typeface="Comic Sans MS" panose="030F0702030302020204" pitchFamily="66" charset="0"/>
                <a:ea typeface="华文中宋" pitchFamily="2" charset="-122"/>
                <a:sym typeface="Wingdings" pitchFamily="2" charset="2"/>
              </a:rPr>
              <a:t> </a:t>
            </a:r>
            <a:r>
              <a:rPr lang="en-US" altLang="zh-CN" b="1">
                <a:solidFill>
                  <a:srgbClr val="FF0000"/>
                </a:solidFill>
                <a:latin typeface="Comic Sans MS" panose="030F0702030302020204" pitchFamily="66" charset="0"/>
              </a:rPr>
              <a:t>Data </a:t>
            </a:r>
            <a:r>
              <a:rPr lang="en-US" altLang="zh-CN" b="1" dirty="0">
                <a:solidFill>
                  <a:srgbClr val="FF0000"/>
                </a:solidFill>
                <a:latin typeface="Comic Sans MS" panose="030F0702030302020204" pitchFamily="66" charset="0"/>
              </a:rPr>
              <a:t>Types </a:t>
            </a:r>
            <a:r>
              <a:rPr lang="en-US" altLang="zh-CN" b="1">
                <a:solidFill>
                  <a:srgbClr val="FF0000"/>
                </a:solidFill>
                <a:latin typeface="Comic Sans MS" panose="030F0702030302020204" pitchFamily="66" charset="0"/>
              </a:rPr>
              <a:t>in SQL</a:t>
            </a:r>
            <a:endParaRPr lang="en-US" altLang="zh-CN" b="1" dirty="0">
              <a:solidFill>
                <a:srgbClr val="FF0000"/>
              </a:solidFill>
              <a:latin typeface="Comic Sans MS" panose="030F0702030302020204" pitchFamily="66" charset="0"/>
            </a:endParaRPr>
          </a:p>
          <a:p>
            <a:pPr>
              <a:spcBef>
                <a:spcPts val="1200"/>
              </a:spcBef>
            </a:pPr>
            <a:r>
              <a:rPr lang="en-US" altLang="zh-CN">
                <a:latin typeface="Comic Sans MS" panose="030F0702030302020204" pitchFamily="66" charset="0"/>
              </a:rPr>
              <a:t>Index Definition in SQL</a:t>
            </a:r>
          </a:p>
          <a:p>
            <a:pPr>
              <a:spcBef>
                <a:spcPts val="1200"/>
              </a:spcBef>
            </a:pPr>
            <a:r>
              <a:rPr lang="en-US" altLang="zh-CN">
                <a:latin typeface="Comic Sans MS" panose="030F0702030302020204" pitchFamily="66" charset="0"/>
              </a:rPr>
              <a:t>Authorization</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111478435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CA331-50DF-4EC3-9943-3E367498655D}"/>
              </a:ext>
            </a:extLst>
          </p:cNvPr>
          <p:cNvSpPr>
            <a:spLocks noGrp="1"/>
          </p:cNvSpPr>
          <p:nvPr>
            <p:ph type="title"/>
          </p:nvPr>
        </p:nvSpPr>
        <p:spPr/>
        <p:txBody>
          <a:bodyPr/>
          <a:lstStyle/>
          <a:p>
            <a:pPr algn="ctr"/>
            <a:r>
              <a:rPr lang="en-US" altLang="zh-CN" dirty="0">
                <a:latin typeface="Comic Sans MS" panose="030F0702030302020204" pitchFamily="66" charset="0"/>
              </a:rPr>
              <a:t>Built-in Data Types in SQL</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DF03CD0F-F229-4B11-BF10-6DA61E4E44BB}"/>
              </a:ext>
            </a:extLst>
          </p:cNvPr>
          <p:cNvSpPr>
            <a:spLocks noGrp="1"/>
          </p:cNvSpPr>
          <p:nvPr>
            <p:ph idx="1"/>
          </p:nvPr>
        </p:nvSpPr>
        <p:spPr>
          <a:xfrm>
            <a:off x="251520" y="789553"/>
            <a:ext cx="8712968" cy="3805070"/>
          </a:xfrm>
        </p:spPr>
        <p:txBody>
          <a:bodyPr/>
          <a:lstStyle/>
          <a:p>
            <a:r>
              <a:rPr lang="en-US" altLang="zh-CN" sz="2000" b="1" dirty="0">
                <a:solidFill>
                  <a:srgbClr val="3333FF"/>
                </a:solidFill>
                <a:latin typeface="Comic Sans MS" panose="030F0702030302020204" pitchFamily="66" charset="0"/>
              </a:rPr>
              <a:t>date</a:t>
            </a:r>
            <a:r>
              <a:rPr lang="en-US" altLang="zh-CN" sz="2000" dirty="0">
                <a:solidFill>
                  <a:srgbClr val="3333FF"/>
                </a:solidFill>
                <a:latin typeface="Comic Sans MS" panose="030F0702030302020204" pitchFamily="66" charset="0"/>
              </a:rPr>
              <a:t>:</a:t>
            </a:r>
            <a:r>
              <a:rPr lang="en-US" altLang="zh-CN" sz="2000" dirty="0">
                <a:latin typeface="Comic Sans MS" panose="030F0702030302020204" pitchFamily="66" charset="0"/>
              </a:rPr>
              <a:t> dates, containing a (4 digit) year, month and day</a:t>
            </a:r>
          </a:p>
          <a:p>
            <a:pPr lvl="1"/>
            <a:r>
              <a:rPr lang="en-US" altLang="zh-CN" sz="1800" dirty="0">
                <a:latin typeface="Comic Sans MS" panose="030F0702030302020204" pitchFamily="66" charset="0"/>
              </a:rPr>
              <a:t>E.g., date ‘2005-07-27’</a:t>
            </a:r>
          </a:p>
          <a:p>
            <a:r>
              <a:rPr lang="en-US" altLang="zh-CN" sz="2000" b="1" dirty="0">
                <a:solidFill>
                  <a:srgbClr val="3333FF"/>
                </a:solidFill>
                <a:latin typeface="Comic Sans MS" panose="030F0702030302020204" pitchFamily="66" charset="0"/>
              </a:rPr>
              <a:t>time</a:t>
            </a:r>
            <a:r>
              <a:rPr lang="en-US" altLang="zh-CN" sz="2000" dirty="0">
                <a:solidFill>
                  <a:srgbClr val="3333FF"/>
                </a:solidFill>
                <a:latin typeface="Comic Sans MS" panose="030F0702030302020204" pitchFamily="66" charset="0"/>
              </a:rPr>
              <a:t>:</a:t>
            </a:r>
            <a:r>
              <a:rPr lang="en-US" altLang="zh-CN" sz="2000" dirty="0">
                <a:latin typeface="Comic Sans MS" panose="030F0702030302020204" pitchFamily="66" charset="0"/>
              </a:rPr>
              <a:t> time of day, in hours, minutes and seconds</a:t>
            </a:r>
          </a:p>
          <a:p>
            <a:pPr lvl="1"/>
            <a:r>
              <a:rPr lang="en-US" altLang="zh-CN" sz="1800" dirty="0">
                <a:latin typeface="Comic Sans MS" panose="030F0702030302020204" pitchFamily="66" charset="0"/>
              </a:rPr>
              <a:t>E.g., time ‘09:00:30’         time ‘09:00:30.75’</a:t>
            </a:r>
          </a:p>
          <a:p>
            <a:r>
              <a:rPr lang="en-US" altLang="zh-CN" sz="2000" b="1" dirty="0">
                <a:solidFill>
                  <a:srgbClr val="3333FF"/>
                </a:solidFill>
                <a:latin typeface="Comic Sans MS" panose="030F0702030302020204" pitchFamily="66" charset="0"/>
              </a:rPr>
              <a:t>timestamp</a:t>
            </a:r>
            <a:r>
              <a:rPr lang="en-US" altLang="zh-CN" sz="2000" dirty="0">
                <a:solidFill>
                  <a:srgbClr val="3333FF"/>
                </a:solidFill>
                <a:latin typeface="Comic Sans MS" panose="030F0702030302020204" pitchFamily="66" charset="0"/>
              </a:rPr>
              <a:t>:</a:t>
            </a:r>
            <a:r>
              <a:rPr lang="en-US" altLang="zh-CN" sz="2000" dirty="0">
                <a:latin typeface="Comic Sans MS" panose="030F0702030302020204" pitchFamily="66" charset="0"/>
              </a:rPr>
              <a:t> date plus time of day</a:t>
            </a:r>
          </a:p>
          <a:p>
            <a:pPr lvl="1"/>
            <a:r>
              <a:rPr lang="en-US" altLang="zh-CN" sz="1800" dirty="0">
                <a:latin typeface="Comic Sans MS" panose="030F0702030302020204" pitchFamily="66" charset="0"/>
              </a:rPr>
              <a:t>E.g., timestamp ‘2005-07-27 09:00:30.75’</a:t>
            </a:r>
          </a:p>
          <a:p>
            <a:pPr lvl="1"/>
            <a:r>
              <a:rPr lang="en-US" altLang="zh-CN" sz="1800" dirty="0">
                <a:solidFill>
                  <a:srgbClr val="FF0000"/>
                </a:solidFill>
                <a:latin typeface="Comic Sans MS" panose="030F0702030302020204" pitchFamily="66" charset="0"/>
              </a:rPr>
              <a:t>timestamp (p) </a:t>
            </a:r>
            <a:r>
              <a:rPr lang="en-US" altLang="zh-CN" sz="1800" dirty="0">
                <a:latin typeface="Comic Sans MS" panose="030F0702030302020204" pitchFamily="66" charset="0"/>
              </a:rPr>
              <a:t>specifies the number of digits after the decimal point</a:t>
            </a:r>
          </a:p>
          <a:p>
            <a:r>
              <a:rPr lang="en-US" altLang="zh-CN" sz="2000" b="1" dirty="0">
                <a:solidFill>
                  <a:srgbClr val="3333FF"/>
                </a:solidFill>
                <a:latin typeface="Comic Sans MS" panose="030F0702030302020204" pitchFamily="66" charset="0"/>
              </a:rPr>
              <a:t>interval</a:t>
            </a:r>
            <a:r>
              <a:rPr lang="en-US" altLang="zh-CN" sz="2000" dirty="0">
                <a:solidFill>
                  <a:srgbClr val="3333FF"/>
                </a:solidFill>
                <a:latin typeface="Comic Sans MS" panose="030F0702030302020204" pitchFamily="66" charset="0"/>
              </a:rPr>
              <a:t>:</a:t>
            </a:r>
            <a:r>
              <a:rPr lang="en-US" altLang="zh-CN" sz="2000" dirty="0">
                <a:latin typeface="Comic Sans MS" panose="030F0702030302020204" pitchFamily="66" charset="0"/>
              </a:rPr>
              <a:t>  period of time</a:t>
            </a:r>
          </a:p>
          <a:p>
            <a:pPr lvl="1"/>
            <a:r>
              <a:rPr lang="en-US" altLang="zh-CN" sz="1600" dirty="0">
                <a:latin typeface="Comic Sans MS" panose="030F0702030302020204" pitchFamily="66" charset="0"/>
              </a:rPr>
              <a:t>E.g., interval  ‘1’ day</a:t>
            </a:r>
          </a:p>
          <a:p>
            <a:pPr lvl="1"/>
            <a:r>
              <a:rPr lang="en-US" altLang="zh-CN" sz="1600" dirty="0">
                <a:latin typeface="Comic Sans MS" panose="030F0702030302020204" pitchFamily="66" charset="0"/>
              </a:rPr>
              <a:t>Subtracting a date/time/timestamp value from another gives an interval value</a:t>
            </a:r>
          </a:p>
          <a:p>
            <a:pPr lvl="1"/>
            <a:r>
              <a:rPr lang="en-US" altLang="zh-CN" sz="1600" dirty="0">
                <a:latin typeface="Comic Sans MS" panose="030F0702030302020204" pitchFamily="66" charset="0"/>
              </a:rPr>
              <a:t>Interval values can be added to date/time/timestamp values</a:t>
            </a:r>
          </a:p>
          <a:p>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18015834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4405B-1375-4E1A-9885-32DACBE31E1E}"/>
              </a:ext>
            </a:extLst>
          </p:cNvPr>
          <p:cNvSpPr>
            <a:spLocks noGrp="1"/>
          </p:cNvSpPr>
          <p:nvPr>
            <p:ph type="title"/>
          </p:nvPr>
        </p:nvSpPr>
        <p:spPr/>
        <p:txBody>
          <a:bodyPr/>
          <a:lstStyle/>
          <a:p>
            <a:pPr algn="ctr"/>
            <a:r>
              <a:rPr lang="en-US" altLang="zh-CN" dirty="0">
                <a:latin typeface="Comic Sans MS" panose="030F0702030302020204" pitchFamily="66" charset="0"/>
              </a:rPr>
              <a:t>Built-in Data Types in SQL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DF460439-D32F-45B9-BB62-0532E5CD1A83}"/>
              </a:ext>
            </a:extLst>
          </p:cNvPr>
          <p:cNvSpPr>
            <a:spLocks noGrp="1"/>
          </p:cNvSpPr>
          <p:nvPr>
            <p:ph idx="1"/>
          </p:nvPr>
        </p:nvSpPr>
        <p:spPr/>
        <p:txBody>
          <a:bodyPr/>
          <a:lstStyle/>
          <a:p>
            <a:r>
              <a:rPr lang="en-US" altLang="zh-CN" sz="2000" dirty="0">
                <a:latin typeface="Comic Sans MS" panose="030F0702030302020204" pitchFamily="66" charset="0"/>
              </a:rPr>
              <a:t>Can extract values of individual fields from date/time/timestamp, e.g., </a:t>
            </a:r>
          </a:p>
          <a:p>
            <a:pPr lvl="1"/>
            <a:r>
              <a:rPr lang="en-US" altLang="zh-CN" sz="1800" i="1" dirty="0">
                <a:solidFill>
                  <a:srgbClr val="3333FF"/>
                </a:solidFill>
                <a:latin typeface="Comic Sans MS" panose="030F0702030302020204" pitchFamily="66" charset="0"/>
                <a:cs typeface="Times New Roman" panose="02020603050405020304" pitchFamily="18" charset="0"/>
              </a:rPr>
              <a:t>extract (year from </a:t>
            </a:r>
            <a:r>
              <a:rPr lang="en-US" altLang="zh-CN" sz="1800" i="1" dirty="0" err="1">
                <a:solidFill>
                  <a:srgbClr val="3333FF"/>
                </a:solidFill>
                <a:latin typeface="Comic Sans MS" panose="030F0702030302020204" pitchFamily="66" charset="0"/>
                <a:cs typeface="Times New Roman" panose="02020603050405020304" pitchFamily="18" charset="0"/>
              </a:rPr>
              <a:t>current_date</a:t>
            </a:r>
            <a:r>
              <a:rPr lang="en-US" altLang="zh-CN" sz="1800" i="1" dirty="0">
                <a:solidFill>
                  <a:srgbClr val="3333FF"/>
                </a:solidFill>
                <a:latin typeface="Comic Sans MS" panose="030F0702030302020204" pitchFamily="66" charset="0"/>
                <a:cs typeface="Times New Roman" panose="02020603050405020304" pitchFamily="18" charset="0"/>
              </a:rPr>
              <a:t>) </a:t>
            </a:r>
          </a:p>
          <a:p>
            <a:r>
              <a:rPr lang="en-US" altLang="zh-CN" sz="2000" dirty="0">
                <a:latin typeface="Comic Sans MS" panose="030F0702030302020204" pitchFamily="66" charset="0"/>
              </a:rPr>
              <a:t>Can cast string types to date/time/timestamp, e.g., </a:t>
            </a:r>
          </a:p>
          <a:p>
            <a:pPr lvl="1"/>
            <a:r>
              <a:rPr lang="en-US" altLang="zh-CN" sz="1800" i="1" dirty="0">
                <a:solidFill>
                  <a:srgbClr val="3333FF"/>
                </a:solidFill>
                <a:latin typeface="Comic Sans MS" panose="030F0702030302020204" pitchFamily="66" charset="0"/>
                <a:cs typeface="Times New Roman" panose="02020603050405020304" pitchFamily="18" charset="0"/>
              </a:rPr>
              <a:t>cast  &lt;string-valued-expression&gt; as date</a:t>
            </a:r>
          </a:p>
          <a:p>
            <a:pPr lvl="1"/>
            <a:r>
              <a:rPr lang="en-US" altLang="zh-CN" sz="1800" i="1" dirty="0">
                <a:solidFill>
                  <a:srgbClr val="3333FF"/>
                </a:solidFill>
                <a:latin typeface="Comic Sans MS" panose="030F0702030302020204" pitchFamily="66" charset="0"/>
                <a:cs typeface="Times New Roman" panose="02020603050405020304" pitchFamily="18" charset="0"/>
              </a:rPr>
              <a:t>cast  &lt;string-valued-expression&gt; as time</a:t>
            </a:r>
            <a:endParaRPr lang="zh-CN" altLang="en-US" sz="1800" i="1" dirty="0">
              <a:solidFill>
                <a:srgbClr val="3333FF"/>
              </a:solidFill>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308831953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05AD9C-F16B-4376-9AEE-63DBFC58264B}"/>
              </a:ext>
            </a:extLst>
          </p:cNvPr>
          <p:cNvSpPr>
            <a:spLocks noGrp="1"/>
          </p:cNvSpPr>
          <p:nvPr>
            <p:ph type="title"/>
          </p:nvPr>
        </p:nvSpPr>
        <p:spPr/>
        <p:txBody>
          <a:bodyPr/>
          <a:lstStyle/>
          <a:p>
            <a:pPr algn="ctr"/>
            <a:r>
              <a:rPr lang="en-US" altLang="zh-CN" dirty="0">
                <a:latin typeface="Comic Sans MS" panose="030F0702030302020204" pitchFamily="66" charset="0"/>
              </a:rPr>
              <a:t>Default Values </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31C2BA26-02D0-4EEB-B0E8-A8AFCB5F6416}"/>
              </a:ext>
            </a:extLst>
          </p:cNvPr>
          <p:cNvSpPr>
            <a:spLocks noGrp="1"/>
          </p:cNvSpPr>
          <p:nvPr>
            <p:ph idx="1"/>
          </p:nvPr>
        </p:nvSpPr>
        <p:spPr/>
        <p:txBody>
          <a:bodyPr/>
          <a:lstStyle/>
          <a:p>
            <a:r>
              <a:rPr lang="en-US" altLang="zh-CN" sz="2000" dirty="0">
                <a:latin typeface="Comic Sans MS" panose="030F0702030302020204" pitchFamily="66" charset="0"/>
              </a:rPr>
              <a:t>A </a:t>
            </a:r>
            <a:r>
              <a:rPr lang="en-US" altLang="zh-CN" sz="2000" b="1" dirty="0">
                <a:solidFill>
                  <a:srgbClr val="FF0000"/>
                </a:solidFill>
                <a:latin typeface="Comic Sans MS" panose="030F0702030302020204" pitchFamily="66" charset="0"/>
              </a:rPr>
              <a:t>default value </a:t>
            </a:r>
            <a:r>
              <a:rPr lang="en-US" altLang="zh-CN" sz="2000" dirty="0">
                <a:latin typeface="Comic Sans MS" panose="030F0702030302020204" pitchFamily="66" charset="0"/>
              </a:rPr>
              <a:t>to be specified for an attribute </a:t>
            </a:r>
          </a:p>
          <a:p>
            <a:endParaRPr lang="en-US" altLang="zh-CN" sz="2000" dirty="0">
              <a:latin typeface="Comic Sans MS" panose="030F0702030302020204" pitchFamily="66" charset="0"/>
            </a:endParaRPr>
          </a:p>
          <a:p>
            <a:endParaRPr lang="en-US" altLang="zh-CN" sz="2000" dirty="0">
              <a:latin typeface="Comic Sans MS" panose="030F0702030302020204" pitchFamily="66" charset="0"/>
            </a:endParaRPr>
          </a:p>
          <a:p>
            <a:endParaRPr lang="en-US" altLang="zh-CN" sz="2000" dirty="0">
              <a:latin typeface="Comic Sans MS" panose="030F0702030302020204" pitchFamily="66" charset="0"/>
            </a:endParaRPr>
          </a:p>
          <a:p>
            <a:endParaRPr lang="en-US" altLang="zh-CN" sz="2000" dirty="0">
              <a:latin typeface="Comic Sans MS" panose="030F0702030302020204" pitchFamily="66" charset="0"/>
            </a:endParaRPr>
          </a:p>
          <a:p>
            <a:endParaRPr lang="en-US" altLang="zh-CN" sz="2000" dirty="0">
              <a:latin typeface="Comic Sans MS" panose="030F0702030302020204" pitchFamily="66" charset="0"/>
            </a:endParaRPr>
          </a:p>
          <a:p>
            <a:r>
              <a:rPr lang="en-US" altLang="zh-CN" sz="2000" dirty="0">
                <a:solidFill>
                  <a:srgbClr val="3333FF"/>
                </a:solidFill>
                <a:latin typeface="Comic Sans MS" panose="030F0702030302020204" pitchFamily="66" charset="0"/>
              </a:rPr>
              <a:t>How an insertion can omit the value for the </a:t>
            </a:r>
            <a:r>
              <a:rPr lang="en-US" altLang="zh-CN" sz="2000" dirty="0" err="1">
                <a:solidFill>
                  <a:srgbClr val="3333FF"/>
                </a:solidFill>
                <a:latin typeface="Comic Sans MS" panose="030F0702030302020204" pitchFamily="66" charset="0"/>
              </a:rPr>
              <a:t>tot_cred</a:t>
            </a:r>
            <a:r>
              <a:rPr lang="en-US" altLang="zh-CN" sz="2000" dirty="0">
                <a:solidFill>
                  <a:srgbClr val="3333FF"/>
                </a:solidFill>
                <a:latin typeface="Comic Sans MS" panose="030F0702030302020204" pitchFamily="66" charset="0"/>
              </a:rPr>
              <a:t> attribute? </a:t>
            </a:r>
            <a:br>
              <a:rPr lang="en-US" altLang="zh-CN" sz="2000" dirty="0">
                <a:latin typeface="Comic Sans MS" panose="030F0702030302020204" pitchFamily="66" charset="0"/>
              </a:rPr>
            </a:br>
            <a:br>
              <a:rPr lang="en-US" altLang="zh-CN" sz="2000" dirty="0">
                <a:latin typeface="Comic Sans MS" panose="030F0702030302020204" pitchFamily="66" charset="0"/>
              </a:rPr>
            </a:br>
            <a:endParaRPr lang="en-US" altLang="zh-CN" sz="2000" dirty="0">
              <a:latin typeface="Comic Sans MS" panose="030F0702030302020204" pitchFamily="66" charset="0"/>
            </a:endParaRPr>
          </a:p>
          <a:p>
            <a:endParaRPr lang="zh-CN" altLang="en-US" sz="2000" dirty="0">
              <a:latin typeface="Comic Sans MS" panose="030F0702030302020204" pitchFamily="66" charset="0"/>
            </a:endParaRPr>
          </a:p>
        </p:txBody>
      </p:sp>
      <p:pic>
        <p:nvPicPr>
          <p:cNvPr id="4" name="Picture 3">
            <a:extLst>
              <a:ext uri="{FF2B5EF4-FFF2-40B4-BE49-F238E27FC236}">
                <a16:creationId xmlns:a16="http://schemas.microsoft.com/office/drawing/2014/main" id="{0BCE17FE-535C-4782-8DFE-23AB237716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210196"/>
            <a:ext cx="4680520" cy="1577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6DD7BEB7-572D-4349-AB62-AB0C5CF20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725" y="3546971"/>
            <a:ext cx="4957539"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D035DAA3-4B92-48EA-ACF9-668EC2CAB794}"/>
              </a:ext>
            </a:extLst>
          </p:cNvPr>
          <p:cNvSpPr/>
          <p:nvPr/>
        </p:nvSpPr>
        <p:spPr>
          <a:xfrm>
            <a:off x="5292080" y="2211710"/>
            <a:ext cx="115212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349036466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F5D27-AEAC-4755-92B3-258A670F8BF1}"/>
              </a:ext>
            </a:extLst>
          </p:cNvPr>
          <p:cNvSpPr>
            <a:spLocks noGrp="1"/>
          </p:cNvSpPr>
          <p:nvPr>
            <p:ph type="title"/>
          </p:nvPr>
        </p:nvSpPr>
        <p:spPr/>
        <p:txBody>
          <a:bodyPr/>
          <a:lstStyle/>
          <a:p>
            <a:pPr algn="ctr"/>
            <a:r>
              <a:rPr lang="en-US" altLang="zh-CN" dirty="0">
                <a:latin typeface="Comic Sans MS" panose="030F0702030302020204" pitchFamily="66" charset="0"/>
              </a:rPr>
              <a:t>Large-Object Types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E1CBD241-294A-44C0-BCC3-1059A624F08D}"/>
              </a:ext>
            </a:extLst>
          </p:cNvPr>
          <p:cNvSpPr>
            <a:spLocks noGrp="1"/>
          </p:cNvSpPr>
          <p:nvPr>
            <p:ph idx="1"/>
          </p:nvPr>
        </p:nvSpPr>
        <p:spPr>
          <a:xfrm>
            <a:off x="251520" y="699542"/>
            <a:ext cx="8568952" cy="3805070"/>
          </a:xfrm>
        </p:spPr>
        <p:txBody>
          <a:bodyPr/>
          <a:lstStyle/>
          <a:p>
            <a:pPr>
              <a:lnSpc>
                <a:spcPct val="120000"/>
              </a:lnSpc>
            </a:pPr>
            <a:r>
              <a:rPr lang="en-US" altLang="zh-CN" sz="2000" dirty="0">
                <a:latin typeface="Comic Sans MS" panose="030F0702030302020204" pitchFamily="66" charset="0"/>
              </a:rPr>
              <a:t>Large objects (photos, videos, CAD files, etc.) are stored as a large object</a:t>
            </a:r>
          </a:p>
          <a:p>
            <a:pPr lvl="1">
              <a:lnSpc>
                <a:spcPct val="120000"/>
              </a:lnSpc>
            </a:pPr>
            <a:r>
              <a:rPr lang="en-US" altLang="zh-CN" sz="1600" b="1" dirty="0">
                <a:solidFill>
                  <a:srgbClr val="FF0000"/>
                </a:solidFill>
                <a:latin typeface="Comic Sans MS" panose="030F0702030302020204" pitchFamily="66" charset="0"/>
              </a:rPr>
              <a:t>blob</a:t>
            </a:r>
            <a:r>
              <a:rPr lang="en-US" altLang="zh-CN" sz="1600" dirty="0">
                <a:latin typeface="Comic Sans MS" panose="030F0702030302020204" pitchFamily="66" charset="0"/>
              </a:rPr>
              <a:t>: binary large object - object is a large collection of uninterpreted binary data. The interpretation is left to an application outside of the database system</a:t>
            </a:r>
          </a:p>
          <a:p>
            <a:pPr lvl="1">
              <a:lnSpc>
                <a:spcPct val="120000"/>
              </a:lnSpc>
            </a:pPr>
            <a:r>
              <a:rPr lang="en-US" altLang="zh-CN" sz="1600" b="1" dirty="0" err="1">
                <a:solidFill>
                  <a:srgbClr val="FF0000"/>
                </a:solidFill>
                <a:latin typeface="Comic Sans MS" panose="030F0702030302020204" pitchFamily="66" charset="0"/>
              </a:rPr>
              <a:t>clob</a:t>
            </a:r>
            <a:r>
              <a:rPr lang="en-US" altLang="zh-CN" sz="1600" dirty="0">
                <a:latin typeface="Comic Sans MS" panose="030F0702030302020204" pitchFamily="66" charset="0"/>
              </a:rPr>
              <a:t>: character large object - object is a large collection of character data</a:t>
            </a:r>
          </a:p>
          <a:p>
            <a:pPr lvl="1">
              <a:lnSpc>
                <a:spcPct val="120000"/>
              </a:lnSpc>
            </a:pPr>
            <a:r>
              <a:rPr lang="en-US" altLang="zh-CN" sz="1600" dirty="0">
                <a:latin typeface="Comic Sans MS" panose="030F0702030302020204" pitchFamily="66" charset="0"/>
              </a:rPr>
              <a:t>E.g. </a:t>
            </a:r>
            <a:r>
              <a:rPr lang="en-US" altLang="zh-CN" sz="1600" dirty="0" err="1">
                <a:solidFill>
                  <a:srgbClr val="3333FF"/>
                </a:solidFill>
                <a:latin typeface="Comic Sans MS" panose="030F0702030302020204" pitchFamily="66" charset="0"/>
              </a:rPr>
              <a:t>book_review</a:t>
            </a:r>
            <a:r>
              <a:rPr lang="en-US" altLang="zh-CN" sz="1600" dirty="0">
                <a:solidFill>
                  <a:srgbClr val="3333FF"/>
                </a:solidFill>
                <a:latin typeface="Comic Sans MS" panose="030F0702030302020204" pitchFamily="66" charset="0"/>
              </a:rPr>
              <a:t> </a:t>
            </a:r>
            <a:r>
              <a:rPr lang="en-US" altLang="zh-CN" sz="1600" b="1" dirty="0" err="1">
                <a:solidFill>
                  <a:srgbClr val="3333FF"/>
                </a:solidFill>
                <a:latin typeface="Comic Sans MS" panose="030F0702030302020204" pitchFamily="66" charset="0"/>
              </a:rPr>
              <a:t>clob</a:t>
            </a:r>
            <a:r>
              <a:rPr lang="en-US" altLang="zh-CN" sz="1600" dirty="0">
                <a:solidFill>
                  <a:srgbClr val="3333FF"/>
                </a:solidFill>
                <a:latin typeface="Comic Sans MS" panose="030F0702030302020204" pitchFamily="66" charset="0"/>
              </a:rPr>
              <a:t>(10KB)</a:t>
            </a:r>
          </a:p>
          <a:p>
            <a:pPr marL="457200" lvl="1" indent="0">
              <a:lnSpc>
                <a:spcPct val="120000"/>
              </a:lnSpc>
              <a:buNone/>
            </a:pPr>
            <a:r>
              <a:rPr lang="en-US" altLang="zh-CN" sz="1600" dirty="0">
                <a:solidFill>
                  <a:srgbClr val="3333FF"/>
                </a:solidFill>
                <a:latin typeface="Comic Sans MS" panose="030F0702030302020204" pitchFamily="66" charset="0"/>
              </a:rPr>
              <a:t>            image </a:t>
            </a:r>
            <a:r>
              <a:rPr lang="en-US" altLang="zh-CN" sz="1600" b="1" dirty="0">
                <a:solidFill>
                  <a:srgbClr val="3333FF"/>
                </a:solidFill>
                <a:latin typeface="Comic Sans MS" panose="030F0702030302020204" pitchFamily="66" charset="0"/>
              </a:rPr>
              <a:t>blob</a:t>
            </a:r>
            <a:r>
              <a:rPr lang="en-US" altLang="zh-CN" sz="1600" dirty="0">
                <a:solidFill>
                  <a:srgbClr val="3333FF"/>
                </a:solidFill>
                <a:latin typeface="Comic Sans MS" panose="030F0702030302020204" pitchFamily="66" charset="0"/>
              </a:rPr>
              <a:t> (10MB)</a:t>
            </a:r>
            <a:endParaRPr lang="en-US" altLang="zh-CN" sz="1400" dirty="0">
              <a:solidFill>
                <a:srgbClr val="3333FF"/>
              </a:solidFill>
              <a:latin typeface="Comic Sans MS" panose="030F0702030302020204" pitchFamily="66" charset="0"/>
            </a:endParaRPr>
          </a:p>
          <a:p>
            <a:pPr marL="457200" lvl="1" indent="0">
              <a:lnSpc>
                <a:spcPct val="120000"/>
              </a:lnSpc>
              <a:buNone/>
            </a:pPr>
            <a:r>
              <a:rPr lang="en-US" altLang="zh-CN" sz="1600" dirty="0">
                <a:solidFill>
                  <a:srgbClr val="3333FF"/>
                </a:solidFill>
                <a:latin typeface="Comic Sans MS" panose="030F0702030302020204" pitchFamily="66" charset="0"/>
              </a:rPr>
              <a:t>            movie </a:t>
            </a:r>
            <a:r>
              <a:rPr lang="en-US" altLang="zh-CN" sz="1600" b="1" dirty="0">
                <a:solidFill>
                  <a:srgbClr val="3333FF"/>
                </a:solidFill>
                <a:latin typeface="Comic Sans MS" panose="030F0702030302020204" pitchFamily="66" charset="0"/>
              </a:rPr>
              <a:t>blob</a:t>
            </a:r>
            <a:r>
              <a:rPr lang="en-US" altLang="zh-CN" sz="1600" dirty="0">
                <a:solidFill>
                  <a:srgbClr val="3333FF"/>
                </a:solidFill>
                <a:latin typeface="Comic Sans MS" panose="030F0702030302020204" pitchFamily="66" charset="0"/>
              </a:rPr>
              <a:t>(2GB)</a:t>
            </a:r>
          </a:p>
          <a:p>
            <a:pPr lvl="1">
              <a:lnSpc>
                <a:spcPct val="120000"/>
              </a:lnSpc>
            </a:pPr>
            <a:r>
              <a:rPr lang="en-US" altLang="zh-CN" sz="1600" dirty="0">
                <a:latin typeface="Comic Sans MS" panose="030F0702030302020204" pitchFamily="66" charset="0"/>
              </a:rPr>
              <a:t>When a query returns a large object, </a:t>
            </a:r>
            <a:r>
              <a:rPr lang="en-US" altLang="zh-CN" sz="1600" b="1" dirty="0">
                <a:solidFill>
                  <a:srgbClr val="FF0000"/>
                </a:solidFill>
                <a:latin typeface="Comic Sans MS" panose="030F0702030302020204" pitchFamily="66" charset="0"/>
              </a:rPr>
              <a:t>a locator (pointer)</a:t>
            </a:r>
            <a:r>
              <a:rPr lang="en-US" altLang="zh-CN" sz="1600" dirty="0">
                <a:solidFill>
                  <a:srgbClr val="FF0000"/>
                </a:solidFill>
                <a:latin typeface="Comic Sans MS" panose="030F0702030302020204" pitchFamily="66" charset="0"/>
              </a:rPr>
              <a:t> </a:t>
            </a:r>
            <a:r>
              <a:rPr lang="en-US" altLang="zh-CN" sz="1600" dirty="0">
                <a:latin typeface="Comic Sans MS" panose="030F0702030302020204" pitchFamily="66" charset="0"/>
              </a:rPr>
              <a:t>is returned rather than the large object itself</a:t>
            </a:r>
          </a:p>
          <a:p>
            <a:pPr>
              <a:lnSpc>
                <a:spcPct val="120000"/>
              </a:lnSpc>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359033051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445F2-90BA-4E67-8B98-C31C092C4F8C}"/>
              </a:ext>
            </a:extLst>
          </p:cNvPr>
          <p:cNvSpPr>
            <a:spLocks noGrp="1"/>
          </p:cNvSpPr>
          <p:nvPr>
            <p:ph type="title"/>
          </p:nvPr>
        </p:nvSpPr>
        <p:spPr/>
        <p:txBody>
          <a:bodyPr/>
          <a:lstStyle/>
          <a:p>
            <a:pPr algn="ctr"/>
            <a:r>
              <a:rPr lang="en-US" altLang="zh-CN" dirty="0">
                <a:latin typeface="Comic Sans MS" panose="030F0702030302020204" pitchFamily="66" charset="0"/>
              </a:rPr>
              <a:t>User-Defined Types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F8793BF8-49DA-4354-A791-B20CDA3C8EF3}"/>
              </a:ext>
            </a:extLst>
          </p:cNvPr>
          <p:cNvSpPr>
            <a:spLocks noGrp="1"/>
          </p:cNvSpPr>
          <p:nvPr>
            <p:ph idx="1"/>
          </p:nvPr>
        </p:nvSpPr>
        <p:spPr/>
        <p:txBody>
          <a:bodyPr/>
          <a:lstStyle/>
          <a:p>
            <a:pPr>
              <a:spcBef>
                <a:spcPts val="600"/>
              </a:spcBef>
            </a:pPr>
            <a:r>
              <a:rPr lang="en-US" altLang="zh-CN" sz="2000" dirty="0">
                <a:latin typeface="Comic Sans MS" panose="030F0702030302020204" pitchFamily="66" charset="0"/>
              </a:rPr>
              <a:t>Create type construct in SQL creates user-defined type</a:t>
            </a:r>
          </a:p>
          <a:p>
            <a:pPr lvl="1">
              <a:spcBef>
                <a:spcPts val="600"/>
              </a:spcBef>
            </a:pPr>
            <a:r>
              <a:rPr lang="en-US" altLang="zh-CN" sz="1600" b="1" i="1" dirty="0">
                <a:solidFill>
                  <a:srgbClr val="FF0000"/>
                </a:solidFill>
                <a:latin typeface="Comic Sans MS" panose="030F0702030302020204" pitchFamily="66" charset="0"/>
                <a:cs typeface="Times New Roman" panose="02020603050405020304" pitchFamily="18" charset="0"/>
              </a:rPr>
              <a:t>create type </a:t>
            </a:r>
            <a:r>
              <a:rPr lang="en-US" altLang="zh-CN" sz="1600" i="1" dirty="0">
                <a:solidFill>
                  <a:srgbClr val="FF0000"/>
                </a:solidFill>
                <a:latin typeface="Comic Sans MS" panose="030F0702030302020204" pitchFamily="66" charset="0"/>
                <a:cs typeface="Times New Roman" panose="02020603050405020304" pitchFamily="18" charset="0"/>
              </a:rPr>
              <a:t>Dollars </a:t>
            </a:r>
            <a:r>
              <a:rPr lang="en-US" altLang="zh-CN" sz="1600" b="1" i="1" dirty="0">
                <a:solidFill>
                  <a:srgbClr val="FF0000"/>
                </a:solidFill>
                <a:latin typeface="Comic Sans MS" panose="030F0702030302020204" pitchFamily="66" charset="0"/>
                <a:cs typeface="Times New Roman" panose="02020603050405020304" pitchFamily="18" charset="0"/>
              </a:rPr>
              <a:t>as </a:t>
            </a:r>
            <a:r>
              <a:rPr lang="en-US" altLang="zh-CN" sz="1600" i="1" dirty="0">
                <a:solidFill>
                  <a:srgbClr val="FF0000"/>
                </a:solidFill>
                <a:latin typeface="Comic Sans MS" panose="030F0702030302020204" pitchFamily="66" charset="0"/>
                <a:cs typeface="Times New Roman" panose="02020603050405020304" pitchFamily="18" charset="0"/>
              </a:rPr>
              <a:t>numeric (12,2) [final] </a:t>
            </a:r>
          </a:p>
          <a:p>
            <a:pPr>
              <a:spcBef>
                <a:spcPts val="600"/>
              </a:spcBef>
            </a:pPr>
            <a:r>
              <a:rPr lang="en-US" altLang="zh-CN" sz="2000" dirty="0">
                <a:latin typeface="Comic Sans MS" panose="030F0702030302020204" pitchFamily="66" charset="0"/>
              </a:rPr>
              <a:t>Create domain construct in SQL-92 creates user-defined domain types</a:t>
            </a:r>
          </a:p>
          <a:p>
            <a:pPr lvl="1">
              <a:spcBef>
                <a:spcPts val="600"/>
              </a:spcBef>
            </a:pPr>
            <a:r>
              <a:rPr lang="en-US" altLang="zh-CN" sz="1600" b="1" i="1" dirty="0">
                <a:solidFill>
                  <a:srgbClr val="FF0000"/>
                </a:solidFill>
                <a:latin typeface="Comic Sans MS" panose="030F0702030302020204" pitchFamily="66" charset="0"/>
                <a:cs typeface="Times New Roman" panose="02020603050405020304" pitchFamily="18" charset="0"/>
              </a:rPr>
              <a:t>create domain </a:t>
            </a:r>
            <a:r>
              <a:rPr lang="en-US" altLang="zh-CN" sz="1600" i="1" dirty="0" err="1">
                <a:solidFill>
                  <a:srgbClr val="FF0000"/>
                </a:solidFill>
                <a:latin typeface="Comic Sans MS" panose="030F0702030302020204" pitchFamily="66" charset="0"/>
                <a:cs typeface="Times New Roman" panose="02020603050405020304" pitchFamily="18" charset="0"/>
              </a:rPr>
              <a:t>person_name</a:t>
            </a:r>
            <a:r>
              <a:rPr lang="en-US" altLang="zh-CN" sz="1600" i="1" dirty="0">
                <a:solidFill>
                  <a:srgbClr val="FF0000"/>
                </a:solidFill>
                <a:latin typeface="Comic Sans MS" panose="030F0702030302020204" pitchFamily="66" charset="0"/>
                <a:cs typeface="Times New Roman" panose="02020603050405020304" pitchFamily="18" charset="0"/>
              </a:rPr>
              <a:t> char(20) not null</a:t>
            </a:r>
          </a:p>
          <a:p>
            <a:pPr>
              <a:spcBef>
                <a:spcPts val="600"/>
              </a:spcBef>
            </a:pPr>
            <a:r>
              <a:rPr lang="en-US" altLang="zh-CN" sz="2000" dirty="0">
                <a:latin typeface="Comic Sans MS" panose="030F0702030302020204" pitchFamily="66" charset="0"/>
              </a:rPr>
              <a:t>Types and domains are similar. Domains can have constraints, such as not null/default values, specified on them</a:t>
            </a:r>
          </a:p>
          <a:p>
            <a:pPr marL="400050" lvl="1" indent="0">
              <a:spcBef>
                <a:spcPts val="600"/>
              </a:spcBef>
              <a:buNone/>
            </a:pPr>
            <a:r>
              <a:rPr lang="en-US" altLang="zh-CN" sz="1600" b="1" i="1" dirty="0">
                <a:solidFill>
                  <a:srgbClr val="FF0000"/>
                </a:solidFill>
                <a:latin typeface="Comic Sans MS" panose="030F0702030302020204" pitchFamily="66" charset="0"/>
                <a:cs typeface="Times New Roman" panose="02020603050405020304" pitchFamily="18" charset="0"/>
              </a:rPr>
              <a:t>create domain </a:t>
            </a:r>
            <a:r>
              <a:rPr lang="en-US" altLang="zh-CN" sz="1600" i="1" dirty="0" err="1">
                <a:solidFill>
                  <a:srgbClr val="FF0000"/>
                </a:solidFill>
                <a:latin typeface="Comic Sans MS" panose="030F0702030302020204" pitchFamily="66" charset="0"/>
                <a:cs typeface="Times New Roman" panose="02020603050405020304" pitchFamily="18" charset="0"/>
              </a:rPr>
              <a:t>degree_level</a:t>
            </a:r>
            <a:r>
              <a:rPr lang="en-US" altLang="zh-CN" sz="1600" i="1" dirty="0">
                <a:solidFill>
                  <a:srgbClr val="FF0000"/>
                </a:solidFill>
                <a:latin typeface="Comic Sans MS" panose="030F0702030302020204" pitchFamily="66" charset="0"/>
                <a:cs typeface="Times New Roman" panose="02020603050405020304" pitchFamily="18" charset="0"/>
              </a:rPr>
              <a:t> varchar(10)</a:t>
            </a:r>
            <a:br>
              <a:rPr lang="en-US" altLang="zh-CN" sz="1600" i="1" dirty="0">
                <a:solidFill>
                  <a:srgbClr val="FF0000"/>
                </a:solidFill>
                <a:latin typeface="Comic Sans MS" panose="030F0702030302020204" pitchFamily="66" charset="0"/>
                <a:cs typeface="Times New Roman" panose="02020603050405020304" pitchFamily="18" charset="0"/>
              </a:rPr>
            </a:br>
            <a:r>
              <a:rPr lang="en-US" altLang="zh-CN" sz="1600" b="1" i="1" dirty="0">
                <a:solidFill>
                  <a:srgbClr val="FF0000"/>
                </a:solidFill>
                <a:latin typeface="Comic Sans MS" panose="030F0702030302020204" pitchFamily="66" charset="0"/>
                <a:cs typeface="Times New Roman" panose="02020603050405020304" pitchFamily="18" charset="0"/>
              </a:rPr>
              <a:t>constraint </a:t>
            </a:r>
            <a:r>
              <a:rPr lang="en-US" altLang="zh-CN" sz="1600" i="1" dirty="0" err="1">
                <a:solidFill>
                  <a:srgbClr val="FF0000"/>
                </a:solidFill>
                <a:latin typeface="Comic Sans MS" panose="030F0702030302020204" pitchFamily="66" charset="0"/>
                <a:cs typeface="Times New Roman" panose="02020603050405020304" pitchFamily="18" charset="0"/>
              </a:rPr>
              <a:t>degree_level_test</a:t>
            </a:r>
            <a:r>
              <a:rPr lang="en-US" altLang="zh-CN" sz="1600" i="1" dirty="0">
                <a:solidFill>
                  <a:srgbClr val="FF0000"/>
                </a:solidFill>
                <a:latin typeface="Comic Sans MS" panose="030F0702030302020204" pitchFamily="66" charset="0"/>
                <a:cs typeface="Times New Roman" panose="02020603050405020304" pitchFamily="18" charset="0"/>
              </a:rPr>
              <a:t> </a:t>
            </a:r>
            <a:r>
              <a:rPr lang="en-US" altLang="zh-CN" sz="1600" b="1" i="1" dirty="0">
                <a:solidFill>
                  <a:srgbClr val="FF0000"/>
                </a:solidFill>
                <a:latin typeface="Comic Sans MS" panose="030F0702030302020204" pitchFamily="66" charset="0"/>
                <a:cs typeface="Times New Roman" panose="02020603050405020304" pitchFamily="18" charset="0"/>
              </a:rPr>
              <a:t>check</a:t>
            </a:r>
            <a:r>
              <a:rPr lang="en-US" altLang="zh-CN" sz="1600" i="1" dirty="0">
                <a:solidFill>
                  <a:srgbClr val="FF0000"/>
                </a:solidFill>
                <a:latin typeface="Comic Sans MS" panose="030F0702030302020204" pitchFamily="66" charset="0"/>
                <a:cs typeface="Times New Roman" panose="02020603050405020304" pitchFamily="18" charset="0"/>
              </a:rPr>
              <a:t> (value in (’Bachelors’, ’Masters’, ’Doctorate’));</a:t>
            </a:r>
          </a:p>
          <a:p>
            <a:pPr>
              <a:spcBef>
                <a:spcPts val="600"/>
              </a:spcBef>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154808423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994FF-3A8F-4B96-AC38-E68C8E025693}"/>
              </a:ext>
            </a:extLst>
          </p:cNvPr>
          <p:cNvSpPr>
            <a:spLocks noGrp="1"/>
          </p:cNvSpPr>
          <p:nvPr>
            <p:ph type="title"/>
          </p:nvPr>
        </p:nvSpPr>
        <p:spPr/>
        <p:txBody>
          <a:bodyPr/>
          <a:lstStyle/>
          <a:p>
            <a:pPr algn="ctr"/>
            <a:r>
              <a:rPr lang="en-US" altLang="zh-CN" dirty="0">
                <a:latin typeface="Comic Sans MS" panose="030F0702030302020204" pitchFamily="66" charset="0"/>
              </a:rPr>
              <a:t>Outline</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6833E702-3928-416F-AAD2-9DEFE6381E61}"/>
              </a:ext>
            </a:extLst>
          </p:cNvPr>
          <p:cNvSpPr>
            <a:spLocks noGrp="1"/>
          </p:cNvSpPr>
          <p:nvPr>
            <p:ph idx="1"/>
          </p:nvPr>
        </p:nvSpPr>
        <p:spPr/>
        <p:txBody>
          <a:bodyPr/>
          <a:lstStyle/>
          <a:p>
            <a:pPr>
              <a:spcBef>
                <a:spcPts val="1200"/>
              </a:spcBef>
            </a:pPr>
            <a:r>
              <a:rPr lang="en-US" altLang="zh-CN">
                <a:latin typeface="Comic Sans MS" panose="030F0702030302020204" pitchFamily="66" charset="0"/>
              </a:rPr>
              <a:t>Join </a:t>
            </a:r>
            <a:r>
              <a:rPr lang="en-US" altLang="zh-CN" dirty="0">
                <a:latin typeface="Comic Sans MS" panose="030F0702030302020204" pitchFamily="66" charset="0"/>
              </a:rPr>
              <a:t>Expressions</a:t>
            </a:r>
          </a:p>
          <a:p>
            <a:pPr>
              <a:spcBef>
                <a:spcPts val="1200"/>
              </a:spcBef>
            </a:pPr>
            <a:r>
              <a:rPr lang="en-US" altLang="zh-CN">
                <a:latin typeface="Comic Sans MS" panose="030F0702030302020204" pitchFamily="66" charset="0"/>
              </a:rPr>
              <a:t>Views</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Transactions</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Integrity </a:t>
            </a:r>
            <a:r>
              <a:rPr lang="en-US" altLang="zh-CN" dirty="0">
                <a:latin typeface="Comic Sans MS" panose="030F0702030302020204" pitchFamily="66" charset="0"/>
              </a:rPr>
              <a:t>Constraints</a:t>
            </a:r>
          </a:p>
          <a:p>
            <a:pPr>
              <a:spcBef>
                <a:spcPts val="1200"/>
              </a:spcBef>
            </a:pPr>
            <a:r>
              <a:rPr lang="en-US" altLang="zh-CN">
                <a:latin typeface="Comic Sans MS" panose="030F0702030302020204" pitchFamily="66" charset="0"/>
              </a:rPr>
              <a:t>Data </a:t>
            </a:r>
            <a:r>
              <a:rPr lang="en-US" altLang="zh-CN" dirty="0">
                <a:latin typeface="Comic Sans MS" panose="030F0702030302020204" pitchFamily="66" charset="0"/>
              </a:rPr>
              <a:t>Types in SQL</a:t>
            </a:r>
          </a:p>
          <a:p>
            <a:pPr marL="0" indent="0">
              <a:spcBef>
                <a:spcPts val="1200"/>
              </a:spcBef>
              <a:buNone/>
            </a:pPr>
            <a:r>
              <a:rPr lang="zh-CN" altLang="en-US" b="1">
                <a:solidFill>
                  <a:srgbClr val="FF0000"/>
                </a:solidFill>
                <a:latin typeface="Comic Sans MS" panose="030F0702030302020204" pitchFamily="66" charset="0"/>
                <a:ea typeface="华文中宋" pitchFamily="2" charset="-122"/>
                <a:sym typeface="Wingdings" pitchFamily="2" charset="2"/>
              </a:rPr>
              <a:t></a:t>
            </a:r>
            <a:r>
              <a:rPr lang="en-US" altLang="zh-CN" b="1">
                <a:solidFill>
                  <a:srgbClr val="FF0000"/>
                </a:solidFill>
                <a:latin typeface="Comic Sans MS" panose="030F0702030302020204" pitchFamily="66" charset="0"/>
                <a:ea typeface="华文中宋" pitchFamily="2" charset="-122"/>
                <a:sym typeface="Wingdings" pitchFamily="2" charset="2"/>
              </a:rPr>
              <a:t>Index Definition in SQL</a:t>
            </a:r>
          </a:p>
          <a:p>
            <a:pPr>
              <a:spcBef>
                <a:spcPts val="1200"/>
              </a:spcBef>
              <a:buFont typeface="Arial" pitchFamily="34" charset="0"/>
              <a:buChar char="•"/>
            </a:pPr>
            <a:r>
              <a:rPr lang="en-US" altLang="zh-CN">
                <a:latin typeface="Comic Sans MS" panose="030F0702030302020204" pitchFamily="66" charset="0"/>
              </a:rPr>
              <a:t>Authorization</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193342167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DA01F-5D4C-49CA-9A8C-F1B9B6C64D52}"/>
              </a:ext>
            </a:extLst>
          </p:cNvPr>
          <p:cNvSpPr>
            <a:spLocks noGrp="1"/>
          </p:cNvSpPr>
          <p:nvPr>
            <p:ph type="title"/>
          </p:nvPr>
        </p:nvSpPr>
        <p:spPr/>
        <p:txBody>
          <a:bodyPr/>
          <a:lstStyle/>
          <a:p>
            <a:pPr algn="ctr"/>
            <a:r>
              <a:rPr lang="en-US" altLang="zh-CN" dirty="0">
                <a:latin typeface="Comic Sans MS" panose="030F0702030302020204" pitchFamily="66" charset="0"/>
              </a:rPr>
              <a:t>Index Creation</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75983AD3-4014-41F2-A5D5-350838C29001}"/>
              </a:ext>
            </a:extLst>
          </p:cNvPr>
          <p:cNvSpPr>
            <a:spLocks noGrp="1"/>
          </p:cNvSpPr>
          <p:nvPr>
            <p:ph idx="1"/>
          </p:nvPr>
        </p:nvSpPr>
        <p:spPr>
          <a:xfrm>
            <a:off x="107504" y="699542"/>
            <a:ext cx="8856984" cy="3805070"/>
          </a:xfrm>
        </p:spPr>
        <p:txBody>
          <a:bodyPr/>
          <a:lstStyle/>
          <a:p>
            <a:r>
              <a:rPr lang="en-US" altLang="zh-CN" sz="2000" dirty="0">
                <a:latin typeface="Comic Sans MS" panose="030F0702030302020204" pitchFamily="66" charset="0"/>
              </a:rPr>
              <a:t>Many </a:t>
            </a:r>
            <a:r>
              <a:rPr lang="en-US" altLang="zh-CN" sz="2000" dirty="0">
                <a:solidFill>
                  <a:srgbClr val="3333FF"/>
                </a:solidFill>
                <a:latin typeface="Comic Sans MS" panose="030F0702030302020204" pitchFamily="66" charset="0"/>
              </a:rPr>
              <a:t>queries</a:t>
            </a:r>
            <a:r>
              <a:rPr lang="en-US" altLang="zh-CN" sz="2000" dirty="0">
                <a:latin typeface="Comic Sans MS" panose="030F0702030302020204" pitchFamily="66" charset="0"/>
              </a:rPr>
              <a:t> reference only a small proportion of the records in a table. </a:t>
            </a:r>
          </a:p>
          <a:p>
            <a:r>
              <a:rPr lang="en-US" altLang="zh-CN" sz="2000" dirty="0">
                <a:latin typeface="Comic Sans MS" panose="030F0702030302020204" pitchFamily="66" charset="0"/>
              </a:rPr>
              <a:t>It is </a:t>
            </a:r>
            <a:r>
              <a:rPr lang="en-US" altLang="zh-CN" sz="2000" dirty="0">
                <a:solidFill>
                  <a:srgbClr val="3333FF"/>
                </a:solidFill>
                <a:latin typeface="Comic Sans MS" panose="030F0702030302020204" pitchFamily="66" charset="0"/>
              </a:rPr>
              <a:t>inefficient</a:t>
            </a:r>
            <a:r>
              <a:rPr lang="en-US" altLang="zh-CN" sz="2000" dirty="0">
                <a:latin typeface="Comic Sans MS" panose="030F0702030302020204" pitchFamily="66" charset="0"/>
              </a:rPr>
              <a:t> for the system to </a:t>
            </a:r>
            <a:r>
              <a:rPr lang="en-US" altLang="zh-CN" sz="2000" dirty="0">
                <a:solidFill>
                  <a:srgbClr val="3333FF"/>
                </a:solidFill>
                <a:latin typeface="Comic Sans MS" panose="030F0702030302020204" pitchFamily="66" charset="0"/>
              </a:rPr>
              <a:t>read every record </a:t>
            </a:r>
            <a:r>
              <a:rPr lang="en-US" altLang="zh-CN" sz="2000" dirty="0">
                <a:latin typeface="Comic Sans MS" panose="030F0702030302020204" pitchFamily="66" charset="0"/>
              </a:rPr>
              <a:t>to find a record with  particular value</a:t>
            </a:r>
          </a:p>
          <a:p>
            <a:r>
              <a:rPr lang="en-US" altLang="zh-CN" sz="2000" dirty="0">
                <a:latin typeface="Comic Sans MS" panose="030F0702030302020204" pitchFamily="66" charset="0"/>
              </a:rPr>
              <a:t>An </a:t>
            </a:r>
            <a:r>
              <a:rPr lang="en-US" altLang="zh-CN" sz="2000" b="1" dirty="0">
                <a:solidFill>
                  <a:srgbClr val="FF0000"/>
                </a:solidFill>
                <a:latin typeface="Comic Sans MS" panose="030F0702030302020204" pitchFamily="66" charset="0"/>
              </a:rPr>
              <a:t>index</a:t>
            </a:r>
            <a:r>
              <a:rPr lang="en-US" altLang="zh-CN" sz="2000" dirty="0">
                <a:latin typeface="Comic Sans MS" panose="030F0702030302020204" pitchFamily="66" charset="0"/>
              </a:rPr>
              <a:t> on an attribute of a relation is a data structure that allows the database system to find those tuples in the relation that have a specified value for that attribute efficiently, without scanning through all the tuples of the relation.</a:t>
            </a:r>
          </a:p>
          <a:p>
            <a:r>
              <a:rPr lang="en-US" altLang="zh-CN" sz="2000" dirty="0">
                <a:latin typeface="Comic Sans MS" panose="030F0702030302020204" pitchFamily="66" charset="0"/>
              </a:rPr>
              <a:t>We create an index with the create index command</a:t>
            </a:r>
          </a:p>
          <a:p>
            <a:pPr marL="0" indent="0">
              <a:buNone/>
            </a:pPr>
            <a:r>
              <a:rPr lang="en-US" altLang="zh-CN" sz="2000" dirty="0">
                <a:solidFill>
                  <a:srgbClr val="C00000"/>
                </a:solidFill>
                <a:latin typeface="Comic Sans MS" panose="030F0702030302020204" pitchFamily="66" charset="0"/>
              </a:rPr>
              <a:t>          </a:t>
            </a:r>
            <a:r>
              <a:rPr lang="en-US" altLang="zh-CN" sz="2000" b="1" i="1" dirty="0">
                <a:solidFill>
                  <a:srgbClr val="FF0000"/>
                </a:solidFill>
                <a:latin typeface="Comic Sans MS" panose="030F0702030302020204" pitchFamily="66" charset="0"/>
              </a:rPr>
              <a:t>create index </a:t>
            </a:r>
            <a:r>
              <a:rPr lang="en-US" altLang="zh-CN" sz="2000" i="1" dirty="0">
                <a:solidFill>
                  <a:srgbClr val="FF0000"/>
                </a:solidFill>
                <a:latin typeface="Comic Sans MS" panose="030F0702030302020204" pitchFamily="66" charset="0"/>
              </a:rPr>
              <a:t>&lt;name&gt; </a:t>
            </a:r>
            <a:r>
              <a:rPr lang="en-US" altLang="zh-CN" sz="2000" b="1" i="1" dirty="0">
                <a:solidFill>
                  <a:srgbClr val="FF0000"/>
                </a:solidFill>
                <a:latin typeface="Comic Sans MS" panose="030F0702030302020204" pitchFamily="66" charset="0"/>
              </a:rPr>
              <a:t>on </a:t>
            </a:r>
            <a:r>
              <a:rPr lang="en-US" altLang="zh-CN" sz="2000" i="1" dirty="0">
                <a:solidFill>
                  <a:srgbClr val="FF0000"/>
                </a:solidFill>
                <a:latin typeface="Comic Sans MS" panose="030F0702030302020204" pitchFamily="66" charset="0"/>
              </a:rPr>
              <a:t>&lt;relation-name&gt; (attribute);</a:t>
            </a:r>
            <a:endParaRPr lang="zh-CN" altLang="en-US" sz="2000" i="1"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1242201048"/>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B7D55-B31B-4110-AD20-392828DB07EE}"/>
              </a:ext>
            </a:extLst>
          </p:cNvPr>
          <p:cNvSpPr>
            <a:spLocks noGrp="1"/>
          </p:cNvSpPr>
          <p:nvPr>
            <p:ph type="title"/>
          </p:nvPr>
        </p:nvSpPr>
        <p:spPr/>
        <p:txBody>
          <a:bodyPr/>
          <a:lstStyle/>
          <a:p>
            <a:pPr algn="ctr"/>
            <a:r>
              <a:rPr lang="en-US" altLang="zh-CN" dirty="0">
                <a:latin typeface="Comic Sans MS" panose="030F0702030302020204" pitchFamily="66" charset="0"/>
              </a:rPr>
              <a:t>Index Creation</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7451F15F-B471-46FF-BDC4-A40B6379218A}"/>
              </a:ext>
            </a:extLst>
          </p:cNvPr>
          <p:cNvSpPr>
            <a:spLocks noGrp="1"/>
          </p:cNvSpPr>
          <p:nvPr>
            <p:ph idx="1"/>
          </p:nvPr>
        </p:nvSpPr>
        <p:spPr>
          <a:xfrm>
            <a:off x="179512" y="789552"/>
            <a:ext cx="8892480" cy="4158461"/>
          </a:xfrm>
        </p:spPr>
        <p:txBody>
          <a:bodyPr/>
          <a:lstStyle/>
          <a:p>
            <a:endParaRPr lang="en-US" altLang="zh-CN" sz="1800" dirty="0">
              <a:latin typeface="Comic Sans MS" panose="030F0702030302020204" pitchFamily="66" charset="0"/>
            </a:endParaRPr>
          </a:p>
          <a:p>
            <a:endParaRPr lang="en-US" altLang="zh-CN" sz="1800" dirty="0">
              <a:latin typeface="Comic Sans MS" panose="030F0702030302020204" pitchFamily="66" charset="0"/>
            </a:endParaRPr>
          </a:p>
          <a:p>
            <a:endParaRPr lang="en-US" altLang="zh-CN" sz="1800" dirty="0">
              <a:latin typeface="Comic Sans MS" panose="030F0702030302020204" pitchFamily="66" charset="0"/>
            </a:endParaRPr>
          </a:p>
          <a:p>
            <a:endParaRPr lang="en-US" altLang="zh-CN" sz="1800" dirty="0">
              <a:latin typeface="Comic Sans MS" panose="030F0702030302020204" pitchFamily="66" charset="0"/>
            </a:endParaRPr>
          </a:p>
          <a:p>
            <a:endParaRPr lang="en-US" altLang="zh-CN" sz="1800" dirty="0">
              <a:latin typeface="Comic Sans MS" panose="030F0702030302020204" pitchFamily="66" charset="0"/>
            </a:endParaRPr>
          </a:p>
          <a:p>
            <a:endParaRPr lang="en-US" altLang="zh-CN" sz="1800" dirty="0">
              <a:latin typeface="Comic Sans MS" panose="030F0702030302020204" pitchFamily="66" charset="0"/>
            </a:endParaRPr>
          </a:p>
          <a:p>
            <a:r>
              <a:rPr lang="en-US" altLang="zh-CN" sz="1800" dirty="0">
                <a:latin typeface="Comic Sans MS" panose="030F0702030302020204" pitchFamily="66" charset="0"/>
              </a:rPr>
              <a:t>Indices are data structures used to speed up access to records with specified values for index attributes</a:t>
            </a:r>
          </a:p>
          <a:p>
            <a:pPr marL="457200" lvl="1" indent="0">
              <a:buNone/>
            </a:pPr>
            <a:r>
              <a:rPr lang="en-US" altLang="zh-CN" sz="1600" i="1" dirty="0">
                <a:solidFill>
                  <a:srgbClr val="1B06BA"/>
                </a:solidFill>
                <a:latin typeface="Comic Sans MS" panose="030F0702030302020204" pitchFamily="66" charset="0"/>
                <a:cs typeface="Times New Roman" panose="02020603050405020304" pitchFamily="18" charset="0"/>
              </a:rPr>
              <a:t>       </a:t>
            </a:r>
            <a:r>
              <a:rPr lang="en-US" altLang="zh-CN" sz="1600" b="1" i="1" dirty="0">
                <a:solidFill>
                  <a:srgbClr val="3333FF"/>
                </a:solidFill>
                <a:latin typeface="Comic Sans MS" panose="030F0702030302020204" pitchFamily="66" charset="0"/>
                <a:cs typeface="Times New Roman" panose="02020603050405020304" pitchFamily="18" charset="0"/>
              </a:rPr>
              <a:t>select</a:t>
            </a:r>
            <a:r>
              <a:rPr lang="en-US" altLang="zh-CN" sz="1600" i="1" dirty="0">
                <a:solidFill>
                  <a:srgbClr val="1B06BA"/>
                </a:solidFill>
                <a:latin typeface="Comic Sans MS" panose="030F0702030302020204" pitchFamily="66" charset="0"/>
                <a:cs typeface="Times New Roman" panose="02020603050405020304" pitchFamily="18" charset="0"/>
              </a:rPr>
              <a:t> </a:t>
            </a:r>
            <a:r>
              <a:rPr lang="en-US" altLang="zh-CN" sz="1600" i="1" dirty="0">
                <a:solidFill>
                  <a:srgbClr val="3333FF"/>
                </a:solidFill>
                <a:latin typeface="Comic Sans MS" panose="030F0702030302020204" pitchFamily="66" charset="0"/>
                <a:cs typeface="Times New Roman" panose="02020603050405020304" pitchFamily="18" charset="0"/>
              </a:rPr>
              <a:t>* </a:t>
            </a:r>
            <a:br>
              <a:rPr lang="en-US" altLang="zh-CN" sz="1600" i="1" dirty="0">
                <a:solidFill>
                  <a:srgbClr val="1B06BA"/>
                </a:solidFill>
                <a:latin typeface="Comic Sans MS" panose="030F0702030302020204" pitchFamily="66" charset="0"/>
                <a:cs typeface="Times New Roman" panose="02020603050405020304" pitchFamily="18" charset="0"/>
              </a:rPr>
            </a:br>
            <a:r>
              <a:rPr lang="en-US" altLang="zh-CN" sz="1600" i="1" dirty="0">
                <a:solidFill>
                  <a:srgbClr val="1B06BA"/>
                </a:solidFill>
                <a:latin typeface="Comic Sans MS" panose="030F0702030302020204" pitchFamily="66" charset="0"/>
                <a:cs typeface="Times New Roman" panose="02020603050405020304" pitchFamily="18" charset="0"/>
              </a:rPr>
              <a:t>       </a:t>
            </a:r>
            <a:r>
              <a:rPr lang="en-US" altLang="zh-CN" sz="1600" b="1" i="1" dirty="0">
                <a:solidFill>
                  <a:srgbClr val="3333FF"/>
                </a:solidFill>
                <a:latin typeface="Comic Sans MS" panose="030F0702030302020204" pitchFamily="66" charset="0"/>
                <a:cs typeface="Times New Roman" panose="02020603050405020304" pitchFamily="18" charset="0"/>
              </a:rPr>
              <a:t>from</a:t>
            </a:r>
            <a:r>
              <a:rPr lang="en-US" altLang="zh-CN" sz="1600" i="1" dirty="0">
                <a:solidFill>
                  <a:srgbClr val="3333FF"/>
                </a:solidFill>
                <a:latin typeface="Comic Sans MS" panose="030F0702030302020204" pitchFamily="66" charset="0"/>
                <a:cs typeface="Times New Roman" panose="02020603050405020304" pitchFamily="18" charset="0"/>
              </a:rPr>
              <a:t>  student</a:t>
            </a:r>
            <a:br>
              <a:rPr lang="en-US" altLang="zh-CN" sz="1600" i="1" dirty="0">
                <a:solidFill>
                  <a:srgbClr val="3333FF"/>
                </a:solidFill>
                <a:latin typeface="Comic Sans MS" panose="030F0702030302020204" pitchFamily="66" charset="0"/>
                <a:cs typeface="Times New Roman" panose="02020603050405020304" pitchFamily="18" charset="0"/>
              </a:rPr>
            </a:br>
            <a:r>
              <a:rPr lang="en-US" altLang="zh-CN" sz="1600" i="1" dirty="0">
                <a:solidFill>
                  <a:srgbClr val="3333FF"/>
                </a:solidFill>
                <a:latin typeface="Comic Sans MS" panose="030F0702030302020204" pitchFamily="66" charset="0"/>
                <a:cs typeface="Times New Roman" panose="02020603050405020304" pitchFamily="18" charset="0"/>
              </a:rPr>
              <a:t>       </a:t>
            </a:r>
            <a:r>
              <a:rPr lang="en-US" altLang="zh-CN" sz="1600" b="1" i="1" dirty="0">
                <a:solidFill>
                  <a:srgbClr val="3333FF"/>
                </a:solidFill>
                <a:latin typeface="Comic Sans MS" panose="030F0702030302020204" pitchFamily="66" charset="0"/>
                <a:cs typeface="Times New Roman" panose="02020603050405020304" pitchFamily="18" charset="0"/>
              </a:rPr>
              <a:t>where</a:t>
            </a:r>
            <a:r>
              <a:rPr lang="en-US" altLang="zh-CN" sz="1600" i="1" dirty="0">
                <a:solidFill>
                  <a:srgbClr val="3333FF"/>
                </a:solidFill>
                <a:latin typeface="Comic Sans MS" panose="030F0702030302020204" pitchFamily="66" charset="0"/>
                <a:cs typeface="Times New Roman" panose="02020603050405020304" pitchFamily="18" charset="0"/>
              </a:rPr>
              <a:t>  ID = ‘12345’</a:t>
            </a:r>
          </a:p>
          <a:p>
            <a:pPr lvl="1"/>
            <a:r>
              <a:rPr lang="en-US" altLang="zh-CN" sz="1400" dirty="0">
                <a:latin typeface="Comic Sans MS" panose="030F0702030302020204" pitchFamily="66" charset="0"/>
              </a:rPr>
              <a:t>Can be executed by using the index to find the required record, without looking at all records of relation student</a:t>
            </a:r>
          </a:p>
          <a:p>
            <a:pPr lvl="1"/>
            <a:r>
              <a:rPr lang="en-US" altLang="zh-CN" sz="1400" dirty="0">
                <a:latin typeface="Comic Sans MS" panose="030F0702030302020204" pitchFamily="66" charset="0"/>
              </a:rPr>
              <a:t>More details on index in Chapter 14 (Version 7)(</a:t>
            </a:r>
            <a:r>
              <a:rPr lang="en-US" altLang="zh-CN" sz="1400" b="1" dirty="0">
                <a:solidFill>
                  <a:srgbClr val="3333FF"/>
                </a:solidFill>
                <a:latin typeface="Comic Sans MS" panose="030F0702030302020204" pitchFamily="66" charset="0"/>
              </a:rPr>
              <a:t>Binary tree, B+ tree, B tree, Hash…</a:t>
            </a:r>
            <a:r>
              <a:rPr lang="en-US" altLang="zh-CN" sz="1400" dirty="0">
                <a:latin typeface="Comic Sans MS" panose="030F0702030302020204" pitchFamily="66" charset="0"/>
              </a:rPr>
              <a:t>)</a:t>
            </a:r>
            <a:endParaRPr lang="zh-CN" altLang="en-US" sz="1400" dirty="0">
              <a:latin typeface="Comic Sans MS" panose="030F0702030302020204" pitchFamily="66" charset="0"/>
            </a:endParaRPr>
          </a:p>
        </p:txBody>
      </p:sp>
      <p:sp>
        <p:nvSpPr>
          <p:cNvPr id="4" name="文本框 3">
            <a:extLst>
              <a:ext uri="{FF2B5EF4-FFF2-40B4-BE49-F238E27FC236}">
                <a16:creationId xmlns:a16="http://schemas.microsoft.com/office/drawing/2014/main" id="{DE05B688-DCFD-4003-9331-967FEC14F063}"/>
              </a:ext>
            </a:extLst>
          </p:cNvPr>
          <p:cNvSpPr txBox="1"/>
          <p:nvPr/>
        </p:nvSpPr>
        <p:spPr>
          <a:xfrm>
            <a:off x="539552" y="684441"/>
            <a:ext cx="5616624" cy="2031325"/>
          </a:xfrm>
          <a:prstGeom prst="rect">
            <a:avLst/>
          </a:prstGeom>
          <a:noFill/>
        </p:spPr>
        <p:txBody>
          <a:bodyPr wrap="square" rtlCol="0">
            <a:spAutoFit/>
          </a:bodyPr>
          <a:lstStyle/>
          <a:p>
            <a:pPr>
              <a:spcBef>
                <a:spcPts val="0"/>
              </a:spcBef>
            </a:pPr>
            <a:r>
              <a:rPr lang="en-US" altLang="zh-CN" sz="1800" b="1" i="1" dirty="0">
                <a:solidFill>
                  <a:srgbClr val="3333FF"/>
                </a:solidFill>
                <a:latin typeface="Comic Sans MS" panose="030F0702030302020204" pitchFamily="66" charset="0"/>
                <a:cs typeface="Times New Roman" panose="02020603050405020304" pitchFamily="18" charset="0"/>
              </a:rPr>
              <a:t>create table </a:t>
            </a:r>
            <a:r>
              <a:rPr lang="en-US" altLang="zh-CN" sz="1800" i="1" dirty="0">
                <a:latin typeface="Comic Sans MS" panose="030F0702030302020204" pitchFamily="66" charset="0"/>
                <a:cs typeface="Times New Roman" panose="02020603050405020304" pitchFamily="18" charset="0"/>
              </a:rPr>
              <a:t>student	</a:t>
            </a:r>
            <a:br>
              <a:rPr lang="en-US" altLang="zh-CN" sz="1800" i="1" dirty="0">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(ID varchar (5),</a:t>
            </a:r>
            <a:br>
              <a:rPr lang="en-US" altLang="zh-CN" sz="1800" i="1" dirty="0">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name varchar (20) not null,</a:t>
            </a:r>
            <a:br>
              <a:rPr lang="en-US" altLang="zh-CN" sz="1800" i="1" dirty="0">
                <a:latin typeface="Comic Sans MS" panose="030F0702030302020204" pitchFamily="66" charset="0"/>
                <a:cs typeface="Times New Roman" panose="02020603050405020304" pitchFamily="18" charset="0"/>
              </a:rPr>
            </a:br>
            <a:r>
              <a:rPr lang="en-US" altLang="zh-CN" sz="1800" i="1" dirty="0" err="1">
                <a:latin typeface="Comic Sans MS" panose="030F0702030302020204" pitchFamily="66" charset="0"/>
                <a:cs typeface="Times New Roman" panose="02020603050405020304" pitchFamily="18" charset="0"/>
              </a:rPr>
              <a:t>dept_name</a:t>
            </a:r>
            <a:r>
              <a:rPr lang="en-US" altLang="zh-CN" sz="1800" i="1" dirty="0">
                <a:latin typeface="Comic Sans MS" panose="030F0702030302020204" pitchFamily="66" charset="0"/>
                <a:cs typeface="Times New Roman" panose="02020603050405020304" pitchFamily="18" charset="0"/>
              </a:rPr>
              <a:t> varchar (20),</a:t>
            </a:r>
            <a:br>
              <a:rPr lang="en-US" altLang="zh-CN" sz="1800" i="1" dirty="0">
                <a:latin typeface="Comic Sans MS" panose="030F0702030302020204" pitchFamily="66" charset="0"/>
                <a:cs typeface="Times New Roman" panose="02020603050405020304" pitchFamily="18" charset="0"/>
              </a:rPr>
            </a:br>
            <a:r>
              <a:rPr lang="en-US" altLang="zh-CN" sz="1800" i="1" dirty="0" err="1">
                <a:latin typeface="Comic Sans MS" panose="030F0702030302020204" pitchFamily="66" charset="0"/>
                <a:cs typeface="Times New Roman" panose="02020603050405020304" pitchFamily="18" charset="0"/>
              </a:rPr>
              <a:t>tot_cred</a:t>
            </a:r>
            <a:r>
              <a:rPr lang="en-US" altLang="zh-CN" sz="1800" i="1" dirty="0">
                <a:latin typeface="Comic Sans MS" panose="030F0702030302020204" pitchFamily="66" charset="0"/>
                <a:cs typeface="Times New Roman" panose="02020603050405020304" pitchFamily="18" charset="0"/>
              </a:rPr>
              <a:t> numeric (3,0) </a:t>
            </a:r>
            <a:r>
              <a:rPr lang="en-US" altLang="zh-CN" sz="1800" i="1" dirty="0">
                <a:solidFill>
                  <a:srgbClr val="FF0000"/>
                </a:solidFill>
                <a:latin typeface="Comic Sans MS" panose="030F0702030302020204" pitchFamily="66" charset="0"/>
                <a:cs typeface="Times New Roman" panose="02020603050405020304" pitchFamily="18" charset="0"/>
              </a:rPr>
              <a:t>default 0</a:t>
            </a:r>
            <a:r>
              <a:rPr lang="en-US" altLang="zh-CN" sz="1800" i="1" dirty="0">
                <a:latin typeface="Comic Sans MS" panose="030F0702030302020204" pitchFamily="66" charset="0"/>
                <a:cs typeface="Times New Roman" panose="02020603050405020304" pitchFamily="18" charset="0"/>
              </a:rPr>
              <a:t>,</a:t>
            </a:r>
            <a:br>
              <a:rPr lang="en-US" altLang="zh-CN" sz="1800" i="1" dirty="0">
                <a:latin typeface="Comic Sans MS" panose="030F0702030302020204" pitchFamily="66" charset="0"/>
                <a:cs typeface="Times New Roman" panose="02020603050405020304" pitchFamily="18" charset="0"/>
              </a:rPr>
            </a:br>
            <a:r>
              <a:rPr lang="en-US" altLang="zh-CN" sz="1800" b="1" i="1" dirty="0">
                <a:solidFill>
                  <a:srgbClr val="3333FF"/>
                </a:solidFill>
                <a:latin typeface="Comic Sans MS" panose="030F0702030302020204" pitchFamily="66" charset="0"/>
                <a:cs typeface="Times New Roman" panose="02020603050405020304" pitchFamily="18" charset="0"/>
              </a:rPr>
              <a:t>primary key </a:t>
            </a:r>
            <a:r>
              <a:rPr lang="en-US" altLang="zh-CN" sz="1800" i="1" dirty="0">
                <a:latin typeface="Comic Sans MS" panose="030F0702030302020204" pitchFamily="66" charset="0"/>
                <a:cs typeface="Times New Roman" panose="02020603050405020304" pitchFamily="18" charset="0"/>
              </a:rPr>
              <a:t>(ID));</a:t>
            </a:r>
          </a:p>
          <a:p>
            <a:pPr>
              <a:spcBef>
                <a:spcPts val="0"/>
              </a:spcBef>
            </a:pPr>
            <a:r>
              <a:rPr lang="en-US" altLang="zh-CN" sz="1800" b="1" i="1" dirty="0">
                <a:solidFill>
                  <a:srgbClr val="FF0000"/>
                </a:solidFill>
                <a:latin typeface="Comic Sans MS" panose="030F0702030302020204" pitchFamily="66" charset="0"/>
                <a:cs typeface="Times New Roman" panose="02020603050405020304" pitchFamily="18" charset="0"/>
              </a:rPr>
              <a:t>create index </a:t>
            </a:r>
            <a:r>
              <a:rPr lang="en-US" altLang="zh-CN" sz="1800" i="1" dirty="0" err="1">
                <a:solidFill>
                  <a:srgbClr val="FF0000"/>
                </a:solidFill>
                <a:latin typeface="Comic Sans MS" panose="030F0702030302020204" pitchFamily="66" charset="0"/>
                <a:cs typeface="Times New Roman" panose="02020603050405020304" pitchFamily="18" charset="0"/>
              </a:rPr>
              <a:t>studentID_index</a:t>
            </a:r>
            <a:r>
              <a:rPr lang="en-US" altLang="zh-CN" sz="1800" b="1" i="1" dirty="0">
                <a:solidFill>
                  <a:srgbClr val="FF0000"/>
                </a:solidFill>
                <a:latin typeface="Comic Sans MS" panose="030F0702030302020204" pitchFamily="66" charset="0"/>
                <a:cs typeface="Times New Roman" panose="02020603050405020304" pitchFamily="18" charset="0"/>
              </a:rPr>
              <a:t> on </a:t>
            </a:r>
            <a:r>
              <a:rPr lang="en-US" altLang="zh-CN" sz="1800" i="1" dirty="0">
                <a:solidFill>
                  <a:srgbClr val="FF0000"/>
                </a:solidFill>
                <a:latin typeface="Comic Sans MS" panose="030F0702030302020204" pitchFamily="66" charset="0"/>
                <a:cs typeface="Times New Roman" panose="02020603050405020304" pitchFamily="18" charset="0"/>
              </a:rPr>
              <a:t>student(ID);</a:t>
            </a:r>
          </a:p>
        </p:txBody>
      </p:sp>
    </p:spTree>
    <p:extLst>
      <p:ext uri="{BB962C8B-B14F-4D97-AF65-F5344CB8AC3E}">
        <p14:creationId xmlns:p14="http://schemas.microsoft.com/office/powerpoint/2010/main" val="20828384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994FF-3A8F-4B96-AC38-E68C8E025693}"/>
              </a:ext>
            </a:extLst>
          </p:cNvPr>
          <p:cNvSpPr>
            <a:spLocks noGrp="1"/>
          </p:cNvSpPr>
          <p:nvPr>
            <p:ph type="title"/>
          </p:nvPr>
        </p:nvSpPr>
        <p:spPr/>
        <p:txBody>
          <a:bodyPr/>
          <a:lstStyle/>
          <a:p>
            <a:pPr algn="ctr"/>
            <a:r>
              <a:rPr lang="en-US" altLang="zh-CN" dirty="0">
                <a:latin typeface="Comic Sans MS" panose="030F0702030302020204" pitchFamily="66" charset="0"/>
              </a:rPr>
              <a:t>Outline</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6833E702-3928-416F-AAD2-9DEFE6381E61}"/>
              </a:ext>
            </a:extLst>
          </p:cNvPr>
          <p:cNvSpPr>
            <a:spLocks noGrp="1"/>
          </p:cNvSpPr>
          <p:nvPr>
            <p:ph idx="1"/>
          </p:nvPr>
        </p:nvSpPr>
        <p:spPr/>
        <p:txBody>
          <a:bodyPr/>
          <a:lstStyle/>
          <a:p>
            <a:pPr marL="0" indent="0">
              <a:spcBef>
                <a:spcPts val="1200"/>
              </a:spcBef>
              <a:buNone/>
            </a:pPr>
            <a:r>
              <a:rPr lang="zh-CN" altLang="en-US" b="1">
                <a:solidFill>
                  <a:srgbClr val="FF0000"/>
                </a:solidFill>
                <a:latin typeface="Comic Sans MS" panose="030F0702030302020204" pitchFamily="66" charset="0"/>
                <a:ea typeface="华文中宋" pitchFamily="2" charset="-122"/>
                <a:sym typeface="Wingdings" pitchFamily="2" charset="2"/>
              </a:rPr>
              <a:t> </a:t>
            </a:r>
            <a:r>
              <a:rPr lang="en-US" altLang="zh-CN" b="1">
                <a:solidFill>
                  <a:srgbClr val="FF0000"/>
                </a:solidFill>
                <a:latin typeface="Comic Sans MS" panose="030F0702030302020204" pitchFamily="66" charset="0"/>
              </a:rPr>
              <a:t>Join </a:t>
            </a:r>
            <a:r>
              <a:rPr lang="en-US" altLang="zh-CN" b="1" dirty="0">
                <a:solidFill>
                  <a:srgbClr val="FF0000"/>
                </a:solidFill>
                <a:latin typeface="Comic Sans MS" panose="030F0702030302020204" pitchFamily="66" charset="0"/>
              </a:rPr>
              <a:t>Expressions</a:t>
            </a:r>
          </a:p>
          <a:p>
            <a:pPr>
              <a:spcBef>
                <a:spcPts val="1200"/>
              </a:spcBef>
            </a:pPr>
            <a:r>
              <a:rPr lang="en-US" altLang="zh-CN">
                <a:latin typeface="Comic Sans MS" panose="030F0702030302020204" pitchFamily="66" charset="0"/>
              </a:rPr>
              <a:t>Views</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Transactions</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Integrity </a:t>
            </a:r>
            <a:r>
              <a:rPr lang="en-US" altLang="zh-CN" dirty="0">
                <a:latin typeface="Comic Sans MS" panose="030F0702030302020204" pitchFamily="66" charset="0"/>
              </a:rPr>
              <a:t>Constraints</a:t>
            </a:r>
          </a:p>
          <a:p>
            <a:pPr>
              <a:spcBef>
                <a:spcPts val="1200"/>
              </a:spcBef>
            </a:pPr>
            <a:r>
              <a:rPr lang="en-US" altLang="zh-CN">
                <a:latin typeface="Comic Sans MS" panose="030F0702030302020204" pitchFamily="66" charset="0"/>
              </a:rPr>
              <a:t>Data </a:t>
            </a:r>
            <a:r>
              <a:rPr lang="en-US" altLang="zh-CN" dirty="0">
                <a:latin typeface="Comic Sans MS" panose="030F0702030302020204" pitchFamily="66" charset="0"/>
              </a:rPr>
              <a:t>Types </a:t>
            </a:r>
            <a:r>
              <a:rPr lang="en-US" altLang="zh-CN">
                <a:latin typeface="Comic Sans MS" panose="030F0702030302020204" pitchFamily="66" charset="0"/>
              </a:rPr>
              <a:t>in SQL</a:t>
            </a:r>
          </a:p>
          <a:p>
            <a:pPr>
              <a:spcBef>
                <a:spcPts val="1200"/>
              </a:spcBef>
            </a:pPr>
            <a:r>
              <a:rPr lang="en-US" altLang="zh-CN">
                <a:latin typeface="Comic Sans MS" panose="030F0702030302020204" pitchFamily="66" charset="0"/>
              </a:rPr>
              <a:t>Index Definition in SQL</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Authorization</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364273165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994FF-3A8F-4B96-AC38-E68C8E025693}"/>
              </a:ext>
            </a:extLst>
          </p:cNvPr>
          <p:cNvSpPr>
            <a:spLocks noGrp="1"/>
          </p:cNvSpPr>
          <p:nvPr>
            <p:ph type="title"/>
          </p:nvPr>
        </p:nvSpPr>
        <p:spPr/>
        <p:txBody>
          <a:bodyPr/>
          <a:lstStyle/>
          <a:p>
            <a:pPr algn="ctr"/>
            <a:r>
              <a:rPr lang="en-US" altLang="zh-CN" dirty="0">
                <a:latin typeface="Comic Sans MS" panose="030F0702030302020204" pitchFamily="66" charset="0"/>
              </a:rPr>
              <a:t>Outline</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6833E702-3928-416F-AAD2-9DEFE6381E61}"/>
              </a:ext>
            </a:extLst>
          </p:cNvPr>
          <p:cNvSpPr>
            <a:spLocks noGrp="1"/>
          </p:cNvSpPr>
          <p:nvPr>
            <p:ph idx="1"/>
          </p:nvPr>
        </p:nvSpPr>
        <p:spPr/>
        <p:txBody>
          <a:bodyPr/>
          <a:lstStyle/>
          <a:p>
            <a:pPr>
              <a:spcBef>
                <a:spcPts val="1200"/>
              </a:spcBef>
            </a:pPr>
            <a:r>
              <a:rPr lang="en-US" altLang="zh-CN">
                <a:latin typeface="Comic Sans MS" panose="030F0702030302020204" pitchFamily="66" charset="0"/>
              </a:rPr>
              <a:t>Join </a:t>
            </a:r>
            <a:r>
              <a:rPr lang="en-US" altLang="zh-CN" dirty="0">
                <a:latin typeface="Comic Sans MS" panose="030F0702030302020204" pitchFamily="66" charset="0"/>
              </a:rPr>
              <a:t>Expressions</a:t>
            </a:r>
          </a:p>
          <a:p>
            <a:pPr>
              <a:spcBef>
                <a:spcPts val="1200"/>
              </a:spcBef>
            </a:pPr>
            <a:r>
              <a:rPr lang="en-US" altLang="zh-CN">
                <a:latin typeface="Comic Sans MS" panose="030F0702030302020204" pitchFamily="66" charset="0"/>
              </a:rPr>
              <a:t>Views</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Transactions</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Integrity </a:t>
            </a:r>
            <a:r>
              <a:rPr lang="en-US" altLang="zh-CN" dirty="0">
                <a:latin typeface="Comic Sans MS" panose="030F0702030302020204" pitchFamily="66" charset="0"/>
              </a:rPr>
              <a:t>Constraints</a:t>
            </a:r>
          </a:p>
          <a:p>
            <a:pPr>
              <a:spcBef>
                <a:spcPts val="1200"/>
              </a:spcBef>
            </a:pPr>
            <a:r>
              <a:rPr lang="en-US" altLang="zh-CN">
                <a:latin typeface="Comic Sans MS" panose="030F0702030302020204" pitchFamily="66" charset="0"/>
              </a:rPr>
              <a:t>Data </a:t>
            </a:r>
            <a:r>
              <a:rPr lang="en-US" altLang="zh-CN" dirty="0">
                <a:latin typeface="Comic Sans MS" panose="030F0702030302020204" pitchFamily="66" charset="0"/>
              </a:rPr>
              <a:t>Types in SQL</a:t>
            </a:r>
          </a:p>
          <a:p>
            <a:pPr>
              <a:spcBef>
                <a:spcPts val="1200"/>
              </a:spcBef>
              <a:buFont typeface="Arial" pitchFamily="34" charset="0"/>
              <a:buChar char="•"/>
            </a:pPr>
            <a:r>
              <a:rPr lang="en-US" altLang="zh-CN">
                <a:latin typeface="Comic Sans MS" panose="030F0702030302020204" pitchFamily="66" charset="0"/>
                <a:ea typeface="华文中宋" pitchFamily="2" charset="-122"/>
                <a:sym typeface="Wingdings" pitchFamily="2" charset="2"/>
              </a:rPr>
              <a:t>Index Definition in SQL</a:t>
            </a:r>
          </a:p>
          <a:p>
            <a:pPr marL="0" indent="0">
              <a:spcBef>
                <a:spcPts val="1200"/>
              </a:spcBef>
              <a:buNone/>
            </a:pPr>
            <a:r>
              <a:rPr lang="zh-CN" altLang="en-US" b="1">
                <a:solidFill>
                  <a:srgbClr val="FF0000"/>
                </a:solidFill>
                <a:latin typeface="Comic Sans MS" panose="030F0702030302020204" pitchFamily="66" charset="0"/>
                <a:ea typeface="华文中宋" pitchFamily="2" charset="-122"/>
                <a:sym typeface="Wingdings" pitchFamily="2" charset="2"/>
              </a:rPr>
              <a:t> </a:t>
            </a:r>
            <a:r>
              <a:rPr lang="en-US" altLang="zh-CN" b="1">
                <a:solidFill>
                  <a:srgbClr val="FF0000"/>
                </a:solidFill>
                <a:latin typeface="Comic Sans MS" panose="030F0702030302020204" pitchFamily="66" charset="0"/>
              </a:rPr>
              <a:t>Authorization</a:t>
            </a:r>
            <a:endParaRPr lang="zh-CN" altLang="en-US" b="1"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4092615848"/>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53736-8416-4586-A3B6-0EAE842908A6}"/>
              </a:ext>
            </a:extLst>
          </p:cNvPr>
          <p:cNvSpPr>
            <a:spLocks noGrp="1"/>
          </p:cNvSpPr>
          <p:nvPr>
            <p:ph type="title"/>
          </p:nvPr>
        </p:nvSpPr>
        <p:spPr/>
        <p:txBody>
          <a:bodyPr/>
          <a:lstStyle/>
          <a:p>
            <a:pPr algn="ctr"/>
            <a:r>
              <a:rPr lang="en-US" altLang="zh-CN" dirty="0">
                <a:latin typeface="Comic Sans MS" panose="030F0702030302020204" pitchFamily="66" charset="0"/>
              </a:rPr>
              <a:t>Security</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4C4337F5-08E1-486D-8728-1BA0A9791DAA}"/>
              </a:ext>
            </a:extLst>
          </p:cNvPr>
          <p:cNvSpPr>
            <a:spLocks noGrp="1"/>
          </p:cNvSpPr>
          <p:nvPr>
            <p:ph idx="1"/>
          </p:nvPr>
        </p:nvSpPr>
        <p:spPr>
          <a:xfrm>
            <a:off x="179512" y="771550"/>
            <a:ext cx="8856984" cy="3805070"/>
          </a:xfrm>
        </p:spPr>
        <p:txBody>
          <a:bodyPr/>
          <a:lstStyle/>
          <a:p>
            <a:r>
              <a:rPr lang="en-US" altLang="zh-CN" sz="2000" dirty="0">
                <a:latin typeface="Comic Sans MS" panose="030F0702030302020204" pitchFamily="66" charset="0"/>
              </a:rPr>
              <a:t>Security - protection from malicious attempts to steal or modify data</a:t>
            </a:r>
          </a:p>
          <a:p>
            <a:pPr lvl="1"/>
            <a:r>
              <a:rPr lang="en-US" altLang="zh-CN" sz="1800" b="1" dirty="0">
                <a:solidFill>
                  <a:srgbClr val="3333FF"/>
                </a:solidFill>
                <a:latin typeface="Comic Sans MS" panose="030F0702030302020204" pitchFamily="66" charset="0"/>
              </a:rPr>
              <a:t>Database system level</a:t>
            </a:r>
          </a:p>
          <a:p>
            <a:pPr lvl="2"/>
            <a:r>
              <a:rPr lang="en-US" altLang="zh-CN" sz="1600" dirty="0">
                <a:solidFill>
                  <a:srgbClr val="FF0000"/>
                </a:solidFill>
                <a:latin typeface="Comic Sans MS" panose="030F0702030302020204" pitchFamily="66" charset="0"/>
              </a:rPr>
              <a:t>Authentication</a:t>
            </a:r>
            <a:r>
              <a:rPr lang="en-US" altLang="zh-CN" sz="1600" dirty="0">
                <a:latin typeface="Comic Sans MS" panose="030F0702030302020204" pitchFamily="66" charset="0"/>
              </a:rPr>
              <a:t> and </a:t>
            </a:r>
            <a:r>
              <a:rPr lang="en-US" altLang="zh-CN" sz="1600" dirty="0">
                <a:solidFill>
                  <a:srgbClr val="FF0000"/>
                </a:solidFill>
                <a:latin typeface="Comic Sans MS" panose="030F0702030302020204" pitchFamily="66" charset="0"/>
              </a:rPr>
              <a:t>Authorization</a:t>
            </a:r>
            <a:r>
              <a:rPr lang="en-US" altLang="zh-CN" sz="1600" dirty="0">
                <a:latin typeface="Comic Sans MS" panose="030F0702030302020204" pitchFamily="66" charset="0"/>
              </a:rPr>
              <a:t> mechanisms to allow specific users access only to required data</a:t>
            </a:r>
          </a:p>
          <a:p>
            <a:pPr lvl="1"/>
            <a:r>
              <a:rPr lang="en-US" altLang="zh-CN" sz="1800" b="1" dirty="0">
                <a:solidFill>
                  <a:srgbClr val="3333FF"/>
                </a:solidFill>
                <a:latin typeface="Comic Sans MS" panose="030F0702030302020204" pitchFamily="66" charset="0"/>
              </a:rPr>
              <a:t>Operating system level</a:t>
            </a:r>
          </a:p>
          <a:p>
            <a:pPr lvl="2"/>
            <a:r>
              <a:rPr lang="en-US" altLang="zh-CN" sz="1600" dirty="0">
                <a:latin typeface="Comic Sans MS" panose="030F0702030302020204" pitchFamily="66" charset="0"/>
              </a:rPr>
              <a:t>Operating system super-users can do anything they want to the database</a:t>
            </a:r>
          </a:p>
          <a:p>
            <a:pPr lvl="1"/>
            <a:r>
              <a:rPr lang="en-US" altLang="zh-CN" sz="1800" b="1" dirty="0">
                <a:solidFill>
                  <a:srgbClr val="3333FF"/>
                </a:solidFill>
                <a:latin typeface="Comic Sans MS" panose="030F0702030302020204" pitchFamily="66" charset="0"/>
              </a:rPr>
              <a:t>Network level:</a:t>
            </a:r>
            <a:r>
              <a:rPr lang="en-US" altLang="zh-CN" sz="1800" dirty="0">
                <a:solidFill>
                  <a:srgbClr val="3333FF"/>
                </a:solidFill>
                <a:latin typeface="Comic Sans MS" panose="030F0702030302020204" pitchFamily="66" charset="0"/>
              </a:rPr>
              <a:t>  </a:t>
            </a:r>
            <a:r>
              <a:rPr lang="en-US" altLang="zh-CN" sz="1800" dirty="0">
                <a:latin typeface="Comic Sans MS" panose="030F0702030302020204" pitchFamily="66" charset="0"/>
              </a:rPr>
              <a:t>must use encryption to prevent</a:t>
            </a:r>
          </a:p>
          <a:p>
            <a:pPr lvl="2"/>
            <a:r>
              <a:rPr lang="en-US" altLang="zh-CN" sz="1600" dirty="0">
                <a:solidFill>
                  <a:srgbClr val="FF0000"/>
                </a:solidFill>
                <a:latin typeface="Comic Sans MS" panose="030F0702030302020204" pitchFamily="66" charset="0"/>
              </a:rPr>
              <a:t>Eavesdropping</a:t>
            </a:r>
            <a:r>
              <a:rPr lang="en-US" altLang="zh-CN" sz="1600" dirty="0">
                <a:latin typeface="Comic Sans MS" panose="030F0702030302020204" pitchFamily="66" charset="0"/>
              </a:rPr>
              <a:t> (</a:t>
            </a:r>
            <a:r>
              <a:rPr lang="zh-CN" altLang="en-US" sz="1600" dirty="0">
                <a:latin typeface="Comic Sans MS" panose="030F0702030302020204" pitchFamily="66" charset="0"/>
              </a:rPr>
              <a:t>窃听，</a:t>
            </a:r>
            <a:r>
              <a:rPr lang="en-US" altLang="zh-CN" sz="1600" dirty="0">
                <a:latin typeface="Comic Sans MS" panose="030F0702030302020204" pitchFamily="66" charset="0"/>
              </a:rPr>
              <a:t>unauthorized reading of messages)</a:t>
            </a:r>
          </a:p>
          <a:p>
            <a:pPr lvl="2"/>
            <a:r>
              <a:rPr lang="en-US" altLang="zh-CN" sz="1600" dirty="0">
                <a:solidFill>
                  <a:srgbClr val="FF0000"/>
                </a:solidFill>
                <a:latin typeface="Comic Sans MS" panose="030F0702030302020204" pitchFamily="66" charset="0"/>
              </a:rPr>
              <a:t>Masquerading</a:t>
            </a:r>
            <a:r>
              <a:rPr lang="en-US" altLang="zh-CN" sz="1600" dirty="0">
                <a:latin typeface="Comic Sans MS" panose="030F0702030302020204" pitchFamily="66" charset="0"/>
              </a:rPr>
              <a:t>  (</a:t>
            </a:r>
            <a:r>
              <a:rPr lang="zh-CN" altLang="en-US" sz="1600" dirty="0">
                <a:latin typeface="Comic Sans MS" panose="030F0702030302020204" pitchFamily="66" charset="0"/>
              </a:rPr>
              <a:t>冒充，</a:t>
            </a:r>
            <a:r>
              <a:rPr lang="en-US" altLang="zh-CN" sz="1600" dirty="0">
                <a:latin typeface="Comic Sans MS" panose="030F0702030302020204" pitchFamily="66" charset="0"/>
              </a:rPr>
              <a:t>pretending to be an authorized user or sending messages supposedly from authorized users)</a:t>
            </a:r>
          </a:p>
          <a:p>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3392449364"/>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82877-A7D9-4307-9C13-63D384045BAB}"/>
              </a:ext>
            </a:extLst>
          </p:cNvPr>
          <p:cNvSpPr>
            <a:spLocks noGrp="1"/>
          </p:cNvSpPr>
          <p:nvPr>
            <p:ph type="title"/>
          </p:nvPr>
        </p:nvSpPr>
        <p:spPr/>
        <p:txBody>
          <a:bodyPr/>
          <a:lstStyle/>
          <a:p>
            <a:pPr algn="ctr"/>
            <a:r>
              <a:rPr lang="en-US" altLang="zh-CN" dirty="0">
                <a:latin typeface="Comic Sans MS" panose="030F0702030302020204" pitchFamily="66" charset="0"/>
              </a:rPr>
              <a:t>Security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FCE35676-58BE-49E9-91F6-B448AC07F9D4}"/>
              </a:ext>
            </a:extLst>
          </p:cNvPr>
          <p:cNvSpPr>
            <a:spLocks noGrp="1"/>
          </p:cNvSpPr>
          <p:nvPr>
            <p:ph idx="1"/>
          </p:nvPr>
        </p:nvSpPr>
        <p:spPr>
          <a:xfrm>
            <a:off x="35496" y="789553"/>
            <a:ext cx="9108504" cy="3805070"/>
          </a:xfrm>
        </p:spPr>
        <p:txBody>
          <a:bodyPr/>
          <a:lstStyle/>
          <a:p>
            <a:r>
              <a:rPr lang="en-US" altLang="zh-CN" sz="2000" b="1" dirty="0">
                <a:solidFill>
                  <a:srgbClr val="3333FF"/>
                </a:solidFill>
                <a:latin typeface="Comic Sans MS" panose="030F0702030302020204" pitchFamily="66" charset="0"/>
              </a:rPr>
              <a:t>Security protection </a:t>
            </a:r>
            <a:r>
              <a:rPr lang="en-US" altLang="zh-CN" sz="2000" dirty="0">
                <a:latin typeface="Comic Sans MS" panose="030F0702030302020204" pitchFamily="66" charset="0"/>
              </a:rPr>
              <a:t>from </a:t>
            </a:r>
            <a:r>
              <a:rPr lang="en-US" altLang="zh-CN" sz="2000" dirty="0">
                <a:solidFill>
                  <a:srgbClr val="FF0000"/>
                </a:solidFill>
                <a:latin typeface="Comic Sans MS" panose="030F0702030302020204" pitchFamily="66" charset="0"/>
              </a:rPr>
              <a:t>malicious attempts to steal or modify data</a:t>
            </a:r>
          </a:p>
          <a:p>
            <a:pPr lvl="1"/>
            <a:r>
              <a:rPr lang="en-US" altLang="zh-CN" sz="1800" b="1" dirty="0">
                <a:solidFill>
                  <a:srgbClr val="3333FF"/>
                </a:solidFill>
                <a:latin typeface="Comic Sans MS" panose="030F0702030302020204" pitchFamily="66" charset="0"/>
              </a:rPr>
              <a:t>Physical level</a:t>
            </a:r>
          </a:p>
          <a:p>
            <a:pPr lvl="2"/>
            <a:r>
              <a:rPr lang="en-US" altLang="zh-CN" sz="1600" dirty="0">
                <a:latin typeface="Comic Sans MS" panose="030F0702030302020204" pitchFamily="66" charset="0"/>
              </a:rPr>
              <a:t>Physical access to computers allows destruction of data by intruders, and traditional lock-and-key security is needed</a:t>
            </a:r>
          </a:p>
          <a:p>
            <a:pPr lvl="2"/>
            <a:r>
              <a:rPr lang="en-US" altLang="zh-CN" sz="1600" dirty="0">
                <a:latin typeface="Comic Sans MS" panose="030F0702030302020204" pitchFamily="66" charset="0"/>
              </a:rPr>
              <a:t>Computers must also be protected from floods, fire, etc. (cf. Chapter 19 Recovery)</a:t>
            </a:r>
          </a:p>
          <a:p>
            <a:pPr lvl="1"/>
            <a:r>
              <a:rPr lang="en-US" altLang="zh-CN" sz="1800" b="1" dirty="0">
                <a:solidFill>
                  <a:srgbClr val="3333FF"/>
                </a:solidFill>
                <a:latin typeface="Comic Sans MS" panose="030F0702030302020204" pitchFamily="66" charset="0"/>
              </a:rPr>
              <a:t>Human level</a:t>
            </a:r>
          </a:p>
          <a:p>
            <a:pPr lvl="2"/>
            <a:r>
              <a:rPr lang="en-US" altLang="zh-CN" sz="1600" dirty="0">
                <a:latin typeface="Comic Sans MS" panose="030F0702030302020204" pitchFamily="66" charset="0"/>
              </a:rPr>
              <a:t>Users must be screened to ensure that </a:t>
            </a:r>
            <a:r>
              <a:rPr lang="en-US" altLang="zh-CN" sz="1600" dirty="0">
                <a:solidFill>
                  <a:srgbClr val="FF0000"/>
                </a:solidFill>
                <a:latin typeface="Comic Sans MS" panose="030F0702030302020204" pitchFamily="66" charset="0"/>
              </a:rPr>
              <a:t>an authorized users </a:t>
            </a:r>
            <a:r>
              <a:rPr lang="en-US" altLang="zh-CN" sz="1600" dirty="0">
                <a:latin typeface="Comic Sans MS" panose="030F0702030302020204" pitchFamily="66" charset="0"/>
              </a:rPr>
              <a:t>do not give access to intruders   </a:t>
            </a:r>
          </a:p>
          <a:p>
            <a:pPr lvl="2"/>
            <a:r>
              <a:rPr lang="en-US" altLang="zh-CN" sz="1600" dirty="0">
                <a:latin typeface="Comic Sans MS" panose="030F0702030302020204" pitchFamily="66" charset="0"/>
              </a:rPr>
              <a:t>Users should be trained on password selection and secrecy</a:t>
            </a:r>
          </a:p>
          <a:p>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2147473934"/>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8270B7-AAD8-4902-8C9E-6A85B5D931F6}"/>
              </a:ext>
            </a:extLst>
          </p:cNvPr>
          <p:cNvSpPr>
            <a:spLocks noGrp="1"/>
          </p:cNvSpPr>
          <p:nvPr>
            <p:ph type="title"/>
          </p:nvPr>
        </p:nvSpPr>
        <p:spPr/>
        <p:txBody>
          <a:bodyPr/>
          <a:lstStyle/>
          <a:p>
            <a:pPr algn="ctr"/>
            <a:r>
              <a:rPr lang="en-US" altLang="zh-CN" dirty="0">
                <a:latin typeface="Comic Sans MS" panose="030F0702030302020204" pitchFamily="66" charset="0"/>
              </a:rPr>
              <a:t>Authorization</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F3F220D0-63C0-41D5-BFAB-BF99D3482F36}"/>
              </a:ext>
            </a:extLst>
          </p:cNvPr>
          <p:cNvSpPr>
            <a:spLocks noGrp="1"/>
          </p:cNvSpPr>
          <p:nvPr>
            <p:ph idx="1"/>
          </p:nvPr>
        </p:nvSpPr>
        <p:spPr/>
        <p:txBody>
          <a:bodyPr/>
          <a:lstStyle/>
          <a:p>
            <a:pPr>
              <a:lnSpc>
                <a:spcPct val="150000"/>
              </a:lnSpc>
            </a:pPr>
            <a:r>
              <a:rPr lang="en-US" altLang="zh-CN" sz="2000" b="1" dirty="0">
                <a:solidFill>
                  <a:srgbClr val="3333FF"/>
                </a:solidFill>
                <a:latin typeface="Comic Sans MS" panose="030F0702030302020204" pitchFamily="66" charset="0"/>
              </a:rPr>
              <a:t>Forms of authorization on </a:t>
            </a:r>
            <a:r>
              <a:rPr lang="en-US" altLang="zh-CN" sz="2000" b="1" dirty="0">
                <a:solidFill>
                  <a:srgbClr val="FF0000"/>
                </a:solidFill>
                <a:latin typeface="Comic Sans MS" panose="030F0702030302020204" pitchFamily="66" charset="0"/>
              </a:rPr>
              <a:t>parts</a:t>
            </a:r>
            <a:r>
              <a:rPr lang="en-US" altLang="zh-CN" sz="2000" b="1" dirty="0">
                <a:solidFill>
                  <a:srgbClr val="3333FF"/>
                </a:solidFill>
                <a:latin typeface="Comic Sans MS" panose="030F0702030302020204" pitchFamily="66" charset="0"/>
              </a:rPr>
              <a:t> of the database</a:t>
            </a:r>
          </a:p>
          <a:p>
            <a:pPr lvl="1">
              <a:lnSpc>
                <a:spcPct val="150000"/>
              </a:lnSpc>
            </a:pPr>
            <a:r>
              <a:rPr lang="en-US" altLang="zh-CN" sz="1800" b="1" dirty="0">
                <a:solidFill>
                  <a:srgbClr val="FF0000"/>
                </a:solidFill>
                <a:latin typeface="Comic Sans MS" panose="030F0702030302020204" pitchFamily="66" charset="0"/>
              </a:rPr>
              <a:t>Read authorization </a:t>
            </a:r>
            <a:r>
              <a:rPr lang="en-US" altLang="zh-CN" sz="1800" dirty="0">
                <a:latin typeface="Comic Sans MS" panose="030F0702030302020204" pitchFamily="66" charset="0"/>
              </a:rPr>
              <a:t>- allows reading, but </a:t>
            </a:r>
            <a:r>
              <a:rPr lang="en-US" altLang="zh-CN" sz="1800" dirty="0">
                <a:solidFill>
                  <a:srgbClr val="3333FF"/>
                </a:solidFill>
                <a:latin typeface="Comic Sans MS" panose="030F0702030302020204" pitchFamily="66" charset="0"/>
              </a:rPr>
              <a:t>not modification </a:t>
            </a:r>
            <a:r>
              <a:rPr lang="en-US" altLang="zh-CN" sz="1800" dirty="0">
                <a:latin typeface="Comic Sans MS" panose="030F0702030302020204" pitchFamily="66" charset="0"/>
              </a:rPr>
              <a:t>of data.</a:t>
            </a:r>
          </a:p>
          <a:p>
            <a:pPr lvl="1">
              <a:lnSpc>
                <a:spcPct val="150000"/>
              </a:lnSpc>
            </a:pPr>
            <a:r>
              <a:rPr lang="en-US" altLang="zh-CN" sz="1800" b="1" dirty="0">
                <a:solidFill>
                  <a:srgbClr val="FF0000"/>
                </a:solidFill>
                <a:latin typeface="Comic Sans MS" panose="030F0702030302020204" pitchFamily="66" charset="0"/>
              </a:rPr>
              <a:t>Insert authorization</a:t>
            </a:r>
            <a:r>
              <a:rPr lang="en-US" altLang="zh-CN" sz="1800" b="1" dirty="0">
                <a:latin typeface="Comic Sans MS" panose="030F0702030302020204" pitchFamily="66" charset="0"/>
              </a:rPr>
              <a:t> </a:t>
            </a:r>
            <a:r>
              <a:rPr lang="en-US" altLang="zh-CN" sz="1800" dirty="0">
                <a:latin typeface="Comic Sans MS" panose="030F0702030302020204" pitchFamily="66" charset="0"/>
              </a:rPr>
              <a:t>- allows </a:t>
            </a:r>
            <a:r>
              <a:rPr lang="en-US" altLang="zh-CN" sz="1800" dirty="0">
                <a:solidFill>
                  <a:srgbClr val="3333FF"/>
                </a:solidFill>
                <a:latin typeface="Comic Sans MS" panose="030F0702030302020204" pitchFamily="66" charset="0"/>
              </a:rPr>
              <a:t>insertion</a:t>
            </a:r>
            <a:r>
              <a:rPr lang="en-US" altLang="zh-CN" sz="1800" dirty="0">
                <a:latin typeface="Comic Sans MS" panose="030F0702030302020204" pitchFamily="66" charset="0"/>
              </a:rPr>
              <a:t> of new data, but </a:t>
            </a:r>
            <a:r>
              <a:rPr lang="en-US" altLang="zh-CN" sz="1800" dirty="0">
                <a:solidFill>
                  <a:srgbClr val="3333FF"/>
                </a:solidFill>
                <a:latin typeface="Comic Sans MS" panose="030F0702030302020204" pitchFamily="66" charset="0"/>
              </a:rPr>
              <a:t>not modification </a:t>
            </a:r>
            <a:r>
              <a:rPr lang="en-US" altLang="zh-CN" sz="1800" dirty="0">
                <a:latin typeface="Comic Sans MS" panose="030F0702030302020204" pitchFamily="66" charset="0"/>
              </a:rPr>
              <a:t>of existing data.</a:t>
            </a:r>
          </a:p>
          <a:p>
            <a:pPr lvl="1">
              <a:lnSpc>
                <a:spcPct val="150000"/>
              </a:lnSpc>
            </a:pPr>
            <a:r>
              <a:rPr lang="en-US" altLang="zh-CN" sz="1800" b="1" dirty="0">
                <a:solidFill>
                  <a:srgbClr val="FF0000"/>
                </a:solidFill>
                <a:latin typeface="Comic Sans MS" panose="030F0702030302020204" pitchFamily="66" charset="0"/>
              </a:rPr>
              <a:t>Update authorization </a:t>
            </a:r>
            <a:r>
              <a:rPr lang="en-US" altLang="zh-CN" sz="1800" dirty="0">
                <a:latin typeface="Comic Sans MS" panose="030F0702030302020204" pitchFamily="66" charset="0"/>
              </a:rPr>
              <a:t>- allows </a:t>
            </a:r>
            <a:r>
              <a:rPr lang="en-US" altLang="zh-CN" sz="1800" dirty="0">
                <a:solidFill>
                  <a:srgbClr val="3333FF"/>
                </a:solidFill>
                <a:latin typeface="Comic Sans MS" panose="030F0702030302020204" pitchFamily="66" charset="0"/>
              </a:rPr>
              <a:t>modification</a:t>
            </a:r>
            <a:r>
              <a:rPr lang="en-US" altLang="zh-CN" sz="1800" dirty="0">
                <a:latin typeface="Comic Sans MS" panose="030F0702030302020204" pitchFamily="66" charset="0"/>
              </a:rPr>
              <a:t>, but </a:t>
            </a:r>
            <a:r>
              <a:rPr lang="en-US" altLang="zh-CN" sz="1800" dirty="0">
                <a:solidFill>
                  <a:srgbClr val="3333FF"/>
                </a:solidFill>
                <a:latin typeface="Comic Sans MS" panose="030F0702030302020204" pitchFamily="66" charset="0"/>
              </a:rPr>
              <a:t>not deletion </a:t>
            </a:r>
            <a:r>
              <a:rPr lang="en-US" altLang="zh-CN" sz="1800" dirty="0">
                <a:latin typeface="Comic Sans MS" panose="030F0702030302020204" pitchFamily="66" charset="0"/>
              </a:rPr>
              <a:t>of data.</a:t>
            </a:r>
          </a:p>
          <a:p>
            <a:pPr lvl="1">
              <a:lnSpc>
                <a:spcPct val="150000"/>
              </a:lnSpc>
            </a:pPr>
            <a:r>
              <a:rPr lang="en-US" altLang="zh-CN" sz="1800" b="1" dirty="0">
                <a:solidFill>
                  <a:srgbClr val="FF0000"/>
                </a:solidFill>
                <a:latin typeface="Comic Sans MS" panose="030F0702030302020204" pitchFamily="66" charset="0"/>
              </a:rPr>
              <a:t>Delete authorization</a:t>
            </a:r>
            <a:r>
              <a:rPr lang="en-US" altLang="zh-CN" sz="1800" b="1" dirty="0">
                <a:latin typeface="Comic Sans MS" panose="030F0702030302020204" pitchFamily="66" charset="0"/>
              </a:rPr>
              <a:t> </a:t>
            </a:r>
            <a:r>
              <a:rPr lang="en-US" altLang="zh-CN" sz="1800" dirty="0">
                <a:latin typeface="Comic Sans MS" panose="030F0702030302020204" pitchFamily="66" charset="0"/>
              </a:rPr>
              <a:t>- allows </a:t>
            </a:r>
            <a:r>
              <a:rPr lang="en-US" altLang="zh-CN" sz="1800" dirty="0">
                <a:solidFill>
                  <a:srgbClr val="3333FF"/>
                </a:solidFill>
                <a:latin typeface="Comic Sans MS" panose="030F0702030302020204" pitchFamily="66" charset="0"/>
              </a:rPr>
              <a:t>deletion</a:t>
            </a:r>
            <a:r>
              <a:rPr lang="en-US" altLang="zh-CN" sz="1800" dirty="0">
                <a:latin typeface="Comic Sans MS" panose="030F0702030302020204" pitchFamily="66" charset="0"/>
              </a:rPr>
              <a:t> of data</a:t>
            </a:r>
          </a:p>
          <a:p>
            <a:pPr>
              <a:lnSpc>
                <a:spcPct val="150000"/>
              </a:lnSpc>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3693421636"/>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C21427-6E0B-4D48-B3D9-7315EB282396}"/>
              </a:ext>
            </a:extLst>
          </p:cNvPr>
          <p:cNvSpPr>
            <a:spLocks noGrp="1"/>
          </p:cNvSpPr>
          <p:nvPr>
            <p:ph type="title"/>
          </p:nvPr>
        </p:nvSpPr>
        <p:spPr/>
        <p:txBody>
          <a:bodyPr/>
          <a:lstStyle/>
          <a:p>
            <a:pPr algn="ctr"/>
            <a:r>
              <a:rPr lang="en-US" altLang="zh-CN" dirty="0">
                <a:latin typeface="Comic Sans MS" panose="030F0702030302020204" pitchFamily="66" charset="0"/>
              </a:rPr>
              <a:t>Authorization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BB0C3BEA-C6E3-46CD-A9C7-DDF128CF7376}"/>
              </a:ext>
            </a:extLst>
          </p:cNvPr>
          <p:cNvSpPr>
            <a:spLocks noGrp="1"/>
          </p:cNvSpPr>
          <p:nvPr>
            <p:ph idx="1"/>
          </p:nvPr>
        </p:nvSpPr>
        <p:spPr/>
        <p:txBody>
          <a:bodyPr/>
          <a:lstStyle/>
          <a:p>
            <a:pPr>
              <a:lnSpc>
                <a:spcPct val="150000"/>
              </a:lnSpc>
            </a:pPr>
            <a:r>
              <a:rPr lang="en-US" altLang="zh-CN" sz="2000" b="1" dirty="0">
                <a:solidFill>
                  <a:srgbClr val="3333FF"/>
                </a:solidFill>
                <a:latin typeface="Comic Sans MS" panose="030F0702030302020204" pitchFamily="66" charset="0"/>
              </a:rPr>
              <a:t>Forms of authorization to </a:t>
            </a:r>
            <a:r>
              <a:rPr lang="en-US" altLang="zh-CN" sz="2000" b="1" dirty="0">
                <a:solidFill>
                  <a:srgbClr val="FF0000"/>
                </a:solidFill>
                <a:latin typeface="Comic Sans MS" panose="030F0702030302020204" pitchFamily="66" charset="0"/>
              </a:rPr>
              <a:t>modify</a:t>
            </a:r>
            <a:r>
              <a:rPr lang="en-US" altLang="zh-CN" sz="2000" b="1" dirty="0">
                <a:solidFill>
                  <a:srgbClr val="3333FF"/>
                </a:solidFill>
                <a:latin typeface="Comic Sans MS" panose="030F0702030302020204" pitchFamily="66" charset="0"/>
              </a:rPr>
              <a:t> the database </a:t>
            </a:r>
            <a:r>
              <a:rPr lang="en-US" altLang="zh-CN" sz="2000" b="1" dirty="0">
                <a:solidFill>
                  <a:srgbClr val="FF0000"/>
                </a:solidFill>
                <a:latin typeface="Comic Sans MS" panose="030F0702030302020204" pitchFamily="66" charset="0"/>
              </a:rPr>
              <a:t>schema</a:t>
            </a:r>
          </a:p>
          <a:p>
            <a:pPr lvl="1">
              <a:lnSpc>
                <a:spcPct val="150000"/>
              </a:lnSpc>
            </a:pPr>
            <a:r>
              <a:rPr lang="en-US" altLang="zh-CN" sz="1800" b="1" dirty="0">
                <a:solidFill>
                  <a:srgbClr val="FF0000"/>
                </a:solidFill>
                <a:latin typeface="Comic Sans MS" panose="030F0702030302020204" pitchFamily="66" charset="0"/>
              </a:rPr>
              <a:t>Index authorization</a:t>
            </a:r>
            <a:r>
              <a:rPr lang="en-US" altLang="zh-CN" sz="1800" b="1" dirty="0">
                <a:latin typeface="Comic Sans MS" panose="030F0702030302020204" pitchFamily="66" charset="0"/>
              </a:rPr>
              <a:t> </a:t>
            </a:r>
            <a:r>
              <a:rPr lang="en-US" altLang="zh-CN" sz="1800" dirty="0">
                <a:latin typeface="Comic Sans MS" panose="030F0702030302020204" pitchFamily="66" charset="0"/>
              </a:rPr>
              <a:t>- allows </a:t>
            </a:r>
            <a:r>
              <a:rPr lang="en-US" altLang="zh-CN" sz="1800" dirty="0">
                <a:solidFill>
                  <a:srgbClr val="3333FF"/>
                </a:solidFill>
                <a:latin typeface="Comic Sans MS" panose="030F0702030302020204" pitchFamily="66" charset="0"/>
              </a:rPr>
              <a:t>creation and deletion of indices</a:t>
            </a:r>
          </a:p>
          <a:p>
            <a:pPr lvl="1">
              <a:lnSpc>
                <a:spcPct val="150000"/>
              </a:lnSpc>
            </a:pPr>
            <a:r>
              <a:rPr lang="en-US" altLang="zh-CN" sz="1800" b="1" dirty="0">
                <a:solidFill>
                  <a:srgbClr val="FF0000"/>
                </a:solidFill>
                <a:latin typeface="Comic Sans MS" panose="030F0702030302020204" pitchFamily="66" charset="0"/>
              </a:rPr>
              <a:t>Resources authorization</a:t>
            </a:r>
            <a:r>
              <a:rPr lang="en-US" altLang="zh-CN" sz="1800" b="1" dirty="0">
                <a:latin typeface="Comic Sans MS" panose="030F0702030302020204" pitchFamily="66" charset="0"/>
              </a:rPr>
              <a:t> </a:t>
            </a:r>
            <a:r>
              <a:rPr lang="en-US" altLang="zh-CN" sz="1800" dirty="0">
                <a:latin typeface="Comic Sans MS" panose="030F0702030302020204" pitchFamily="66" charset="0"/>
              </a:rPr>
              <a:t>- allows </a:t>
            </a:r>
            <a:r>
              <a:rPr lang="en-US" altLang="zh-CN" sz="1800" dirty="0">
                <a:solidFill>
                  <a:srgbClr val="3333FF"/>
                </a:solidFill>
                <a:latin typeface="Comic Sans MS" panose="030F0702030302020204" pitchFamily="66" charset="0"/>
              </a:rPr>
              <a:t>creation of new relations</a:t>
            </a:r>
          </a:p>
          <a:p>
            <a:pPr lvl="1">
              <a:lnSpc>
                <a:spcPct val="150000"/>
              </a:lnSpc>
            </a:pPr>
            <a:r>
              <a:rPr lang="en-US" altLang="zh-CN" sz="1800" b="1" dirty="0">
                <a:solidFill>
                  <a:srgbClr val="FF0000"/>
                </a:solidFill>
                <a:latin typeface="Comic Sans MS" panose="030F0702030302020204" pitchFamily="66" charset="0"/>
              </a:rPr>
              <a:t>Alteration authorization</a:t>
            </a:r>
            <a:r>
              <a:rPr lang="en-US" altLang="zh-CN" sz="1800" b="1" dirty="0">
                <a:latin typeface="Comic Sans MS" panose="030F0702030302020204" pitchFamily="66" charset="0"/>
              </a:rPr>
              <a:t> </a:t>
            </a:r>
            <a:r>
              <a:rPr lang="en-US" altLang="zh-CN" sz="1800" dirty="0">
                <a:latin typeface="Comic Sans MS" panose="030F0702030302020204" pitchFamily="66" charset="0"/>
              </a:rPr>
              <a:t>- allows </a:t>
            </a:r>
            <a:r>
              <a:rPr lang="en-US" altLang="zh-CN" sz="1800" dirty="0">
                <a:solidFill>
                  <a:srgbClr val="3333FF"/>
                </a:solidFill>
                <a:latin typeface="Comic Sans MS" panose="030F0702030302020204" pitchFamily="66" charset="0"/>
              </a:rPr>
              <a:t>addition or deletion of attributes </a:t>
            </a:r>
            <a:r>
              <a:rPr lang="en-US" altLang="zh-CN" sz="1800" dirty="0">
                <a:latin typeface="Comic Sans MS" panose="030F0702030302020204" pitchFamily="66" charset="0"/>
              </a:rPr>
              <a:t>in a relation</a:t>
            </a:r>
          </a:p>
          <a:p>
            <a:pPr lvl="1">
              <a:lnSpc>
                <a:spcPct val="150000"/>
              </a:lnSpc>
            </a:pPr>
            <a:r>
              <a:rPr lang="en-US" altLang="zh-CN" sz="1800" b="1" dirty="0">
                <a:solidFill>
                  <a:srgbClr val="FF0000"/>
                </a:solidFill>
                <a:latin typeface="Comic Sans MS" panose="030F0702030302020204" pitchFamily="66" charset="0"/>
              </a:rPr>
              <a:t>Drop authorization</a:t>
            </a:r>
            <a:r>
              <a:rPr lang="en-US" altLang="zh-CN" sz="1800" b="1" dirty="0">
                <a:latin typeface="Comic Sans MS" panose="030F0702030302020204" pitchFamily="66" charset="0"/>
              </a:rPr>
              <a:t> </a:t>
            </a:r>
            <a:r>
              <a:rPr lang="en-US" altLang="zh-CN" sz="1800" dirty="0">
                <a:latin typeface="Comic Sans MS" panose="030F0702030302020204" pitchFamily="66" charset="0"/>
              </a:rPr>
              <a:t>- allows </a:t>
            </a:r>
            <a:r>
              <a:rPr lang="en-US" altLang="zh-CN" sz="1800" dirty="0">
                <a:solidFill>
                  <a:srgbClr val="3333FF"/>
                </a:solidFill>
                <a:latin typeface="Comic Sans MS" panose="030F0702030302020204" pitchFamily="66" charset="0"/>
              </a:rPr>
              <a:t>deletion of relations</a:t>
            </a:r>
            <a:endParaRPr lang="zh-CN" altLang="en-US" sz="1800" dirty="0">
              <a:solidFill>
                <a:srgbClr val="3333FF"/>
              </a:solidFill>
              <a:latin typeface="Comic Sans MS" panose="030F0702030302020204" pitchFamily="66" charset="0"/>
            </a:endParaRPr>
          </a:p>
        </p:txBody>
      </p:sp>
    </p:spTree>
    <p:extLst>
      <p:ext uri="{BB962C8B-B14F-4D97-AF65-F5344CB8AC3E}">
        <p14:creationId xmlns:p14="http://schemas.microsoft.com/office/powerpoint/2010/main" val="557109971"/>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F29A09-43FE-4915-B680-850696A23457}"/>
              </a:ext>
            </a:extLst>
          </p:cNvPr>
          <p:cNvSpPr>
            <a:spLocks noGrp="1"/>
          </p:cNvSpPr>
          <p:nvPr>
            <p:ph type="title"/>
          </p:nvPr>
        </p:nvSpPr>
        <p:spPr/>
        <p:txBody>
          <a:bodyPr/>
          <a:lstStyle/>
          <a:p>
            <a:pPr algn="ctr"/>
            <a:r>
              <a:rPr lang="en-US" altLang="zh-CN" dirty="0">
                <a:latin typeface="Comic Sans MS" panose="030F0702030302020204" pitchFamily="66" charset="0"/>
              </a:rPr>
              <a:t>Authorization on Views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EB41C322-E7C5-45C9-88C4-39005A6105AA}"/>
              </a:ext>
            </a:extLst>
          </p:cNvPr>
          <p:cNvSpPr>
            <a:spLocks noGrp="1"/>
          </p:cNvSpPr>
          <p:nvPr>
            <p:ph idx="1"/>
          </p:nvPr>
        </p:nvSpPr>
        <p:spPr>
          <a:xfrm>
            <a:off x="179512" y="627534"/>
            <a:ext cx="8712968" cy="3805070"/>
          </a:xfrm>
        </p:spPr>
        <p:txBody>
          <a:bodyPr/>
          <a:lstStyle/>
          <a:p>
            <a:pPr>
              <a:lnSpc>
                <a:spcPct val="150000"/>
              </a:lnSpc>
            </a:pPr>
            <a:r>
              <a:rPr lang="en-US" altLang="zh-CN" sz="2000" dirty="0">
                <a:solidFill>
                  <a:srgbClr val="3333FF"/>
                </a:solidFill>
                <a:latin typeface="Comic Sans MS" panose="030F0702030302020204" pitchFamily="66" charset="0"/>
              </a:rPr>
              <a:t>Users can have the authorization on </a:t>
            </a:r>
            <a:r>
              <a:rPr lang="en-US" altLang="zh-CN" sz="2000" b="1" dirty="0">
                <a:solidFill>
                  <a:srgbClr val="FF0000"/>
                </a:solidFill>
                <a:latin typeface="Comic Sans MS" panose="030F0702030302020204" pitchFamily="66" charset="0"/>
              </a:rPr>
              <a:t>views</a:t>
            </a:r>
            <a:r>
              <a:rPr lang="en-US" altLang="zh-CN" sz="2000" dirty="0">
                <a:solidFill>
                  <a:srgbClr val="1B06BA"/>
                </a:solidFill>
                <a:latin typeface="Comic Sans MS" panose="030F0702030302020204" pitchFamily="66" charset="0"/>
              </a:rPr>
              <a:t> </a:t>
            </a:r>
            <a:r>
              <a:rPr lang="en-US" altLang="zh-CN" sz="2000" dirty="0">
                <a:solidFill>
                  <a:srgbClr val="3333FF"/>
                </a:solidFill>
                <a:latin typeface="Comic Sans MS" panose="030F0702030302020204" pitchFamily="66" charset="0"/>
              </a:rPr>
              <a:t>without any authorization on the relations used in the view definition</a:t>
            </a:r>
          </a:p>
          <a:p>
            <a:pPr lvl="1">
              <a:lnSpc>
                <a:spcPct val="150000"/>
              </a:lnSpc>
            </a:pPr>
            <a:r>
              <a:rPr lang="en-US" altLang="zh-CN" sz="1800" dirty="0">
                <a:latin typeface="Comic Sans MS" panose="030F0702030302020204" pitchFamily="66" charset="0"/>
              </a:rPr>
              <a:t>Ability of views to hide data serves both to simplify usage of the system and to enhance security by allowing users access only to data they need for their job</a:t>
            </a:r>
          </a:p>
          <a:p>
            <a:pPr>
              <a:lnSpc>
                <a:spcPct val="150000"/>
              </a:lnSpc>
            </a:pPr>
            <a:r>
              <a:rPr lang="en-US" altLang="zh-CN" sz="2000" dirty="0">
                <a:latin typeface="Comic Sans MS" panose="030F0702030302020204" pitchFamily="66" charset="0"/>
              </a:rPr>
              <a:t>A combination of </a:t>
            </a:r>
            <a:r>
              <a:rPr lang="en-US" altLang="zh-CN" sz="2000" b="1" dirty="0">
                <a:solidFill>
                  <a:srgbClr val="FF0000"/>
                </a:solidFill>
                <a:latin typeface="Comic Sans MS" panose="030F0702030302020204" pitchFamily="66" charset="0"/>
              </a:rPr>
              <a:t>relational-level </a:t>
            </a:r>
            <a:r>
              <a:rPr lang="en-US" altLang="zh-CN" sz="2000" dirty="0">
                <a:solidFill>
                  <a:srgbClr val="FF0000"/>
                </a:solidFill>
                <a:latin typeface="Comic Sans MS" panose="030F0702030302020204" pitchFamily="66" charset="0"/>
              </a:rPr>
              <a:t>security </a:t>
            </a:r>
            <a:r>
              <a:rPr lang="en-US" altLang="zh-CN" sz="2000" dirty="0">
                <a:latin typeface="Comic Sans MS" panose="030F0702030302020204" pitchFamily="66" charset="0"/>
              </a:rPr>
              <a:t>and </a:t>
            </a:r>
            <a:r>
              <a:rPr lang="en-US" altLang="zh-CN" sz="2000" b="1" dirty="0">
                <a:solidFill>
                  <a:srgbClr val="FF0000"/>
                </a:solidFill>
                <a:latin typeface="Comic Sans MS" panose="030F0702030302020204" pitchFamily="66" charset="0"/>
              </a:rPr>
              <a:t>view-level</a:t>
            </a:r>
            <a:r>
              <a:rPr lang="en-US" altLang="zh-CN" sz="2000" dirty="0">
                <a:solidFill>
                  <a:srgbClr val="FF0000"/>
                </a:solidFill>
                <a:latin typeface="Comic Sans MS" panose="030F0702030302020204" pitchFamily="66" charset="0"/>
              </a:rPr>
              <a:t> security </a:t>
            </a:r>
            <a:r>
              <a:rPr lang="en-US" altLang="zh-CN" sz="2000" dirty="0">
                <a:latin typeface="Comic Sans MS" panose="030F0702030302020204" pitchFamily="66" charset="0"/>
              </a:rPr>
              <a:t>can be used to limit a users’ precisely access to the data that they need</a:t>
            </a:r>
          </a:p>
          <a:p>
            <a:pPr>
              <a:lnSpc>
                <a:spcPct val="150000"/>
              </a:lnSpc>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3300974642"/>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C0FFAF-D972-40AE-BA34-C8F0EA1649F1}"/>
              </a:ext>
            </a:extLst>
          </p:cNvPr>
          <p:cNvSpPr>
            <a:spLocks noGrp="1"/>
          </p:cNvSpPr>
          <p:nvPr>
            <p:ph type="title"/>
          </p:nvPr>
        </p:nvSpPr>
        <p:spPr/>
        <p:txBody>
          <a:bodyPr/>
          <a:lstStyle/>
          <a:p>
            <a:pPr algn="ctr"/>
            <a:r>
              <a:rPr lang="en-US" altLang="zh-CN" dirty="0">
                <a:latin typeface="Comic Sans MS" panose="030F0702030302020204" pitchFamily="66" charset="0"/>
              </a:rPr>
              <a:t>View Example</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13B9A09D-3D3A-4064-A16F-15E88FF25F6C}"/>
              </a:ext>
            </a:extLst>
          </p:cNvPr>
          <p:cNvSpPr>
            <a:spLocks noGrp="1"/>
          </p:cNvSpPr>
          <p:nvPr>
            <p:ph idx="1"/>
          </p:nvPr>
        </p:nvSpPr>
        <p:spPr>
          <a:xfrm>
            <a:off x="179512" y="617042"/>
            <a:ext cx="8892480" cy="4330972"/>
          </a:xfrm>
        </p:spPr>
        <p:txBody>
          <a:bodyPr/>
          <a:lstStyle/>
          <a:p>
            <a:pPr>
              <a:lnSpc>
                <a:spcPct val="150000"/>
              </a:lnSpc>
            </a:pPr>
            <a:r>
              <a:rPr lang="en-US" altLang="zh-CN" sz="2000" dirty="0">
                <a:latin typeface="Comic Sans MS" panose="030F0702030302020204" pitchFamily="66" charset="0"/>
              </a:rPr>
              <a:t>Suppose a bank clerk Deny needs to know the names of the customers of each branch, but is not authorized to see specific loan information</a:t>
            </a:r>
          </a:p>
          <a:p>
            <a:pPr lvl="1">
              <a:lnSpc>
                <a:spcPct val="150000"/>
              </a:lnSpc>
            </a:pPr>
            <a:r>
              <a:rPr lang="en-US" altLang="zh-CN" sz="1600" dirty="0">
                <a:solidFill>
                  <a:srgbClr val="3333FF"/>
                </a:solidFill>
                <a:latin typeface="Comic Sans MS" panose="030F0702030302020204" pitchFamily="66" charset="0"/>
              </a:rPr>
              <a:t>Deny direct access to the loan relation, but grant access to the view </a:t>
            </a:r>
            <a:r>
              <a:rPr lang="en-US" altLang="zh-CN" sz="1600" dirty="0" err="1">
                <a:solidFill>
                  <a:srgbClr val="3333FF"/>
                </a:solidFill>
                <a:latin typeface="Comic Sans MS" panose="030F0702030302020204" pitchFamily="66" charset="0"/>
              </a:rPr>
              <a:t>cust_loan</a:t>
            </a:r>
            <a:r>
              <a:rPr lang="en-US" altLang="zh-CN" sz="1600" dirty="0">
                <a:latin typeface="Comic Sans MS" panose="030F0702030302020204" pitchFamily="66" charset="0"/>
              </a:rPr>
              <a:t>, which consists only of  the names of customers and the branches at which they have a loan</a:t>
            </a:r>
          </a:p>
          <a:p>
            <a:pPr lvl="1">
              <a:lnSpc>
                <a:spcPct val="150000"/>
              </a:lnSpc>
            </a:pPr>
            <a:r>
              <a:rPr lang="en-US" altLang="zh-CN" sz="1600" dirty="0">
                <a:latin typeface="Comic Sans MS" panose="030F0702030302020204" pitchFamily="66" charset="0"/>
              </a:rPr>
              <a:t>The </a:t>
            </a:r>
            <a:r>
              <a:rPr lang="en-US" altLang="zh-CN" sz="1600" dirty="0" err="1">
                <a:latin typeface="Comic Sans MS" panose="030F0702030302020204" pitchFamily="66" charset="0"/>
              </a:rPr>
              <a:t>cust_loan</a:t>
            </a:r>
            <a:r>
              <a:rPr lang="en-US" altLang="zh-CN" sz="1600" dirty="0">
                <a:latin typeface="Comic Sans MS" panose="030F0702030302020204" pitchFamily="66" charset="0"/>
              </a:rPr>
              <a:t> view is defined in SQL as follows:</a:t>
            </a:r>
          </a:p>
          <a:p>
            <a:pPr marL="0" indent="0">
              <a:lnSpc>
                <a:spcPct val="150000"/>
              </a:lnSpc>
              <a:buNone/>
            </a:pPr>
            <a:r>
              <a:rPr lang="en-US" altLang="zh-CN" sz="2000" dirty="0">
                <a:latin typeface="Comic Sans MS" panose="030F0702030302020204" pitchFamily="66" charset="0"/>
              </a:rPr>
              <a:t>	</a:t>
            </a:r>
            <a:r>
              <a:rPr lang="en-US" altLang="zh-CN" sz="1800" b="1" i="1" dirty="0">
                <a:solidFill>
                  <a:srgbClr val="FF0000"/>
                </a:solidFill>
                <a:latin typeface="Comic Sans MS" panose="030F0702030302020204" pitchFamily="66" charset="0"/>
                <a:cs typeface="Times New Roman" panose="02020603050405020304" pitchFamily="18" charset="0"/>
              </a:rPr>
              <a:t>create view</a:t>
            </a:r>
            <a:r>
              <a:rPr lang="en-US" altLang="zh-CN" sz="1800" i="1" dirty="0">
                <a:solidFill>
                  <a:srgbClr val="FF0000"/>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cust_loan</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as</a:t>
            </a:r>
            <a:br>
              <a:rPr lang="en-US" altLang="zh-CN" sz="1800" i="1" dirty="0">
                <a:solidFill>
                  <a:srgbClr val="1B06BA"/>
                </a:solidFill>
                <a:latin typeface="Comic Sans MS" panose="030F0702030302020204" pitchFamily="66" charset="0"/>
                <a:cs typeface="Times New Roman" panose="02020603050405020304" pitchFamily="18" charset="0"/>
              </a:rPr>
            </a:br>
            <a:r>
              <a:rPr lang="en-US" altLang="zh-CN" sz="1800" i="1" dirty="0">
                <a:solidFill>
                  <a:srgbClr val="1B06BA"/>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select</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branch_name</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customer_name</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from</a:t>
            </a:r>
            <a:r>
              <a:rPr lang="en-US" altLang="zh-CN" sz="1800" i="1" dirty="0">
                <a:solidFill>
                  <a:srgbClr val="3333FF"/>
                </a:solidFill>
                <a:latin typeface="Comic Sans MS" panose="030F0702030302020204" pitchFamily="66" charset="0"/>
                <a:cs typeface="Times New Roman" panose="02020603050405020304" pitchFamily="18" charset="0"/>
              </a:rPr>
              <a:t>   borrower, loan</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where</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borrower.loan_number</a:t>
            </a:r>
            <a:r>
              <a:rPr lang="en-US" altLang="zh-CN" sz="1800" i="1" dirty="0">
                <a:solidFill>
                  <a:srgbClr val="3333FF"/>
                </a:solidFill>
                <a:latin typeface="Comic Sans MS" panose="030F0702030302020204" pitchFamily="66" charset="0"/>
                <a:cs typeface="Times New Roman" panose="02020603050405020304" pitchFamily="18" charset="0"/>
              </a:rPr>
              <a:t> = </a:t>
            </a:r>
            <a:r>
              <a:rPr lang="en-US" altLang="zh-CN" sz="1800" i="1" dirty="0" err="1">
                <a:solidFill>
                  <a:srgbClr val="3333FF"/>
                </a:solidFill>
                <a:latin typeface="Comic Sans MS" panose="030F0702030302020204" pitchFamily="66" charset="0"/>
                <a:cs typeface="Times New Roman" panose="02020603050405020304" pitchFamily="18" charset="0"/>
              </a:rPr>
              <a:t>loan.loan_number</a:t>
            </a:r>
            <a:endParaRPr lang="en-US" altLang="zh-CN" sz="1800" i="1" dirty="0">
              <a:solidFill>
                <a:srgbClr val="3333FF"/>
              </a:solidFill>
              <a:latin typeface="Comic Sans MS" panose="030F0702030302020204" pitchFamily="66" charset="0"/>
              <a:cs typeface="Times New Roman" panose="02020603050405020304" pitchFamily="18" charset="0"/>
            </a:endParaRPr>
          </a:p>
          <a:p>
            <a:pPr>
              <a:lnSpc>
                <a:spcPct val="150000"/>
              </a:lnSpc>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3015871087"/>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74B82B-4666-4D4E-A12E-0E43EC4F7AD4}"/>
              </a:ext>
            </a:extLst>
          </p:cNvPr>
          <p:cNvSpPr>
            <a:spLocks noGrp="1"/>
          </p:cNvSpPr>
          <p:nvPr>
            <p:ph type="title"/>
          </p:nvPr>
        </p:nvSpPr>
        <p:spPr/>
        <p:txBody>
          <a:bodyPr/>
          <a:lstStyle/>
          <a:p>
            <a:pPr algn="ctr"/>
            <a:r>
              <a:rPr lang="en-US" altLang="zh-CN" dirty="0">
                <a:latin typeface="Comic Sans MS" panose="030F0702030302020204" pitchFamily="66" charset="0"/>
              </a:rPr>
              <a:t>View Example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21496156-D731-48A4-BFCC-BCB29985883B}"/>
              </a:ext>
            </a:extLst>
          </p:cNvPr>
          <p:cNvSpPr>
            <a:spLocks noGrp="1"/>
          </p:cNvSpPr>
          <p:nvPr>
            <p:ph idx="1"/>
          </p:nvPr>
        </p:nvSpPr>
        <p:spPr/>
        <p:txBody>
          <a:bodyPr/>
          <a:lstStyle/>
          <a:p>
            <a:r>
              <a:rPr lang="en-US" altLang="zh-CN" sz="2000" dirty="0">
                <a:latin typeface="Comic Sans MS" panose="030F0702030302020204" pitchFamily="66" charset="0"/>
              </a:rPr>
              <a:t>The clerk is authorized to see the result of the query:</a:t>
            </a:r>
          </a:p>
          <a:p>
            <a:pPr marL="0" indent="0">
              <a:buNone/>
            </a:pPr>
            <a:r>
              <a:rPr lang="en-US" altLang="zh-CN" sz="2000" dirty="0">
                <a:latin typeface="Comic Sans MS" panose="030F0702030302020204" pitchFamily="66" charset="0"/>
              </a:rPr>
              <a:t>	</a:t>
            </a:r>
            <a:r>
              <a:rPr lang="en-US" altLang="zh-CN" sz="2000" i="1" dirty="0">
                <a:solidFill>
                  <a:srgbClr val="3333FF"/>
                </a:solidFill>
                <a:latin typeface="Comic Sans MS" panose="030F0702030302020204" pitchFamily="66" charset="0"/>
                <a:cs typeface="Times New Roman" panose="02020603050405020304" pitchFamily="18" charset="0"/>
              </a:rPr>
              <a:t>select * from </a:t>
            </a:r>
            <a:r>
              <a:rPr lang="en-US" altLang="zh-CN" sz="2000" i="1" dirty="0" err="1">
                <a:solidFill>
                  <a:srgbClr val="FF0000"/>
                </a:solidFill>
                <a:latin typeface="Comic Sans MS" panose="030F0702030302020204" pitchFamily="66" charset="0"/>
                <a:cs typeface="Times New Roman" panose="02020603050405020304" pitchFamily="18" charset="0"/>
              </a:rPr>
              <a:t>cust_loan</a:t>
            </a:r>
            <a:endParaRPr lang="en-US" altLang="zh-CN" sz="2000" i="1" dirty="0">
              <a:solidFill>
                <a:srgbClr val="FF0000"/>
              </a:solidFill>
              <a:latin typeface="Comic Sans MS" panose="030F0702030302020204" pitchFamily="66" charset="0"/>
              <a:cs typeface="Times New Roman" panose="02020603050405020304" pitchFamily="18" charset="0"/>
            </a:endParaRPr>
          </a:p>
          <a:p>
            <a:r>
              <a:rPr lang="en-US" altLang="zh-CN" sz="2000" dirty="0">
                <a:latin typeface="Comic Sans MS" panose="030F0702030302020204" pitchFamily="66" charset="0"/>
              </a:rPr>
              <a:t>When the query processor translates the result into a query on the actual relations in the database, we obtain a query on borrower and loan</a:t>
            </a:r>
          </a:p>
          <a:p>
            <a:r>
              <a:rPr lang="en-US" altLang="zh-CN" sz="2000" dirty="0">
                <a:solidFill>
                  <a:srgbClr val="FF0000"/>
                </a:solidFill>
                <a:latin typeface="Comic Sans MS" panose="030F0702030302020204" pitchFamily="66" charset="0"/>
              </a:rPr>
              <a:t>Authorization must be checked </a:t>
            </a:r>
            <a:r>
              <a:rPr lang="en-US" altLang="zh-CN" sz="2000" dirty="0">
                <a:latin typeface="Comic Sans MS" panose="030F0702030302020204" pitchFamily="66" charset="0"/>
              </a:rPr>
              <a:t>on the clerk’s query </a:t>
            </a:r>
            <a:r>
              <a:rPr lang="en-US" altLang="zh-CN" sz="2000" dirty="0">
                <a:solidFill>
                  <a:srgbClr val="3333FF"/>
                </a:solidFill>
                <a:latin typeface="Comic Sans MS" panose="030F0702030302020204" pitchFamily="66" charset="0"/>
              </a:rPr>
              <a:t>before query processing </a:t>
            </a:r>
            <a:r>
              <a:rPr lang="en-US" altLang="zh-CN" sz="2000" dirty="0">
                <a:latin typeface="Comic Sans MS" panose="030F0702030302020204" pitchFamily="66" charset="0"/>
              </a:rPr>
              <a:t>replaces a view by the definition of the view</a:t>
            </a:r>
          </a:p>
          <a:p>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198846321"/>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4D704-026B-4BA6-8D84-CE4A5AD71792}"/>
              </a:ext>
            </a:extLst>
          </p:cNvPr>
          <p:cNvSpPr>
            <a:spLocks noGrp="1"/>
          </p:cNvSpPr>
          <p:nvPr>
            <p:ph type="title"/>
          </p:nvPr>
        </p:nvSpPr>
        <p:spPr/>
        <p:txBody>
          <a:bodyPr/>
          <a:lstStyle/>
          <a:p>
            <a:pPr algn="ctr"/>
            <a:r>
              <a:rPr lang="en-US" altLang="zh-CN" dirty="0">
                <a:latin typeface="Comic Sans MS" panose="030F0702030302020204" pitchFamily="66" charset="0"/>
              </a:rPr>
              <a:t>Authorization on Views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F5A344ED-F29C-4E06-AE09-987BB7BD488A}"/>
              </a:ext>
            </a:extLst>
          </p:cNvPr>
          <p:cNvSpPr>
            <a:spLocks noGrp="1"/>
          </p:cNvSpPr>
          <p:nvPr>
            <p:ph idx="1"/>
          </p:nvPr>
        </p:nvSpPr>
        <p:spPr/>
        <p:txBody>
          <a:bodyPr/>
          <a:lstStyle/>
          <a:p>
            <a:pPr>
              <a:lnSpc>
                <a:spcPct val="150000"/>
              </a:lnSpc>
            </a:pPr>
            <a:r>
              <a:rPr lang="en-US" altLang="zh-CN" sz="2000" dirty="0">
                <a:latin typeface="Comic Sans MS" panose="030F0702030302020204" pitchFamily="66" charset="0"/>
              </a:rPr>
              <a:t>Creation of a view does not require </a:t>
            </a:r>
            <a:r>
              <a:rPr lang="en-US" altLang="zh-CN" sz="2000" dirty="0">
                <a:solidFill>
                  <a:srgbClr val="FF0000"/>
                </a:solidFill>
                <a:latin typeface="Comic Sans MS" panose="030F0702030302020204" pitchFamily="66" charset="0"/>
              </a:rPr>
              <a:t>resources authorization </a:t>
            </a:r>
            <a:r>
              <a:rPr lang="en-US" altLang="zh-CN" sz="2000" dirty="0">
                <a:latin typeface="Comic Sans MS" panose="030F0702030302020204" pitchFamily="66" charset="0"/>
              </a:rPr>
              <a:t>since no real relation is being created</a:t>
            </a:r>
          </a:p>
          <a:p>
            <a:pPr>
              <a:lnSpc>
                <a:spcPct val="150000"/>
              </a:lnSpc>
            </a:pPr>
            <a:r>
              <a:rPr lang="en-US" altLang="zh-CN" sz="2000" dirty="0">
                <a:latin typeface="Comic Sans MS" panose="030F0702030302020204" pitchFamily="66" charset="0"/>
              </a:rPr>
              <a:t>The creator of a view gets only those privileges that provide </a:t>
            </a:r>
            <a:r>
              <a:rPr lang="en-US" altLang="zh-CN" sz="2000" dirty="0">
                <a:solidFill>
                  <a:srgbClr val="FF0000"/>
                </a:solidFill>
                <a:latin typeface="Comic Sans MS" panose="030F0702030302020204" pitchFamily="66" charset="0"/>
              </a:rPr>
              <a:t>no additional authorization</a:t>
            </a:r>
            <a:r>
              <a:rPr lang="en-US" altLang="zh-CN" sz="2000" dirty="0">
                <a:latin typeface="Comic Sans MS" panose="030F0702030302020204" pitchFamily="66" charset="0"/>
              </a:rPr>
              <a:t> </a:t>
            </a:r>
            <a:r>
              <a:rPr lang="en-US" altLang="zh-CN" sz="2000" dirty="0">
                <a:solidFill>
                  <a:srgbClr val="FF0000"/>
                </a:solidFill>
                <a:latin typeface="Comic Sans MS" panose="030F0702030302020204" pitchFamily="66" charset="0"/>
              </a:rPr>
              <a:t>beyond</a:t>
            </a:r>
            <a:r>
              <a:rPr lang="en-US" altLang="zh-CN" sz="2000" dirty="0">
                <a:latin typeface="Comic Sans MS" panose="030F0702030302020204" pitchFamily="66" charset="0"/>
              </a:rPr>
              <a:t> that he </a:t>
            </a:r>
            <a:r>
              <a:rPr lang="en-US" altLang="zh-CN" sz="2000" dirty="0">
                <a:solidFill>
                  <a:srgbClr val="FF0000"/>
                </a:solidFill>
                <a:latin typeface="Comic Sans MS" panose="030F0702030302020204" pitchFamily="66" charset="0"/>
              </a:rPr>
              <a:t>already had</a:t>
            </a:r>
          </a:p>
          <a:p>
            <a:pPr lvl="1">
              <a:lnSpc>
                <a:spcPct val="150000"/>
              </a:lnSpc>
            </a:pPr>
            <a:r>
              <a:rPr lang="en-US" altLang="zh-CN" sz="1800" dirty="0">
                <a:latin typeface="Comic Sans MS" panose="030F0702030302020204" pitchFamily="66" charset="0"/>
              </a:rPr>
              <a:t>E.g.,</a:t>
            </a:r>
            <a:r>
              <a:rPr lang="zh-CN" altLang="en-US" sz="1800" dirty="0">
                <a:latin typeface="Comic Sans MS" panose="030F0702030302020204" pitchFamily="66" charset="0"/>
              </a:rPr>
              <a:t> </a:t>
            </a:r>
            <a:r>
              <a:rPr lang="en-US" altLang="zh-CN" sz="1800" dirty="0">
                <a:latin typeface="Comic Sans MS" panose="030F0702030302020204" pitchFamily="66" charset="0"/>
              </a:rPr>
              <a:t>if creator of view </a:t>
            </a:r>
            <a:r>
              <a:rPr lang="en-US" altLang="zh-CN" sz="1800" dirty="0" err="1">
                <a:latin typeface="Comic Sans MS" panose="030F0702030302020204" pitchFamily="66" charset="0"/>
              </a:rPr>
              <a:t>cust_loan</a:t>
            </a:r>
            <a:r>
              <a:rPr lang="en-US" altLang="zh-CN" sz="1800" dirty="0">
                <a:latin typeface="Comic Sans MS" panose="030F0702030302020204" pitchFamily="66" charset="0"/>
              </a:rPr>
              <a:t> had only read authorization on borrower and loan, he gets only read authorization on </a:t>
            </a:r>
            <a:r>
              <a:rPr lang="en-US" altLang="zh-CN" sz="1800" dirty="0" err="1">
                <a:latin typeface="Comic Sans MS" panose="030F0702030302020204" pitchFamily="66" charset="0"/>
              </a:rPr>
              <a:t>cust_loan</a:t>
            </a:r>
            <a:endParaRPr lang="en-US" altLang="zh-CN" sz="1800" dirty="0">
              <a:latin typeface="Comic Sans MS" panose="030F0702030302020204" pitchFamily="66" charset="0"/>
            </a:endParaRPr>
          </a:p>
          <a:p>
            <a:pPr>
              <a:lnSpc>
                <a:spcPct val="150000"/>
              </a:lnSpc>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345050833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305BAF-8A5D-45C2-86E5-3786D5BE0241}"/>
              </a:ext>
            </a:extLst>
          </p:cNvPr>
          <p:cNvSpPr>
            <a:spLocks noGrp="1"/>
          </p:cNvSpPr>
          <p:nvPr>
            <p:ph type="title"/>
          </p:nvPr>
        </p:nvSpPr>
        <p:spPr/>
        <p:txBody>
          <a:bodyPr/>
          <a:lstStyle/>
          <a:p>
            <a:pPr algn="ctr"/>
            <a:r>
              <a:rPr lang="en-US" altLang="zh-CN" dirty="0">
                <a:latin typeface="Comic Sans MS" panose="030F0702030302020204" pitchFamily="66" charset="0"/>
              </a:rPr>
              <a:t>Transfer/Granting of Privileges </a:t>
            </a:r>
            <a:endParaRPr lang="zh-CN" altLang="en-US" dirty="0">
              <a:latin typeface="Comic Sans MS" panose="030F0702030302020204" pitchFamily="66" charset="0"/>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709E6D5-B365-43D3-BECB-D8BB8C374CA0}"/>
                  </a:ext>
                </a:extLst>
              </p:cNvPr>
              <p:cNvSpPr>
                <a:spLocks noGrp="1"/>
              </p:cNvSpPr>
              <p:nvPr>
                <p:ph idx="1"/>
              </p:nvPr>
            </p:nvSpPr>
            <p:spPr>
              <a:xfrm>
                <a:off x="395536" y="699541"/>
                <a:ext cx="8496944" cy="4139675"/>
              </a:xfrm>
            </p:spPr>
            <p:txBody>
              <a:bodyPr/>
              <a:lstStyle/>
              <a:p>
                <a:r>
                  <a:rPr lang="en-US" altLang="zh-CN" sz="2000" dirty="0">
                    <a:latin typeface="Comic Sans MS" panose="030F0702030302020204" pitchFamily="66" charset="0"/>
                  </a:rPr>
                  <a:t>The passage of authorization from one user to another may be represented by an </a:t>
                </a:r>
                <a:r>
                  <a:rPr lang="en-US" altLang="zh-CN" sz="2000" b="1" dirty="0">
                    <a:solidFill>
                      <a:srgbClr val="FF0000"/>
                    </a:solidFill>
                    <a:latin typeface="Comic Sans MS" panose="030F0702030302020204" pitchFamily="66" charset="0"/>
                  </a:rPr>
                  <a:t>authorization graph</a:t>
                </a:r>
              </a:p>
              <a:p>
                <a:r>
                  <a:rPr lang="en-US" altLang="zh-CN" sz="2000" dirty="0">
                    <a:latin typeface="Comic Sans MS" panose="030F0702030302020204" pitchFamily="66" charset="0"/>
                  </a:rPr>
                  <a:t>The </a:t>
                </a:r>
                <a:r>
                  <a:rPr lang="en-US" altLang="zh-CN" sz="2000" dirty="0">
                    <a:solidFill>
                      <a:srgbClr val="FF0000"/>
                    </a:solidFill>
                    <a:latin typeface="Comic Sans MS" panose="030F0702030302020204" pitchFamily="66" charset="0"/>
                  </a:rPr>
                  <a:t>nodes</a:t>
                </a:r>
                <a:r>
                  <a:rPr lang="en-US" altLang="zh-CN" sz="2000" dirty="0">
                    <a:latin typeface="Comic Sans MS" panose="030F0702030302020204" pitchFamily="66" charset="0"/>
                  </a:rPr>
                  <a:t> of this graph are the users</a:t>
                </a:r>
              </a:p>
              <a:p>
                <a:r>
                  <a:rPr lang="en-US" altLang="zh-CN" sz="2000" dirty="0">
                    <a:latin typeface="Comic Sans MS" panose="030F0702030302020204" pitchFamily="66" charset="0"/>
                  </a:rPr>
                  <a:t>The </a:t>
                </a:r>
                <a:r>
                  <a:rPr lang="en-US" altLang="zh-CN" sz="2000" dirty="0">
                    <a:solidFill>
                      <a:srgbClr val="FF0000"/>
                    </a:solidFill>
                    <a:latin typeface="Comic Sans MS" panose="030F0702030302020204" pitchFamily="66" charset="0"/>
                  </a:rPr>
                  <a:t>root</a:t>
                </a:r>
                <a:r>
                  <a:rPr lang="en-US" altLang="zh-CN" sz="2000" dirty="0">
                    <a:latin typeface="Comic Sans MS" panose="030F0702030302020204" pitchFamily="66" charset="0"/>
                  </a:rPr>
                  <a:t> of the graph is the database administrator</a:t>
                </a:r>
              </a:p>
              <a:p>
                <a:r>
                  <a:rPr lang="en-US" altLang="zh-CN" sz="2000" dirty="0">
                    <a:solidFill>
                      <a:srgbClr val="FF0000"/>
                    </a:solidFill>
                    <a:latin typeface="Comic Sans MS" panose="030F0702030302020204" pitchFamily="66" charset="0"/>
                  </a:rPr>
                  <a:t>An edge</a:t>
                </a:r>
                <a:r>
                  <a:rPr lang="en-US" altLang="zh-CN" sz="2000" dirty="0">
                    <a:latin typeface="Comic Sans MS" panose="030F0702030302020204" pitchFamily="66" charset="0"/>
                  </a:rPr>
                  <a:t> </a:t>
                </a:r>
                <a14:m>
                  <m:oMath xmlns:m="http://schemas.openxmlformats.org/officeDocument/2006/math">
                    <m:sSub>
                      <m:sSubPr>
                        <m:ctrlPr>
                          <a:rPr lang="en-US" altLang="zh-CN" sz="2000" b="1" i="1" smtClean="0">
                            <a:solidFill>
                              <a:srgbClr val="3333FF"/>
                            </a:solidFill>
                            <a:latin typeface="Cambria Math" panose="02040503050406030204" pitchFamily="18" charset="0"/>
                          </a:rPr>
                        </m:ctrlPr>
                      </m:sSubPr>
                      <m:e>
                        <m:r>
                          <a:rPr lang="en-US" altLang="zh-CN" sz="2000" b="1" i="1" smtClean="0">
                            <a:solidFill>
                              <a:srgbClr val="3333FF"/>
                            </a:solidFill>
                            <a:latin typeface="Cambria Math" panose="02040503050406030204" pitchFamily="18" charset="0"/>
                          </a:rPr>
                          <m:t>𝑼</m:t>
                        </m:r>
                      </m:e>
                      <m:sub>
                        <m:r>
                          <a:rPr lang="en-US" altLang="zh-CN" sz="2000" b="1" i="1" smtClean="0">
                            <a:solidFill>
                              <a:srgbClr val="3333FF"/>
                            </a:solidFill>
                            <a:latin typeface="Cambria Math" panose="02040503050406030204" pitchFamily="18" charset="0"/>
                          </a:rPr>
                          <m:t>𝒊</m:t>
                        </m:r>
                      </m:sub>
                    </m:sSub>
                    <m:r>
                      <a:rPr lang="en-US" altLang="zh-CN" sz="2000" b="1" i="1" smtClean="0">
                        <a:solidFill>
                          <a:srgbClr val="3333FF"/>
                        </a:solidFill>
                        <a:latin typeface="Cambria Math" panose="02040503050406030204" pitchFamily="18" charset="0"/>
                        <a:ea typeface="Cambria Math" panose="02040503050406030204" pitchFamily="18" charset="0"/>
                      </a:rPr>
                      <m:t>→</m:t>
                    </m:r>
                    <m:sSub>
                      <m:sSubPr>
                        <m:ctrlPr>
                          <a:rPr lang="en-US" altLang="zh-CN" sz="2000" b="1" i="1" smtClean="0">
                            <a:solidFill>
                              <a:srgbClr val="3333FF"/>
                            </a:solidFill>
                            <a:latin typeface="Cambria Math" panose="02040503050406030204" pitchFamily="18" charset="0"/>
                            <a:ea typeface="Cambria Math" panose="02040503050406030204" pitchFamily="18" charset="0"/>
                          </a:rPr>
                        </m:ctrlPr>
                      </m:sSubPr>
                      <m:e>
                        <m:r>
                          <a:rPr lang="en-US" altLang="zh-CN" sz="2000" b="1" i="1" smtClean="0">
                            <a:solidFill>
                              <a:srgbClr val="3333FF"/>
                            </a:solidFill>
                            <a:latin typeface="Cambria Math" panose="02040503050406030204" pitchFamily="18" charset="0"/>
                            <a:ea typeface="Cambria Math" panose="02040503050406030204" pitchFamily="18" charset="0"/>
                          </a:rPr>
                          <m:t>𝑼</m:t>
                        </m:r>
                      </m:e>
                      <m:sub>
                        <m:r>
                          <a:rPr lang="en-US" altLang="zh-CN" sz="2000" b="1" i="1" smtClean="0">
                            <a:solidFill>
                              <a:srgbClr val="3333FF"/>
                            </a:solidFill>
                            <a:latin typeface="Cambria Math" panose="02040503050406030204" pitchFamily="18" charset="0"/>
                            <a:ea typeface="Cambria Math" panose="02040503050406030204" pitchFamily="18" charset="0"/>
                          </a:rPr>
                          <m:t>𝒋</m:t>
                        </m:r>
                      </m:sub>
                    </m:sSub>
                  </m:oMath>
                </a14:m>
                <a:r>
                  <a:rPr lang="en-US" altLang="zh-CN" sz="2000" b="1" dirty="0">
                    <a:solidFill>
                      <a:srgbClr val="3333FF"/>
                    </a:solidFill>
                    <a:latin typeface="Comic Sans MS" panose="030F0702030302020204" pitchFamily="66" charset="0"/>
                  </a:rPr>
                  <a:t> </a:t>
                </a:r>
                <a:r>
                  <a:rPr lang="en-US" altLang="zh-CN" sz="2000" dirty="0">
                    <a:latin typeface="Comic Sans MS" panose="030F0702030302020204" pitchFamily="66" charset="0"/>
                  </a:rPr>
                  <a:t>indicates that user </a:t>
                </a:r>
                <a14:m>
                  <m:oMath xmlns:m="http://schemas.openxmlformats.org/officeDocument/2006/math">
                    <m:sSub>
                      <m:sSubPr>
                        <m:ctrlPr>
                          <a:rPr lang="en-US" altLang="zh-CN" sz="2000" b="1" i="1" smtClean="0">
                            <a:solidFill>
                              <a:srgbClr val="3333FF"/>
                            </a:solidFill>
                            <a:latin typeface="Cambria Math" panose="02040503050406030204" pitchFamily="18" charset="0"/>
                          </a:rPr>
                        </m:ctrlPr>
                      </m:sSubPr>
                      <m:e>
                        <m:r>
                          <a:rPr lang="en-US" altLang="zh-CN" sz="2000" b="1" i="1">
                            <a:solidFill>
                              <a:srgbClr val="3333FF"/>
                            </a:solidFill>
                            <a:latin typeface="Cambria Math" panose="02040503050406030204" pitchFamily="18" charset="0"/>
                          </a:rPr>
                          <m:t>𝑼</m:t>
                        </m:r>
                      </m:e>
                      <m:sub>
                        <m:r>
                          <a:rPr lang="en-US" altLang="zh-CN" sz="2000" b="1" i="1">
                            <a:solidFill>
                              <a:srgbClr val="3333FF"/>
                            </a:solidFill>
                            <a:latin typeface="Cambria Math" panose="02040503050406030204" pitchFamily="18" charset="0"/>
                          </a:rPr>
                          <m:t>𝒊</m:t>
                        </m:r>
                      </m:sub>
                    </m:sSub>
                  </m:oMath>
                </a14:m>
                <a:r>
                  <a:rPr lang="en-US" altLang="zh-CN" sz="2000" dirty="0">
                    <a:latin typeface="Comic Sans MS" panose="030F0702030302020204" pitchFamily="66" charset="0"/>
                  </a:rPr>
                  <a:t> has granted update authorization on loan to </a:t>
                </a:r>
                <a14:m>
                  <m:oMath xmlns:m="http://schemas.openxmlformats.org/officeDocument/2006/math">
                    <m:sSub>
                      <m:sSubPr>
                        <m:ctrlPr>
                          <a:rPr lang="en-US" altLang="zh-CN" sz="2000" b="1" i="1" smtClean="0">
                            <a:solidFill>
                              <a:srgbClr val="3333FF"/>
                            </a:solidFill>
                            <a:latin typeface="Cambria Math" panose="02040503050406030204" pitchFamily="18" charset="0"/>
                          </a:rPr>
                        </m:ctrlPr>
                      </m:sSubPr>
                      <m:e>
                        <m:r>
                          <a:rPr lang="en-US" altLang="zh-CN" sz="2000" b="1" i="1">
                            <a:solidFill>
                              <a:srgbClr val="3333FF"/>
                            </a:solidFill>
                            <a:latin typeface="Cambria Math" panose="02040503050406030204" pitchFamily="18" charset="0"/>
                          </a:rPr>
                          <m:t>𝑼</m:t>
                        </m:r>
                      </m:e>
                      <m:sub>
                        <m:r>
                          <a:rPr lang="en-US" altLang="zh-CN" sz="2000" b="1" i="1" smtClean="0">
                            <a:solidFill>
                              <a:srgbClr val="3333FF"/>
                            </a:solidFill>
                            <a:latin typeface="Cambria Math" panose="02040503050406030204" pitchFamily="18" charset="0"/>
                          </a:rPr>
                          <m:t>𝒋</m:t>
                        </m:r>
                      </m:sub>
                    </m:sSub>
                  </m:oMath>
                </a14:m>
                <a:endParaRPr lang="en-US" altLang="zh-CN" sz="2000" b="1" dirty="0">
                  <a:latin typeface="Comic Sans MS" panose="030F0702030302020204" pitchFamily="66" charset="0"/>
                </a:endParaRPr>
              </a:p>
              <a:p>
                <a:r>
                  <a:rPr lang="en-US" altLang="zh-CN" sz="2000" dirty="0">
                    <a:latin typeface="Comic Sans MS" panose="030F0702030302020204" pitchFamily="66" charset="0"/>
                  </a:rPr>
                  <a:t>E.g., consider graph for update authorization on loan</a:t>
                </a:r>
              </a:p>
              <a:p>
                <a:endParaRPr lang="zh-CN" altLang="en-US" sz="2000" dirty="0">
                  <a:latin typeface="Comic Sans MS" panose="030F0702030302020204" pitchFamily="66" charset="0"/>
                </a:endParaRPr>
              </a:p>
            </p:txBody>
          </p:sp>
        </mc:Choice>
        <mc:Fallback>
          <p:sp>
            <p:nvSpPr>
              <p:cNvPr id="3" name="内容占位符 2">
                <a:extLst>
                  <a:ext uri="{FF2B5EF4-FFF2-40B4-BE49-F238E27FC236}">
                    <a16:creationId xmlns:a16="http://schemas.microsoft.com/office/drawing/2014/main" id="{E709E6D5-B365-43D3-BECB-D8BB8C374CA0}"/>
                  </a:ext>
                </a:extLst>
              </p:cNvPr>
              <p:cNvSpPr>
                <a:spLocks noGrp="1" noRot="1" noChangeAspect="1" noMove="1" noResize="1" noEditPoints="1" noAdjustHandles="1" noChangeArrowheads="1" noChangeShapeType="1" noTextEdit="1"/>
              </p:cNvSpPr>
              <p:nvPr>
                <p:ph idx="1"/>
              </p:nvPr>
            </p:nvSpPr>
            <p:spPr>
              <a:xfrm>
                <a:off x="395536" y="699541"/>
                <a:ext cx="8496944" cy="4139675"/>
              </a:xfrm>
              <a:blipFill>
                <a:blip r:embed="rId2"/>
                <a:stretch>
                  <a:fillRect l="-1076" t="-2062"/>
                </a:stretch>
              </a:blipFill>
            </p:spPr>
            <p:txBody>
              <a:bodyPr/>
              <a:lstStyle/>
              <a:p>
                <a:r>
                  <a:rPr lang="zh-CN" altLang="en-US">
                    <a:noFill/>
                  </a:rPr>
                  <a:t> </a:t>
                </a:r>
              </a:p>
            </p:txBody>
          </p:sp>
        </mc:Fallback>
      </mc:AlternateContent>
      <p:grpSp>
        <p:nvGrpSpPr>
          <p:cNvPr id="4" name="Group 16">
            <a:extLst>
              <a:ext uri="{FF2B5EF4-FFF2-40B4-BE49-F238E27FC236}">
                <a16:creationId xmlns:a16="http://schemas.microsoft.com/office/drawing/2014/main" id="{7E2B30A8-0665-4F1B-A6E2-4EC9FAC288DB}"/>
              </a:ext>
            </a:extLst>
          </p:cNvPr>
          <p:cNvGrpSpPr>
            <a:grpSpLocks/>
          </p:cNvGrpSpPr>
          <p:nvPr/>
        </p:nvGrpSpPr>
        <p:grpSpPr bwMode="auto">
          <a:xfrm>
            <a:off x="2699723" y="3508005"/>
            <a:ext cx="2996491" cy="1331212"/>
            <a:chOff x="555" y="2300"/>
            <a:chExt cx="3118" cy="1970"/>
          </a:xfrm>
        </p:grpSpPr>
        <p:sp>
          <p:nvSpPr>
            <p:cNvPr id="5" name="Line 4">
              <a:extLst>
                <a:ext uri="{FF2B5EF4-FFF2-40B4-BE49-F238E27FC236}">
                  <a16:creationId xmlns:a16="http://schemas.microsoft.com/office/drawing/2014/main" id="{103780A5-A730-4B2F-B674-8314FE599821}"/>
                </a:ext>
              </a:extLst>
            </p:cNvPr>
            <p:cNvSpPr>
              <a:spLocks noChangeShapeType="1"/>
            </p:cNvSpPr>
            <p:nvPr/>
          </p:nvSpPr>
          <p:spPr bwMode="auto">
            <a:xfrm flipV="1">
              <a:off x="1104" y="2544"/>
              <a:ext cx="720" cy="57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hangingPunct="0">
                <a:spcBef>
                  <a:spcPct val="0"/>
                </a:spcBef>
              </a:pPr>
              <a:endParaRPr lang="zh-CN" altLang="en-US" sz="1500">
                <a:solidFill>
                  <a:srgbClr val="000000"/>
                </a:solidFill>
                <a:latin typeface="Times New Roman" panose="02020603050405020304" pitchFamily="18" charset="0"/>
                <a:ea typeface="宋体" panose="02010600030101010101" pitchFamily="2" charset="-122"/>
              </a:endParaRPr>
            </a:p>
          </p:txBody>
        </p:sp>
        <p:sp>
          <p:nvSpPr>
            <p:cNvPr id="6" name="Line 5">
              <a:extLst>
                <a:ext uri="{FF2B5EF4-FFF2-40B4-BE49-F238E27FC236}">
                  <a16:creationId xmlns:a16="http://schemas.microsoft.com/office/drawing/2014/main" id="{D2DCD107-F7E8-49E9-8E2D-9FA2251888E0}"/>
                </a:ext>
              </a:extLst>
            </p:cNvPr>
            <p:cNvSpPr>
              <a:spLocks noChangeShapeType="1"/>
            </p:cNvSpPr>
            <p:nvPr/>
          </p:nvSpPr>
          <p:spPr bwMode="auto">
            <a:xfrm flipV="1">
              <a:off x="2112" y="2508"/>
              <a:ext cx="76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hangingPunct="0">
                <a:spcBef>
                  <a:spcPct val="0"/>
                </a:spcBef>
              </a:pPr>
              <a:endParaRPr lang="zh-CN" altLang="en-US" sz="1500">
                <a:solidFill>
                  <a:srgbClr val="000000"/>
                </a:solidFill>
                <a:latin typeface="Times New Roman" panose="02020603050405020304" pitchFamily="18" charset="0"/>
                <a:ea typeface="宋体" panose="02010600030101010101" pitchFamily="2" charset="-122"/>
              </a:endParaRPr>
            </a:p>
          </p:txBody>
        </p:sp>
        <p:sp>
          <p:nvSpPr>
            <p:cNvPr id="7" name="Line 6">
              <a:extLst>
                <a:ext uri="{FF2B5EF4-FFF2-40B4-BE49-F238E27FC236}">
                  <a16:creationId xmlns:a16="http://schemas.microsoft.com/office/drawing/2014/main" id="{BF7BCFC2-BE1F-47CB-A06B-6826B7864542}"/>
                </a:ext>
              </a:extLst>
            </p:cNvPr>
            <p:cNvSpPr>
              <a:spLocks noChangeShapeType="1"/>
            </p:cNvSpPr>
            <p:nvPr/>
          </p:nvSpPr>
          <p:spPr bwMode="auto">
            <a:xfrm flipV="1">
              <a:off x="1152" y="3264"/>
              <a:ext cx="76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hangingPunct="0">
                <a:spcBef>
                  <a:spcPct val="0"/>
                </a:spcBef>
              </a:pPr>
              <a:endParaRPr lang="zh-CN" altLang="en-US" sz="1500">
                <a:solidFill>
                  <a:srgbClr val="000000"/>
                </a:solidFill>
                <a:latin typeface="Times New Roman" panose="02020603050405020304" pitchFamily="18" charset="0"/>
                <a:ea typeface="宋体" panose="02010600030101010101" pitchFamily="2" charset="-122"/>
              </a:endParaRPr>
            </a:p>
          </p:txBody>
        </p:sp>
        <p:sp>
          <p:nvSpPr>
            <p:cNvPr id="8" name="Line 7">
              <a:extLst>
                <a:ext uri="{FF2B5EF4-FFF2-40B4-BE49-F238E27FC236}">
                  <a16:creationId xmlns:a16="http://schemas.microsoft.com/office/drawing/2014/main" id="{B66028E0-DADA-41D2-B526-CE1E58BE55EA}"/>
                </a:ext>
              </a:extLst>
            </p:cNvPr>
            <p:cNvSpPr>
              <a:spLocks noChangeShapeType="1"/>
            </p:cNvSpPr>
            <p:nvPr/>
          </p:nvSpPr>
          <p:spPr bwMode="auto">
            <a:xfrm>
              <a:off x="1104" y="3360"/>
              <a:ext cx="816" cy="62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hangingPunct="0">
                <a:spcBef>
                  <a:spcPct val="0"/>
                </a:spcBef>
              </a:pPr>
              <a:endParaRPr lang="zh-CN" altLang="en-US" sz="1500">
                <a:solidFill>
                  <a:srgbClr val="000000"/>
                </a:solidFill>
                <a:latin typeface="Times New Roman" panose="02020603050405020304" pitchFamily="18" charset="0"/>
                <a:ea typeface="宋体" panose="02010600030101010101" pitchFamily="2" charset="-122"/>
              </a:endParaRPr>
            </a:p>
          </p:txBody>
        </p:sp>
        <p:sp>
          <p:nvSpPr>
            <p:cNvPr id="9" name="Line 8">
              <a:extLst>
                <a:ext uri="{FF2B5EF4-FFF2-40B4-BE49-F238E27FC236}">
                  <a16:creationId xmlns:a16="http://schemas.microsoft.com/office/drawing/2014/main" id="{57558681-CD36-48C5-90FC-1CCBF59F2470}"/>
                </a:ext>
              </a:extLst>
            </p:cNvPr>
            <p:cNvSpPr>
              <a:spLocks noChangeShapeType="1"/>
            </p:cNvSpPr>
            <p:nvPr/>
          </p:nvSpPr>
          <p:spPr bwMode="auto">
            <a:xfrm flipV="1">
              <a:off x="2304" y="3288"/>
              <a:ext cx="96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hangingPunct="0">
                <a:spcBef>
                  <a:spcPct val="0"/>
                </a:spcBef>
              </a:pPr>
              <a:endParaRPr lang="zh-CN" altLang="en-US" sz="1500">
                <a:solidFill>
                  <a:srgbClr val="000000"/>
                </a:solidFill>
                <a:latin typeface="Times New Roman" panose="02020603050405020304" pitchFamily="18" charset="0"/>
                <a:ea typeface="宋体" panose="02010600030101010101" pitchFamily="2" charset="-122"/>
              </a:endParaRPr>
            </a:p>
          </p:txBody>
        </p:sp>
        <p:sp>
          <p:nvSpPr>
            <p:cNvPr id="10" name="Line 9">
              <a:extLst>
                <a:ext uri="{FF2B5EF4-FFF2-40B4-BE49-F238E27FC236}">
                  <a16:creationId xmlns:a16="http://schemas.microsoft.com/office/drawing/2014/main" id="{6DCB3D73-7B75-41C7-9B6D-697168EB5DCD}"/>
                </a:ext>
              </a:extLst>
            </p:cNvPr>
            <p:cNvSpPr>
              <a:spLocks noChangeShapeType="1"/>
            </p:cNvSpPr>
            <p:nvPr/>
          </p:nvSpPr>
          <p:spPr bwMode="auto">
            <a:xfrm>
              <a:off x="2124" y="2574"/>
              <a:ext cx="1092" cy="54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hangingPunct="0">
                <a:spcBef>
                  <a:spcPct val="0"/>
                </a:spcBef>
              </a:pPr>
              <a:endParaRPr lang="zh-CN" altLang="en-US" sz="1500">
                <a:solidFill>
                  <a:srgbClr val="000000"/>
                </a:solidFill>
                <a:latin typeface="Times New Roman" panose="02020603050405020304" pitchFamily="18" charset="0"/>
                <a:ea typeface="宋体" panose="02010600030101010101" pitchFamily="2" charset="-122"/>
              </a:endParaRPr>
            </a:p>
          </p:txBody>
        </p:sp>
        <p:sp>
          <p:nvSpPr>
            <p:cNvPr id="11" name="Text Box 10">
              <a:extLst>
                <a:ext uri="{FF2B5EF4-FFF2-40B4-BE49-F238E27FC236}">
                  <a16:creationId xmlns:a16="http://schemas.microsoft.com/office/drawing/2014/main" id="{47E46155-39EC-4C00-81A3-8388FD96641B}"/>
                </a:ext>
              </a:extLst>
            </p:cNvPr>
            <p:cNvSpPr txBox="1">
              <a:spLocks noChangeArrowheads="1"/>
            </p:cNvSpPr>
            <p:nvPr/>
          </p:nvSpPr>
          <p:spPr bwMode="auto">
            <a:xfrm>
              <a:off x="1754" y="2300"/>
              <a:ext cx="421"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kumimoji="0" lang="en-US" altLang="zh-CN" sz="1500" b="1" i="1" dirty="0">
                  <a:solidFill>
                    <a:srgbClr val="3333FF"/>
                  </a:solidFill>
                  <a:ea typeface="宋体" panose="02010600030101010101" pitchFamily="2" charset="-122"/>
                </a:rPr>
                <a:t>U</a:t>
              </a:r>
              <a:r>
                <a:rPr kumimoji="0" lang="en-US" altLang="zh-CN" sz="1500" b="1" baseline="-25000" dirty="0">
                  <a:solidFill>
                    <a:srgbClr val="3333FF"/>
                  </a:solidFill>
                  <a:ea typeface="宋体" panose="02010600030101010101" pitchFamily="2" charset="-122"/>
                </a:rPr>
                <a:t>1</a:t>
              </a:r>
              <a:endParaRPr kumimoji="0" lang="en-US" altLang="zh-CN" sz="1500" b="1" dirty="0">
                <a:solidFill>
                  <a:srgbClr val="3333FF"/>
                </a:solidFill>
                <a:ea typeface="宋体" panose="02010600030101010101" pitchFamily="2" charset="-122"/>
              </a:endParaRPr>
            </a:p>
          </p:txBody>
        </p:sp>
        <p:sp>
          <p:nvSpPr>
            <p:cNvPr id="12" name="Text Box 11">
              <a:extLst>
                <a:ext uri="{FF2B5EF4-FFF2-40B4-BE49-F238E27FC236}">
                  <a16:creationId xmlns:a16="http://schemas.microsoft.com/office/drawing/2014/main" id="{F44E6E26-7D56-4800-8B6A-92DFC367348F}"/>
                </a:ext>
              </a:extLst>
            </p:cNvPr>
            <p:cNvSpPr txBox="1">
              <a:spLocks noChangeArrowheads="1"/>
            </p:cNvSpPr>
            <p:nvPr/>
          </p:nvSpPr>
          <p:spPr bwMode="auto">
            <a:xfrm>
              <a:off x="2856" y="2300"/>
              <a:ext cx="421"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kumimoji="0" lang="en-US" altLang="zh-CN" sz="1500" b="1" i="1" dirty="0">
                  <a:solidFill>
                    <a:srgbClr val="3333FF"/>
                  </a:solidFill>
                  <a:ea typeface="宋体" panose="02010600030101010101" pitchFamily="2" charset="-122"/>
                </a:rPr>
                <a:t>U</a:t>
              </a:r>
              <a:r>
                <a:rPr kumimoji="0" lang="en-US" altLang="zh-CN" sz="1500" b="1" baseline="-25000" dirty="0">
                  <a:solidFill>
                    <a:srgbClr val="3333FF"/>
                  </a:solidFill>
                  <a:ea typeface="宋体" panose="02010600030101010101" pitchFamily="2" charset="-122"/>
                </a:rPr>
                <a:t>4</a:t>
              </a:r>
              <a:endParaRPr kumimoji="0" lang="en-US" altLang="zh-CN" sz="1500" b="1" dirty="0">
                <a:solidFill>
                  <a:srgbClr val="3333FF"/>
                </a:solidFill>
                <a:ea typeface="宋体" panose="02010600030101010101" pitchFamily="2" charset="-122"/>
              </a:endParaRPr>
            </a:p>
          </p:txBody>
        </p:sp>
        <p:sp>
          <p:nvSpPr>
            <p:cNvPr id="13" name="Text Box 12">
              <a:extLst>
                <a:ext uri="{FF2B5EF4-FFF2-40B4-BE49-F238E27FC236}">
                  <a16:creationId xmlns:a16="http://schemas.microsoft.com/office/drawing/2014/main" id="{268D60EF-EED4-45AD-B4AE-E482DE93A984}"/>
                </a:ext>
              </a:extLst>
            </p:cNvPr>
            <p:cNvSpPr txBox="1">
              <a:spLocks noChangeArrowheads="1"/>
            </p:cNvSpPr>
            <p:nvPr/>
          </p:nvSpPr>
          <p:spPr bwMode="auto">
            <a:xfrm>
              <a:off x="1922" y="3046"/>
              <a:ext cx="421"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kumimoji="0" lang="en-US" altLang="zh-CN" sz="1500" b="1" i="1" dirty="0">
                  <a:solidFill>
                    <a:srgbClr val="3333FF"/>
                  </a:solidFill>
                  <a:ea typeface="宋体" panose="02010600030101010101" pitchFamily="2" charset="-122"/>
                </a:rPr>
                <a:t>U</a:t>
              </a:r>
              <a:r>
                <a:rPr kumimoji="0" lang="en-US" altLang="zh-CN" sz="1500" b="1" baseline="-25000" dirty="0">
                  <a:solidFill>
                    <a:srgbClr val="3333FF"/>
                  </a:solidFill>
                  <a:ea typeface="宋体" panose="02010600030101010101" pitchFamily="2" charset="-122"/>
                </a:rPr>
                <a:t>2</a:t>
              </a:r>
              <a:endParaRPr kumimoji="0" lang="en-US" altLang="zh-CN" sz="1500" b="1" dirty="0">
                <a:solidFill>
                  <a:srgbClr val="3333FF"/>
                </a:solidFill>
                <a:ea typeface="宋体" panose="02010600030101010101" pitchFamily="2" charset="-122"/>
              </a:endParaRPr>
            </a:p>
          </p:txBody>
        </p:sp>
        <p:sp>
          <p:nvSpPr>
            <p:cNvPr id="14" name="Text Box 13">
              <a:extLst>
                <a:ext uri="{FF2B5EF4-FFF2-40B4-BE49-F238E27FC236}">
                  <a16:creationId xmlns:a16="http://schemas.microsoft.com/office/drawing/2014/main" id="{1FE5F045-BECC-4319-A0D0-C75F48884B98}"/>
                </a:ext>
              </a:extLst>
            </p:cNvPr>
            <p:cNvSpPr txBox="1">
              <a:spLocks noChangeArrowheads="1"/>
            </p:cNvSpPr>
            <p:nvPr/>
          </p:nvSpPr>
          <p:spPr bwMode="auto">
            <a:xfrm>
              <a:off x="3252" y="2994"/>
              <a:ext cx="421"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kumimoji="0" lang="en-US" altLang="zh-CN" sz="1500" b="1" i="1" dirty="0">
                  <a:solidFill>
                    <a:srgbClr val="3333FF"/>
                  </a:solidFill>
                  <a:ea typeface="宋体" panose="02010600030101010101" pitchFamily="2" charset="-122"/>
                </a:rPr>
                <a:t>U</a:t>
              </a:r>
              <a:r>
                <a:rPr kumimoji="0" lang="en-US" altLang="zh-CN" sz="1500" b="1" baseline="-25000" dirty="0">
                  <a:solidFill>
                    <a:srgbClr val="3333FF"/>
                  </a:solidFill>
                  <a:ea typeface="宋体" panose="02010600030101010101" pitchFamily="2" charset="-122"/>
                </a:rPr>
                <a:t>5</a:t>
              </a:r>
              <a:endParaRPr kumimoji="0" lang="en-US" altLang="zh-CN" sz="1500" b="1" dirty="0">
                <a:solidFill>
                  <a:srgbClr val="3333FF"/>
                </a:solidFill>
                <a:ea typeface="宋体" panose="02010600030101010101" pitchFamily="2" charset="-122"/>
              </a:endParaRPr>
            </a:p>
          </p:txBody>
        </p:sp>
        <p:sp>
          <p:nvSpPr>
            <p:cNvPr id="15" name="Text Box 14">
              <a:extLst>
                <a:ext uri="{FF2B5EF4-FFF2-40B4-BE49-F238E27FC236}">
                  <a16:creationId xmlns:a16="http://schemas.microsoft.com/office/drawing/2014/main" id="{3368693B-A639-46AB-8833-FCB48EA8FEAF}"/>
                </a:ext>
              </a:extLst>
            </p:cNvPr>
            <p:cNvSpPr txBox="1">
              <a:spLocks noChangeArrowheads="1"/>
            </p:cNvSpPr>
            <p:nvPr/>
          </p:nvSpPr>
          <p:spPr bwMode="auto">
            <a:xfrm>
              <a:off x="1871" y="3792"/>
              <a:ext cx="421"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kumimoji="0" lang="en-US" altLang="zh-CN" sz="1500" b="1" i="1" dirty="0">
                  <a:solidFill>
                    <a:srgbClr val="3333FF"/>
                  </a:solidFill>
                  <a:ea typeface="宋体" panose="02010600030101010101" pitchFamily="2" charset="-122"/>
                </a:rPr>
                <a:t>U</a:t>
              </a:r>
              <a:r>
                <a:rPr kumimoji="0" lang="en-US" altLang="zh-CN" sz="1500" b="1" baseline="-25000" dirty="0">
                  <a:solidFill>
                    <a:srgbClr val="3333FF"/>
                  </a:solidFill>
                  <a:ea typeface="宋体" panose="02010600030101010101" pitchFamily="2" charset="-122"/>
                </a:rPr>
                <a:t>3</a:t>
              </a:r>
              <a:endParaRPr kumimoji="0" lang="en-US" altLang="zh-CN" sz="1500" b="1" dirty="0">
                <a:solidFill>
                  <a:srgbClr val="3333FF"/>
                </a:solidFill>
                <a:ea typeface="宋体" panose="02010600030101010101" pitchFamily="2" charset="-122"/>
              </a:endParaRPr>
            </a:p>
          </p:txBody>
        </p:sp>
        <p:sp>
          <p:nvSpPr>
            <p:cNvPr id="16" name="Text Box 15">
              <a:extLst>
                <a:ext uri="{FF2B5EF4-FFF2-40B4-BE49-F238E27FC236}">
                  <a16:creationId xmlns:a16="http://schemas.microsoft.com/office/drawing/2014/main" id="{415B4B0F-71AB-4C56-9EF9-B23A40CCC7A8}"/>
                </a:ext>
              </a:extLst>
            </p:cNvPr>
            <p:cNvSpPr txBox="1">
              <a:spLocks noChangeArrowheads="1"/>
            </p:cNvSpPr>
            <p:nvPr/>
          </p:nvSpPr>
          <p:spPr bwMode="auto">
            <a:xfrm>
              <a:off x="555" y="3046"/>
              <a:ext cx="611"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kumimoji="0" lang="en-US" altLang="zh-CN" sz="1500" b="1" i="1" dirty="0">
                  <a:solidFill>
                    <a:srgbClr val="FF0000"/>
                  </a:solidFill>
                  <a:ea typeface="宋体" panose="02010600030101010101" pitchFamily="2" charset="-122"/>
                </a:rPr>
                <a:t>DBA</a:t>
              </a:r>
              <a:endParaRPr kumimoji="0" lang="en-US" altLang="zh-CN" sz="1500" b="1" dirty="0">
                <a:solidFill>
                  <a:srgbClr val="FF0000"/>
                </a:solidFill>
                <a:ea typeface="宋体" panose="02010600030101010101" pitchFamily="2" charset="-122"/>
              </a:endParaRPr>
            </a:p>
          </p:txBody>
        </p:sp>
      </p:grpSp>
    </p:spTree>
    <p:extLst>
      <p:ext uri="{BB962C8B-B14F-4D97-AF65-F5344CB8AC3E}">
        <p14:creationId xmlns:p14="http://schemas.microsoft.com/office/powerpoint/2010/main" val="218546394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CC1CEE-5A97-4201-937A-DBF652040E5C}"/>
              </a:ext>
            </a:extLst>
          </p:cNvPr>
          <p:cNvSpPr>
            <a:spLocks noGrp="1"/>
          </p:cNvSpPr>
          <p:nvPr>
            <p:ph type="title"/>
          </p:nvPr>
        </p:nvSpPr>
        <p:spPr/>
        <p:txBody>
          <a:bodyPr/>
          <a:lstStyle/>
          <a:p>
            <a:pPr algn="ctr"/>
            <a:r>
              <a:rPr lang="en-US" altLang="zh-CN" dirty="0">
                <a:latin typeface="Comic Sans MS" pitchFamily="66" charset="0"/>
              </a:rPr>
              <a:t>The Natural Join </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DEEAC2B6-7B27-4790-ACAA-0F56CE743650}"/>
                  </a:ext>
                </a:extLst>
              </p:cNvPr>
              <p:cNvSpPr txBox="1">
                <a:spLocks/>
              </p:cNvSpPr>
              <p:nvPr/>
            </p:nvSpPr>
            <p:spPr bwMode="auto">
              <a:xfrm>
                <a:off x="395536" y="928749"/>
                <a:ext cx="7200800" cy="97576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spcBef>
                    <a:spcPts val="0"/>
                  </a:spcBef>
                  <a:buFontTx/>
                  <a:buNone/>
                </a:pPr>
                <a:r>
                  <a:rPr lang="en-US" altLang="zh-CN" sz="2000" b="1" i="1" kern="0" dirty="0">
                    <a:solidFill>
                      <a:srgbClr val="FF0000"/>
                    </a:solidFill>
                    <a:latin typeface="Comic Sans MS" pitchFamily="66" charset="0"/>
                    <a:cs typeface="Times New Roman" panose="02020603050405020304" pitchFamily="18" charset="0"/>
                  </a:rPr>
                  <a:t>select</a:t>
                </a:r>
                <a:r>
                  <a:rPr lang="en-US" altLang="zh-CN" sz="2000" i="1" kern="0" dirty="0">
                    <a:solidFill>
                      <a:srgbClr val="FF0000"/>
                    </a:solidFill>
                    <a:latin typeface="Comic Sans MS" pitchFamily="66" charset="0"/>
                    <a:cs typeface="Times New Roman" panose="02020603050405020304" pitchFamily="18" charset="0"/>
                  </a:rPr>
                  <a:t> </a:t>
                </a:r>
                <a14:m>
                  <m:oMath xmlns:m="http://schemas.openxmlformats.org/officeDocument/2006/math">
                    <m:sSub>
                      <m:sSubPr>
                        <m:ctrlPr>
                          <a:rPr lang="en-US" altLang="zh-CN" sz="2000" i="1" kern="0" smtClean="0">
                            <a:solidFill>
                              <a:srgbClr val="FF0000"/>
                            </a:solidFill>
                            <a:latin typeface="Cambria Math" panose="02040503050406030204" pitchFamily="18" charset="0"/>
                            <a:cs typeface="Times New Roman" panose="02020603050405020304" pitchFamily="18" charset="0"/>
                          </a:rPr>
                        </m:ctrlPr>
                      </m:sSubPr>
                      <m:e>
                        <m:r>
                          <a:rPr lang="en-US" altLang="zh-CN" sz="2000" b="0" i="1" kern="0" smtClean="0">
                            <a:solidFill>
                              <a:srgbClr val="FF0000"/>
                            </a:solidFill>
                            <a:latin typeface="Cambria Math" panose="02040503050406030204" pitchFamily="18" charset="0"/>
                            <a:cs typeface="Times New Roman" panose="02020603050405020304" pitchFamily="18" charset="0"/>
                          </a:rPr>
                          <m:t>𝐴</m:t>
                        </m:r>
                      </m:e>
                      <m:sub>
                        <m:r>
                          <a:rPr lang="en-US" altLang="zh-CN" sz="2000" b="0" i="1" kern="0" smtClean="0">
                            <a:solidFill>
                              <a:srgbClr val="FF0000"/>
                            </a:solidFill>
                            <a:latin typeface="Cambria Math" panose="02040503050406030204" pitchFamily="18" charset="0"/>
                            <a:cs typeface="Times New Roman" panose="02020603050405020304" pitchFamily="18" charset="0"/>
                          </a:rPr>
                          <m:t>1</m:t>
                        </m:r>
                      </m:sub>
                    </m:sSub>
                  </m:oMath>
                </a14:m>
                <a:r>
                  <a:rPr lang="en-US" altLang="zh-CN" sz="2000" i="1" kern="0" dirty="0">
                    <a:solidFill>
                      <a:srgbClr val="FF0000"/>
                    </a:solidFill>
                    <a:latin typeface="Comic Sans MS" pitchFamily="66" charset="0"/>
                    <a:cs typeface="Times New Roman" panose="02020603050405020304" pitchFamily="18" charset="0"/>
                  </a:rPr>
                  <a:t>, </a:t>
                </a:r>
                <a14:m>
                  <m:oMath xmlns:m="http://schemas.openxmlformats.org/officeDocument/2006/math">
                    <m:sSub>
                      <m:sSubPr>
                        <m:ctrlPr>
                          <a:rPr lang="en-US" altLang="zh-CN" sz="2000" i="1" kern="0">
                            <a:solidFill>
                              <a:srgbClr val="FF0000"/>
                            </a:solidFill>
                            <a:latin typeface="Cambria Math" panose="02040503050406030204" pitchFamily="18" charset="0"/>
                            <a:cs typeface="Times New Roman" panose="02020603050405020304" pitchFamily="18" charset="0"/>
                          </a:rPr>
                        </m:ctrlPr>
                      </m:sSubPr>
                      <m:e>
                        <m:r>
                          <a:rPr lang="en-US" altLang="zh-CN" sz="2000" i="1" kern="0">
                            <a:solidFill>
                              <a:srgbClr val="FF0000"/>
                            </a:solidFill>
                            <a:latin typeface="Cambria Math" panose="02040503050406030204" pitchFamily="18" charset="0"/>
                            <a:cs typeface="Times New Roman" panose="02020603050405020304" pitchFamily="18" charset="0"/>
                          </a:rPr>
                          <m:t>𝐴</m:t>
                        </m:r>
                      </m:e>
                      <m:sub>
                        <m:r>
                          <a:rPr lang="en-US" altLang="zh-CN" sz="2000" b="0" i="1" kern="0" smtClean="0">
                            <a:solidFill>
                              <a:srgbClr val="FF0000"/>
                            </a:solidFill>
                            <a:latin typeface="Cambria Math" panose="02040503050406030204" pitchFamily="18" charset="0"/>
                            <a:cs typeface="Times New Roman" panose="02020603050405020304" pitchFamily="18" charset="0"/>
                          </a:rPr>
                          <m:t>2</m:t>
                        </m:r>
                      </m:sub>
                    </m:sSub>
                  </m:oMath>
                </a14:m>
                <a:r>
                  <a:rPr lang="en-US" altLang="zh-CN" sz="2000" i="1" kern="0" dirty="0">
                    <a:solidFill>
                      <a:srgbClr val="FF0000"/>
                    </a:solidFill>
                    <a:latin typeface="Comic Sans MS" pitchFamily="66" charset="0"/>
                    <a:cs typeface="Times New Roman" panose="02020603050405020304" pitchFamily="18" charset="0"/>
                  </a:rPr>
                  <a:t>,…, </a:t>
                </a:r>
                <a14:m>
                  <m:oMath xmlns:m="http://schemas.openxmlformats.org/officeDocument/2006/math">
                    <m:sSub>
                      <m:sSubPr>
                        <m:ctrlPr>
                          <a:rPr lang="en-US" altLang="zh-CN" sz="2000" i="1" kern="0">
                            <a:solidFill>
                              <a:srgbClr val="FF0000"/>
                            </a:solidFill>
                            <a:latin typeface="Cambria Math" panose="02040503050406030204" pitchFamily="18" charset="0"/>
                            <a:cs typeface="Times New Roman" panose="02020603050405020304" pitchFamily="18" charset="0"/>
                          </a:rPr>
                        </m:ctrlPr>
                      </m:sSubPr>
                      <m:e>
                        <m:r>
                          <a:rPr lang="en-US" altLang="zh-CN" sz="2000" i="1" kern="0">
                            <a:solidFill>
                              <a:srgbClr val="FF0000"/>
                            </a:solidFill>
                            <a:latin typeface="Cambria Math" panose="02040503050406030204" pitchFamily="18" charset="0"/>
                            <a:cs typeface="Times New Roman" panose="02020603050405020304" pitchFamily="18" charset="0"/>
                          </a:rPr>
                          <m:t>𝐴</m:t>
                        </m:r>
                      </m:e>
                      <m:sub>
                        <m:r>
                          <a:rPr lang="en-US" altLang="zh-CN" sz="2000" b="0" i="1" kern="0" smtClean="0">
                            <a:solidFill>
                              <a:srgbClr val="FF0000"/>
                            </a:solidFill>
                            <a:latin typeface="Cambria Math" panose="02040503050406030204" pitchFamily="18" charset="0"/>
                            <a:cs typeface="Times New Roman" panose="02020603050405020304" pitchFamily="18" charset="0"/>
                          </a:rPr>
                          <m:t>𝑛</m:t>
                        </m:r>
                      </m:sub>
                    </m:sSub>
                  </m:oMath>
                </a14:m>
                <a:endParaRPr lang="en-US" altLang="zh-CN" sz="2000" i="1" kern="0" dirty="0">
                  <a:solidFill>
                    <a:srgbClr val="FF0000"/>
                  </a:solidFill>
                  <a:latin typeface="Comic Sans MS" pitchFamily="66" charset="0"/>
                  <a:cs typeface="Times New Roman" panose="02020603050405020304" pitchFamily="18" charset="0"/>
                </a:endParaRPr>
              </a:p>
              <a:p>
                <a:pPr marL="0" indent="0">
                  <a:spcBef>
                    <a:spcPts val="0"/>
                  </a:spcBef>
                  <a:buFontTx/>
                  <a:buNone/>
                </a:pPr>
                <a:r>
                  <a:rPr lang="en-US" altLang="zh-CN" sz="2000" b="1" i="1" kern="0" dirty="0">
                    <a:solidFill>
                      <a:srgbClr val="FF0000"/>
                    </a:solidFill>
                    <a:latin typeface="Comic Sans MS" pitchFamily="66" charset="0"/>
                    <a:cs typeface="Times New Roman" panose="02020603050405020304" pitchFamily="18" charset="0"/>
                  </a:rPr>
                  <a:t>from</a:t>
                </a:r>
                <a:r>
                  <a:rPr lang="en-US" altLang="zh-CN" sz="2000" i="1" kern="0" dirty="0">
                    <a:solidFill>
                      <a:srgbClr val="FF0000"/>
                    </a:solidFill>
                    <a:latin typeface="Comic Sans MS" pitchFamily="66" charset="0"/>
                    <a:cs typeface="Times New Roman" panose="02020603050405020304" pitchFamily="18" charset="0"/>
                  </a:rPr>
                  <a:t>   </a:t>
                </a:r>
                <a14:m>
                  <m:oMath xmlns:m="http://schemas.openxmlformats.org/officeDocument/2006/math">
                    <m:sSub>
                      <m:sSubPr>
                        <m:ctrlPr>
                          <a:rPr lang="en-US" altLang="zh-CN" sz="2000" i="1" kern="0" smtClean="0">
                            <a:solidFill>
                              <a:srgbClr val="FF0000"/>
                            </a:solidFill>
                            <a:latin typeface="Cambria Math" panose="02040503050406030204" pitchFamily="18" charset="0"/>
                            <a:cs typeface="Times New Roman" panose="02020603050405020304" pitchFamily="18" charset="0"/>
                          </a:rPr>
                        </m:ctrlPr>
                      </m:sSubPr>
                      <m:e>
                        <m:r>
                          <a:rPr lang="en-US" altLang="zh-CN" sz="2000" b="0" i="1" kern="0" smtClean="0">
                            <a:solidFill>
                              <a:srgbClr val="FF0000"/>
                            </a:solidFill>
                            <a:latin typeface="Cambria Math" panose="02040503050406030204" pitchFamily="18" charset="0"/>
                            <a:cs typeface="Times New Roman" panose="02020603050405020304" pitchFamily="18" charset="0"/>
                          </a:rPr>
                          <m:t>𝑟</m:t>
                        </m:r>
                      </m:e>
                      <m:sub>
                        <m:r>
                          <a:rPr lang="en-US" altLang="zh-CN" sz="2000" b="0" i="1" kern="0" smtClean="0">
                            <a:solidFill>
                              <a:srgbClr val="FF0000"/>
                            </a:solidFill>
                            <a:latin typeface="Cambria Math" panose="02040503050406030204" pitchFamily="18" charset="0"/>
                            <a:cs typeface="Times New Roman" panose="02020603050405020304" pitchFamily="18" charset="0"/>
                          </a:rPr>
                          <m:t>1</m:t>
                        </m:r>
                      </m:sub>
                    </m:sSub>
                  </m:oMath>
                </a14:m>
                <a:r>
                  <a:rPr lang="en-US" altLang="zh-CN" sz="2000" i="1" kern="0" dirty="0">
                    <a:solidFill>
                      <a:srgbClr val="FF0000"/>
                    </a:solidFill>
                    <a:latin typeface="Comic Sans MS" pitchFamily="66" charset="0"/>
                    <a:cs typeface="Times New Roman" panose="02020603050405020304" pitchFamily="18" charset="0"/>
                  </a:rPr>
                  <a:t> </a:t>
                </a:r>
                <a:r>
                  <a:rPr lang="en-US" altLang="zh-CN" sz="2000" b="1" i="1" kern="0" dirty="0">
                    <a:solidFill>
                      <a:srgbClr val="FF0000"/>
                    </a:solidFill>
                    <a:latin typeface="Comic Sans MS" pitchFamily="66" charset="0"/>
                    <a:cs typeface="Times New Roman" panose="02020603050405020304" pitchFamily="18" charset="0"/>
                  </a:rPr>
                  <a:t>natural join </a:t>
                </a:r>
                <a14:m>
                  <m:oMath xmlns:m="http://schemas.openxmlformats.org/officeDocument/2006/math">
                    <m:sSub>
                      <m:sSubPr>
                        <m:ctrlPr>
                          <a:rPr lang="en-US" altLang="zh-CN" sz="2000" i="1" kern="0" smtClean="0">
                            <a:solidFill>
                              <a:srgbClr val="FF0000"/>
                            </a:solidFill>
                            <a:latin typeface="Cambria Math" panose="02040503050406030204" pitchFamily="18" charset="0"/>
                            <a:cs typeface="Times New Roman" panose="02020603050405020304" pitchFamily="18" charset="0"/>
                          </a:rPr>
                        </m:ctrlPr>
                      </m:sSubPr>
                      <m:e>
                        <m:r>
                          <a:rPr lang="en-US" altLang="zh-CN" sz="2000" b="0" i="1" kern="0" smtClean="0">
                            <a:solidFill>
                              <a:srgbClr val="FF0000"/>
                            </a:solidFill>
                            <a:latin typeface="Cambria Math" panose="02040503050406030204" pitchFamily="18" charset="0"/>
                            <a:cs typeface="Times New Roman" panose="02020603050405020304" pitchFamily="18" charset="0"/>
                          </a:rPr>
                          <m:t>𝑟</m:t>
                        </m:r>
                      </m:e>
                      <m:sub>
                        <m:r>
                          <a:rPr lang="en-US" altLang="zh-CN" sz="2000" b="0" i="1" kern="0" smtClean="0">
                            <a:solidFill>
                              <a:srgbClr val="FF0000"/>
                            </a:solidFill>
                            <a:latin typeface="Cambria Math" panose="02040503050406030204" pitchFamily="18" charset="0"/>
                            <a:cs typeface="Times New Roman" panose="02020603050405020304" pitchFamily="18" charset="0"/>
                          </a:rPr>
                          <m:t>2</m:t>
                        </m:r>
                      </m:sub>
                    </m:sSub>
                  </m:oMath>
                </a14:m>
                <a:r>
                  <a:rPr lang="en-US" altLang="zh-CN" sz="2000" b="1" i="1" kern="0" dirty="0">
                    <a:solidFill>
                      <a:srgbClr val="FF0000"/>
                    </a:solidFill>
                    <a:latin typeface="Comic Sans MS" pitchFamily="66" charset="0"/>
                    <a:cs typeface="Times New Roman" panose="02020603050405020304" pitchFamily="18" charset="0"/>
                  </a:rPr>
                  <a:t> natural join …natural join </a:t>
                </a:r>
                <a14:m>
                  <m:oMath xmlns:m="http://schemas.openxmlformats.org/officeDocument/2006/math">
                    <m:sSub>
                      <m:sSubPr>
                        <m:ctrlPr>
                          <a:rPr lang="en-US" altLang="zh-CN" sz="2000" i="1" kern="0" smtClean="0">
                            <a:solidFill>
                              <a:srgbClr val="FF0000"/>
                            </a:solidFill>
                            <a:latin typeface="Cambria Math" panose="02040503050406030204" pitchFamily="18" charset="0"/>
                            <a:cs typeface="Times New Roman" panose="02020603050405020304" pitchFamily="18" charset="0"/>
                          </a:rPr>
                        </m:ctrlPr>
                      </m:sSubPr>
                      <m:e>
                        <m:r>
                          <a:rPr lang="en-US" altLang="zh-CN" sz="2000" b="0" i="1" kern="0" smtClean="0">
                            <a:solidFill>
                              <a:srgbClr val="FF0000"/>
                            </a:solidFill>
                            <a:latin typeface="Cambria Math" panose="02040503050406030204" pitchFamily="18" charset="0"/>
                            <a:cs typeface="Times New Roman" panose="02020603050405020304" pitchFamily="18" charset="0"/>
                          </a:rPr>
                          <m:t>𝑟</m:t>
                        </m:r>
                      </m:e>
                      <m:sub>
                        <m:r>
                          <a:rPr lang="en-US" altLang="zh-CN" sz="2000" b="0" i="1" kern="0" smtClean="0">
                            <a:solidFill>
                              <a:srgbClr val="FF0000"/>
                            </a:solidFill>
                            <a:latin typeface="Cambria Math" panose="02040503050406030204" pitchFamily="18" charset="0"/>
                            <a:cs typeface="Times New Roman" panose="02020603050405020304" pitchFamily="18" charset="0"/>
                          </a:rPr>
                          <m:t>𝑚</m:t>
                        </m:r>
                      </m:sub>
                    </m:sSub>
                  </m:oMath>
                </a14:m>
                <a:endParaRPr lang="en-US" altLang="zh-CN" sz="2000" i="1" kern="0" dirty="0">
                  <a:solidFill>
                    <a:srgbClr val="FF0000"/>
                  </a:solidFill>
                  <a:latin typeface="Comic Sans MS" pitchFamily="66" charset="0"/>
                  <a:cs typeface="Times New Roman" panose="02020603050405020304" pitchFamily="18" charset="0"/>
                </a:endParaRPr>
              </a:p>
              <a:p>
                <a:pPr marL="0" indent="0">
                  <a:spcBef>
                    <a:spcPts val="0"/>
                  </a:spcBef>
                  <a:buFontTx/>
                  <a:buNone/>
                </a:pPr>
                <a:r>
                  <a:rPr lang="en-US" altLang="zh-CN" sz="2000" b="1" i="1" kern="0" dirty="0">
                    <a:solidFill>
                      <a:srgbClr val="FF0000"/>
                    </a:solidFill>
                    <a:latin typeface="Comic Sans MS" pitchFamily="66" charset="0"/>
                    <a:cs typeface="Times New Roman" panose="02020603050405020304" pitchFamily="18" charset="0"/>
                  </a:rPr>
                  <a:t>where</a:t>
                </a:r>
                <a:r>
                  <a:rPr lang="en-US" altLang="zh-CN" sz="2000" i="1" kern="0" dirty="0">
                    <a:solidFill>
                      <a:srgbClr val="FF0000"/>
                    </a:solidFill>
                    <a:latin typeface="Comic Sans MS" pitchFamily="66" charset="0"/>
                    <a:cs typeface="Times New Roman" panose="02020603050405020304" pitchFamily="18" charset="0"/>
                  </a:rPr>
                  <a:t> P;</a:t>
                </a:r>
                <a:endParaRPr lang="zh-CN" altLang="en-US" sz="2000" i="1" kern="0" dirty="0">
                  <a:solidFill>
                    <a:srgbClr val="FF0000"/>
                  </a:solidFill>
                  <a:latin typeface="Comic Sans MS" pitchFamily="66" charset="0"/>
                  <a:cs typeface="Times New Roman" panose="02020603050405020304" pitchFamily="18" charset="0"/>
                </a:endParaRPr>
              </a:p>
            </p:txBody>
          </p:sp>
        </mc:Choice>
        <mc:Fallback xmlns="">
          <p:sp>
            <p:nvSpPr>
              <p:cNvPr id="5" name="内容占位符 2">
                <a:extLst>
                  <a:ext uri="{FF2B5EF4-FFF2-40B4-BE49-F238E27FC236}">
                    <a16:creationId xmlns="" xmlns:a16="http://schemas.microsoft.com/office/drawing/2014/main" xmlns:a14="http://schemas.microsoft.com/office/drawing/2010/main" id="{DEEAC2B6-7B27-4790-ACAA-0F56CE743650}"/>
                  </a:ext>
                </a:extLst>
              </p:cNvPr>
              <p:cNvSpPr txBox="1">
                <a:spLocks noRot="1" noChangeAspect="1" noMove="1" noResize="1" noEditPoints="1" noAdjustHandles="1" noChangeArrowheads="1" noChangeShapeType="1" noTextEdit="1"/>
              </p:cNvSpPr>
              <p:nvPr/>
            </p:nvSpPr>
            <p:spPr bwMode="auto">
              <a:xfrm>
                <a:off x="395536" y="928749"/>
                <a:ext cx="7200800" cy="975761"/>
              </a:xfrm>
              <a:prstGeom prst="rect">
                <a:avLst/>
              </a:prstGeom>
              <a:blipFill rotWithShape="1">
                <a:blip r:embed="rId3"/>
                <a:stretch>
                  <a:fillRect l="-931" t="-3125" b="-1437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内容占位符 2">
            <a:extLst>
              <a:ext uri="{FF2B5EF4-FFF2-40B4-BE49-F238E27FC236}">
                <a16:creationId xmlns:a16="http://schemas.microsoft.com/office/drawing/2014/main" id="{32E2FC33-4324-4664-98EC-EF0D0C011228}"/>
              </a:ext>
            </a:extLst>
          </p:cNvPr>
          <p:cNvSpPr txBox="1">
            <a:spLocks/>
          </p:cNvSpPr>
          <p:nvPr/>
        </p:nvSpPr>
        <p:spPr bwMode="auto">
          <a:xfrm>
            <a:off x="395536" y="3068893"/>
            <a:ext cx="6768752" cy="97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spcBef>
                <a:spcPts val="0"/>
              </a:spcBef>
              <a:buFontTx/>
              <a:buNone/>
            </a:pPr>
            <a:r>
              <a:rPr lang="en-US" altLang="zh-CN" sz="2000" b="1" i="1" kern="0" dirty="0">
                <a:solidFill>
                  <a:srgbClr val="3333FF"/>
                </a:solidFill>
                <a:latin typeface="Comic Sans MS" pitchFamily="66" charset="0"/>
                <a:cs typeface="Times New Roman" panose="02020603050405020304" pitchFamily="18" charset="0"/>
              </a:rPr>
              <a:t>select</a:t>
            </a:r>
            <a:r>
              <a:rPr lang="en-US" altLang="zh-CN" sz="2000" i="1" kern="0" dirty="0">
                <a:solidFill>
                  <a:srgbClr val="3333FF"/>
                </a:solidFill>
                <a:latin typeface="Comic Sans MS" pitchFamily="66" charset="0"/>
                <a:cs typeface="Times New Roman" panose="02020603050405020304" pitchFamily="18" charset="0"/>
              </a:rPr>
              <a:t> name, title</a:t>
            </a:r>
          </a:p>
          <a:p>
            <a:pPr marL="0" indent="0">
              <a:spcBef>
                <a:spcPts val="0"/>
              </a:spcBef>
              <a:buFontTx/>
              <a:buNone/>
            </a:pPr>
            <a:r>
              <a:rPr lang="en-US" altLang="zh-CN" sz="2000" b="1" i="1" kern="0">
                <a:solidFill>
                  <a:srgbClr val="3333FF"/>
                </a:solidFill>
                <a:latin typeface="Comic Sans MS" pitchFamily="66" charset="0"/>
                <a:cs typeface="Times New Roman" panose="02020603050405020304" pitchFamily="18" charset="0"/>
              </a:rPr>
              <a:t>from</a:t>
            </a:r>
            <a:r>
              <a:rPr lang="en-US" altLang="zh-CN" sz="2000" i="1" kern="0">
                <a:solidFill>
                  <a:srgbClr val="3333FF"/>
                </a:solidFill>
                <a:latin typeface="Comic Sans MS" pitchFamily="66" charset="0"/>
                <a:cs typeface="Times New Roman" panose="02020603050405020304" pitchFamily="18" charset="0"/>
              </a:rPr>
              <a:t>   instructor </a:t>
            </a:r>
            <a:r>
              <a:rPr lang="en-US" altLang="zh-CN" sz="2000" b="1" i="1" kern="0" dirty="0">
                <a:solidFill>
                  <a:srgbClr val="3333FF"/>
                </a:solidFill>
                <a:latin typeface="Comic Sans MS" pitchFamily="66" charset="0"/>
                <a:cs typeface="Times New Roman" panose="02020603050405020304" pitchFamily="18" charset="0"/>
              </a:rPr>
              <a:t>natural join </a:t>
            </a:r>
            <a:r>
              <a:rPr lang="en-US" altLang="zh-CN" sz="2000" i="1" kern="0" dirty="0">
                <a:solidFill>
                  <a:srgbClr val="3333FF"/>
                </a:solidFill>
                <a:latin typeface="Comic Sans MS" pitchFamily="66" charset="0"/>
                <a:cs typeface="Times New Roman" panose="02020603050405020304" pitchFamily="18" charset="0"/>
              </a:rPr>
              <a:t>teaches, course</a:t>
            </a:r>
          </a:p>
          <a:p>
            <a:pPr marL="0" indent="0">
              <a:spcBef>
                <a:spcPts val="0"/>
              </a:spcBef>
              <a:buFontTx/>
              <a:buNone/>
            </a:pPr>
            <a:r>
              <a:rPr lang="en-US" altLang="zh-CN" sz="2000" b="1" i="1" kern="0">
                <a:solidFill>
                  <a:srgbClr val="3333FF"/>
                </a:solidFill>
                <a:latin typeface="Comic Sans MS" pitchFamily="66" charset="0"/>
                <a:cs typeface="Times New Roman" panose="02020603050405020304" pitchFamily="18" charset="0"/>
              </a:rPr>
              <a:t>where</a:t>
            </a:r>
            <a:r>
              <a:rPr lang="en-US" altLang="zh-CN" sz="2000" i="1" kern="0">
                <a:solidFill>
                  <a:srgbClr val="3333FF"/>
                </a:solidFill>
                <a:latin typeface="Comic Sans MS" pitchFamily="66" charset="0"/>
                <a:cs typeface="Times New Roman" panose="02020603050405020304" pitchFamily="18" charset="0"/>
              </a:rPr>
              <a:t> teaches.course_id = course.course_id</a:t>
            </a:r>
            <a:r>
              <a:rPr lang="en-US" altLang="zh-CN" sz="2000" i="1" kern="0" dirty="0">
                <a:solidFill>
                  <a:srgbClr val="3333FF"/>
                </a:solidFill>
                <a:latin typeface="Comic Sans MS" pitchFamily="66" charset="0"/>
                <a:cs typeface="Times New Roman" panose="02020603050405020304" pitchFamily="18" charset="0"/>
              </a:rPr>
              <a:t>;</a:t>
            </a:r>
            <a:endParaRPr lang="zh-CN" altLang="en-US" sz="2000" i="1" kern="0" dirty="0">
              <a:solidFill>
                <a:srgbClr val="3333FF"/>
              </a:solidFill>
              <a:latin typeface="Comic Sans MS" pitchFamily="66" charset="0"/>
              <a:cs typeface="Times New Roman" panose="02020603050405020304" pitchFamily="18" charset="0"/>
            </a:endParaRPr>
          </a:p>
        </p:txBody>
      </p:sp>
      <p:sp>
        <p:nvSpPr>
          <p:cNvPr id="7" name="内容占位符 2">
            <a:extLst>
              <a:ext uri="{FF2B5EF4-FFF2-40B4-BE49-F238E27FC236}">
                <a16:creationId xmlns:a16="http://schemas.microsoft.com/office/drawing/2014/main" id="{EC4A266E-F779-4296-8209-6A6B0F8A579B}"/>
              </a:ext>
            </a:extLst>
          </p:cNvPr>
          <p:cNvSpPr txBox="1">
            <a:spLocks/>
          </p:cNvSpPr>
          <p:nvPr/>
        </p:nvSpPr>
        <p:spPr bwMode="auto">
          <a:xfrm>
            <a:off x="382568" y="2172053"/>
            <a:ext cx="5472608" cy="97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spcBef>
                <a:spcPts val="0"/>
              </a:spcBef>
              <a:buFontTx/>
              <a:buNone/>
            </a:pPr>
            <a:r>
              <a:rPr lang="en-US" altLang="zh-CN" sz="2000" b="1" i="1" kern="0" dirty="0">
                <a:solidFill>
                  <a:srgbClr val="3333FF"/>
                </a:solidFill>
                <a:latin typeface="Comic Sans MS" pitchFamily="66" charset="0"/>
                <a:cs typeface="Times New Roman" panose="02020603050405020304" pitchFamily="18" charset="0"/>
              </a:rPr>
              <a:t>select</a:t>
            </a:r>
            <a:r>
              <a:rPr lang="en-US" altLang="zh-CN" sz="2000" i="1" kern="0" dirty="0">
                <a:solidFill>
                  <a:srgbClr val="3333FF"/>
                </a:solidFill>
                <a:latin typeface="Comic Sans MS" pitchFamily="66" charset="0"/>
                <a:cs typeface="Times New Roman" panose="02020603050405020304" pitchFamily="18" charset="0"/>
              </a:rPr>
              <a:t> name, </a:t>
            </a:r>
            <a:r>
              <a:rPr lang="en-US" altLang="zh-CN" sz="2000" i="1" kern="0" dirty="0" err="1">
                <a:solidFill>
                  <a:srgbClr val="3333FF"/>
                </a:solidFill>
                <a:latin typeface="Comic Sans MS" pitchFamily="66" charset="0"/>
                <a:cs typeface="Times New Roman" panose="02020603050405020304" pitchFamily="18" charset="0"/>
              </a:rPr>
              <a:t>course_id</a:t>
            </a:r>
            <a:endParaRPr lang="en-US" altLang="zh-CN" sz="2000" i="1" kern="0" dirty="0">
              <a:solidFill>
                <a:srgbClr val="3333FF"/>
              </a:solidFill>
              <a:latin typeface="Comic Sans MS" pitchFamily="66" charset="0"/>
              <a:cs typeface="Times New Roman" panose="02020603050405020304" pitchFamily="18" charset="0"/>
            </a:endParaRPr>
          </a:p>
          <a:p>
            <a:pPr marL="0" indent="0">
              <a:spcBef>
                <a:spcPts val="0"/>
              </a:spcBef>
              <a:buFontTx/>
              <a:buNone/>
            </a:pPr>
            <a:r>
              <a:rPr lang="en-US" altLang="zh-CN" sz="2000" b="1" i="1" kern="0">
                <a:solidFill>
                  <a:srgbClr val="3333FF"/>
                </a:solidFill>
                <a:latin typeface="Comic Sans MS" pitchFamily="66" charset="0"/>
                <a:cs typeface="Times New Roman" panose="02020603050405020304" pitchFamily="18" charset="0"/>
              </a:rPr>
              <a:t>from</a:t>
            </a:r>
            <a:r>
              <a:rPr lang="en-US" altLang="zh-CN" sz="2000" i="1" kern="0">
                <a:solidFill>
                  <a:srgbClr val="3333FF"/>
                </a:solidFill>
                <a:latin typeface="Comic Sans MS" pitchFamily="66" charset="0"/>
                <a:cs typeface="Times New Roman" panose="02020603050405020304" pitchFamily="18" charset="0"/>
              </a:rPr>
              <a:t>   instructor </a:t>
            </a:r>
            <a:r>
              <a:rPr lang="en-US" altLang="zh-CN" sz="2000" b="1" i="1" kern="0" dirty="0">
                <a:solidFill>
                  <a:srgbClr val="3333FF"/>
                </a:solidFill>
                <a:latin typeface="Comic Sans MS" pitchFamily="66" charset="0"/>
                <a:cs typeface="Times New Roman" panose="02020603050405020304" pitchFamily="18" charset="0"/>
              </a:rPr>
              <a:t>natural join </a:t>
            </a:r>
            <a:r>
              <a:rPr lang="en-US" altLang="zh-CN" sz="2000" i="1" kern="0" dirty="0">
                <a:solidFill>
                  <a:srgbClr val="3333FF"/>
                </a:solidFill>
                <a:latin typeface="Comic Sans MS" pitchFamily="66" charset="0"/>
                <a:cs typeface="Times New Roman" panose="02020603050405020304" pitchFamily="18" charset="0"/>
              </a:rPr>
              <a:t>teaches;</a:t>
            </a:r>
            <a:endParaRPr lang="zh-CN" altLang="en-US" sz="2000" i="1" kern="0" dirty="0">
              <a:solidFill>
                <a:srgbClr val="3333FF"/>
              </a:solidFill>
              <a:latin typeface="Comic Sans MS" pitchFamily="66" charset="0"/>
              <a:cs typeface="Times New Roman" panose="02020603050405020304" pitchFamily="18" charset="0"/>
            </a:endParaRPr>
          </a:p>
        </p:txBody>
      </p:sp>
    </p:spTree>
    <p:extLst>
      <p:ext uri="{BB962C8B-B14F-4D97-AF65-F5344CB8AC3E}">
        <p14:creationId xmlns:p14="http://schemas.microsoft.com/office/powerpoint/2010/main" val="20825132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6B9789-0E77-432F-82FD-7B8E86E26D5C}"/>
              </a:ext>
            </a:extLst>
          </p:cNvPr>
          <p:cNvSpPr>
            <a:spLocks noGrp="1"/>
          </p:cNvSpPr>
          <p:nvPr>
            <p:ph type="title"/>
          </p:nvPr>
        </p:nvSpPr>
        <p:spPr/>
        <p:txBody>
          <a:bodyPr/>
          <a:lstStyle/>
          <a:p>
            <a:pPr algn="ctr"/>
            <a:r>
              <a:rPr lang="en-US" altLang="zh-CN" dirty="0">
                <a:latin typeface="Comic Sans MS" panose="030F0702030302020204" pitchFamily="66" charset="0"/>
              </a:rPr>
              <a:t>Authorization Grant Graph</a:t>
            </a:r>
            <a:endParaRPr lang="zh-CN" altLang="en-US" dirty="0">
              <a:latin typeface="Comic Sans MS" panose="030F0702030302020204" pitchFamily="66" charset="0"/>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F92E775-702A-4D43-BD17-76B5E27D30AA}"/>
                  </a:ext>
                </a:extLst>
              </p:cNvPr>
              <p:cNvSpPr>
                <a:spLocks noGrp="1"/>
              </p:cNvSpPr>
              <p:nvPr>
                <p:ph idx="1"/>
              </p:nvPr>
            </p:nvSpPr>
            <p:spPr>
              <a:xfrm>
                <a:off x="251520" y="627534"/>
                <a:ext cx="8568952" cy="4032448"/>
              </a:xfrm>
            </p:spPr>
            <p:txBody>
              <a:bodyPr/>
              <a:lstStyle/>
              <a:p>
                <a:r>
                  <a:rPr lang="en-US" altLang="zh-CN" sz="2000" dirty="0">
                    <a:solidFill>
                      <a:srgbClr val="FF0000"/>
                    </a:solidFill>
                    <a:latin typeface="Comic Sans MS" panose="030F0702030302020204" pitchFamily="66" charset="0"/>
                  </a:rPr>
                  <a:t>Requirement</a:t>
                </a:r>
                <a:r>
                  <a:rPr lang="en-US" altLang="zh-CN" sz="2000" dirty="0">
                    <a:latin typeface="Comic Sans MS" panose="030F0702030302020204" pitchFamily="66" charset="0"/>
                  </a:rPr>
                  <a:t>: All edges in an authorization graph must be part of some path originating with the root</a:t>
                </a:r>
              </a:p>
              <a:p>
                <a:r>
                  <a:rPr lang="en-US" altLang="zh-CN" sz="2000" dirty="0">
                    <a:latin typeface="Comic Sans MS" panose="030F0702030302020204" pitchFamily="66" charset="0"/>
                  </a:rPr>
                  <a:t>If </a:t>
                </a:r>
                <a:r>
                  <a:rPr lang="en-US" altLang="zh-CN" sz="2000" dirty="0">
                    <a:solidFill>
                      <a:srgbClr val="FF0000"/>
                    </a:solidFill>
                    <a:latin typeface="Comic Sans MS" panose="030F0702030302020204" pitchFamily="66" charset="0"/>
                  </a:rPr>
                  <a:t>DBA</a:t>
                </a:r>
                <a:r>
                  <a:rPr lang="en-US" altLang="zh-CN" sz="2000" dirty="0">
                    <a:latin typeface="Comic Sans MS" panose="030F0702030302020204" pitchFamily="66" charset="0"/>
                  </a:rPr>
                  <a:t> </a:t>
                </a:r>
                <a:r>
                  <a:rPr lang="en-US" altLang="zh-CN" sz="2000" b="1" dirty="0">
                    <a:solidFill>
                      <a:srgbClr val="FF0000"/>
                    </a:solidFill>
                    <a:latin typeface="Comic Sans MS" panose="030F0702030302020204" pitchFamily="66" charset="0"/>
                  </a:rPr>
                  <a:t>revokes</a:t>
                </a:r>
                <a:r>
                  <a:rPr lang="en-US" altLang="zh-CN" sz="2000" dirty="0">
                    <a:solidFill>
                      <a:srgbClr val="FF0000"/>
                    </a:solidFill>
                    <a:latin typeface="Comic Sans MS" panose="030F0702030302020204" pitchFamily="66" charset="0"/>
                  </a:rPr>
                  <a:t> grant </a:t>
                </a:r>
                <a:r>
                  <a:rPr lang="en-US" altLang="zh-CN" sz="2000" dirty="0">
                    <a:latin typeface="Comic Sans MS" panose="030F0702030302020204" pitchFamily="66" charset="0"/>
                  </a:rPr>
                  <a:t>from </a:t>
                </a:r>
                <a14:m>
                  <m:oMath xmlns:m="http://schemas.openxmlformats.org/officeDocument/2006/math">
                    <m:sSub>
                      <m:sSubPr>
                        <m:ctrlPr>
                          <a:rPr lang="en-US" altLang="zh-CN" sz="2000" b="1" i="1" smtClean="0">
                            <a:solidFill>
                              <a:srgbClr val="3333FF"/>
                            </a:solidFill>
                            <a:latin typeface="Cambria Math" panose="02040503050406030204" pitchFamily="18" charset="0"/>
                          </a:rPr>
                        </m:ctrlPr>
                      </m:sSubPr>
                      <m:e>
                        <m:r>
                          <a:rPr lang="en-US" altLang="zh-CN" sz="2000" b="1" i="1" smtClean="0">
                            <a:solidFill>
                              <a:srgbClr val="3333FF"/>
                            </a:solidFill>
                            <a:latin typeface="Cambria Math" panose="02040503050406030204" pitchFamily="18" charset="0"/>
                          </a:rPr>
                          <m:t>𝑼</m:t>
                        </m:r>
                      </m:e>
                      <m:sub>
                        <m:r>
                          <a:rPr lang="en-US" altLang="zh-CN" sz="2000" b="1" i="1" smtClean="0">
                            <a:solidFill>
                              <a:srgbClr val="3333FF"/>
                            </a:solidFill>
                            <a:latin typeface="Cambria Math" panose="02040503050406030204" pitchFamily="18" charset="0"/>
                          </a:rPr>
                          <m:t>𝟏</m:t>
                        </m:r>
                      </m:sub>
                    </m:sSub>
                  </m:oMath>
                </a14:m>
                <a:r>
                  <a:rPr lang="en-US" altLang="zh-CN" sz="2000" dirty="0">
                    <a:latin typeface="Comic Sans MS" panose="030F0702030302020204" pitchFamily="66" charset="0"/>
                  </a:rPr>
                  <a:t>:</a:t>
                </a:r>
              </a:p>
              <a:p>
                <a:pPr lvl="1"/>
                <a:r>
                  <a:rPr lang="en-US" altLang="zh-CN" sz="1600" dirty="0">
                    <a:latin typeface="Comic Sans MS" panose="030F0702030302020204" pitchFamily="66" charset="0"/>
                  </a:rPr>
                  <a:t>Grant must be revoked from </a:t>
                </a:r>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smtClean="0">
                            <a:solidFill>
                              <a:srgbClr val="3333FF"/>
                            </a:solidFill>
                            <a:latin typeface="Cambria Math" panose="02040503050406030204" pitchFamily="18" charset="0"/>
                          </a:rPr>
                          <m:t>𝑼</m:t>
                        </m:r>
                      </m:e>
                      <m:sub>
                        <m:r>
                          <a:rPr lang="en-US" altLang="zh-CN" sz="1600" b="1" i="1" smtClean="0">
                            <a:solidFill>
                              <a:srgbClr val="3333FF"/>
                            </a:solidFill>
                            <a:latin typeface="Cambria Math" panose="02040503050406030204" pitchFamily="18" charset="0"/>
                          </a:rPr>
                          <m:t>𝟒</m:t>
                        </m:r>
                      </m:sub>
                    </m:sSub>
                  </m:oMath>
                </a14:m>
                <a:r>
                  <a:rPr lang="en-US" altLang="zh-CN" sz="1600" b="1" dirty="0">
                    <a:solidFill>
                      <a:srgbClr val="3333FF"/>
                    </a:solidFill>
                    <a:latin typeface="Comic Sans MS" panose="030F0702030302020204" pitchFamily="66" charset="0"/>
                  </a:rPr>
                  <a:t> </a:t>
                </a:r>
                <a:r>
                  <a:rPr lang="en-US" altLang="zh-CN" sz="1600" dirty="0">
                    <a:latin typeface="Comic Sans MS" panose="030F0702030302020204" pitchFamily="66" charset="0"/>
                  </a:rPr>
                  <a:t>since </a:t>
                </a:r>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a:solidFill>
                              <a:srgbClr val="3333FF"/>
                            </a:solidFill>
                            <a:latin typeface="Cambria Math" panose="02040503050406030204" pitchFamily="18" charset="0"/>
                          </a:rPr>
                          <m:t>𝑼</m:t>
                        </m:r>
                      </m:e>
                      <m:sub>
                        <m:r>
                          <a:rPr lang="en-US" altLang="zh-CN" sz="1600" b="1" i="1">
                            <a:solidFill>
                              <a:srgbClr val="3333FF"/>
                            </a:solidFill>
                            <a:latin typeface="Cambria Math" panose="02040503050406030204" pitchFamily="18" charset="0"/>
                          </a:rPr>
                          <m:t>𝟏</m:t>
                        </m:r>
                      </m:sub>
                    </m:sSub>
                  </m:oMath>
                </a14:m>
                <a:r>
                  <a:rPr lang="en-US" altLang="zh-CN" sz="1600" b="1" dirty="0">
                    <a:solidFill>
                      <a:srgbClr val="3333FF"/>
                    </a:solidFill>
                    <a:latin typeface="Comic Sans MS" panose="030F0702030302020204" pitchFamily="66" charset="0"/>
                  </a:rPr>
                  <a:t> </a:t>
                </a:r>
                <a:r>
                  <a:rPr lang="en-US" altLang="zh-CN" sz="1600" dirty="0">
                    <a:latin typeface="Comic Sans MS" panose="030F0702030302020204" pitchFamily="66" charset="0"/>
                  </a:rPr>
                  <a:t>no longer has authorization</a:t>
                </a:r>
              </a:p>
              <a:p>
                <a:pPr lvl="1"/>
                <a:r>
                  <a:rPr lang="en-US" altLang="zh-CN" sz="1600" dirty="0">
                    <a:latin typeface="Comic Sans MS" panose="030F0702030302020204" pitchFamily="66" charset="0"/>
                  </a:rPr>
                  <a:t>Grant must not be revoked from </a:t>
                </a:r>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a:solidFill>
                              <a:srgbClr val="3333FF"/>
                            </a:solidFill>
                            <a:latin typeface="Cambria Math" panose="02040503050406030204" pitchFamily="18" charset="0"/>
                          </a:rPr>
                          <m:t>𝑼</m:t>
                        </m:r>
                      </m:e>
                      <m:sub>
                        <m:r>
                          <a:rPr lang="en-US" altLang="zh-CN" sz="1600" b="1" i="1" smtClean="0">
                            <a:solidFill>
                              <a:srgbClr val="3333FF"/>
                            </a:solidFill>
                            <a:latin typeface="Cambria Math" panose="02040503050406030204" pitchFamily="18" charset="0"/>
                          </a:rPr>
                          <m:t>𝟓</m:t>
                        </m:r>
                      </m:sub>
                    </m:sSub>
                  </m:oMath>
                </a14:m>
                <a:r>
                  <a:rPr lang="en-US" altLang="zh-CN" sz="1600" dirty="0">
                    <a:latin typeface="Comic Sans MS" panose="030F0702030302020204" pitchFamily="66" charset="0"/>
                  </a:rPr>
                  <a:t> since </a:t>
                </a:r>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a:solidFill>
                              <a:srgbClr val="3333FF"/>
                            </a:solidFill>
                            <a:latin typeface="Cambria Math" panose="02040503050406030204" pitchFamily="18" charset="0"/>
                          </a:rPr>
                          <m:t>𝑼</m:t>
                        </m:r>
                      </m:e>
                      <m:sub>
                        <m:r>
                          <a:rPr lang="en-US" altLang="zh-CN" sz="1600" b="1" i="1" smtClean="0">
                            <a:solidFill>
                              <a:srgbClr val="3333FF"/>
                            </a:solidFill>
                            <a:latin typeface="Cambria Math" panose="02040503050406030204" pitchFamily="18" charset="0"/>
                          </a:rPr>
                          <m:t>𝟓</m:t>
                        </m:r>
                      </m:sub>
                    </m:sSub>
                  </m:oMath>
                </a14:m>
                <a:r>
                  <a:rPr lang="en-US" altLang="zh-CN" sz="1600" b="1" dirty="0">
                    <a:solidFill>
                      <a:srgbClr val="3333FF"/>
                    </a:solidFill>
                    <a:latin typeface="Comic Sans MS" panose="030F0702030302020204" pitchFamily="66" charset="0"/>
                  </a:rPr>
                  <a:t> </a:t>
                </a:r>
                <a:r>
                  <a:rPr lang="en-US" altLang="zh-CN" sz="1600" dirty="0">
                    <a:latin typeface="Comic Sans MS" panose="030F0702030302020204" pitchFamily="66" charset="0"/>
                  </a:rPr>
                  <a:t>has another authorization path from DBA through </a:t>
                </a:r>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a:solidFill>
                              <a:srgbClr val="3333FF"/>
                            </a:solidFill>
                            <a:latin typeface="Cambria Math" panose="02040503050406030204" pitchFamily="18" charset="0"/>
                          </a:rPr>
                          <m:t>𝑼</m:t>
                        </m:r>
                      </m:e>
                      <m:sub>
                        <m:r>
                          <a:rPr lang="en-US" altLang="zh-CN" sz="1600" b="1" i="1" smtClean="0">
                            <a:solidFill>
                              <a:srgbClr val="3333FF"/>
                            </a:solidFill>
                            <a:latin typeface="Cambria Math" panose="02040503050406030204" pitchFamily="18" charset="0"/>
                          </a:rPr>
                          <m:t>𝟐</m:t>
                        </m:r>
                      </m:sub>
                    </m:sSub>
                  </m:oMath>
                </a14:m>
                <a:endParaRPr lang="en-US" altLang="zh-CN" sz="1600" b="1" dirty="0">
                  <a:latin typeface="Comic Sans MS" panose="030F0702030302020204" pitchFamily="66" charset="0"/>
                </a:endParaRPr>
              </a:p>
              <a:p>
                <a:r>
                  <a:rPr lang="en-US" altLang="zh-CN" sz="2000" dirty="0">
                    <a:solidFill>
                      <a:srgbClr val="FF0000"/>
                    </a:solidFill>
                    <a:latin typeface="Comic Sans MS" panose="030F0702030302020204" pitchFamily="66" charset="0"/>
                  </a:rPr>
                  <a:t>Must </a:t>
                </a:r>
                <a:r>
                  <a:rPr lang="en-US" altLang="zh-CN" sz="2000" b="1" dirty="0">
                    <a:solidFill>
                      <a:srgbClr val="FF0000"/>
                    </a:solidFill>
                    <a:latin typeface="Comic Sans MS" panose="030F0702030302020204" pitchFamily="66" charset="0"/>
                  </a:rPr>
                  <a:t>prevent cycles</a:t>
                </a:r>
                <a:r>
                  <a:rPr lang="en-US" altLang="zh-CN" sz="2000" dirty="0">
                    <a:solidFill>
                      <a:srgbClr val="FF0000"/>
                    </a:solidFill>
                    <a:latin typeface="Comic Sans MS" panose="030F0702030302020204" pitchFamily="66" charset="0"/>
                  </a:rPr>
                  <a:t> of grants with no path from the root</a:t>
                </a:r>
                <a:r>
                  <a:rPr lang="en-US" altLang="zh-CN" sz="2000" dirty="0">
                    <a:latin typeface="Comic Sans MS" panose="030F0702030302020204" pitchFamily="66" charset="0"/>
                  </a:rPr>
                  <a:t>:</a:t>
                </a:r>
              </a:p>
              <a:p>
                <a:pPr lvl="1"/>
                <a:r>
                  <a:rPr lang="en-US" altLang="zh-CN" sz="1600" dirty="0">
                    <a:latin typeface="Comic Sans MS" panose="030F0702030302020204" pitchFamily="66" charset="0"/>
                  </a:rPr>
                  <a:t>DBA grants authorization to </a:t>
                </a:r>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a:solidFill>
                              <a:srgbClr val="3333FF"/>
                            </a:solidFill>
                            <a:latin typeface="Cambria Math" panose="02040503050406030204" pitchFamily="18" charset="0"/>
                          </a:rPr>
                          <m:t>𝑼</m:t>
                        </m:r>
                      </m:e>
                      <m:sub>
                        <m:r>
                          <a:rPr lang="en-US" altLang="zh-CN" sz="1600" b="1" i="1" smtClean="0">
                            <a:solidFill>
                              <a:srgbClr val="3333FF"/>
                            </a:solidFill>
                            <a:latin typeface="Cambria Math" panose="02040503050406030204" pitchFamily="18" charset="0"/>
                          </a:rPr>
                          <m:t>𝟕</m:t>
                        </m:r>
                      </m:sub>
                    </m:sSub>
                    <m:r>
                      <a:rPr lang="en-US" altLang="zh-CN" sz="1600" b="1" i="1">
                        <a:solidFill>
                          <a:srgbClr val="3333FF"/>
                        </a:solidFill>
                        <a:latin typeface="Cambria Math" panose="02040503050406030204" pitchFamily="18" charset="0"/>
                      </a:rPr>
                      <m:t> </m:t>
                    </m:r>
                  </m:oMath>
                </a14:m>
                <a:endParaRPr lang="en-US" altLang="zh-CN" sz="1600" b="1" dirty="0">
                  <a:solidFill>
                    <a:srgbClr val="3333FF"/>
                  </a:solidFill>
                  <a:latin typeface="Comic Sans MS" panose="030F0702030302020204" pitchFamily="66" charset="0"/>
                </a:endParaRPr>
              </a:p>
              <a:p>
                <a:pPr lvl="1"/>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a:solidFill>
                              <a:srgbClr val="3333FF"/>
                            </a:solidFill>
                            <a:latin typeface="Cambria Math" panose="02040503050406030204" pitchFamily="18" charset="0"/>
                          </a:rPr>
                          <m:t>𝑼</m:t>
                        </m:r>
                      </m:e>
                      <m:sub>
                        <m:r>
                          <a:rPr lang="en-US" altLang="zh-CN" sz="1600" b="1" i="1">
                            <a:solidFill>
                              <a:srgbClr val="3333FF"/>
                            </a:solidFill>
                            <a:latin typeface="Cambria Math" panose="02040503050406030204" pitchFamily="18" charset="0"/>
                          </a:rPr>
                          <m:t>𝟕</m:t>
                        </m:r>
                      </m:sub>
                    </m:sSub>
                  </m:oMath>
                </a14:m>
                <a:r>
                  <a:rPr lang="en-US" altLang="zh-CN" sz="1600" b="1" dirty="0">
                    <a:solidFill>
                      <a:srgbClr val="3333FF"/>
                    </a:solidFill>
                    <a:latin typeface="Comic Sans MS" panose="030F0702030302020204" pitchFamily="66" charset="0"/>
                  </a:rPr>
                  <a:t> </a:t>
                </a:r>
                <a:r>
                  <a:rPr lang="en-US" altLang="zh-CN" sz="1600" dirty="0">
                    <a:latin typeface="Comic Sans MS" panose="030F0702030302020204" pitchFamily="66" charset="0"/>
                  </a:rPr>
                  <a:t>grants authorization to </a:t>
                </a:r>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a:solidFill>
                              <a:srgbClr val="3333FF"/>
                            </a:solidFill>
                            <a:latin typeface="Cambria Math" panose="02040503050406030204" pitchFamily="18" charset="0"/>
                          </a:rPr>
                          <m:t>𝑼</m:t>
                        </m:r>
                      </m:e>
                      <m:sub>
                        <m:r>
                          <a:rPr lang="en-US" altLang="zh-CN" sz="1600" b="1" i="1" smtClean="0">
                            <a:solidFill>
                              <a:srgbClr val="3333FF"/>
                            </a:solidFill>
                            <a:latin typeface="Cambria Math" panose="02040503050406030204" pitchFamily="18" charset="0"/>
                          </a:rPr>
                          <m:t>𝟖</m:t>
                        </m:r>
                      </m:sub>
                    </m:sSub>
                  </m:oMath>
                </a14:m>
                <a:endParaRPr lang="en-US" altLang="zh-CN" sz="1600" b="1" dirty="0">
                  <a:latin typeface="Comic Sans MS" panose="030F0702030302020204" pitchFamily="66" charset="0"/>
                </a:endParaRPr>
              </a:p>
              <a:p>
                <a:pPr lvl="1"/>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a:solidFill>
                              <a:srgbClr val="3333FF"/>
                            </a:solidFill>
                            <a:latin typeface="Cambria Math" panose="02040503050406030204" pitchFamily="18" charset="0"/>
                          </a:rPr>
                          <m:t>𝑼</m:t>
                        </m:r>
                      </m:e>
                      <m:sub>
                        <m:r>
                          <a:rPr lang="en-US" altLang="zh-CN" sz="1600" b="1" i="1" smtClean="0">
                            <a:solidFill>
                              <a:srgbClr val="3333FF"/>
                            </a:solidFill>
                            <a:latin typeface="Cambria Math" panose="02040503050406030204" pitchFamily="18" charset="0"/>
                          </a:rPr>
                          <m:t>𝟖</m:t>
                        </m:r>
                      </m:sub>
                    </m:sSub>
                    <m:r>
                      <a:rPr lang="en-US" altLang="zh-CN" sz="1600" i="1">
                        <a:latin typeface="Cambria Math" panose="02040503050406030204" pitchFamily="18" charset="0"/>
                      </a:rPr>
                      <m:t> </m:t>
                    </m:r>
                  </m:oMath>
                </a14:m>
                <a:r>
                  <a:rPr lang="en-US" altLang="zh-CN" sz="1600" dirty="0">
                    <a:latin typeface="Comic Sans MS" panose="030F0702030302020204" pitchFamily="66" charset="0"/>
                  </a:rPr>
                  <a:t>grants authorization to </a:t>
                </a:r>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a:solidFill>
                              <a:srgbClr val="3333FF"/>
                            </a:solidFill>
                            <a:latin typeface="Cambria Math" panose="02040503050406030204" pitchFamily="18" charset="0"/>
                          </a:rPr>
                          <m:t>𝑼</m:t>
                        </m:r>
                      </m:e>
                      <m:sub>
                        <m:r>
                          <a:rPr lang="en-US" altLang="zh-CN" sz="1600" b="1" i="1">
                            <a:solidFill>
                              <a:srgbClr val="3333FF"/>
                            </a:solidFill>
                            <a:latin typeface="Cambria Math" panose="02040503050406030204" pitchFamily="18" charset="0"/>
                          </a:rPr>
                          <m:t>𝟕</m:t>
                        </m:r>
                      </m:sub>
                    </m:sSub>
                    <m:r>
                      <a:rPr lang="en-US" altLang="zh-CN" sz="1600" i="1">
                        <a:latin typeface="Cambria Math" panose="02040503050406030204" pitchFamily="18" charset="0"/>
                      </a:rPr>
                      <m:t> </m:t>
                    </m:r>
                  </m:oMath>
                </a14:m>
                <a:endParaRPr lang="en-US" altLang="zh-CN" sz="1600" dirty="0">
                  <a:latin typeface="Comic Sans MS" panose="030F0702030302020204" pitchFamily="66" charset="0"/>
                </a:endParaRPr>
              </a:p>
              <a:p>
                <a:pPr lvl="1"/>
                <a:r>
                  <a:rPr lang="en-US" altLang="zh-CN" sz="1600" dirty="0">
                    <a:latin typeface="Comic Sans MS" panose="030F0702030302020204" pitchFamily="66" charset="0"/>
                  </a:rPr>
                  <a:t>DBA revokes authorization from </a:t>
                </a:r>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a:solidFill>
                              <a:srgbClr val="3333FF"/>
                            </a:solidFill>
                            <a:latin typeface="Cambria Math" panose="02040503050406030204" pitchFamily="18" charset="0"/>
                          </a:rPr>
                          <m:t>𝑼</m:t>
                        </m:r>
                      </m:e>
                      <m:sub>
                        <m:r>
                          <a:rPr lang="en-US" altLang="zh-CN" sz="1600" b="1" i="1">
                            <a:solidFill>
                              <a:srgbClr val="3333FF"/>
                            </a:solidFill>
                            <a:latin typeface="Cambria Math" panose="02040503050406030204" pitchFamily="18" charset="0"/>
                          </a:rPr>
                          <m:t>𝟕</m:t>
                        </m:r>
                      </m:sub>
                    </m:sSub>
                    <m:r>
                      <a:rPr lang="en-US" altLang="zh-CN" sz="1600" i="1">
                        <a:latin typeface="Cambria Math" panose="02040503050406030204" pitchFamily="18" charset="0"/>
                      </a:rPr>
                      <m:t> </m:t>
                    </m:r>
                  </m:oMath>
                </a14:m>
                <a:endParaRPr lang="en-US" altLang="zh-CN" sz="1600" dirty="0">
                  <a:latin typeface="Comic Sans MS" panose="030F0702030302020204" pitchFamily="66" charset="0"/>
                </a:endParaRPr>
              </a:p>
              <a:p>
                <a:pPr lvl="1"/>
                <a:r>
                  <a:rPr lang="en-US" altLang="zh-CN" sz="1600" dirty="0">
                    <a:latin typeface="Comic Sans MS" panose="030F0702030302020204" pitchFamily="66" charset="0"/>
                  </a:rPr>
                  <a:t>Must revoke grant </a:t>
                </a:r>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a:solidFill>
                              <a:srgbClr val="3333FF"/>
                            </a:solidFill>
                            <a:latin typeface="Cambria Math" panose="02040503050406030204" pitchFamily="18" charset="0"/>
                          </a:rPr>
                          <m:t>𝑼</m:t>
                        </m:r>
                      </m:e>
                      <m:sub>
                        <m:r>
                          <a:rPr lang="en-US" altLang="zh-CN" sz="1600" b="1" i="1" smtClean="0">
                            <a:solidFill>
                              <a:srgbClr val="3333FF"/>
                            </a:solidFill>
                            <a:latin typeface="Cambria Math" panose="02040503050406030204" pitchFamily="18" charset="0"/>
                          </a:rPr>
                          <m:t>𝟕</m:t>
                        </m:r>
                      </m:sub>
                    </m:sSub>
                  </m:oMath>
                </a14:m>
                <a:r>
                  <a:rPr lang="en-US" altLang="zh-CN" sz="1600" dirty="0">
                    <a:latin typeface="Comic Sans MS" panose="030F0702030302020204" pitchFamily="66" charset="0"/>
                  </a:rPr>
                  <a:t> to </a:t>
                </a:r>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a:solidFill>
                              <a:srgbClr val="3333FF"/>
                            </a:solidFill>
                            <a:latin typeface="Cambria Math" panose="02040503050406030204" pitchFamily="18" charset="0"/>
                          </a:rPr>
                          <m:t>𝑼</m:t>
                        </m:r>
                      </m:e>
                      <m:sub>
                        <m:r>
                          <a:rPr lang="en-US" altLang="zh-CN" sz="1600" b="1" i="1" smtClean="0">
                            <a:solidFill>
                              <a:srgbClr val="3333FF"/>
                            </a:solidFill>
                            <a:latin typeface="Cambria Math" panose="02040503050406030204" pitchFamily="18" charset="0"/>
                          </a:rPr>
                          <m:t>𝟖</m:t>
                        </m:r>
                      </m:sub>
                    </m:sSub>
                  </m:oMath>
                </a14:m>
                <a:r>
                  <a:rPr lang="en-US" altLang="zh-CN" sz="1600" b="1" dirty="0">
                    <a:solidFill>
                      <a:srgbClr val="3333FF"/>
                    </a:solidFill>
                    <a:latin typeface="Comic Sans MS" panose="030F0702030302020204" pitchFamily="66" charset="0"/>
                  </a:rPr>
                  <a:t> </a:t>
                </a:r>
                <a:r>
                  <a:rPr lang="en-US" altLang="zh-CN" sz="1600" dirty="0">
                    <a:latin typeface="Comic Sans MS" panose="030F0702030302020204" pitchFamily="66" charset="0"/>
                  </a:rPr>
                  <a:t>and from </a:t>
                </a:r>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a:solidFill>
                              <a:srgbClr val="3333FF"/>
                            </a:solidFill>
                            <a:latin typeface="Cambria Math" panose="02040503050406030204" pitchFamily="18" charset="0"/>
                          </a:rPr>
                          <m:t>𝑼</m:t>
                        </m:r>
                      </m:e>
                      <m:sub>
                        <m:r>
                          <a:rPr lang="en-US" altLang="zh-CN" sz="1600" b="1" i="1">
                            <a:solidFill>
                              <a:srgbClr val="3333FF"/>
                            </a:solidFill>
                            <a:latin typeface="Cambria Math" panose="02040503050406030204" pitchFamily="18" charset="0"/>
                          </a:rPr>
                          <m:t>𝟖</m:t>
                        </m:r>
                      </m:sub>
                    </m:sSub>
                  </m:oMath>
                </a14:m>
                <a:r>
                  <a:rPr lang="en-US" altLang="zh-CN" sz="1600" b="1" dirty="0">
                    <a:solidFill>
                      <a:srgbClr val="3333FF"/>
                    </a:solidFill>
                    <a:latin typeface="Comic Sans MS" panose="030F0702030302020204" pitchFamily="66" charset="0"/>
                  </a:rPr>
                  <a:t> </a:t>
                </a:r>
                <a:r>
                  <a:rPr lang="en-US" altLang="zh-CN" sz="1600" dirty="0">
                    <a:latin typeface="Comic Sans MS" panose="030F0702030302020204" pitchFamily="66" charset="0"/>
                  </a:rPr>
                  <a:t>to </a:t>
                </a:r>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a:solidFill>
                              <a:srgbClr val="3333FF"/>
                            </a:solidFill>
                            <a:latin typeface="Cambria Math" panose="02040503050406030204" pitchFamily="18" charset="0"/>
                          </a:rPr>
                          <m:t>𝑼</m:t>
                        </m:r>
                      </m:e>
                      <m:sub>
                        <m:r>
                          <a:rPr lang="en-US" altLang="zh-CN" sz="1600" b="1" i="1" smtClean="0">
                            <a:solidFill>
                              <a:srgbClr val="3333FF"/>
                            </a:solidFill>
                            <a:latin typeface="Cambria Math" panose="02040503050406030204" pitchFamily="18" charset="0"/>
                          </a:rPr>
                          <m:t>𝟕</m:t>
                        </m:r>
                      </m:sub>
                    </m:sSub>
                  </m:oMath>
                </a14:m>
                <a:r>
                  <a:rPr lang="en-US" altLang="zh-CN" sz="1600" b="1" dirty="0">
                    <a:solidFill>
                      <a:srgbClr val="3333FF"/>
                    </a:solidFill>
                    <a:latin typeface="Comic Sans MS" panose="030F0702030302020204" pitchFamily="66" charset="0"/>
                  </a:rPr>
                  <a:t> </a:t>
                </a:r>
                <a:r>
                  <a:rPr lang="en-US" altLang="zh-CN" sz="1600" dirty="0">
                    <a:latin typeface="Comic Sans MS" panose="030F0702030302020204" pitchFamily="66" charset="0"/>
                  </a:rPr>
                  <a:t>since there is no path from </a:t>
                </a:r>
                <a:r>
                  <a:rPr lang="en-US" altLang="zh-CN" sz="1600" b="1" dirty="0">
                    <a:solidFill>
                      <a:srgbClr val="3333FF"/>
                    </a:solidFill>
                    <a:latin typeface="Comic Sans MS" panose="030F0702030302020204" pitchFamily="66" charset="0"/>
                  </a:rPr>
                  <a:t>DBA</a:t>
                </a:r>
                <a:r>
                  <a:rPr lang="en-US" altLang="zh-CN" sz="1600" dirty="0">
                    <a:latin typeface="Comic Sans MS" panose="030F0702030302020204" pitchFamily="66" charset="0"/>
                  </a:rPr>
                  <a:t> to </a:t>
                </a:r>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a:solidFill>
                              <a:srgbClr val="3333FF"/>
                            </a:solidFill>
                            <a:latin typeface="Cambria Math" panose="02040503050406030204" pitchFamily="18" charset="0"/>
                          </a:rPr>
                          <m:t>𝑼</m:t>
                        </m:r>
                      </m:e>
                      <m:sub>
                        <m:r>
                          <a:rPr lang="en-US" altLang="zh-CN" sz="1600" b="1" i="1" smtClean="0">
                            <a:solidFill>
                              <a:srgbClr val="3333FF"/>
                            </a:solidFill>
                            <a:latin typeface="Cambria Math" panose="02040503050406030204" pitchFamily="18" charset="0"/>
                          </a:rPr>
                          <m:t>𝟕</m:t>
                        </m:r>
                      </m:sub>
                    </m:sSub>
                  </m:oMath>
                </a14:m>
                <a:r>
                  <a:rPr lang="en-US" altLang="zh-CN" sz="1600" b="1" dirty="0">
                    <a:solidFill>
                      <a:srgbClr val="3333FF"/>
                    </a:solidFill>
                    <a:latin typeface="Comic Sans MS" panose="030F0702030302020204" pitchFamily="66" charset="0"/>
                  </a:rPr>
                  <a:t> </a:t>
                </a:r>
                <a:r>
                  <a:rPr lang="en-US" altLang="zh-CN" sz="1600" dirty="0">
                    <a:latin typeface="Comic Sans MS" panose="030F0702030302020204" pitchFamily="66" charset="0"/>
                  </a:rPr>
                  <a:t>or to </a:t>
                </a:r>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a:solidFill>
                              <a:srgbClr val="3333FF"/>
                            </a:solidFill>
                            <a:latin typeface="Cambria Math" panose="02040503050406030204" pitchFamily="18" charset="0"/>
                          </a:rPr>
                          <m:t>𝑼</m:t>
                        </m:r>
                      </m:e>
                      <m:sub>
                        <m:r>
                          <a:rPr lang="en-US" altLang="zh-CN" sz="1600" b="1" i="1">
                            <a:solidFill>
                              <a:srgbClr val="3333FF"/>
                            </a:solidFill>
                            <a:latin typeface="Cambria Math" panose="02040503050406030204" pitchFamily="18" charset="0"/>
                          </a:rPr>
                          <m:t>𝟖</m:t>
                        </m:r>
                      </m:sub>
                    </m:sSub>
                  </m:oMath>
                </a14:m>
                <a:r>
                  <a:rPr lang="en-US" altLang="zh-CN" sz="1600" b="1" dirty="0">
                    <a:solidFill>
                      <a:srgbClr val="3333FF"/>
                    </a:solidFill>
                    <a:latin typeface="Comic Sans MS" panose="030F0702030302020204" pitchFamily="66" charset="0"/>
                  </a:rPr>
                  <a:t> </a:t>
                </a:r>
                <a:r>
                  <a:rPr lang="en-US" altLang="zh-CN" sz="1600" dirty="0">
                    <a:latin typeface="Comic Sans MS" panose="030F0702030302020204" pitchFamily="66" charset="0"/>
                  </a:rPr>
                  <a:t>anymore</a:t>
                </a:r>
              </a:p>
            </p:txBody>
          </p:sp>
        </mc:Choice>
        <mc:Fallback>
          <p:sp>
            <p:nvSpPr>
              <p:cNvPr id="3" name="内容占位符 2">
                <a:extLst>
                  <a:ext uri="{FF2B5EF4-FFF2-40B4-BE49-F238E27FC236}">
                    <a16:creationId xmlns:a16="http://schemas.microsoft.com/office/drawing/2014/main" id="{3F92E775-702A-4D43-BD17-76B5E27D30AA}"/>
                  </a:ext>
                </a:extLst>
              </p:cNvPr>
              <p:cNvSpPr>
                <a:spLocks noGrp="1" noRot="1" noChangeAspect="1" noMove="1" noResize="1" noEditPoints="1" noAdjustHandles="1" noChangeArrowheads="1" noChangeShapeType="1" noTextEdit="1"/>
              </p:cNvSpPr>
              <p:nvPr>
                <p:ph idx="1"/>
              </p:nvPr>
            </p:nvSpPr>
            <p:spPr>
              <a:xfrm>
                <a:off x="251520" y="627534"/>
                <a:ext cx="8568952" cy="4032448"/>
              </a:xfrm>
              <a:blipFill>
                <a:blip r:embed="rId2"/>
                <a:stretch>
                  <a:fillRect l="-996" t="-2118" b="-6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9795635"/>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F44A96-08E3-426F-9878-102C392E2D13}"/>
              </a:ext>
            </a:extLst>
          </p:cNvPr>
          <p:cNvSpPr>
            <a:spLocks noGrp="1"/>
          </p:cNvSpPr>
          <p:nvPr>
            <p:ph type="title"/>
          </p:nvPr>
        </p:nvSpPr>
        <p:spPr/>
        <p:txBody>
          <a:bodyPr/>
          <a:lstStyle/>
          <a:p>
            <a:pPr algn="ctr"/>
            <a:r>
              <a:rPr lang="en-US" altLang="zh-CN" dirty="0">
                <a:latin typeface="Comic Sans MS" panose="030F0702030302020204" pitchFamily="66" charset="0"/>
              </a:rPr>
              <a:t>Security Specification in SQL</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30A4CE35-6052-4C3F-9567-440A8005EA28}"/>
              </a:ext>
            </a:extLst>
          </p:cNvPr>
          <p:cNvSpPr>
            <a:spLocks noGrp="1"/>
          </p:cNvSpPr>
          <p:nvPr>
            <p:ph idx="1"/>
          </p:nvPr>
        </p:nvSpPr>
        <p:spPr>
          <a:xfrm>
            <a:off x="251520" y="627534"/>
            <a:ext cx="8568952" cy="4392488"/>
          </a:xfrm>
        </p:spPr>
        <p:txBody>
          <a:bodyPr/>
          <a:lstStyle/>
          <a:p>
            <a:r>
              <a:rPr lang="en-US" altLang="zh-CN" sz="2000" dirty="0">
                <a:latin typeface="Comic Sans MS" panose="030F0702030302020204" pitchFamily="66" charset="0"/>
              </a:rPr>
              <a:t>The grant statement is used to confer authorization</a:t>
            </a:r>
          </a:p>
          <a:p>
            <a:pPr marL="0" indent="0">
              <a:buNone/>
            </a:pPr>
            <a:r>
              <a:rPr lang="en-US" altLang="zh-CN" sz="2000" dirty="0">
                <a:latin typeface="Comic Sans MS" panose="030F0702030302020204" pitchFamily="66" charset="0"/>
              </a:rPr>
              <a:t>	</a:t>
            </a:r>
            <a:r>
              <a:rPr lang="en-US" altLang="zh-CN" sz="2000" b="1" i="1" dirty="0">
                <a:solidFill>
                  <a:srgbClr val="FF0000"/>
                </a:solidFill>
                <a:latin typeface="Comic Sans MS" panose="030F0702030302020204" pitchFamily="66" charset="0"/>
                <a:cs typeface="Times New Roman" panose="02020603050405020304" pitchFamily="18" charset="0"/>
              </a:rPr>
              <a:t>grant</a:t>
            </a:r>
            <a:r>
              <a:rPr lang="en-US" altLang="zh-CN" sz="2000" i="1" dirty="0">
                <a:solidFill>
                  <a:srgbClr val="FF0000"/>
                </a:solidFill>
                <a:latin typeface="Comic Sans MS" panose="030F0702030302020204" pitchFamily="66" charset="0"/>
                <a:cs typeface="Times New Roman" panose="02020603050405020304" pitchFamily="18" charset="0"/>
              </a:rPr>
              <a:t> &lt;privilege list&gt;</a:t>
            </a:r>
          </a:p>
          <a:p>
            <a:pPr marL="0" indent="0">
              <a:buNone/>
            </a:pP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on </a:t>
            </a:r>
            <a:r>
              <a:rPr lang="en-US" altLang="zh-CN" sz="2000" i="1" dirty="0">
                <a:solidFill>
                  <a:srgbClr val="FF0000"/>
                </a:solidFill>
                <a:latin typeface="Comic Sans MS" panose="030F0702030302020204" pitchFamily="66" charset="0"/>
                <a:cs typeface="Times New Roman" panose="02020603050405020304" pitchFamily="18" charset="0"/>
              </a:rPr>
              <a:t>&lt;relation name or view name&gt; </a:t>
            </a:r>
          </a:p>
          <a:p>
            <a:pPr marL="0" indent="0">
              <a:buNone/>
            </a:pP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to </a:t>
            </a:r>
            <a:r>
              <a:rPr lang="en-US" altLang="zh-CN" sz="2000" i="1" dirty="0">
                <a:solidFill>
                  <a:srgbClr val="FF0000"/>
                </a:solidFill>
                <a:latin typeface="Comic Sans MS" panose="030F0702030302020204" pitchFamily="66" charset="0"/>
                <a:cs typeface="Times New Roman" panose="02020603050405020304" pitchFamily="18" charset="0"/>
              </a:rPr>
              <a:t>&lt;user list&gt;</a:t>
            </a:r>
          </a:p>
          <a:p>
            <a:r>
              <a:rPr lang="en-US" altLang="zh-CN" sz="2000" dirty="0">
                <a:solidFill>
                  <a:srgbClr val="3333FF"/>
                </a:solidFill>
                <a:latin typeface="Comic Sans MS" panose="030F0702030302020204" pitchFamily="66" charset="0"/>
              </a:rPr>
              <a:t>&lt;user list&gt; </a:t>
            </a:r>
            <a:r>
              <a:rPr lang="en-US" altLang="zh-CN" sz="2000" dirty="0">
                <a:latin typeface="Comic Sans MS" panose="030F0702030302020204" pitchFamily="66" charset="0"/>
              </a:rPr>
              <a:t>is:</a:t>
            </a:r>
          </a:p>
          <a:p>
            <a:pPr lvl="1"/>
            <a:r>
              <a:rPr lang="en-US" altLang="zh-CN" sz="1800" b="1" dirty="0">
                <a:solidFill>
                  <a:srgbClr val="3333FF"/>
                </a:solidFill>
                <a:latin typeface="Comic Sans MS" panose="030F0702030302020204" pitchFamily="66" charset="0"/>
              </a:rPr>
              <a:t>a user-id</a:t>
            </a:r>
          </a:p>
          <a:p>
            <a:pPr lvl="1"/>
            <a:r>
              <a:rPr lang="en-US" altLang="zh-CN" sz="1800" b="1" dirty="0">
                <a:solidFill>
                  <a:srgbClr val="3333FF"/>
                </a:solidFill>
                <a:latin typeface="Comic Sans MS" panose="030F0702030302020204" pitchFamily="66" charset="0"/>
              </a:rPr>
              <a:t>public</a:t>
            </a:r>
            <a:r>
              <a:rPr lang="en-US" altLang="zh-CN" sz="1800" dirty="0">
                <a:solidFill>
                  <a:srgbClr val="3333FF"/>
                </a:solidFill>
                <a:latin typeface="Comic Sans MS" panose="030F0702030302020204" pitchFamily="66" charset="0"/>
              </a:rPr>
              <a:t>, </a:t>
            </a:r>
            <a:r>
              <a:rPr lang="en-US" altLang="zh-CN" sz="1800" dirty="0">
                <a:latin typeface="Comic Sans MS" panose="030F0702030302020204" pitchFamily="66" charset="0"/>
              </a:rPr>
              <a:t>which allows all valid users the privilege granted</a:t>
            </a:r>
          </a:p>
          <a:p>
            <a:pPr lvl="1"/>
            <a:r>
              <a:rPr lang="en-US" altLang="zh-CN" sz="1800" b="1" dirty="0">
                <a:solidFill>
                  <a:srgbClr val="3333FF"/>
                </a:solidFill>
                <a:latin typeface="Comic Sans MS" panose="030F0702030302020204" pitchFamily="66" charset="0"/>
              </a:rPr>
              <a:t>A role </a:t>
            </a:r>
            <a:r>
              <a:rPr lang="en-US" altLang="zh-CN" sz="1800" dirty="0">
                <a:latin typeface="Comic Sans MS" panose="030F0702030302020204" pitchFamily="66" charset="0"/>
              </a:rPr>
              <a:t>(more on this later)</a:t>
            </a:r>
          </a:p>
          <a:p>
            <a:r>
              <a:rPr lang="en-US" altLang="zh-CN" sz="2000" dirty="0">
                <a:latin typeface="Comic Sans MS" panose="030F0702030302020204" pitchFamily="66" charset="0"/>
              </a:rPr>
              <a:t>Granting a privilege on a </a:t>
            </a:r>
            <a:r>
              <a:rPr lang="en-US" altLang="zh-CN" sz="2000" b="1" dirty="0">
                <a:solidFill>
                  <a:srgbClr val="3333FF"/>
                </a:solidFill>
                <a:latin typeface="Comic Sans MS" panose="030F0702030302020204" pitchFamily="66" charset="0"/>
              </a:rPr>
              <a:t>view</a:t>
            </a:r>
            <a:r>
              <a:rPr lang="en-US" altLang="zh-CN" sz="2000" dirty="0">
                <a:latin typeface="Comic Sans MS" panose="030F0702030302020204" pitchFamily="66" charset="0"/>
              </a:rPr>
              <a:t> does not imply granting any privileges on the underlying relations</a:t>
            </a:r>
          </a:p>
          <a:p>
            <a:r>
              <a:rPr lang="en-US" altLang="zh-CN" sz="2000" dirty="0">
                <a:latin typeface="Comic Sans MS" panose="030F0702030302020204" pitchFamily="66" charset="0"/>
              </a:rPr>
              <a:t>The grantor of the privilege must already hold the privilege on the specified item</a:t>
            </a:r>
          </a:p>
        </p:txBody>
      </p:sp>
    </p:spTree>
    <p:extLst>
      <p:ext uri="{BB962C8B-B14F-4D97-AF65-F5344CB8AC3E}">
        <p14:creationId xmlns:p14="http://schemas.microsoft.com/office/powerpoint/2010/main" val="994998980"/>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DC033F-C950-4E61-AC97-1A25B8130590}"/>
              </a:ext>
            </a:extLst>
          </p:cNvPr>
          <p:cNvSpPr>
            <a:spLocks noGrp="1"/>
          </p:cNvSpPr>
          <p:nvPr>
            <p:ph type="title"/>
          </p:nvPr>
        </p:nvSpPr>
        <p:spPr/>
        <p:txBody>
          <a:bodyPr/>
          <a:lstStyle/>
          <a:p>
            <a:pPr algn="ctr"/>
            <a:r>
              <a:rPr lang="en-US" altLang="zh-CN" dirty="0">
                <a:latin typeface="Comic Sans MS" panose="030F0702030302020204" pitchFamily="66" charset="0"/>
              </a:rPr>
              <a:t>Privileges in SQL</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ACFB2B2E-1712-416D-8F2C-53991182CCDD}"/>
              </a:ext>
            </a:extLst>
          </p:cNvPr>
          <p:cNvSpPr>
            <a:spLocks noGrp="1"/>
          </p:cNvSpPr>
          <p:nvPr>
            <p:ph idx="1"/>
          </p:nvPr>
        </p:nvSpPr>
        <p:spPr>
          <a:xfrm>
            <a:off x="251520" y="699542"/>
            <a:ext cx="8568952" cy="3805070"/>
          </a:xfrm>
        </p:spPr>
        <p:txBody>
          <a:bodyPr/>
          <a:lstStyle/>
          <a:p>
            <a:r>
              <a:rPr lang="en-US" altLang="zh-CN" sz="2000" b="1" dirty="0">
                <a:solidFill>
                  <a:srgbClr val="3333FF"/>
                </a:solidFill>
                <a:latin typeface="Comic Sans MS" panose="030F0702030302020204" pitchFamily="66" charset="0"/>
              </a:rPr>
              <a:t>select</a:t>
            </a:r>
            <a:r>
              <a:rPr lang="en-US" altLang="zh-CN" sz="2000" dirty="0">
                <a:solidFill>
                  <a:srgbClr val="3333FF"/>
                </a:solidFill>
                <a:latin typeface="Comic Sans MS" panose="030F0702030302020204" pitchFamily="66" charset="0"/>
              </a:rPr>
              <a:t>:</a:t>
            </a:r>
            <a:r>
              <a:rPr lang="en-US" altLang="zh-CN" sz="2000" dirty="0">
                <a:latin typeface="Comic Sans MS" panose="030F0702030302020204" pitchFamily="66" charset="0"/>
              </a:rPr>
              <a:t> allows </a:t>
            </a:r>
            <a:r>
              <a:rPr lang="en-US" altLang="zh-CN" sz="2000" dirty="0">
                <a:solidFill>
                  <a:srgbClr val="3333FF"/>
                </a:solidFill>
                <a:latin typeface="Comic Sans MS" panose="030F0702030302020204" pitchFamily="66" charset="0"/>
              </a:rPr>
              <a:t>read </a:t>
            </a:r>
            <a:r>
              <a:rPr lang="en-US" altLang="zh-CN" sz="2000" dirty="0">
                <a:latin typeface="Comic Sans MS" panose="030F0702030302020204" pitchFamily="66" charset="0"/>
              </a:rPr>
              <a:t>access to relation, or the ability to query using the view</a:t>
            </a:r>
          </a:p>
          <a:p>
            <a:pPr lvl="1"/>
            <a:r>
              <a:rPr lang="en-US" altLang="zh-CN" dirty="0">
                <a:latin typeface="Comic Sans MS" panose="030F0702030302020204" pitchFamily="66" charset="0"/>
              </a:rPr>
              <a:t>E.g., </a:t>
            </a:r>
            <a:r>
              <a:rPr lang="en-US" altLang="zh-CN" b="1" i="1" dirty="0">
                <a:solidFill>
                  <a:srgbClr val="FF0000"/>
                </a:solidFill>
                <a:latin typeface="Comic Sans MS" panose="030F0702030302020204" pitchFamily="66" charset="0"/>
                <a:cs typeface="Times New Roman" panose="02020603050405020304" pitchFamily="18" charset="0"/>
              </a:rPr>
              <a:t>grant </a:t>
            </a:r>
            <a:r>
              <a:rPr lang="en-US" altLang="zh-CN" i="1" dirty="0">
                <a:solidFill>
                  <a:srgbClr val="FF0000"/>
                </a:solidFill>
                <a:latin typeface="Comic Sans MS" panose="030F0702030302020204" pitchFamily="66" charset="0"/>
                <a:cs typeface="Times New Roman" panose="02020603050405020304" pitchFamily="18" charset="0"/>
              </a:rPr>
              <a:t>select </a:t>
            </a:r>
            <a:r>
              <a:rPr lang="en-US" altLang="zh-CN" b="1" i="1" dirty="0">
                <a:solidFill>
                  <a:srgbClr val="FF0000"/>
                </a:solidFill>
                <a:latin typeface="Comic Sans MS" panose="030F0702030302020204" pitchFamily="66" charset="0"/>
                <a:cs typeface="Times New Roman" panose="02020603050405020304" pitchFamily="18" charset="0"/>
              </a:rPr>
              <a:t>on</a:t>
            </a:r>
            <a:r>
              <a:rPr lang="en-US" altLang="zh-CN" i="1" dirty="0">
                <a:solidFill>
                  <a:srgbClr val="FF0000"/>
                </a:solidFill>
                <a:latin typeface="Comic Sans MS" panose="030F0702030302020204" pitchFamily="66" charset="0"/>
                <a:cs typeface="Times New Roman" panose="02020603050405020304" pitchFamily="18" charset="0"/>
              </a:rPr>
              <a:t> branch </a:t>
            </a:r>
            <a:r>
              <a:rPr lang="en-US" altLang="zh-CN" b="1" i="1" dirty="0">
                <a:solidFill>
                  <a:srgbClr val="FF0000"/>
                </a:solidFill>
                <a:latin typeface="Comic Sans MS" panose="030F0702030302020204" pitchFamily="66" charset="0"/>
                <a:cs typeface="Times New Roman" panose="02020603050405020304" pitchFamily="18" charset="0"/>
              </a:rPr>
              <a:t>to </a:t>
            </a:r>
            <a:r>
              <a:rPr lang="en-US" altLang="zh-CN" i="1" dirty="0">
                <a:solidFill>
                  <a:srgbClr val="FF0000"/>
                </a:solidFill>
                <a:latin typeface="Comic Sans MS" panose="030F0702030302020204" pitchFamily="66" charset="0"/>
                <a:cs typeface="Times New Roman" panose="02020603050405020304" pitchFamily="18" charset="0"/>
              </a:rPr>
              <a:t>U</a:t>
            </a:r>
            <a:r>
              <a:rPr lang="en-US" altLang="zh-CN" i="1" baseline="-25000" dirty="0">
                <a:solidFill>
                  <a:srgbClr val="FF0000"/>
                </a:solidFill>
                <a:latin typeface="Comic Sans MS" panose="030F0702030302020204" pitchFamily="66" charset="0"/>
                <a:cs typeface="Times New Roman" panose="02020603050405020304" pitchFamily="18" charset="0"/>
              </a:rPr>
              <a:t>1</a:t>
            </a:r>
            <a:r>
              <a:rPr lang="en-US" altLang="zh-CN" i="1" dirty="0">
                <a:solidFill>
                  <a:srgbClr val="FF0000"/>
                </a:solidFill>
                <a:latin typeface="Comic Sans MS" panose="030F0702030302020204" pitchFamily="66" charset="0"/>
                <a:cs typeface="Times New Roman" panose="02020603050405020304" pitchFamily="18" charset="0"/>
              </a:rPr>
              <a:t>, U</a:t>
            </a:r>
            <a:r>
              <a:rPr lang="en-US" altLang="zh-CN" i="1" baseline="-25000" dirty="0">
                <a:solidFill>
                  <a:srgbClr val="FF0000"/>
                </a:solidFill>
                <a:latin typeface="Comic Sans MS" panose="030F0702030302020204" pitchFamily="66" charset="0"/>
                <a:cs typeface="Times New Roman" panose="02020603050405020304" pitchFamily="18" charset="0"/>
              </a:rPr>
              <a:t>2</a:t>
            </a:r>
            <a:r>
              <a:rPr lang="en-US" altLang="zh-CN" i="1" dirty="0">
                <a:solidFill>
                  <a:srgbClr val="FF0000"/>
                </a:solidFill>
                <a:latin typeface="Comic Sans MS" panose="030F0702030302020204" pitchFamily="66" charset="0"/>
                <a:cs typeface="Times New Roman" panose="02020603050405020304" pitchFamily="18" charset="0"/>
              </a:rPr>
              <a:t>, U</a:t>
            </a:r>
            <a:r>
              <a:rPr lang="en-US" altLang="zh-CN" i="1" baseline="-25000" dirty="0">
                <a:solidFill>
                  <a:srgbClr val="FF0000"/>
                </a:solidFill>
                <a:latin typeface="Comic Sans MS" panose="030F0702030302020204" pitchFamily="66" charset="0"/>
                <a:cs typeface="Times New Roman" panose="02020603050405020304" pitchFamily="18" charset="0"/>
              </a:rPr>
              <a:t>3</a:t>
            </a:r>
          </a:p>
          <a:p>
            <a:r>
              <a:rPr lang="en-US" altLang="zh-CN" sz="2000" b="1" dirty="0">
                <a:solidFill>
                  <a:srgbClr val="3333FF"/>
                </a:solidFill>
                <a:latin typeface="Comic Sans MS" panose="030F0702030302020204" pitchFamily="66" charset="0"/>
              </a:rPr>
              <a:t>insert</a:t>
            </a:r>
            <a:r>
              <a:rPr lang="en-US" altLang="zh-CN" sz="2000" dirty="0">
                <a:solidFill>
                  <a:srgbClr val="3333FF"/>
                </a:solidFill>
                <a:latin typeface="Comic Sans MS" panose="030F0702030302020204" pitchFamily="66" charset="0"/>
              </a:rPr>
              <a:t>: </a:t>
            </a:r>
            <a:r>
              <a:rPr lang="en-US" altLang="zh-CN" sz="2000" dirty="0">
                <a:latin typeface="Comic Sans MS" panose="030F0702030302020204" pitchFamily="66" charset="0"/>
              </a:rPr>
              <a:t>the ability to </a:t>
            </a:r>
            <a:r>
              <a:rPr lang="en-US" altLang="zh-CN" sz="2000" dirty="0">
                <a:solidFill>
                  <a:srgbClr val="3333FF"/>
                </a:solidFill>
                <a:latin typeface="Comic Sans MS" panose="030F0702030302020204" pitchFamily="66" charset="0"/>
              </a:rPr>
              <a:t>insert</a:t>
            </a:r>
            <a:r>
              <a:rPr lang="en-US" altLang="zh-CN" sz="2000" dirty="0">
                <a:latin typeface="Comic Sans MS" panose="030F0702030302020204" pitchFamily="66" charset="0"/>
              </a:rPr>
              <a:t> tuples</a:t>
            </a:r>
          </a:p>
          <a:p>
            <a:r>
              <a:rPr lang="en-US" altLang="zh-CN" sz="2000" b="1" dirty="0">
                <a:solidFill>
                  <a:srgbClr val="3333FF"/>
                </a:solidFill>
                <a:latin typeface="Comic Sans MS" panose="030F0702030302020204" pitchFamily="66" charset="0"/>
              </a:rPr>
              <a:t>update</a:t>
            </a:r>
            <a:r>
              <a:rPr lang="en-US" altLang="zh-CN" sz="2000" dirty="0">
                <a:solidFill>
                  <a:srgbClr val="3333FF"/>
                </a:solidFill>
                <a:latin typeface="Comic Sans MS" panose="030F0702030302020204" pitchFamily="66" charset="0"/>
              </a:rPr>
              <a:t>: </a:t>
            </a:r>
            <a:r>
              <a:rPr lang="en-US" altLang="zh-CN" sz="2000" dirty="0">
                <a:latin typeface="Comic Sans MS" panose="030F0702030302020204" pitchFamily="66" charset="0"/>
              </a:rPr>
              <a:t>the ability to </a:t>
            </a:r>
            <a:r>
              <a:rPr lang="en-US" altLang="zh-CN" sz="2000" dirty="0">
                <a:solidFill>
                  <a:srgbClr val="3333FF"/>
                </a:solidFill>
                <a:latin typeface="Comic Sans MS" panose="030F0702030302020204" pitchFamily="66" charset="0"/>
              </a:rPr>
              <a:t>update</a:t>
            </a:r>
            <a:r>
              <a:rPr lang="en-US" altLang="zh-CN" sz="2000" dirty="0">
                <a:latin typeface="Comic Sans MS" panose="030F0702030302020204" pitchFamily="66" charset="0"/>
              </a:rPr>
              <a:t> using the SQL update statement</a:t>
            </a:r>
          </a:p>
          <a:p>
            <a:r>
              <a:rPr lang="en-US" altLang="zh-CN" sz="2000" b="1" dirty="0">
                <a:solidFill>
                  <a:srgbClr val="3333FF"/>
                </a:solidFill>
                <a:latin typeface="Comic Sans MS" panose="030F0702030302020204" pitchFamily="66" charset="0"/>
              </a:rPr>
              <a:t>delete</a:t>
            </a:r>
            <a:r>
              <a:rPr lang="en-US" altLang="zh-CN" sz="2000" dirty="0">
                <a:solidFill>
                  <a:srgbClr val="3333FF"/>
                </a:solidFill>
                <a:latin typeface="Comic Sans MS" panose="030F0702030302020204" pitchFamily="66" charset="0"/>
              </a:rPr>
              <a:t>: </a:t>
            </a:r>
            <a:r>
              <a:rPr lang="en-US" altLang="zh-CN" sz="2000" dirty="0">
                <a:latin typeface="Comic Sans MS" panose="030F0702030302020204" pitchFamily="66" charset="0"/>
              </a:rPr>
              <a:t>the ability to </a:t>
            </a:r>
            <a:r>
              <a:rPr lang="en-US" altLang="zh-CN" sz="2000" dirty="0">
                <a:solidFill>
                  <a:srgbClr val="3333FF"/>
                </a:solidFill>
                <a:latin typeface="Comic Sans MS" panose="030F0702030302020204" pitchFamily="66" charset="0"/>
              </a:rPr>
              <a:t>delete</a:t>
            </a:r>
            <a:r>
              <a:rPr lang="en-US" altLang="zh-CN" sz="2000" dirty="0">
                <a:latin typeface="Comic Sans MS" panose="030F0702030302020204" pitchFamily="66" charset="0"/>
              </a:rPr>
              <a:t> tuples</a:t>
            </a:r>
          </a:p>
          <a:p>
            <a:r>
              <a:rPr lang="en-US" altLang="zh-CN" sz="2000" b="1" dirty="0">
                <a:solidFill>
                  <a:srgbClr val="3333FF"/>
                </a:solidFill>
                <a:latin typeface="Comic Sans MS" panose="030F0702030302020204" pitchFamily="66" charset="0"/>
              </a:rPr>
              <a:t>references</a:t>
            </a:r>
            <a:r>
              <a:rPr lang="en-US" altLang="zh-CN" sz="2000" dirty="0">
                <a:solidFill>
                  <a:srgbClr val="3333FF"/>
                </a:solidFill>
                <a:latin typeface="Comic Sans MS" panose="030F0702030302020204" pitchFamily="66" charset="0"/>
              </a:rPr>
              <a:t>:</a:t>
            </a:r>
            <a:r>
              <a:rPr lang="en-US" altLang="zh-CN" sz="2000" dirty="0">
                <a:latin typeface="Comic Sans MS" panose="030F0702030302020204" pitchFamily="66" charset="0"/>
              </a:rPr>
              <a:t> ability to </a:t>
            </a:r>
            <a:r>
              <a:rPr lang="en-US" altLang="zh-CN" sz="2000" dirty="0">
                <a:solidFill>
                  <a:srgbClr val="3333FF"/>
                </a:solidFill>
                <a:latin typeface="Comic Sans MS" panose="030F0702030302020204" pitchFamily="66" charset="0"/>
              </a:rPr>
              <a:t>declare foreign keys </a:t>
            </a:r>
            <a:r>
              <a:rPr lang="en-US" altLang="zh-CN" sz="2000" dirty="0">
                <a:latin typeface="Comic Sans MS" panose="030F0702030302020204" pitchFamily="66" charset="0"/>
              </a:rPr>
              <a:t>when creating relations</a:t>
            </a:r>
          </a:p>
          <a:p>
            <a:r>
              <a:rPr lang="en-US" altLang="zh-CN" sz="2000" b="1" dirty="0">
                <a:solidFill>
                  <a:srgbClr val="3333FF"/>
                </a:solidFill>
                <a:latin typeface="Comic Sans MS" panose="030F0702030302020204" pitchFamily="66" charset="0"/>
              </a:rPr>
              <a:t>usage</a:t>
            </a:r>
            <a:r>
              <a:rPr lang="en-US" altLang="zh-CN" sz="2000" dirty="0">
                <a:solidFill>
                  <a:srgbClr val="3333FF"/>
                </a:solidFill>
                <a:latin typeface="Comic Sans MS" panose="030F0702030302020204" pitchFamily="66" charset="0"/>
              </a:rPr>
              <a:t>: </a:t>
            </a:r>
            <a:r>
              <a:rPr lang="en-US" altLang="zh-CN" sz="2000" dirty="0">
                <a:latin typeface="Comic Sans MS" panose="030F0702030302020204" pitchFamily="66" charset="0"/>
              </a:rPr>
              <a:t>In SQL-92, authorizes a user to </a:t>
            </a:r>
            <a:r>
              <a:rPr lang="en-US" altLang="zh-CN" sz="2000" dirty="0">
                <a:solidFill>
                  <a:srgbClr val="3333FF"/>
                </a:solidFill>
                <a:latin typeface="Comic Sans MS" panose="030F0702030302020204" pitchFamily="66" charset="0"/>
              </a:rPr>
              <a:t>use a specified domain</a:t>
            </a:r>
          </a:p>
          <a:p>
            <a:r>
              <a:rPr lang="en-US" altLang="zh-CN" sz="2000" b="1" dirty="0">
                <a:solidFill>
                  <a:srgbClr val="3333FF"/>
                </a:solidFill>
                <a:latin typeface="Comic Sans MS" panose="030F0702030302020204" pitchFamily="66" charset="0"/>
              </a:rPr>
              <a:t>all privileges</a:t>
            </a:r>
            <a:r>
              <a:rPr lang="en-US" altLang="zh-CN" sz="2000" dirty="0">
                <a:solidFill>
                  <a:srgbClr val="3333FF"/>
                </a:solidFill>
                <a:latin typeface="Comic Sans MS" panose="030F0702030302020204" pitchFamily="66" charset="0"/>
              </a:rPr>
              <a:t>: </a:t>
            </a:r>
            <a:r>
              <a:rPr lang="en-US" altLang="zh-CN" sz="2000" dirty="0">
                <a:latin typeface="Comic Sans MS" panose="030F0702030302020204" pitchFamily="66" charset="0"/>
              </a:rPr>
              <a:t>used as a short form for all the allowable privileges</a:t>
            </a:r>
          </a:p>
        </p:txBody>
      </p:sp>
    </p:spTree>
    <p:extLst>
      <p:ext uri="{BB962C8B-B14F-4D97-AF65-F5344CB8AC3E}">
        <p14:creationId xmlns:p14="http://schemas.microsoft.com/office/powerpoint/2010/main" val="2309007960"/>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B2356B-FEFA-4229-B919-79363248623F}"/>
              </a:ext>
            </a:extLst>
          </p:cNvPr>
          <p:cNvSpPr>
            <a:spLocks noGrp="1"/>
          </p:cNvSpPr>
          <p:nvPr>
            <p:ph type="title"/>
          </p:nvPr>
        </p:nvSpPr>
        <p:spPr/>
        <p:txBody>
          <a:bodyPr/>
          <a:lstStyle/>
          <a:p>
            <a:pPr algn="ctr"/>
            <a:r>
              <a:rPr lang="en-US" altLang="zh-CN" dirty="0">
                <a:latin typeface="Comic Sans MS" panose="030F0702030302020204" pitchFamily="66" charset="0"/>
              </a:rPr>
              <a:t>Privilege to Grant Privileges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64760C8A-C7A1-4ADD-8A84-BEB9E5DD51AC}"/>
              </a:ext>
            </a:extLst>
          </p:cNvPr>
          <p:cNvSpPr>
            <a:spLocks noGrp="1"/>
          </p:cNvSpPr>
          <p:nvPr>
            <p:ph idx="1"/>
          </p:nvPr>
        </p:nvSpPr>
        <p:spPr/>
        <p:txBody>
          <a:bodyPr/>
          <a:lstStyle/>
          <a:p>
            <a:r>
              <a:rPr lang="en-US" altLang="zh-CN" b="1" dirty="0">
                <a:solidFill>
                  <a:srgbClr val="3333FF"/>
                </a:solidFill>
                <a:latin typeface="Comic Sans MS" panose="030F0702030302020204" pitchFamily="66" charset="0"/>
              </a:rPr>
              <a:t>with grant option</a:t>
            </a:r>
          </a:p>
          <a:p>
            <a:pPr lvl="1"/>
            <a:r>
              <a:rPr lang="en-US" altLang="zh-CN" dirty="0">
                <a:latin typeface="Comic Sans MS" panose="030F0702030302020204" pitchFamily="66" charset="0"/>
              </a:rPr>
              <a:t>Allow a user who is granted a privilege to </a:t>
            </a:r>
            <a:r>
              <a:rPr lang="en-US" altLang="zh-CN" dirty="0">
                <a:solidFill>
                  <a:srgbClr val="3333FF"/>
                </a:solidFill>
                <a:latin typeface="Comic Sans MS" panose="030F0702030302020204" pitchFamily="66" charset="0"/>
              </a:rPr>
              <a:t>pass the privilege </a:t>
            </a:r>
            <a:r>
              <a:rPr lang="en-US" altLang="zh-CN" dirty="0">
                <a:latin typeface="Comic Sans MS" panose="030F0702030302020204" pitchFamily="66" charset="0"/>
              </a:rPr>
              <a:t>on to other users</a:t>
            </a:r>
          </a:p>
          <a:p>
            <a:pPr lvl="1"/>
            <a:r>
              <a:rPr lang="en-US" altLang="zh-CN" dirty="0">
                <a:latin typeface="Comic Sans MS" panose="030F0702030302020204" pitchFamily="66" charset="0"/>
              </a:rPr>
              <a:t>E.g., give U</a:t>
            </a:r>
            <a:r>
              <a:rPr lang="en-US" altLang="zh-CN" baseline="-25000" dirty="0">
                <a:latin typeface="Comic Sans MS" panose="030F0702030302020204" pitchFamily="66" charset="0"/>
              </a:rPr>
              <a:t>1</a:t>
            </a:r>
            <a:r>
              <a:rPr lang="en-US" altLang="zh-CN" dirty="0">
                <a:latin typeface="Comic Sans MS" panose="030F0702030302020204" pitchFamily="66" charset="0"/>
              </a:rPr>
              <a:t> the select privilege on branch and allows U</a:t>
            </a:r>
            <a:r>
              <a:rPr lang="en-US" altLang="zh-CN" baseline="-25000" dirty="0">
                <a:latin typeface="Comic Sans MS" panose="030F0702030302020204" pitchFamily="66" charset="0"/>
              </a:rPr>
              <a:t>1</a:t>
            </a:r>
            <a:r>
              <a:rPr lang="en-US" altLang="zh-CN" dirty="0">
                <a:latin typeface="Comic Sans MS" panose="030F0702030302020204" pitchFamily="66" charset="0"/>
              </a:rPr>
              <a:t> to grant this privilege to others</a:t>
            </a:r>
          </a:p>
          <a:p>
            <a:pPr marL="0" indent="0">
              <a:buNone/>
            </a:pPr>
            <a:r>
              <a:rPr lang="en-US" altLang="zh-CN" dirty="0">
                <a:latin typeface="Comic Sans MS" panose="030F0702030302020204" pitchFamily="66" charset="0"/>
              </a:rPr>
              <a:t>	</a:t>
            </a:r>
            <a:r>
              <a:rPr lang="en-US" altLang="zh-CN" sz="2000" b="1" i="1" dirty="0">
                <a:solidFill>
                  <a:srgbClr val="FF0000"/>
                </a:solidFill>
                <a:latin typeface="Comic Sans MS" panose="030F0702030302020204" pitchFamily="66" charset="0"/>
                <a:cs typeface="Times New Roman" panose="02020603050405020304" pitchFamily="18" charset="0"/>
              </a:rPr>
              <a:t>grant </a:t>
            </a:r>
            <a:r>
              <a:rPr lang="en-US" altLang="zh-CN" sz="2000" i="1" dirty="0">
                <a:solidFill>
                  <a:srgbClr val="FF0000"/>
                </a:solidFill>
                <a:latin typeface="Comic Sans MS" panose="030F0702030302020204" pitchFamily="66" charset="0"/>
                <a:cs typeface="Times New Roman" panose="02020603050405020304" pitchFamily="18" charset="0"/>
              </a:rPr>
              <a:t>select </a:t>
            </a:r>
            <a:r>
              <a:rPr lang="en-US" altLang="zh-CN" sz="2000" b="1" i="1" dirty="0">
                <a:solidFill>
                  <a:srgbClr val="FF0000"/>
                </a:solidFill>
                <a:latin typeface="Comic Sans MS" panose="030F0702030302020204" pitchFamily="66" charset="0"/>
                <a:cs typeface="Times New Roman" panose="02020603050405020304" pitchFamily="18" charset="0"/>
              </a:rPr>
              <a:t>on</a:t>
            </a:r>
            <a:r>
              <a:rPr lang="en-US" altLang="zh-CN" sz="2000" i="1" dirty="0">
                <a:solidFill>
                  <a:srgbClr val="FF0000"/>
                </a:solidFill>
                <a:latin typeface="Comic Sans MS" panose="030F0702030302020204" pitchFamily="66" charset="0"/>
                <a:cs typeface="Times New Roman" panose="02020603050405020304" pitchFamily="18" charset="0"/>
              </a:rPr>
              <a:t> branch </a:t>
            </a:r>
            <a:r>
              <a:rPr lang="en-US" altLang="zh-CN" sz="2000" b="1" i="1" dirty="0">
                <a:solidFill>
                  <a:srgbClr val="FF0000"/>
                </a:solidFill>
                <a:latin typeface="Comic Sans MS" panose="030F0702030302020204" pitchFamily="66" charset="0"/>
                <a:cs typeface="Times New Roman" panose="02020603050405020304" pitchFamily="18" charset="0"/>
              </a:rPr>
              <a:t>to </a:t>
            </a:r>
            <a:r>
              <a:rPr lang="en-US" altLang="zh-CN" sz="2000" i="1" dirty="0">
                <a:solidFill>
                  <a:srgbClr val="FF0000"/>
                </a:solidFill>
                <a:latin typeface="Comic Sans MS" panose="030F0702030302020204" pitchFamily="66" charset="0"/>
                <a:cs typeface="Times New Roman" panose="02020603050405020304" pitchFamily="18" charset="0"/>
              </a:rPr>
              <a:t>U</a:t>
            </a:r>
            <a:r>
              <a:rPr lang="en-US" altLang="zh-CN" sz="2000" i="1" baseline="-25000" dirty="0">
                <a:solidFill>
                  <a:srgbClr val="FF0000"/>
                </a:solidFill>
                <a:latin typeface="Comic Sans MS" panose="030F0702030302020204" pitchFamily="66" charset="0"/>
                <a:cs typeface="Times New Roman" panose="02020603050405020304" pitchFamily="18" charset="0"/>
              </a:rPr>
              <a:t>1</a:t>
            </a: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with grant option</a:t>
            </a:r>
            <a:endParaRPr lang="en-US" altLang="zh-CN" b="1" i="1" dirty="0">
              <a:solidFill>
                <a:srgbClr val="FF0000"/>
              </a:solidFill>
              <a:latin typeface="Comic Sans MS" panose="030F0702030302020204" pitchFamily="66" charset="0"/>
              <a:cs typeface="Times New Roman" panose="02020603050405020304" pitchFamily="18" charset="0"/>
            </a:endParaRPr>
          </a:p>
          <a:p>
            <a:endParaRPr lang="zh-CN" altLang="en-US" dirty="0">
              <a:latin typeface="Comic Sans MS" panose="030F0702030302020204" pitchFamily="66" charset="0"/>
            </a:endParaRPr>
          </a:p>
        </p:txBody>
      </p:sp>
    </p:spTree>
    <p:extLst>
      <p:ext uri="{BB962C8B-B14F-4D97-AF65-F5344CB8AC3E}">
        <p14:creationId xmlns:p14="http://schemas.microsoft.com/office/powerpoint/2010/main" val="2545063857"/>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3AF53-B902-4785-A1E0-A4F64828A37E}"/>
              </a:ext>
            </a:extLst>
          </p:cNvPr>
          <p:cNvSpPr>
            <a:spLocks noGrp="1"/>
          </p:cNvSpPr>
          <p:nvPr>
            <p:ph type="title"/>
          </p:nvPr>
        </p:nvSpPr>
        <p:spPr/>
        <p:txBody>
          <a:bodyPr/>
          <a:lstStyle/>
          <a:p>
            <a:pPr algn="ctr"/>
            <a:r>
              <a:rPr lang="en-US" altLang="zh-CN" dirty="0">
                <a:latin typeface="Comic Sans MS" panose="030F0702030302020204" pitchFamily="66" charset="0"/>
              </a:rPr>
              <a:t>Roles (</a:t>
            </a:r>
            <a:r>
              <a:rPr lang="zh-CN" altLang="en-US" dirty="0">
                <a:latin typeface="Comic Sans MS" panose="030F0702030302020204" pitchFamily="66" charset="0"/>
              </a:rPr>
              <a:t>角色</a:t>
            </a:r>
            <a:r>
              <a:rPr lang="en-US" altLang="zh-CN" dirty="0">
                <a:latin typeface="Comic Sans MS" panose="030F0702030302020204" pitchFamily="66" charset="0"/>
              </a:rPr>
              <a: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1B187EE2-029D-45D7-879C-8B6BFDF7407C}"/>
              </a:ext>
            </a:extLst>
          </p:cNvPr>
          <p:cNvSpPr>
            <a:spLocks noGrp="1"/>
          </p:cNvSpPr>
          <p:nvPr>
            <p:ph idx="1"/>
          </p:nvPr>
        </p:nvSpPr>
        <p:spPr>
          <a:xfrm>
            <a:off x="179512" y="627534"/>
            <a:ext cx="8784976" cy="4248472"/>
          </a:xfrm>
        </p:spPr>
        <p:txBody>
          <a:bodyPr/>
          <a:lstStyle/>
          <a:p>
            <a:r>
              <a:rPr lang="en-US" altLang="zh-CN" sz="2000" b="1" dirty="0">
                <a:solidFill>
                  <a:srgbClr val="FF0000"/>
                </a:solidFill>
                <a:latin typeface="Comic Sans MS" panose="030F0702030302020204" pitchFamily="66" charset="0"/>
              </a:rPr>
              <a:t>Roles</a:t>
            </a:r>
            <a:r>
              <a:rPr lang="en-US" altLang="zh-CN" sz="2000" dirty="0">
                <a:latin typeface="Comic Sans MS" panose="030F0702030302020204" pitchFamily="66" charset="0"/>
              </a:rPr>
              <a:t> permit common privileges for </a:t>
            </a:r>
            <a:r>
              <a:rPr lang="en-US" altLang="zh-CN" sz="2000" dirty="0">
                <a:solidFill>
                  <a:srgbClr val="FF0000"/>
                </a:solidFill>
                <a:latin typeface="Comic Sans MS" panose="030F0702030302020204" pitchFamily="66" charset="0"/>
              </a:rPr>
              <a:t>a class of users </a:t>
            </a:r>
            <a:r>
              <a:rPr lang="en-US" altLang="zh-CN" sz="2000" dirty="0">
                <a:latin typeface="Comic Sans MS" panose="030F0702030302020204" pitchFamily="66" charset="0"/>
              </a:rPr>
              <a:t>can be specified just once by creating a corresponding “role”</a:t>
            </a:r>
          </a:p>
          <a:p>
            <a:r>
              <a:rPr lang="en-US" altLang="zh-CN" sz="2000" dirty="0">
                <a:latin typeface="Comic Sans MS" panose="030F0702030302020204" pitchFamily="66" charset="0"/>
              </a:rPr>
              <a:t>Privileges can be granted to or revoked from roles, just like user</a:t>
            </a:r>
          </a:p>
          <a:p>
            <a:r>
              <a:rPr lang="en-US" altLang="zh-CN" sz="2000" dirty="0">
                <a:latin typeface="Comic Sans MS" panose="030F0702030302020204" pitchFamily="66" charset="0"/>
              </a:rPr>
              <a:t>Roles can be assigned to users, and even to other roles</a:t>
            </a:r>
          </a:p>
          <a:p>
            <a:pPr marL="0" indent="0">
              <a:spcBef>
                <a:spcPts val="0"/>
              </a:spcBef>
              <a:buNone/>
            </a:pPr>
            <a:r>
              <a:rPr lang="en-US" altLang="zh-CN" sz="2000" dirty="0">
                <a:latin typeface="Comic Sans MS" panose="030F0702030302020204" pitchFamily="66" charset="0"/>
              </a:rPr>
              <a:t>	</a:t>
            </a:r>
            <a:r>
              <a:rPr lang="en-US" altLang="zh-CN" sz="1800" b="1" i="1" dirty="0">
                <a:solidFill>
                  <a:srgbClr val="FF0000"/>
                </a:solidFill>
                <a:latin typeface="Comic Sans MS" panose="030F0702030302020204" pitchFamily="66" charset="0"/>
                <a:cs typeface="Times New Roman" panose="02020603050405020304" pitchFamily="18" charset="0"/>
              </a:rPr>
              <a:t>create role </a:t>
            </a:r>
            <a:r>
              <a:rPr lang="en-US" altLang="zh-CN" sz="1800" i="1" dirty="0">
                <a:solidFill>
                  <a:srgbClr val="3333FF"/>
                </a:solidFill>
                <a:latin typeface="Comic Sans MS" panose="030F0702030302020204" pitchFamily="66" charset="0"/>
                <a:cs typeface="Times New Roman" panose="02020603050405020304" pitchFamily="18" charset="0"/>
              </a:rPr>
              <a:t>teller</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create role </a:t>
            </a:r>
            <a:r>
              <a:rPr lang="en-US" altLang="zh-CN" sz="1800" i="1" dirty="0">
                <a:solidFill>
                  <a:srgbClr val="3333FF"/>
                </a:solidFill>
                <a:latin typeface="Comic Sans MS" panose="030F0702030302020204" pitchFamily="66" charset="0"/>
                <a:cs typeface="Times New Roman" panose="02020603050405020304" pitchFamily="18" charset="0"/>
              </a:rPr>
              <a:t>manager</a:t>
            </a:r>
            <a:br>
              <a:rPr lang="en-US" altLang="zh-CN" sz="1800" i="1" dirty="0">
                <a:solidFill>
                  <a:srgbClr val="3333FF"/>
                </a:solidFill>
                <a:latin typeface="Comic Sans MS" panose="030F0702030302020204" pitchFamily="66" charset="0"/>
                <a:cs typeface="Times New Roman" panose="02020603050405020304" pitchFamily="18" charset="0"/>
              </a:rPr>
            </a:br>
            <a:endParaRPr lang="en-US" altLang="zh-CN" sz="1800" i="1" dirty="0">
              <a:solidFill>
                <a:srgbClr val="3333FF"/>
              </a:solidFill>
              <a:latin typeface="Comic Sans MS" panose="030F0702030302020204" pitchFamily="66" charset="0"/>
              <a:cs typeface="Times New Roman" panose="02020603050405020304" pitchFamily="18" charset="0"/>
            </a:endParaRPr>
          </a:p>
          <a:p>
            <a:pPr marL="0" indent="0">
              <a:spcBef>
                <a:spcPts val="0"/>
              </a:spcBef>
              <a:buNone/>
            </a:pP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grant </a:t>
            </a:r>
            <a:r>
              <a:rPr lang="en-US" altLang="zh-CN" sz="1800" i="1" dirty="0">
                <a:solidFill>
                  <a:srgbClr val="3333FF"/>
                </a:solidFill>
                <a:latin typeface="Comic Sans MS" panose="030F0702030302020204" pitchFamily="66" charset="0"/>
                <a:cs typeface="Times New Roman" panose="02020603050405020304" pitchFamily="18" charset="0"/>
              </a:rPr>
              <a:t>select </a:t>
            </a:r>
            <a:r>
              <a:rPr lang="en-US" altLang="zh-CN" sz="1800" b="1" i="1" dirty="0">
                <a:solidFill>
                  <a:srgbClr val="3333FF"/>
                </a:solidFill>
                <a:latin typeface="Comic Sans MS" panose="030F0702030302020204" pitchFamily="66" charset="0"/>
                <a:cs typeface="Times New Roman" panose="02020603050405020304" pitchFamily="18" charset="0"/>
              </a:rPr>
              <a:t>on</a:t>
            </a:r>
            <a:r>
              <a:rPr lang="en-US" altLang="zh-CN" sz="1800" i="1" dirty="0">
                <a:solidFill>
                  <a:srgbClr val="3333FF"/>
                </a:solidFill>
                <a:latin typeface="Comic Sans MS" panose="030F0702030302020204" pitchFamily="66" charset="0"/>
                <a:cs typeface="Times New Roman" panose="02020603050405020304" pitchFamily="18" charset="0"/>
              </a:rPr>
              <a:t> branch </a:t>
            </a:r>
            <a:r>
              <a:rPr lang="en-US" altLang="zh-CN" sz="1800" b="1" i="1" dirty="0">
                <a:solidFill>
                  <a:srgbClr val="3333FF"/>
                </a:solidFill>
                <a:latin typeface="Comic Sans MS" panose="030F0702030302020204" pitchFamily="66" charset="0"/>
                <a:cs typeface="Times New Roman" panose="02020603050405020304" pitchFamily="18" charset="0"/>
              </a:rPr>
              <a:t>to </a:t>
            </a:r>
            <a:r>
              <a:rPr lang="en-US" altLang="zh-CN" sz="1800" i="1" dirty="0">
                <a:solidFill>
                  <a:srgbClr val="3333FF"/>
                </a:solidFill>
                <a:latin typeface="Comic Sans MS" panose="030F0702030302020204" pitchFamily="66" charset="0"/>
                <a:cs typeface="Times New Roman" panose="02020603050405020304" pitchFamily="18" charset="0"/>
              </a:rPr>
              <a:t>teller</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grant </a:t>
            </a:r>
            <a:r>
              <a:rPr lang="en-US" altLang="zh-CN" sz="1800" i="1" dirty="0">
                <a:solidFill>
                  <a:srgbClr val="3333FF"/>
                </a:solidFill>
                <a:latin typeface="Comic Sans MS" panose="030F0702030302020204" pitchFamily="66" charset="0"/>
                <a:cs typeface="Times New Roman" panose="02020603050405020304" pitchFamily="18" charset="0"/>
              </a:rPr>
              <a:t>update (balance) </a:t>
            </a:r>
            <a:r>
              <a:rPr lang="en-US" altLang="zh-CN" sz="1800" b="1" i="1" dirty="0">
                <a:solidFill>
                  <a:srgbClr val="3333FF"/>
                </a:solidFill>
                <a:latin typeface="Comic Sans MS" panose="030F0702030302020204" pitchFamily="66" charset="0"/>
                <a:cs typeface="Times New Roman" panose="02020603050405020304" pitchFamily="18" charset="0"/>
              </a:rPr>
              <a:t>on </a:t>
            </a:r>
            <a:r>
              <a:rPr lang="en-US" altLang="zh-CN" sz="1800" i="1" dirty="0">
                <a:solidFill>
                  <a:srgbClr val="3333FF"/>
                </a:solidFill>
                <a:latin typeface="Comic Sans MS" panose="030F0702030302020204" pitchFamily="66" charset="0"/>
                <a:cs typeface="Times New Roman" panose="02020603050405020304" pitchFamily="18" charset="0"/>
              </a:rPr>
              <a:t>account </a:t>
            </a:r>
            <a:r>
              <a:rPr lang="en-US" altLang="zh-CN" sz="1800" b="1" i="1" dirty="0">
                <a:solidFill>
                  <a:srgbClr val="3333FF"/>
                </a:solidFill>
                <a:latin typeface="Comic Sans MS" panose="030F0702030302020204" pitchFamily="66" charset="0"/>
                <a:cs typeface="Times New Roman" panose="02020603050405020304" pitchFamily="18" charset="0"/>
              </a:rPr>
              <a:t>to</a:t>
            </a:r>
            <a:r>
              <a:rPr lang="en-US" altLang="zh-CN" sz="1800" i="1" dirty="0">
                <a:solidFill>
                  <a:srgbClr val="3333FF"/>
                </a:solidFill>
                <a:latin typeface="Comic Sans MS" panose="030F0702030302020204" pitchFamily="66" charset="0"/>
                <a:cs typeface="Times New Roman" panose="02020603050405020304" pitchFamily="18" charset="0"/>
              </a:rPr>
              <a:t> teller</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grant </a:t>
            </a:r>
            <a:r>
              <a:rPr lang="en-US" altLang="zh-CN" sz="1800" i="1" dirty="0">
                <a:solidFill>
                  <a:srgbClr val="3333FF"/>
                </a:solidFill>
                <a:latin typeface="Comic Sans MS" panose="030F0702030302020204" pitchFamily="66" charset="0"/>
                <a:cs typeface="Times New Roman" panose="02020603050405020304" pitchFamily="18" charset="0"/>
              </a:rPr>
              <a:t>all privileges </a:t>
            </a:r>
            <a:r>
              <a:rPr lang="en-US" altLang="zh-CN" sz="1800" b="1" i="1" dirty="0">
                <a:solidFill>
                  <a:srgbClr val="3333FF"/>
                </a:solidFill>
                <a:latin typeface="Comic Sans MS" panose="030F0702030302020204" pitchFamily="66" charset="0"/>
                <a:cs typeface="Times New Roman" panose="02020603050405020304" pitchFamily="18" charset="0"/>
              </a:rPr>
              <a:t>on</a:t>
            </a:r>
            <a:r>
              <a:rPr lang="en-US" altLang="zh-CN" sz="1800" i="1" dirty="0">
                <a:solidFill>
                  <a:srgbClr val="3333FF"/>
                </a:solidFill>
                <a:latin typeface="Comic Sans MS" panose="030F0702030302020204" pitchFamily="66" charset="0"/>
                <a:cs typeface="Times New Roman" panose="02020603050405020304" pitchFamily="18" charset="0"/>
              </a:rPr>
              <a:t> account </a:t>
            </a:r>
            <a:r>
              <a:rPr lang="en-US" altLang="zh-CN" sz="1800" b="1" i="1" dirty="0">
                <a:solidFill>
                  <a:srgbClr val="3333FF"/>
                </a:solidFill>
                <a:latin typeface="Comic Sans MS" panose="030F0702030302020204" pitchFamily="66" charset="0"/>
                <a:cs typeface="Times New Roman" panose="02020603050405020304" pitchFamily="18" charset="0"/>
              </a:rPr>
              <a:t>to</a:t>
            </a:r>
            <a:r>
              <a:rPr lang="en-US" altLang="zh-CN" sz="1800" i="1" dirty="0">
                <a:solidFill>
                  <a:srgbClr val="3333FF"/>
                </a:solidFill>
                <a:latin typeface="Comic Sans MS" panose="030F0702030302020204" pitchFamily="66" charset="0"/>
                <a:cs typeface="Times New Roman" panose="02020603050405020304" pitchFamily="18" charset="0"/>
              </a:rPr>
              <a:t> manager</a:t>
            </a:r>
            <a:br>
              <a:rPr lang="en-US" altLang="zh-CN" sz="1800" i="1" dirty="0">
                <a:solidFill>
                  <a:srgbClr val="3333FF"/>
                </a:solidFill>
                <a:latin typeface="Comic Sans MS" panose="030F0702030302020204" pitchFamily="66" charset="0"/>
                <a:cs typeface="Times New Roman" panose="02020603050405020304" pitchFamily="18" charset="0"/>
              </a:rPr>
            </a:b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grant</a:t>
            </a:r>
            <a:r>
              <a:rPr lang="en-US" altLang="zh-CN" sz="1800" i="1" dirty="0">
                <a:solidFill>
                  <a:srgbClr val="FF0000"/>
                </a:solidFill>
                <a:latin typeface="Comic Sans MS" panose="030F0702030302020204" pitchFamily="66" charset="0"/>
                <a:cs typeface="Times New Roman" panose="02020603050405020304" pitchFamily="18" charset="0"/>
              </a:rPr>
              <a:t> teller </a:t>
            </a:r>
            <a:r>
              <a:rPr lang="en-US" altLang="zh-CN" sz="1800" b="1" i="1" dirty="0">
                <a:solidFill>
                  <a:srgbClr val="FF0000"/>
                </a:solidFill>
                <a:latin typeface="Comic Sans MS" panose="030F0702030302020204" pitchFamily="66" charset="0"/>
                <a:cs typeface="Times New Roman" panose="02020603050405020304" pitchFamily="18" charset="0"/>
              </a:rPr>
              <a:t>to</a:t>
            </a:r>
            <a:r>
              <a:rPr lang="en-US" altLang="zh-CN" sz="1800" i="1" dirty="0">
                <a:solidFill>
                  <a:srgbClr val="FF0000"/>
                </a:solidFill>
                <a:latin typeface="Comic Sans MS" panose="030F0702030302020204" pitchFamily="66" charset="0"/>
                <a:cs typeface="Times New Roman" panose="02020603050405020304" pitchFamily="18" charset="0"/>
              </a:rPr>
              <a:t> </a:t>
            </a:r>
            <a:r>
              <a:rPr lang="en-US" altLang="zh-CN" sz="1800" i="1" dirty="0">
                <a:solidFill>
                  <a:srgbClr val="3333FF"/>
                </a:solidFill>
                <a:latin typeface="Comic Sans MS" panose="030F0702030302020204" pitchFamily="66" charset="0"/>
                <a:cs typeface="Times New Roman" panose="02020603050405020304" pitchFamily="18" charset="0"/>
              </a:rPr>
              <a:t>manager</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grant</a:t>
            </a:r>
            <a:r>
              <a:rPr lang="en-US" altLang="zh-CN" sz="1800" i="1" dirty="0">
                <a:solidFill>
                  <a:srgbClr val="3333FF"/>
                </a:solidFill>
                <a:latin typeface="Comic Sans MS" panose="030F0702030302020204" pitchFamily="66" charset="0"/>
                <a:cs typeface="Times New Roman" panose="02020603050405020304" pitchFamily="18" charset="0"/>
              </a:rPr>
              <a:t> teller </a:t>
            </a:r>
            <a:r>
              <a:rPr lang="en-US" altLang="zh-CN" sz="1800" b="1" i="1" dirty="0">
                <a:solidFill>
                  <a:srgbClr val="3333FF"/>
                </a:solidFill>
                <a:latin typeface="Comic Sans MS" panose="030F0702030302020204" pitchFamily="66" charset="0"/>
                <a:cs typeface="Times New Roman" panose="02020603050405020304" pitchFamily="18" charset="0"/>
              </a:rPr>
              <a:t>to</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alice</a:t>
            </a:r>
            <a:r>
              <a:rPr lang="en-US" altLang="zh-CN" sz="1800" i="1" dirty="0">
                <a:solidFill>
                  <a:srgbClr val="3333FF"/>
                </a:solidFill>
                <a:latin typeface="Comic Sans MS" panose="030F0702030302020204" pitchFamily="66" charset="0"/>
                <a:cs typeface="Times New Roman" panose="02020603050405020304" pitchFamily="18" charset="0"/>
              </a:rPr>
              <a:t>, bob</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grant</a:t>
            </a:r>
            <a:r>
              <a:rPr lang="en-US" altLang="zh-CN" sz="1800" i="1" dirty="0">
                <a:solidFill>
                  <a:srgbClr val="FF0000"/>
                </a:solidFill>
                <a:latin typeface="Comic Sans MS" panose="030F0702030302020204" pitchFamily="66" charset="0"/>
                <a:cs typeface="Times New Roman" panose="02020603050405020304" pitchFamily="18" charset="0"/>
              </a:rPr>
              <a:t> manager </a:t>
            </a:r>
            <a:r>
              <a:rPr lang="en-US" altLang="zh-CN" sz="1800" b="1" i="1" dirty="0">
                <a:solidFill>
                  <a:srgbClr val="FF0000"/>
                </a:solidFill>
                <a:latin typeface="Comic Sans MS" panose="030F0702030302020204" pitchFamily="66" charset="0"/>
                <a:cs typeface="Times New Roman" panose="02020603050405020304" pitchFamily="18" charset="0"/>
              </a:rPr>
              <a:t>to</a:t>
            </a:r>
            <a:r>
              <a:rPr lang="en-US" altLang="zh-CN" sz="1800" i="1" dirty="0">
                <a:solidFill>
                  <a:srgbClr val="FF0000"/>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avi</a:t>
            </a:r>
            <a:endParaRPr lang="en-US" altLang="zh-CN" sz="1800" i="1" dirty="0">
              <a:solidFill>
                <a:srgbClr val="3333FF"/>
              </a:solidFill>
              <a:latin typeface="Comic Sans MS" panose="030F0702030302020204" pitchFamily="66" charset="0"/>
              <a:cs typeface="Times New Roman" panose="02020603050405020304" pitchFamily="18" charset="0"/>
            </a:endParaRPr>
          </a:p>
          <a:p>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189337189"/>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817942-CBFA-4C42-A224-34A2F95C4878}"/>
              </a:ext>
            </a:extLst>
          </p:cNvPr>
          <p:cNvSpPr>
            <a:spLocks noGrp="1"/>
          </p:cNvSpPr>
          <p:nvPr>
            <p:ph type="title"/>
          </p:nvPr>
        </p:nvSpPr>
        <p:spPr/>
        <p:txBody>
          <a:bodyPr/>
          <a:lstStyle/>
          <a:p>
            <a:pPr algn="ctr"/>
            <a:r>
              <a:rPr lang="en-US" altLang="zh-CN" dirty="0">
                <a:latin typeface="Comic Sans MS" panose="030F0702030302020204" pitchFamily="66" charset="0"/>
              </a:rPr>
              <a:t>Revoking Authorization in SQL</a:t>
            </a:r>
            <a:endParaRPr lang="zh-CN"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2178870-5CA0-4B7A-A201-911125D0AA02}"/>
                  </a:ext>
                </a:extLst>
              </p:cNvPr>
              <p:cNvSpPr>
                <a:spLocks noGrp="1"/>
              </p:cNvSpPr>
              <p:nvPr>
                <p:ph idx="1"/>
              </p:nvPr>
            </p:nvSpPr>
            <p:spPr>
              <a:xfrm>
                <a:off x="251520" y="627534"/>
                <a:ext cx="8568952" cy="3805070"/>
              </a:xfrm>
            </p:spPr>
            <p:txBody>
              <a:bodyPr/>
              <a:lstStyle/>
              <a:p>
                <a:r>
                  <a:rPr lang="en-US" altLang="zh-CN" sz="2000" dirty="0">
                    <a:latin typeface="Comic Sans MS" panose="030F0702030302020204" pitchFamily="66" charset="0"/>
                  </a:rPr>
                  <a:t>The revoke statement is used to revoke authorization.</a:t>
                </a:r>
              </a:p>
              <a:p>
                <a:pPr marL="0" indent="0">
                  <a:buNone/>
                </a:pPr>
                <a:r>
                  <a:rPr lang="en-US" altLang="zh-CN" sz="2000" dirty="0">
                    <a:latin typeface="Comic Sans MS" panose="030F0702030302020204" pitchFamily="66" charset="0"/>
                  </a:rPr>
                  <a:t>	</a:t>
                </a:r>
                <a:r>
                  <a:rPr lang="en-US" altLang="zh-CN" sz="1800" b="1" i="1" dirty="0">
                    <a:solidFill>
                      <a:srgbClr val="FF0000"/>
                    </a:solidFill>
                    <a:latin typeface="Comic Sans MS" panose="030F0702030302020204" pitchFamily="66" charset="0"/>
                    <a:cs typeface="Times New Roman" panose="02020603050405020304" pitchFamily="18" charset="0"/>
                  </a:rPr>
                  <a:t>Revoke </a:t>
                </a:r>
                <a:r>
                  <a:rPr lang="en-US" altLang="zh-CN" sz="1800" i="1" dirty="0">
                    <a:solidFill>
                      <a:srgbClr val="FF0000"/>
                    </a:solidFill>
                    <a:latin typeface="Comic Sans MS" panose="030F0702030302020204" pitchFamily="66" charset="0"/>
                    <a:cs typeface="Times New Roman" panose="02020603050405020304" pitchFamily="18" charset="0"/>
                  </a:rPr>
                  <a:t>&lt;privilege list&gt;</a:t>
                </a:r>
              </a:p>
              <a:p>
                <a:pPr marL="0" indent="0">
                  <a:buNone/>
                </a:pPr>
                <a:r>
                  <a:rPr lang="en-US" altLang="zh-CN" sz="1800" i="1" dirty="0">
                    <a:solidFill>
                      <a:srgbClr val="FF0000"/>
                    </a:solidFill>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on </a:t>
                </a:r>
                <a:r>
                  <a:rPr lang="en-US" altLang="zh-CN" sz="1800" i="1" dirty="0">
                    <a:solidFill>
                      <a:srgbClr val="FF0000"/>
                    </a:solidFill>
                    <a:latin typeface="Comic Sans MS" panose="030F0702030302020204" pitchFamily="66" charset="0"/>
                    <a:cs typeface="Times New Roman" panose="02020603050405020304" pitchFamily="18" charset="0"/>
                  </a:rPr>
                  <a:t>&lt;relation name or view name&gt; </a:t>
                </a:r>
                <a:r>
                  <a:rPr lang="en-US" altLang="zh-CN" sz="1800" b="1" i="1" dirty="0">
                    <a:solidFill>
                      <a:srgbClr val="FF0000"/>
                    </a:solidFill>
                    <a:latin typeface="Comic Sans MS" panose="030F0702030302020204" pitchFamily="66" charset="0"/>
                    <a:cs typeface="Times New Roman" panose="02020603050405020304" pitchFamily="18" charset="0"/>
                  </a:rPr>
                  <a:t>from </a:t>
                </a:r>
                <a:r>
                  <a:rPr lang="en-US" altLang="zh-CN" sz="1800" i="1" dirty="0">
                    <a:solidFill>
                      <a:srgbClr val="FF0000"/>
                    </a:solidFill>
                    <a:latin typeface="Comic Sans MS" panose="030F0702030302020204" pitchFamily="66" charset="0"/>
                    <a:cs typeface="Times New Roman" panose="02020603050405020304" pitchFamily="18" charset="0"/>
                  </a:rPr>
                  <a:t>&lt;user list&gt; [</a:t>
                </a:r>
                <a:r>
                  <a:rPr lang="en-US" altLang="zh-CN" sz="1800" i="1" dirty="0" err="1">
                    <a:solidFill>
                      <a:srgbClr val="FF0000"/>
                    </a:solidFill>
                    <a:latin typeface="Comic Sans MS" panose="030F0702030302020204" pitchFamily="66" charset="0"/>
                    <a:cs typeface="Times New Roman" panose="02020603050405020304" pitchFamily="18" charset="0"/>
                  </a:rPr>
                  <a:t>restrict|cascade</a:t>
                </a:r>
                <a:r>
                  <a:rPr lang="en-US" altLang="zh-CN" sz="1800" i="1" dirty="0">
                    <a:solidFill>
                      <a:srgbClr val="FF0000"/>
                    </a:solidFill>
                    <a:latin typeface="Comic Sans MS" panose="030F0702030302020204" pitchFamily="66" charset="0"/>
                    <a:cs typeface="Times New Roman" panose="02020603050405020304" pitchFamily="18" charset="0"/>
                  </a:rPr>
                  <a:t>]</a:t>
                </a:r>
              </a:p>
              <a:p>
                <a:r>
                  <a:rPr lang="en-US" altLang="zh-CN" sz="2000" dirty="0">
                    <a:latin typeface="Comic Sans MS" panose="030F0702030302020204" pitchFamily="66" charset="0"/>
                  </a:rPr>
                  <a:t>Example:</a:t>
                </a:r>
              </a:p>
              <a:p>
                <a:pPr marL="400050" lvl="2" indent="0">
                  <a:buNone/>
                </a:pPr>
                <a:r>
                  <a:rPr lang="en-US" altLang="zh-CN" i="1" dirty="0">
                    <a:latin typeface="Comic Sans MS" panose="030F0702030302020204" pitchFamily="66" charset="0"/>
                    <a:cs typeface="Times New Roman" panose="02020603050405020304" pitchFamily="18" charset="0"/>
                  </a:rPr>
                  <a:t>	</a:t>
                </a:r>
                <a:r>
                  <a:rPr lang="en-US" altLang="zh-CN" b="1" i="1" dirty="0">
                    <a:solidFill>
                      <a:srgbClr val="3333FF"/>
                    </a:solidFill>
                    <a:latin typeface="Comic Sans MS" panose="030F0702030302020204" pitchFamily="66" charset="0"/>
                    <a:cs typeface="Times New Roman" panose="02020603050405020304" pitchFamily="18" charset="0"/>
                  </a:rPr>
                  <a:t>revoke </a:t>
                </a:r>
                <a:r>
                  <a:rPr lang="en-US" altLang="zh-CN" i="1" dirty="0">
                    <a:solidFill>
                      <a:srgbClr val="3333FF"/>
                    </a:solidFill>
                    <a:latin typeface="Comic Sans MS" panose="030F0702030302020204" pitchFamily="66" charset="0"/>
                    <a:cs typeface="Times New Roman" panose="02020603050405020304" pitchFamily="18" charset="0"/>
                  </a:rPr>
                  <a:t>select </a:t>
                </a:r>
                <a:r>
                  <a:rPr lang="en-US" altLang="zh-CN" b="1" i="1" dirty="0">
                    <a:solidFill>
                      <a:srgbClr val="3333FF"/>
                    </a:solidFill>
                    <a:latin typeface="Comic Sans MS" panose="030F0702030302020204" pitchFamily="66" charset="0"/>
                    <a:cs typeface="Times New Roman" panose="02020603050405020304" pitchFamily="18" charset="0"/>
                  </a:rPr>
                  <a:t>on </a:t>
                </a:r>
                <a:r>
                  <a:rPr lang="en-US" altLang="zh-CN" i="1" dirty="0">
                    <a:solidFill>
                      <a:srgbClr val="3333FF"/>
                    </a:solidFill>
                    <a:latin typeface="Comic Sans MS" panose="030F0702030302020204" pitchFamily="66" charset="0"/>
                    <a:cs typeface="Times New Roman" panose="02020603050405020304" pitchFamily="18" charset="0"/>
                  </a:rPr>
                  <a:t>branch  </a:t>
                </a:r>
                <a:r>
                  <a:rPr lang="en-US" altLang="zh-CN" b="1" i="1" dirty="0">
                    <a:solidFill>
                      <a:srgbClr val="3333FF"/>
                    </a:solidFill>
                    <a:latin typeface="Comic Sans MS" panose="030F0702030302020204" pitchFamily="66" charset="0"/>
                    <a:cs typeface="Times New Roman" panose="02020603050405020304" pitchFamily="18" charset="0"/>
                  </a:rPr>
                  <a:t>from</a:t>
                </a:r>
                <a:r>
                  <a:rPr lang="en-US" altLang="zh-CN" i="1" dirty="0">
                    <a:solidFill>
                      <a:srgbClr val="3333FF"/>
                    </a:solidFill>
                    <a:latin typeface="Comic Sans MS" panose="030F0702030302020204" pitchFamily="66" charset="0"/>
                    <a:cs typeface="Times New Roman" panose="02020603050405020304" pitchFamily="18" charset="0"/>
                  </a:rPr>
                  <a:t> </a:t>
                </a:r>
                <a14:m>
                  <m:oMath xmlns:m="http://schemas.openxmlformats.org/officeDocument/2006/math">
                    <m:sSub>
                      <m:sSubPr>
                        <m:ctrlPr>
                          <a:rPr lang="en-US" altLang="zh-CN" i="1" smtClean="0">
                            <a:solidFill>
                              <a:srgbClr val="3333FF"/>
                            </a:solidFill>
                            <a:latin typeface="Cambria Math" panose="02040503050406030204" pitchFamily="18" charset="0"/>
                            <a:cs typeface="Times New Roman" panose="02020603050405020304" pitchFamily="18" charset="0"/>
                          </a:rPr>
                        </m:ctrlPr>
                      </m:sSubPr>
                      <m:e>
                        <m:r>
                          <a:rPr lang="en-US" altLang="zh-CN" b="0" i="1" smtClean="0">
                            <a:solidFill>
                              <a:srgbClr val="3333FF"/>
                            </a:solidFill>
                            <a:latin typeface="Cambria Math" panose="02040503050406030204" pitchFamily="18" charset="0"/>
                            <a:cs typeface="Times New Roman" panose="02020603050405020304" pitchFamily="18" charset="0"/>
                          </a:rPr>
                          <m:t>𝑈</m:t>
                        </m:r>
                      </m:e>
                      <m:sub>
                        <m:r>
                          <a:rPr lang="en-US" altLang="zh-CN" b="0" i="1" smtClean="0">
                            <a:solidFill>
                              <a:srgbClr val="3333FF"/>
                            </a:solidFill>
                            <a:latin typeface="Cambria Math" panose="02040503050406030204" pitchFamily="18" charset="0"/>
                            <a:cs typeface="Times New Roman" panose="02020603050405020304" pitchFamily="18" charset="0"/>
                          </a:rPr>
                          <m:t>1</m:t>
                        </m:r>
                      </m:sub>
                    </m:sSub>
                  </m:oMath>
                </a14:m>
                <a:r>
                  <a:rPr lang="en-US" altLang="zh-CN" i="1" dirty="0">
                    <a:solidFill>
                      <a:srgbClr val="3333FF"/>
                    </a:solidFill>
                    <a:latin typeface="Comic Sans MS" panose="030F0702030302020204" pitchFamily="66" charset="0"/>
                    <a:cs typeface="Times New Roman" panose="02020603050405020304" pitchFamily="18" charset="0"/>
                  </a:rPr>
                  <a:t>, </a:t>
                </a:r>
                <a14:m>
                  <m:oMath xmlns:m="http://schemas.openxmlformats.org/officeDocument/2006/math">
                    <m:sSub>
                      <m:sSubPr>
                        <m:ctrlPr>
                          <a:rPr lang="en-US" altLang="zh-CN" i="1" smtClean="0">
                            <a:solidFill>
                              <a:srgbClr val="3333FF"/>
                            </a:solidFill>
                            <a:latin typeface="Cambria Math" panose="02040503050406030204" pitchFamily="18" charset="0"/>
                            <a:cs typeface="Times New Roman" panose="02020603050405020304" pitchFamily="18" charset="0"/>
                          </a:rPr>
                        </m:ctrlPr>
                      </m:sSubPr>
                      <m:e>
                        <m:r>
                          <a:rPr lang="en-US" altLang="zh-CN" b="0" i="1" smtClean="0">
                            <a:solidFill>
                              <a:srgbClr val="3333FF"/>
                            </a:solidFill>
                            <a:latin typeface="Cambria Math" panose="02040503050406030204" pitchFamily="18" charset="0"/>
                            <a:cs typeface="Times New Roman" panose="02020603050405020304" pitchFamily="18" charset="0"/>
                          </a:rPr>
                          <m:t>𝑈</m:t>
                        </m:r>
                      </m:e>
                      <m:sub>
                        <m:r>
                          <a:rPr lang="en-US" altLang="zh-CN" b="0" i="1" smtClean="0">
                            <a:solidFill>
                              <a:srgbClr val="3333FF"/>
                            </a:solidFill>
                            <a:latin typeface="Cambria Math" panose="02040503050406030204" pitchFamily="18" charset="0"/>
                            <a:cs typeface="Times New Roman" panose="02020603050405020304" pitchFamily="18" charset="0"/>
                          </a:rPr>
                          <m:t>2</m:t>
                        </m:r>
                      </m:sub>
                    </m:sSub>
                  </m:oMath>
                </a14:m>
                <a:r>
                  <a:rPr lang="en-US" altLang="zh-CN" i="1" dirty="0">
                    <a:solidFill>
                      <a:srgbClr val="3333FF"/>
                    </a:solidFill>
                    <a:latin typeface="Comic Sans MS" panose="030F0702030302020204" pitchFamily="66" charset="0"/>
                    <a:cs typeface="Times New Roman" panose="02020603050405020304" pitchFamily="18" charset="0"/>
                  </a:rPr>
                  <a:t>, </a:t>
                </a:r>
                <a14:m>
                  <m:oMath xmlns:m="http://schemas.openxmlformats.org/officeDocument/2006/math">
                    <m:sSub>
                      <m:sSubPr>
                        <m:ctrlPr>
                          <a:rPr lang="en-US" altLang="zh-CN" i="1" smtClean="0">
                            <a:solidFill>
                              <a:srgbClr val="3333FF"/>
                            </a:solidFill>
                            <a:latin typeface="Cambria Math" panose="02040503050406030204" pitchFamily="18" charset="0"/>
                            <a:cs typeface="Times New Roman" panose="02020603050405020304" pitchFamily="18" charset="0"/>
                          </a:rPr>
                        </m:ctrlPr>
                      </m:sSubPr>
                      <m:e>
                        <m:r>
                          <a:rPr lang="en-US" altLang="zh-CN" b="0" i="1" smtClean="0">
                            <a:solidFill>
                              <a:srgbClr val="3333FF"/>
                            </a:solidFill>
                            <a:latin typeface="Cambria Math" panose="02040503050406030204" pitchFamily="18" charset="0"/>
                            <a:cs typeface="Times New Roman" panose="02020603050405020304" pitchFamily="18" charset="0"/>
                          </a:rPr>
                          <m:t>𝑈</m:t>
                        </m:r>
                      </m:e>
                      <m:sub>
                        <m:r>
                          <a:rPr lang="en-US" altLang="zh-CN" b="0" i="1" smtClean="0">
                            <a:solidFill>
                              <a:srgbClr val="3333FF"/>
                            </a:solidFill>
                            <a:latin typeface="Cambria Math" panose="02040503050406030204" pitchFamily="18" charset="0"/>
                            <a:cs typeface="Times New Roman" panose="02020603050405020304" pitchFamily="18" charset="0"/>
                          </a:rPr>
                          <m:t>3</m:t>
                        </m:r>
                      </m:sub>
                    </m:sSub>
                  </m:oMath>
                </a14:m>
                <a:r>
                  <a:rPr lang="en-US" altLang="zh-CN" i="1" dirty="0">
                    <a:solidFill>
                      <a:srgbClr val="3333FF"/>
                    </a:solidFill>
                    <a:latin typeface="Comic Sans MS" panose="030F0702030302020204" pitchFamily="66" charset="0"/>
                    <a:cs typeface="Times New Roman" panose="02020603050405020304" pitchFamily="18" charset="0"/>
                  </a:rPr>
                  <a:t> </a:t>
                </a:r>
                <a:r>
                  <a:rPr lang="en-US" altLang="zh-CN" b="1" i="1" dirty="0">
                    <a:solidFill>
                      <a:srgbClr val="FF0000"/>
                    </a:solidFill>
                    <a:latin typeface="Comic Sans MS" panose="030F0702030302020204" pitchFamily="66" charset="0"/>
                    <a:cs typeface="Times New Roman" panose="02020603050405020304" pitchFamily="18" charset="0"/>
                  </a:rPr>
                  <a:t>cascade</a:t>
                </a:r>
              </a:p>
              <a:p>
                <a:r>
                  <a:rPr lang="en-US" altLang="zh-CN" sz="2000" dirty="0">
                    <a:latin typeface="Comic Sans MS" panose="030F0702030302020204" pitchFamily="66" charset="0"/>
                  </a:rPr>
                  <a:t>Revocation of a privilege from a user may cause other users also to lose that privilege; referred to as cascading of the revoke</a:t>
                </a:r>
              </a:p>
              <a:p>
                <a:r>
                  <a:rPr lang="en-US" altLang="zh-CN" sz="2000" dirty="0">
                    <a:latin typeface="Comic Sans MS" panose="030F0702030302020204" pitchFamily="66" charset="0"/>
                  </a:rPr>
                  <a:t>We can prevent cascading by specifying restrict:</a:t>
                </a:r>
              </a:p>
              <a:p>
                <a:pPr marL="0" indent="0">
                  <a:buNone/>
                </a:pPr>
                <a:r>
                  <a:rPr lang="en-US" altLang="zh-CN" sz="2000" dirty="0">
                    <a:latin typeface="Comic Sans MS" panose="030F0702030302020204" pitchFamily="66" charset="0"/>
                  </a:rPr>
                  <a:t>	</a:t>
                </a:r>
                <a:r>
                  <a:rPr lang="en-US" altLang="zh-CN" sz="1800" b="1" i="1" dirty="0">
                    <a:solidFill>
                      <a:srgbClr val="3333FF"/>
                    </a:solidFill>
                    <a:latin typeface="Comic Sans MS" panose="030F0702030302020204" pitchFamily="66" charset="0"/>
                    <a:cs typeface="Times New Roman" panose="02020603050405020304" pitchFamily="18" charset="0"/>
                  </a:rPr>
                  <a:t>revoke</a:t>
                </a:r>
                <a:r>
                  <a:rPr lang="en-US" altLang="zh-CN" sz="1800" i="1" dirty="0">
                    <a:solidFill>
                      <a:srgbClr val="3333FF"/>
                    </a:solidFill>
                    <a:latin typeface="Comic Sans MS" panose="030F0702030302020204" pitchFamily="66" charset="0"/>
                    <a:cs typeface="Times New Roman" panose="02020603050405020304" pitchFamily="18" charset="0"/>
                  </a:rPr>
                  <a:t> select </a:t>
                </a:r>
                <a:r>
                  <a:rPr lang="en-US" altLang="zh-CN" sz="1800" b="1" i="1" dirty="0">
                    <a:solidFill>
                      <a:srgbClr val="3333FF"/>
                    </a:solidFill>
                    <a:latin typeface="Comic Sans MS" panose="030F0702030302020204" pitchFamily="66" charset="0"/>
                    <a:cs typeface="Times New Roman" panose="02020603050405020304" pitchFamily="18" charset="0"/>
                  </a:rPr>
                  <a:t>on </a:t>
                </a:r>
                <a:r>
                  <a:rPr lang="en-US" altLang="zh-CN" sz="1800" i="1" dirty="0">
                    <a:solidFill>
                      <a:srgbClr val="3333FF"/>
                    </a:solidFill>
                    <a:latin typeface="Comic Sans MS" panose="030F0702030302020204" pitchFamily="66" charset="0"/>
                    <a:cs typeface="Times New Roman" panose="02020603050405020304" pitchFamily="18" charset="0"/>
                  </a:rPr>
                  <a:t>branch </a:t>
                </a:r>
                <a:r>
                  <a:rPr lang="en-US" altLang="zh-CN" sz="1800" b="1" i="1" dirty="0">
                    <a:solidFill>
                      <a:srgbClr val="3333FF"/>
                    </a:solidFill>
                    <a:latin typeface="Comic Sans MS" panose="030F0702030302020204" pitchFamily="66" charset="0"/>
                    <a:cs typeface="Times New Roman" panose="02020603050405020304" pitchFamily="18" charset="0"/>
                  </a:rPr>
                  <a:t>from</a:t>
                </a:r>
                <a:r>
                  <a:rPr lang="en-US" altLang="zh-CN" sz="1800" i="1" dirty="0">
                    <a:solidFill>
                      <a:srgbClr val="3333FF"/>
                    </a:solidFill>
                    <a:latin typeface="Comic Sans MS" panose="030F0702030302020204" pitchFamily="66" charset="0"/>
                    <a:cs typeface="Times New Roman" panose="02020603050405020304" pitchFamily="18" charset="0"/>
                  </a:rPr>
                  <a:t> </a:t>
                </a:r>
                <a14:m>
                  <m:oMath xmlns:m="http://schemas.openxmlformats.org/officeDocument/2006/math">
                    <m:sSub>
                      <m:sSubPr>
                        <m:ctrlPr>
                          <a:rPr lang="en-US" altLang="zh-CN" sz="1800" i="1">
                            <a:solidFill>
                              <a:srgbClr val="3333FF"/>
                            </a:solidFill>
                            <a:latin typeface="Cambria Math" panose="02040503050406030204" pitchFamily="18" charset="0"/>
                            <a:cs typeface="Times New Roman" panose="02020603050405020304" pitchFamily="18" charset="0"/>
                          </a:rPr>
                        </m:ctrlPr>
                      </m:sSubPr>
                      <m:e>
                        <m:r>
                          <a:rPr lang="en-US" altLang="zh-CN" sz="1800" i="1">
                            <a:solidFill>
                              <a:srgbClr val="3333FF"/>
                            </a:solidFill>
                            <a:latin typeface="Cambria Math" panose="02040503050406030204" pitchFamily="18" charset="0"/>
                            <a:cs typeface="Times New Roman" panose="02020603050405020304" pitchFamily="18" charset="0"/>
                          </a:rPr>
                          <m:t>𝑈</m:t>
                        </m:r>
                      </m:e>
                      <m:sub>
                        <m:r>
                          <a:rPr lang="en-US" altLang="zh-CN" sz="1800" i="1">
                            <a:solidFill>
                              <a:srgbClr val="3333FF"/>
                            </a:solidFill>
                            <a:latin typeface="Cambria Math" panose="02040503050406030204" pitchFamily="18" charset="0"/>
                            <a:cs typeface="Times New Roman" panose="02020603050405020304" pitchFamily="18" charset="0"/>
                          </a:rPr>
                          <m:t>1</m:t>
                        </m:r>
                      </m:sub>
                    </m:sSub>
                  </m:oMath>
                </a14:m>
                <a:r>
                  <a:rPr lang="en-US" altLang="zh-CN" sz="1800" i="1" dirty="0">
                    <a:solidFill>
                      <a:srgbClr val="3333FF"/>
                    </a:solidFill>
                    <a:latin typeface="Comic Sans MS" panose="030F0702030302020204" pitchFamily="66" charset="0"/>
                    <a:cs typeface="Times New Roman" panose="02020603050405020304" pitchFamily="18" charset="0"/>
                  </a:rPr>
                  <a:t>, </a:t>
                </a:r>
                <a14:m>
                  <m:oMath xmlns:m="http://schemas.openxmlformats.org/officeDocument/2006/math">
                    <m:sSub>
                      <m:sSubPr>
                        <m:ctrlPr>
                          <a:rPr lang="en-US" altLang="zh-CN" sz="1800" i="1">
                            <a:solidFill>
                              <a:srgbClr val="3333FF"/>
                            </a:solidFill>
                            <a:latin typeface="Cambria Math" panose="02040503050406030204" pitchFamily="18" charset="0"/>
                            <a:cs typeface="Times New Roman" panose="02020603050405020304" pitchFamily="18" charset="0"/>
                          </a:rPr>
                        </m:ctrlPr>
                      </m:sSubPr>
                      <m:e>
                        <m:r>
                          <a:rPr lang="en-US" altLang="zh-CN" sz="1800" i="1">
                            <a:solidFill>
                              <a:srgbClr val="3333FF"/>
                            </a:solidFill>
                            <a:latin typeface="Cambria Math" panose="02040503050406030204" pitchFamily="18" charset="0"/>
                            <a:cs typeface="Times New Roman" panose="02020603050405020304" pitchFamily="18" charset="0"/>
                          </a:rPr>
                          <m:t>𝑈</m:t>
                        </m:r>
                      </m:e>
                      <m:sub>
                        <m:r>
                          <a:rPr lang="en-US" altLang="zh-CN" sz="1800" i="1">
                            <a:solidFill>
                              <a:srgbClr val="3333FF"/>
                            </a:solidFill>
                            <a:latin typeface="Cambria Math" panose="02040503050406030204" pitchFamily="18" charset="0"/>
                            <a:cs typeface="Times New Roman" panose="02020603050405020304" pitchFamily="18" charset="0"/>
                          </a:rPr>
                          <m:t>2</m:t>
                        </m:r>
                      </m:sub>
                    </m:sSub>
                  </m:oMath>
                </a14:m>
                <a:r>
                  <a:rPr lang="en-US" altLang="zh-CN" sz="1800" i="1" dirty="0">
                    <a:solidFill>
                      <a:srgbClr val="3333FF"/>
                    </a:solidFill>
                    <a:latin typeface="Comic Sans MS" panose="030F0702030302020204" pitchFamily="66" charset="0"/>
                    <a:cs typeface="Times New Roman" panose="02020603050405020304" pitchFamily="18" charset="0"/>
                  </a:rPr>
                  <a:t>, </a:t>
                </a:r>
                <a14:m>
                  <m:oMath xmlns:m="http://schemas.openxmlformats.org/officeDocument/2006/math">
                    <m:sSub>
                      <m:sSubPr>
                        <m:ctrlPr>
                          <a:rPr lang="en-US" altLang="zh-CN" sz="1800" i="1">
                            <a:solidFill>
                              <a:srgbClr val="3333FF"/>
                            </a:solidFill>
                            <a:latin typeface="Cambria Math" panose="02040503050406030204" pitchFamily="18" charset="0"/>
                            <a:cs typeface="Times New Roman" panose="02020603050405020304" pitchFamily="18" charset="0"/>
                          </a:rPr>
                        </m:ctrlPr>
                      </m:sSubPr>
                      <m:e>
                        <m:r>
                          <a:rPr lang="en-US" altLang="zh-CN" sz="1800" i="1">
                            <a:solidFill>
                              <a:srgbClr val="3333FF"/>
                            </a:solidFill>
                            <a:latin typeface="Cambria Math" panose="02040503050406030204" pitchFamily="18" charset="0"/>
                            <a:cs typeface="Times New Roman" panose="02020603050405020304" pitchFamily="18" charset="0"/>
                          </a:rPr>
                          <m:t>𝑈</m:t>
                        </m:r>
                      </m:e>
                      <m:sub>
                        <m:r>
                          <a:rPr lang="en-US" altLang="zh-CN" sz="1800" i="1">
                            <a:solidFill>
                              <a:srgbClr val="3333FF"/>
                            </a:solidFill>
                            <a:latin typeface="Cambria Math" panose="02040503050406030204" pitchFamily="18" charset="0"/>
                            <a:cs typeface="Times New Roman" panose="02020603050405020304" pitchFamily="18" charset="0"/>
                          </a:rPr>
                          <m:t>3</m:t>
                        </m:r>
                      </m:sub>
                    </m:sSub>
                    <m:r>
                      <a:rPr lang="en-US" altLang="zh-CN" sz="1800" i="1">
                        <a:solidFill>
                          <a:srgbClr val="3333FF"/>
                        </a:solidFill>
                        <a:latin typeface="Cambria Math" panose="02040503050406030204" pitchFamily="18" charset="0"/>
                        <a:cs typeface="Times New Roman" panose="02020603050405020304" pitchFamily="18" charset="0"/>
                      </a:rPr>
                      <m:t> </m:t>
                    </m:r>
                  </m:oMath>
                </a14:m>
                <a:r>
                  <a:rPr lang="en-US" altLang="zh-CN" sz="1800" b="1" i="1" dirty="0">
                    <a:solidFill>
                      <a:srgbClr val="FF0000"/>
                    </a:solidFill>
                    <a:latin typeface="Comic Sans MS" panose="030F0702030302020204" pitchFamily="66" charset="0"/>
                    <a:cs typeface="Times New Roman" panose="02020603050405020304" pitchFamily="18" charset="0"/>
                  </a:rPr>
                  <a:t>restrict</a:t>
                </a:r>
              </a:p>
              <a:p>
                <a:pPr lvl="1"/>
                <a:r>
                  <a:rPr lang="en-US" altLang="zh-CN" sz="1600" dirty="0">
                    <a:latin typeface="Comic Sans MS" panose="030F0702030302020204" pitchFamily="66" charset="0"/>
                  </a:rPr>
                  <a:t>with restrict, the revoke command fails if cascading revokes are required</a:t>
                </a:r>
              </a:p>
              <a:p>
                <a:endParaRPr lang="zh-CN" altLang="en-US" sz="2000" dirty="0">
                  <a:latin typeface="Comic Sans MS" panose="030F0702030302020204" pitchFamily="66" charset="0"/>
                </a:endParaRPr>
              </a:p>
            </p:txBody>
          </p:sp>
        </mc:Choice>
        <mc:Fallback xmlns="">
          <p:sp>
            <p:nvSpPr>
              <p:cNvPr id="3" name="内容占位符 2">
                <a:extLst>
                  <a:ext uri="{FF2B5EF4-FFF2-40B4-BE49-F238E27FC236}">
                    <a16:creationId xmlns:a16="http://schemas.microsoft.com/office/drawing/2014/main" id="{E2178870-5CA0-4B7A-A201-911125D0AA02}"/>
                  </a:ext>
                </a:extLst>
              </p:cNvPr>
              <p:cNvSpPr>
                <a:spLocks noGrp="1" noRot="1" noChangeAspect="1" noMove="1" noResize="1" noEditPoints="1" noAdjustHandles="1" noChangeArrowheads="1" noChangeShapeType="1" noTextEdit="1"/>
              </p:cNvSpPr>
              <p:nvPr>
                <p:ph idx="1"/>
              </p:nvPr>
            </p:nvSpPr>
            <p:spPr>
              <a:xfrm>
                <a:off x="251520" y="627534"/>
                <a:ext cx="8568952" cy="3805070"/>
              </a:xfrm>
              <a:blipFill>
                <a:blip r:embed="rId2"/>
                <a:stretch>
                  <a:fillRect l="-996" t="-2244" r="-4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2274118"/>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60B2CA-C652-48B7-A30C-789ED4902BB6}"/>
              </a:ext>
            </a:extLst>
          </p:cNvPr>
          <p:cNvSpPr>
            <a:spLocks noGrp="1"/>
          </p:cNvSpPr>
          <p:nvPr>
            <p:ph type="title"/>
          </p:nvPr>
        </p:nvSpPr>
        <p:spPr/>
        <p:txBody>
          <a:bodyPr/>
          <a:lstStyle/>
          <a:p>
            <a:pPr algn="ctr"/>
            <a:r>
              <a:rPr lang="en-US" altLang="zh-CN" dirty="0">
                <a:latin typeface="Comic Sans MS" panose="030F0702030302020204" pitchFamily="66" charset="0"/>
              </a:rPr>
              <a:t>Revoking Authorization in SQL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DFC341C0-9891-47BC-BB74-151E8146ECC7}"/>
              </a:ext>
            </a:extLst>
          </p:cNvPr>
          <p:cNvSpPr>
            <a:spLocks noGrp="1"/>
          </p:cNvSpPr>
          <p:nvPr>
            <p:ph idx="1"/>
          </p:nvPr>
        </p:nvSpPr>
        <p:spPr>
          <a:xfrm>
            <a:off x="179512" y="699542"/>
            <a:ext cx="8784976" cy="3805070"/>
          </a:xfrm>
        </p:spPr>
        <p:txBody>
          <a:bodyPr/>
          <a:lstStyle/>
          <a:p>
            <a:pPr>
              <a:lnSpc>
                <a:spcPct val="120000"/>
              </a:lnSpc>
            </a:pPr>
            <a:r>
              <a:rPr lang="en-US" altLang="zh-CN" sz="2000" dirty="0">
                <a:solidFill>
                  <a:srgbClr val="3333FF"/>
                </a:solidFill>
                <a:latin typeface="Comic Sans MS" panose="030F0702030302020204" pitchFamily="66" charset="0"/>
              </a:rPr>
              <a:t>&lt;privilege-list&gt; </a:t>
            </a:r>
            <a:r>
              <a:rPr lang="en-US" altLang="zh-CN" sz="2000" dirty="0">
                <a:latin typeface="Comic Sans MS" panose="030F0702030302020204" pitchFamily="66" charset="0"/>
              </a:rPr>
              <a:t>may be </a:t>
            </a:r>
            <a:r>
              <a:rPr lang="en-US" altLang="zh-CN" sz="2000" b="1" dirty="0">
                <a:solidFill>
                  <a:srgbClr val="FF0000"/>
                </a:solidFill>
                <a:latin typeface="Comic Sans MS" panose="030F0702030302020204" pitchFamily="66" charset="0"/>
              </a:rPr>
              <a:t>all</a:t>
            </a:r>
            <a:r>
              <a:rPr lang="en-US" altLang="zh-CN" sz="2000" dirty="0">
                <a:latin typeface="Comic Sans MS" panose="030F0702030302020204" pitchFamily="66" charset="0"/>
              </a:rPr>
              <a:t> to revoke all privileges the revoke may hold</a:t>
            </a:r>
          </a:p>
          <a:p>
            <a:pPr>
              <a:lnSpc>
                <a:spcPct val="120000"/>
              </a:lnSpc>
            </a:pPr>
            <a:r>
              <a:rPr lang="en-US" altLang="zh-CN" sz="2000" dirty="0">
                <a:latin typeface="Comic Sans MS" panose="030F0702030302020204" pitchFamily="66" charset="0"/>
              </a:rPr>
              <a:t>If </a:t>
            </a:r>
            <a:r>
              <a:rPr lang="en-US" altLang="zh-CN" sz="2000" dirty="0">
                <a:solidFill>
                  <a:srgbClr val="3333FF"/>
                </a:solidFill>
                <a:latin typeface="Comic Sans MS" panose="030F0702030302020204" pitchFamily="66" charset="0"/>
              </a:rPr>
              <a:t>&lt;revoke-list&gt; </a:t>
            </a:r>
            <a:r>
              <a:rPr lang="en-US" altLang="zh-CN" sz="2000" dirty="0">
                <a:latin typeface="Comic Sans MS" panose="030F0702030302020204" pitchFamily="66" charset="0"/>
              </a:rPr>
              <a:t>includes </a:t>
            </a:r>
            <a:r>
              <a:rPr lang="en-US" altLang="zh-CN" sz="2000" b="1" dirty="0">
                <a:solidFill>
                  <a:srgbClr val="FF0000"/>
                </a:solidFill>
                <a:latin typeface="Comic Sans MS" panose="030F0702030302020204" pitchFamily="66" charset="0"/>
              </a:rPr>
              <a:t>public</a:t>
            </a:r>
            <a:r>
              <a:rPr lang="en-US" altLang="zh-CN" sz="2000" dirty="0">
                <a:latin typeface="Comic Sans MS" panose="030F0702030302020204" pitchFamily="66" charset="0"/>
              </a:rPr>
              <a:t>, all users lose the privilege except those granted it explicitly</a:t>
            </a:r>
          </a:p>
          <a:p>
            <a:pPr>
              <a:lnSpc>
                <a:spcPct val="120000"/>
              </a:lnSpc>
            </a:pPr>
            <a:r>
              <a:rPr lang="en-US" altLang="zh-CN" sz="2000" dirty="0">
                <a:latin typeface="Comic Sans MS" panose="030F0702030302020204" pitchFamily="66" charset="0"/>
              </a:rPr>
              <a:t>If the same privilege was granted twice to the same user by different grantees, the user may retain the privilege after the revocation</a:t>
            </a:r>
          </a:p>
          <a:p>
            <a:pPr>
              <a:lnSpc>
                <a:spcPct val="120000"/>
              </a:lnSpc>
            </a:pPr>
            <a:r>
              <a:rPr lang="en-US" altLang="zh-CN" sz="2000" dirty="0">
                <a:latin typeface="Comic Sans MS" panose="030F0702030302020204" pitchFamily="66" charset="0"/>
              </a:rPr>
              <a:t>All privileges that depend on the privilege being revoked are also revoked</a:t>
            </a:r>
          </a:p>
          <a:p>
            <a:pPr>
              <a:lnSpc>
                <a:spcPct val="120000"/>
              </a:lnSpc>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1392207692"/>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72AF1-3FF3-4D1A-A481-3467356F03ED}"/>
              </a:ext>
            </a:extLst>
          </p:cNvPr>
          <p:cNvSpPr>
            <a:spLocks noGrp="1"/>
          </p:cNvSpPr>
          <p:nvPr>
            <p:ph type="title"/>
          </p:nvPr>
        </p:nvSpPr>
        <p:spPr>
          <a:xfrm>
            <a:off x="0" y="-20538"/>
            <a:ext cx="9144000" cy="637580"/>
          </a:xfrm>
        </p:spPr>
        <p:txBody>
          <a:bodyPr/>
          <a:lstStyle/>
          <a:p>
            <a:pPr algn="ctr"/>
            <a:r>
              <a:rPr lang="en-US" altLang="zh-CN" dirty="0">
                <a:latin typeface="Comic Sans MS" panose="030F0702030302020204" pitchFamily="66" charset="0"/>
              </a:rPr>
              <a:t>Limitations of SQL Authorization</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F26A225C-8B82-4F93-85BB-A643C6F401DC}"/>
              </a:ext>
            </a:extLst>
          </p:cNvPr>
          <p:cNvSpPr>
            <a:spLocks noGrp="1"/>
          </p:cNvSpPr>
          <p:nvPr>
            <p:ph idx="1"/>
          </p:nvPr>
        </p:nvSpPr>
        <p:spPr>
          <a:xfrm>
            <a:off x="179512" y="627534"/>
            <a:ext cx="8568952" cy="4248472"/>
          </a:xfrm>
        </p:spPr>
        <p:txBody>
          <a:bodyPr/>
          <a:lstStyle/>
          <a:p>
            <a:pPr>
              <a:spcBef>
                <a:spcPts val="0"/>
              </a:spcBef>
            </a:pPr>
            <a:r>
              <a:rPr lang="en-US" altLang="zh-CN" sz="2000" dirty="0">
                <a:latin typeface="Comic Sans MS" panose="030F0702030302020204" pitchFamily="66" charset="0"/>
              </a:rPr>
              <a:t>SQL </a:t>
            </a:r>
            <a:r>
              <a:rPr lang="en-US" altLang="zh-CN" sz="2000" dirty="0">
                <a:solidFill>
                  <a:srgbClr val="FF0000"/>
                </a:solidFill>
                <a:latin typeface="Comic Sans MS" panose="030F0702030302020204" pitchFamily="66" charset="0"/>
              </a:rPr>
              <a:t>does not support authorization </a:t>
            </a:r>
            <a:r>
              <a:rPr lang="en-US" altLang="zh-CN" sz="2000" dirty="0">
                <a:latin typeface="Comic Sans MS" panose="030F0702030302020204" pitchFamily="66" charset="0"/>
              </a:rPr>
              <a:t>at a </a:t>
            </a:r>
            <a:r>
              <a:rPr lang="en-US" altLang="zh-CN" sz="2000" dirty="0">
                <a:solidFill>
                  <a:srgbClr val="FF0000"/>
                </a:solidFill>
                <a:latin typeface="Comic Sans MS" panose="030F0702030302020204" pitchFamily="66" charset="0"/>
              </a:rPr>
              <a:t>tuple level</a:t>
            </a:r>
          </a:p>
          <a:p>
            <a:pPr lvl="1">
              <a:spcBef>
                <a:spcPts val="0"/>
              </a:spcBef>
            </a:pPr>
            <a:r>
              <a:rPr lang="en-US" altLang="zh-CN" sz="1800" dirty="0">
                <a:latin typeface="Comic Sans MS" panose="030F0702030302020204" pitchFamily="66" charset="0"/>
              </a:rPr>
              <a:t>E.g., we cannot restrict students to see only their own grades</a:t>
            </a:r>
          </a:p>
          <a:p>
            <a:pPr>
              <a:spcBef>
                <a:spcPts val="0"/>
              </a:spcBef>
            </a:pPr>
            <a:r>
              <a:rPr lang="en-US" altLang="zh-CN" sz="2000" dirty="0">
                <a:latin typeface="Comic Sans MS" panose="030F0702030302020204" pitchFamily="66" charset="0"/>
              </a:rPr>
              <a:t>With the growth in Web access to databases, database accesses come primarily from application servers</a:t>
            </a:r>
          </a:p>
          <a:p>
            <a:pPr lvl="1">
              <a:spcBef>
                <a:spcPts val="0"/>
              </a:spcBef>
            </a:pPr>
            <a:r>
              <a:rPr lang="en-US" altLang="zh-CN" sz="1800" dirty="0">
                <a:latin typeface="Comic Sans MS" panose="030F0702030302020204" pitchFamily="66" charset="0"/>
              </a:rPr>
              <a:t>End users don't have database user ids, they are all mapped to the same database user id</a:t>
            </a:r>
          </a:p>
          <a:p>
            <a:pPr>
              <a:spcBef>
                <a:spcPts val="0"/>
              </a:spcBef>
            </a:pPr>
            <a:r>
              <a:rPr lang="en-US" altLang="zh-CN" sz="2000" dirty="0">
                <a:latin typeface="Comic Sans MS" panose="030F0702030302020204" pitchFamily="66" charset="0"/>
              </a:rPr>
              <a:t>The task of authorization in such cases falls on the application program, with no support from SQL</a:t>
            </a:r>
          </a:p>
          <a:p>
            <a:pPr lvl="1">
              <a:spcBef>
                <a:spcPts val="0"/>
              </a:spcBef>
            </a:pPr>
            <a:r>
              <a:rPr lang="en-US" altLang="zh-CN" sz="1800" b="1" dirty="0">
                <a:solidFill>
                  <a:srgbClr val="3333FF"/>
                </a:solidFill>
                <a:latin typeface="Comic Sans MS" panose="030F0702030302020204" pitchFamily="66" charset="0"/>
              </a:rPr>
              <a:t>Benefit:</a:t>
            </a:r>
            <a:r>
              <a:rPr lang="en-US" altLang="zh-CN" sz="1800" dirty="0">
                <a:latin typeface="Comic Sans MS" panose="030F0702030302020204" pitchFamily="66" charset="0"/>
              </a:rPr>
              <a:t> fine-grained authorizations, such as to individual tuples, can be implemented by the application.</a:t>
            </a:r>
          </a:p>
          <a:p>
            <a:pPr lvl="1">
              <a:spcBef>
                <a:spcPts val="0"/>
              </a:spcBef>
            </a:pPr>
            <a:r>
              <a:rPr lang="en-US" altLang="zh-CN" sz="1800" b="1" dirty="0">
                <a:solidFill>
                  <a:srgbClr val="FF0000"/>
                </a:solidFill>
                <a:latin typeface="Comic Sans MS" panose="030F0702030302020204" pitchFamily="66" charset="0"/>
              </a:rPr>
              <a:t>Drawbacks </a:t>
            </a:r>
          </a:p>
          <a:p>
            <a:pPr lvl="2">
              <a:spcBef>
                <a:spcPts val="0"/>
              </a:spcBef>
            </a:pPr>
            <a:r>
              <a:rPr lang="en-US" altLang="zh-CN" sz="1600" dirty="0">
                <a:latin typeface="Comic Sans MS" panose="030F0702030302020204" pitchFamily="66" charset="0"/>
              </a:rPr>
              <a:t>Authorization must  be done in application code, and may be dispersed all over the application</a:t>
            </a:r>
          </a:p>
          <a:p>
            <a:pPr lvl="2">
              <a:spcBef>
                <a:spcPts val="0"/>
              </a:spcBef>
            </a:pPr>
            <a:r>
              <a:rPr lang="en-US" altLang="zh-CN" sz="1600" dirty="0">
                <a:latin typeface="Comic Sans MS" panose="030F0702030302020204" pitchFamily="66" charset="0"/>
              </a:rPr>
              <a:t>Checking for the authorization loopholes (</a:t>
            </a:r>
            <a:r>
              <a:rPr lang="zh-CN" altLang="en-US" sz="1600" dirty="0">
                <a:latin typeface="Comic Sans MS" panose="030F0702030302020204" pitchFamily="66" charset="0"/>
              </a:rPr>
              <a:t>漏洞</a:t>
            </a:r>
            <a:r>
              <a:rPr lang="en-US" altLang="zh-CN" sz="1600" dirty="0">
                <a:latin typeface="Comic Sans MS" panose="030F0702030302020204" pitchFamily="66" charset="0"/>
              </a:rPr>
              <a:t>) becomes very difficult since it requires reading large amounts of application code</a:t>
            </a:r>
          </a:p>
          <a:p>
            <a:pPr lvl="1">
              <a:spcBef>
                <a:spcPts val="0"/>
              </a:spcBef>
            </a:pPr>
            <a:endParaRPr lang="en-US" altLang="zh-CN" dirty="0">
              <a:latin typeface="Comic Sans MS" panose="030F0702030302020204" pitchFamily="66" charset="0"/>
            </a:endParaRPr>
          </a:p>
          <a:p>
            <a:pPr>
              <a:spcBef>
                <a:spcPts val="0"/>
              </a:spcBef>
            </a:pPr>
            <a:endParaRPr lang="zh-CN" altLang="en-US" dirty="0">
              <a:latin typeface="Comic Sans MS" panose="030F0702030302020204" pitchFamily="66" charset="0"/>
            </a:endParaRPr>
          </a:p>
        </p:txBody>
      </p:sp>
    </p:spTree>
    <p:extLst>
      <p:ext uri="{BB962C8B-B14F-4D97-AF65-F5344CB8AC3E}">
        <p14:creationId xmlns:p14="http://schemas.microsoft.com/office/powerpoint/2010/main" val="2263291818"/>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CAB9B3-2009-4363-83AE-A96B5428F1B4}"/>
              </a:ext>
            </a:extLst>
          </p:cNvPr>
          <p:cNvSpPr>
            <a:spLocks noGrp="1"/>
          </p:cNvSpPr>
          <p:nvPr>
            <p:ph type="title"/>
          </p:nvPr>
        </p:nvSpPr>
        <p:spPr/>
        <p:txBody>
          <a:bodyPr/>
          <a:lstStyle/>
          <a:p>
            <a:pPr algn="ctr"/>
            <a:r>
              <a:rPr lang="en-US" altLang="zh-CN" dirty="0">
                <a:latin typeface="Comic Sans MS" panose="030F0702030302020204" pitchFamily="66" charset="0"/>
              </a:rPr>
              <a:t>Audit Trails (</a:t>
            </a:r>
            <a:r>
              <a:rPr lang="zh-CN" altLang="en-US" dirty="0">
                <a:latin typeface="Comic Sans MS" panose="030F0702030302020204" pitchFamily="66" charset="0"/>
              </a:rPr>
              <a:t>审计追踪</a:t>
            </a:r>
            <a:r>
              <a:rPr lang="en-US" altLang="zh-CN" dirty="0">
                <a:latin typeface="Comic Sans MS" panose="030F0702030302020204" pitchFamily="66" charset="0"/>
              </a:rPr>
              <a: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B84D80D8-370D-4D66-9F8B-0F5F3DC685BE}"/>
              </a:ext>
            </a:extLst>
          </p:cNvPr>
          <p:cNvSpPr>
            <a:spLocks noGrp="1"/>
          </p:cNvSpPr>
          <p:nvPr>
            <p:ph idx="1"/>
          </p:nvPr>
        </p:nvSpPr>
        <p:spPr/>
        <p:txBody>
          <a:bodyPr/>
          <a:lstStyle/>
          <a:p>
            <a:pPr>
              <a:spcBef>
                <a:spcPts val="1200"/>
              </a:spcBef>
            </a:pPr>
            <a:r>
              <a:rPr lang="en-US" altLang="zh-CN" sz="2000" dirty="0">
                <a:latin typeface="Comic Sans MS" panose="030F0702030302020204" pitchFamily="66" charset="0"/>
              </a:rPr>
              <a:t>An </a:t>
            </a:r>
            <a:r>
              <a:rPr lang="en-US" altLang="zh-CN" sz="2000" b="1" dirty="0">
                <a:solidFill>
                  <a:srgbClr val="FF0000"/>
                </a:solidFill>
                <a:latin typeface="Comic Sans MS" panose="030F0702030302020204" pitchFamily="66" charset="0"/>
              </a:rPr>
              <a:t>audit</a:t>
            </a:r>
            <a:r>
              <a:rPr lang="en-US" altLang="zh-CN" sz="2000" dirty="0">
                <a:latin typeface="Comic Sans MS" panose="030F0702030302020204" pitchFamily="66" charset="0"/>
              </a:rPr>
              <a:t> trail is a log of all changes (inserts / deletes / updates) to the database along with information such as </a:t>
            </a:r>
          </a:p>
          <a:p>
            <a:pPr lvl="1">
              <a:spcBef>
                <a:spcPts val="600"/>
              </a:spcBef>
            </a:pPr>
            <a:r>
              <a:rPr lang="en-US" altLang="zh-CN" sz="1800" dirty="0">
                <a:latin typeface="Comic Sans MS" panose="030F0702030302020204" pitchFamily="66" charset="0"/>
              </a:rPr>
              <a:t>which user performed the change </a:t>
            </a:r>
          </a:p>
          <a:p>
            <a:pPr lvl="1">
              <a:spcBef>
                <a:spcPts val="600"/>
              </a:spcBef>
            </a:pPr>
            <a:r>
              <a:rPr lang="en-US" altLang="zh-CN" sz="1800" dirty="0">
                <a:latin typeface="Comic Sans MS" panose="030F0702030302020204" pitchFamily="66" charset="0"/>
              </a:rPr>
              <a:t>when the change was performed</a:t>
            </a:r>
          </a:p>
          <a:p>
            <a:pPr>
              <a:spcBef>
                <a:spcPts val="1200"/>
              </a:spcBef>
            </a:pPr>
            <a:r>
              <a:rPr lang="en-US" altLang="zh-CN" sz="2000" dirty="0">
                <a:latin typeface="Comic Sans MS" panose="030F0702030302020204" pitchFamily="66" charset="0"/>
              </a:rPr>
              <a:t>Used to track </a:t>
            </a:r>
            <a:r>
              <a:rPr lang="en-US" altLang="zh-CN" sz="2000" dirty="0">
                <a:solidFill>
                  <a:srgbClr val="FF0000"/>
                </a:solidFill>
                <a:latin typeface="Comic Sans MS" panose="030F0702030302020204" pitchFamily="66" charset="0"/>
              </a:rPr>
              <a:t>erroneous/fraudulent</a:t>
            </a:r>
            <a:r>
              <a:rPr lang="en-US" altLang="zh-CN" sz="2000" dirty="0">
                <a:latin typeface="Comic Sans MS" panose="030F0702030302020204" pitchFamily="66" charset="0"/>
              </a:rPr>
              <a:t>(</a:t>
            </a:r>
            <a:r>
              <a:rPr lang="zh-CN" altLang="en-US" sz="2000" dirty="0">
                <a:latin typeface="Comic Sans MS" panose="030F0702030302020204" pitchFamily="66" charset="0"/>
              </a:rPr>
              <a:t>欺骗性的</a:t>
            </a:r>
            <a:r>
              <a:rPr lang="en-US" altLang="zh-CN" sz="2000" dirty="0">
                <a:latin typeface="Comic Sans MS" panose="030F0702030302020204" pitchFamily="66" charset="0"/>
              </a:rPr>
              <a:t>) updates</a:t>
            </a:r>
          </a:p>
          <a:p>
            <a:pPr>
              <a:spcBef>
                <a:spcPts val="1200"/>
              </a:spcBef>
            </a:pPr>
            <a:r>
              <a:rPr lang="en-US" altLang="zh-CN" sz="2000" dirty="0">
                <a:latin typeface="Comic Sans MS" panose="030F0702030302020204" pitchFamily="66" charset="0"/>
              </a:rPr>
              <a:t>Can be implemented using triggers, but many database systems provide direct support</a:t>
            </a:r>
          </a:p>
          <a:p>
            <a:pPr>
              <a:spcBef>
                <a:spcPts val="1200"/>
              </a:spcBef>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3171139741"/>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85639D-268A-4BB6-BF94-67C2FF3B054D}"/>
              </a:ext>
            </a:extLst>
          </p:cNvPr>
          <p:cNvSpPr>
            <a:spLocks noGrp="1"/>
          </p:cNvSpPr>
          <p:nvPr>
            <p:ph type="title"/>
          </p:nvPr>
        </p:nvSpPr>
        <p:spPr/>
        <p:txBody>
          <a:bodyPr/>
          <a:lstStyle/>
          <a:p>
            <a:pPr algn="ctr"/>
            <a:r>
              <a:rPr lang="en-US" altLang="zh-CN" dirty="0">
                <a:latin typeface="Comic Sans MS" panose="030F0702030302020204" pitchFamily="66" charset="0"/>
              </a:rPr>
              <a:t>Encryption</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C773B2C7-2987-47FD-A4A4-61C5D25D397C}"/>
              </a:ext>
            </a:extLst>
          </p:cNvPr>
          <p:cNvSpPr>
            <a:spLocks noGrp="1"/>
          </p:cNvSpPr>
          <p:nvPr>
            <p:ph idx="1"/>
          </p:nvPr>
        </p:nvSpPr>
        <p:spPr>
          <a:xfrm>
            <a:off x="107504" y="699542"/>
            <a:ext cx="8856984" cy="3895081"/>
          </a:xfrm>
        </p:spPr>
        <p:txBody>
          <a:bodyPr/>
          <a:lstStyle/>
          <a:p>
            <a:pPr>
              <a:lnSpc>
                <a:spcPct val="120000"/>
              </a:lnSpc>
            </a:pPr>
            <a:r>
              <a:rPr lang="en-US" altLang="zh-CN" sz="2000" dirty="0">
                <a:latin typeface="Comic Sans MS" panose="030F0702030302020204" pitchFamily="66" charset="0"/>
              </a:rPr>
              <a:t>Data may be encrypted when database authorization provisions do not offer sufficient protection</a:t>
            </a:r>
          </a:p>
          <a:p>
            <a:pPr>
              <a:lnSpc>
                <a:spcPct val="120000"/>
              </a:lnSpc>
            </a:pPr>
            <a:r>
              <a:rPr lang="en-US" altLang="zh-CN" sz="2000" dirty="0">
                <a:latin typeface="Comic Sans MS" panose="030F0702030302020204" pitchFamily="66" charset="0"/>
              </a:rPr>
              <a:t>Properties of good encryption technique:</a:t>
            </a:r>
          </a:p>
          <a:p>
            <a:pPr lvl="1">
              <a:lnSpc>
                <a:spcPct val="120000"/>
              </a:lnSpc>
            </a:pPr>
            <a:r>
              <a:rPr lang="en-US" altLang="zh-CN" sz="1800" dirty="0">
                <a:latin typeface="Comic Sans MS" panose="030F0702030302020204" pitchFamily="66" charset="0"/>
              </a:rPr>
              <a:t>Relatively simple for authorized users to </a:t>
            </a:r>
            <a:r>
              <a:rPr lang="en-US" altLang="zh-CN" sz="1800" b="1" dirty="0">
                <a:solidFill>
                  <a:srgbClr val="FF0000"/>
                </a:solidFill>
                <a:latin typeface="Comic Sans MS" panose="030F0702030302020204" pitchFamily="66" charset="0"/>
              </a:rPr>
              <a:t>encrypt</a:t>
            </a:r>
            <a:r>
              <a:rPr lang="en-US" altLang="zh-CN" sz="1800" dirty="0">
                <a:latin typeface="Comic Sans MS" panose="030F0702030302020204" pitchFamily="66" charset="0"/>
              </a:rPr>
              <a:t> and </a:t>
            </a:r>
            <a:r>
              <a:rPr lang="en-US" altLang="zh-CN" sz="1800" b="1" dirty="0">
                <a:solidFill>
                  <a:srgbClr val="FF0000"/>
                </a:solidFill>
                <a:latin typeface="Comic Sans MS" panose="030F0702030302020204" pitchFamily="66" charset="0"/>
              </a:rPr>
              <a:t>decrypt </a:t>
            </a:r>
            <a:r>
              <a:rPr lang="en-US" altLang="zh-CN" sz="1800" dirty="0">
                <a:latin typeface="Comic Sans MS" panose="030F0702030302020204" pitchFamily="66" charset="0"/>
              </a:rPr>
              <a:t>data</a:t>
            </a:r>
          </a:p>
          <a:p>
            <a:pPr lvl="1">
              <a:lnSpc>
                <a:spcPct val="120000"/>
              </a:lnSpc>
            </a:pPr>
            <a:r>
              <a:rPr lang="en-US" altLang="zh-CN" sz="1800" dirty="0">
                <a:latin typeface="Comic Sans MS" panose="030F0702030302020204" pitchFamily="66" charset="0"/>
              </a:rPr>
              <a:t>Encryption scheme depends </a:t>
            </a:r>
            <a:r>
              <a:rPr lang="en-US" altLang="zh-CN" sz="1800" dirty="0">
                <a:solidFill>
                  <a:srgbClr val="FF0000"/>
                </a:solidFill>
                <a:latin typeface="Comic Sans MS" panose="030F0702030302020204" pitchFamily="66" charset="0"/>
              </a:rPr>
              <a:t>not on </a:t>
            </a:r>
            <a:r>
              <a:rPr lang="en-US" altLang="zh-CN" sz="1800" dirty="0">
                <a:latin typeface="Comic Sans MS" panose="030F0702030302020204" pitchFamily="66" charset="0"/>
              </a:rPr>
              <a:t>the secrecy of the algorithm but </a:t>
            </a:r>
            <a:r>
              <a:rPr lang="en-US" altLang="zh-CN" sz="1800" dirty="0">
                <a:solidFill>
                  <a:srgbClr val="FF0000"/>
                </a:solidFill>
                <a:latin typeface="Comic Sans MS" panose="030F0702030302020204" pitchFamily="66" charset="0"/>
              </a:rPr>
              <a:t>on</a:t>
            </a:r>
            <a:r>
              <a:rPr lang="en-US" altLang="zh-CN" sz="1800" dirty="0">
                <a:latin typeface="Comic Sans MS" panose="030F0702030302020204" pitchFamily="66" charset="0"/>
              </a:rPr>
              <a:t> the secrecy of a parameter of the algorithm called the </a:t>
            </a:r>
            <a:r>
              <a:rPr lang="en-US" altLang="zh-CN" sz="1800" b="1" dirty="0">
                <a:solidFill>
                  <a:srgbClr val="FF0000"/>
                </a:solidFill>
                <a:latin typeface="Comic Sans MS" panose="030F0702030302020204" pitchFamily="66" charset="0"/>
              </a:rPr>
              <a:t>encryption key </a:t>
            </a:r>
            <a:r>
              <a:rPr lang="en-US" altLang="zh-CN" sz="1800" dirty="0">
                <a:latin typeface="Comic Sans MS" panose="030F0702030302020204" pitchFamily="66" charset="0"/>
              </a:rPr>
              <a:t>(</a:t>
            </a:r>
            <a:r>
              <a:rPr lang="zh-CN" altLang="en-US" sz="1800" dirty="0">
                <a:latin typeface="Comic Sans MS" panose="030F0702030302020204" pitchFamily="66" charset="0"/>
              </a:rPr>
              <a:t>密钥</a:t>
            </a:r>
            <a:r>
              <a:rPr lang="en-US" altLang="zh-CN" sz="1800" dirty="0">
                <a:latin typeface="Comic Sans MS" panose="030F0702030302020204" pitchFamily="66" charset="0"/>
              </a:rPr>
              <a:t>)</a:t>
            </a:r>
          </a:p>
          <a:p>
            <a:pPr lvl="1">
              <a:lnSpc>
                <a:spcPct val="120000"/>
              </a:lnSpc>
            </a:pPr>
            <a:r>
              <a:rPr lang="en-US" altLang="zh-CN" sz="1800" dirty="0">
                <a:latin typeface="Comic Sans MS" panose="030F0702030302020204" pitchFamily="66" charset="0"/>
              </a:rPr>
              <a:t>Extremely difficult for an intruder to determine the encryption key</a:t>
            </a:r>
          </a:p>
          <a:p>
            <a:pPr>
              <a:lnSpc>
                <a:spcPct val="120000"/>
              </a:lnSpc>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93166728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AB89E-2D26-4C74-A0BE-6E93B97B1619}"/>
              </a:ext>
            </a:extLst>
          </p:cNvPr>
          <p:cNvSpPr>
            <a:spLocks noGrp="1"/>
          </p:cNvSpPr>
          <p:nvPr>
            <p:ph type="title"/>
          </p:nvPr>
        </p:nvSpPr>
        <p:spPr/>
        <p:txBody>
          <a:bodyPr/>
          <a:lstStyle/>
          <a:p>
            <a:pPr algn="ctr"/>
            <a:r>
              <a:rPr lang="en-US" altLang="zh-CN" dirty="0">
                <a:latin typeface="Comic Sans MS" panose="030F0702030302020204" pitchFamily="66" charset="0"/>
              </a:rPr>
              <a:t>Join Expressions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87E0A217-5479-4367-BD9D-B9F1AA5474D2}"/>
              </a:ext>
            </a:extLst>
          </p:cNvPr>
          <p:cNvSpPr>
            <a:spLocks noGrp="1"/>
          </p:cNvSpPr>
          <p:nvPr>
            <p:ph idx="1"/>
          </p:nvPr>
        </p:nvSpPr>
        <p:spPr>
          <a:xfrm>
            <a:off x="251520" y="660052"/>
            <a:ext cx="8712968" cy="4359969"/>
          </a:xfrm>
        </p:spPr>
        <p:txBody>
          <a:bodyPr/>
          <a:lstStyle/>
          <a:p>
            <a:pPr>
              <a:spcBef>
                <a:spcPts val="0"/>
              </a:spcBef>
              <a:spcAft>
                <a:spcPts val="600"/>
              </a:spcAft>
            </a:pPr>
            <a:r>
              <a:rPr lang="en-US" altLang="zh-CN" sz="2000" b="1" dirty="0">
                <a:latin typeface="Comic Sans MS" panose="030F0702030302020204" pitchFamily="66" charset="0"/>
              </a:rPr>
              <a:t>Join operations </a:t>
            </a:r>
          </a:p>
          <a:p>
            <a:pPr lvl="1">
              <a:spcBef>
                <a:spcPts val="0"/>
              </a:spcBef>
              <a:spcAft>
                <a:spcPts val="600"/>
              </a:spcAft>
            </a:pPr>
            <a:r>
              <a:rPr lang="en-US" altLang="zh-CN" sz="1800" dirty="0">
                <a:latin typeface="Comic Sans MS" panose="030F0702030302020204" pitchFamily="66" charset="0"/>
              </a:rPr>
              <a:t>Take two relations and return another relation as the results</a:t>
            </a:r>
          </a:p>
          <a:p>
            <a:pPr>
              <a:spcBef>
                <a:spcPts val="0"/>
              </a:spcBef>
              <a:spcAft>
                <a:spcPts val="600"/>
              </a:spcAft>
            </a:pPr>
            <a:r>
              <a:rPr lang="en-US" altLang="zh-CN" sz="2000" b="1" dirty="0">
                <a:solidFill>
                  <a:srgbClr val="FF0000"/>
                </a:solidFill>
                <a:latin typeface="Comic Sans MS" panose="030F0702030302020204" pitchFamily="66" charset="0"/>
              </a:rPr>
              <a:t>Join type </a:t>
            </a:r>
          </a:p>
          <a:p>
            <a:pPr lvl="1">
              <a:spcBef>
                <a:spcPts val="0"/>
              </a:spcBef>
              <a:spcAft>
                <a:spcPts val="600"/>
              </a:spcAft>
            </a:pPr>
            <a:r>
              <a:rPr lang="en-US" altLang="zh-CN" sz="1600" dirty="0">
                <a:latin typeface="Comic Sans MS" panose="030F0702030302020204" pitchFamily="66" charset="0"/>
              </a:rPr>
              <a:t>Define </a:t>
            </a:r>
            <a:r>
              <a:rPr lang="en-US" altLang="zh-CN" sz="1600" dirty="0">
                <a:solidFill>
                  <a:srgbClr val="3333FF"/>
                </a:solidFill>
                <a:latin typeface="Comic Sans MS" panose="030F0702030302020204" pitchFamily="66" charset="0"/>
              </a:rPr>
              <a:t>how tuples </a:t>
            </a:r>
            <a:r>
              <a:rPr lang="en-US" altLang="zh-CN" sz="1600" dirty="0">
                <a:latin typeface="Comic Sans MS" panose="030F0702030302020204" pitchFamily="66" charset="0"/>
              </a:rPr>
              <a:t>in each relation that </a:t>
            </a:r>
            <a:r>
              <a:rPr lang="en-US" altLang="zh-CN" sz="1600" dirty="0">
                <a:solidFill>
                  <a:srgbClr val="3333FF"/>
                </a:solidFill>
                <a:latin typeface="Comic Sans MS" panose="030F0702030302020204" pitchFamily="66" charset="0"/>
              </a:rPr>
              <a:t>do not match</a:t>
            </a:r>
            <a:r>
              <a:rPr lang="en-US" altLang="zh-CN" sz="1600" dirty="0">
                <a:latin typeface="Comic Sans MS" panose="030F0702030302020204" pitchFamily="66" charset="0"/>
              </a:rPr>
              <a:t> any tuple in the other relation (based on the join condition) are </a:t>
            </a:r>
            <a:r>
              <a:rPr lang="en-US" altLang="zh-CN" sz="1600" dirty="0">
                <a:solidFill>
                  <a:srgbClr val="3333FF"/>
                </a:solidFill>
                <a:latin typeface="Comic Sans MS" panose="030F0702030302020204" pitchFamily="66" charset="0"/>
              </a:rPr>
              <a:t>treated</a:t>
            </a:r>
          </a:p>
          <a:p>
            <a:pPr>
              <a:spcBef>
                <a:spcPts val="0"/>
              </a:spcBef>
              <a:spcAft>
                <a:spcPts val="600"/>
              </a:spcAft>
            </a:pPr>
            <a:r>
              <a:rPr lang="en-US" altLang="zh-CN" sz="2000" b="1" dirty="0">
                <a:solidFill>
                  <a:srgbClr val="FF0000"/>
                </a:solidFill>
                <a:latin typeface="Comic Sans MS" panose="030F0702030302020204" pitchFamily="66" charset="0"/>
              </a:rPr>
              <a:t>Join condition </a:t>
            </a:r>
          </a:p>
          <a:p>
            <a:pPr lvl="1">
              <a:spcBef>
                <a:spcPts val="0"/>
              </a:spcBef>
              <a:spcAft>
                <a:spcPts val="600"/>
              </a:spcAft>
            </a:pPr>
            <a:r>
              <a:rPr lang="en-US" altLang="zh-CN" sz="1800" dirty="0">
                <a:latin typeface="Comic Sans MS" panose="030F0702030302020204" pitchFamily="66" charset="0"/>
              </a:rPr>
              <a:t>Define </a:t>
            </a:r>
            <a:r>
              <a:rPr lang="en-US" altLang="zh-CN" sz="1800" dirty="0">
                <a:solidFill>
                  <a:srgbClr val="3333FF"/>
                </a:solidFill>
                <a:latin typeface="Comic Sans MS" panose="030F0702030302020204" pitchFamily="66" charset="0"/>
              </a:rPr>
              <a:t>which tuples in the two relations match</a:t>
            </a:r>
            <a:r>
              <a:rPr lang="en-US" altLang="zh-CN" sz="1800" dirty="0">
                <a:latin typeface="Comic Sans MS" panose="030F0702030302020204" pitchFamily="66" charset="0"/>
              </a:rPr>
              <a:t>, and </a:t>
            </a:r>
            <a:r>
              <a:rPr lang="en-US" altLang="zh-CN" sz="1800" dirty="0">
                <a:solidFill>
                  <a:srgbClr val="3333FF"/>
                </a:solidFill>
                <a:latin typeface="Comic Sans MS" panose="030F0702030302020204" pitchFamily="66" charset="0"/>
              </a:rPr>
              <a:t>what attributes are present</a:t>
            </a:r>
            <a:r>
              <a:rPr lang="en-US" altLang="zh-CN" sz="1800" dirty="0">
                <a:latin typeface="Comic Sans MS" panose="030F0702030302020204" pitchFamily="66" charset="0"/>
              </a:rPr>
              <a:t> in the result of the join</a:t>
            </a:r>
          </a:p>
        </p:txBody>
      </p:sp>
      <p:sp>
        <p:nvSpPr>
          <p:cNvPr id="4" name="Rectangle 4">
            <a:extLst>
              <a:ext uri="{FF2B5EF4-FFF2-40B4-BE49-F238E27FC236}">
                <a16:creationId xmlns:a16="http://schemas.microsoft.com/office/drawing/2014/main" id="{3A4E88A3-D4A3-4B57-BEF9-CDA3642347A6}"/>
              </a:ext>
            </a:extLst>
          </p:cNvPr>
          <p:cNvSpPr>
            <a:spLocks noChangeArrowheads="1"/>
          </p:cNvSpPr>
          <p:nvPr/>
        </p:nvSpPr>
        <p:spPr bwMode="auto">
          <a:xfrm>
            <a:off x="2123728" y="3588990"/>
            <a:ext cx="1584176" cy="28575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Join Types</a:t>
            </a:r>
          </a:p>
        </p:txBody>
      </p:sp>
      <p:sp>
        <p:nvSpPr>
          <p:cNvPr id="5" name="Rectangle 5">
            <a:extLst>
              <a:ext uri="{FF2B5EF4-FFF2-40B4-BE49-F238E27FC236}">
                <a16:creationId xmlns:a16="http://schemas.microsoft.com/office/drawing/2014/main" id="{F1956115-529D-4945-92A5-039B401DC4F3}"/>
              </a:ext>
            </a:extLst>
          </p:cNvPr>
          <p:cNvSpPr>
            <a:spLocks noChangeArrowheads="1"/>
          </p:cNvSpPr>
          <p:nvPr/>
        </p:nvSpPr>
        <p:spPr bwMode="auto">
          <a:xfrm>
            <a:off x="2123728" y="3874740"/>
            <a:ext cx="1584176" cy="85725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400" b="1" i="0"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inner join</a:t>
            </a: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400" b="1" i="0"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left outer join</a:t>
            </a: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400" b="1" i="0"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right outer join</a:t>
            </a: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400" b="1" i="0"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full outer join</a:t>
            </a:r>
          </a:p>
        </p:txBody>
      </p:sp>
      <p:sp>
        <p:nvSpPr>
          <p:cNvPr id="6" name="Rectangle 6">
            <a:extLst>
              <a:ext uri="{FF2B5EF4-FFF2-40B4-BE49-F238E27FC236}">
                <a16:creationId xmlns:a16="http://schemas.microsoft.com/office/drawing/2014/main" id="{2F8B9FA2-EF80-41D4-91FE-52B05F24347D}"/>
              </a:ext>
            </a:extLst>
          </p:cNvPr>
          <p:cNvSpPr>
            <a:spLocks noChangeArrowheads="1"/>
          </p:cNvSpPr>
          <p:nvPr/>
        </p:nvSpPr>
        <p:spPr bwMode="auto">
          <a:xfrm>
            <a:off x="4238278" y="3588990"/>
            <a:ext cx="1885950" cy="28575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Join Conditions</a:t>
            </a:r>
          </a:p>
        </p:txBody>
      </p:sp>
      <p:sp>
        <p:nvSpPr>
          <p:cNvPr id="7" name="Rectangle 7">
            <a:extLst>
              <a:ext uri="{FF2B5EF4-FFF2-40B4-BE49-F238E27FC236}">
                <a16:creationId xmlns:a16="http://schemas.microsoft.com/office/drawing/2014/main" id="{C29C2455-C593-4CB9-A992-D3EF7605E5F7}"/>
              </a:ext>
            </a:extLst>
          </p:cNvPr>
          <p:cNvSpPr>
            <a:spLocks noChangeArrowheads="1"/>
          </p:cNvSpPr>
          <p:nvPr/>
        </p:nvSpPr>
        <p:spPr bwMode="auto">
          <a:xfrm>
            <a:off x="4238278" y="3874740"/>
            <a:ext cx="1885950" cy="85725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400" b="1"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natural</a:t>
            </a: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400" b="1"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on </a:t>
            </a:r>
            <a:r>
              <a:rPr kumimoji="0" lang="en-US" altLang="zh-CN" sz="140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&lt;predicate&gt;</a:t>
            </a: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400" b="1"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using </a:t>
            </a:r>
            <a:r>
              <a:rPr kumimoji="0" lang="en-US" altLang="zh-CN" sz="140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a:t>
            </a:r>
            <a:r>
              <a:rPr kumimoji="0" lang="en-US" altLang="zh-CN" sz="140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A</a:t>
            </a:r>
            <a:r>
              <a:rPr kumimoji="0" lang="en-US" altLang="zh-CN" sz="1400" b="0" i="0" u="none" strike="noStrike" kern="0" cap="none" spc="0" normalizeH="0" baseline="-25000" noProof="0">
                <a:ln>
                  <a:noFill/>
                </a:ln>
                <a:solidFill>
                  <a:srgbClr val="FF0000"/>
                </a:solidFill>
                <a:effectLst/>
                <a:uLnTx/>
                <a:uFillTx/>
                <a:latin typeface="Comic Sans MS" panose="030F0702030302020204" pitchFamily="66" charset="0"/>
                <a:ea typeface="宋体" panose="02010600030101010101" pitchFamily="2" charset="-122"/>
              </a:rPr>
              <a:t>1</a:t>
            </a:r>
            <a:r>
              <a:rPr kumimoji="0" lang="en-US" altLang="zh-CN" sz="140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 </a:t>
            </a:r>
            <a:r>
              <a:rPr kumimoji="0" lang="en-US" altLang="zh-CN" sz="140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A</a:t>
            </a:r>
            <a:r>
              <a:rPr kumimoji="0" lang="en-US" altLang="zh-CN" sz="1400" b="0" i="0" u="none" strike="noStrike" kern="0" cap="none" spc="0" normalizeH="0" baseline="-25000" noProof="0">
                <a:ln>
                  <a:noFill/>
                </a:ln>
                <a:solidFill>
                  <a:srgbClr val="FF0000"/>
                </a:solidFill>
                <a:effectLst/>
                <a:uLnTx/>
                <a:uFillTx/>
                <a:latin typeface="Comic Sans MS" panose="030F0702030302020204" pitchFamily="66" charset="0"/>
                <a:ea typeface="宋体" panose="02010600030101010101" pitchFamily="2" charset="-122"/>
              </a:rPr>
              <a:t>2</a:t>
            </a:r>
            <a:r>
              <a:rPr kumimoji="0" lang="en-US" altLang="zh-CN" sz="140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 ..., </a:t>
            </a:r>
            <a:r>
              <a:rPr kumimoji="0" lang="en-US" altLang="zh-CN" sz="140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A</a:t>
            </a:r>
            <a:r>
              <a:rPr kumimoji="0" lang="en-US" altLang="zh-CN" sz="1400" b="0" i="0" u="none" strike="noStrike" kern="0" cap="none" spc="0" normalizeH="0" baseline="-25000" noProof="0">
                <a:ln>
                  <a:noFill/>
                </a:ln>
                <a:solidFill>
                  <a:srgbClr val="FF0000"/>
                </a:solidFill>
                <a:effectLst/>
                <a:uLnTx/>
                <a:uFillTx/>
                <a:latin typeface="Comic Sans MS" panose="030F0702030302020204" pitchFamily="66" charset="0"/>
                <a:ea typeface="宋体" panose="02010600030101010101" pitchFamily="2" charset="-122"/>
              </a:rPr>
              <a:t>n</a:t>
            </a:r>
            <a:r>
              <a:rPr kumimoji="0" lang="en-US" altLang="zh-CN" sz="140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a:t>
            </a: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endParaRPr kumimoji="0" lang="zh-CN" altLang="en-US" sz="14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Tree>
    <p:extLst>
      <p:ext uri="{BB962C8B-B14F-4D97-AF65-F5344CB8AC3E}">
        <p14:creationId xmlns:p14="http://schemas.microsoft.com/office/powerpoint/2010/main" val="2500077408"/>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52152-99A3-4170-9FD1-B9158620BE65}"/>
              </a:ext>
            </a:extLst>
          </p:cNvPr>
          <p:cNvSpPr>
            <a:spLocks noGrp="1"/>
          </p:cNvSpPr>
          <p:nvPr>
            <p:ph type="title"/>
          </p:nvPr>
        </p:nvSpPr>
        <p:spPr/>
        <p:txBody>
          <a:bodyPr/>
          <a:lstStyle/>
          <a:p>
            <a:pPr algn="ctr"/>
            <a:r>
              <a:rPr lang="en-US" altLang="zh-CN" dirty="0">
                <a:latin typeface="Comic Sans MS" panose="030F0702030302020204" pitchFamily="66" charset="0"/>
              </a:rPr>
              <a:t>Encryption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D4CE25C9-7622-4106-A33D-3E9DCC483707}"/>
              </a:ext>
            </a:extLst>
          </p:cNvPr>
          <p:cNvSpPr>
            <a:spLocks noGrp="1"/>
          </p:cNvSpPr>
          <p:nvPr>
            <p:ph idx="1"/>
          </p:nvPr>
        </p:nvSpPr>
        <p:spPr>
          <a:xfrm>
            <a:off x="251520" y="789553"/>
            <a:ext cx="8568952" cy="3805070"/>
          </a:xfrm>
        </p:spPr>
        <p:txBody>
          <a:bodyPr/>
          <a:lstStyle/>
          <a:p>
            <a:r>
              <a:rPr lang="en-US" altLang="zh-CN" sz="2000" b="1" dirty="0">
                <a:solidFill>
                  <a:srgbClr val="3333FF"/>
                </a:solidFill>
                <a:latin typeface="Comic Sans MS" panose="030F0702030302020204" pitchFamily="66" charset="0"/>
              </a:rPr>
              <a:t>Data Encryption Standard (DES) </a:t>
            </a:r>
          </a:p>
          <a:p>
            <a:pPr lvl="1"/>
            <a:r>
              <a:rPr lang="en-US" altLang="zh-CN" sz="1800" dirty="0">
                <a:latin typeface="Comic Sans MS" panose="030F0702030302020204" pitchFamily="66" charset="0"/>
              </a:rPr>
              <a:t>Substitutes characters and rearranges their order on the basis of an encryption key which is  provided to authorized users via a secure mechanism</a:t>
            </a:r>
          </a:p>
          <a:p>
            <a:pPr lvl="1"/>
            <a:r>
              <a:rPr lang="en-US" altLang="zh-CN" sz="1800" dirty="0">
                <a:latin typeface="Comic Sans MS" panose="030F0702030302020204" pitchFamily="66" charset="0"/>
              </a:rPr>
              <a:t>Scheme is no more secure than the key transmission mechanism since the key has to be shared</a:t>
            </a:r>
          </a:p>
          <a:p>
            <a:r>
              <a:rPr lang="en-US" altLang="zh-CN" sz="2000" b="1" dirty="0">
                <a:solidFill>
                  <a:srgbClr val="3333FF"/>
                </a:solidFill>
                <a:latin typeface="Comic Sans MS" panose="030F0702030302020204" pitchFamily="66" charset="0"/>
              </a:rPr>
              <a:t>Advanced Encryption Standard (AES) </a:t>
            </a:r>
          </a:p>
          <a:p>
            <a:pPr lvl="1"/>
            <a:r>
              <a:rPr lang="en-US" altLang="zh-CN" sz="1800" dirty="0">
                <a:latin typeface="Comic Sans MS" panose="030F0702030302020204" pitchFamily="66" charset="0"/>
              </a:rPr>
              <a:t>a new standard replacing DES, and is based on the </a:t>
            </a:r>
            <a:r>
              <a:rPr lang="en-US" altLang="zh-CN" sz="1800" dirty="0" err="1">
                <a:latin typeface="Comic Sans MS" panose="030F0702030302020204" pitchFamily="66" charset="0"/>
              </a:rPr>
              <a:t>Rijndael</a:t>
            </a:r>
            <a:r>
              <a:rPr lang="en-US" altLang="zh-CN" sz="1800" dirty="0">
                <a:latin typeface="Comic Sans MS" panose="030F0702030302020204" pitchFamily="66" charset="0"/>
              </a:rPr>
              <a:t> algorithm, but is also dependent on shared secret keys</a:t>
            </a:r>
          </a:p>
          <a:p>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2428177254"/>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36C6A-12D9-4033-951B-2E4A4FCC771F}"/>
              </a:ext>
            </a:extLst>
          </p:cNvPr>
          <p:cNvSpPr>
            <a:spLocks noGrp="1"/>
          </p:cNvSpPr>
          <p:nvPr>
            <p:ph type="title"/>
          </p:nvPr>
        </p:nvSpPr>
        <p:spPr/>
        <p:txBody>
          <a:bodyPr/>
          <a:lstStyle/>
          <a:p>
            <a:pPr algn="ctr"/>
            <a:r>
              <a:rPr lang="en-US" altLang="zh-CN" dirty="0">
                <a:latin typeface="Comic Sans MS" panose="030F0702030302020204" pitchFamily="66" charset="0"/>
              </a:rPr>
              <a:t>Encryption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2B126B07-8D84-431F-9867-3DD6750BF463}"/>
              </a:ext>
            </a:extLst>
          </p:cNvPr>
          <p:cNvSpPr>
            <a:spLocks noGrp="1"/>
          </p:cNvSpPr>
          <p:nvPr>
            <p:ph idx="1"/>
          </p:nvPr>
        </p:nvSpPr>
        <p:spPr/>
        <p:txBody>
          <a:bodyPr/>
          <a:lstStyle/>
          <a:p>
            <a:r>
              <a:rPr lang="en-US" altLang="zh-CN" sz="2000" b="1" dirty="0">
                <a:solidFill>
                  <a:srgbClr val="3333FF"/>
                </a:solidFill>
                <a:latin typeface="Comic Sans MS" panose="030F0702030302020204" pitchFamily="66" charset="0"/>
              </a:rPr>
              <a:t>Public-key encryption </a:t>
            </a:r>
          </a:p>
          <a:p>
            <a:pPr lvl="1"/>
            <a:r>
              <a:rPr lang="en-US" altLang="zh-CN" sz="1800" dirty="0">
                <a:latin typeface="Comic Sans MS" panose="030F0702030302020204" pitchFamily="66" charset="0"/>
              </a:rPr>
              <a:t>each user has two keys:</a:t>
            </a:r>
          </a:p>
          <a:p>
            <a:pPr lvl="2"/>
            <a:r>
              <a:rPr lang="en-US" altLang="zh-CN" sz="1600" b="1" dirty="0">
                <a:solidFill>
                  <a:srgbClr val="FF0000"/>
                </a:solidFill>
                <a:latin typeface="Comic Sans MS" panose="030F0702030302020204" pitchFamily="66" charset="0"/>
              </a:rPr>
              <a:t>public key </a:t>
            </a:r>
            <a:r>
              <a:rPr lang="en-US" altLang="zh-CN" sz="1600" dirty="0">
                <a:latin typeface="Comic Sans MS" panose="030F0702030302020204" pitchFamily="66" charset="0"/>
              </a:rPr>
              <a:t>– used to encrypt data, but cannot be used to decrypt data</a:t>
            </a:r>
          </a:p>
          <a:p>
            <a:pPr lvl="2"/>
            <a:r>
              <a:rPr lang="en-US" altLang="zh-CN" sz="1600" b="1" dirty="0">
                <a:solidFill>
                  <a:srgbClr val="FF0000"/>
                </a:solidFill>
                <a:latin typeface="Comic Sans MS" panose="030F0702030302020204" pitchFamily="66" charset="0"/>
              </a:rPr>
              <a:t>private key </a:t>
            </a:r>
            <a:r>
              <a:rPr lang="en-US" altLang="zh-CN" sz="1600" dirty="0">
                <a:latin typeface="Comic Sans MS" panose="030F0702030302020204" pitchFamily="66" charset="0"/>
              </a:rPr>
              <a:t>-- used to decrypt data</a:t>
            </a:r>
          </a:p>
          <a:p>
            <a:pPr lvl="1"/>
            <a:r>
              <a:rPr lang="en-US" altLang="zh-CN" sz="1800" dirty="0">
                <a:latin typeface="Comic Sans MS" panose="030F0702030302020204" pitchFamily="66" charset="0"/>
              </a:rPr>
              <a:t>Encryption scheme is impossible or extremely hard to decrypt data given only the public key</a:t>
            </a:r>
          </a:p>
          <a:p>
            <a:pPr lvl="1"/>
            <a:r>
              <a:rPr lang="en-US" altLang="zh-CN" sz="1800" dirty="0">
                <a:latin typeface="Comic Sans MS" panose="030F0702030302020204" pitchFamily="66" charset="0"/>
              </a:rPr>
              <a:t>The </a:t>
            </a:r>
            <a:r>
              <a:rPr lang="en-US" altLang="zh-CN" sz="1800" b="1" dirty="0">
                <a:solidFill>
                  <a:srgbClr val="FF0000"/>
                </a:solidFill>
                <a:latin typeface="Comic Sans MS" panose="030F0702030302020204" pitchFamily="66" charset="0"/>
              </a:rPr>
              <a:t>RSA</a:t>
            </a:r>
            <a:r>
              <a:rPr lang="en-US" altLang="zh-CN" sz="1800" dirty="0">
                <a:latin typeface="Comic Sans MS" panose="030F0702030302020204" pitchFamily="66" charset="0"/>
              </a:rPr>
              <a:t> </a:t>
            </a:r>
            <a:r>
              <a:rPr lang="en-US" altLang="zh-CN" sz="1800" dirty="0">
                <a:solidFill>
                  <a:srgbClr val="FF0000"/>
                </a:solidFill>
                <a:latin typeface="Comic Sans MS" panose="030F0702030302020204" pitchFamily="66" charset="0"/>
              </a:rPr>
              <a:t>public-key encryption </a:t>
            </a:r>
            <a:r>
              <a:rPr lang="en-US" altLang="zh-CN" sz="1800" dirty="0">
                <a:latin typeface="Comic Sans MS" panose="030F0702030302020204" pitchFamily="66" charset="0"/>
              </a:rPr>
              <a:t>scheme is based on the hardness of factoring a very large number (100's of digits) into its prime components.</a:t>
            </a:r>
          </a:p>
          <a:p>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240813022"/>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0AE764-8E61-4B6C-A507-F26906F12B72}"/>
              </a:ext>
            </a:extLst>
          </p:cNvPr>
          <p:cNvSpPr>
            <a:spLocks noGrp="1"/>
          </p:cNvSpPr>
          <p:nvPr>
            <p:ph type="title"/>
          </p:nvPr>
        </p:nvSpPr>
        <p:spPr/>
        <p:txBody>
          <a:bodyPr/>
          <a:lstStyle/>
          <a:p>
            <a:pPr algn="ctr"/>
            <a:r>
              <a:rPr lang="en-US" altLang="zh-CN" dirty="0">
                <a:latin typeface="Comic Sans MS" panose="030F0702030302020204" pitchFamily="66" charset="0"/>
              </a:rPr>
              <a:t>Authentication</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3848C9BD-1586-4098-93C3-1E7486521034}"/>
              </a:ext>
            </a:extLst>
          </p:cNvPr>
          <p:cNvSpPr>
            <a:spLocks noGrp="1"/>
          </p:cNvSpPr>
          <p:nvPr>
            <p:ph idx="1"/>
          </p:nvPr>
        </p:nvSpPr>
        <p:spPr/>
        <p:txBody>
          <a:bodyPr/>
          <a:lstStyle/>
          <a:p>
            <a:r>
              <a:rPr lang="en-US" altLang="zh-CN" sz="2000" b="1" dirty="0">
                <a:solidFill>
                  <a:srgbClr val="FF0000"/>
                </a:solidFill>
                <a:latin typeface="Comic Sans MS" panose="030F0702030302020204" pitchFamily="66" charset="0"/>
              </a:rPr>
              <a:t>Password-based authentication </a:t>
            </a:r>
            <a:r>
              <a:rPr lang="en-US" altLang="zh-CN" sz="2000" dirty="0">
                <a:latin typeface="Comic Sans MS" panose="030F0702030302020204" pitchFamily="66" charset="0"/>
              </a:rPr>
              <a:t>is widely used, but is susceptible to sniffing on a network</a:t>
            </a:r>
          </a:p>
          <a:p>
            <a:r>
              <a:rPr lang="en-US" altLang="zh-CN" sz="2000" dirty="0">
                <a:solidFill>
                  <a:srgbClr val="FF0000"/>
                </a:solidFill>
                <a:latin typeface="Comic Sans MS" panose="030F0702030302020204" pitchFamily="66" charset="0"/>
              </a:rPr>
              <a:t>Challenge-response systems </a:t>
            </a:r>
            <a:r>
              <a:rPr lang="en-US" altLang="zh-CN" sz="2000" dirty="0">
                <a:latin typeface="Comic Sans MS" panose="030F0702030302020204" pitchFamily="66" charset="0"/>
              </a:rPr>
              <a:t>avoid transmission of passwords</a:t>
            </a:r>
          </a:p>
          <a:p>
            <a:pPr lvl="1"/>
            <a:r>
              <a:rPr lang="en-US" altLang="zh-CN" sz="1800" dirty="0">
                <a:latin typeface="Comic Sans MS" panose="030F0702030302020204" pitchFamily="66" charset="0"/>
              </a:rPr>
              <a:t>DB sends a (randomly generated) challenge string to user</a:t>
            </a:r>
          </a:p>
          <a:p>
            <a:pPr lvl="1"/>
            <a:r>
              <a:rPr lang="en-US" altLang="zh-CN" sz="1800" dirty="0">
                <a:latin typeface="Comic Sans MS" panose="030F0702030302020204" pitchFamily="66" charset="0"/>
              </a:rPr>
              <a:t>User encrypts string and returns result</a:t>
            </a:r>
          </a:p>
          <a:p>
            <a:pPr lvl="1"/>
            <a:r>
              <a:rPr lang="en-US" altLang="zh-CN" sz="1800" dirty="0">
                <a:latin typeface="Comic Sans MS" panose="030F0702030302020204" pitchFamily="66" charset="0"/>
              </a:rPr>
              <a:t>DB verifies identity by decrypting result</a:t>
            </a:r>
          </a:p>
          <a:p>
            <a:pPr lvl="1"/>
            <a:r>
              <a:rPr lang="en-US" altLang="zh-CN" sz="1800" dirty="0">
                <a:latin typeface="Comic Sans MS" panose="030F0702030302020204" pitchFamily="66" charset="0"/>
              </a:rPr>
              <a:t>Can use public-key encryption system by DB sending a message encrypted using user’s public key, and user decrypting and sending the message back</a:t>
            </a:r>
          </a:p>
          <a:p>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1510380083"/>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9038F4-AA12-4C08-98DE-64748EE9125E}"/>
              </a:ext>
            </a:extLst>
          </p:cNvPr>
          <p:cNvSpPr>
            <a:spLocks noGrp="1"/>
          </p:cNvSpPr>
          <p:nvPr>
            <p:ph type="title"/>
          </p:nvPr>
        </p:nvSpPr>
        <p:spPr/>
        <p:txBody>
          <a:bodyPr/>
          <a:lstStyle/>
          <a:p>
            <a:pPr algn="ctr"/>
            <a:r>
              <a:rPr lang="en-US" altLang="zh-CN" dirty="0">
                <a:latin typeface="Comic Sans MS" panose="030F0702030302020204" pitchFamily="66" charset="0"/>
              </a:rPr>
              <a:t>Authentication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B5E2057E-69DE-41A2-A182-5FECACC68275}"/>
              </a:ext>
            </a:extLst>
          </p:cNvPr>
          <p:cNvSpPr>
            <a:spLocks noGrp="1"/>
          </p:cNvSpPr>
          <p:nvPr>
            <p:ph idx="1"/>
          </p:nvPr>
        </p:nvSpPr>
        <p:spPr/>
        <p:txBody>
          <a:bodyPr/>
          <a:lstStyle/>
          <a:p>
            <a:pPr>
              <a:lnSpc>
                <a:spcPct val="150000"/>
              </a:lnSpc>
            </a:pPr>
            <a:r>
              <a:rPr lang="en-US" altLang="zh-CN" sz="2000" b="1" dirty="0">
                <a:solidFill>
                  <a:srgbClr val="FF0000"/>
                </a:solidFill>
                <a:latin typeface="Comic Sans MS" panose="030F0702030302020204" pitchFamily="66" charset="0"/>
              </a:rPr>
              <a:t>Digital signatures </a:t>
            </a:r>
            <a:r>
              <a:rPr lang="en-US" altLang="zh-CN" sz="2000" dirty="0">
                <a:latin typeface="Comic Sans MS" panose="030F0702030302020204" pitchFamily="66" charset="0"/>
              </a:rPr>
              <a:t>are used to verify authenticity of data</a:t>
            </a:r>
          </a:p>
          <a:p>
            <a:pPr lvl="1">
              <a:lnSpc>
                <a:spcPct val="150000"/>
              </a:lnSpc>
            </a:pPr>
            <a:r>
              <a:rPr lang="en-US" altLang="zh-CN" sz="1800" dirty="0">
                <a:latin typeface="Comic Sans MS" panose="030F0702030302020204" pitchFamily="66" charset="0"/>
              </a:rPr>
              <a:t>E.g. use private key (in reverse) to encrypt data, and anyone can verify authenticity by using public key (in reverse) to decrypt data.  Only holder of private key could have created the encrypted data.</a:t>
            </a:r>
          </a:p>
          <a:p>
            <a:pPr lvl="1">
              <a:lnSpc>
                <a:spcPct val="150000"/>
              </a:lnSpc>
            </a:pPr>
            <a:r>
              <a:rPr lang="en-US" altLang="zh-CN" sz="1800" dirty="0">
                <a:latin typeface="Comic Sans MS" panose="030F0702030302020204" pitchFamily="66" charset="0"/>
              </a:rPr>
              <a:t>Digital signatures also help ensure </a:t>
            </a:r>
            <a:r>
              <a:rPr lang="en-US" altLang="zh-CN" sz="1800" dirty="0">
                <a:solidFill>
                  <a:srgbClr val="FF0000"/>
                </a:solidFill>
                <a:latin typeface="Comic Sans MS" panose="030F0702030302020204" pitchFamily="66" charset="0"/>
              </a:rPr>
              <a:t>nonrepudiation</a:t>
            </a:r>
            <a:r>
              <a:rPr lang="en-US" altLang="zh-CN" sz="1800" dirty="0">
                <a:latin typeface="Comic Sans MS" panose="030F0702030302020204" pitchFamily="66" charset="0"/>
              </a:rPr>
              <a:t> (</a:t>
            </a:r>
            <a:r>
              <a:rPr lang="zh-CN" altLang="en-US" sz="1800" dirty="0">
                <a:latin typeface="Comic Sans MS" panose="030F0702030302020204" pitchFamily="66" charset="0"/>
              </a:rPr>
              <a:t>不可否认</a:t>
            </a:r>
            <a:r>
              <a:rPr lang="en-US" altLang="zh-CN" sz="1800" dirty="0">
                <a:latin typeface="Comic Sans MS" panose="030F0702030302020204" pitchFamily="66" charset="0"/>
              </a:rPr>
              <a:t>): sender cannot later claim to have not created the data</a:t>
            </a:r>
          </a:p>
          <a:p>
            <a:pPr>
              <a:lnSpc>
                <a:spcPct val="150000"/>
              </a:lnSpc>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2162025953"/>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FDC395-F8AE-4CB4-976B-A4460F6E1F7D}"/>
              </a:ext>
            </a:extLst>
          </p:cNvPr>
          <p:cNvSpPr>
            <a:spLocks noGrp="1"/>
          </p:cNvSpPr>
          <p:nvPr>
            <p:ph type="title"/>
          </p:nvPr>
        </p:nvSpPr>
        <p:spPr/>
        <p:txBody>
          <a:bodyPr/>
          <a:lstStyle/>
          <a:p>
            <a:pPr algn="ctr"/>
            <a:r>
              <a:rPr lang="en-US" altLang="zh-CN" dirty="0">
                <a:latin typeface="Comic Sans MS" panose="030F0702030302020204" pitchFamily="66" charset="0"/>
              </a:rPr>
              <a:t>Review Terms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0B9AF4E1-E6FF-4925-BCE1-A114F0323C25}"/>
              </a:ext>
            </a:extLst>
          </p:cNvPr>
          <p:cNvSpPr>
            <a:spLocks noGrp="1"/>
          </p:cNvSpPr>
          <p:nvPr>
            <p:ph idx="1"/>
          </p:nvPr>
        </p:nvSpPr>
        <p:spPr>
          <a:xfrm>
            <a:off x="107504" y="782904"/>
            <a:ext cx="3384376" cy="3805070"/>
          </a:xfrm>
        </p:spPr>
        <p:txBody>
          <a:bodyPr/>
          <a:lstStyle/>
          <a:p>
            <a:r>
              <a:rPr lang="en-US" altLang="zh-CN" sz="1600" b="1" dirty="0">
                <a:solidFill>
                  <a:srgbClr val="3333FF"/>
                </a:solidFill>
                <a:latin typeface="Comic Sans MS" panose="030F0702030302020204" pitchFamily="66" charset="0"/>
              </a:rPr>
              <a:t>Join types</a:t>
            </a:r>
          </a:p>
          <a:p>
            <a:pPr lvl="1"/>
            <a:r>
              <a:rPr lang="en-US" altLang="zh-CN" sz="1400" dirty="0">
                <a:latin typeface="Comic Sans MS" panose="030F0702030302020204" pitchFamily="66" charset="0"/>
              </a:rPr>
              <a:t>Inner and outer join</a:t>
            </a:r>
          </a:p>
          <a:p>
            <a:pPr lvl="1"/>
            <a:r>
              <a:rPr lang="en-US" altLang="zh-CN" sz="1400" dirty="0">
                <a:latin typeface="Comic Sans MS" panose="030F0702030302020204" pitchFamily="66" charset="0"/>
              </a:rPr>
              <a:t>Left, right and full outer join</a:t>
            </a:r>
          </a:p>
          <a:p>
            <a:pPr lvl="1"/>
            <a:r>
              <a:rPr lang="en-US" altLang="zh-CN" sz="1400" dirty="0">
                <a:latin typeface="Comic Sans MS" panose="030F0702030302020204" pitchFamily="66" charset="0"/>
              </a:rPr>
              <a:t>Natural, using, and on</a:t>
            </a:r>
          </a:p>
          <a:p>
            <a:r>
              <a:rPr lang="en-US" altLang="zh-CN" sz="1600" b="1" dirty="0">
                <a:solidFill>
                  <a:srgbClr val="3333FF"/>
                </a:solidFill>
                <a:latin typeface="Comic Sans MS" panose="030F0702030302020204" pitchFamily="66" charset="0"/>
              </a:rPr>
              <a:t>View definition</a:t>
            </a:r>
          </a:p>
          <a:p>
            <a:r>
              <a:rPr lang="en-US" altLang="zh-CN" sz="1600" dirty="0">
                <a:latin typeface="Comic Sans MS" panose="030F0702030302020204" pitchFamily="66" charset="0"/>
              </a:rPr>
              <a:t>Materialized views</a:t>
            </a:r>
          </a:p>
          <a:p>
            <a:r>
              <a:rPr lang="en-US" altLang="zh-CN" sz="1600" dirty="0">
                <a:latin typeface="Comic Sans MS" panose="030F0702030302020204" pitchFamily="66" charset="0"/>
              </a:rPr>
              <a:t>View update</a:t>
            </a:r>
          </a:p>
          <a:p>
            <a:r>
              <a:rPr lang="en-US" altLang="zh-CN" sz="1600" dirty="0">
                <a:solidFill>
                  <a:srgbClr val="3333FF"/>
                </a:solidFill>
                <a:latin typeface="Comic Sans MS" panose="030F0702030302020204" pitchFamily="66" charset="0"/>
              </a:rPr>
              <a:t>Transactions</a:t>
            </a:r>
          </a:p>
          <a:p>
            <a:pPr lvl="1"/>
            <a:r>
              <a:rPr lang="en-US" altLang="zh-CN" sz="1200" dirty="0">
                <a:latin typeface="Comic Sans MS" panose="030F0702030302020204" pitchFamily="66" charset="0"/>
              </a:rPr>
              <a:t>Commit work</a:t>
            </a:r>
          </a:p>
          <a:p>
            <a:pPr lvl="1"/>
            <a:r>
              <a:rPr lang="en-US" altLang="zh-CN" sz="1200" dirty="0">
                <a:latin typeface="Comic Sans MS" panose="030F0702030302020204" pitchFamily="66" charset="0"/>
              </a:rPr>
              <a:t>Rollback work</a:t>
            </a:r>
          </a:p>
          <a:p>
            <a:pPr lvl="1"/>
            <a:r>
              <a:rPr lang="en-US" altLang="zh-CN" sz="1200" dirty="0">
                <a:latin typeface="Comic Sans MS" panose="030F0702030302020204" pitchFamily="66" charset="0"/>
              </a:rPr>
              <a:t>Atomic transaction</a:t>
            </a:r>
          </a:p>
          <a:p>
            <a:r>
              <a:rPr lang="en-US" altLang="zh-CN" sz="1600" b="1" dirty="0">
                <a:solidFill>
                  <a:srgbClr val="3333FF"/>
                </a:solidFill>
                <a:latin typeface="Comic Sans MS" panose="030F0702030302020204" pitchFamily="66" charset="0"/>
              </a:rPr>
              <a:t>Integrity constraints</a:t>
            </a:r>
          </a:p>
          <a:p>
            <a:r>
              <a:rPr lang="en-US" altLang="zh-CN" sz="1600" dirty="0">
                <a:latin typeface="Comic Sans MS" panose="030F0702030302020204" pitchFamily="66" charset="0"/>
              </a:rPr>
              <a:t>Domain constraints</a:t>
            </a:r>
          </a:p>
          <a:p>
            <a:r>
              <a:rPr lang="en-US" altLang="zh-CN" sz="1600" dirty="0">
                <a:latin typeface="Comic Sans MS" panose="030F0702030302020204" pitchFamily="66" charset="0"/>
              </a:rPr>
              <a:t>Unique constraint</a:t>
            </a:r>
            <a:endParaRPr lang="zh-CN" altLang="en-US" sz="1600" dirty="0">
              <a:latin typeface="Comic Sans MS" panose="030F0702030302020204" pitchFamily="66" charset="0"/>
            </a:endParaRPr>
          </a:p>
        </p:txBody>
      </p:sp>
      <p:sp>
        <p:nvSpPr>
          <p:cNvPr id="6" name="内容占位符 2">
            <a:extLst>
              <a:ext uri="{FF2B5EF4-FFF2-40B4-BE49-F238E27FC236}">
                <a16:creationId xmlns:a16="http://schemas.microsoft.com/office/drawing/2014/main" id="{68825788-2A50-4792-AEB9-BDD100D5754B}"/>
              </a:ext>
            </a:extLst>
          </p:cNvPr>
          <p:cNvSpPr txBox="1">
            <a:spLocks/>
          </p:cNvSpPr>
          <p:nvPr/>
        </p:nvSpPr>
        <p:spPr bwMode="auto">
          <a:xfrm>
            <a:off x="6300192" y="771550"/>
            <a:ext cx="2844316" cy="3805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buFontTx/>
            </a:pPr>
            <a:r>
              <a:rPr lang="en-US" altLang="zh-CN" sz="1600" b="1" kern="0" dirty="0">
                <a:solidFill>
                  <a:srgbClr val="3333FF"/>
                </a:solidFill>
                <a:latin typeface="Comic Sans MS" panose="030F0702030302020204" pitchFamily="66" charset="0"/>
              </a:rPr>
              <a:t>Privileges</a:t>
            </a:r>
          </a:p>
          <a:p>
            <a:pPr lvl="1">
              <a:buFontTx/>
            </a:pPr>
            <a:r>
              <a:rPr lang="en-US" altLang="zh-CN" sz="1200" kern="0" dirty="0">
                <a:latin typeface="Comic Sans MS" panose="030F0702030302020204" pitchFamily="66" charset="0"/>
              </a:rPr>
              <a:t>select</a:t>
            </a:r>
          </a:p>
          <a:p>
            <a:pPr lvl="1">
              <a:buFontTx/>
            </a:pPr>
            <a:r>
              <a:rPr lang="en-US" altLang="zh-CN" sz="1200" kern="0" dirty="0">
                <a:latin typeface="Comic Sans MS" panose="030F0702030302020204" pitchFamily="66" charset="0"/>
              </a:rPr>
              <a:t>insert</a:t>
            </a:r>
          </a:p>
          <a:p>
            <a:pPr lvl="1">
              <a:buFontTx/>
            </a:pPr>
            <a:r>
              <a:rPr lang="en-US" altLang="zh-CN" sz="1200" kern="0" dirty="0">
                <a:latin typeface="Comic Sans MS" panose="030F0702030302020204" pitchFamily="66" charset="0"/>
              </a:rPr>
              <a:t>update</a:t>
            </a:r>
          </a:p>
          <a:p>
            <a:pPr lvl="1">
              <a:buFontTx/>
            </a:pPr>
            <a:r>
              <a:rPr lang="en-US" altLang="zh-CN" sz="1200" kern="0" dirty="0">
                <a:latin typeface="Comic Sans MS" panose="030F0702030302020204" pitchFamily="66" charset="0"/>
              </a:rPr>
              <a:t>All privileges</a:t>
            </a:r>
          </a:p>
          <a:p>
            <a:pPr lvl="1">
              <a:buFontTx/>
            </a:pPr>
            <a:r>
              <a:rPr lang="en-US" altLang="zh-CN" sz="1200" kern="0" dirty="0">
                <a:latin typeface="Comic Sans MS" panose="030F0702030302020204" pitchFamily="66" charset="0"/>
              </a:rPr>
              <a:t>Granting of privileges</a:t>
            </a:r>
          </a:p>
          <a:p>
            <a:pPr lvl="1">
              <a:buFontTx/>
            </a:pPr>
            <a:r>
              <a:rPr lang="en-US" altLang="zh-CN" sz="1200" kern="0" dirty="0">
                <a:latin typeface="Comic Sans MS" panose="030F0702030302020204" pitchFamily="66" charset="0"/>
              </a:rPr>
              <a:t>Revoking of privileges</a:t>
            </a:r>
          </a:p>
          <a:p>
            <a:pPr lvl="1">
              <a:buFontTx/>
            </a:pPr>
            <a:r>
              <a:rPr lang="en-US" altLang="zh-CN" sz="1200" kern="0" dirty="0">
                <a:latin typeface="Comic Sans MS" panose="030F0702030302020204" pitchFamily="66" charset="0"/>
              </a:rPr>
              <a:t>Privilege to grant privileges</a:t>
            </a:r>
          </a:p>
          <a:p>
            <a:pPr lvl="1">
              <a:buFontTx/>
            </a:pPr>
            <a:r>
              <a:rPr lang="en-US" altLang="zh-CN" sz="1200" kern="0" dirty="0">
                <a:latin typeface="Comic Sans MS" panose="030F0702030302020204" pitchFamily="66" charset="0"/>
              </a:rPr>
              <a:t>Grant option</a:t>
            </a:r>
          </a:p>
          <a:p>
            <a:pPr>
              <a:buFontTx/>
            </a:pPr>
            <a:r>
              <a:rPr lang="en-US" altLang="zh-CN" sz="1600" kern="0" dirty="0">
                <a:latin typeface="Comic Sans MS" panose="030F0702030302020204" pitchFamily="66" charset="0"/>
              </a:rPr>
              <a:t>Roles</a:t>
            </a:r>
          </a:p>
          <a:p>
            <a:pPr>
              <a:buFontTx/>
            </a:pPr>
            <a:r>
              <a:rPr lang="en-US" altLang="zh-CN" sz="1600" kern="0" dirty="0">
                <a:latin typeface="Comic Sans MS" panose="030F0702030302020204" pitchFamily="66" charset="0"/>
              </a:rPr>
              <a:t>Authorization on views</a:t>
            </a:r>
          </a:p>
          <a:p>
            <a:pPr>
              <a:buFontTx/>
            </a:pPr>
            <a:r>
              <a:rPr lang="en-US" altLang="zh-CN" sz="1600" kern="0" dirty="0">
                <a:latin typeface="Comic Sans MS" panose="030F0702030302020204" pitchFamily="66" charset="0"/>
              </a:rPr>
              <a:t>Execute authorization</a:t>
            </a:r>
          </a:p>
          <a:p>
            <a:pPr>
              <a:buFontTx/>
            </a:pPr>
            <a:r>
              <a:rPr lang="en-US" altLang="zh-CN" sz="1600" kern="0" dirty="0">
                <a:latin typeface="Comic Sans MS" panose="030F0702030302020204" pitchFamily="66" charset="0"/>
              </a:rPr>
              <a:t>Invoker privileges</a:t>
            </a:r>
          </a:p>
          <a:p>
            <a:pPr>
              <a:buFontTx/>
            </a:pPr>
            <a:r>
              <a:rPr lang="en-US" altLang="zh-CN" sz="1600" kern="0" dirty="0">
                <a:latin typeface="Comic Sans MS" panose="030F0702030302020204" pitchFamily="66" charset="0"/>
              </a:rPr>
              <a:t>Row-level authorization</a:t>
            </a:r>
          </a:p>
          <a:p>
            <a:pPr>
              <a:buFontTx/>
            </a:pPr>
            <a:endParaRPr lang="en-US" altLang="zh-CN" sz="1600" kern="0" dirty="0">
              <a:latin typeface="Comic Sans MS" panose="030F0702030302020204" pitchFamily="66" charset="0"/>
            </a:endParaRPr>
          </a:p>
        </p:txBody>
      </p:sp>
      <p:sp>
        <p:nvSpPr>
          <p:cNvPr id="7" name="内容占位符 2">
            <a:extLst>
              <a:ext uri="{FF2B5EF4-FFF2-40B4-BE49-F238E27FC236}">
                <a16:creationId xmlns:a16="http://schemas.microsoft.com/office/drawing/2014/main" id="{F6F08DC5-7C96-42FA-923E-7E358C4D093F}"/>
              </a:ext>
            </a:extLst>
          </p:cNvPr>
          <p:cNvSpPr txBox="1">
            <a:spLocks/>
          </p:cNvSpPr>
          <p:nvPr/>
        </p:nvSpPr>
        <p:spPr bwMode="auto">
          <a:xfrm>
            <a:off x="3644280" y="782904"/>
            <a:ext cx="2844316" cy="3805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buFontTx/>
            </a:pPr>
            <a:r>
              <a:rPr lang="en-US" altLang="zh-CN" sz="1600" kern="0" dirty="0">
                <a:latin typeface="Comic Sans MS" panose="030F0702030302020204" pitchFamily="66" charset="0"/>
              </a:rPr>
              <a:t>Check clause</a:t>
            </a:r>
          </a:p>
          <a:p>
            <a:pPr>
              <a:buFontTx/>
            </a:pPr>
            <a:r>
              <a:rPr lang="en-US" altLang="zh-CN" sz="1600" b="1" kern="0" dirty="0">
                <a:solidFill>
                  <a:srgbClr val="3333FF"/>
                </a:solidFill>
                <a:latin typeface="Comic Sans MS" panose="030F0702030302020204" pitchFamily="66" charset="0"/>
              </a:rPr>
              <a:t>Referential integrity</a:t>
            </a:r>
          </a:p>
          <a:p>
            <a:pPr lvl="1">
              <a:buFontTx/>
            </a:pPr>
            <a:r>
              <a:rPr lang="en-US" altLang="zh-CN" sz="1200" kern="0" dirty="0">
                <a:latin typeface="Comic Sans MS" panose="030F0702030302020204" pitchFamily="66" charset="0"/>
              </a:rPr>
              <a:t>Cascading deletes</a:t>
            </a:r>
          </a:p>
          <a:p>
            <a:pPr lvl="1">
              <a:buFontTx/>
            </a:pPr>
            <a:r>
              <a:rPr lang="en-US" altLang="zh-CN" sz="1200" kern="0" dirty="0">
                <a:latin typeface="Comic Sans MS" panose="030F0702030302020204" pitchFamily="66" charset="0"/>
              </a:rPr>
              <a:t>Cascading updates</a:t>
            </a:r>
          </a:p>
          <a:p>
            <a:pPr>
              <a:buFontTx/>
            </a:pPr>
            <a:r>
              <a:rPr lang="en-US" altLang="zh-CN" sz="1600" kern="0" dirty="0">
                <a:latin typeface="Comic Sans MS" panose="030F0702030302020204" pitchFamily="66" charset="0"/>
              </a:rPr>
              <a:t>Assertions</a:t>
            </a:r>
          </a:p>
          <a:p>
            <a:pPr>
              <a:buFontTx/>
            </a:pPr>
            <a:r>
              <a:rPr lang="en-US" altLang="zh-CN" sz="1600" kern="0" dirty="0">
                <a:latin typeface="Comic Sans MS" panose="030F0702030302020204" pitchFamily="66" charset="0"/>
              </a:rPr>
              <a:t>Date and time types</a:t>
            </a:r>
          </a:p>
          <a:p>
            <a:pPr>
              <a:buFontTx/>
            </a:pPr>
            <a:r>
              <a:rPr lang="en-US" altLang="zh-CN" sz="1600" kern="0" dirty="0">
                <a:latin typeface="Comic Sans MS" panose="030F0702030302020204" pitchFamily="66" charset="0"/>
              </a:rPr>
              <a:t>Default values</a:t>
            </a:r>
          </a:p>
          <a:p>
            <a:pPr>
              <a:buFontTx/>
            </a:pPr>
            <a:r>
              <a:rPr lang="en-US" altLang="zh-CN" sz="1600" b="1" kern="0" dirty="0">
                <a:solidFill>
                  <a:srgbClr val="3333FF"/>
                </a:solidFill>
                <a:latin typeface="Comic Sans MS" panose="030F0702030302020204" pitchFamily="66" charset="0"/>
              </a:rPr>
              <a:t>Indices</a:t>
            </a:r>
          </a:p>
          <a:p>
            <a:pPr>
              <a:buFontTx/>
            </a:pPr>
            <a:r>
              <a:rPr lang="en-US" altLang="zh-CN" sz="1600" kern="0" dirty="0">
                <a:latin typeface="Comic Sans MS" panose="030F0702030302020204" pitchFamily="66" charset="0"/>
              </a:rPr>
              <a:t>Large objects</a:t>
            </a:r>
          </a:p>
          <a:p>
            <a:pPr>
              <a:buFontTx/>
            </a:pPr>
            <a:r>
              <a:rPr lang="en-US" altLang="zh-CN" sz="1600" kern="0" dirty="0">
                <a:latin typeface="Comic Sans MS" panose="030F0702030302020204" pitchFamily="66" charset="0"/>
              </a:rPr>
              <a:t>User-defined types</a:t>
            </a:r>
          </a:p>
          <a:p>
            <a:pPr>
              <a:buFontTx/>
            </a:pPr>
            <a:r>
              <a:rPr lang="en-US" altLang="zh-CN" sz="1600" kern="0" dirty="0">
                <a:latin typeface="Comic Sans MS" panose="030F0702030302020204" pitchFamily="66" charset="0"/>
              </a:rPr>
              <a:t>Domains</a:t>
            </a:r>
          </a:p>
          <a:p>
            <a:pPr>
              <a:buFontTx/>
            </a:pPr>
            <a:r>
              <a:rPr lang="en-US" altLang="zh-CN" sz="1600" kern="0" dirty="0">
                <a:latin typeface="Comic Sans MS" panose="030F0702030302020204" pitchFamily="66" charset="0"/>
              </a:rPr>
              <a:t>Schemas</a:t>
            </a:r>
          </a:p>
          <a:p>
            <a:pPr>
              <a:buFontTx/>
            </a:pPr>
            <a:r>
              <a:rPr lang="en-US" altLang="zh-CN" sz="1600" b="1" kern="0" dirty="0">
                <a:solidFill>
                  <a:srgbClr val="3333FF"/>
                </a:solidFill>
                <a:latin typeface="Comic Sans MS" panose="030F0702030302020204" pitchFamily="66" charset="0"/>
              </a:rPr>
              <a:t>Authorization</a:t>
            </a:r>
          </a:p>
        </p:txBody>
      </p:sp>
    </p:spTree>
    <p:extLst>
      <p:ext uri="{BB962C8B-B14F-4D97-AF65-F5344CB8AC3E}">
        <p14:creationId xmlns:p14="http://schemas.microsoft.com/office/powerpoint/2010/main" val="4022599948"/>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17A000-09A9-4624-B3C7-B5BA48F4EE24}"/>
              </a:ext>
            </a:extLst>
          </p:cNvPr>
          <p:cNvSpPr>
            <a:spLocks noGrp="1"/>
          </p:cNvSpPr>
          <p:nvPr>
            <p:ph type="title"/>
          </p:nvPr>
        </p:nvSpPr>
        <p:spPr/>
        <p:txBody>
          <a:bodyPr/>
          <a:lstStyle/>
          <a:p>
            <a:pPr algn="ctr"/>
            <a:r>
              <a:rPr lang="en-US" altLang="zh-CN" dirty="0">
                <a:latin typeface="Comic Sans MS" panose="030F0702030302020204" pitchFamily="66" charset="0"/>
              </a:rPr>
              <a:t>Homework</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10DBB4F3-ACF4-4D56-9A5C-3A85D0C02F06}"/>
              </a:ext>
            </a:extLst>
          </p:cNvPr>
          <p:cNvSpPr>
            <a:spLocks noGrp="1"/>
          </p:cNvSpPr>
          <p:nvPr>
            <p:ph idx="1"/>
          </p:nvPr>
        </p:nvSpPr>
        <p:spPr>
          <a:xfrm>
            <a:off x="251520" y="789553"/>
            <a:ext cx="8784976" cy="3805070"/>
          </a:xfrm>
          <a:solidFill>
            <a:schemeClr val="bg1"/>
          </a:solidFill>
          <a:ln>
            <a:noFill/>
          </a:ln>
        </p:spPr>
        <p:txBody>
          <a:bodyPr/>
          <a:lstStyle/>
          <a:p>
            <a:r>
              <a:rPr lang="en-US" altLang="zh-CN" sz="2000" b="1" dirty="0">
                <a:latin typeface="Comic Sans MS" panose="030F0702030302020204" pitchFamily="66" charset="0"/>
              </a:rPr>
              <a:t>Further Reading</a:t>
            </a:r>
          </a:p>
          <a:p>
            <a:pPr lvl="1"/>
            <a:r>
              <a:rPr lang="en-US" altLang="zh-CN" sz="1800" dirty="0">
                <a:latin typeface="Comic Sans MS" panose="030F0702030302020204" pitchFamily="66" charset="0"/>
              </a:rPr>
              <a:t>Chapter 4</a:t>
            </a:r>
          </a:p>
          <a:p>
            <a:r>
              <a:rPr lang="en-US" altLang="zh-CN" sz="2000" b="1" dirty="0">
                <a:latin typeface="Comic Sans MS" panose="030F0702030302020204" pitchFamily="66" charset="0"/>
              </a:rPr>
              <a:t>Exercises</a:t>
            </a:r>
          </a:p>
          <a:p>
            <a:pPr lvl="1"/>
            <a:r>
              <a:rPr lang="en-US" altLang="zh-CN" sz="1800" dirty="0">
                <a:solidFill>
                  <a:srgbClr val="FF0000"/>
                </a:solidFill>
                <a:latin typeface="Comic Sans MS" panose="030F0702030302020204" pitchFamily="66" charset="0"/>
              </a:rPr>
              <a:t>4.7, 4.16 </a:t>
            </a:r>
          </a:p>
          <a:p>
            <a:r>
              <a:rPr lang="en-US" altLang="zh-CN" sz="2200" b="1" dirty="0">
                <a:latin typeface="Comic Sans MS" panose="030F0702030302020204" pitchFamily="66" charset="0"/>
              </a:rPr>
              <a:t>Submission</a:t>
            </a:r>
          </a:p>
          <a:p>
            <a:pPr lvl="1"/>
            <a:r>
              <a:rPr lang="en-US" altLang="zh-CN" sz="1800" dirty="0">
                <a:latin typeface="Comic Sans MS" panose="030F0702030302020204" pitchFamily="66" charset="0"/>
              </a:rPr>
              <a:t>Canvas</a:t>
            </a:r>
            <a:r>
              <a:rPr lang="zh-CN" altLang="en-US" sz="1800" dirty="0">
                <a:latin typeface="Comic Sans MS" panose="030F0702030302020204" pitchFamily="66" charset="0"/>
              </a:rPr>
              <a:t>上提交，上传单个</a:t>
            </a:r>
            <a:r>
              <a:rPr lang="en-US" altLang="zh-CN" sz="1800" dirty="0">
                <a:latin typeface="Comic Sans MS" panose="030F0702030302020204" pitchFamily="66" charset="0"/>
              </a:rPr>
              <a:t>PDF</a:t>
            </a:r>
            <a:r>
              <a:rPr lang="zh-CN" altLang="en-US" sz="1800" dirty="0">
                <a:latin typeface="Comic Sans MS" panose="030F0702030302020204" pitchFamily="66" charset="0"/>
              </a:rPr>
              <a:t>文件</a:t>
            </a:r>
            <a:endParaRPr lang="en-US" altLang="zh-CN" sz="1800" dirty="0">
              <a:solidFill>
                <a:srgbClr val="FF0000"/>
              </a:solidFill>
              <a:latin typeface="Comic Sans MS" panose="030F0702030302020204" pitchFamily="66" charset="0"/>
            </a:endParaRPr>
          </a:p>
          <a:p>
            <a:pPr lvl="1"/>
            <a:r>
              <a:rPr lang="en-US" altLang="zh-CN" sz="1800" dirty="0">
                <a:solidFill>
                  <a:srgbClr val="FF0000"/>
                </a:solidFill>
                <a:latin typeface="Comic Sans MS" panose="030F0702030302020204" pitchFamily="66" charset="0"/>
              </a:rPr>
              <a:t>Deadline: </a:t>
            </a:r>
            <a:r>
              <a:rPr lang="en-US" altLang="zh-CN" sz="1800">
                <a:solidFill>
                  <a:srgbClr val="FF0000"/>
                </a:solidFill>
                <a:latin typeface="Comic Sans MS" panose="030F0702030302020204" pitchFamily="66" charset="0"/>
              </a:rPr>
              <a:t>Oct 22, 2023</a:t>
            </a:r>
            <a:endParaRPr lang="en-US" altLang="zh-CN" sz="1800"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2884685890"/>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1995686"/>
            <a:ext cx="7386416" cy="519113"/>
          </a:xfrm>
        </p:spPr>
        <p:txBody>
          <a:bodyPr/>
          <a:lstStyle/>
          <a:p>
            <a:r>
              <a:rPr lang="en-US" altLang="zh-CN" sz="3600" dirty="0">
                <a:latin typeface="Comic Sans MS" pitchFamily="66" charset="0"/>
                <a:ea typeface="宋体" pitchFamily="2" charset="-122"/>
              </a:rPr>
              <a:t>End of </a:t>
            </a:r>
            <a:r>
              <a:rPr lang="en-US" altLang="zh-CN" sz="3600">
                <a:latin typeface="Comic Sans MS" pitchFamily="66" charset="0"/>
                <a:ea typeface="宋体" pitchFamily="2" charset="-122"/>
              </a:rPr>
              <a:t>Lecture 4</a:t>
            </a:r>
            <a:endParaRPr lang="zh-CN" altLang="en-US" sz="3600" dirty="0">
              <a:latin typeface="Comic Sans MS" pitchFamily="66" charset="0"/>
            </a:endParaRPr>
          </a:p>
        </p:txBody>
      </p:sp>
    </p:spTree>
    <p:extLst>
      <p:ext uri="{BB962C8B-B14F-4D97-AF65-F5344CB8AC3E}">
        <p14:creationId xmlns:p14="http://schemas.microsoft.com/office/powerpoint/2010/main" val="2043409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0E90BF-2C45-4083-AAE2-2C667C2A52AF}"/>
              </a:ext>
            </a:extLst>
          </p:cNvPr>
          <p:cNvSpPr>
            <a:spLocks noGrp="1"/>
          </p:cNvSpPr>
          <p:nvPr>
            <p:ph type="title"/>
          </p:nvPr>
        </p:nvSpPr>
        <p:spPr/>
        <p:txBody>
          <a:bodyPr/>
          <a:lstStyle/>
          <a:p>
            <a:pPr algn="ctr"/>
            <a:r>
              <a:rPr lang="en-US" altLang="zh-CN" dirty="0">
                <a:latin typeface="Comic Sans MS" panose="030F0702030302020204" pitchFamily="66" charset="0"/>
              </a:rPr>
              <a:t>Relations for Examples</a:t>
            </a:r>
            <a:endParaRPr lang="zh-CN" altLang="en-US" dirty="0">
              <a:latin typeface="Comic Sans MS" panose="030F0702030302020204" pitchFamily="66" charset="0"/>
            </a:endParaRPr>
          </a:p>
        </p:txBody>
      </p:sp>
      <p:grpSp>
        <p:nvGrpSpPr>
          <p:cNvPr id="4" name="Group 21">
            <a:extLst>
              <a:ext uri="{FF2B5EF4-FFF2-40B4-BE49-F238E27FC236}">
                <a16:creationId xmlns:a16="http://schemas.microsoft.com/office/drawing/2014/main" id="{D68C6F52-31A8-4EA7-8F9E-8354EDDCD9CA}"/>
              </a:ext>
            </a:extLst>
          </p:cNvPr>
          <p:cNvGrpSpPr>
            <a:grpSpLocks/>
          </p:cNvGrpSpPr>
          <p:nvPr/>
        </p:nvGrpSpPr>
        <p:grpSpPr bwMode="auto">
          <a:xfrm>
            <a:off x="5436096" y="1216819"/>
            <a:ext cx="2628900" cy="1143000"/>
            <a:chOff x="1224" y="2296"/>
            <a:chExt cx="2208" cy="960"/>
          </a:xfrm>
        </p:grpSpPr>
        <p:sp>
          <p:nvSpPr>
            <p:cNvPr id="5" name="Rectangle 11">
              <a:extLst>
                <a:ext uri="{FF2B5EF4-FFF2-40B4-BE49-F238E27FC236}">
                  <a16:creationId xmlns:a16="http://schemas.microsoft.com/office/drawing/2014/main" id="{6CD8A752-C94B-4CA9-8271-5135F87BEA80}"/>
                </a:ext>
              </a:extLst>
            </p:cNvPr>
            <p:cNvSpPr>
              <a:spLocks noChangeArrowheads="1"/>
            </p:cNvSpPr>
            <p:nvPr/>
          </p:nvSpPr>
          <p:spPr bwMode="auto">
            <a:xfrm>
              <a:off x="1224" y="2296"/>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Customer_name</a:t>
              </a:r>
            </a:p>
          </p:txBody>
        </p:sp>
        <p:sp>
          <p:nvSpPr>
            <p:cNvPr id="6" name="Rectangle 12">
              <a:extLst>
                <a:ext uri="{FF2B5EF4-FFF2-40B4-BE49-F238E27FC236}">
                  <a16:creationId xmlns:a16="http://schemas.microsoft.com/office/drawing/2014/main" id="{C82D0C0D-5E77-45CF-975D-8E13EC70705F}"/>
                </a:ext>
              </a:extLst>
            </p:cNvPr>
            <p:cNvSpPr>
              <a:spLocks noChangeArrowheads="1"/>
            </p:cNvSpPr>
            <p:nvPr/>
          </p:nvSpPr>
          <p:spPr bwMode="auto">
            <a:xfrm>
              <a:off x="2328" y="2296"/>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Loan_number </a:t>
              </a:r>
            </a:p>
          </p:txBody>
        </p:sp>
        <p:sp>
          <p:nvSpPr>
            <p:cNvPr id="7" name="Rectangle 13">
              <a:extLst>
                <a:ext uri="{FF2B5EF4-FFF2-40B4-BE49-F238E27FC236}">
                  <a16:creationId xmlns:a16="http://schemas.microsoft.com/office/drawing/2014/main" id="{69280622-4889-4429-998F-ACB1EE60AAE0}"/>
                </a:ext>
              </a:extLst>
            </p:cNvPr>
            <p:cNvSpPr>
              <a:spLocks noChangeArrowheads="1"/>
            </p:cNvSpPr>
            <p:nvPr/>
          </p:nvSpPr>
          <p:spPr bwMode="auto">
            <a:xfrm>
              <a:off x="1224" y="2584"/>
              <a:ext cx="1104"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Jones</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Smith</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Hayes</a:t>
              </a:r>
            </a:p>
          </p:txBody>
        </p:sp>
        <p:sp>
          <p:nvSpPr>
            <p:cNvPr id="8" name="Rectangle 14">
              <a:extLst>
                <a:ext uri="{FF2B5EF4-FFF2-40B4-BE49-F238E27FC236}">
                  <a16:creationId xmlns:a16="http://schemas.microsoft.com/office/drawing/2014/main" id="{611EB816-A9B9-4DC4-9627-3E29E5072BAD}"/>
                </a:ext>
              </a:extLst>
            </p:cNvPr>
            <p:cNvSpPr>
              <a:spLocks noChangeArrowheads="1"/>
            </p:cNvSpPr>
            <p:nvPr/>
          </p:nvSpPr>
          <p:spPr bwMode="auto">
            <a:xfrm>
              <a:off x="2328" y="2584"/>
              <a:ext cx="1104"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L-170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L-230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L-155</a:t>
              </a:r>
              <a:endParaRPr kumimoji="0" lang="en-US" altLang="zh-CN" sz="180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endParaRPr>
            </a:p>
          </p:txBody>
        </p:sp>
      </p:grpSp>
      <p:grpSp>
        <p:nvGrpSpPr>
          <p:cNvPr id="9" name="Group 20">
            <a:extLst>
              <a:ext uri="{FF2B5EF4-FFF2-40B4-BE49-F238E27FC236}">
                <a16:creationId xmlns:a16="http://schemas.microsoft.com/office/drawing/2014/main" id="{B0CB1FB0-9E3E-490A-9A44-DE1974D414F5}"/>
              </a:ext>
            </a:extLst>
          </p:cNvPr>
          <p:cNvGrpSpPr>
            <a:grpSpLocks/>
          </p:cNvGrpSpPr>
          <p:nvPr/>
        </p:nvGrpSpPr>
        <p:grpSpPr bwMode="auto">
          <a:xfrm>
            <a:off x="539552" y="1216819"/>
            <a:ext cx="3714750" cy="1143000"/>
            <a:chOff x="1272" y="904"/>
            <a:chExt cx="3120" cy="960"/>
          </a:xfrm>
        </p:grpSpPr>
        <p:sp>
          <p:nvSpPr>
            <p:cNvPr id="10" name="Rectangle 6">
              <a:extLst>
                <a:ext uri="{FF2B5EF4-FFF2-40B4-BE49-F238E27FC236}">
                  <a16:creationId xmlns:a16="http://schemas.microsoft.com/office/drawing/2014/main" id="{9E3CAC5F-A8AB-4FDE-91C9-D8943CE5B25B}"/>
                </a:ext>
              </a:extLst>
            </p:cNvPr>
            <p:cNvSpPr>
              <a:spLocks noChangeArrowheads="1"/>
            </p:cNvSpPr>
            <p:nvPr/>
          </p:nvSpPr>
          <p:spPr bwMode="auto">
            <a:xfrm>
              <a:off x="3480" y="904"/>
              <a:ext cx="912"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amount</a:t>
              </a:r>
            </a:p>
          </p:txBody>
        </p:sp>
        <p:sp>
          <p:nvSpPr>
            <p:cNvPr id="11" name="Rectangle 9">
              <a:extLst>
                <a:ext uri="{FF2B5EF4-FFF2-40B4-BE49-F238E27FC236}">
                  <a16:creationId xmlns:a16="http://schemas.microsoft.com/office/drawing/2014/main" id="{F4463CDA-A97D-4F13-ADCF-FA1CD210B274}"/>
                </a:ext>
              </a:extLst>
            </p:cNvPr>
            <p:cNvSpPr>
              <a:spLocks noChangeArrowheads="1"/>
            </p:cNvSpPr>
            <p:nvPr/>
          </p:nvSpPr>
          <p:spPr bwMode="auto">
            <a:xfrm>
              <a:off x="3480" y="1192"/>
              <a:ext cx="912"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3000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4000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1700</a:t>
              </a:r>
            </a:p>
          </p:txBody>
        </p:sp>
        <p:sp>
          <p:nvSpPr>
            <p:cNvPr id="12" name="Rectangle 15">
              <a:extLst>
                <a:ext uri="{FF2B5EF4-FFF2-40B4-BE49-F238E27FC236}">
                  <a16:creationId xmlns:a16="http://schemas.microsoft.com/office/drawing/2014/main" id="{0887D9CB-318C-4684-9B12-A9CF459B4C05}"/>
                </a:ext>
              </a:extLst>
            </p:cNvPr>
            <p:cNvSpPr>
              <a:spLocks noChangeArrowheads="1"/>
            </p:cNvSpPr>
            <p:nvPr/>
          </p:nvSpPr>
          <p:spPr bwMode="auto">
            <a:xfrm>
              <a:off x="2376" y="904"/>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dirty="0" err="1">
                  <a:ln>
                    <a:noFill/>
                  </a:ln>
                  <a:solidFill>
                    <a:srgbClr val="000000"/>
                  </a:solidFill>
                  <a:effectLst/>
                  <a:uLnTx/>
                  <a:uFillTx/>
                  <a:latin typeface="Comic Sans MS" panose="030F0702030302020204" pitchFamily="66" charset="0"/>
                  <a:ea typeface="宋体" panose="02010600030101010101" pitchFamily="2" charset="-122"/>
                </a:rPr>
                <a:t>Branch_name</a:t>
              </a:r>
              <a:endParaRPr kumimoji="0" lang="en-US" altLang="zh-CN" sz="1350" b="0"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3" name="Rectangle 16">
              <a:extLst>
                <a:ext uri="{FF2B5EF4-FFF2-40B4-BE49-F238E27FC236}">
                  <a16:creationId xmlns:a16="http://schemas.microsoft.com/office/drawing/2014/main" id="{F04B4150-5D0D-4B8F-8F33-0ECF9BE8FB7C}"/>
                </a:ext>
              </a:extLst>
            </p:cNvPr>
            <p:cNvSpPr>
              <a:spLocks noChangeArrowheads="1"/>
            </p:cNvSpPr>
            <p:nvPr/>
          </p:nvSpPr>
          <p:spPr bwMode="auto">
            <a:xfrm>
              <a:off x="2376" y="1192"/>
              <a:ext cx="1104"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Downtown</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Redwood</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Perryridge</a:t>
              </a:r>
            </a:p>
          </p:txBody>
        </p:sp>
        <p:sp>
          <p:nvSpPr>
            <p:cNvPr id="14" name="Rectangle 17">
              <a:extLst>
                <a:ext uri="{FF2B5EF4-FFF2-40B4-BE49-F238E27FC236}">
                  <a16:creationId xmlns:a16="http://schemas.microsoft.com/office/drawing/2014/main" id="{6249FC77-4437-4A7F-BAE0-392917966FF0}"/>
                </a:ext>
              </a:extLst>
            </p:cNvPr>
            <p:cNvSpPr>
              <a:spLocks noChangeArrowheads="1"/>
            </p:cNvSpPr>
            <p:nvPr/>
          </p:nvSpPr>
          <p:spPr bwMode="auto">
            <a:xfrm>
              <a:off x="1272" y="904"/>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Loan_number</a:t>
              </a:r>
            </a:p>
          </p:txBody>
        </p:sp>
        <p:sp>
          <p:nvSpPr>
            <p:cNvPr id="15" name="Rectangle 18">
              <a:extLst>
                <a:ext uri="{FF2B5EF4-FFF2-40B4-BE49-F238E27FC236}">
                  <a16:creationId xmlns:a16="http://schemas.microsoft.com/office/drawing/2014/main" id="{E9731BBA-2EC5-4E8D-B853-2AE8A19E5216}"/>
                </a:ext>
              </a:extLst>
            </p:cNvPr>
            <p:cNvSpPr>
              <a:spLocks noChangeArrowheads="1"/>
            </p:cNvSpPr>
            <p:nvPr/>
          </p:nvSpPr>
          <p:spPr bwMode="auto">
            <a:xfrm>
              <a:off x="1272" y="1192"/>
              <a:ext cx="1104"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L-170 </a:t>
              </a:r>
            </a:p>
            <a:p>
              <a:pPr marL="0" marR="0" lvl="0" indent="0" algn="ctr"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L-230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L-260</a:t>
              </a:r>
            </a:p>
          </p:txBody>
        </p:sp>
      </p:grpSp>
      <p:sp>
        <p:nvSpPr>
          <p:cNvPr id="16" name="Rectangle 3">
            <a:extLst>
              <a:ext uri="{FF2B5EF4-FFF2-40B4-BE49-F238E27FC236}">
                <a16:creationId xmlns:a16="http://schemas.microsoft.com/office/drawing/2014/main" id="{17B9B3A4-6375-497A-9085-53B3530265A4}"/>
              </a:ext>
            </a:extLst>
          </p:cNvPr>
          <p:cNvSpPr txBox="1">
            <a:spLocks noChangeArrowheads="1"/>
          </p:cNvSpPr>
          <p:nvPr/>
        </p:nvSpPr>
        <p:spPr bwMode="auto">
          <a:xfrm>
            <a:off x="1547664" y="2571750"/>
            <a:ext cx="1754758" cy="364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pPr>
            <a:r>
              <a:rPr lang="en-US" altLang="zh-CN" sz="1800" kern="0" dirty="0">
                <a:solidFill>
                  <a:srgbClr val="1B06BA"/>
                </a:solidFill>
                <a:latin typeface="Comic Sans MS" pitchFamily="66" charset="0"/>
                <a:ea typeface="宋体" panose="02010600030101010101" pitchFamily="2" charset="-122"/>
              </a:rPr>
              <a:t>Relation </a:t>
            </a:r>
            <a:r>
              <a:rPr lang="en-US" altLang="zh-CN" sz="1800" i="1" kern="0" dirty="0">
                <a:solidFill>
                  <a:srgbClr val="1B06BA"/>
                </a:solidFill>
                <a:latin typeface="Comic Sans MS" pitchFamily="66" charset="0"/>
                <a:ea typeface="宋体" panose="02010600030101010101" pitchFamily="2" charset="-122"/>
                <a:cs typeface="Times New Roman" panose="02020603050405020304" pitchFamily="18" charset="0"/>
              </a:rPr>
              <a:t>loan</a:t>
            </a:r>
          </a:p>
        </p:txBody>
      </p:sp>
      <p:sp>
        <p:nvSpPr>
          <p:cNvPr id="17" name="Rectangle 10">
            <a:extLst>
              <a:ext uri="{FF2B5EF4-FFF2-40B4-BE49-F238E27FC236}">
                <a16:creationId xmlns:a16="http://schemas.microsoft.com/office/drawing/2014/main" id="{2450585C-5987-4EF8-84DB-94343BB548E0}"/>
              </a:ext>
            </a:extLst>
          </p:cNvPr>
          <p:cNvSpPr>
            <a:spLocks noChangeArrowheads="1"/>
          </p:cNvSpPr>
          <p:nvPr/>
        </p:nvSpPr>
        <p:spPr bwMode="auto">
          <a:xfrm>
            <a:off x="5724128" y="2559462"/>
            <a:ext cx="2160240" cy="364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indent="0" defTabSz="685800" eaLnBrk="0" hangingPunct="0">
              <a:buNone/>
            </a:pPr>
            <a:r>
              <a:rPr lang="en-US" altLang="zh-CN" sz="1800" dirty="0">
                <a:solidFill>
                  <a:srgbClr val="1B06BA"/>
                </a:solidFill>
                <a:ea typeface="宋体" panose="02010600030101010101" pitchFamily="2" charset="-122"/>
              </a:rPr>
              <a:t>Relation </a:t>
            </a:r>
            <a:r>
              <a:rPr lang="en-US" altLang="zh-CN" sz="1800" i="1" kern="0" dirty="0">
                <a:solidFill>
                  <a:srgbClr val="1B06BA"/>
                </a:solidFill>
                <a:ea typeface="宋体" panose="02010600030101010101" pitchFamily="2" charset="-122"/>
                <a:cs typeface="Times New Roman" panose="02020603050405020304" pitchFamily="18" charset="0"/>
              </a:rPr>
              <a:t>borrower</a:t>
            </a:r>
          </a:p>
        </p:txBody>
      </p:sp>
      <p:sp>
        <p:nvSpPr>
          <p:cNvPr id="18" name="Rectangle 19">
            <a:extLst>
              <a:ext uri="{FF2B5EF4-FFF2-40B4-BE49-F238E27FC236}">
                <a16:creationId xmlns:a16="http://schemas.microsoft.com/office/drawing/2014/main" id="{3BBA4913-F1B1-4D6A-9EC8-3F914C64BBC7}"/>
              </a:ext>
            </a:extLst>
          </p:cNvPr>
          <p:cNvSpPr>
            <a:spLocks noChangeArrowheads="1"/>
          </p:cNvSpPr>
          <p:nvPr/>
        </p:nvSpPr>
        <p:spPr bwMode="auto">
          <a:xfrm>
            <a:off x="467544" y="3234546"/>
            <a:ext cx="8136904" cy="637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indent="0" defTabSz="685800" eaLnBrk="0" hangingPunct="0">
              <a:buClr>
                <a:srgbClr val="0000FF"/>
              </a:buClr>
              <a:buNone/>
            </a:pPr>
            <a:r>
              <a:rPr lang="en-US" altLang="zh-CN" sz="1800" b="1" dirty="0">
                <a:solidFill>
                  <a:srgbClr val="FF0000"/>
                </a:solidFill>
                <a:ea typeface="宋体" panose="02010600030101010101" pitchFamily="2" charset="-122"/>
              </a:rPr>
              <a:t>Note:</a:t>
            </a:r>
            <a:r>
              <a:rPr lang="en-US" altLang="zh-CN" sz="1800" dirty="0">
                <a:solidFill>
                  <a:srgbClr val="FF0000"/>
                </a:solidFill>
                <a:ea typeface="宋体" panose="02010600030101010101" pitchFamily="2" charset="-122"/>
              </a:rPr>
              <a:t> </a:t>
            </a:r>
            <a:r>
              <a:rPr lang="en-US" altLang="zh-CN" sz="1800" dirty="0">
                <a:solidFill>
                  <a:srgbClr val="000000"/>
                </a:solidFill>
                <a:ea typeface="宋体" panose="02010600030101010101" pitchFamily="2" charset="-122"/>
              </a:rPr>
              <a:t>borrower information is missing for L-260 and loan information is missing for L-155</a:t>
            </a:r>
          </a:p>
        </p:txBody>
      </p:sp>
    </p:spTree>
    <p:extLst>
      <p:ext uri="{BB962C8B-B14F-4D97-AF65-F5344CB8AC3E}">
        <p14:creationId xmlns:p14="http://schemas.microsoft.com/office/powerpoint/2010/main" val="4599272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6B7A5C-157F-4F71-961A-83BA11C8F5E9}"/>
              </a:ext>
            </a:extLst>
          </p:cNvPr>
          <p:cNvSpPr>
            <a:spLocks noGrp="1"/>
          </p:cNvSpPr>
          <p:nvPr>
            <p:ph type="title"/>
          </p:nvPr>
        </p:nvSpPr>
        <p:spPr/>
        <p:txBody>
          <a:bodyPr/>
          <a:lstStyle/>
          <a:p>
            <a:pPr algn="ctr"/>
            <a:r>
              <a:rPr lang="en-US" altLang="zh-CN" dirty="0">
                <a:latin typeface="Comic Sans MS" panose="030F0702030302020204" pitchFamily="66" charset="0"/>
              </a:rPr>
              <a:t>Joined Relations – Examples</a:t>
            </a:r>
            <a:endParaRPr lang="zh-CN" altLang="en-US" dirty="0">
              <a:latin typeface="Comic Sans MS" panose="030F0702030302020204" pitchFamily="66" charset="0"/>
            </a:endParaRPr>
          </a:p>
        </p:txBody>
      </p:sp>
      <p:grpSp>
        <p:nvGrpSpPr>
          <p:cNvPr id="4" name="Group 29">
            <a:extLst>
              <a:ext uri="{FF2B5EF4-FFF2-40B4-BE49-F238E27FC236}">
                <a16:creationId xmlns:a16="http://schemas.microsoft.com/office/drawing/2014/main" id="{A8CAFB03-8F5C-4828-9CA1-7B2E26D87104}"/>
              </a:ext>
            </a:extLst>
          </p:cNvPr>
          <p:cNvGrpSpPr>
            <a:grpSpLocks/>
          </p:cNvGrpSpPr>
          <p:nvPr/>
        </p:nvGrpSpPr>
        <p:grpSpPr bwMode="auto">
          <a:xfrm>
            <a:off x="539552" y="1657350"/>
            <a:ext cx="6343650" cy="914400"/>
            <a:chOff x="192" y="1248"/>
            <a:chExt cx="5328" cy="768"/>
          </a:xfrm>
        </p:grpSpPr>
        <p:sp>
          <p:nvSpPr>
            <p:cNvPr id="5" name="Rectangle 4">
              <a:extLst>
                <a:ext uri="{FF2B5EF4-FFF2-40B4-BE49-F238E27FC236}">
                  <a16:creationId xmlns:a16="http://schemas.microsoft.com/office/drawing/2014/main" id="{E72A4A81-C0AD-487A-940B-9804920726E2}"/>
                </a:ext>
              </a:extLst>
            </p:cNvPr>
            <p:cNvSpPr>
              <a:spLocks noChangeArrowheads="1"/>
            </p:cNvSpPr>
            <p:nvPr/>
          </p:nvSpPr>
          <p:spPr bwMode="auto">
            <a:xfrm>
              <a:off x="1296" y="1248"/>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Branch_name</a:t>
              </a:r>
            </a:p>
          </p:txBody>
        </p:sp>
        <p:sp>
          <p:nvSpPr>
            <p:cNvPr id="6" name="Rectangle 6">
              <a:extLst>
                <a:ext uri="{FF2B5EF4-FFF2-40B4-BE49-F238E27FC236}">
                  <a16:creationId xmlns:a16="http://schemas.microsoft.com/office/drawing/2014/main" id="{DCFF8425-574F-4651-AF0C-254A23E1C9DC}"/>
                </a:ext>
              </a:extLst>
            </p:cNvPr>
            <p:cNvSpPr>
              <a:spLocks noChangeArrowheads="1"/>
            </p:cNvSpPr>
            <p:nvPr/>
          </p:nvSpPr>
          <p:spPr bwMode="auto">
            <a:xfrm>
              <a:off x="2400" y="1248"/>
              <a:ext cx="912"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amount</a:t>
              </a:r>
            </a:p>
          </p:txBody>
        </p:sp>
        <p:sp>
          <p:nvSpPr>
            <p:cNvPr id="7" name="Rectangle 7">
              <a:extLst>
                <a:ext uri="{FF2B5EF4-FFF2-40B4-BE49-F238E27FC236}">
                  <a16:creationId xmlns:a16="http://schemas.microsoft.com/office/drawing/2014/main" id="{E96BFD07-6047-435A-8E9E-C59C8BD9E7BA}"/>
                </a:ext>
              </a:extLst>
            </p:cNvPr>
            <p:cNvSpPr>
              <a:spLocks noChangeArrowheads="1"/>
            </p:cNvSpPr>
            <p:nvPr/>
          </p:nvSpPr>
          <p:spPr bwMode="auto">
            <a:xfrm>
              <a:off x="1296" y="1536"/>
              <a:ext cx="1104" cy="48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Downtown</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Redwood</a:t>
              </a:r>
            </a:p>
          </p:txBody>
        </p:sp>
        <p:sp>
          <p:nvSpPr>
            <p:cNvPr id="8" name="Rectangle 9">
              <a:extLst>
                <a:ext uri="{FF2B5EF4-FFF2-40B4-BE49-F238E27FC236}">
                  <a16:creationId xmlns:a16="http://schemas.microsoft.com/office/drawing/2014/main" id="{E5FB47D2-DC97-4E88-AF64-9270CD9B96DF}"/>
                </a:ext>
              </a:extLst>
            </p:cNvPr>
            <p:cNvSpPr>
              <a:spLocks noChangeArrowheads="1"/>
            </p:cNvSpPr>
            <p:nvPr/>
          </p:nvSpPr>
          <p:spPr bwMode="auto">
            <a:xfrm>
              <a:off x="2400" y="1536"/>
              <a:ext cx="912" cy="48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3000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4000</a:t>
              </a:r>
            </a:p>
          </p:txBody>
        </p:sp>
        <p:sp>
          <p:nvSpPr>
            <p:cNvPr id="9" name="Rectangle 10">
              <a:extLst>
                <a:ext uri="{FF2B5EF4-FFF2-40B4-BE49-F238E27FC236}">
                  <a16:creationId xmlns:a16="http://schemas.microsoft.com/office/drawing/2014/main" id="{00775ACC-130B-425E-8FD6-C1664F169025}"/>
                </a:ext>
              </a:extLst>
            </p:cNvPr>
            <p:cNvSpPr>
              <a:spLocks noChangeArrowheads="1"/>
            </p:cNvSpPr>
            <p:nvPr/>
          </p:nvSpPr>
          <p:spPr bwMode="auto">
            <a:xfrm>
              <a:off x="3312" y="1248"/>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Customer_name</a:t>
              </a:r>
            </a:p>
          </p:txBody>
        </p:sp>
        <p:sp>
          <p:nvSpPr>
            <p:cNvPr id="10" name="Rectangle 11">
              <a:extLst>
                <a:ext uri="{FF2B5EF4-FFF2-40B4-BE49-F238E27FC236}">
                  <a16:creationId xmlns:a16="http://schemas.microsoft.com/office/drawing/2014/main" id="{B1668297-A17A-4690-A952-AF6D15C0590A}"/>
                </a:ext>
              </a:extLst>
            </p:cNvPr>
            <p:cNvSpPr>
              <a:spLocks noChangeArrowheads="1"/>
            </p:cNvSpPr>
            <p:nvPr/>
          </p:nvSpPr>
          <p:spPr bwMode="auto">
            <a:xfrm>
              <a:off x="4416" y="1248"/>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Loan_number</a:t>
              </a:r>
              <a:r>
                <a:rPr kumimoji="0" lang="en-US" altLang="zh-CN" sz="1350" b="0" i="1" u="none" strike="noStrike" kern="0" cap="none" spc="0" normalizeH="0" baseline="0" noProof="0">
                  <a:ln>
                    <a:noFill/>
                  </a:ln>
                  <a:solidFill>
                    <a:srgbClr val="FF0066"/>
                  </a:solidFill>
                  <a:effectLst/>
                  <a:uLnTx/>
                  <a:uFillTx/>
                  <a:latin typeface="Comic Sans MS" panose="030F0702030302020204" pitchFamily="66" charset="0"/>
                  <a:ea typeface="宋体" panose="02010600030101010101" pitchFamily="2" charset="-122"/>
                </a:rPr>
                <a:t> </a:t>
              </a:r>
            </a:p>
          </p:txBody>
        </p:sp>
        <p:sp>
          <p:nvSpPr>
            <p:cNvPr id="11" name="Rectangle 12">
              <a:extLst>
                <a:ext uri="{FF2B5EF4-FFF2-40B4-BE49-F238E27FC236}">
                  <a16:creationId xmlns:a16="http://schemas.microsoft.com/office/drawing/2014/main" id="{4C0005EA-9385-4EF0-9C82-C1BBD94787CF}"/>
                </a:ext>
              </a:extLst>
            </p:cNvPr>
            <p:cNvSpPr>
              <a:spLocks noChangeArrowheads="1"/>
            </p:cNvSpPr>
            <p:nvPr/>
          </p:nvSpPr>
          <p:spPr bwMode="auto">
            <a:xfrm>
              <a:off x="3312" y="1536"/>
              <a:ext cx="1104" cy="48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Jones</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Smith</a:t>
              </a:r>
            </a:p>
          </p:txBody>
        </p:sp>
        <p:sp>
          <p:nvSpPr>
            <p:cNvPr id="12" name="Rectangle 13">
              <a:extLst>
                <a:ext uri="{FF2B5EF4-FFF2-40B4-BE49-F238E27FC236}">
                  <a16:creationId xmlns:a16="http://schemas.microsoft.com/office/drawing/2014/main" id="{C48C8D2C-B910-4E94-811D-9C0658290DB9}"/>
                </a:ext>
              </a:extLst>
            </p:cNvPr>
            <p:cNvSpPr>
              <a:spLocks noChangeArrowheads="1"/>
            </p:cNvSpPr>
            <p:nvPr/>
          </p:nvSpPr>
          <p:spPr bwMode="auto">
            <a:xfrm>
              <a:off x="4416" y="1536"/>
              <a:ext cx="1104" cy="48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L-170</a:t>
              </a:r>
            </a:p>
            <a:p>
              <a:pPr marL="0" marR="0" lvl="0" indent="0"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L-230</a:t>
              </a:r>
            </a:p>
          </p:txBody>
        </p:sp>
        <p:sp>
          <p:nvSpPr>
            <p:cNvPr id="13" name="Rectangle 25">
              <a:extLst>
                <a:ext uri="{FF2B5EF4-FFF2-40B4-BE49-F238E27FC236}">
                  <a16:creationId xmlns:a16="http://schemas.microsoft.com/office/drawing/2014/main" id="{F610D9D0-6185-4476-A658-EC9B2C191619}"/>
                </a:ext>
              </a:extLst>
            </p:cNvPr>
            <p:cNvSpPr>
              <a:spLocks noChangeArrowheads="1"/>
            </p:cNvSpPr>
            <p:nvPr/>
          </p:nvSpPr>
          <p:spPr bwMode="auto">
            <a:xfrm>
              <a:off x="192" y="1248"/>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Loan_number </a:t>
              </a:r>
            </a:p>
          </p:txBody>
        </p:sp>
        <p:sp>
          <p:nvSpPr>
            <p:cNvPr id="14" name="Rectangle 26">
              <a:extLst>
                <a:ext uri="{FF2B5EF4-FFF2-40B4-BE49-F238E27FC236}">
                  <a16:creationId xmlns:a16="http://schemas.microsoft.com/office/drawing/2014/main" id="{2342CC92-3A8B-4F43-BCAA-F114404941F0}"/>
                </a:ext>
              </a:extLst>
            </p:cNvPr>
            <p:cNvSpPr>
              <a:spLocks noChangeArrowheads="1"/>
            </p:cNvSpPr>
            <p:nvPr/>
          </p:nvSpPr>
          <p:spPr bwMode="auto">
            <a:xfrm>
              <a:off x="192" y="1536"/>
              <a:ext cx="1104" cy="48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L-170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L-230</a:t>
              </a:r>
            </a:p>
          </p:txBody>
        </p:sp>
      </p:grpSp>
      <p:grpSp>
        <p:nvGrpSpPr>
          <p:cNvPr id="15" name="Group 30">
            <a:extLst>
              <a:ext uri="{FF2B5EF4-FFF2-40B4-BE49-F238E27FC236}">
                <a16:creationId xmlns:a16="http://schemas.microsoft.com/office/drawing/2014/main" id="{36185DDE-B15D-46EA-A382-9DC5277FB295}"/>
              </a:ext>
            </a:extLst>
          </p:cNvPr>
          <p:cNvGrpSpPr>
            <a:grpSpLocks/>
          </p:cNvGrpSpPr>
          <p:nvPr/>
        </p:nvGrpSpPr>
        <p:grpSpPr bwMode="auto">
          <a:xfrm>
            <a:off x="539552" y="3579862"/>
            <a:ext cx="6343650" cy="1143000"/>
            <a:chOff x="240" y="2784"/>
            <a:chExt cx="5328" cy="960"/>
          </a:xfrm>
        </p:grpSpPr>
        <p:sp>
          <p:nvSpPr>
            <p:cNvPr id="16" name="Rectangle 14">
              <a:extLst>
                <a:ext uri="{FF2B5EF4-FFF2-40B4-BE49-F238E27FC236}">
                  <a16:creationId xmlns:a16="http://schemas.microsoft.com/office/drawing/2014/main" id="{B4A5272B-70E1-4ABA-B589-4FBE7B3B2395}"/>
                </a:ext>
              </a:extLst>
            </p:cNvPr>
            <p:cNvSpPr>
              <a:spLocks noChangeArrowheads="1"/>
            </p:cNvSpPr>
            <p:nvPr/>
          </p:nvSpPr>
          <p:spPr bwMode="auto">
            <a:xfrm>
              <a:off x="1344" y="2784"/>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Branch_name</a:t>
              </a:r>
            </a:p>
          </p:txBody>
        </p:sp>
        <p:sp>
          <p:nvSpPr>
            <p:cNvPr id="17" name="Rectangle 16">
              <a:extLst>
                <a:ext uri="{FF2B5EF4-FFF2-40B4-BE49-F238E27FC236}">
                  <a16:creationId xmlns:a16="http://schemas.microsoft.com/office/drawing/2014/main" id="{90BCB518-C5EA-40F4-9A55-361F48517E9A}"/>
                </a:ext>
              </a:extLst>
            </p:cNvPr>
            <p:cNvSpPr>
              <a:spLocks noChangeArrowheads="1"/>
            </p:cNvSpPr>
            <p:nvPr/>
          </p:nvSpPr>
          <p:spPr bwMode="auto">
            <a:xfrm>
              <a:off x="2448" y="2784"/>
              <a:ext cx="912"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amount</a:t>
              </a:r>
            </a:p>
          </p:txBody>
        </p:sp>
        <p:sp>
          <p:nvSpPr>
            <p:cNvPr id="18" name="Rectangle 17">
              <a:extLst>
                <a:ext uri="{FF2B5EF4-FFF2-40B4-BE49-F238E27FC236}">
                  <a16:creationId xmlns:a16="http://schemas.microsoft.com/office/drawing/2014/main" id="{D6E6E445-02A6-4912-82D6-E20B551EEE09}"/>
                </a:ext>
              </a:extLst>
            </p:cNvPr>
            <p:cNvSpPr>
              <a:spLocks noChangeArrowheads="1"/>
            </p:cNvSpPr>
            <p:nvPr/>
          </p:nvSpPr>
          <p:spPr bwMode="auto">
            <a:xfrm>
              <a:off x="1344" y="3072"/>
              <a:ext cx="1104"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Downtown</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Redwood</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Perryridge</a:t>
              </a:r>
            </a:p>
          </p:txBody>
        </p:sp>
        <p:sp>
          <p:nvSpPr>
            <p:cNvPr id="19" name="Rectangle 19">
              <a:extLst>
                <a:ext uri="{FF2B5EF4-FFF2-40B4-BE49-F238E27FC236}">
                  <a16:creationId xmlns:a16="http://schemas.microsoft.com/office/drawing/2014/main" id="{38DC3995-5875-4A3D-ADE4-E96550373F5D}"/>
                </a:ext>
              </a:extLst>
            </p:cNvPr>
            <p:cNvSpPr>
              <a:spLocks noChangeArrowheads="1"/>
            </p:cNvSpPr>
            <p:nvPr/>
          </p:nvSpPr>
          <p:spPr bwMode="auto">
            <a:xfrm>
              <a:off x="2448" y="3072"/>
              <a:ext cx="912"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3000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4000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1700</a:t>
              </a:r>
            </a:p>
          </p:txBody>
        </p:sp>
        <p:sp>
          <p:nvSpPr>
            <p:cNvPr id="20" name="Rectangle 20">
              <a:extLst>
                <a:ext uri="{FF2B5EF4-FFF2-40B4-BE49-F238E27FC236}">
                  <a16:creationId xmlns:a16="http://schemas.microsoft.com/office/drawing/2014/main" id="{1F54D890-999A-494C-8BA8-C1BFDB5E62A5}"/>
                </a:ext>
              </a:extLst>
            </p:cNvPr>
            <p:cNvSpPr>
              <a:spLocks noChangeArrowheads="1"/>
            </p:cNvSpPr>
            <p:nvPr/>
          </p:nvSpPr>
          <p:spPr bwMode="auto">
            <a:xfrm>
              <a:off x="3360" y="2784"/>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Customer_name</a:t>
              </a:r>
            </a:p>
          </p:txBody>
        </p:sp>
        <p:sp>
          <p:nvSpPr>
            <p:cNvPr id="21" name="Rectangle 21">
              <a:extLst>
                <a:ext uri="{FF2B5EF4-FFF2-40B4-BE49-F238E27FC236}">
                  <a16:creationId xmlns:a16="http://schemas.microsoft.com/office/drawing/2014/main" id="{76013DD8-208F-4BCC-B652-1D5C8B1C0ADD}"/>
                </a:ext>
              </a:extLst>
            </p:cNvPr>
            <p:cNvSpPr>
              <a:spLocks noChangeArrowheads="1"/>
            </p:cNvSpPr>
            <p:nvPr/>
          </p:nvSpPr>
          <p:spPr bwMode="auto">
            <a:xfrm>
              <a:off x="4464" y="2784"/>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Loan_number</a:t>
              </a:r>
              <a:r>
                <a:rPr kumimoji="0" lang="en-US" altLang="zh-CN" sz="1350" b="0" i="1" u="none" strike="noStrike" kern="0" cap="none" spc="0" normalizeH="0" baseline="0" noProof="0">
                  <a:ln>
                    <a:noFill/>
                  </a:ln>
                  <a:solidFill>
                    <a:srgbClr val="FF0066"/>
                  </a:solidFill>
                  <a:effectLst/>
                  <a:uLnTx/>
                  <a:uFillTx/>
                  <a:latin typeface="Comic Sans MS" panose="030F0702030302020204" pitchFamily="66" charset="0"/>
                  <a:ea typeface="宋体" panose="02010600030101010101" pitchFamily="2" charset="-122"/>
                </a:rPr>
                <a:t> </a:t>
              </a:r>
            </a:p>
          </p:txBody>
        </p:sp>
        <p:sp>
          <p:nvSpPr>
            <p:cNvPr id="22" name="Rectangle 22">
              <a:extLst>
                <a:ext uri="{FF2B5EF4-FFF2-40B4-BE49-F238E27FC236}">
                  <a16:creationId xmlns:a16="http://schemas.microsoft.com/office/drawing/2014/main" id="{5B6648A6-3023-4FBE-A9C7-5E7CD9E5A51B}"/>
                </a:ext>
              </a:extLst>
            </p:cNvPr>
            <p:cNvSpPr>
              <a:spLocks noChangeArrowheads="1"/>
            </p:cNvSpPr>
            <p:nvPr/>
          </p:nvSpPr>
          <p:spPr bwMode="auto">
            <a:xfrm>
              <a:off x="3360" y="3072"/>
              <a:ext cx="1104"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Jones</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Smith</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null</a:t>
              </a:r>
              <a:endParaRPr kumimoji="0" lang="en-US" altLang="zh-CN" sz="135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endParaRPr>
            </a:p>
          </p:txBody>
        </p:sp>
        <p:sp>
          <p:nvSpPr>
            <p:cNvPr id="23" name="Rectangle 23">
              <a:extLst>
                <a:ext uri="{FF2B5EF4-FFF2-40B4-BE49-F238E27FC236}">
                  <a16:creationId xmlns:a16="http://schemas.microsoft.com/office/drawing/2014/main" id="{BD0B8AF4-3074-4E1A-8766-6A18FFEAD611}"/>
                </a:ext>
              </a:extLst>
            </p:cNvPr>
            <p:cNvSpPr>
              <a:spLocks noChangeArrowheads="1"/>
            </p:cNvSpPr>
            <p:nvPr/>
          </p:nvSpPr>
          <p:spPr bwMode="auto">
            <a:xfrm>
              <a:off x="4464" y="3072"/>
              <a:ext cx="1104"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L-170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L-230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null</a:t>
              </a:r>
              <a:endParaRPr kumimoji="0" lang="en-US" altLang="zh-CN" sz="180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endParaRPr>
            </a:p>
          </p:txBody>
        </p:sp>
        <p:sp>
          <p:nvSpPr>
            <p:cNvPr id="24" name="Rectangle 27">
              <a:extLst>
                <a:ext uri="{FF2B5EF4-FFF2-40B4-BE49-F238E27FC236}">
                  <a16:creationId xmlns:a16="http://schemas.microsoft.com/office/drawing/2014/main" id="{828F21C1-ED59-470A-98D3-2480286D8A74}"/>
                </a:ext>
              </a:extLst>
            </p:cNvPr>
            <p:cNvSpPr>
              <a:spLocks noChangeArrowheads="1"/>
            </p:cNvSpPr>
            <p:nvPr/>
          </p:nvSpPr>
          <p:spPr bwMode="auto">
            <a:xfrm>
              <a:off x="240" y="2784"/>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dirty="0" err="1">
                  <a:ln>
                    <a:noFill/>
                  </a:ln>
                  <a:solidFill>
                    <a:srgbClr val="FF0000"/>
                  </a:solidFill>
                  <a:effectLst/>
                  <a:uLnTx/>
                  <a:uFillTx/>
                  <a:latin typeface="Comic Sans MS" panose="030F0702030302020204" pitchFamily="66" charset="0"/>
                  <a:ea typeface="宋体" panose="02010600030101010101" pitchFamily="2" charset="-122"/>
                </a:rPr>
                <a:t>Loan_number</a:t>
              </a:r>
              <a:r>
                <a:rPr kumimoji="0" lang="en-US" altLang="zh-CN" sz="1350" b="0"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 </a:t>
              </a:r>
            </a:p>
          </p:txBody>
        </p:sp>
        <p:sp>
          <p:nvSpPr>
            <p:cNvPr id="25" name="Rectangle 28">
              <a:extLst>
                <a:ext uri="{FF2B5EF4-FFF2-40B4-BE49-F238E27FC236}">
                  <a16:creationId xmlns:a16="http://schemas.microsoft.com/office/drawing/2014/main" id="{026C58C0-9743-484C-9CF6-C541469090EB}"/>
                </a:ext>
              </a:extLst>
            </p:cNvPr>
            <p:cNvSpPr>
              <a:spLocks noChangeArrowheads="1"/>
            </p:cNvSpPr>
            <p:nvPr/>
          </p:nvSpPr>
          <p:spPr bwMode="auto">
            <a:xfrm>
              <a:off x="240" y="3072"/>
              <a:ext cx="1104"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L-170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L-230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L-260</a:t>
              </a:r>
              <a:endParaRPr kumimoji="0" lang="en-US" altLang="zh-CN" sz="180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endParaRPr>
            </a:p>
          </p:txBody>
        </p:sp>
      </p:grpSp>
      <p:sp>
        <p:nvSpPr>
          <p:cNvPr id="26" name="Rectangle 3">
            <a:extLst>
              <a:ext uri="{FF2B5EF4-FFF2-40B4-BE49-F238E27FC236}">
                <a16:creationId xmlns:a16="http://schemas.microsoft.com/office/drawing/2014/main" id="{04C0C0A1-C411-4075-B5D1-B984182A52CB}"/>
              </a:ext>
            </a:extLst>
          </p:cNvPr>
          <p:cNvSpPr txBox="1">
            <a:spLocks noChangeArrowheads="1"/>
          </p:cNvSpPr>
          <p:nvPr/>
        </p:nvSpPr>
        <p:spPr bwMode="auto">
          <a:xfrm>
            <a:off x="478734" y="809741"/>
            <a:ext cx="5100638" cy="545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35000"/>
              </a:spcBef>
              <a:spcAft>
                <a:spcPct val="0"/>
              </a:spcAft>
              <a:buClr>
                <a:srgbClr val="FF0000"/>
              </a:buClr>
              <a:buSzPct val="80000"/>
              <a:buFont typeface="Wingdings" panose="05000000000000000000" pitchFamily="2" charset="2"/>
              <a:buChar char="p"/>
              <a:defRPr kumimoji="1" sz="2100">
                <a:solidFill>
                  <a:schemeClr val="tx1"/>
                </a:solidFill>
                <a:latin typeface="+mn-lt"/>
                <a:ea typeface="+mn-ea"/>
                <a:cs typeface="+mn-cs"/>
              </a:defRPr>
            </a:lvl1pPr>
            <a:lvl2pPr marL="557213" indent="-214313" algn="l" rtl="0" eaLnBrk="0" fontAlgn="base" hangingPunct="0">
              <a:spcBef>
                <a:spcPct val="35000"/>
              </a:spcBef>
              <a:spcAft>
                <a:spcPct val="0"/>
              </a:spcAft>
              <a:buClr>
                <a:srgbClr val="0000FF"/>
              </a:buClr>
              <a:buSzPct val="80000"/>
              <a:buFont typeface="Wingdings" panose="05000000000000000000" pitchFamily="2" charset="2"/>
              <a:buChar char="n"/>
              <a:defRPr kumimoji="1" sz="1800">
                <a:solidFill>
                  <a:schemeClr val="tx1"/>
                </a:solidFill>
                <a:latin typeface="+mn-lt"/>
              </a:defRPr>
            </a:lvl2pPr>
            <a:lvl3pPr marL="814388" indent="-171450" algn="l" rtl="0" eaLnBrk="0" fontAlgn="base" hangingPunct="0">
              <a:spcBef>
                <a:spcPct val="35000"/>
              </a:spcBef>
              <a:spcAft>
                <a:spcPct val="0"/>
              </a:spcAft>
              <a:buClr>
                <a:srgbClr val="FFFF00"/>
              </a:buClr>
              <a:buSzPct val="80000"/>
              <a:buFont typeface="Wingdings" panose="05000000000000000000" pitchFamily="2" charset="2"/>
              <a:buChar char="l"/>
              <a:defRPr kumimoji="1" sz="1800">
                <a:solidFill>
                  <a:schemeClr val="tx1"/>
                </a:solidFill>
                <a:latin typeface="+mn-lt"/>
              </a:defRPr>
            </a:lvl3pPr>
            <a:lvl4pPr marL="1071563" indent="-171450" algn="l" rtl="0" eaLnBrk="0" fontAlgn="base" hangingPunct="0">
              <a:spcBef>
                <a:spcPct val="35000"/>
              </a:spcBef>
              <a:spcAft>
                <a:spcPct val="0"/>
              </a:spcAft>
              <a:buClr>
                <a:srgbClr val="00CC00"/>
              </a:buClr>
              <a:buSzPct val="80000"/>
              <a:buFont typeface="Times New Roman" panose="02020603050405020304" pitchFamily="18" charset="0"/>
              <a:buChar char="–"/>
              <a:defRPr kumimoji="1" sz="1800">
                <a:solidFill>
                  <a:schemeClr val="tx1"/>
                </a:solidFill>
                <a:latin typeface="+mn-lt"/>
              </a:defRPr>
            </a:lvl4pPr>
            <a:lvl5pPr marL="1328738" indent="-171450" algn="l" rtl="0" eaLnBrk="0" fontAlgn="base" hangingPunct="0">
              <a:spcBef>
                <a:spcPct val="35000"/>
              </a:spcBef>
              <a:spcAft>
                <a:spcPct val="0"/>
              </a:spcAft>
              <a:buClr>
                <a:schemeClr val="tx2"/>
              </a:buClr>
              <a:buSzPct val="80000"/>
              <a:buChar char="»"/>
              <a:defRPr kumimoji="1" sz="1800">
                <a:solidFill>
                  <a:schemeClr val="tx1"/>
                </a:solidFill>
                <a:latin typeface="+mn-lt"/>
              </a:defRPr>
            </a:lvl5pPr>
            <a:lvl6pPr marL="1671638" indent="-171450" algn="l" rtl="0" eaLnBrk="0" fontAlgn="base" hangingPunct="0">
              <a:spcBef>
                <a:spcPct val="35000"/>
              </a:spcBef>
              <a:spcAft>
                <a:spcPct val="0"/>
              </a:spcAft>
              <a:buClr>
                <a:schemeClr val="tx2"/>
              </a:buClr>
              <a:buSzPct val="80000"/>
              <a:buChar char="»"/>
              <a:defRPr kumimoji="1" sz="1800">
                <a:solidFill>
                  <a:schemeClr val="tx1"/>
                </a:solidFill>
                <a:latin typeface="+mn-lt"/>
              </a:defRPr>
            </a:lvl6pPr>
            <a:lvl7pPr marL="2014538" indent="-171450" algn="l" rtl="0" eaLnBrk="0" fontAlgn="base" hangingPunct="0">
              <a:spcBef>
                <a:spcPct val="35000"/>
              </a:spcBef>
              <a:spcAft>
                <a:spcPct val="0"/>
              </a:spcAft>
              <a:buClr>
                <a:schemeClr val="tx2"/>
              </a:buClr>
              <a:buSzPct val="80000"/>
              <a:buChar char="»"/>
              <a:defRPr kumimoji="1" sz="1800">
                <a:solidFill>
                  <a:schemeClr val="tx1"/>
                </a:solidFill>
                <a:latin typeface="+mn-lt"/>
              </a:defRPr>
            </a:lvl7pPr>
            <a:lvl8pPr marL="2357438" indent="-171450" algn="l" rtl="0" eaLnBrk="0" fontAlgn="base" hangingPunct="0">
              <a:spcBef>
                <a:spcPct val="35000"/>
              </a:spcBef>
              <a:spcAft>
                <a:spcPct val="0"/>
              </a:spcAft>
              <a:buClr>
                <a:schemeClr val="tx2"/>
              </a:buClr>
              <a:buSzPct val="80000"/>
              <a:buChar char="»"/>
              <a:defRPr kumimoji="1" sz="1800">
                <a:solidFill>
                  <a:schemeClr val="tx1"/>
                </a:solidFill>
                <a:latin typeface="+mn-lt"/>
              </a:defRPr>
            </a:lvl8pPr>
            <a:lvl9pPr marL="2700338" indent="-171450" algn="l" rtl="0" eaLnBrk="0" fontAlgn="base" hangingPunct="0">
              <a:spcBef>
                <a:spcPct val="35000"/>
              </a:spcBef>
              <a:spcAft>
                <a:spcPct val="0"/>
              </a:spcAft>
              <a:buClr>
                <a:schemeClr val="tx2"/>
              </a:buClr>
              <a:buSzPct val="80000"/>
              <a:buChar char="»"/>
              <a:defRPr kumimoji="1" sz="1800">
                <a:solidFill>
                  <a:schemeClr val="tx1"/>
                </a:solidFill>
                <a:latin typeface="+mn-lt"/>
              </a:defRPr>
            </a:lvl9pPr>
          </a:lstStyle>
          <a:p>
            <a:pPr marL="0" indent="0">
              <a:buNone/>
            </a:pPr>
            <a:r>
              <a:rPr lang="en-US" altLang="zh-CN" sz="1800" i="1" kern="0" dirty="0">
                <a:latin typeface="Comic Sans MS" panose="030F0702030302020204" pitchFamily="66" charset="0"/>
                <a:ea typeface="宋体" panose="02010600030101010101" pitchFamily="2" charset="-122"/>
                <a:cs typeface="Times New Roman" panose="02020603050405020304" pitchFamily="18" charset="0"/>
              </a:rPr>
              <a:t>loan </a:t>
            </a:r>
            <a:r>
              <a:rPr lang="en-US" altLang="zh-CN" sz="1800" b="1" i="1" kern="0" dirty="0">
                <a:solidFill>
                  <a:srgbClr val="FF0000"/>
                </a:solidFill>
                <a:latin typeface="Comic Sans MS" panose="030F0702030302020204" pitchFamily="66" charset="0"/>
                <a:ea typeface="宋体" panose="02010600030101010101" pitchFamily="2" charset="-122"/>
                <a:cs typeface="Times New Roman" panose="02020603050405020304" pitchFamily="18" charset="0"/>
              </a:rPr>
              <a:t>inner join </a:t>
            </a:r>
            <a:r>
              <a:rPr lang="en-US" altLang="zh-CN" sz="1800" i="1" kern="0" dirty="0">
                <a:latin typeface="Comic Sans MS" panose="030F0702030302020204" pitchFamily="66" charset="0"/>
                <a:ea typeface="宋体" panose="02010600030101010101" pitchFamily="2" charset="-122"/>
                <a:cs typeface="Times New Roman" panose="02020603050405020304" pitchFamily="18" charset="0"/>
              </a:rPr>
              <a:t>borrower </a:t>
            </a:r>
            <a:r>
              <a:rPr lang="en-US" altLang="zh-CN" sz="1800" b="1" i="1" kern="0" dirty="0">
                <a:solidFill>
                  <a:srgbClr val="FF0000"/>
                </a:solidFill>
                <a:latin typeface="Comic Sans MS" panose="030F0702030302020204" pitchFamily="66" charset="0"/>
                <a:ea typeface="宋体" panose="02010600030101010101" pitchFamily="2" charset="-122"/>
                <a:cs typeface="Times New Roman" panose="02020603050405020304" pitchFamily="18" charset="0"/>
              </a:rPr>
              <a:t>on</a:t>
            </a:r>
            <a:br>
              <a:rPr lang="en-US" altLang="zh-CN" sz="1800" i="1" kern="0" dirty="0">
                <a:latin typeface="Comic Sans MS" panose="030F0702030302020204" pitchFamily="66" charset="0"/>
                <a:ea typeface="宋体" panose="02010600030101010101" pitchFamily="2" charset="-122"/>
                <a:cs typeface="Times New Roman" panose="02020603050405020304" pitchFamily="18" charset="0"/>
              </a:rPr>
            </a:br>
            <a:r>
              <a:rPr lang="en-US" altLang="zh-CN" sz="1800" i="1" kern="0" dirty="0" err="1">
                <a:latin typeface="Comic Sans MS" panose="030F0702030302020204" pitchFamily="66" charset="0"/>
                <a:ea typeface="宋体" panose="02010600030101010101" pitchFamily="2" charset="-122"/>
                <a:cs typeface="Times New Roman" panose="02020603050405020304" pitchFamily="18" charset="0"/>
              </a:rPr>
              <a:t>loan.loan_number</a:t>
            </a:r>
            <a:r>
              <a:rPr lang="en-US" altLang="zh-CN" sz="1800" i="1" kern="0" dirty="0">
                <a:latin typeface="Comic Sans MS" panose="030F0702030302020204" pitchFamily="66" charset="0"/>
                <a:ea typeface="宋体" panose="02010600030101010101" pitchFamily="2" charset="-122"/>
                <a:cs typeface="Times New Roman" panose="02020603050405020304" pitchFamily="18" charset="0"/>
              </a:rPr>
              <a:t> = </a:t>
            </a:r>
            <a:r>
              <a:rPr lang="en-US" altLang="zh-CN" sz="1800" i="1" kern="0" dirty="0" err="1">
                <a:latin typeface="Comic Sans MS" panose="030F0702030302020204" pitchFamily="66" charset="0"/>
                <a:ea typeface="宋体" panose="02010600030101010101" pitchFamily="2" charset="-122"/>
                <a:cs typeface="Times New Roman" panose="02020603050405020304" pitchFamily="18" charset="0"/>
              </a:rPr>
              <a:t>borrower.loan_number</a:t>
            </a:r>
            <a:endParaRPr lang="en-US" altLang="zh-CN" sz="1800" i="1" kern="0" dirty="0">
              <a:latin typeface="Comic Sans MS" panose="030F0702030302020204" pitchFamily="66" charset="0"/>
              <a:ea typeface="宋体" panose="02010600030101010101" pitchFamily="2" charset="-122"/>
              <a:cs typeface="Times New Roman" panose="02020603050405020304" pitchFamily="18" charset="0"/>
            </a:endParaRPr>
          </a:p>
        </p:txBody>
      </p:sp>
      <p:sp>
        <p:nvSpPr>
          <p:cNvPr id="27" name="Rectangle 24">
            <a:extLst>
              <a:ext uri="{FF2B5EF4-FFF2-40B4-BE49-F238E27FC236}">
                <a16:creationId xmlns:a16="http://schemas.microsoft.com/office/drawing/2014/main" id="{031A2ECE-084A-4FEA-8D11-3B719CF7AA84}"/>
              </a:ext>
            </a:extLst>
          </p:cNvPr>
          <p:cNvSpPr>
            <a:spLocks noChangeArrowheads="1"/>
          </p:cNvSpPr>
          <p:nvPr/>
        </p:nvSpPr>
        <p:spPr bwMode="auto">
          <a:xfrm>
            <a:off x="533370" y="2859782"/>
            <a:ext cx="5100638" cy="535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indent="0" defTabSz="685800" eaLnBrk="0" hangingPunct="0">
              <a:buNone/>
            </a:pPr>
            <a:r>
              <a:rPr lang="en-US" altLang="zh-CN" sz="1800" i="1" kern="0" dirty="0">
                <a:ea typeface="宋体" panose="02010600030101010101" pitchFamily="2" charset="-122"/>
                <a:cs typeface="Times New Roman" panose="02020603050405020304" pitchFamily="18" charset="0"/>
              </a:rPr>
              <a:t>loan </a:t>
            </a:r>
            <a:r>
              <a:rPr lang="en-US" altLang="zh-CN" sz="1800" b="1" i="1" kern="0" dirty="0">
                <a:solidFill>
                  <a:srgbClr val="FF0000"/>
                </a:solidFill>
                <a:ea typeface="宋体" panose="02010600030101010101" pitchFamily="2" charset="-122"/>
                <a:cs typeface="Times New Roman" panose="02020603050405020304" pitchFamily="18" charset="0"/>
              </a:rPr>
              <a:t>left outer</a:t>
            </a:r>
            <a:r>
              <a:rPr lang="en-US" altLang="zh-CN" sz="1800" i="1" kern="0" dirty="0">
                <a:solidFill>
                  <a:srgbClr val="FF0000"/>
                </a:solidFill>
                <a:ea typeface="宋体" panose="02010600030101010101" pitchFamily="2" charset="-122"/>
                <a:cs typeface="Times New Roman" panose="02020603050405020304" pitchFamily="18" charset="0"/>
              </a:rPr>
              <a:t> </a:t>
            </a:r>
            <a:r>
              <a:rPr lang="en-US" altLang="zh-CN" sz="1800" b="1" i="1" kern="0" dirty="0">
                <a:solidFill>
                  <a:srgbClr val="FF0000"/>
                </a:solidFill>
                <a:ea typeface="宋体" panose="02010600030101010101" pitchFamily="2" charset="-122"/>
                <a:cs typeface="Times New Roman" panose="02020603050405020304" pitchFamily="18" charset="0"/>
              </a:rPr>
              <a:t>join</a:t>
            </a:r>
            <a:r>
              <a:rPr lang="en-US" altLang="zh-CN" sz="1800" i="1" kern="0" dirty="0">
                <a:solidFill>
                  <a:srgbClr val="FF0000"/>
                </a:solidFill>
                <a:ea typeface="宋体" panose="02010600030101010101" pitchFamily="2" charset="-122"/>
                <a:cs typeface="Times New Roman" panose="02020603050405020304" pitchFamily="18" charset="0"/>
              </a:rPr>
              <a:t> </a:t>
            </a:r>
            <a:r>
              <a:rPr lang="en-US" altLang="zh-CN" sz="1800" i="1" kern="0" dirty="0">
                <a:ea typeface="宋体" panose="02010600030101010101" pitchFamily="2" charset="-122"/>
                <a:cs typeface="Times New Roman" panose="02020603050405020304" pitchFamily="18" charset="0"/>
              </a:rPr>
              <a:t>borrower </a:t>
            </a:r>
            <a:r>
              <a:rPr lang="en-US" altLang="zh-CN" sz="1800" b="1" i="1" kern="0" dirty="0">
                <a:solidFill>
                  <a:srgbClr val="FF0000"/>
                </a:solidFill>
                <a:ea typeface="宋体" panose="02010600030101010101" pitchFamily="2" charset="-122"/>
                <a:cs typeface="Times New Roman" panose="02020603050405020304" pitchFamily="18" charset="0"/>
              </a:rPr>
              <a:t>on</a:t>
            </a:r>
            <a:br>
              <a:rPr lang="en-US" altLang="zh-CN" sz="1800" i="1" kern="0" dirty="0">
                <a:ea typeface="宋体" panose="02010600030101010101" pitchFamily="2" charset="-122"/>
                <a:cs typeface="Times New Roman" panose="02020603050405020304" pitchFamily="18" charset="0"/>
              </a:rPr>
            </a:br>
            <a:r>
              <a:rPr lang="en-US" altLang="zh-CN" sz="1800" i="1" kern="0" dirty="0" err="1">
                <a:ea typeface="宋体" panose="02010600030101010101" pitchFamily="2" charset="-122"/>
                <a:cs typeface="Times New Roman" panose="02020603050405020304" pitchFamily="18" charset="0"/>
              </a:rPr>
              <a:t>loan.loan_number</a:t>
            </a:r>
            <a:r>
              <a:rPr lang="en-US" altLang="zh-CN" sz="1800" i="1" kern="0" dirty="0">
                <a:ea typeface="宋体" panose="02010600030101010101" pitchFamily="2" charset="-122"/>
                <a:cs typeface="Times New Roman" panose="02020603050405020304" pitchFamily="18" charset="0"/>
              </a:rPr>
              <a:t> = </a:t>
            </a:r>
            <a:r>
              <a:rPr lang="en-US" altLang="zh-CN" sz="1800" i="1" kern="0" dirty="0" err="1">
                <a:ea typeface="宋体" panose="02010600030101010101" pitchFamily="2" charset="-122"/>
                <a:cs typeface="Times New Roman" panose="02020603050405020304" pitchFamily="18" charset="0"/>
              </a:rPr>
              <a:t>borrower.loan_number</a:t>
            </a:r>
            <a:endParaRPr lang="en-US" altLang="zh-CN" sz="1800" i="1" kern="0" dirty="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51972565"/>
      </p:ext>
    </p:extLst>
  </p:cSld>
  <p:clrMapOvr>
    <a:masterClrMapping/>
  </p:clrMapOvr>
  <p:transition>
    <p:fade/>
  </p:transition>
</p:sld>
</file>

<file path=ppt/theme/theme1.xml><?xml version="1.0" encoding="utf-8"?>
<a:theme xmlns:a="http://schemas.openxmlformats.org/drawingml/2006/main" name="默认设计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1章 绪论.potx" id="{A4F0AC33-72D4-4097-837F-93641403082A}" vid="{4062CE69-8121-4E25-9D20-76EC1D6FDB85}"/>
    </a:ext>
  </a:extLst>
</a:theme>
</file>

<file path=ppt/theme/theme3.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25962</TotalTime>
  <Words>7508</Words>
  <Application>Microsoft Office PowerPoint</Application>
  <PresentationFormat>全屏显示(16:9)</PresentationFormat>
  <Paragraphs>770</Paragraphs>
  <Slides>76</Slides>
  <Notes>30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76</vt:i4>
      </vt:variant>
    </vt:vector>
  </HeadingPairs>
  <TitlesOfParts>
    <vt:vector size="87" baseType="lpstr">
      <vt:lpstr>微软雅黑</vt:lpstr>
      <vt:lpstr>Arial</vt:lpstr>
      <vt:lpstr>Calibri</vt:lpstr>
      <vt:lpstr>Cambria Math</vt:lpstr>
      <vt:lpstr>Comic Sans MS</vt:lpstr>
      <vt:lpstr>Helvetica</vt:lpstr>
      <vt:lpstr>Times New Roman</vt:lpstr>
      <vt:lpstr>Trebuchet MS</vt:lpstr>
      <vt:lpstr>Wingdings</vt:lpstr>
      <vt:lpstr>默认设计模板</vt:lpstr>
      <vt:lpstr>2_Office 主题</vt:lpstr>
      <vt:lpstr>PowerPoint 演示文稿</vt:lpstr>
      <vt:lpstr>Outline of the Course </vt:lpstr>
      <vt:lpstr>Schema Diagrams </vt:lpstr>
      <vt:lpstr>PowerPoint 演示文稿</vt:lpstr>
      <vt:lpstr>Outline</vt:lpstr>
      <vt:lpstr>The Natural Join </vt:lpstr>
      <vt:lpstr>Join Expressions</vt:lpstr>
      <vt:lpstr>Relations for Examples</vt:lpstr>
      <vt:lpstr>Joined Relations – Examples</vt:lpstr>
      <vt:lpstr>Joined Relations – Examples</vt:lpstr>
      <vt:lpstr>Joined Relations – Examples</vt:lpstr>
      <vt:lpstr>Differences</vt:lpstr>
      <vt:lpstr>Outline</vt:lpstr>
      <vt:lpstr>View and View Updates</vt:lpstr>
      <vt:lpstr>Update of a View (Cont.)</vt:lpstr>
      <vt:lpstr>Materialized Views (物化视图) </vt:lpstr>
      <vt:lpstr>Outline</vt:lpstr>
      <vt:lpstr>Transactions</vt:lpstr>
      <vt:lpstr>Transactions (Cont.)</vt:lpstr>
      <vt:lpstr>Transactions (Cont.)</vt:lpstr>
      <vt:lpstr>Outline</vt:lpstr>
      <vt:lpstr>Integrity Constraints</vt:lpstr>
      <vt:lpstr>Domain Constraints (域约束)</vt:lpstr>
      <vt:lpstr>Not Null Constraint </vt:lpstr>
      <vt:lpstr>Unique Constraint</vt:lpstr>
      <vt:lpstr>The check Clause</vt:lpstr>
      <vt:lpstr>Referential Integrity (参照完整性)</vt:lpstr>
      <vt:lpstr>Integrity Constraint Violation in Transactions</vt:lpstr>
      <vt:lpstr>Integrity Constraint Violation in Transactions</vt:lpstr>
      <vt:lpstr>Complex Check Clauses</vt:lpstr>
      <vt:lpstr>Database Modification</vt:lpstr>
      <vt:lpstr>Database Modification (Cont.)</vt:lpstr>
      <vt:lpstr>Referential Integrity in SQL</vt:lpstr>
      <vt:lpstr>Referential Integrity in SQL – Example</vt:lpstr>
      <vt:lpstr>Cascading Actions in Referential Integrity</vt:lpstr>
      <vt:lpstr>Cascading Actions in SQL (Cont.)</vt:lpstr>
      <vt:lpstr>Referential Integrity in SQL (Cont.)</vt:lpstr>
      <vt:lpstr>Assertions (断言)</vt:lpstr>
      <vt:lpstr>Example</vt:lpstr>
      <vt:lpstr>Example</vt:lpstr>
      <vt:lpstr>Outline</vt:lpstr>
      <vt:lpstr>Built-in Data Types in SQL</vt:lpstr>
      <vt:lpstr>Built-in Data Types in SQL (Cont.)</vt:lpstr>
      <vt:lpstr>Default Values </vt:lpstr>
      <vt:lpstr>Large-Object Types</vt:lpstr>
      <vt:lpstr>User-Defined Types</vt:lpstr>
      <vt:lpstr>Outline</vt:lpstr>
      <vt:lpstr>Index Creation</vt:lpstr>
      <vt:lpstr>Index Creation</vt:lpstr>
      <vt:lpstr>Outline</vt:lpstr>
      <vt:lpstr>Security</vt:lpstr>
      <vt:lpstr>Security (Cont.)</vt:lpstr>
      <vt:lpstr>Authorization</vt:lpstr>
      <vt:lpstr>Authorization (Cont.)</vt:lpstr>
      <vt:lpstr>Authorization on Views</vt:lpstr>
      <vt:lpstr>View Example</vt:lpstr>
      <vt:lpstr>View Example (Cont.)</vt:lpstr>
      <vt:lpstr>Authorization on Views</vt:lpstr>
      <vt:lpstr>Transfer/Granting of Privileges </vt:lpstr>
      <vt:lpstr>Authorization Grant Graph</vt:lpstr>
      <vt:lpstr>Security Specification in SQL</vt:lpstr>
      <vt:lpstr>Privileges in SQL</vt:lpstr>
      <vt:lpstr>Privilege to Grant Privileges</vt:lpstr>
      <vt:lpstr>Roles (角色)</vt:lpstr>
      <vt:lpstr>Revoking Authorization in SQL</vt:lpstr>
      <vt:lpstr>Revoking Authorization in SQL (Cont.)</vt:lpstr>
      <vt:lpstr>Limitations of SQL Authorization</vt:lpstr>
      <vt:lpstr>Audit Trails (审计追踪)</vt:lpstr>
      <vt:lpstr>Encryption</vt:lpstr>
      <vt:lpstr>Encryption (Cont.)</vt:lpstr>
      <vt:lpstr>Encryption (Cont.)</vt:lpstr>
      <vt:lpstr>Authentication</vt:lpstr>
      <vt:lpstr>Authentication (cont.)</vt:lpstr>
      <vt:lpstr>Review Terms</vt:lpstr>
      <vt:lpstr>Homework</vt:lpstr>
      <vt:lpstr>End of Lecture 4</vt:lpstr>
    </vt:vector>
  </TitlesOfParts>
  <Company>Global Intelligence Alliance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Creating System Analysis</dc:title>
  <dc:creator>Jessie Wang</dc:creator>
  <cp:lastModifiedBy>关珺 周</cp:lastModifiedBy>
  <cp:revision>1987</cp:revision>
  <dcterms:created xsi:type="dcterms:W3CDTF">2007-09-26T12:04:45Z</dcterms:created>
  <dcterms:modified xsi:type="dcterms:W3CDTF">2023-10-17T16:55:49Z</dcterms:modified>
</cp:coreProperties>
</file>